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58"/>
  </p:notesMasterIdLst>
  <p:sldIdLst>
    <p:sldId id="256" r:id="rId3"/>
    <p:sldId id="257" r:id="rId4"/>
    <p:sldId id="258" r:id="rId5"/>
    <p:sldId id="259" r:id="rId6"/>
    <p:sldId id="260" r:id="rId7"/>
    <p:sldId id="261" r:id="rId8"/>
    <p:sldId id="262" r:id="rId9"/>
    <p:sldId id="263" r:id="rId10"/>
    <p:sldId id="264" r:id="rId11"/>
    <p:sldId id="266" r:id="rId12"/>
    <p:sldId id="267" r:id="rId13"/>
    <p:sldId id="268"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269" r:id="rId30"/>
    <p:sldId id="270" r:id="rId31"/>
    <p:sldId id="271" r:id="rId32"/>
    <p:sldId id="272" r:id="rId33"/>
    <p:sldId id="273" r:id="rId34"/>
    <p:sldId id="274" r:id="rId35"/>
    <p:sldId id="275" r:id="rId36"/>
    <p:sldId id="276" r:id="rId37"/>
    <p:sldId id="387" r:id="rId38"/>
    <p:sldId id="608" r:id="rId39"/>
    <p:sldId id="609" r:id="rId40"/>
    <p:sldId id="610" r:id="rId41"/>
    <p:sldId id="611" r:id="rId42"/>
    <p:sldId id="612" r:id="rId43"/>
    <p:sldId id="613" r:id="rId44"/>
    <p:sldId id="614" r:id="rId45"/>
    <p:sldId id="615" r:id="rId46"/>
    <p:sldId id="397" r:id="rId47"/>
    <p:sldId id="398" r:id="rId48"/>
    <p:sldId id="399" r:id="rId49"/>
    <p:sldId id="400" r:id="rId50"/>
    <p:sldId id="401" r:id="rId51"/>
    <p:sldId id="402" r:id="rId52"/>
    <p:sldId id="403" r:id="rId53"/>
    <p:sldId id="404" r:id="rId54"/>
    <p:sldId id="405" r:id="rId55"/>
    <p:sldId id="406" r:id="rId56"/>
    <p:sldId id="407" r:id="rId57"/>
    <p:sldId id="408" r:id="rId58"/>
    <p:sldId id="409" r:id="rId59"/>
    <p:sldId id="410"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423" r:id="rId73"/>
    <p:sldId id="424" r:id="rId74"/>
    <p:sldId id="425" r:id="rId75"/>
    <p:sldId id="426" r:id="rId76"/>
    <p:sldId id="427" r:id="rId77"/>
    <p:sldId id="428" r:id="rId78"/>
    <p:sldId id="429" r:id="rId79"/>
    <p:sldId id="430" r:id="rId80"/>
    <p:sldId id="431" r:id="rId81"/>
    <p:sldId id="432" r:id="rId82"/>
    <p:sldId id="433" r:id="rId83"/>
    <p:sldId id="436" r:id="rId84"/>
    <p:sldId id="277" r:id="rId85"/>
    <p:sldId id="278" r:id="rId86"/>
    <p:sldId id="279" r:id="rId87"/>
    <p:sldId id="280" r:id="rId88"/>
    <p:sldId id="281" r:id="rId89"/>
    <p:sldId id="282" r:id="rId90"/>
    <p:sldId id="283" r:id="rId91"/>
    <p:sldId id="284" r:id="rId92"/>
    <p:sldId id="285" r:id="rId93"/>
    <p:sldId id="286" r:id="rId94"/>
    <p:sldId id="287" r:id="rId95"/>
    <p:sldId id="288" r:id="rId96"/>
    <p:sldId id="437" r:id="rId97"/>
    <p:sldId id="439" r:id="rId98"/>
    <p:sldId id="440" r:id="rId99"/>
    <p:sldId id="310" r:id="rId100"/>
    <p:sldId id="311" r:id="rId101"/>
    <p:sldId id="312" r:id="rId102"/>
    <p:sldId id="313" r:id="rId103"/>
    <p:sldId id="314" r:id="rId104"/>
    <p:sldId id="315" r:id="rId105"/>
    <p:sldId id="317" r:id="rId106"/>
    <p:sldId id="318" r:id="rId107"/>
    <p:sldId id="319" r:id="rId108"/>
    <p:sldId id="320" r:id="rId109"/>
    <p:sldId id="441" r:id="rId110"/>
    <p:sldId id="366" r:id="rId111"/>
    <p:sldId id="367" r:id="rId112"/>
    <p:sldId id="368" r:id="rId113"/>
    <p:sldId id="369" r:id="rId114"/>
    <p:sldId id="370" r:id="rId115"/>
    <p:sldId id="371" r:id="rId116"/>
    <p:sldId id="442" r:id="rId117"/>
    <p:sldId id="443" r:id="rId118"/>
    <p:sldId id="444" r:id="rId119"/>
    <p:sldId id="445" r:id="rId120"/>
    <p:sldId id="446" r:id="rId121"/>
    <p:sldId id="447" r:id="rId122"/>
    <p:sldId id="448" r:id="rId123"/>
    <p:sldId id="449" r:id="rId124"/>
    <p:sldId id="450" r:id="rId125"/>
    <p:sldId id="451" r:id="rId126"/>
    <p:sldId id="452" r:id="rId127"/>
    <p:sldId id="453" r:id="rId128"/>
    <p:sldId id="454" r:id="rId129"/>
    <p:sldId id="455" r:id="rId130"/>
    <p:sldId id="456" r:id="rId131"/>
    <p:sldId id="457" r:id="rId132"/>
    <p:sldId id="388" r:id="rId133"/>
    <p:sldId id="458" r:id="rId134"/>
    <p:sldId id="459" r:id="rId135"/>
    <p:sldId id="460" r:id="rId136"/>
    <p:sldId id="461" r:id="rId137"/>
    <p:sldId id="462" r:id="rId138"/>
    <p:sldId id="463" r:id="rId139"/>
    <p:sldId id="464" r:id="rId140"/>
    <p:sldId id="465" r:id="rId141"/>
    <p:sldId id="466" r:id="rId142"/>
    <p:sldId id="467" r:id="rId143"/>
    <p:sldId id="468" r:id="rId144"/>
    <p:sldId id="469" r:id="rId145"/>
    <p:sldId id="470" r:id="rId146"/>
    <p:sldId id="471" r:id="rId147"/>
    <p:sldId id="472" r:id="rId148"/>
    <p:sldId id="473" r:id="rId149"/>
    <p:sldId id="474" r:id="rId150"/>
    <p:sldId id="475" r:id="rId151"/>
    <p:sldId id="476" r:id="rId152"/>
    <p:sldId id="477" r:id="rId153"/>
    <p:sldId id="478" r:id="rId154"/>
    <p:sldId id="479" r:id="rId155"/>
    <p:sldId id="480" r:id="rId156"/>
    <p:sldId id="481" r:id="rId157"/>
    <p:sldId id="482" r:id="rId158"/>
    <p:sldId id="483" r:id="rId159"/>
    <p:sldId id="484" r:id="rId160"/>
    <p:sldId id="485" r:id="rId161"/>
    <p:sldId id="486" r:id="rId162"/>
    <p:sldId id="329" r:id="rId163"/>
    <p:sldId id="331" r:id="rId164"/>
    <p:sldId id="332" r:id="rId165"/>
    <p:sldId id="334" r:id="rId166"/>
    <p:sldId id="336" r:id="rId167"/>
    <p:sldId id="337" r:id="rId168"/>
    <p:sldId id="338" r:id="rId169"/>
    <p:sldId id="340" r:id="rId170"/>
    <p:sldId id="341" r:id="rId171"/>
    <p:sldId id="343" r:id="rId172"/>
    <p:sldId id="344" r:id="rId173"/>
    <p:sldId id="345" r:id="rId174"/>
    <p:sldId id="346" r:id="rId175"/>
    <p:sldId id="347" r:id="rId176"/>
    <p:sldId id="348" r:id="rId177"/>
    <p:sldId id="349" r:id="rId178"/>
    <p:sldId id="351" r:id="rId179"/>
    <p:sldId id="352" r:id="rId180"/>
    <p:sldId id="353" r:id="rId181"/>
    <p:sldId id="354" r:id="rId182"/>
    <p:sldId id="356" r:id="rId183"/>
    <p:sldId id="357" r:id="rId184"/>
    <p:sldId id="358" r:id="rId185"/>
    <p:sldId id="359" r:id="rId186"/>
    <p:sldId id="361" r:id="rId187"/>
    <p:sldId id="362" r:id="rId188"/>
    <p:sldId id="363" r:id="rId189"/>
    <p:sldId id="364" r:id="rId190"/>
    <p:sldId id="365" r:id="rId191"/>
    <p:sldId id="487" r:id="rId192"/>
    <p:sldId id="488" r:id="rId193"/>
    <p:sldId id="489" r:id="rId194"/>
    <p:sldId id="490" r:id="rId195"/>
    <p:sldId id="491" r:id="rId196"/>
    <p:sldId id="435" r:id="rId197"/>
    <p:sldId id="492" r:id="rId198"/>
    <p:sldId id="493" r:id="rId199"/>
    <p:sldId id="438" r:id="rId200"/>
    <p:sldId id="494" r:id="rId201"/>
    <p:sldId id="495" r:id="rId202"/>
    <p:sldId id="496" r:id="rId203"/>
    <p:sldId id="497" r:id="rId204"/>
    <p:sldId id="498" r:id="rId205"/>
    <p:sldId id="499" r:id="rId206"/>
    <p:sldId id="500" r:id="rId207"/>
    <p:sldId id="501" r:id="rId208"/>
    <p:sldId id="502" r:id="rId209"/>
    <p:sldId id="503" r:id="rId210"/>
    <p:sldId id="504" r:id="rId211"/>
    <p:sldId id="505" r:id="rId212"/>
    <p:sldId id="506" r:id="rId213"/>
    <p:sldId id="507" r:id="rId214"/>
    <p:sldId id="508" r:id="rId215"/>
    <p:sldId id="510" r:id="rId216"/>
    <p:sldId id="511" r:id="rId217"/>
    <p:sldId id="512" r:id="rId218"/>
    <p:sldId id="513" r:id="rId219"/>
    <p:sldId id="514" r:id="rId220"/>
    <p:sldId id="515" r:id="rId221"/>
    <p:sldId id="516" r:id="rId222"/>
    <p:sldId id="517" r:id="rId223"/>
    <p:sldId id="518" r:id="rId224"/>
    <p:sldId id="519" r:id="rId225"/>
    <p:sldId id="520" r:id="rId226"/>
    <p:sldId id="521" r:id="rId227"/>
    <p:sldId id="522" r:id="rId228"/>
    <p:sldId id="523" r:id="rId229"/>
    <p:sldId id="524" r:id="rId230"/>
    <p:sldId id="525" r:id="rId231"/>
    <p:sldId id="526" r:id="rId232"/>
    <p:sldId id="527" r:id="rId233"/>
    <p:sldId id="528" r:id="rId234"/>
    <p:sldId id="529" r:id="rId235"/>
    <p:sldId id="530" r:id="rId236"/>
    <p:sldId id="531" r:id="rId237"/>
    <p:sldId id="532" r:id="rId238"/>
    <p:sldId id="533" r:id="rId239"/>
    <p:sldId id="534" r:id="rId240"/>
    <p:sldId id="535" r:id="rId241"/>
    <p:sldId id="536" r:id="rId242"/>
    <p:sldId id="537" r:id="rId243"/>
    <p:sldId id="538" r:id="rId244"/>
    <p:sldId id="539" r:id="rId245"/>
    <p:sldId id="540" r:id="rId246"/>
    <p:sldId id="541" r:id="rId247"/>
    <p:sldId id="289" r:id="rId248"/>
    <p:sldId id="290" r:id="rId249"/>
    <p:sldId id="291" r:id="rId250"/>
    <p:sldId id="292" r:id="rId251"/>
    <p:sldId id="293" r:id="rId252"/>
    <p:sldId id="294" r:id="rId253"/>
    <p:sldId id="295" r:id="rId254"/>
    <p:sldId id="542" r:id="rId255"/>
    <p:sldId id="544" r:id="rId256"/>
    <p:sldId id="545" r:id="rId257"/>
    <p:sldId id="546" r:id="rId258"/>
    <p:sldId id="547" r:id="rId259"/>
    <p:sldId id="548" r:id="rId260"/>
    <p:sldId id="549" r:id="rId261"/>
    <p:sldId id="550" r:id="rId262"/>
    <p:sldId id="551" r:id="rId263"/>
    <p:sldId id="552" r:id="rId264"/>
    <p:sldId id="553" r:id="rId265"/>
    <p:sldId id="554" r:id="rId266"/>
    <p:sldId id="555" r:id="rId267"/>
    <p:sldId id="556" r:id="rId268"/>
    <p:sldId id="557" r:id="rId269"/>
    <p:sldId id="558" r:id="rId270"/>
    <p:sldId id="559" r:id="rId271"/>
    <p:sldId id="560" r:id="rId272"/>
    <p:sldId id="561" r:id="rId273"/>
    <p:sldId id="562" r:id="rId274"/>
    <p:sldId id="563" r:id="rId275"/>
    <p:sldId id="564" r:id="rId276"/>
    <p:sldId id="565" r:id="rId277"/>
    <p:sldId id="566" r:id="rId278"/>
    <p:sldId id="567" r:id="rId279"/>
    <p:sldId id="568" r:id="rId280"/>
    <p:sldId id="569" r:id="rId281"/>
    <p:sldId id="570" r:id="rId282"/>
    <p:sldId id="571" r:id="rId283"/>
    <p:sldId id="572" r:id="rId284"/>
    <p:sldId id="573" r:id="rId285"/>
    <p:sldId id="574" r:id="rId286"/>
    <p:sldId id="575" r:id="rId287"/>
    <p:sldId id="576" r:id="rId288"/>
    <p:sldId id="577" r:id="rId289"/>
    <p:sldId id="578" r:id="rId290"/>
    <p:sldId id="579" r:id="rId291"/>
    <p:sldId id="580" r:id="rId292"/>
    <p:sldId id="581" r:id="rId293"/>
    <p:sldId id="582" r:id="rId294"/>
    <p:sldId id="296" r:id="rId295"/>
    <p:sldId id="297" r:id="rId296"/>
    <p:sldId id="298" r:id="rId297"/>
    <p:sldId id="299" r:id="rId298"/>
    <p:sldId id="300" r:id="rId299"/>
    <p:sldId id="301" r:id="rId300"/>
    <p:sldId id="302" r:id="rId301"/>
    <p:sldId id="303" r:id="rId302"/>
    <p:sldId id="304" r:id="rId303"/>
    <p:sldId id="305" r:id="rId304"/>
    <p:sldId id="306" r:id="rId305"/>
    <p:sldId id="307" r:id="rId306"/>
    <p:sldId id="308" r:id="rId307"/>
    <p:sldId id="309" r:id="rId308"/>
    <p:sldId id="583" r:id="rId309"/>
    <p:sldId id="584" r:id="rId310"/>
    <p:sldId id="585" r:id="rId311"/>
    <p:sldId id="586" r:id="rId312"/>
    <p:sldId id="587" r:id="rId313"/>
    <p:sldId id="588" r:id="rId314"/>
    <p:sldId id="316" r:id="rId315"/>
    <p:sldId id="589" r:id="rId316"/>
    <p:sldId id="590" r:id="rId317"/>
    <p:sldId id="591" r:id="rId318"/>
    <p:sldId id="592" r:id="rId319"/>
    <p:sldId id="321" r:id="rId320"/>
    <p:sldId id="322" r:id="rId321"/>
    <p:sldId id="323" r:id="rId322"/>
    <p:sldId id="324" r:id="rId323"/>
    <p:sldId id="325" r:id="rId324"/>
    <p:sldId id="326" r:id="rId325"/>
    <p:sldId id="327" r:id="rId326"/>
    <p:sldId id="328" r:id="rId327"/>
    <p:sldId id="593" r:id="rId328"/>
    <p:sldId id="597" r:id="rId329"/>
    <p:sldId id="598" r:id="rId330"/>
    <p:sldId id="599" r:id="rId331"/>
    <p:sldId id="600" r:id="rId332"/>
    <p:sldId id="601" r:id="rId333"/>
    <p:sldId id="602" r:id="rId334"/>
    <p:sldId id="603" r:id="rId335"/>
    <p:sldId id="604" r:id="rId336"/>
    <p:sldId id="605" r:id="rId337"/>
    <p:sldId id="606" r:id="rId338"/>
    <p:sldId id="616" r:id="rId339"/>
    <p:sldId id="617" r:id="rId340"/>
    <p:sldId id="618" r:id="rId341"/>
    <p:sldId id="619" r:id="rId342"/>
    <p:sldId id="620" r:id="rId343"/>
    <p:sldId id="621" r:id="rId344"/>
    <p:sldId id="622" r:id="rId345"/>
    <p:sldId id="623" r:id="rId346"/>
    <p:sldId id="624" r:id="rId347"/>
    <p:sldId id="625" r:id="rId348"/>
    <p:sldId id="626" r:id="rId349"/>
    <p:sldId id="627" r:id="rId350"/>
    <p:sldId id="628" r:id="rId351"/>
    <p:sldId id="629" r:id="rId352"/>
    <p:sldId id="630" r:id="rId353"/>
    <p:sldId id="631" r:id="rId354"/>
    <p:sldId id="632" r:id="rId355"/>
    <p:sldId id="633" r:id="rId356"/>
    <p:sldId id="634" r:id="rId3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7272B"/>
    <a:srgbClr val="9C9C9A"/>
    <a:srgbClr val="D7D4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11" autoAdjust="0"/>
  </p:normalViewPr>
  <p:slideViewPr>
    <p:cSldViewPr snapToGrid="0">
      <p:cViewPr varScale="1">
        <p:scale>
          <a:sx n="92" d="100"/>
          <a:sy n="92" d="100"/>
        </p:scale>
        <p:origin x="5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presProps" Target="presProps.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viewProps" Target="viewProps.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theme" Target="theme/theme1.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tableStyles" Target="tableStyles.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notesMaster" Target="notesMasters/notesMaster1.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173" Type="http://schemas.openxmlformats.org/officeDocument/2006/relationships/slide" Target="slides/slide171.xml"/><Relationship Id="rId229" Type="http://schemas.openxmlformats.org/officeDocument/2006/relationships/slide" Target="slides/slide227.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7F3EA-3F2A-4862-9608-94D4679CC7F1}"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EA798-6373-4042-82E0-1EA91DB227A6}" type="slidenum">
              <a:rPr lang="en-GB" smtClean="0"/>
              <a:t>‹#›</a:t>
            </a:fld>
            <a:endParaRPr lang="en-GB"/>
          </a:p>
        </p:txBody>
      </p:sp>
    </p:spTree>
    <p:extLst>
      <p:ext uri="{BB962C8B-B14F-4D97-AF65-F5344CB8AC3E}">
        <p14:creationId xmlns:p14="http://schemas.microsoft.com/office/powerpoint/2010/main" val="142288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49089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161</a:t>
            </a:fld>
            <a:endParaRPr lang="en-US"/>
          </a:p>
        </p:txBody>
      </p:sp>
    </p:spTree>
    <p:extLst>
      <p:ext uri="{BB962C8B-B14F-4D97-AF65-F5344CB8AC3E}">
        <p14:creationId xmlns:p14="http://schemas.microsoft.com/office/powerpoint/2010/main" val="390828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162</a:t>
            </a:fld>
            <a:endParaRPr lang="en-US"/>
          </a:p>
        </p:txBody>
      </p:sp>
    </p:spTree>
    <p:extLst>
      <p:ext uri="{BB962C8B-B14F-4D97-AF65-F5344CB8AC3E}">
        <p14:creationId xmlns:p14="http://schemas.microsoft.com/office/powerpoint/2010/main" val="158438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163</a:t>
            </a:fld>
            <a:endParaRPr lang="en-US"/>
          </a:p>
        </p:txBody>
      </p:sp>
    </p:spTree>
    <p:extLst>
      <p:ext uri="{BB962C8B-B14F-4D97-AF65-F5344CB8AC3E}">
        <p14:creationId xmlns:p14="http://schemas.microsoft.com/office/powerpoint/2010/main" val="72986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164</a:t>
            </a:fld>
            <a:endParaRPr lang="en-US"/>
          </a:p>
        </p:txBody>
      </p:sp>
    </p:spTree>
    <p:extLst>
      <p:ext uri="{BB962C8B-B14F-4D97-AF65-F5344CB8AC3E}">
        <p14:creationId xmlns:p14="http://schemas.microsoft.com/office/powerpoint/2010/main" val="246417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165</a:t>
            </a:fld>
            <a:endParaRPr lang="en-US"/>
          </a:p>
        </p:txBody>
      </p:sp>
    </p:spTree>
    <p:extLst>
      <p:ext uri="{BB962C8B-B14F-4D97-AF65-F5344CB8AC3E}">
        <p14:creationId xmlns:p14="http://schemas.microsoft.com/office/powerpoint/2010/main" val="4272633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166</a:t>
            </a:fld>
            <a:endParaRPr lang="en-US"/>
          </a:p>
        </p:txBody>
      </p:sp>
    </p:spTree>
    <p:extLst>
      <p:ext uri="{BB962C8B-B14F-4D97-AF65-F5344CB8AC3E}">
        <p14:creationId xmlns:p14="http://schemas.microsoft.com/office/powerpoint/2010/main" val="1722566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167</a:t>
            </a:fld>
            <a:endParaRPr lang="en-US"/>
          </a:p>
        </p:txBody>
      </p:sp>
    </p:spTree>
    <p:extLst>
      <p:ext uri="{BB962C8B-B14F-4D97-AF65-F5344CB8AC3E}">
        <p14:creationId xmlns:p14="http://schemas.microsoft.com/office/powerpoint/2010/main" val="1444937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168</a:t>
            </a:fld>
            <a:endParaRPr lang="en-US"/>
          </a:p>
        </p:txBody>
      </p:sp>
    </p:spTree>
    <p:extLst>
      <p:ext uri="{BB962C8B-B14F-4D97-AF65-F5344CB8AC3E}">
        <p14:creationId xmlns:p14="http://schemas.microsoft.com/office/powerpoint/2010/main" val="1683100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169</a:t>
            </a:fld>
            <a:endParaRPr lang="en-US"/>
          </a:p>
        </p:txBody>
      </p:sp>
    </p:spTree>
    <p:extLst>
      <p:ext uri="{BB962C8B-B14F-4D97-AF65-F5344CB8AC3E}">
        <p14:creationId xmlns:p14="http://schemas.microsoft.com/office/powerpoint/2010/main" val="575850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170</a:t>
            </a:fld>
            <a:endParaRPr lang="en-US"/>
          </a:p>
        </p:txBody>
      </p:sp>
    </p:spTree>
    <p:extLst>
      <p:ext uri="{BB962C8B-B14F-4D97-AF65-F5344CB8AC3E}">
        <p14:creationId xmlns:p14="http://schemas.microsoft.com/office/powerpoint/2010/main" val="382132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96046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171</a:t>
            </a:fld>
            <a:endParaRPr lang="en-US"/>
          </a:p>
        </p:txBody>
      </p:sp>
    </p:spTree>
    <p:extLst>
      <p:ext uri="{BB962C8B-B14F-4D97-AF65-F5344CB8AC3E}">
        <p14:creationId xmlns:p14="http://schemas.microsoft.com/office/powerpoint/2010/main" val="1383321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172</a:t>
            </a:fld>
            <a:endParaRPr lang="en-US"/>
          </a:p>
        </p:txBody>
      </p:sp>
    </p:spTree>
    <p:extLst>
      <p:ext uri="{BB962C8B-B14F-4D97-AF65-F5344CB8AC3E}">
        <p14:creationId xmlns:p14="http://schemas.microsoft.com/office/powerpoint/2010/main" val="229886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173</a:t>
            </a:fld>
            <a:endParaRPr lang="en-US"/>
          </a:p>
        </p:txBody>
      </p:sp>
    </p:spTree>
    <p:extLst>
      <p:ext uri="{BB962C8B-B14F-4D97-AF65-F5344CB8AC3E}">
        <p14:creationId xmlns:p14="http://schemas.microsoft.com/office/powerpoint/2010/main" val="56600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174</a:t>
            </a:fld>
            <a:endParaRPr lang="en-US"/>
          </a:p>
        </p:txBody>
      </p:sp>
    </p:spTree>
    <p:extLst>
      <p:ext uri="{BB962C8B-B14F-4D97-AF65-F5344CB8AC3E}">
        <p14:creationId xmlns:p14="http://schemas.microsoft.com/office/powerpoint/2010/main" val="79417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175</a:t>
            </a:fld>
            <a:endParaRPr lang="en-US"/>
          </a:p>
        </p:txBody>
      </p:sp>
    </p:spTree>
    <p:extLst>
      <p:ext uri="{BB962C8B-B14F-4D97-AF65-F5344CB8AC3E}">
        <p14:creationId xmlns:p14="http://schemas.microsoft.com/office/powerpoint/2010/main" val="722976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176</a:t>
            </a:fld>
            <a:endParaRPr lang="en-US"/>
          </a:p>
        </p:txBody>
      </p:sp>
    </p:spTree>
    <p:extLst>
      <p:ext uri="{BB962C8B-B14F-4D97-AF65-F5344CB8AC3E}">
        <p14:creationId xmlns:p14="http://schemas.microsoft.com/office/powerpoint/2010/main" val="1361182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177</a:t>
            </a:fld>
            <a:endParaRPr lang="en-US"/>
          </a:p>
        </p:txBody>
      </p:sp>
    </p:spTree>
    <p:extLst>
      <p:ext uri="{BB962C8B-B14F-4D97-AF65-F5344CB8AC3E}">
        <p14:creationId xmlns:p14="http://schemas.microsoft.com/office/powerpoint/2010/main" val="3170559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179</a:t>
            </a:fld>
            <a:endParaRPr lang="en-US"/>
          </a:p>
        </p:txBody>
      </p:sp>
    </p:spTree>
    <p:extLst>
      <p:ext uri="{BB962C8B-B14F-4D97-AF65-F5344CB8AC3E}">
        <p14:creationId xmlns:p14="http://schemas.microsoft.com/office/powerpoint/2010/main" val="1759726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180</a:t>
            </a:fld>
            <a:endParaRPr lang="en-US"/>
          </a:p>
        </p:txBody>
      </p:sp>
    </p:spTree>
    <p:extLst>
      <p:ext uri="{BB962C8B-B14F-4D97-AF65-F5344CB8AC3E}">
        <p14:creationId xmlns:p14="http://schemas.microsoft.com/office/powerpoint/2010/main" val="769082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181</a:t>
            </a:fld>
            <a:endParaRPr lang="en-US"/>
          </a:p>
        </p:txBody>
      </p:sp>
    </p:spTree>
    <p:extLst>
      <p:ext uri="{BB962C8B-B14F-4D97-AF65-F5344CB8AC3E}">
        <p14:creationId xmlns:p14="http://schemas.microsoft.com/office/powerpoint/2010/main" val="120494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743444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182</a:t>
            </a:fld>
            <a:endParaRPr lang="en-US"/>
          </a:p>
        </p:txBody>
      </p:sp>
    </p:spTree>
    <p:extLst>
      <p:ext uri="{BB962C8B-B14F-4D97-AF65-F5344CB8AC3E}">
        <p14:creationId xmlns:p14="http://schemas.microsoft.com/office/powerpoint/2010/main" val="3081232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183</a:t>
            </a:fld>
            <a:endParaRPr lang="en-US"/>
          </a:p>
        </p:txBody>
      </p:sp>
    </p:spTree>
    <p:extLst>
      <p:ext uri="{BB962C8B-B14F-4D97-AF65-F5344CB8AC3E}">
        <p14:creationId xmlns:p14="http://schemas.microsoft.com/office/powerpoint/2010/main" val="3876859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184</a:t>
            </a:fld>
            <a:endParaRPr lang="en-US"/>
          </a:p>
        </p:txBody>
      </p:sp>
    </p:spTree>
    <p:extLst>
      <p:ext uri="{BB962C8B-B14F-4D97-AF65-F5344CB8AC3E}">
        <p14:creationId xmlns:p14="http://schemas.microsoft.com/office/powerpoint/2010/main" val="741040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185</a:t>
            </a:fld>
            <a:endParaRPr lang="en-US"/>
          </a:p>
        </p:txBody>
      </p:sp>
    </p:spTree>
    <p:extLst>
      <p:ext uri="{BB962C8B-B14F-4D97-AF65-F5344CB8AC3E}">
        <p14:creationId xmlns:p14="http://schemas.microsoft.com/office/powerpoint/2010/main" val="372084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187</a:t>
            </a:fld>
            <a:endParaRPr lang="en-US"/>
          </a:p>
        </p:txBody>
      </p:sp>
    </p:spTree>
    <p:extLst>
      <p:ext uri="{BB962C8B-B14F-4D97-AF65-F5344CB8AC3E}">
        <p14:creationId xmlns:p14="http://schemas.microsoft.com/office/powerpoint/2010/main" val="386170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188</a:t>
            </a:fld>
            <a:endParaRPr lang="en-US"/>
          </a:p>
        </p:txBody>
      </p:sp>
    </p:spTree>
    <p:extLst>
      <p:ext uri="{BB962C8B-B14F-4D97-AF65-F5344CB8AC3E}">
        <p14:creationId xmlns:p14="http://schemas.microsoft.com/office/powerpoint/2010/main" val="1440017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190</a:t>
            </a:fld>
            <a:endParaRPr lang="en-US"/>
          </a:p>
        </p:txBody>
      </p:sp>
    </p:spTree>
    <p:extLst>
      <p:ext uri="{BB962C8B-B14F-4D97-AF65-F5344CB8AC3E}">
        <p14:creationId xmlns:p14="http://schemas.microsoft.com/office/powerpoint/2010/main" val="1661176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191</a:t>
            </a:fld>
            <a:endParaRPr lang="en-US"/>
          </a:p>
        </p:txBody>
      </p:sp>
    </p:spTree>
    <p:extLst>
      <p:ext uri="{BB962C8B-B14F-4D97-AF65-F5344CB8AC3E}">
        <p14:creationId xmlns:p14="http://schemas.microsoft.com/office/powerpoint/2010/main" val="3265610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2B57C9-759E-4CB2-8155-F67B9A75AD03}" type="slidenum">
              <a:rPr lang="en-US" smtClean="0"/>
              <a:pPr/>
              <a:t>192</a:t>
            </a:fld>
            <a:endParaRPr lang="en-US"/>
          </a:p>
        </p:txBody>
      </p:sp>
    </p:spTree>
    <p:extLst>
      <p:ext uri="{BB962C8B-B14F-4D97-AF65-F5344CB8AC3E}">
        <p14:creationId xmlns:p14="http://schemas.microsoft.com/office/powerpoint/2010/main" val="2193075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2B57C9-759E-4CB2-8155-F67B9A75AD03}" type="slidenum">
              <a:rPr lang="en-US" smtClean="0"/>
              <a:pPr/>
              <a:t>193</a:t>
            </a:fld>
            <a:endParaRPr lang="en-US"/>
          </a:p>
        </p:txBody>
      </p:sp>
    </p:spTree>
    <p:extLst>
      <p:ext uri="{BB962C8B-B14F-4D97-AF65-F5344CB8AC3E}">
        <p14:creationId xmlns:p14="http://schemas.microsoft.com/office/powerpoint/2010/main" val="150238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232288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221</a:t>
            </a:fld>
            <a:endParaRPr lang="en-GB"/>
          </a:p>
        </p:txBody>
      </p:sp>
    </p:spTree>
    <p:extLst>
      <p:ext uri="{BB962C8B-B14F-4D97-AF65-F5344CB8AC3E}">
        <p14:creationId xmlns:p14="http://schemas.microsoft.com/office/powerpoint/2010/main" val="4051289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227</a:t>
            </a:fld>
            <a:endParaRPr lang="en-GB"/>
          </a:p>
        </p:txBody>
      </p:sp>
    </p:spTree>
    <p:extLst>
      <p:ext uri="{BB962C8B-B14F-4D97-AF65-F5344CB8AC3E}">
        <p14:creationId xmlns:p14="http://schemas.microsoft.com/office/powerpoint/2010/main" val="4195986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228</a:t>
            </a:fld>
            <a:endParaRPr lang="en-GB"/>
          </a:p>
        </p:txBody>
      </p:sp>
    </p:spTree>
    <p:extLst>
      <p:ext uri="{BB962C8B-B14F-4D97-AF65-F5344CB8AC3E}">
        <p14:creationId xmlns:p14="http://schemas.microsoft.com/office/powerpoint/2010/main" val="2256936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229</a:t>
            </a:fld>
            <a:endParaRPr lang="en-GB"/>
          </a:p>
        </p:txBody>
      </p:sp>
    </p:spTree>
    <p:extLst>
      <p:ext uri="{BB962C8B-B14F-4D97-AF65-F5344CB8AC3E}">
        <p14:creationId xmlns:p14="http://schemas.microsoft.com/office/powerpoint/2010/main" val="3798109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230</a:t>
            </a:fld>
            <a:endParaRPr lang="en-GB"/>
          </a:p>
        </p:txBody>
      </p:sp>
    </p:spTree>
    <p:extLst>
      <p:ext uri="{BB962C8B-B14F-4D97-AF65-F5344CB8AC3E}">
        <p14:creationId xmlns:p14="http://schemas.microsoft.com/office/powerpoint/2010/main" val="744222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243</a:t>
            </a:fld>
            <a:endParaRPr lang="en-GB"/>
          </a:p>
        </p:txBody>
      </p:sp>
    </p:spTree>
    <p:extLst>
      <p:ext uri="{BB962C8B-B14F-4D97-AF65-F5344CB8AC3E}">
        <p14:creationId xmlns:p14="http://schemas.microsoft.com/office/powerpoint/2010/main" val="3265838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290</a:t>
            </a:fld>
            <a:endParaRPr lang="en-GB"/>
          </a:p>
        </p:txBody>
      </p:sp>
    </p:spTree>
    <p:extLst>
      <p:ext uri="{BB962C8B-B14F-4D97-AF65-F5344CB8AC3E}">
        <p14:creationId xmlns:p14="http://schemas.microsoft.com/office/powerpoint/2010/main" val="3737643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338</a:t>
            </a:fld>
            <a:endParaRPr lang="en-US"/>
          </a:p>
        </p:txBody>
      </p:sp>
    </p:spTree>
    <p:extLst>
      <p:ext uri="{BB962C8B-B14F-4D97-AF65-F5344CB8AC3E}">
        <p14:creationId xmlns:p14="http://schemas.microsoft.com/office/powerpoint/2010/main" val="3223489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339</a:t>
            </a:fld>
            <a:endParaRPr lang="en-US"/>
          </a:p>
        </p:txBody>
      </p:sp>
    </p:spTree>
    <p:extLst>
      <p:ext uri="{BB962C8B-B14F-4D97-AF65-F5344CB8AC3E}">
        <p14:creationId xmlns:p14="http://schemas.microsoft.com/office/powerpoint/2010/main" val="2488803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340</a:t>
            </a:fld>
            <a:endParaRPr lang="en-US"/>
          </a:p>
        </p:txBody>
      </p:sp>
    </p:spTree>
    <p:extLst>
      <p:ext uri="{BB962C8B-B14F-4D97-AF65-F5344CB8AC3E}">
        <p14:creationId xmlns:p14="http://schemas.microsoft.com/office/powerpoint/2010/main" val="34520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2001047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341</a:t>
            </a:fld>
            <a:endParaRPr lang="en-US"/>
          </a:p>
        </p:txBody>
      </p:sp>
    </p:spTree>
    <p:extLst>
      <p:ext uri="{BB962C8B-B14F-4D97-AF65-F5344CB8AC3E}">
        <p14:creationId xmlns:p14="http://schemas.microsoft.com/office/powerpoint/2010/main" val="131149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342</a:t>
            </a:fld>
            <a:endParaRPr lang="en-US"/>
          </a:p>
        </p:txBody>
      </p:sp>
    </p:spTree>
    <p:extLst>
      <p:ext uri="{BB962C8B-B14F-4D97-AF65-F5344CB8AC3E}">
        <p14:creationId xmlns:p14="http://schemas.microsoft.com/office/powerpoint/2010/main" val="1555205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343</a:t>
            </a:fld>
            <a:endParaRPr lang="en-US"/>
          </a:p>
        </p:txBody>
      </p:sp>
    </p:spTree>
    <p:extLst>
      <p:ext uri="{BB962C8B-B14F-4D97-AF65-F5344CB8AC3E}">
        <p14:creationId xmlns:p14="http://schemas.microsoft.com/office/powerpoint/2010/main" val="1975838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344</a:t>
            </a:fld>
            <a:endParaRPr lang="en-US"/>
          </a:p>
        </p:txBody>
      </p:sp>
    </p:spTree>
    <p:extLst>
      <p:ext uri="{BB962C8B-B14F-4D97-AF65-F5344CB8AC3E}">
        <p14:creationId xmlns:p14="http://schemas.microsoft.com/office/powerpoint/2010/main" val="2965283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345</a:t>
            </a:fld>
            <a:endParaRPr lang="en-US"/>
          </a:p>
        </p:txBody>
      </p:sp>
    </p:spTree>
    <p:extLst>
      <p:ext uri="{BB962C8B-B14F-4D97-AF65-F5344CB8AC3E}">
        <p14:creationId xmlns:p14="http://schemas.microsoft.com/office/powerpoint/2010/main" val="2967293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347</a:t>
            </a:fld>
            <a:endParaRPr lang="en-US"/>
          </a:p>
        </p:txBody>
      </p:sp>
    </p:spTree>
    <p:extLst>
      <p:ext uri="{BB962C8B-B14F-4D97-AF65-F5344CB8AC3E}">
        <p14:creationId xmlns:p14="http://schemas.microsoft.com/office/powerpoint/2010/main" val="3854784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348</a:t>
            </a:fld>
            <a:endParaRPr lang="en-US"/>
          </a:p>
        </p:txBody>
      </p:sp>
    </p:spTree>
    <p:extLst>
      <p:ext uri="{BB962C8B-B14F-4D97-AF65-F5344CB8AC3E}">
        <p14:creationId xmlns:p14="http://schemas.microsoft.com/office/powerpoint/2010/main" val="603418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349</a:t>
            </a:fld>
            <a:endParaRPr lang="en-US"/>
          </a:p>
        </p:txBody>
      </p:sp>
    </p:spTree>
    <p:extLst>
      <p:ext uri="{BB962C8B-B14F-4D97-AF65-F5344CB8AC3E}">
        <p14:creationId xmlns:p14="http://schemas.microsoft.com/office/powerpoint/2010/main" val="2784891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350</a:t>
            </a:fld>
            <a:endParaRPr lang="en-US"/>
          </a:p>
        </p:txBody>
      </p:sp>
    </p:spTree>
    <p:extLst>
      <p:ext uri="{BB962C8B-B14F-4D97-AF65-F5344CB8AC3E}">
        <p14:creationId xmlns:p14="http://schemas.microsoft.com/office/powerpoint/2010/main" val="20328907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351</a:t>
            </a:fld>
            <a:endParaRPr lang="en-US"/>
          </a:p>
        </p:txBody>
      </p:sp>
    </p:spTree>
    <p:extLst>
      <p:ext uri="{BB962C8B-B14F-4D97-AF65-F5344CB8AC3E}">
        <p14:creationId xmlns:p14="http://schemas.microsoft.com/office/powerpoint/2010/main" val="230767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204243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352</a:t>
            </a:fld>
            <a:endParaRPr lang="en-US"/>
          </a:p>
        </p:txBody>
      </p:sp>
    </p:spTree>
    <p:extLst>
      <p:ext uri="{BB962C8B-B14F-4D97-AF65-F5344CB8AC3E}">
        <p14:creationId xmlns:p14="http://schemas.microsoft.com/office/powerpoint/2010/main" val="15227446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353</a:t>
            </a:fld>
            <a:endParaRPr lang="en-US"/>
          </a:p>
        </p:txBody>
      </p:sp>
    </p:spTree>
    <p:extLst>
      <p:ext uri="{BB962C8B-B14F-4D97-AF65-F5344CB8AC3E}">
        <p14:creationId xmlns:p14="http://schemas.microsoft.com/office/powerpoint/2010/main" val="2839973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354</a:t>
            </a:fld>
            <a:endParaRPr lang="en-US"/>
          </a:p>
        </p:txBody>
      </p:sp>
    </p:spTree>
    <p:extLst>
      <p:ext uri="{BB962C8B-B14F-4D97-AF65-F5344CB8AC3E}">
        <p14:creationId xmlns:p14="http://schemas.microsoft.com/office/powerpoint/2010/main" val="426197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36805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3544411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7EA798-6373-4042-82E0-1EA91DB227A6}" type="slidenum">
              <a:rPr lang="en-GB" smtClean="0"/>
              <a:t>62</a:t>
            </a:fld>
            <a:endParaRPr lang="en-GB"/>
          </a:p>
        </p:txBody>
      </p:sp>
    </p:spTree>
    <p:extLst>
      <p:ext uri="{BB962C8B-B14F-4D97-AF65-F5344CB8AC3E}">
        <p14:creationId xmlns:p14="http://schemas.microsoft.com/office/powerpoint/2010/main" val="179640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D45C-EE89-4633-A9F5-0C9D77CFBB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F3D765-6E59-4892-B28C-CAFA7E7D1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599768-EB4F-4DA6-B7E6-E81668B8747D}"/>
              </a:ext>
            </a:extLst>
          </p:cNvPr>
          <p:cNvSpPr>
            <a:spLocks noGrp="1"/>
          </p:cNvSpPr>
          <p:nvPr>
            <p:ph type="dt" sz="half" idx="10"/>
          </p:nvPr>
        </p:nvSpPr>
        <p:spPr/>
        <p:txBody>
          <a:bodyPr/>
          <a:lstStyle/>
          <a:p>
            <a:fld id="{841D4D6C-07A4-4D98-B29B-4A603212D65D}" type="datetime1">
              <a:rPr lang="en-GB" smtClean="0"/>
              <a:t>14/01/2025</a:t>
            </a:fld>
            <a:endParaRPr lang="en-GB"/>
          </a:p>
        </p:txBody>
      </p:sp>
      <p:sp>
        <p:nvSpPr>
          <p:cNvPr id="5" name="Footer Placeholder 4">
            <a:extLst>
              <a:ext uri="{FF2B5EF4-FFF2-40B4-BE49-F238E27FC236}">
                <a16:creationId xmlns:a16="http://schemas.microsoft.com/office/drawing/2014/main" id="{CEF175C9-8DA4-4BA9-86DE-0122D11BB50F}"/>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6" name="Slide Number Placeholder 5">
            <a:extLst>
              <a:ext uri="{FF2B5EF4-FFF2-40B4-BE49-F238E27FC236}">
                <a16:creationId xmlns:a16="http://schemas.microsoft.com/office/drawing/2014/main" id="{73DA5927-30B9-4DB2-B4A0-DA50943C4A4E}"/>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367976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D37E-CC01-4F7B-973B-2E7ABF3DA8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614774-7D04-422B-8C0D-4B34650356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347EC9-F867-436D-9255-F0974E80C9FA}"/>
              </a:ext>
            </a:extLst>
          </p:cNvPr>
          <p:cNvSpPr>
            <a:spLocks noGrp="1"/>
          </p:cNvSpPr>
          <p:nvPr>
            <p:ph type="dt" sz="half" idx="10"/>
          </p:nvPr>
        </p:nvSpPr>
        <p:spPr/>
        <p:txBody>
          <a:bodyPr/>
          <a:lstStyle/>
          <a:p>
            <a:fld id="{59E5350B-5E50-4551-8B3B-CB03EC0780E7}" type="datetime1">
              <a:rPr lang="en-GB" smtClean="0"/>
              <a:t>14/01/2025</a:t>
            </a:fld>
            <a:endParaRPr lang="en-GB"/>
          </a:p>
        </p:txBody>
      </p:sp>
      <p:sp>
        <p:nvSpPr>
          <p:cNvPr id="5" name="Footer Placeholder 4">
            <a:extLst>
              <a:ext uri="{FF2B5EF4-FFF2-40B4-BE49-F238E27FC236}">
                <a16:creationId xmlns:a16="http://schemas.microsoft.com/office/drawing/2014/main" id="{B5F1A96A-B1BD-426D-98DE-020C3175CEB2}"/>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6" name="Slide Number Placeholder 5">
            <a:extLst>
              <a:ext uri="{FF2B5EF4-FFF2-40B4-BE49-F238E27FC236}">
                <a16:creationId xmlns:a16="http://schemas.microsoft.com/office/drawing/2014/main" id="{891A71DA-0E70-4F85-89EE-BC502A6F9F30}"/>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274070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F0D45-584E-4086-9555-572E896E7E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636653-17DD-4EA9-B215-7A42BDD853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43C44B-9702-4DBB-915F-C1496EA66FBF}"/>
              </a:ext>
            </a:extLst>
          </p:cNvPr>
          <p:cNvSpPr>
            <a:spLocks noGrp="1"/>
          </p:cNvSpPr>
          <p:nvPr>
            <p:ph type="dt" sz="half" idx="10"/>
          </p:nvPr>
        </p:nvSpPr>
        <p:spPr/>
        <p:txBody>
          <a:bodyPr/>
          <a:lstStyle/>
          <a:p>
            <a:fld id="{AD825A7C-B4B4-4091-97EC-F9AD9AAAE21F}" type="datetime1">
              <a:rPr lang="en-GB" smtClean="0"/>
              <a:t>14/01/2025</a:t>
            </a:fld>
            <a:endParaRPr lang="en-GB"/>
          </a:p>
        </p:txBody>
      </p:sp>
      <p:sp>
        <p:nvSpPr>
          <p:cNvPr id="5" name="Footer Placeholder 4">
            <a:extLst>
              <a:ext uri="{FF2B5EF4-FFF2-40B4-BE49-F238E27FC236}">
                <a16:creationId xmlns:a16="http://schemas.microsoft.com/office/drawing/2014/main" id="{62B8AFF9-6D96-474F-B757-1F49E57B65B2}"/>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6" name="Slide Number Placeholder 5">
            <a:extLst>
              <a:ext uri="{FF2B5EF4-FFF2-40B4-BE49-F238E27FC236}">
                <a16:creationId xmlns:a16="http://schemas.microsoft.com/office/drawing/2014/main" id="{41E05191-DE1D-4A73-B983-CD1E753682D2}"/>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215768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110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68479" y="256711"/>
            <a:ext cx="8255040" cy="644022"/>
          </a:xfrm>
          <a:prstGeom prst="rect">
            <a:avLst/>
          </a:prstGeom>
        </p:spPr>
        <p:txBody>
          <a:bodyPr wrap="square" lIns="0" tIns="0" rIns="0" bIns="0">
            <a:spAutoFit/>
          </a:bodyPr>
          <a:lstStyle>
            <a:lvl1pPr>
              <a:defRPr sz="4650" b="0" i="0">
                <a:solidFill>
                  <a:srgbClr val="562316"/>
                </a:solidFill>
                <a:latin typeface="Arial MT"/>
                <a:cs typeface="Arial MT"/>
              </a:defRPr>
            </a:lvl1pPr>
          </a:lstStyle>
          <a:p>
            <a:endParaRPr/>
          </a:p>
        </p:txBody>
      </p:sp>
      <p:sp>
        <p:nvSpPr>
          <p:cNvPr id="3" name="Holder 3"/>
          <p:cNvSpPr>
            <a:spLocks noGrp="1"/>
          </p:cNvSpPr>
          <p:nvPr>
            <p:ph type="subTitle" idx="4"/>
          </p:nvPr>
        </p:nvSpPr>
        <p:spPr>
          <a:xfrm>
            <a:off x="1828800" y="3840480"/>
            <a:ext cx="8534400" cy="283924"/>
          </a:xfrm>
          <a:prstGeom prst="rect">
            <a:avLst/>
          </a:prstGeom>
        </p:spPr>
        <p:txBody>
          <a:bodyPr wrap="square" lIns="0" tIns="0" rIns="0" bIns="0">
            <a:spAutoFit/>
          </a:bodyPr>
          <a:lstStyle>
            <a:lvl1pPr>
              <a:defRPr sz="205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GB"/>
              <a:t>Prepared By: Mohammad Rony Lecturer, Dept. Of CSE University Of Global Village (UGV), Barishal</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D659AF2-501B-4669-A58B-8CD289F71A1B}" type="datetime1">
              <a:rPr lang="en-GB" smtClean="0"/>
              <a:t>14/01/2025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5493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22" b="0" i="0">
                <a:solidFill>
                  <a:srgbClr val="FF0000"/>
                </a:solidFill>
                <a:latin typeface="Calibri Light"/>
                <a:cs typeface="Calibri Light"/>
              </a:defRPr>
            </a:lvl1pPr>
          </a:lstStyle>
          <a:p>
            <a:endParaRPr/>
          </a:p>
        </p:txBody>
      </p:sp>
      <p:sp>
        <p:nvSpPr>
          <p:cNvPr id="3" name="Holder 3"/>
          <p:cNvSpPr>
            <a:spLocks noGrp="1"/>
          </p:cNvSpPr>
          <p:nvPr>
            <p:ph sz="half" idx="2"/>
          </p:nvPr>
        </p:nvSpPr>
        <p:spPr>
          <a:xfrm>
            <a:off x="378142" y="1577340"/>
            <a:ext cx="3289839"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8" y="1577340"/>
            <a:ext cx="3289839"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GB"/>
              <a:t>Prepared By: Mohammad Rony Lecturer, Dept. Of CSE University Of Global Village (UGV), Barishal</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0A6A77E-7B78-49CC-A835-79BA202504B9}" type="datetime1">
              <a:rPr lang="en-GB" smtClean="0"/>
              <a:t>14/01/2025</a:t>
            </a:fld>
            <a:endParaRPr lang="en-US"/>
          </a:p>
        </p:txBody>
      </p:sp>
      <p:sp>
        <p:nvSpPr>
          <p:cNvPr id="7" name="Holder 7"/>
          <p:cNvSpPr>
            <a:spLocks noGrp="1"/>
          </p:cNvSpPr>
          <p:nvPr>
            <p:ph type="sldNum" sz="quarter" idx="7"/>
          </p:nvPr>
        </p:nvSpPr>
        <p:spPr/>
        <p:txBody>
          <a:bodyPr lIns="0" tIns="0" rIns="0" bIns="0"/>
          <a:lstStyle>
            <a:lvl1pPr>
              <a:defRPr sz="898" b="0" i="0">
                <a:solidFill>
                  <a:schemeClr val="tx1"/>
                </a:solidFill>
                <a:latin typeface="Times New Roman"/>
                <a:cs typeface="Times New Roman"/>
              </a:defRPr>
            </a:lvl1pPr>
          </a:lstStyle>
          <a:p>
            <a:pPr marL="8145">
              <a:lnSpc>
                <a:spcPts val="1058"/>
              </a:lnSpc>
            </a:pPr>
            <a:fld id="{81D60167-4931-47E6-BA6A-407CBD079E47}" type="slidenum">
              <a:rPr lang="en-GB" spc="-16" smtClean="0">
                <a:solidFill>
                  <a:srgbClr val="5E564E"/>
                </a:solidFill>
                <a:latin typeface="Microsoft Sans Serif"/>
                <a:cs typeface="Microsoft Sans Serif"/>
              </a:rPr>
              <a:pPr marL="8145">
                <a:lnSpc>
                  <a:spcPts val="1058"/>
                </a:lnSpc>
              </a:pPr>
              <a:t>‹#›</a:t>
            </a:fld>
            <a:endParaRPr lang="en-GB" spc="-16" dirty="0">
              <a:solidFill>
                <a:srgbClr val="5E564E"/>
              </a:solidFill>
              <a:latin typeface="Microsoft Sans Serif"/>
              <a:cs typeface="Microsoft Sans Serif"/>
            </a:endParaRPr>
          </a:p>
        </p:txBody>
      </p:sp>
    </p:spTree>
    <p:extLst>
      <p:ext uri="{BB962C8B-B14F-4D97-AF65-F5344CB8AC3E}">
        <p14:creationId xmlns:p14="http://schemas.microsoft.com/office/powerpoint/2010/main" val="2360867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D7D4CC"/>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4524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27272B"/>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107629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27272B"/>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2202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23753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6362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732A-D8D1-4361-A4D1-BC9BC1FA52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70083F-5D61-4C2E-A02F-C307D7B570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CE952F-DF12-4723-BEF3-5E3518C43E63}"/>
              </a:ext>
            </a:extLst>
          </p:cNvPr>
          <p:cNvSpPr>
            <a:spLocks noGrp="1"/>
          </p:cNvSpPr>
          <p:nvPr>
            <p:ph type="dt" sz="half" idx="10"/>
          </p:nvPr>
        </p:nvSpPr>
        <p:spPr/>
        <p:txBody>
          <a:bodyPr/>
          <a:lstStyle/>
          <a:p>
            <a:fld id="{FD1AB134-0434-4658-9FAF-DDF977FFA716}" type="datetime1">
              <a:rPr lang="en-GB" smtClean="0"/>
              <a:t>14/01/2025</a:t>
            </a:fld>
            <a:endParaRPr lang="en-GB"/>
          </a:p>
        </p:txBody>
      </p:sp>
      <p:sp>
        <p:nvSpPr>
          <p:cNvPr id="5" name="Footer Placeholder 4">
            <a:extLst>
              <a:ext uri="{FF2B5EF4-FFF2-40B4-BE49-F238E27FC236}">
                <a16:creationId xmlns:a16="http://schemas.microsoft.com/office/drawing/2014/main" id="{144F1215-B63C-4525-8D89-E8FC9A4A139E}"/>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6" name="Slide Number Placeholder 5">
            <a:extLst>
              <a:ext uri="{FF2B5EF4-FFF2-40B4-BE49-F238E27FC236}">
                <a16:creationId xmlns:a16="http://schemas.microsoft.com/office/drawing/2014/main" id="{187C8A50-EF53-42C5-9C44-E6A88D06692A}"/>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149734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52265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859539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46837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48296" y="1622277"/>
            <a:ext cx="6695406" cy="325923"/>
          </a:xfrm>
        </p:spPr>
        <p:txBody>
          <a:bodyPr lIns="0" tIns="0" rIns="0" bIns="0"/>
          <a:lstStyle>
            <a:lvl1pPr>
              <a:defRPr sz="2118" b="0" i="0">
                <a:solidFill>
                  <a:srgbClr val="203864"/>
                </a:solidFill>
                <a:latin typeface="Calibri"/>
                <a:cs typeface="Calibri"/>
              </a:defRPr>
            </a:lvl1pPr>
          </a:lstStyle>
          <a:p>
            <a:endParaRPr/>
          </a:p>
        </p:txBody>
      </p:sp>
      <p:sp>
        <p:nvSpPr>
          <p:cNvPr id="3" name="Holder 3"/>
          <p:cNvSpPr>
            <a:spLocks noGrp="1"/>
          </p:cNvSpPr>
          <p:nvPr>
            <p:ph type="body" idx="1"/>
          </p:nvPr>
        </p:nvSpPr>
        <p:spPr>
          <a:xfrm>
            <a:off x="1793190" y="2403676"/>
            <a:ext cx="7738533" cy="203774"/>
          </a:xfrm>
        </p:spPr>
        <p:txBody>
          <a:bodyPr lIns="0" tIns="0" rIns="0" bIns="0"/>
          <a:lstStyle>
            <a:lvl1pPr>
              <a:defRPr sz="1324"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5024582" y="5627594"/>
            <a:ext cx="4729018" cy="244362"/>
          </a:xfrm>
        </p:spPr>
        <p:txBody>
          <a:bodyPr lIns="0" tIns="0" rIns="0" bIns="0"/>
          <a:lstStyle>
            <a:lvl1pPr algn="ctr">
              <a:defRPr>
                <a:solidFill>
                  <a:schemeClr val="tx1">
                    <a:tint val="75000"/>
                  </a:schemeClr>
                </a:solidFill>
              </a:defRPr>
            </a:lvl1pPr>
          </a:lstStyle>
          <a:p>
            <a:pPr defTabSz="806867"/>
            <a:r>
              <a:rPr lang="en-GB" sz="1588">
                <a:solidFill>
                  <a:prstClr val="black">
                    <a:tint val="75000"/>
                  </a:prstClr>
                </a:solidFill>
              </a:rPr>
              <a:t>Prepared By: Mohammad Rony Lecturer, Dept. Of CSE University Of Global Village (UGV), Barishal</a:t>
            </a:r>
          </a:p>
        </p:txBody>
      </p:sp>
      <p:sp>
        <p:nvSpPr>
          <p:cNvPr id="5" name="Holder 5"/>
          <p:cNvSpPr>
            <a:spLocks noGrp="1"/>
          </p:cNvSpPr>
          <p:nvPr>
            <p:ph type="dt" sz="half" idx="6"/>
          </p:nvPr>
        </p:nvSpPr>
        <p:spPr>
          <a:xfrm>
            <a:off x="738909" y="5627594"/>
            <a:ext cx="3398982" cy="244362"/>
          </a:xfrm>
        </p:spPr>
        <p:txBody>
          <a:bodyPr lIns="0" tIns="0" rIns="0" bIns="0"/>
          <a:lstStyle>
            <a:lvl1pPr algn="l">
              <a:defRPr>
                <a:solidFill>
                  <a:schemeClr val="tx1">
                    <a:tint val="75000"/>
                  </a:schemeClr>
                </a:solidFill>
              </a:defRPr>
            </a:lvl1pPr>
          </a:lstStyle>
          <a:p>
            <a:pPr defTabSz="806867"/>
            <a:fld id="{E48E5295-37F2-49C4-81E6-C383315045FD}" type="datetime1">
              <a:rPr lang="en-GB" sz="1588" smtClean="0">
                <a:solidFill>
                  <a:prstClr val="black">
                    <a:tint val="75000"/>
                  </a:prstClr>
                </a:solidFill>
              </a:rPr>
              <a:t>14/01/2025</a:t>
            </a:fld>
            <a:endParaRPr lang="en-US" sz="1588">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618" b="0" i="0">
                <a:solidFill>
                  <a:srgbClr val="898989"/>
                </a:solidFill>
                <a:latin typeface="Calibri"/>
                <a:cs typeface="Calibri"/>
              </a:defRPr>
            </a:lvl1pPr>
          </a:lstStyle>
          <a:p>
            <a:pPr marL="33619" defTabSz="806867">
              <a:spcBef>
                <a:spcPts val="57"/>
              </a:spcBef>
            </a:pPr>
            <a:fld id="{81D60167-4931-47E6-BA6A-407CBD079E47}" type="slidenum">
              <a:rPr lang="en-GB" spc="-4" smtClean="0"/>
              <a:pPr marL="33619" defTabSz="806867">
                <a:spcBef>
                  <a:spcPts val="57"/>
                </a:spcBef>
              </a:pPr>
              <a:t>‹#›</a:t>
            </a:fld>
            <a:endParaRPr lang="en-GB" spc="-4" dirty="0"/>
          </a:p>
        </p:txBody>
      </p:sp>
    </p:spTree>
    <p:extLst>
      <p:ext uri="{BB962C8B-B14F-4D97-AF65-F5344CB8AC3E}">
        <p14:creationId xmlns:p14="http://schemas.microsoft.com/office/powerpoint/2010/main" val="3443247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289603" y="2654104"/>
            <a:ext cx="3286639" cy="3016072"/>
          </a:xfrm>
          <a:prstGeom prst="rect">
            <a:avLst/>
          </a:prstGeom>
        </p:spPr>
      </p:pic>
      <p:pic>
        <p:nvPicPr>
          <p:cNvPr id="17" name="bg object 17"/>
          <p:cNvPicPr/>
          <p:nvPr/>
        </p:nvPicPr>
        <p:blipFill>
          <a:blip r:embed="rId3" cstate="print"/>
          <a:stretch>
            <a:fillRect/>
          </a:stretch>
        </p:blipFill>
        <p:spPr>
          <a:xfrm>
            <a:off x="772707" y="2046582"/>
            <a:ext cx="730987" cy="371619"/>
          </a:xfrm>
          <a:prstGeom prst="rect">
            <a:avLst/>
          </a:prstGeom>
        </p:spPr>
      </p:pic>
      <p:sp>
        <p:nvSpPr>
          <p:cNvPr id="2" name="Holder 2"/>
          <p:cNvSpPr>
            <a:spLocks noGrp="1"/>
          </p:cNvSpPr>
          <p:nvPr>
            <p:ph type="title"/>
          </p:nvPr>
        </p:nvSpPr>
        <p:spPr>
          <a:xfrm>
            <a:off x="2748296" y="1622277"/>
            <a:ext cx="6695406" cy="325923"/>
          </a:xfrm>
        </p:spPr>
        <p:txBody>
          <a:bodyPr lIns="0" tIns="0" rIns="0" bIns="0"/>
          <a:lstStyle>
            <a:lvl1pPr>
              <a:defRPr sz="2118" b="0" i="0">
                <a:solidFill>
                  <a:srgbClr val="203864"/>
                </a:solidFill>
                <a:latin typeface="Calibri"/>
                <a:cs typeface="Calibri"/>
              </a:defRPr>
            </a:lvl1pPr>
          </a:lstStyle>
          <a:p>
            <a:endParaRPr/>
          </a:p>
        </p:txBody>
      </p:sp>
      <p:sp>
        <p:nvSpPr>
          <p:cNvPr id="3" name="Holder 3"/>
          <p:cNvSpPr>
            <a:spLocks noGrp="1"/>
          </p:cNvSpPr>
          <p:nvPr>
            <p:ph type="ftr" sz="quarter" idx="5"/>
          </p:nvPr>
        </p:nvSpPr>
        <p:spPr>
          <a:xfrm>
            <a:off x="5024582" y="5627594"/>
            <a:ext cx="4729018" cy="244362"/>
          </a:xfrm>
        </p:spPr>
        <p:txBody>
          <a:bodyPr lIns="0" tIns="0" rIns="0" bIns="0"/>
          <a:lstStyle>
            <a:lvl1pPr algn="ctr">
              <a:defRPr>
                <a:solidFill>
                  <a:schemeClr val="tx1">
                    <a:tint val="75000"/>
                  </a:schemeClr>
                </a:solidFill>
              </a:defRPr>
            </a:lvl1pPr>
          </a:lstStyle>
          <a:p>
            <a:pPr defTabSz="806867"/>
            <a:r>
              <a:rPr lang="en-GB" sz="1588">
                <a:solidFill>
                  <a:prstClr val="black">
                    <a:tint val="75000"/>
                  </a:prstClr>
                </a:solidFill>
              </a:rPr>
              <a:t>Prepared By: Mohammad Rony Lecturer, Dept. Of CSE University Of Global Village (UGV), Barishal</a:t>
            </a:r>
          </a:p>
        </p:txBody>
      </p:sp>
      <p:sp>
        <p:nvSpPr>
          <p:cNvPr id="4" name="Holder 4"/>
          <p:cNvSpPr>
            <a:spLocks noGrp="1"/>
          </p:cNvSpPr>
          <p:nvPr>
            <p:ph type="dt" sz="half" idx="6"/>
          </p:nvPr>
        </p:nvSpPr>
        <p:spPr>
          <a:xfrm>
            <a:off x="738909" y="5627594"/>
            <a:ext cx="3398982" cy="244362"/>
          </a:xfrm>
        </p:spPr>
        <p:txBody>
          <a:bodyPr lIns="0" tIns="0" rIns="0" bIns="0"/>
          <a:lstStyle>
            <a:lvl1pPr algn="l">
              <a:defRPr>
                <a:solidFill>
                  <a:schemeClr val="tx1">
                    <a:tint val="75000"/>
                  </a:schemeClr>
                </a:solidFill>
              </a:defRPr>
            </a:lvl1pPr>
          </a:lstStyle>
          <a:p>
            <a:pPr defTabSz="806867"/>
            <a:fld id="{E9559379-16E5-45AB-BC91-5CAE9D185620}" type="datetime1">
              <a:rPr lang="en-GB" sz="1588" smtClean="0">
                <a:solidFill>
                  <a:prstClr val="black">
                    <a:tint val="75000"/>
                  </a:prstClr>
                </a:solidFill>
              </a:rPr>
              <a:t>14/01/2025</a:t>
            </a:fld>
            <a:endParaRPr lang="en-US" sz="1588">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618" b="0" i="0">
                <a:solidFill>
                  <a:srgbClr val="898989"/>
                </a:solidFill>
                <a:latin typeface="Calibri"/>
                <a:cs typeface="Calibri"/>
              </a:defRPr>
            </a:lvl1pPr>
          </a:lstStyle>
          <a:p>
            <a:pPr marL="33619" defTabSz="806867">
              <a:spcBef>
                <a:spcPts val="57"/>
              </a:spcBef>
            </a:pPr>
            <a:fld id="{81D60167-4931-47E6-BA6A-407CBD079E47}" type="slidenum">
              <a:rPr lang="en-GB" spc="-4" smtClean="0"/>
              <a:pPr marL="33619" defTabSz="806867">
                <a:spcBef>
                  <a:spcPts val="57"/>
                </a:spcBef>
              </a:pPr>
              <a:t>‹#›</a:t>
            </a:fld>
            <a:endParaRPr lang="en-GB" spc="-4" dirty="0"/>
          </a:p>
        </p:txBody>
      </p:sp>
    </p:spTree>
    <p:extLst>
      <p:ext uri="{BB962C8B-B14F-4D97-AF65-F5344CB8AC3E}">
        <p14:creationId xmlns:p14="http://schemas.microsoft.com/office/powerpoint/2010/main" val="2629282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289603" y="2654104"/>
            <a:ext cx="3286639" cy="3016072"/>
          </a:xfrm>
          <a:prstGeom prst="rect">
            <a:avLst/>
          </a:prstGeom>
        </p:spPr>
      </p:pic>
      <p:pic>
        <p:nvPicPr>
          <p:cNvPr id="17" name="bg object 17"/>
          <p:cNvPicPr/>
          <p:nvPr/>
        </p:nvPicPr>
        <p:blipFill>
          <a:blip r:embed="rId3" cstate="print"/>
          <a:stretch>
            <a:fillRect/>
          </a:stretch>
        </p:blipFill>
        <p:spPr>
          <a:xfrm>
            <a:off x="772707" y="2046582"/>
            <a:ext cx="730987" cy="371619"/>
          </a:xfrm>
          <a:prstGeom prst="rect">
            <a:avLst/>
          </a:prstGeom>
        </p:spPr>
      </p:pic>
      <p:pic>
        <p:nvPicPr>
          <p:cNvPr id="18" name="bg object 18"/>
          <p:cNvPicPr/>
          <p:nvPr/>
        </p:nvPicPr>
        <p:blipFill>
          <a:blip r:embed="rId4" cstate="print"/>
          <a:stretch>
            <a:fillRect/>
          </a:stretch>
        </p:blipFill>
        <p:spPr>
          <a:xfrm>
            <a:off x="1088148" y="2313356"/>
            <a:ext cx="479039" cy="276968"/>
          </a:xfrm>
          <a:prstGeom prst="rect">
            <a:avLst/>
          </a:prstGeom>
        </p:spPr>
      </p:pic>
      <p:sp>
        <p:nvSpPr>
          <p:cNvPr id="19" name="bg object 19"/>
          <p:cNvSpPr/>
          <p:nvPr/>
        </p:nvSpPr>
        <p:spPr>
          <a:xfrm>
            <a:off x="615758" y="1176618"/>
            <a:ext cx="10960485" cy="4493559"/>
          </a:xfrm>
          <a:custGeom>
            <a:avLst/>
            <a:gdLst/>
            <a:ahLst/>
            <a:cxnLst/>
            <a:rect l="l" t="t" r="r" b="b"/>
            <a:pathLst>
              <a:path w="9042400" h="5092700">
                <a:moveTo>
                  <a:pt x="9042400" y="0"/>
                </a:moveTo>
                <a:lnTo>
                  <a:pt x="0" y="0"/>
                </a:lnTo>
                <a:lnTo>
                  <a:pt x="0" y="5092700"/>
                </a:lnTo>
                <a:lnTo>
                  <a:pt x="9042400" y="5092700"/>
                </a:lnTo>
                <a:lnTo>
                  <a:pt x="9042400" y="0"/>
                </a:lnTo>
                <a:close/>
              </a:path>
            </a:pathLst>
          </a:custGeom>
          <a:solidFill>
            <a:srgbClr val="FFFFFF"/>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pic>
        <p:nvPicPr>
          <p:cNvPr id="20" name="bg object 20"/>
          <p:cNvPicPr/>
          <p:nvPr/>
        </p:nvPicPr>
        <p:blipFill>
          <a:blip r:embed="rId5" cstate="print"/>
          <a:stretch>
            <a:fillRect/>
          </a:stretch>
        </p:blipFill>
        <p:spPr>
          <a:xfrm>
            <a:off x="4009116" y="1391764"/>
            <a:ext cx="4688345" cy="4063264"/>
          </a:xfrm>
          <a:prstGeom prst="rect">
            <a:avLst/>
          </a:prstGeom>
        </p:spPr>
      </p:pic>
      <p:sp>
        <p:nvSpPr>
          <p:cNvPr id="2" name="Holder 2"/>
          <p:cNvSpPr>
            <a:spLocks noGrp="1"/>
          </p:cNvSpPr>
          <p:nvPr>
            <p:ph type="ftr" sz="quarter" idx="5"/>
          </p:nvPr>
        </p:nvSpPr>
        <p:spPr>
          <a:xfrm>
            <a:off x="5024582" y="5627594"/>
            <a:ext cx="4729018" cy="244362"/>
          </a:xfrm>
        </p:spPr>
        <p:txBody>
          <a:bodyPr lIns="0" tIns="0" rIns="0" bIns="0"/>
          <a:lstStyle>
            <a:lvl1pPr algn="ctr">
              <a:defRPr>
                <a:solidFill>
                  <a:schemeClr val="tx1">
                    <a:tint val="75000"/>
                  </a:schemeClr>
                </a:solidFill>
              </a:defRPr>
            </a:lvl1pPr>
          </a:lstStyle>
          <a:p>
            <a:pPr defTabSz="806867"/>
            <a:r>
              <a:rPr lang="en-GB" sz="1588">
                <a:solidFill>
                  <a:prstClr val="black">
                    <a:tint val="75000"/>
                  </a:prstClr>
                </a:solidFill>
              </a:rPr>
              <a:t>Prepared By: Mohammad Rony Lecturer, Dept. Of CSE University Of Global Village (UGV), Barishal</a:t>
            </a:r>
          </a:p>
        </p:txBody>
      </p:sp>
      <p:sp>
        <p:nvSpPr>
          <p:cNvPr id="3" name="Holder 3"/>
          <p:cNvSpPr>
            <a:spLocks noGrp="1"/>
          </p:cNvSpPr>
          <p:nvPr>
            <p:ph type="dt" sz="half" idx="6"/>
          </p:nvPr>
        </p:nvSpPr>
        <p:spPr>
          <a:xfrm>
            <a:off x="738909" y="5627594"/>
            <a:ext cx="3398982" cy="244362"/>
          </a:xfrm>
        </p:spPr>
        <p:txBody>
          <a:bodyPr lIns="0" tIns="0" rIns="0" bIns="0"/>
          <a:lstStyle>
            <a:lvl1pPr algn="l">
              <a:defRPr>
                <a:solidFill>
                  <a:schemeClr val="tx1">
                    <a:tint val="75000"/>
                  </a:schemeClr>
                </a:solidFill>
              </a:defRPr>
            </a:lvl1pPr>
          </a:lstStyle>
          <a:p>
            <a:pPr defTabSz="806867"/>
            <a:fld id="{07E48F1F-A3C6-402E-A55C-ECDFC2BC6187}" type="datetime1">
              <a:rPr lang="en-GB" sz="1588" smtClean="0">
                <a:solidFill>
                  <a:prstClr val="black">
                    <a:tint val="75000"/>
                  </a:prstClr>
                </a:solidFill>
              </a:rPr>
              <a:t>14/01/2025</a:t>
            </a:fld>
            <a:endParaRPr lang="en-US" sz="1588">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618" b="0" i="0">
                <a:solidFill>
                  <a:srgbClr val="898989"/>
                </a:solidFill>
                <a:latin typeface="Calibri"/>
                <a:cs typeface="Calibri"/>
              </a:defRPr>
            </a:lvl1pPr>
          </a:lstStyle>
          <a:p>
            <a:pPr marL="33619" defTabSz="806867">
              <a:spcBef>
                <a:spcPts val="57"/>
              </a:spcBef>
            </a:pPr>
            <a:fld id="{81D60167-4931-47E6-BA6A-407CBD079E47}" type="slidenum">
              <a:rPr lang="en-GB" spc="-4" smtClean="0"/>
              <a:pPr marL="33619" defTabSz="806867">
                <a:spcBef>
                  <a:spcPts val="57"/>
                </a:spcBef>
              </a:pPr>
              <a:t>‹#›</a:t>
            </a:fld>
            <a:endParaRPr lang="en-GB" spc="-4" dirty="0"/>
          </a:p>
        </p:txBody>
      </p:sp>
    </p:spTree>
    <p:extLst>
      <p:ext uri="{BB962C8B-B14F-4D97-AF65-F5344CB8AC3E}">
        <p14:creationId xmlns:p14="http://schemas.microsoft.com/office/powerpoint/2010/main" val="69241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73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D7E5-8CAA-4FAD-97C6-EBA5BED1D5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7CEDB2-18DB-4C7A-8CBE-9055520DB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75A81C-4912-433A-BD07-9E309DF39657}"/>
              </a:ext>
            </a:extLst>
          </p:cNvPr>
          <p:cNvSpPr>
            <a:spLocks noGrp="1"/>
          </p:cNvSpPr>
          <p:nvPr>
            <p:ph type="dt" sz="half" idx="10"/>
          </p:nvPr>
        </p:nvSpPr>
        <p:spPr/>
        <p:txBody>
          <a:bodyPr/>
          <a:lstStyle/>
          <a:p>
            <a:fld id="{16E21F86-42B5-4DE7-8ED6-7A15B4D6DF83}" type="datetime1">
              <a:rPr lang="en-GB" smtClean="0"/>
              <a:t>14/01/2025</a:t>
            </a:fld>
            <a:endParaRPr lang="en-GB"/>
          </a:p>
        </p:txBody>
      </p:sp>
      <p:sp>
        <p:nvSpPr>
          <p:cNvPr id="5" name="Footer Placeholder 4">
            <a:extLst>
              <a:ext uri="{FF2B5EF4-FFF2-40B4-BE49-F238E27FC236}">
                <a16:creationId xmlns:a16="http://schemas.microsoft.com/office/drawing/2014/main" id="{8D6F7A15-4CFD-4D2B-9495-4830D04E1807}"/>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6" name="Slide Number Placeholder 5">
            <a:extLst>
              <a:ext uri="{FF2B5EF4-FFF2-40B4-BE49-F238E27FC236}">
                <a16:creationId xmlns:a16="http://schemas.microsoft.com/office/drawing/2014/main" id="{F4FFD486-0E6E-4451-9327-7631905EBC9B}"/>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290590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773F-8E2A-4DA3-9C54-B1DEC53332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4AB28-AB0C-4E65-93B4-88F09FCA64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CADC8B-9B88-4C1C-A572-FAB8B28270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A45CA1-2B5B-42BD-9336-8F3789023476}"/>
              </a:ext>
            </a:extLst>
          </p:cNvPr>
          <p:cNvSpPr>
            <a:spLocks noGrp="1"/>
          </p:cNvSpPr>
          <p:nvPr>
            <p:ph type="dt" sz="half" idx="10"/>
          </p:nvPr>
        </p:nvSpPr>
        <p:spPr/>
        <p:txBody>
          <a:bodyPr/>
          <a:lstStyle/>
          <a:p>
            <a:fld id="{250A7C58-D1CD-4A50-B3A2-AD42117575CB}" type="datetime1">
              <a:rPr lang="en-GB" smtClean="0"/>
              <a:t>14/01/2025</a:t>
            </a:fld>
            <a:endParaRPr lang="en-GB"/>
          </a:p>
        </p:txBody>
      </p:sp>
      <p:sp>
        <p:nvSpPr>
          <p:cNvPr id="6" name="Footer Placeholder 5">
            <a:extLst>
              <a:ext uri="{FF2B5EF4-FFF2-40B4-BE49-F238E27FC236}">
                <a16:creationId xmlns:a16="http://schemas.microsoft.com/office/drawing/2014/main" id="{D6287670-A863-43DF-9492-8BDF9BDDF980}"/>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7" name="Slide Number Placeholder 6">
            <a:extLst>
              <a:ext uri="{FF2B5EF4-FFF2-40B4-BE49-F238E27FC236}">
                <a16:creationId xmlns:a16="http://schemas.microsoft.com/office/drawing/2014/main" id="{A0686FBD-CF91-4D27-B8C0-8FD824252D53}"/>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391524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7ED7-E6AB-43A4-958B-0DB8AF6801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7D5276-B98D-4DE7-9B7A-251649D08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71B94-A6ED-4131-B53B-C2C50E8B67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3F5DF7-DD07-4C89-916E-21A2AF18F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C679B-2815-45F2-849C-9EE5F0113D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2AACF7-EDD3-48CF-9E63-57E2E92D8678}"/>
              </a:ext>
            </a:extLst>
          </p:cNvPr>
          <p:cNvSpPr>
            <a:spLocks noGrp="1"/>
          </p:cNvSpPr>
          <p:nvPr>
            <p:ph type="dt" sz="half" idx="10"/>
          </p:nvPr>
        </p:nvSpPr>
        <p:spPr/>
        <p:txBody>
          <a:bodyPr/>
          <a:lstStyle/>
          <a:p>
            <a:fld id="{7BD5F665-3E43-454C-BF20-988EF771E462}" type="datetime1">
              <a:rPr lang="en-GB" smtClean="0"/>
              <a:t>14/01/2025</a:t>
            </a:fld>
            <a:endParaRPr lang="en-GB"/>
          </a:p>
        </p:txBody>
      </p:sp>
      <p:sp>
        <p:nvSpPr>
          <p:cNvPr id="8" name="Footer Placeholder 7">
            <a:extLst>
              <a:ext uri="{FF2B5EF4-FFF2-40B4-BE49-F238E27FC236}">
                <a16:creationId xmlns:a16="http://schemas.microsoft.com/office/drawing/2014/main" id="{82B076BD-E44B-4768-805B-273BE2F9D1FD}"/>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9" name="Slide Number Placeholder 8">
            <a:extLst>
              <a:ext uri="{FF2B5EF4-FFF2-40B4-BE49-F238E27FC236}">
                <a16:creationId xmlns:a16="http://schemas.microsoft.com/office/drawing/2014/main" id="{66B0EE0D-572B-4300-9A9D-5A47A3CE0A00}"/>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357162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9C09-612C-4441-A03C-036C4ABE4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376BE0-5486-4D7D-8725-DA8B5403A883}"/>
              </a:ext>
            </a:extLst>
          </p:cNvPr>
          <p:cNvSpPr>
            <a:spLocks noGrp="1"/>
          </p:cNvSpPr>
          <p:nvPr>
            <p:ph type="dt" sz="half" idx="10"/>
          </p:nvPr>
        </p:nvSpPr>
        <p:spPr/>
        <p:txBody>
          <a:bodyPr/>
          <a:lstStyle/>
          <a:p>
            <a:fld id="{EC49ECAB-7A3E-4CD5-AF53-616D3DA10AD5}" type="datetime1">
              <a:rPr lang="en-GB" smtClean="0"/>
              <a:t>14/01/2025</a:t>
            </a:fld>
            <a:endParaRPr lang="en-GB"/>
          </a:p>
        </p:txBody>
      </p:sp>
      <p:sp>
        <p:nvSpPr>
          <p:cNvPr id="4" name="Footer Placeholder 3">
            <a:extLst>
              <a:ext uri="{FF2B5EF4-FFF2-40B4-BE49-F238E27FC236}">
                <a16:creationId xmlns:a16="http://schemas.microsoft.com/office/drawing/2014/main" id="{EB91D0C4-BB31-416C-B99F-1A99B715C4C6}"/>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5" name="Slide Number Placeholder 4">
            <a:extLst>
              <a:ext uri="{FF2B5EF4-FFF2-40B4-BE49-F238E27FC236}">
                <a16:creationId xmlns:a16="http://schemas.microsoft.com/office/drawing/2014/main" id="{57F859F9-9DC2-493D-8137-D2DBCFEE1B63}"/>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421797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FE34E9-3BE9-4136-BEBB-C69E60DF83FC}"/>
              </a:ext>
            </a:extLst>
          </p:cNvPr>
          <p:cNvSpPr>
            <a:spLocks noGrp="1"/>
          </p:cNvSpPr>
          <p:nvPr>
            <p:ph type="dt" sz="half" idx="10"/>
          </p:nvPr>
        </p:nvSpPr>
        <p:spPr/>
        <p:txBody>
          <a:bodyPr/>
          <a:lstStyle/>
          <a:p>
            <a:fld id="{15B1E9B5-B828-4E05-AC4D-E8FDB71ED9F2}" type="datetime1">
              <a:rPr lang="en-GB" smtClean="0"/>
              <a:t>14/01/2025</a:t>
            </a:fld>
            <a:endParaRPr lang="en-GB"/>
          </a:p>
        </p:txBody>
      </p:sp>
      <p:sp>
        <p:nvSpPr>
          <p:cNvPr id="3" name="Footer Placeholder 2">
            <a:extLst>
              <a:ext uri="{FF2B5EF4-FFF2-40B4-BE49-F238E27FC236}">
                <a16:creationId xmlns:a16="http://schemas.microsoft.com/office/drawing/2014/main" id="{6895C53F-F3F7-4DA2-AC76-4EF9C848E9B6}"/>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4" name="Slide Number Placeholder 3">
            <a:extLst>
              <a:ext uri="{FF2B5EF4-FFF2-40B4-BE49-F238E27FC236}">
                <a16:creationId xmlns:a16="http://schemas.microsoft.com/office/drawing/2014/main" id="{06B6F10E-2457-4D9E-981C-04E2AD20D83C}"/>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316230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8EEC-7E7E-4359-A0D4-1E47D62F0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64F298-B707-492B-9F22-C06B3DC8BB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D1428F-8C30-4A7F-9EA8-1C3EC3B32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65D62-59B5-45B4-AB60-6A440DBF3F83}"/>
              </a:ext>
            </a:extLst>
          </p:cNvPr>
          <p:cNvSpPr>
            <a:spLocks noGrp="1"/>
          </p:cNvSpPr>
          <p:nvPr>
            <p:ph type="dt" sz="half" idx="10"/>
          </p:nvPr>
        </p:nvSpPr>
        <p:spPr/>
        <p:txBody>
          <a:bodyPr/>
          <a:lstStyle/>
          <a:p>
            <a:fld id="{F30CDDC8-B246-4DC7-8DA9-0087B101733A}" type="datetime1">
              <a:rPr lang="en-GB" smtClean="0"/>
              <a:t>14/01/2025</a:t>
            </a:fld>
            <a:endParaRPr lang="en-GB"/>
          </a:p>
        </p:txBody>
      </p:sp>
      <p:sp>
        <p:nvSpPr>
          <p:cNvPr id="6" name="Footer Placeholder 5">
            <a:extLst>
              <a:ext uri="{FF2B5EF4-FFF2-40B4-BE49-F238E27FC236}">
                <a16:creationId xmlns:a16="http://schemas.microsoft.com/office/drawing/2014/main" id="{30EDC3C5-937D-4D18-95AD-FC2E555FA6D0}"/>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7" name="Slide Number Placeholder 6">
            <a:extLst>
              <a:ext uri="{FF2B5EF4-FFF2-40B4-BE49-F238E27FC236}">
                <a16:creationId xmlns:a16="http://schemas.microsoft.com/office/drawing/2014/main" id="{E388F2D6-E0BA-466C-8BB1-0E66C8AB78DA}"/>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16216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D96A-4B59-4D0A-926A-6835DCB70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812559-4AE4-47B9-B68B-F7F0A629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59BEEE-5480-4170-8269-43FC56CA3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1B48-76F0-49CB-816B-879E223DC849}"/>
              </a:ext>
            </a:extLst>
          </p:cNvPr>
          <p:cNvSpPr>
            <a:spLocks noGrp="1"/>
          </p:cNvSpPr>
          <p:nvPr>
            <p:ph type="dt" sz="half" idx="10"/>
          </p:nvPr>
        </p:nvSpPr>
        <p:spPr/>
        <p:txBody>
          <a:bodyPr/>
          <a:lstStyle/>
          <a:p>
            <a:fld id="{06EC85F1-9385-44B6-874D-3CAA8F44AAA3}" type="datetime1">
              <a:rPr lang="en-GB" smtClean="0"/>
              <a:t>14/01/2025</a:t>
            </a:fld>
            <a:endParaRPr lang="en-GB"/>
          </a:p>
        </p:txBody>
      </p:sp>
      <p:sp>
        <p:nvSpPr>
          <p:cNvPr id="6" name="Footer Placeholder 5">
            <a:extLst>
              <a:ext uri="{FF2B5EF4-FFF2-40B4-BE49-F238E27FC236}">
                <a16:creationId xmlns:a16="http://schemas.microsoft.com/office/drawing/2014/main" id="{641B68D0-3124-4AFA-838A-10B520EC1C4A}"/>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7" name="Slide Number Placeholder 6">
            <a:extLst>
              <a:ext uri="{FF2B5EF4-FFF2-40B4-BE49-F238E27FC236}">
                <a16:creationId xmlns:a16="http://schemas.microsoft.com/office/drawing/2014/main" id="{63464544-C0B8-4C0F-8C21-0BE60767377F}"/>
              </a:ext>
            </a:extLst>
          </p:cNvPr>
          <p:cNvSpPr>
            <a:spLocks noGrp="1"/>
          </p:cNvSpPr>
          <p:nvPr>
            <p:ph type="sldNum" sz="quarter" idx="12"/>
          </p:nvPr>
        </p:nvSpPr>
        <p:spPr/>
        <p:txBody>
          <a:bodyPr/>
          <a:lstStyle/>
          <a:p>
            <a:fld id="{57819A84-B405-451A-9F8D-C13FCFD1E7F9}" type="slidenum">
              <a:rPr lang="en-GB" smtClean="0"/>
              <a:t>‹#›</a:t>
            </a:fld>
            <a:endParaRPr lang="en-GB"/>
          </a:p>
        </p:txBody>
      </p:sp>
    </p:spTree>
    <p:extLst>
      <p:ext uri="{BB962C8B-B14F-4D97-AF65-F5344CB8AC3E}">
        <p14:creationId xmlns:p14="http://schemas.microsoft.com/office/powerpoint/2010/main" val="123703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BF22B-011F-4A8C-B7FC-51F9F9016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FDD0F7-F067-40A3-8852-91EBBC51C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06E966-90D5-41B9-A159-4BA3AEE47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87103-F8A9-4021-9AAE-3EAE798A7098}" type="datetime1">
              <a:rPr lang="en-GB" smtClean="0"/>
              <a:t>14/01/2025</a:t>
            </a:fld>
            <a:endParaRPr lang="en-GB"/>
          </a:p>
        </p:txBody>
      </p:sp>
      <p:sp>
        <p:nvSpPr>
          <p:cNvPr id="5" name="Footer Placeholder 4">
            <a:extLst>
              <a:ext uri="{FF2B5EF4-FFF2-40B4-BE49-F238E27FC236}">
                <a16:creationId xmlns:a16="http://schemas.microsoft.com/office/drawing/2014/main" id="{4AB32864-3BA9-469E-95B7-1341199301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Prepared By: Mohammad Rony Lecturer, Dept. Of CSE University Of Global Village (UGV), Barishal</a:t>
            </a:r>
          </a:p>
        </p:txBody>
      </p:sp>
      <p:sp>
        <p:nvSpPr>
          <p:cNvPr id="6" name="Slide Number Placeholder 5">
            <a:extLst>
              <a:ext uri="{FF2B5EF4-FFF2-40B4-BE49-F238E27FC236}">
                <a16:creationId xmlns:a16="http://schemas.microsoft.com/office/drawing/2014/main" id="{08F270E3-2905-4CA8-97CF-0786476F5E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19A84-B405-451A-9F8D-C13FCFD1E7F9}" type="slidenum">
              <a:rPr lang="en-GB" smtClean="0"/>
              <a:t>‹#›</a:t>
            </a:fld>
            <a:endParaRPr lang="en-GB"/>
          </a:p>
        </p:txBody>
      </p:sp>
    </p:spTree>
    <p:extLst>
      <p:ext uri="{BB962C8B-B14F-4D97-AF65-F5344CB8AC3E}">
        <p14:creationId xmlns:p14="http://schemas.microsoft.com/office/powerpoint/2010/main" val="1174399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6" cstate="print"/>
          <a:stretch>
            <a:fillRect/>
          </a:stretch>
        </p:blipFill>
        <p:spPr>
          <a:xfrm>
            <a:off x="8289603" y="2654104"/>
            <a:ext cx="3286639" cy="3016072"/>
          </a:xfrm>
          <a:prstGeom prst="rect">
            <a:avLst/>
          </a:prstGeom>
        </p:spPr>
      </p:pic>
      <p:pic>
        <p:nvPicPr>
          <p:cNvPr id="17" name="bg object 17"/>
          <p:cNvPicPr/>
          <p:nvPr/>
        </p:nvPicPr>
        <p:blipFill>
          <a:blip r:embed="rId7" cstate="print"/>
          <a:stretch>
            <a:fillRect/>
          </a:stretch>
        </p:blipFill>
        <p:spPr>
          <a:xfrm>
            <a:off x="772707" y="2046582"/>
            <a:ext cx="730987" cy="371619"/>
          </a:xfrm>
          <a:prstGeom prst="rect">
            <a:avLst/>
          </a:prstGeom>
        </p:spPr>
      </p:pic>
      <p:sp>
        <p:nvSpPr>
          <p:cNvPr id="18" name="bg object 18"/>
          <p:cNvSpPr/>
          <p:nvPr/>
        </p:nvSpPr>
        <p:spPr>
          <a:xfrm>
            <a:off x="1489820" y="2306343"/>
            <a:ext cx="8815339" cy="44263"/>
          </a:xfrm>
          <a:custGeom>
            <a:avLst/>
            <a:gdLst/>
            <a:ahLst/>
            <a:cxnLst/>
            <a:rect l="l" t="t" r="r" b="b"/>
            <a:pathLst>
              <a:path w="7272655" h="50164">
                <a:moveTo>
                  <a:pt x="7272192" y="0"/>
                </a:moveTo>
                <a:lnTo>
                  <a:pt x="0" y="0"/>
                </a:lnTo>
                <a:lnTo>
                  <a:pt x="0" y="49553"/>
                </a:lnTo>
                <a:lnTo>
                  <a:pt x="7272192" y="49553"/>
                </a:lnTo>
                <a:lnTo>
                  <a:pt x="7272192" y="0"/>
                </a:lnTo>
                <a:close/>
              </a:path>
            </a:pathLst>
          </a:custGeom>
          <a:solidFill>
            <a:srgbClr val="4472C4"/>
          </a:solidFill>
        </p:spPr>
        <p:txBody>
          <a:bodyPr wrap="square" lIns="0" tIns="0" rIns="0" bIns="0" rtlCol="0"/>
          <a:lstStyle/>
          <a:p>
            <a:endParaRPr sz="1588"/>
          </a:p>
        </p:txBody>
      </p:sp>
      <p:sp>
        <p:nvSpPr>
          <p:cNvPr id="19" name="bg object 19"/>
          <p:cNvSpPr/>
          <p:nvPr/>
        </p:nvSpPr>
        <p:spPr>
          <a:xfrm>
            <a:off x="1489820" y="2306343"/>
            <a:ext cx="8815339" cy="44263"/>
          </a:xfrm>
          <a:custGeom>
            <a:avLst/>
            <a:gdLst/>
            <a:ahLst/>
            <a:cxnLst/>
            <a:rect l="l" t="t" r="r" b="b"/>
            <a:pathLst>
              <a:path w="7272655" h="50164">
                <a:moveTo>
                  <a:pt x="0" y="49553"/>
                </a:moveTo>
                <a:lnTo>
                  <a:pt x="7272192" y="49553"/>
                </a:lnTo>
                <a:lnTo>
                  <a:pt x="7272192" y="0"/>
                </a:lnTo>
                <a:lnTo>
                  <a:pt x="0" y="0"/>
                </a:lnTo>
                <a:lnTo>
                  <a:pt x="0" y="49553"/>
                </a:lnTo>
                <a:close/>
              </a:path>
            </a:pathLst>
          </a:custGeom>
          <a:ln w="9430">
            <a:solidFill>
              <a:srgbClr val="2F528F"/>
            </a:solidFill>
          </a:ln>
        </p:spPr>
        <p:txBody>
          <a:bodyPr wrap="square" lIns="0" tIns="0" rIns="0" bIns="0" rtlCol="0"/>
          <a:lstStyle/>
          <a:p>
            <a:endParaRPr sz="1588"/>
          </a:p>
        </p:txBody>
      </p:sp>
      <p:pic>
        <p:nvPicPr>
          <p:cNvPr id="20" name="bg object 20"/>
          <p:cNvPicPr/>
          <p:nvPr/>
        </p:nvPicPr>
        <p:blipFill>
          <a:blip r:embed="rId8" cstate="print"/>
          <a:stretch>
            <a:fillRect/>
          </a:stretch>
        </p:blipFill>
        <p:spPr>
          <a:xfrm>
            <a:off x="1088148" y="2313356"/>
            <a:ext cx="479039" cy="276968"/>
          </a:xfrm>
          <a:prstGeom prst="rect">
            <a:avLst/>
          </a:prstGeom>
        </p:spPr>
      </p:pic>
      <p:sp>
        <p:nvSpPr>
          <p:cNvPr id="2" name="Holder 2"/>
          <p:cNvSpPr>
            <a:spLocks noGrp="1"/>
          </p:cNvSpPr>
          <p:nvPr>
            <p:ph type="title"/>
          </p:nvPr>
        </p:nvSpPr>
        <p:spPr>
          <a:xfrm>
            <a:off x="2748296" y="1622277"/>
            <a:ext cx="6695406" cy="369332"/>
          </a:xfrm>
          <a:prstGeom prst="rect">
            <a:avLst/>
          </a:prstGeom>
        </p:spPr>
        <p:txBody>
          <a:bodyPr wrap="square" lIns="0" tIns="0" rIns="0" bIns="0">
            <a:spAutoFit/>
          </a:bodyPr>
          <a:lstStyle>
            <a:lvl1pPr>
              <a:defRPr sz="2400" b="0" i="0">
                <a:solidFill>
                  <a:srgbClr val="203864"/>
                </a:solidFill>
                <a:latin typeface="Calibri"/>
                <a:cs typeface="Calibri"/>
              </a:defRPr>
            </a:lvl1pPr>
          </a:lstStyle>
          <a:p>
            <a:endParaRPr/>
          </a:p>
        </p:txBody>
      </p:sp>
      <p:sp>
        <p:nvSpPr>
          <p:cNvPr id="3" name="Holder 3"/>
          <p:cNvSpPr>
            <a:spLocks noGrp="1"/>
          </p:cNvSpPr>
          <p:nvPr>
            <p:ph type="body" idx="1"/>
          </p:nvPr>
        </p:nvSpPr>
        <p:spPr>
          <a:xfrm>
            <a:off x="1793190" y="2403676"/>
            <a:ext cx="7738533" cy="230832"/>
          </a:xfrm>
          <a:prstGeom prst="rect">
            <a:avLst/>
          </a:prstGeom>
        </p:spPr>
        <p:txBody>
          <a:bodyPr wrap="square" lIns="0" tIns="0" rIns="0" bIns="0">
            <a:spAutoFit/>
          </a:bodyPr>
          <a:lstStyle>
            <a:lvl1pPr>
              <a:defRPr sz="15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GB"/>
              <a:t>Prepared By: Mohammad Rony Lecturer, Dept. Of CSE University Of Global Village (UGV), Barishal</a:t>
            </a:r>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EF6AC1A-2803-47B5-8FC1-7964734E7AA7}" type="datetime1">
              <a:rPr lang="en-GB" smtClean="0"/>
              <a:t>14/01/2025</a:t>
            </a:fld>
            <a:endParaRPr lang="en-US"/>
          </a:p>
        </p:txBody>
      </p:sp>
      <p:sp>
        <p:nvSpPr>
          <p:cNvPr id="6" name="Holder 6"/>
          <p:cNvSpPr>
            <a:spLocks noGrp="1"/>
          </p:cNvSpPr>
          <p:nvPr>
            <p:ph type="sldNum" sz="quarter" idx="7"/>
          </p:nvPr>
        </p:nvSpPr>
        <p:spPr>
          <a:xfrm>
            <a:off x="10641804" y="5404448"/>
            <a:ext cx="147011" cy="95091"/>
          </a:xfrm>
          <a:prstGeom prst="rect">
            <a:avLst/>
          </a:prstGeom>
        </p:spPr>
        <p:txBody>
          <a:bodyPr wrap="square" lIns="0" tIns="0" rIns="0" bIns="0">
            <a:spAutoFit/>
          </a:bodyPr>
          <a:lstStyle>
            <a:lvl1pPr>
              <a:defRPr sz="618" b="0" i="0">
                <a:solidFill>
                  <a:srgbClr val="898989"/>
                </a:solidFill>
                <a:latin typeface="Calibri"/>
                <a:cs typeface="Calibri"/>
              </a:defRPr>
            </a:lvl1pPr>
          </a:lstStyle>
          <a:p>
            <a:pPr marL="33619">
              <a:spcBef>
                <a:spcPts val="57"/>
              </a:spcBef>
            </a:pPr>
            <a:fld id="{81D60167-4931-47E6-BA6A-407CBD079E47}" type="slidenum">
              <a:rPr lang="en-GB" spc="-4" smtClean="0"/>
              <a:pPr marL="33619">
                <a:spcBef>
                  <a:spcPts val="57"/>
                </a:spcBef>
              </a:pPr>
              <a:t>‹#›</a:t>
            </a:fld>
            <a:endParaRPr lang="en-GB" spc="-4" dirty="0"/>
          </a:p>
        </p:txBody>
      </p:sp>
    </p:spTree>
    <p:extLst>
      <p:ext uri="{BB962C8B-B14F-4D97-AF65-F5344CB8AC3E}">
        <p14:creationId xmlns:p14="http://schemas.microsoft.com/office/powerpoint/2010/main" val="9003867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5" r:id="rId4"/>
  </p:sldLayoutIdLst>
  <p:hf sldNum="0" hdr="0" dt="0"/>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8" Type="http://schemas.openxmlformats.org/officeDocument/2006/relationships/hyperlink" Target="http://en.wikipedia.org/wiki/Hi-fi" TargetMode="External"/><Relationship Id="rId3" Type="http://schemas.openxmlformats.org/officeDocument/2006/relationships/hyperlink" Target="http://en.wikipedia.org/wiki/MP3" TargetMode="External"/><Relationship Id="rId7" Type="http://schemas.openxmlformats.org/officeDocument/2006/relationships/hyperlink" Target="http://en.wikipedia.org/wiki/Sound_card"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en.wikipedia.org/wiki/Digital_music_player" TargetMode="External"/><Relationship Id="rId5" Type="http://schemas.openxmlformats.org/officeDocument/2006/relationships/hyperlink" Target="http://en.wikipedia.org/wiki/CD_player" TargetMode="External"/><Relationship Id="rId4" Type="http://schemas.openxmlformats.org/officeDocument/2006/relationships/hyperlink" Target="http://en.wikipedia.org/wiki/Compact_dis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http://en.wikipedia.org/wiki/Sound_card" TargetMode="External"/><Relationship Id="rId3" Type="http://schemas.openxmlformats.org/officeDocument/2006/relationships/hyperlink" Target="http://en.wikipedia.org/wiki/Transport_(recording)" TargetMode="External"/><Relationship Id="rId7" Type="http://schemas.openxmlformats.org/officeDocument/2006/relationships/hyperlink" Target="http://en.wikipedia.org/wiki/Universal_Serial_Bus" TargetMode="Externa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hyperlink" Target="http://en.wikipedia.org/wiki/Digital_speakers" TargetMode="External"/><Relationship Id="rId5" Type="http://schemas.openxmlformats.org/officeDocument/2006/relationships/hyperlink" Target="http://en.wikipedia.org/wiki/Amplifier" TargetMode="External"/><Relationship Id="rId10" Type="http://schemas.openxmlformats.org/officeDocument/2006/relationships/hyperlink" Target="http://en.wikipedia.org/wiki/Analog-to-Digital_Converter" TargetMode="External"/><Relationship Id="rId4" Type="http://schemas.openxmlformats.org/officeDocument/2006/relationships/hyperlink" Target="http://en.wikipedia.org/wiki/Line-level" TargetMode="External"/><Relationship Id="rId9" Type="http://schemas.openxmlformats.org/officeDocument/2006/relationships/hyperlink" Target="http://en.wikipedia.org/wiki/VoIP"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g"/></Relationships>
</file>

<file path=ppt/slides/_rels/slide1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Inside%20outside%20information%20technology/main/node155.html"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13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www.cs.sfu.ca/CourseCentral/365/li/" TargetMode="Externa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9.wmf"/><Relationship Id="rId5" Type="http://schemas.openxmlformats.org/officeDocument/2006/relationships/oleObject" Target="../embeddings/oleObject2.bin"/><Relationship Id="rId4" Type="http://schemas.openxmlformats.org/officeDocument/2006/relationships/image" Target="../media/image118.wmf"/></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0.w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4.wmf"/><Relationship Id="rId5" Type="http://schemas.openxmlformats.org/officeDocument/2006/relationships/oleObject" Target="../embeddings/oleObject5.bin"/><Relationship Id="rId4" Type="http://schemas.openxmlformats.org/officeDocument/2006/relationships/image" Target="../media/image118.wmf"/></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5.wmf"/></Relationships>
</file>

<file path=ppt/slides/_rels/slide1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78.xml.rels><?xml version="1.0" encoding="UTF-8" standalone="yes"?>
<Relationships xmlns="http://schemas.openxmlformats.org/package/2006/relationships"><Relationship Id="rId3" Type="http://schemas.openxmlformats.org/officeDocument/2006/relationships/image" Target="../media/image128.wmf"/><Relationship Id="rId7" Type="http://schemas.openxmlformats.org/officeDocument/2006/relationships/image" Target="../media/image130.wmf"/><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129.wmf"/><Relationship Id="rId4" Type="http://schemas.openxmlformats.org/officeDocument/2006/relationships/oleObject" Target="../embeddings/oleObject8.bin"/></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2.wmf"/><Relationship Id="rId5" Type="http://schemas.openxmlformats.org/officeDocument/2006/relationships/oleObject" Target="../embeddings/oleObject11.bin"/><Relationship Id="rId4" Type="http://schemas.openxmlformats.org/officeDocument/2006/relationships/image" Target="../media/image131.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4.wmf"/><Relationship Id="rId5" Type="http://schemas.openxmlformats.org/officeDocument/2006/relationships/oleObject" Target="../embeddings/oleObject13.bin"/><Relationship Id="rId4" Type="http://schemas.openxmlformats.org/officeDocument/2006/relationships/image" Target="../media/image133.wmf"/></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7.wmf"/><Relationship Id="rId5" Type="http://schemas.openxmlformats.org/officeDocument/2006/relationships/oleObject" Target="../embeddings/oleObject16.bin"/><Relationship Id="rId4" Type="http://schemas.openxmlformats.org/officeDocument/2006/relationships/image" Target="../media/image136.wmf"/></Relationships>
</file>

<file path=ppt/slides/_rels/slide1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143.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0.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142.wmf"/><Relationship Id="rId4" Type="http://schemas.openxmlformats.org/officeDocument/2006/relationships/image" Target="../media/image139.wmf"/><Relationship Id="rId9" Type="http://schemas.openxmlformats.org/officeDocument/2006/relationships/oleObject" Target="../embeddings/oleObject20.bin"/></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146.wmf"/><Relationship Id="rId13" Type="http://schemas.openxmlformats.org/officeDocument/2006/relationships/oleObject" Target="../embeddings/oleObject27.bin"/><Relationship Id="rId18" Type="http://schemas.openxmlformats.org/officeDocument/2006/relationships/image" Target="../media/image151.wmf"/><Relationship Id="rId3" Type="http://schemas.openxmlformats.org/officeDocument/2006/relationships/oleObject" Target="../embeddings/oleObject22.bin"/><Relationship Id="rId21" Type="http://schemas.openxmlformats.org/officeDocument/2006/relationships/oleObject" Target="../embeddings/oleObject31.bin"/><Relationship Id="rId7" Type="http://schemas.openxmlformats.org/officeDocument/2006/relationships/oleObject" Target="../embeddings/oleObject24.bin"/><Relationship Id="rId12" Type="http://schemas.openxmlformats.org/officeDocument/2006/relationships/image" Target="../media/image148.wmf"/><Relationship Id="rId17" Type="http://schemas.openxmlformats.org/officeDocument/2006/relationships/oleObject" Target="../embeddings/oleObject29.bin"/><Relationship Id="rId2" Type="http://schemas.openxmlformats.org/officeDocument/2006/relationships/notesSlide" Target="../notesSlides/notesSlide33.xml"/><Relationship Id="rId16" Type="http://schemas.openxmlformats.org/officeDocument/2006/relationships/image" Target="../media/image150.wmf"/><Relationship Id="rId20" Type="http://schemas.openxmlformats.org/officeDocument/2006/relationships/image" Target="../media/image152.wmf"/><Relationship Id="rId1" Type="http://schemas.openxmlformats.org/officeDocument/2006/relationships/slideLayout" Target="../slideLayouts/slideLayout2.xml"/><Relationship Id="rId6" Type="http://schemas.openxmlformats.org/officeDocument/2006/relationships/image" Target="../media/image145.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147.wmf"/><Relationship Id="rId19" Type="http://schemas.openxmlformats.org/officeDocument/2006/relationships/oleObject" Target="../embeddings/oleObject30.bin"/><Relationship Id="rId4" Type="http://schemas.openxmlformats.org/officeDocument/2006/relationships/image" Target="../media/image144.wmf"/><Relationship Id="rId9" Type="http://schemas.openxmlformats.org/officeDocument/2006/relationships/oleObject" Target="../embeddings/oleObject25.bin"/><Relationship Id="rId14" Type="http://schemas.openxmlformats.org/officeDocument/2006/relationships/image" Target="../media/image149.wmf"/><Relationship Id="rId22" Type="http://schemas.openxmlformats.org/officeDocument/2006/relationships/image" Target="../media/image153.wmf"/></Relationships>
</file>

<file path=ppt/slides/_rels/slide186.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oleObject" Target="../embeddings/oleObject32.bin"/><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oleObject" Target="../embeddings/oleObject38.bin"/><Relationship Id="rId18" Type="http://schemas.openxmlformats.org/officeDocument/2006/relationships/image" Target="../media/image162.wmf"/><Relationship Id="rId3" Type="http://schemas.openxmlformats.org/officeDocument/2006/relationships/oleObject" Target="../embeddings/oleObject33.bin"/><Relationship Id="rId21" Type="http://schemas.openxmlformats.org/officeDocument/2006/relationships/oleObject" Target="../embeddings/oleObject42.bin"/><Relationship Id="rId7" Type="http://schemas.openxmlformats.org/officeDocument/2006/relationships/oleObject" Target="../embeddings/oleObject35.bin"/><Relationship Id="rId12" Type="http://schemas.openxmlformats.org/officeDocument/2006/relationships/image" Target="../media/image159.wmf"/><Relationship Id="rId17" Type="http://schemas.openxmlformats.org/officeDocument/2006/relationships/oleObject" Target="../embeddings/oleObject40.bin"/><Relationship Id="rId2" Type="http://schemas.openxmlformats.org/officeDocument/2006/relationships/notesSlide" Target="../notesSlides/notesSlide34.xml"/><Relationship Id="rId16" Type="http://schemas.openxmlformats.org/officeDocument/2006/relationships/image" Target="../media/image161.wmf"/><Relationship Id="rId20" Type="http://schemas.openxmlformats.org/officeDocument/2006/relationships/image" Target="../media/image163.wmf"/><Relationship Id="rId1" Type="http://schemas.openxmlformats.org/officeDocument/2006/relationships/slideLayout" Target="../slideLayouts/slideLayout2.xml"/><Relationship Id="rId6" Type="http://schemas.openxmlformats.org/officeDocument/2006/relationships/image" Target="../media/image156.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158.wmf"/><Relationship Id="rId19" Type="http://schemas.openxmlformats.org/officeDocument/2006/relationships/oleObject" Target="../embeddings/oleObject41.bin"/><Relationship Id="rId4" Type="http://schemas.openxmlformats.org/officeDocument/2006/relationships/image" Target="../media/image155.wmf"/><Relationship Id="rId9" Type="http://schemas.openxmlformats.org/officeDocument/2006/relationships/oleObject" Target="../embeddings/oleObject36.bin"/><Relationship Id="rId14" Type="http://schemas.openxmlformats.org/officeDocument/2006/relationships/image" Target="../media/image160.wmf"/><Relationship Id="rId22" Type="http://schemas.openxmlformats.org/officeDocument/2006/relationships/image" Target="../media/image164.wmf"/></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6.wmf"/><Relationship Id="rId5" Type="http://schemas.openxmlformats.org/officeDocument/2006/relationships/oleObject" Target="../embeddings/oleObject44.bin"/><Relationship Id="rId4" Type="http://schemas.openxmlformats.org/officeDocument/2006/relationships/image" Target="../media/image165.wmf"/></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8.wmf"/><Relationship Id="rId5" Type="http://schemas.openxmlformats.org/officeDocument/2006/relationships/oleObject" Target="../embeddings/oleObject46.bin"/><Relationship Id="rId4" Type="http://schemas.openxmlformats.org/officeDocument/2006/relationships/image" Target="../media/image167.wmf"/></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6.wmf"/><Relationship Id="rId5" Type="http://schemas.openxmlformats.org/officeDocument/2006/relationships/oleObject" Target="../embeddings/oleObject48.bin"/><Relationship Id="rId4" Type="http://schemas.openxmlformats.org/officeDocument/2006/relationships/image" Target="../media/image169.wmf"/></Relationships>
</file>

<file path=ppt/slides/_rels/slide19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slideLayout" Target="../slideLayouts/slideLayout2.xml"/><Relationship Id="rId4" Type="http://schemas.openxmlformats.org/officeDocument/2006/relationships/image" Target="../media/image175.wmf"/></Relationships>
</file>

<file path=ppt/slides/_rels/slide199.xml.rels><?xml version="1.0" encoding="UTF-8" standalone="yes"?>
<Relationships xmlns="http://schemas.openxmlformats.org/package/2006/relationships"><Relationship Id="rId3" Type="http://schemas.openxmlformats.org/officeDocument/2006/relationships/hyperlink" Target="http://en.wikipedia.org/wiki/Entropy_(order_and_disorder)" TargetMode="External"/><Relationship Id="rId2" Type="http://schemas.openxmlformats.org/officeDocument/2006/relationships/hyperlink" Target="http://en.wikipedia.org/wiki/Thermodynamic_syste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oleObject" Target="../embeddings/oleObject49.bin"/><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oleObject" Target="../embeddings/oleObject50.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22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2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22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22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96.jpeg"/></Relationships>
</file>

<file path=ppt/slides/_rels/slide23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23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80.jpeg"/><Relationship Id="rId1" Type="http://schemas.openxmlformats.org/officeDocument/2006/relationships/slideLayout" Target="../slideLayouts/slideLayout7.xml"/><Relationship Id="rId5" Type="http://schemas.openxmlformats.org/officeDocument/2006/relationships/image" Target="../media/image204.jpeg"/><Relationship Id="rId4" Type="http://schemas.openxmlformats.org/officeDocument/2006/relationships/image" Target="../media/image203.jpeg"/></Relationships>
</file>

<file path=ppt/slides/_rels/slide24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210.jpe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24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180.jpeg"/><Relationship Id="rId7" Type="http://schemas.openxmlformats.org/officeDocument/2006/relationships/image" Target="../media/image218.jpeg"/><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10" Type="http://schemas.openxmlformats.org/officeDocument/2006/relationships/image" Target="../media/image221.jpeg"/><Relationship Id="rId4" Type="http://schemas.openxmlformats.org/officeDocument/2006/relationships/image" Target="../media/image215.jpeg"/><Relationship Id="rId9" Type="http://schemas.openxmlformats.org/officeDocument/2006/relationships/image" Target="../media/image220.jpeg"/></Relationships>
</file>

<file path=ppt/slides/_rels/slide24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27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235.jpeg"/></Relationships>
</file>

<file path=ppt/slides/_rels/slide27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240.jpeg"/></Relationships>
</file>

<file path=ppt/slides/_rels/slide28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245.jpe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29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29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2.jpeg"/><Relationship Id="rId18" Type="http://schemas.openxmlformats.org/officeDocument/2006/relationships/image" Target="../media/image267.jpeg"/><Relationship Id="rId3" Type="http://schemas.openxmlformats.org/officeDocument/2006/relationships/image" Target="../media/image180.jpeg"/><Relationship Id="rId7" Type="http://schemas.openxmlformats.org/officeDocument/2006/relationships/image" Target="../media/image256.jpeg"/><Relationship Id="rId12" Type="http://schemas.openxmlformats.org/officeDocument/2006/relationships/image" Target="../media/image261.jpeg"/><Relationship Id="rId17" Type="http://schemas.openxmlformats.org/officeDocument/2006/relationships/image" Target="../media/image266.jpeg"/><Relationship Id="rId2" Type="http://schemas.openxmlformats.org/officeDocument/2006/relationships/image" Target="../media/image252.png"/><Relationship Id="rId16" Type="http://schemas.openxmlformats.org/officeDocument/2006/relationships/image" Target="../media/image265.jpeg"/><Relationship Id="rId1" Type="http://schemas.openxmlformats.org/officeDocument/2006/relationships/slideLayout" Target="../slideLayouts/slideLayout7.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5" Type="http://schemas.openxmlformats.org/officeDocument/2006/relationships/image" Target="../media/image264.jpeg"/><Relationship Id="rId10" Type="http://schemas.openxmlformats.org/officeDocument/2006/relationships/image" Target="../media/image259.jpeg"/><Relationship Id="rId4" Type="http://schemas.openxmlformats.org/officeDocument/2006/relationships/image" Target="../media/image253.jpeg"/><Relationship Id="rId9" Type="http://schemas.openxmlformats.org/officeDocument/2006/relationships/image" Target="../media/image258.jpeg"/><Relationship Id="rId14" Type="http://schemas.openxmlformats.org/officeDocument/2006/relationships/image" Target="../media/image263.jpeg"/></Relationships>
</file>

<file path=ppt/slides/_rels/slide29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269.jpeg"/></Relationships>
</file>

<file path=ppt/slides/_rels/slide29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9.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34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34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34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s>
</file>

<file path=ppt/slides/_rels/slide34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34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58.xml"/><Relationship Id="rId1" Type="http://schemas.openxmlformats.org/officeDocument/2006/relationships/slideLayout" Target="../slideLayouts/slideLayout18.xml"/><Relationship Id="rId5" Type="http://schemas.openxmlformats.org/officeDocument/2006/relationships/image" Target="../media/image298.png"/><Relationship Id="rId4" Type="http://schemas.openxmlformats.org/officeDocument/2006/relationships/image" Target="../media/image297.png"/></Relationships>
</file>

<file path=ppt/slides/_rels/slide35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35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60.xml"/><Relationship Id="rId1" Type="http://schemas.openxmlformats.org/officeDocument/2006/relationships/slideLayout" Target="../slideLayouts/slideLayout20.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png"/></Relationships>
</file>

<file path=ppt/slides/_rels/slide35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61.xml"/><Relationship Id="rId1" Type="http://schemas.openxmlformats.org/officeDocument/2006/relationships/slideLayout" Target="../slideLayouts/slideLayout21.xml"/><Relationship Id="rId5" Type="http://schemas.openxmlformats.org/officeDocument/2006/relationships/image" Target="../media/image306.png"/><Relationship Id="rId4" Type="http://schemas.openxmlformats.org/officeDocument/2006/relationships/image" Target="../media/image305.png"/></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playlist?list=PLNMnAEqLBwmpR8JDBOEl0jrzmH1vPnO7v&amp;si=LggNK5LIc1BCx5TM" TargetMode="External"/><Relationship Id="rId2" Type="http://schemas.openxmlformats.org/officeDocument/2006/relationships/hyperlink" Target="https://www.youtube.com/playlist?list=PLgH5QX0i9K3rz5XqMsTk41_j15_6682BN&amp;si=06kkMC43SsLfCYpX"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 Id="rId9" Type="http://schemas.openxmlformats.org/officeDocument/2006/relationships/image" Target="../media/image5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g"/><Relationship Id="rId12" Type="http://schemas.openxmlformats.org/officeDocument/2006/relationships/image" Target="../media/image64.jpg"/><Relationship Id="rId2" Type="http://schemas.openxmlformats.org/officeDocument/2006/relationships/image" Target="../media/image54.png"/><Relationship Id="rId16"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jpg"/><Relationship Id="rId5" Type="http://schemas.openxmlformats.org/officeDocument/2006/relationships/image" Target="../media/image57.png"/><Relationship Id="rId15" Type="http://schemas.openxmlformats.org/officeDocument/2006/relationships/image" Target="../media/image67.jp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jpg"/></Relationships>
</file>

<file path=ppt/slides/_rels/slide8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8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DA47CEC-A0EB-44A2-B49E-3F6DFAA701A1}"/>
              </a:ext>
            </a:extLst>
          </p:cNvPr>
          <p:cNvGraphicFramePr>
            <a:graphicFrameLocks noGrp="1"/>
          </p:cNvGraphicFramePr>
          <p:nvPr>
            <p:extLst>
              <p:ext uri="{D42A27DB-BD31-4B8C-83A1-F6EECF244321}">
                <p14:modId xmlns:p14="http://schemas.microsoft.com/office/powerpoint/2010/main" val="471426925"/>
              </p:ext>
            </p:extLst>
          </p:nvPr>
        </p:nvGraphicFramePr>
        <p:xfrm>
          <a:off x="1504673" y="982319"/>
          <a:ext cx="7723505" cy="1610995"/>
        </p:xfrm>
        <a:graphic>
          <a:graphicData uri="http://schemas.openxmlformats.org/drawingml/2006/table">
            <a:tbl>
              <a:tblPr firstRow="1" firstCol="1" lastRow="1" lastCol="1" bandRow="1" bandCol="1">
                <a:tableStyleId>{5A111915-BE36-4E01-A7E5-04B1672EAD32}</a:tableStyleId>
              </a:tblPr>
              <a:tblGrid>
                <a:gridCol w="5591175">
                  <a:extLst>
                    <a:ext uri="{9D8B030D-6E8A-4147-A177-3AD203B41FA5}">
                      <a16:colId xmlns:a16="http://schemas.microsoft.com/office/drawing/2014/main" val="2603546078"/>
                    </a:ext>
                  </a:extLst>
                </a:gridCol>
                <a:gridCol w="2132330">
                  <a:extLst>
                    <a:ext uri="{9D8B030D-6E8A-4147-A177-3AD203B41FA5}">
                      <a16:colId xmlns:a16="http://schemas.microsoft.com/office/drawing/2014/main" val="1189059149"/>
                    </a:ext>
                  </a:extLst>
                </a:gridCol>
              </a:tblGrid>
              <a:tr h="252095">
                <a:tc gridSpan="2">
                  <a:txBody>
                    <a:bodyPr/>
                    <a:lstStyle/>
                    <a:p>
                      <a:pPr marL="67945" marR="1859280">
                        <a:lnSpc>
                          <a:spcPts val="1555"/>
                        </a:lnSpc>
                        <a:spcAft>
                          <a:spcPts val="0"/>
                        </a:spcAft>
                      </a:pPr>
                      <a:r>
                        <a:rPr lang="en-US" sz="1400" dirty="0">
                          <a:effectLst/>
                        </a:rPr>
                        <a:t>   Multimedia Applications University Student (UGV) Format</a:t>
                      </a:r>
                      <a:endParaRPr lang="en-GB" sz="1100" dirty="0">
                        <a:effectLst/>
                      </a:endParaRPr>
                    </a:p>
                    <a:p>
                      <a:pPr marL="67945" marR="1859280" algn="r">
                        <a:lnSpc>
                          <a:spcPts val="1555"/>
                        </a:lnSpc>
                      </a:pPr>
                      <a:r>
                        <a:rPr lang="en-US" sz="14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447317907"/>
                  </a:ext>
                </a:extLst>
              </a:tr>
              <a:tr h="412750">
                <a:tc>
                  <a:txBody>
                    <a:bodyPr/>
                    <a:lstStyle/>
                    <a:p>
                      <a:pPr marL="127000">
                        <a:spcBef>
                          <a:spcPts val="375"/>
                        </a:spcBef>
                        <a:spcAft>
                          <a:spcPts val="0"/>
                        </a:spcAft>
                      </a:pPr>
                      <a:r>
                        <a:rPr lang="en-US" sz="1400" dirty="0">
                          <a:effectLst/>
                        </a:rPr>
                        <a:t>Course</a:t>
                      </a:r>
                      <a:r>
                        <a:rPr lang="en-US" sz="1400" spc="-10" dirty="0">
                          <a:effectLst/>
                        </a:rPr>
                        <a:t> </a:t>
                      </a:r>
                      <a:r>
                        <a:rPr lang="en-US" sz="1400" dirty="0">
                          <a:effectLst/>
                        </a:rPr>
                        <a:t>Code:</a:t>
                      </a:r>
                      <a:r>
                        <a:rPr lang="en-US" sz="1400" spc="-5" dirty="0">
                          <a:effectLst/>
                        </a:rPr>
                        <a:t> </a:t>
                      </a:r>
                      <a:r>
                        <a:rPr lang="en-US" sz="1400" dirty="0">
                          <a:effectLst/>
                        </a:rPr>
                        <a:t>CSE 317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125095" algn="r">
                        <a:spcBef>
                          <a:spcPts val="375"/>
                        </a:spcBef>
                        <a:spcAft>
                          <a:spcPts val="0"/>
                        </a:spcAft>
                      </a:pPr>
                      <a:r>
                        <a:rPr lang="en-US" sz="1400">
                          <a:effectLst/>
                        </a:rPr>
                        <a:t>Credits:</a:t>
                      </a:r>
                      <a:r>
                        <a:rPr lang="en-US" sz="1400" spc="-10">
                          <a:effectLst/>
                        </a:rPr>
                        <a:t> </a:t>
                      </a:r>
                      <a:r>
                        <a:rPr lang="en-US" sz="1400">
                          <a:effectLst/>
                        </a:rPr>
                        <a:t>01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91062976"/>
                  </a:ext>
                </a:extLst>
              </a:tr>
              <a:tr h="309880">
                <a:tc>
                  <a:txBody>
                    <a:bodyPr/>
                    <a:lstStyle/>
                    <a:p>
                      <a:pPr marL="127000">
                        <a:lnSpc>
                          <a:spcPts val="1510"/>
                        </a:lnSpc>
                        <a:spcBef>
                          <a:spcPts val="85"/>
                        </a:spcBef>
                        <a:spcAft>
                          <a:spcPts val="0"/>
                        </a:spcAft>
                      </a:pPr>
                      <a:r>
                        <a:rPr lang="en-US" sz="1400">
                          <a:effectLst/>
                        </a:rPr>
                        <a:t>Exam</a:t>
                      </a:r>
                      <a:r>
                        <a:rPr lang="en-US" sz="1400" spc="-15">
                          <a:effectLst/>
                        </a:rPr>
                        <a:t> </a:t>
                      </a:r>
                      <a:r>
                        <a:rPr lang="en-US" sz="1400">
                          <a:effectLst/>
                        </a:rPr>
                        <a:t>Hours:</a:t>
                      </a:r>
                      <a:r>
                        <a:rPr lang="en-US" sz="1400" spc="-10">
                          <a:effectLst/>
                        </a:rPr>
                        <a:t> </a:t>
                      </a:r>
                      <a:r>
                        <a:rPr lang="en-US" sz="1400">
                          <a:effectLst/>
                        </a:rPr>
                        <a:t>03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125730" algn="r">
                        <a:lnSpc>
                          <a:spcPts val="1510"/>
                        </a:lnSpc>
                        <a:spcBef>
                          <a:spcPts val="85"/>
                        </a:spcBef>
                        <a:spcAft>
                          <a:spcPts val="0"/>
                        </a:spcAft>
                      </a:pPr>
                      <a:r>
                        <a:rPr lang="en-US" sz="1400">
                          <a:effectLst/>
                        </a:rPr>
                        <a:t>CIE</a:t>
                      </a:r>
                      <a:r>
                        <a:rPr lang="en-US" sz="1400" spc="-10">
                          <a:effectLst/>
                        </a:rPr>
                        <a:t> </a:t>
                      </a:r>
                      <a:r>
                        <a:rPr lang="en-US" sz="1400">
                          <a:effectLst/>
                        </a:rPr>
                        <a:t>Marks:</a:t>
                      </a:r>
                      <a:r>
                        <a:rPr lang="en-US" sz="1400" spc="-5">
                          <a:effectLst/>
                        </a:rPr>
                        <a:t> </a:t>
                      </a:r>
                      <a:r>
                        <a:rPr lang="en-US" sz="1400">
                          <a:effectLst/>
                        </a:rPr>
                        <a:t>90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2973735"/>
                  </a:ext>
                </a:extLst>
              </a:tr>
              <a:tr h="481965">
                <a:tc>
                  <a:txBody>
                    <a:bodyPr/>
                    <a:lstStyle/>
                    <a:p>
                      <a:pPr marL="127000">
                        <a:lnSpc>
                          <a:spcPts val="1610"/>
                        </a:lnSpc>
                      </a:pPr>
                      <a:r>
                        <a:rPr lang="en-US" sz="1400" dirty="0">
                          <a:effectLst/>
                        </a:rPr>
                        <a:t>Course for</a:t>
                      </a:r>
                      <a:r>
                        <a:rPr lang="en-US" sz="1400" spc="-15" dirty="0">
                          <a:effectLst/>
                        </a:rPr>
                        <a:t> </a:t>
                      </a:r>
                      <a:r>
                        <a:rPr lang="en-US" sz="1400" dirty="0">
                          <a:effectLst/>
                        </a:rPr>
                        <a:t>6</a:t>
                      </a:r>
                      <a:r>
                        <a:rPr lang="en-US" sz="1400" baseline="30000" dirty="0">
                          <a:effectLst/>
                        </a:rPr>
                        <a:t>th</a:t>
                      </a:r>
                      <a:r>
                        <a:rPr lang="en-US" sz="1400" dirty="0">
                          <a:effectLst/>
                        </a:rPr>
                        <a:t> </a:t>
                      </a:r>
                      <a:r>
                        <a:rPr lang="en-US" sz="1400" spc="-5" dirty="0">
                          <a:effectLst/>
                        </a:rPr>
                        <a:t>Semester</a:t>
                      </a:r>
                      <a:r>
                        <a:rPr lang="en-US" sz="1400" dirty="0">
                          <a:effectLst/>
                        </a:rPr>
                        <a:t>,</a:t>
                      </a:r>
                      <a:endParaRPr lang="en-GB" sz="1100" dirty="0">
                        <a:effectLst/>
                      </a:endParaRPr>
                    </a:p>
                    <a:p>
                      <a:pPr marL="127000">
                        <a:lnSpc>
                          <a:spcPts val="1510"/>
                        </a:lnSpc>
                        <a:spcBef>
                          <a:spcPts val="10"/>
                        </a:spcBef>
                        <a:spcAft>
                          <a:spcPts val="0"/>
                        </a:spcAft>
                      </a:pPr>
                      <a:r>
                        <a:rPr lang="en-US" sz="1100" dirty="0">
                          <a:effectLst/>
                        </a:rPr>
                        <a:t>Bachelor of Science in Computer Science and Engineering (CSE)</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125730" algn="r">
                        <a:lnSpc>
                          <a:spcPts val="1610"/>
                        </a:lnSpc>
                        <a:spcAft>
                          <a:spcPts val="0"/>
                        </a:spcAft>
                      </a:pPr>
                      <a:r>
                        <a:rPr lang="en-US" sz="1400" dirty="0">
                          <a:effectLst/>
                        </a:rPr>
                        <a:t>SEE</a:t>
                      </a:r>
                      <a:r>
                        <a:rPr lang="en-US" sz="1400" spc="-10" dirty="0">
                          <a:effectLst/>
                        </a:rPr>
                        <a:t> </a:t>
                      </a:r>
                      <a:r>
                        <a:rPr lang="en-US" sz="1400" dirty="0">
                          <a:effectLst/>
                        </a:rPr>
                        <a:t>Marks:</a:t>
                      </a:r>
                      <a:r>
                        <a:rPr lang="en-US" sz="1400" spc="-5" dirty="0">
                          <a:effectLst/>
                        </a:rPr>
                        <a:t> </a:t>
                      </a:r>
                      <a:r>
                        <a:rPr lang="en-US" sz="1400" dirty="0">
                          <a:effectLst/>
                        </a:rPr>
                        <a:t>60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7275696"/>
                  </a:ext>
                </a:extLst>
              </a:tr>
            </a:tbl>
          </a:graphicData>
        </a:graphic>
      </p:graphicFrame>
      <p:graphicFrame>
        <p:nvGraphicFramePr>
          <p:cNvPr id="7" name="Table 6">
            <a:extLst>
              <a:ext uri="{FF2B5EF4-FFF2-40B4-BE49-F238E27FC236}">
                <a16:creationId xmlns:a16="http://schemas.microsoft.com/office/drawing/2014/main" id="{2F1AEF85-28C1-4C55-AA15-B9ACAC739FD3}"/>
              </a:ext>
            </a:extLst>
          </p:cNvPr>
          <p:cNvGraphicFramePr>
            <a:graphicFrameLocks noGrp="1"/>
          </p:cNvGraphicFramePr>
          <p:nvPr>
            <p:extLst>
              <p:ext uri="{D42A27DB-BD31-4B8C-83A1-F6EECF244321}">
                <p14:modId xmlns:p14="http://schemas.microsoft.com/office/powerpoint/2010/main" val="3991495802"/>
              </p:ext>
            </p:extLst>
          </p:nvPr>
        </p:nvGraphicFramePr>
        <p:xfrm>
          <a:off x="1504673" y="3197329"/>
          <a:ext cx="8247380" cy="2987040"/>
        </p:xfrm>
        <a:graphic>
          <a:graphicData uri="http://schemas.openxmlformats.org/drawingml/2006/table">
            <a:tbl>
              <a:tblPr firstRow="1" firstCol="1" lastRow="1" lastCol="1" bandRow="1" bandCol="1">
                <a:tableStyleId>{2D5ABB26-0587-4C30-8999-92F81FD0307C}</a:tableStyleId>
              </a:tblPr>
              <a:tblGrid>
                <a:gridCol w="646430">
                  <a:extLst>
                    <a:ext uri="{9D8B030D-6E8A-4147-A177-3AD203B41FA5}">
                      <a16:colId xmlns:a16="http://schemas.microsoft.com/office/drawing/2014/main" val="2875107811"/>
                    </a:ext>
                  </a:extLst>
                </a:gridCol>
                <a:gridCol w="7600950">
                  <a:extLst>
                    <a:ext uri="{9D8B030D-6E8A-4147-A177-3AD203B41FA5}">
                      <a16:colId xmlns:a16="http://schemas.microsoft.com/office/drawing/2014/main" val="3229082986"/>
                    </a:ext>
                  </a:extLst>
                </a:gridCol>
              </a:tblGrid>
              <a:tr h="401955">
                <a:tc>
                  <a:txBody>
                    <a:bodyPr/>
                    <a:lstStyle/>
                    <a:p>
                      <a:pPr marL="145415" marR="143510" algn="ctr">
                        <a:spcBef>
                          <a:spcPts val="235"/>
                        </a:spcBef>
                        <a:spcAft>
                          <a:spcPts val="0"/>
                        </a:spcAft>
                      </a:pPr>
                      <a:r>
                        <a:rPr lang="en-US" sz="1200">
                          <a:effectLst/>
                        </a:rPr>
                        <a:t>CLO1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r>
                        <a:rPr lang="en-US" sz="1000" dirty="0">
                          <a:effectLst/>
                        </a:rPr>
                        <a:t>Understand the Basic Concepts of Multimedia</a:t>
                      </a:r>
                      <a:endParaRPr lang="en-GB" sz="1000" dirty="0">
                        <a:effectLst/>
                      </a:endParaRPr>
                    </a:p>
                    <a:p>
                      <a:pPr marL="342900" lvl="0" indent="-342900" algn="just">
                        <a:lnSpc>
                          <a:spcPts val="1350"/>
                        </a:lnSpc>
                        <a:buFont typeface="Wingdings" panose="05000000000000000000" pitchFamily="2" charset="2"/>
                        <a:buChar char=""/>
                      </a:pPr>
                      <a:r>
                        <a:rPr lang="en-US" sz="1200" dirty="0">
                          <a:effectLst/>
                        </a:rPr>
                        <a:t>Define multimedia and explain its components.</a:t>
                      </a:r>
                      <a:endParaRPr lang="en-GB" sz="1100" dirty="0">
                        <a:effectLst/>
                      </a:endParaRPr>
                    </a:p>
                    <a:p>
                      <a:pPr marL="342900" lvl="0" indent="-342900" algn="just">
                        <a:lnSpc>
                          <a:spcPts val="1350"/>
                        </a:lnSpc>
                        <a:buFont typeface="Wingdings" panose="05000000000000000000" pitchFamily="2" charset="2"/>
                        <a:buChar char=""/>
                      </a:pPr>
                      <a:r>
                        <a:rPr lang="en-US" sz="1200" dirty="0">
                          <a:effectLst/>
                        </a:rPr>
                        <a:t>Describe the history and evolution of multimedia.</a:t>
                      </a:r>
                      <a:endParaRPr lang="en-GB" sz="1100" dirty="0">
                        <a:effectLst/>
                      </a:endParaRPr>
                    </a:p>
                    <a:p>
                      <a:pPr marL="342900" lvl="0" indent="-342900" algn="just">
                        <a:lnSpc>
                          <a:spcPts val="1350"/>
                        </a:lnSpc>
                        <a:buFont typeface="Wingdings" panose="05000000000000000000" pitchFamily="2" charset="2"/>
                        <a:buChar char=""/>
                      </a:pPr>
                      <a:r>
                        <a:rPr lang="en-US" sz="1200" dirty="0">
                          <a:effectLst/>
                        </a:rPr>
                        <a:t>Identify various multimedia software tools and their uses.</a:t>
                      </a:r>
                      <a:endParaRPr lang="en-GB" sz="1100" dirty="0">
                        <a:effectLst/>
                      </a:endParaRPr>
                    </a:p>
                    <a:p>
                      <a:r>
                        <a:rPr lang="en-US" sz="1000" dirty="0">
                          <a:effectLst/>
                        </a:rPr>
                        <a:t> </a:t>
                      </a:r>
                      <a:endParaRPr lang="en-GB" sz="1000" dirty="0">
                        <a:effectLst/>
                      </a:endParaRPr>
                    </a:p>
                    <a:p>
                      <a:pPr marL="66675">
                        <a:spcBef>
                          <a:spcPts val="205"/>
                        </a:spcBef>
                        <a:spcAft>
                          <a:spcPts val="0"/>
                        </a:spcAft>
                      </a:pPr>
                      <a:r>
                        <a:rPr lang="en-US" sz="12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4437334"/>
                  </a:ext>
                </a:extLst>
              </a:tr>
              <a:tr h="403860">
                <a:tc>
                  <a:txBody>
                    <a:bodyPr/>
                    <a:lstStyle/>
                    <a:p>
                      <a:pPr marL="145415" marR="143510" algn="ctr">
                        <a:spcBef>
                          <a:spcPts val="245"/>
                        </a:spcBef>
                        <a:spcAft>
                          <a:spcPts val="0"/>
                        </a:spcAft>
                      </a:pPr>
                      <a:r>
                        <a:rPr lang="en-US" sz="1200">
                          <a:effectLst/>
                        </a:rPr>
                        <a:t>CLO2</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effectLst/>
                        </a:rPr>
                        <a:t>            Apply Multimedia Presentation and Production Techniques</a:t>
                      </a:r>
                      <a:endParaRPr lang="en-GB" sz="1000" dirty="0">
                        <a:effectLst/>
                      </a:endParaRPr>
                    </a:p>
                    <a:p>
                      <a:pPr marL="342900" lvl="0" indent="-342900" algn="just">
                        <a:spcBef>
                          <a:spcPts val="215"/>
                        </a:spcBef>
                        <a:spcAft>
                          <a:spcPts val="0"/>
                        </a:spcAft>
                        <a:buFont typeface="Wingdings" panose="05000000000000000000" pitchFamily="2" charset="2"/>
                        <a:buChar char=""/>
                      </a:pPr>
                      <a:r>
                        <a:rPr lang="en-US" sz="1200" dirty="0">
                          <a:effectLst/>
                        </a:rPr>
                        <a:t>Create and manage multimedia presentations.</a:t>
                      </a:r>
                      <a:endParaRPr lang="en-GB" sz="1100" dirty="0">
                        <a:effectLst/>
                      </a:endParaRPr>
                    </a:p>
                    <a:p>
                      <a:pPr marL="342900" lvl="0" indent="-342900" algn="just">
                        <a:spcBef>
                          <a:spcPts val="215"/>
                        </a:spcBef>
                        <a:spcAft>
                          <a:spcPts val="0"/>
                        </a:spcAft>
                        <a:buFont typeface="Wingdings" panose="05000000000000000000" pitchFamily="2" charset="2"/>
                        <a:buChar char=""/>
                      </a:pPr>
                      <a:r>
                        <a:rPr lang="en-US" sz="1200" dirty="0">
                          <a:effectLst/>
                        </a:rPr>
                        <a:t>Utilize data compression techniques for multimedia.</a:t>
                      </a:r>
                      <a:endParaRPr lang="en-GB" sz="1100" dirty="0">
                        <a:effectLst/>
                      </a:endParaRPr>
                    </a:p>
                    <a:p>
                      <a:pPr marL="342900" lvl="0" indent="-342900" algn="just">
                        <a:spcBef>
                          <a:spcPts val="215"/>
                        </a:spcBef>
                        <a:spcAft>
                          <a:spcPts val="0"/>
                        </a:spcAft>
                        <a:buFont typeface="Wingdings" panose="05000000000000000000" pitchFamily="2" charset="2"/>
                        <a:buChar char=""/>
                      </a:pPr>
                      <a:r>
                        <a:rPr lang="en-US" sz="1200" dirty="0">
                          <a:effectLst/>
                        </a:rPr>
                        <a:t>Develop and share multimedia productions.</a:t>
                      </a:r>
                      <a:endParaRPr lang="en-GB" sz="1100" dirty="0">
                        <a:effectLst/>
                      </a:endParaRPr>
                    </a:p>
                    <a:p>
                      <a:pPr marL="67945" algn="just">
                        <a:spcBef>
                          <a:spcPts val="215"/>
                        </a:spcBef>
                      </a:pPr>
                      <a:r>
                        <a:rPr lang="en-US" sz="1200" dirty="0">
                          <a:effectLst/>
                        </a:rPr>
                        <a:t> </a:t>
                      </a:r>
                      <a:endParaRPr lang="en-GB" sz="1100" dirty="0">
                        <a:effectLst/>
                      </a:endParaRPr>
                    </a:p>
                    <a:p>
                      <a:pPr marL="66675">
                        <a:spcBef>
                          <a:spcPts val="215"/>
                        </a:spcBef>
                        <a:spcAft>
                          <a:spcPts val="0"/>
                        </a:spcAft>
                      </a:pPr>
                      <a:r>
                        <a:rPr lang="en-US" sz="12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1062953"/>
                  </a:ext>
                </a:extLst>
              </a:tr>
              <a:tr h="340995">
                <a:tc>
                  <a:txBody>
                    <a:bodyPr/>
                    <a:lstStyle/>
                    <a:p>
                      <a:pPr marL="145415" marR="143510" algn="ctr">
                        <a:lnSpc>
                          <a:spcPts val="1460"/>
                        </a:lnSpc>
                        <a:spcAft>
                          <a:spcPts val="0"/>
                        </a:spcAft>
                      </a:pPr>
                      <a:r>
                        <a:rPr lang="en-US" sz="1200">
                          <a:effectLst/>
                        </a:rPr>
                        <a:t>CLO3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effectLst/>
                        </a:rPr>
                        <a:t>          Handle Different Graphics/Image Data Types and File Formats</a:t>
                      </a:r>
                      <a:endParaRPr lang="en-GB" sz="1000" dirty="0">
                        <a:effectLst/>
                      </a:endParaRPr>
                    </a:p>
                    <a:p>
                      <a:pPr marL="342900" lvl="0" indent="-342900" algn="just">
                        <a:spcBef>
                          <a:spcPts val="215"/>
                        </a:spcBef>
                        <a:spcAft>
                          <a:spcPts val="0"/>
                        </a:spcAft>
                        <a:buFont typeface="Wingdings" panose="05000000000000000000" pitchFamily="2" charset="2"/>
                        <a:buChar char=""/>
                      </a:pPr>
                      <a:r>
                        <a:rPr lang="en-US" sz="1200" dirty="0">
                          <a:effectLst/>
                        </a:rPr>
                        <a:t>Describe and differentiate various image data types.</a:t>
                      </a:r>
                      <a:endParaRPr lang="en-GB" sz="1100" dirty="0">
                        <a:effectLst/>
                      </a:endParaRPr>
                    </a:p>
                    <a:p>
                      <a:pPr marL="342900" lvl="0" indent="-342900" algn="just">
                        <a:spcBef>
                          <a:spcPts val="215"/>
                        </a:spcBef>
                        <a:spcAft>
                          <a:spcPts val="0"/>
                        </a:spcAft>
                        <a:buFont typeface="Wingdings" panose="05000000000000000000" pitchFamily="2" charset="2"/>
                        <a:buChar char=""/>
                      </a:pPr>
                      <a:r>
                        <a:rPr lang="en-US" sz="1200" dirty="0">
                          <a:effectLst/>
                        </a:rPr>
                        <a:t>Use popular file formats for graphics and images.</a:t>
                      </a:r>
                      <a:endParaRPr lang="en-GB" sz="1100" dirty="0">
                        <a:effectLst/>
                      </a:endParaRPr>
                    </a:p>
                    <a:p>
                      <a:pPr marL="523875">
                        <a:lnSpc>
                          <a:spcPts val="1350"/>
                        </a:lnSpc>
                      </a:pPr>
                      <a:r>
                        <a:rPr lang="en-US" sz="12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944838"/>
                  </a:ext>
                </a:extLst>
              </a:tr>
            </a:tbl>
          </a:graphicData>
        </a:graphic>
      </p:graphicFrame>
      <p:sp>
        <p:nvSpPr>
          <p:cNvPr id="8" name="Rectangle 2">
            <a:extLst>
              <a:ext uri="{FF2B5EF4-FFF2-40B4-BE49-F238E27FC236}">
                <a16:creationId xmlns:a16="http://schemas.microsoft.com/office/drawing/2014/main" id="{2AF2A3C4-E183-4617-9104-BD37F5430AC1}"/>
              </a:ext>
            </a:extLst>
          </p:cNvPr>
          <p:cNvSpPr>
            <a:spLocks noChangeArrowheads="1"/>
          </p:cNvSpPr>
          <p:nvPr/>
        </p:nvSpPr>
        <p:spPr bwMode="auto">
          <a:xfrm>
            <a:off x="1321992" y="2676042"/>
            <a:ext cx="7906186" cy="5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28566"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Course Learning Outcome (CLO) at the end of the course, the students will be able to-</a:t>
            </a:r>
            <a:endParaRPr kumimoji="0" lang="en-US" altLang="en-US" sz="16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839909F-0BEE-434F-AC64-082DF47B8BF9}"/>
              </a:ext>
            </a:extLst>
          </p:cNvPr>
          <p:cNvSpPr txBox="1"/>
          <p:nvPr/>
        </p:nvSpPr>
        <p:spPr>
          <a:xfrm>
            <a:off x="3929974" y="391686"/>
            <a:ext cx="6614808" cy="369332"/>
          </a:xfrm>
          <a:prstGeom prst="rect">
            <a:avLst/>
          </a:prstGeom>
          <a:noFill/>
        </p:spPr>
        <p:txBody>
          <a:bodyPr wrap="square">
            <a:spAutoFit/>
          </a:bodyPr>
          <a:lstStyle/>
          <a:p>
            <a:r>
              <a:rPr lang="en-US" sz="1800" b="1" dirty="0">
                <a:effectLst/>
                <a:latin typeface="Times New Roman" panose="02020603050405020304" pitchFamily="18" charset="0"/>
                <a:ea typeface="Times New Roman" panose="02020603050405020304" pitchFamily="18" charset="0"/>
              </a:rPr>
              <a:t>Multimedia Applications </a:t>
            </a:r>
            <a:endParaRPr lang="en-GB" dirty="0"/>
          </a:p>
        </p:txBody>
      </p:sp>
      <p:sp>
        <p:nvSpPr>
          <p:cNvPr id="3" name="Footer Placeholder 2">
            <a:extLst>
              <a:ext uri="{FF2B5EF4-FFF2-40B4-BE49-F238E27FC236}">
                <a16:creationId xmlns:a16="http://schemas.microsoft.com/office/drawing/2014/main" id="{158FBC63-4BA4-4591-8903-8BDB9A33869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09524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7D71CDE-E549-4CE9-9BB1-58F748BDB47D}"/>
              </a:ext>
            </a:extLst>
          </p:cNvPr>
          <p:cNvSpPr>
            <a:spLocks noChangeArrowheads="1"/>
          </p:cNvSpPr>
          <p:nvPr/>
        </p:nvSpPr>
        <p:spPr bwMode="auto">
          <a:xfrm>
            <a:off x="1014312" y="428305"/>
            <a:ext cx="8239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Times New Roman" panose="02020603050405020304" pitchFamily="18" charset="0"/>
              </a:rPr>
              <a:t>Course Plan</a:t>
            </a:r>
          </a:p>
        </p:txBody>
      </p:sp>
      <p:graphicFrame>
        <p:nvGraphicFramePr>
          <p:cNvPr id="2" name="Table 1">
            <a:extLst>
              <a:ext uri="{FF2B5EF4-FFF2-40B4-BE49-F238E27FC236}">
                <a16:creationId xmlns:a16="http://schemas.microsoft.com/office/drawing/2014/main" id="{5B73A32D-087C-432D-90FA-1EB15829DE41}"/>
              </a:ext>
            </a:extLst>
          </p:cNvPr>
          <p:cNvGraphicFramePr>
            <a:graphicFrameLocks noGrp="1"/>
          </p:cNvGraphicFramePr>
          <p:nvPr>
            <p:extLst>
              <p:ext uri="{D42A27DB-BD31-4B8C-83A1-F6EECF244321}">
                <p14:modId xmlns:p14="http://schemas.microsoft.com/office/powerpoint/2010/main" val="4214597036"/>
              </p:ext>
            </p:extLst>
          </p:nvPr>
        </p:nvGraphicFramePr>
        <p:xfrm>
          <a:off x="2123352" y="809735"/>
          <a:ext cx="8205212" cy="5631618"/>
        </p:xfrm>
        <a:graphic>
          <a:graphicData uri="http://schemas.openxmlformats.org/drawingml/2006/table">
            <a:tbl>
              <a:tblPr firstRow="1" firstCol="1" bandRow="1">
                <a:tableStyleId>{5A111915-BE36-4E01-A7E5-04B1672EAD32}</a:tableStyleId>
              </a:tblPr>
              <a:tblGrid>
                <a:gridCol w="1008839">
                  <a:extLst>
                    <a:ext uri="{9D8B030D-6E8A-4147-A177-3AD203B41FA5}">
                      <a16:colId xmlns:a16="http://schemas.microsoft.com/office/drawing/2014/main" val="2356031256"/>
                    </a:ext>
                  </a:extLst>
                </a:gridCol>
                <a:gridCol w="722194">
                  <a:extLst>
                    <a:ext uri="{9D8B030D-6E8A-4147-A177-3AD203B41FA5}">
                      <a16:colId xmlns:a16="http://schemas.microsoft.com/office/drawing/2014/main" val="2233735613"/>
                    </a:ext>
                  </a:extLst>
                </a:gridCol>
                <a:gridCol w="3106179">
                  <a:extLst>
                    <a:ext uri="{9D8B030D-6E8A-4147-A177-3AD203B41FA5}">
                      <a16:colId xmlns:a16="http://schemas.microsoft.com/office/drawing/2014/main" val="598263076"/>
                    </a:ext>
                  </a:extLst>
                </a:gridCol>
                <a:gridCol w="1417253">
                  <a:extLst>
                    <a:ext uri="{9D8B030D-6E8A-4147-A177-3AD203B41FA5}">
                      <a16:colId xmlns:a16="http://schemas.microsoft.com/office/drawing/2014/main" val="1852208964"/>
                    </a:ext>
                  </a:extLst>
                </a:gridCol>
                <a:gridCol w="1294043">
                  <a:extLst>
                    <a:ext uri="{9D8B030D-6E8A-4147-A177-3AD203B41FA5}">
                      <a16:colId xmlns:a16="http://schemas.microsoft.com/office/drawing/2014/main" val="618591192"/>
                    </a:ext>
                  </a:extLst>
                </a:gridCol>
                <a:gridCol w="656704">
                  <a:extLst>
                    <a:ext uri="{9D8B030D-6E8A-4147-A177-3AD203B41FA5}">
                      <a16:colId xmlns:a16="http://schemas.microsoft.com/office/drawing/2014/main" val="2779554192"/>
                    </a:ext>
                  </a:extLst>
                </a:gridCol>
              </a:tblGrid>
              <a:tr h="428172">
                <a:tc>
                  <a:txBody>
                    <a:bodyPr/>
                    <a:lstStyle/>
                    <a:p>
                      <a:r>
                        <a:rPr lang="en-US" sz="1200" dirty="0">
                          <a:effectLst/>
                        </a:rPr>
                        <a:t>Class </a:t>
                      </a:r>
                      <a:r>
                        <a:rPr lang="en-GB" sz="1200" dirty="0">
                          <a:effectLst/>
                        </a:rPr>
                        <a:t> no</a:t>
                      </a: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Week no</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Topics</a:t>
                      </a:r>
                      <a:endParaRPr lang="en-GB" sz="1200" dirty="0">
                        <a:effectLst/>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Teaching Learning strategy(s)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Assessment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Alignment to CLO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4447657"/>
                  </a:ext>
                </a:extLst>
              </a:tr>
              <a:tr h="634652">
                <a:tc>
                  <a:txBody>
                    <a:bodyPr/>
                    <a:lstStyle/>
                    <a:p>
                      <a:r>
                        <a:rPr lang="en-US" sz="1200" dirty="0">
                          <a:effectLst/>
                        </a:rPr>
                        <a:t>9</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Coding of Audio: Pulse Code Modulation</a:t>
                      </a:r>
                      <a:endParaRPr lang="en-GB" sz="1200" dirty="0">
                        <a:effectLst/>
                      </a:endParaRPr>
                    </a:p>
                    <a:p>
                      <a:r>
                        <a:rPr lang="en-US" sz="1200" dirty="0">
                          <a:effectLst/>
                        </a:rPr>
                        <a:t>Implement pulse code modulation in audio coding.</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Finalterm Quiz #1,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1035581"/>
                  </a:ext>
                </a:extLst>
              </a:tr>
              <a:tr h="791254">
                <a:tc rowSpan="2">
                  <a:txBody>
                    <a:bodyPr/>
                    <a:lstStyle/>
                    <a:p>
                      <a:r>
                        <a:rPr lang="en-US" sz="1200">
                          <a:effectLst/>
                        </a:rPr>
                        <a:t>10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10</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Differential Coding of Audio</a:t>
                      </a:r>
                      <a:endParaRPr lang="en-GB" sz="1200" dirty="0">
                        <a:effectLst/>
                      </a:endParaRPr>
                    </a:p>
                    <a:p>
                      <a:r>
                        <a:rPr lang="en-US" sz="1200" dirty="0">
                          <a:effectLst/>
                        </a:rPr>
                        <a:t>Huffman Coding and Adaptive Huffman Coding</a:t>
                      </a:r>
                      <a:endParaRPr lang="en-GB" sz="1200" dirty="0">
                        <a:effectLst/>
                      </a:endParaRPr>
                    </a:p>
                    <a:p>
                      <a:r>
                        <a:rPr lang="en-US" sz="1200" dirty="0">
                          <a:effectLst/>
                        </a:rPr>
                        <a:t>Apply differential coding techniques in audio.</a:t>
                      </a:r>
                      <a:endParaRPr lang="en-GB" sz="1200" dirty="0">
                        <a:effectLst/>
                      </a:endParaRPr>
                    </a:p>
                    <a:p>
                      <a:r>
                        <a:rPr lang="en-US" sz="1200" dirty="0">
                          <a:effectLst/>
                        </a:rPr>
                        <a:t>Implement Huffman and adaptive Huffman coding techniques.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CLO6</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336232"/>
                  </a:ext>
                </a:extLst>
              </a:tr>
              <a:tr h="769126">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Case Study #4,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8427090"/>
                  </a:ext>
                </a:extLst>
              </a:tr>
              <a:tr h="634652">
                <a:tc rowSpan="2">
                  <a:txBody>
                    <a:bodyPr/>
                    <a:lstStyle/>
                    <a:p>
                      <a:r>
                        <a:rPr lang="en-US" sz="1200">
                          <a:effectLst/>
                        </a:rPr>
                        <a:t>11</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11</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Introduction to MPEG Standards</a:t>
                      </a:r>
                      <a:endParaRPr lang="en-GB" sz="1200" dirty="0">
                        <a:effectLst/>
                      </a:endParaRPr>
                    </a:p>
                    <a:p>
                      <a:r>
                        <a:rPr lang="en-US" sz="1200" dirty="0">
                          <a:effectLst/>
                        </a:rPr>
                        <a:t>MPEG-1 and MPEG-2</a:t>
                      </a:r>
                      <a:endParaRPr lang="en-GB" sz="1200" dirty="0">
                        <a:effectLst/>
                      </a:endParaRPr>
                    </a:p>
                    <a:p>
                      <a:r>
                        <a:rPr lang="en-US" sz="1200" dirty="0">
                          <a:effectLst/>
                        </a:rPr>
                        <a:t>Understand the basics of MPEG standards.</a:t>
                      </a:r>
                      <a:endParaRPr lang="en-GB" sz="1200" dirty="0">
                        <a:effectLst/>
                      </a:endParaRPr>
                    </a:p>
                    <a:p>
                      <a:r>
                        <a:rPr lang="en-US" sz="1200" dirty="0">
                          <a:effectLst/>
                        </a:rPr>
                        <a:t>Apply MPEG-1 and MPEG-2 video compression techniques.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Quiz #6,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4613396"/>
                  </a:ext>
                </a:extLst>
              </a:tr>
              <a:tr h="79125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#7</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039823"/>
                  </a:ext>
                </a:extLst>
              </a:tr>
              <a:tr h="791254">
                <a:tc rowSpan="2">
                  <a:txBody>
                    <a:bodyPr/>
                    <a:lstStyle/>
                    <a:p>
                      <a:r>
                        <a:rPr lang="en-US" sz="1200">
                          <a:effectLst/>
                        </a:rPr>
                        <a:t>12</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12</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MPEG-4 and MPEG-7</a:t>
                      </a:r>
                      <a:endParaRPr lang="en-GB" sz="1200" dirty="0">
                        <a:effectLst/>
                      </a:endParaRPr>
                    </a:p>
                    <a:p>
                      <a:r>
                        <a:rPr lang="en-US" sz="1200" dirty="0">
                          <a:effectLst/>
                        </a:rPr>
                        <a:t>Motion Compensation Techniques</a:t>
                      </a:r>
                      <a:endParaRPr lang="en-GB" sz="1200" dirty="0">
                        <a:effectLst/>
                      </a:endParaRPr>
                    </a:p>
                    <a:p>
                      <a:r>
                        <a:rPr lang="en-US" sz="1200" dirty="0">
                          <a:effectLst/>
                        </a:rPr>
                        <a:t>Understand and apply MPEG-4 and MPEG-7 standards.</a:t>
                      </a:r>
                      <a:endParaRPr lang="en-GB" sz="1200" dirty="0">
                        <a:effectLst/>
                      </a:endParaRPr>
                    </a:p>
                    <a:p>
                      <a:r>
                        <a:rPr lang="en-US" sz="1200" dirty="0">
                          <a:effectLst/>
                        </a:rPr>
                        <a:t>Apply motion compensation in video processing.</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Midterm Case Study #5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523480"/>
                  </a:ext>
                </a:extLst>
              </a:tr>
              <a:tr h="79125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#8</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CLO6</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04" marR="4813" marT="4813" marB="4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1839425"/>
                  </a:ext>
                </a:extLst>
              </a:tr>
            </a:tbl>
          </a:graphicData>
        </a:graphic>
      </p:graphicFrame>
      <p:sp>
        <p:nvSpPr>
          <p:cNvPr id="4" name="Footer Placeholder 3">
            <a:extLst>
              <a:ext uri="{FF2B5EF4-FFF2-40B4-BE49-F238E27FC236}">
                <a16:creationId xmlns:a16="http://schemas.microsoft.com/office/drawing/2014/main" id="{A926E913-E72F-40E5-A932-EF16B93B699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167083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BD6E-770D-4728-B171-260586C09584}"/>
              </a:ext>
            </a:extLst>
          </p:cNvPr>
          <p:cNvSpPr>
            <a:spLocks noGrp="1"/>
          </p:cNvSpPr>
          <p:nvPr>
            <p:ph type="title"/>
          </p:nvPr>
        </p:nvSpPr>
        <p:spPr>
          <a:xfrm>
            <a:off x="2959100" y="152401"/>
            <a:ext cx="7499350" cy="868363"/>
          </a:xfrm>
        </p:spPr>
        <p:txBody>
          <a:bodyPr/>
          <a:lstStyle/>
          <a:p>
            <a:pPr>
              <a:defRPr/>
            </a:pPr>
            <a:r>
              <a:rPr lang="en-US" sz="3600" dirty="0"/>
              <a:t>4.1 Color Science</a:t>
            </a:r>
            <a:endParaRPr lang="en-US" sz="3400" dirty="0">
              <a:solidFill>
                <a:schemeClr val="tx2">
                  <a:satMod val="130000"/>
                </a:schemeClr>
              </a:solidFill>
            </a:endParaRPr>
          </a:p>
        </p:txBody>
      </p:sp>
      <p:pic>
        <p:nvPicPr>
          <p:cNvPr id="13316" name="Picture 2">
            <a:extLst>
              <a:ext uri="{FF2B5EF4-FFF2-40B4-BE49-F238E27FC236}">
                <a16:creationId xmlns:a16="http://schemas.microsoft.com/office/drawing/2014/main" id="{4281C086-9F11-4435-8924-7FA4C6059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24214" y="1800225"/>
            <a:ext cx="6753225" cy="4095750"/>
          </a:xfrm>
          <a:noFill/>
        </p:spPr>
      </p:pic>
      <p:sp>
        <p:nvSpPr>
          <p:cNvPr id="13317" name="Rectangle 5">
            <a:extLst>
              <a:ext uri="{FF2B5EF4-FFF2-40B4-BE49-F238E27FC236}">
                <a16:creationId xmlns:a16="http://schemas.microsoft.com/office/drawing/2014/main" id="{7F967D93-4B13-491A-B0D7-564E28392364}"/>
              </a:ext>
            </a:extLst>
          </p:cNvPr>
          <p:cNvSpPr>
            <a:spLocks noChangeArrowheads="1"/>
          </p:cNvSpPr>
          <p:nvPr/>
        </p:nvSpPr>
        <p:spPr bwMode="auto">
          <a:xfrm>
            <a:off x="4419600" y="6019800"/>
            <a:ext cx="437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a:latin typeface="Arial" panose="020B0604020202020204" pitchFamily="34" charset="0"/>
              </a:rPr>
              <a:t>Fig. 4.1: Sir Isaac Newton's experiments.</a:t>
            </a:r>
          </a:p>
        </p:txBody>
      </p:sp>
      <p:sp>
        <p:nvSpPr>
          <p:cNvPr id="5" name="Footer Placeholder 4">
            <a:extLst>
              <a:ext uri="{FF2B5EF4-FFF2-40B4-BE49-F238E27FC236}">
                <a16:creationId xmlns:a16="http://schemas.microsoft.com/office/drawing/2014/main" id="{0BC352A2-7B70-4639-8698-E64616A87F6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637325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99E7-477B-4B04-A6B4-3082778E8FCC}"/>
              </a:ext>
            </a:extLst>
          </p:cNvPr>
          <p:cNvSpPr>
            <a:spLocks noGrp="1"/>
          </p:cNvSpPr>
          <p:nvPr>
            <p:ph type="title"/>
          </p:nvPr>
        </p:nvSpPr>
        <p:spPr>
          <a:xfrm>
            <a:off x="2959100" y="152401"/>
            <a:ext cx="7499350" cy="868363"/>
          </a:xfrm>
        </p:spPr>
        <p:txBody>
          <a:bodyPr/>
          <a:lstStyle/>
          <a:p>
            <a:pPr>
              <a:defRPr/>
            </a:pPr>
            <a:r>
              <a:rPr lang="en-US" sz="3600" dirty="0"/>
              <a:t>4.1 Color Science</a:t>
            </a:r>
            <a:endParaRPr lang="en-US" sz="3400" dirty="0">
              <a:solidFill>
                <a:schemeClr val="tx2">
                  <a:satMod val="130000"/>
                </a:schemeClr>
              </a:solidFill>
            </a:endParaRPr>
          </a:p>
        </p:txBody>
      </p:sp>
      <p:sp>
        <p:nvSpPr>
          <p:cNvPr id="14339" name="Content Placeholder 2">
            <a:extLst>
              <a:ext uri="{FF2B5EF4-FFF2-40B4-BE49-F238E27FC236}">
                <a16:creationId xmlns:a16="http://schemas.microsoft.com/office/drawing/2014/main" id="{2BCC6F6A-43CB-42E8-920B-9D6BB39C6C52}"/>
              </a:ext>
            </a:extLst>
          </p:cNvPr>
          <p:cNvSpPr>
            <a:spLocks noGrp="1"/>
          </p:cNvSpPr>
          <p:nvPr>
            <p:ph idx="1"/>
          </p:nvPr>
        </p:nvSpPr>
        <p:spPr>
          <a:xfrm>
            <a:off x="2743200" y="1066800"/>
            <a:ext cx="7715250" cy="5562600"/>
          </a:xfrm>
        </p:spPr>
        <p:txBody>
          <a:bodyPr/>
          <a:lstStyle/>
          <a:p>
            <a:r>
              <a:rPr lang="en-US" altLang="en-US" sz="2400"/>
              <a:t>Fig. 4.2 (See Book) shows the relative power in each wavelength interval for typical outdoor light on a sunny day. </a:t>
            </a:r>
          </a:p>
          <a:p>
            <a:endParaRPr lang="en-US" altLang="en-US" sz="2400"/>
          </a:p>
          <a:p>
            <a:r>
              <a:rPr lang="en-US" altLang="en-US" sz="2400"/>
              <a:t>This type of curve is called a Spectral Power Distribution (</a:t>
            </a:r>
            <a:r>
              <a:rPr lang="en-US" altLang="en-US" sz="2400" b="1"/>
              <a:t>SPD) or a spectrum.</a:t>
            </a:r>
          </a:p>
          <a:p>
            <a:endParaRPr lang="en-US" altLang="en-US" sz="2200"/>
          </a:p>
          <a:p>
            <a:r>
              <a:rPr lang="en-US" altLang="en-US" sz="2200"/>
              <a:t>The symbol for wavelength is </a:t>
            </a:r>
            <a:r>
              <a:rPr lang="el-GR" altLang="en-US" sz="2200" b="1">
                <a:latin typeface="MS PMincho" panose="02020600040205080304" pitchFamily="18" charset="-128"/>
                <a:ea typeface="MS PMincho" panose="02020600040205080304" pitchFamily="18" charset="-128"/>
                <a:cs typeface="MS PMincho" panose="02020600040205080304" pitchFamily="18" charset="-128"/>
              </a:rPr>
              <a:t>λ</a:t>
            </a:r>
            <a:r>
              <a:rPr lang="en-US" altLang="en-US" sz="2200"/>
              <a:t>. This curve is called </a:t>
            </a:r>
            <a:r>
              <a:rPr lang="en-US" altLang="en-US" sz="2200" i="1"/>
              <a:t>E(</a:t>
            </a:r>
            <a:r>
              <a:rPr lang="el-GR" altLang="en-US" sz="2200" b="1">
                <a:latin typeface="MS PMincho" panose="02020600040205080304" pitchFamily="18" charset="-128"/>
                <a:ea typeface="MS PMincho" panose="02020600040205080304" pitchFamily="18" charset="-128"/>
                <a:cs typeface="MS PMincho" panose="02020600040205080304" pitchFamily="18" charset="-128"/>
              </a:rPr>
              <a:t>λ</a:t>
            </a:r>
            <a:r>
              <a:rPr lang="en-US" altLang="en-US" sz="2200"/>
              <a:t> </a:t>
            </a:r>
            <a:r>
              <a:rPr lang="en-US" altLang="en-US" sz="2200" i="1"/>
              <a:t>).</a:t>
            </a:r>
            <a:endParaRPr lang="en-US" altLang="en-US" sz="2200"/>
          </a:p>
        </p:txBody>
      </p:sp>
      <p:sp>
        <p:nvSpPr>
          <p:cNvPr id="5" name="Footer Placeholder 4">
            <a:extLst>
              <a:ext uri="{FF2B5EF4-FFF2-40B4-BE49-F238E27FC236}">
                <a16:creationId xmlns:a16="http://schemas.microsoft.com/office/drawing/2014/main" id="{093D8A35-4407-4401-BDAD-93386A13DEB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527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F69B-196D-48DB-861B-022977348015}"/>
              </a:ext>
            </a:extLst>
          </p:cNvPr>
          <p:cNvSpPr>
            <a:spLocks noGrp="1"/>
          </p:cNvSpPr>
          <p:nvPr>
            <p:ph type="title"/>
          </p:nvPr>
        </p:nvSpPr>
        <p:spPr>
          <a:xfrm>
            <a:off x="2959100" y="76200"/>
            <a:ext cx="7499350" cy="609600"/>
          </a:xfrm>
        </p:spPr>
        <p:txBody>
          <a:bodyPr>
            <a:normAutofit/>
          </a:bodyPr>
          <a:lstStyle/>
          <a:p>
            <a:pPr>
              <a:defRPr/>
            </a:pPr>
            <a:r>
              <a:rPr lang="en-US" sz="3600" dirty="0"/>
              <a:t>4.1 Color Science</a:t>
            </a:r>
            <a:endParaRPr lang="en-US" sz="3400" dirty="0">
              <a:solidFill>
                <a:schemeClr val="tx2">
                  <a:satMod val="130000"/>
                </a:schemeClr>
              </a:solidFill>
            </a:endParaRPr>
          </a:p>
        </p:txBody>
      </p:sp>
      <p:sp>
        <p:nvSpPr>
          <p:cNvPr id="15364" name="Content Placeholder 6">
            <a:extLst>
              <a:ext uri="{FF2B5EF4-FFF2-40B4-BE49-F238E27FC236}">
                <a16:creationId xmlns:a16="http://schemas.microsoft.com/office/drawing/2014/main" id="{35C169F3-12DE-434D-9DAC-6CD285420AD3}"/>
              </a:ext>
            </a:extLst>
          </p:cNvPr>
          <p:cNvSpPr>
            <a:spLocks noGrp="1"/>
          </p:cNvSpPr>
          <p:nvPr>
            <p:ph idx="1"/>
          </p:nvPr>
        </p:nvSpPr>
        <p:spPr>
          <a:xfrm>
            <a:off x="2667000" y="609600"/>
            <a:ext cx="8001000" cy="6172200"/>
          </a:xfrm>
        </p:spPr>
        <p:txBody>
          <a:bodyPr/>
          <a:lstStyle/>
          <a:p>
            <a:r>
              <a:rPr lang="en-US" altLang="en-US" sz="2200" b="1"/>
              <a:t>Human Vision</a:t>
            </a:r>
          </a:p>
          <a:p>
            <a:r>
              <a:rPr lang="en-US" altLang="en-US" sz="2200" i="1"/>
              <a:t>The eye works like a camera, with the lens focusing an image </a:t>
            </a:r>
            <a:r>
              <a:rPr lang="en-US" altLang="en-US" sz="2200"/>
              <a:t>onto the retina </a:t>
            </a:r>
            <a:r>
              <a:rPr lang="ar-JO" altLang="en-US" sz="2200">
                <a:ea typeface="Majalla UI"/>
              </a:rPr>
              <a:t>شبكية</a:t>
            </a:r>
            <a:r>
              <a:rPr lang="en-US" altLang="en-US" sz="2200"/>
              <a:t> (upside-down and left-right reversed).</a:t>
            </a:r>
          </a:p>
          <a:p>
            <a:endParaRPr lang="en-US" altLang="en-US" sz="2200" i="1"/>
          </a:p>
          <a:p>
            <a:r>
              <a:rPr lang="en-US" altLang="en-US" sz="2200" i="1"/>
              <a:t>The retina consists of an array of rods and three kinds of </a:t>
            </a:r>
            <a:r>
              <a:rPr lang="en-US" altLang="en-US" sz="2200"/>
              <a:t>cones. See images (rods_cones, rods_cones</a:t>
            </a:r>
            <a:r>
              <a:rPr lang="en-US" altLang="en-US" sz="2200">
                <a:latin typeface="Times New Roman" panose="02020603050405020304" pitchFamily="18" charset="0"/>
                <a:cs typeface="Times New Roman" panose="02020603050405020304" pitchFamily="18" charset="0"/>
              </a:rPr>
              <a:t>1</a:t>
            </a:r>
            <a:r>
              <a:rPr lang="en-US" altLang="en-US" sz="2200"/>
              <a:t>).</a:t>
            </a:r>
          </a:p>
          <a:p>
            <a:r>
              <a:rPr lang="en-US" altLang="en-US" sz="2200" i="1"/>
              <a:t>The rods come into play when light levels are low and produce </a:t>
            </a:r>
            <a:r>
              <a:rPr lang="en-US" altLang="en-US" sz="2200"/>
              <a:t>a image in shades of gray ("all cats are gray at night!").</a:t>
            </a:r>
          </a:p>
          <a:p>
            <a:endParaRPr lang="en-US" altLang="en-US" sz="2200" i="1"/>
          </a:p>
          <a:p>
            <a:r>
              <a:rPr lang="en-US" altLang="en-US" sz="2200" i="1"/>
              <a:t> For higher light levels, the cones each produce a signal. Be</a:t>
            </a:r>
            <a:r>
              <a:rPr lang="en-US" altLang="en-US" sz="2200"/>
              <a:t>cause of their differing pigments, the three kinds of cones are most sensitive to red (</a:t>
            </a:r>
            <a:r>
              <a:rPr lang="en-US" altLang="en-US" sz="2200" i="1"/>
              <a:t>R), green (G), and blue (B) light.</a:t>
            </a:r>
          </a:p>
          <a:p>
            <a:endParaRPr lang="en-US" altLang="en-US" sz="2200" i="1"/>
          </a:p>
          <a:p>
            <a:r>
              <a:rPr lang="en-US" altLang="en-US" sz="2200" i="1"/>
              <a:t> It seems likely that the brain makes use of differences R-G, G-B, and B-R, as well as combining all of R, G, and B into </a:t>
            </a:r>
            <a:r>
              <a:rPr lang="en-US" altLang="en-US" sz="2200"/>
              <a:t>a high-light-level achromatic channel.</a:t>
            </a:r>
          </a:p>
        </p:txBody>
      </p:sp>
      <p:sp>
        <p:nvSpPr>
          <p:cNvPr id="5" name="Footer Placeholder 4">
            <a:extLst>
              <a:ext uri="{FF2B5EF4-FFF2-40B4-BE49-F238E27FC236}">
                <a16:creationId xmlns:a16="http://schemas.microsoft.com/office/drawing/2014/main" id="{301180A6-3930-4D35-BCC0-6626EB74D43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7634770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4AB5-F708-4591-A61D-CD5BE06305A8}"/>
              </a:ext>
            </a:extLst>
          </p:cNvPr>
          <p:cNvSpPr>
            <a:spLocks noGrp="1"/>
          </p:cNvSpPr>
          <p:nvPr>
            <p:ph type="title"/>
          </p:nvPr>
        </p:nvSpPr>
        <p:spPr>
          <a:xfrm>
            <a:off x="2959100" y="76200"/>
            <a:ext cx="7499350" cy="609600"/>
          </a:xfrm>
        </p:spPr>
        <p:txBody>
          <a:bodyPr>
            <a:normAutofit/>
          </a:bodyPr>
          <a:lstStyle/>
          <a:p>
            <a:pPr>
              <a:defRPr/>
            </a:pPr>
            <a:r>
              <a:rPr lang="en-US" sz="3600" dirty="0"/>
              <a:t>4.1 Color Science</a:t>
            </a:r>
            <a:endParaRPr lang="en-US" sz="3400" dirty="0">
              <a:solidFill>
                <a:schemeClr val="tx2">
                  <a:satMod val="130000"/>
                </a:schemeClr>
              </a:solidFill>
            </a:endParaRPr>
          </a:p>
        </p:txBody>
      </p:sp>
      <p:sp>
        <p:nvSpPr>
          <p:cNvPr id="16388" name="Content Placeholder 6">
            <a:extLst>
              <a:ext uri="{FF2B5EF4-FFF2-40B4-BE49-F238E27FC236}">
                <a16:creationId xmlns:a16="http://schemas.microsoft.com/office/drawing/2014/main" id="{A6B10DD3-F334-4849-A504-D76DF1ECF6CD}"/>
              </a:ext>
            </a:extLst>
          </p:cNvPr>
          <p:cNvSpPr>
            <a:spLocks noGrp="1"/>
          </p:cNvSpPr>
          <p:nvPr>
            <p:ph idx="1"/>
          </p:nvPr>
        </p:nvSpPr>
        <p:spPr>
          <a:xfrm>
            <a:off x="2362200" y="609600"/>
            <a:ext cx="8153400" cy="6172200"/>
          </a:xfrm>
        </p:spPr>
        <p:txBody>
          <a:bodyPr/>
          <a:lstStyle/>
          <a:p>
            <a:r>
              <a:rPr lang="en-US" altLang="en-US" sz="2200" b="1"/>
              <a:t>Spectral </a:t>
            </a:r>
            <a:r>
              <a:rPr lang="ar-JO" altLang="en-US" sz="2200" b="1">
                <a:ea typeface="Majalla UI"/>
              </a:rPr>
              <a:t> طيفي</a:t>
            </a:r>
            <a:r>
              <a:rPr lang="en-US" altLang="en-US" sz="2200" b="1"/>
              <a:t>Sensitivity of the Eye </a:t>
            </a:r>
          </a:p>
          <a:p>
            <a:r>
              <a:rPr lang="en-US" altLang="en-US" sz="2200"/>
              <a:t>The eye is most sensitive to light in the middle of the visible Spectrum </a:t>
            </a:r>
            <a:r>
              <a:rPr lang="ar-JO" altLang="en-US" sz="2200">
                <a:ea typeface="Majalla UI"/>
              </a:rPr>
              <a:t>طيف</a:t>
            </a:r>
            <a:r>
              <a:rPr lang="en-US" altLang="en-US" sz="2200"/>
              <a:t>.</a:t>
            </a:r>
          </a:p>
          <a:p>
            <a:r>
              <a:rPr lang="en-US" altLang="en-US" sz="2200" i="1"/>
              <a:t> </a:t>
            </a:r>
          </a:p>
          <a:p>
            <a:r>
              <a:rPr lang="en-US" altLang="en-US" sz="2200" i="1"/>
              <a:t>The sensitivity of our receptors is also a function of wave-</a:t>
            </a:r>
            <a:r>
              <a:rPr lang="en-US" altLang="en-US" sz="2200"/>
              <a:t>length (Fig. 4.3 See Book).</a:t>
            </a:r>
          </a:p>
          <a:p>
            <a:r>
              <a:rPr lang="en-US" altLang="en-US" sz="2200" i="1"/>
              <a:t> </a:t>
            </a:r>
          </a:p>
          <a:p>
            <a:r>
              <a:rPr lang="en-US" altLang="en-US" sz="2200" i="1"/>
              <a:t>The Blue receptor sensitivity is not shown to scale because </a:t>
            </a:r>
            <a:r>
              <a:rPr lang="en-US" altLang="en-US" sz="2200"/>
              <a:t>it is much smaller than the curves for Red or Green – Blue is a late addition, in evolution.</a:t>
            </a:r>
          </a:p>
          <a:p>
            <a:endParaRPr lang="en-US" altLang="en-US" sz="2200"/>
          </a:p>
          <a:p>
            <a:r>
              <a:rPr lang="en-US" altLang="en-US" sz="2200"/>
              <a:t>Fig. 4.3 shows the overall sensitivity as a dashed line – this important curve is called the luminous</a:t>
            </a:r>
            <a:r>
              <a:rPr lang="ar-JO" altLang="en-US" sz="2200">
                <a:ea typeface="Majalla UI"/>
              </a:rPr>
              <a:t>اضاءة </a:t>
            </a:r>
            <a:r>
              <a:rPr lang="en-US" altLang="en-US" sz="2200"/>
              <a:t>-efficiency function.</a:t>
            </a:r>
          </a:p>
          <a:p>
            <a:pPr lvl="1"/>
            <a:r>
              <a:rPr lang="en-US" altLang="en-US" sz="2000"/>
              <a:t>It is usually denoted </a:t>
            </a:r>
            <a:r>
              <a:rPr lang="en-US" altLang="en-US" sz="2000" i="1"/>
              <a:t>V (</a:t>
            </a:r>
            <a:r>
              <a:rPr lang="el-GR" altLang="en-US" sz="2000" b="1">
                <a:latin typeface="MS PMincho" panose="02020600040205080304" pitchFamily="18" charset="-128"/>
                <a:ea typeface="MS PMincho" panose="02020600040205080304" pitchFamily="18" charset="-128"/>
                <a:cs typeface="MS PMincho" panose="02020600040205080304" pitchFamily="18" charset="-128"/>
              </a:rPr>
              <a:t>λ</a:t>
            </a:r>
            <a:r>
              <a:rPr lang="en-US" altLang="en-US" sz="2000" i="1"/>
              <a:t>) and is formed as the sum of the response </a:t>
            </a:r>
            <a:r>
              <a:rPr lang="en-US" altLang="en-US" sz="2000"/>
              <a:t>curves for Red, Green, and Blue.</a:t>
            </a:r>
          </a:p>
          <a:p>
            <a:endParaRPr lang="en-US" altLang="en-US" sz="2400"/>
          </a:p>
        </p:txBody>
      </p:sp>
      <p:sp>
        <p:nvSpPr>
          <p:cNvPr id="5" name="Footer Placeholder 4">
            <a:extLst>
              <a:ext uri="{FF2B5EF4-FFF2-40B4-BE49-F238E27FC236}">
                <a16:creationId xmlns:a16="http://schemas.microsoft.com/office/drawing/2014/main" id="{ECD2AA74-7C05-45BE-B409-924F6585C6B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172230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EEC73-F721-4E1F-814C-1646D2722A19}"/>
              </a:ext>
            </a:extLst>
          </p:cNvPr>
          <p:cNvSpPr>
            <a:spLocks noGrp="1"/>
          </p:cNvSpPr>
          <p:nvPr>
            <p:ph type="title"/>
          </p:nvPr>
        </p:nvSpPr>
        <p:spPr>
          <a:xfrm>
            <a:off x="2959100" y="76200"/>
            <a:ext cx="7499350" cy="609600"/>
          </a:xfrm>
        </p:spPr>
        <p:txBody>
          <a:bodyPr>
            <a:normAutofit/>
          </a:bodyPr>
          <a:lstStyle/>
          <a:p>
            <a:pPr>
              <a:defRPr/>
            </a:pPr>
            <a:r>
              <a:rPr lang="en-US" sz="3600" dirty="0"/>
              <a:t>4.1 Color Science</a:t>
            </a:r>
            <a:endParaRPr lang="en-US" sz="3400" dirty="0">
              <a:solidFill>
                <a:schemeClr val="tx2">
                  <a:satMod val="130000"/>
                </a:schemeClr>
              </a:solidFill>
            </a:endParaRPr>
          </a:p>
        </p:txBody>
      </p:sp>
      <p:sp>
        <p:nvSpPr>
          <p:cNvPr id="17412" name="Content Placeholder 6">
            <a:extLst>
              <a:ext uri="{FF2B5EF4-FFF2-40B4-BE49-F238E27FC236}">
                <a16:creationId xmlns:a16="http://schemas.microsoft.com/office/drawing/2014/main" id="{A375975C-6B60-4DA5-ADDF-426029317297}"/>
              </a:ext>
            </a:extLst>
          </p:cNvPr>
          <p:cNvSpPr>
            <a:spLocks noGrp="1"/>
          </p:cNvSpPr>
          <p:nvPr>
            <p:ph idx="1"/>
          </p:nvPr>
        </p:nvSpPr>
        <p:spPr>
          <a:xfrm>
            <a:off x="2362200" y="609600"/>
            <a:ext cx="8153400" cy="6172200"/>
          </a:xfrm>
        </p:spPr>
        <p:txBody>
          <a:bodyPr/>
          <a:lstStyle/>
          <a:p>
            <a:r>
              <a:rPr lang="en-US" altLang="en-US" sz="2200" b="1"/>
              <a:t>Spectral </a:t>
            </a:r>
            <a:r>
              <a:rPr lang="ar-JO" altLang="en-US" sz="2200" b="1">
                <a:ea typeface="Majalla UI"/>
              </a:rPr>
              <a:t> طيفي</a:t>
            </a:r>
            <a:r>
              <a:rPr lang="en-US" altLang="en-US" sz="2200" b="1"/>
              <a:t>Sensitivity of the Eye </a:t>
            </a:r>
          </a:p>
          <a:p>
            <a:endParaRPr lang="en-US" altLang="en-US" sz="2400"/>
          </a:p>
          <a:p>
            <a:r>
              <a:rPr lang="en-US" altLang="en-US" sz="2400"/>
              <a:t>The eye has about 6 million cones, but the proportions of </a:t>
            </a:r>
            <a:r>
              <a:rPr lang="en-US" altLang="en-US" sz="2400" i="1"/>
              <a:t>R, G, and B cones </a:t>
            </a:r>
            <a:r>
              <a:rPr lang="en-US" altLang="en-US" sz="2400"/>
              <a:t>are different. </a:t>
            </a:r>
          </a:p>
          <a:p>
            <a:endParaRPr lang="en-US" altLang="en-US" sz="2400"/>
          </a:p>
          <a:p>
            <a:r>
              <a:rPr lang="en-US" altLang="en-US" sz="2400"/>
              <a:t>They likely are present in the ratios 40:20:1</a:t>
            </a:r>
          </a:p>
          <a:p>
            <a:endParaRPr lang="en-US" altLang="en-US" sz="2400"/>
          </a:p>
          <a:p>
            <a:r>
              <a:rPr lang="en-US" altLang="en-US" sz="2400"/>
              <a:t>So the achromatic </a:t>
            </a:r>
            <a:r>
              <a:rPr lang="ar-JO" altLang="en-US" sz="2400">
                <a:ea typeface="Majalla UI"/>
              </a:rPr>
              <a:t>اللوني </a:t>
            </a:r>
            <a:r>
              <a:rPr lang="en-US" altLang="en-US" sz="2400"/>
              <a:t>channel produced by the cones is thus something like 2</a:t>
            </a:r>
            <a:r>
              <a:rPr lang="en-US" altLang="en-US" sz="2400" i="1"/>
              <a:t>R + G + B/20.</a:t>
            </a:r>
          </a:p>
          <a:p>
            <a:endParaRPr lang="en-US" altLang="en-US" sz="2400"/>
          </a:p>
        </p:txBody>
      </p:sp>
      <p:sp>
        <p:nvSpPr>
          <p:cNvPr id="5" name="Footer Placeholder 4">
            <a:extLst>
              <a:ext uri="{FF2B5EF4-FFF2-40B4-BE49-F238E27FC236}">
                <a16:creationId xmlns:a16="http://schemas.microsoft.com/office/drawing/2014/main" id="{C4084D5C-0D3B-4585-8329-AF874DBA8E2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13156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2D0E-D68E-4862-8B66-13AFE2BBB9F8}"/>
              </a:ext>
            </a:extLst>
          </p:cNvPr>
          <p:cNvSpPr>
            <a:spLocks noGrp="1"/>
          </p:cNvSpPr>
          <p:nvPr>
            <p:ph type="title"/>
          </p:nvPr>
        </p:nvSpPr>
        <p:spPr>
          <a:xfrm>
            <a:off x="2959100" y="76200"/>
            <a:ext cx="7499350" cy="609600"/>
          </a:xfrm>
        </p:spPr>
        <p:txBody>
          <a:bodyPr>
            <a:normAutofit/>
          </a:bodyPr>
          <a:lstStyle/>
          <a:p>
            <a:pPr>
              <a:defRPr/>
            </a:pPr>
            <a:r>
              <a:rPr lang="en-US" sz="3600" dirty="0"/>
              <a:t>4.1 Color Science</a:t>
            </a:r>
            <a:endParaRPr lang="en-US" sz="3400" dirty="0">
              <a:solidFill>
                <a:schemeClr val="tx2">
                  <a:satMod val="130000"/>
                </a:schemeClr>
              </a:solidFill>
            </a:endParaRPr>
          </a:p>
        </p:txBody>
      </p:sp>
      <p:sp>
        <p:nvSpPr>
          <p:cNvPr id="18436" name="Content Placeholder 6">
            <a:extLst>
              <a:ext uri="{FF2B5EF4-FFF2-40B4-BE49-F238E27FC236}">
                <a16:creationId xmlns:a16="http://schemas.microsoft.com/office/drawing/2014/main" id="{1CE125C1-C8D5-40C0-8277-C772825AE202}"/>
              </a:ext>
            </a:extLst>
          </p:cNvPr>
          <p:cNvSpPr>
            <a:spLocks noGrp="1"/>
          </p:cNvSpPr>
          <p:nvPr>
            <p:ph idx="1"/>
          </p:nvPr>
        </p:nvSpPr>
        <p:spPr>
          <a:xfrm>
            <a:off x="2362200" y="609600"/>
            <a:ext cx="8153400" cy="6172200"/>
          </a:xfrm>
        </p:spPr>
        <p:txBody>
          <a:bodyPr/>
          <a:lstStyle/>
          <a:p>
            <a:r>
              <a:rPr lang="en-US" altLang="en-US" sz="2200" b="1"/>
              <a:t>Image Formation</a:t>
            </a:r>
          </a:p>
          <a:p>
            <a:endParaRPr lang="en-US" altLang="en-US" sz="2400"/>
          </a:p>
          <a:p>
            <a:r>
              <a:rPr lang="en-US" altLang="en-US" sz="2400"/>
              <a:t>In most situations, we actually image light that is reflected from a surface. </a:t>
            </a:r>
          </a:p>
          <a:p>
            <a:endParaRPr lang="en-US" altLang="en-US" sz="2400"/>
          </a:p>
          <a:p>
            <a:r>
              <a:rPr lang="en-US" altLang="en-US" sz="2400"/>
              <a:t>Surfaces reflect different amounts of light at different wavelengths, and dark surfaces reflect less energy than light surfaces.</a:t>
            </a:r>
          </a:p>
          <a:p>
            <a:endParaRPr lang="en-US" altLang="en-US" sz="2400"/>
          </a:p>
          <a:p>
            <a:r>
              <a:rPr lang="en-US" altLang="en-US" sz="2400"/>
              <a:t>then the reflected light filtered by the eye’s cone</a:t>
            </a:r>
          </a:p>
          <a:p>
            <a:endParaRPr lang="en-US" altLang="en-US" sz="2400"/>
          </a:p>
          <a:p>
            <a:r>
              <a:rPr lang="en-US" altLang="en-US" sz="2400"/>
              <a:t>See Figure 4.5 Next slide</a:t>
            </a:r>
          </a:p>
        </p:txBody>
      </p:sp>
      <p:sp>
        <p:nvSpPr>
          <p:cNvPr id="5" name="Footer Placeholder 4">
            <a:extLst>
              <a:ext uri="{FF2B5EF4-FFF2-40B4-BE49-F238E27FC236}">
                <a16:creationId xmlns:a16="http://schemas.microsoft.com/office/drawing/2014/main" id="{C25FB8B7-8700-4F11-8BFF-9C11A06D160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706954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809E-7E72-4DE9-9971-2A9966246887}"/>
              </a:ext>
            </a:extLst>
          </p:cNvPr>
          <p:cNvSpPr>
            <a:spLocks noGrp="1"/>
          </p:cNvSpPr>
          <p:nvPr>
            <p:ph type="title"/>
          </p:nvPr>
        </p:nvSpPr>
        <p:spPr>
          <a:xfrm>
            <a:off x="2959100" y="152401"/>
            <a:ext cx="7499350" cy="868363"/>
          </a:xfrm>
        </p:spPr>
        <p:txBody>
          <a:bodyPr/>
          <a:lstStyle/>
          <a:p>
            <a:pPr>
              <a:defRPr/>
            </a:pPr>
            <a:r>
              <a:rPr lang="en-US" sz="3600" dirty="0"/>
              <a:t>4.1 Color Science</a:t>
            </a:r>
            <a:endParaRPr lang="en-US" sz="3400" dirty="0">
              <a:solidFill>
                <a:schemeClr val="tx2">
                  <a:satMod val="130000"/>
                </a:schemeClr>
              </a:solidFill>
            </a:endParaRPr>
          </a:p>
        </p:txBody>
      </p:sp>
      <p:pic>
        <p:nvPicPr>
          <p:cNvPr id="19460" name="Picture 2">
            <a:extLst>
              <a:ext uri="{FF2B5EF4-FFF2-40B4-BE49-F238E27FC236}">
                <a16:creationId xmlns:a16="http://schemas.microsoft.com/office/drawing/2014/main" id="{CCD74E1B-810F-44A9-91E2-85899552C9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914400"/>
            <a:ext cx="6834188" cy="4876800"/>
          </a:xfrm>
          <a:noFill/>
        </p:spPr>
      </p:pic>
      <p:sp>
        <p:nvSpPr>
          <p:cNvPr id="19461" name="Rectangle 7">
            <a:extLst>
              <a:ext uri="{FF2B5EF4-FFF2-40B4-BE49-F238E27FC236}">
                <a16:creationId xmlns:a16="http://schemas.microsoft.com/office/drawing/2014/main" id="{241D07CD-94D5-4118-8D47-1605372F06F1}"/>
              </a:ext>
            </a:extLst>
          </p:cNvPr>
          <p:cNvSpPr>
            <a:spLocks noChangeArrowheads="1"/>
          </p:cNvSpPr>
          <p:nvPr/>
        </p:nvSpPr>
        <p:spPr bwMode="auto">
          <a:xfrm>
            <a:off x="4343400" y="6335714"/>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a:latin typeface="Arial" panose="020B0604020202020204" pitchFamily="34" charset="0"/>
              </a:rPr>
              <a:t>Fig. 4.5: Image formation model.</a:t>
            </a:r>
          </a:p>
        </p:txBody>
      </p:sp>
      <p:sp>
        <p:nvSpPr>
          <p:cNvPr id="5" name="Footer Placeholder 4">
            <a:extLst>
              <a:ext uri="{FF2B5EF4-FFF2-40B4-BE49-F238E27FC236}">
                <a16:creationId xmlns:a16="http://schemas.microsoft.com/office/drawing/2014/main" id="{53637B7D-7175-439B-A34B-A8488C7D533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6588301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A1FC-883D-415D-878E-FA00475CC7B5}"/>
              </a:ext>
            </a:extLst>
          </p:cNvPr>
          <p:cNvSpPr>
            <a:spLocks noGrp="1"/>
          </p:cNvSpPr>
          <p:nvPr>
            <p:ph type="title"/>
          </p:nvPr>
        </p:nvSpPr>
        <p:spPr>
          <a:xfrm>
            <a:off x="2959100" y="76200"/>
            <a:ext cx="7499350" cy="609600"/>
          </a:xfrm>
        </p:spPr>
        <p:txBody>
          <a:bodyPr>
            <a:normAutofit/>
          </a:bodyPr>
          <a:lstStyle/>
          <a:p>
            <a:pPr>
              <a:defRPr/>
            </a:pPr>
            <a:r>
              <a:rPr lang="en-US" sz="3600" dirty="0"/>
              <a:t>4.1 Color Science</a:t>
            </a:r>
            <a:endParaRPr lang="en-US" sz="3400" dirty="0">
              <a:solidFill>
                <a:schemeClr val="tx2">
                  <a:satMod val="130000"/>
                </a:schemeClr>
              </a:solidFill>
            </a:endParaRPr>
          </a:p>
        </p:txBody>
      </p:sp>
      <p:sp>
        <p:nvSpPr>
          <p:cNvPr id="20484" name="Content Placeholder 6">
            <a:extLst>
              <a:ext uri="{FF2B5EF4-FFF2-40B4-BE49-F238E27FC236}">
                <a16:creationId xmlns:a16="http://schemas.microsoft.com/office/drawing/2014/main" id="{E4F4B353-D55F-4BC8-83F8-2E9725CAC533}"/>
              </a:ext>
            </a:extLst>
          </p:cNvPr>
          <p:cNvSpPr>
            <a:spLocks noGrp="1"/>
          </p:cNvSpPr>
          <p:nvPr>
            <p:ph idx="1"/>
          </p:nvPr>
        </p:nvSpPr>
        <p:spPr>
          <a:xfrm>
            <a:off x="2362200" y="609600"/>
            <a:ext cx="8153400" cy="6172200"/>
          </a:xfrm>
        </p:spPr>
        <p:txBody>
          <a:bodyPr/>
          <a:lstStyle/>
          <a:p>
            <a:r>
              <a:rPr lang="en-US" altLang="en-US" sz="2200" b="1"/>
              <a:t>Camera Systems</a:t>
            </a:r>
          </a:p>
          <a:p>
            <a:endParaRPr lang="en-US" altLang="en-US" sz="2200"/>
          </a:p>
          <a:p>
            <a:r>
              <a:rPr lang="en-US" altLang="en-US" sz="2200"/>
              <a:t>Camera systems are made in a similar fashion; a good camera has three signals produced at each pixel location (corresponding to a retinal position).</a:t>
            </a:r>
          </a:p>
          <a:p>
            <a:endParaRPr lang="en-US" altLang="en-US" sz="2200"/>
          </a:p>
          <a:p>
            <a:r>
              <a:rPr lang="en-US" altLang="en-US" sz="2200"/>
              <a:t>Analog signals are converted to digital, truncated to integers, and stored. If the precision used is 8-bit, then the maximum value for any of </a:t>
            </a:r>
            <a:r>
              <a:rPr lang="en-US" altLang="en-US" sz="2200" i="1"/>
              <a:t>R; G;B is 255, and the minimum is 0.</a:t>
            </a:r>
          </a:p>
          <a:p>
            <a:endParaRPr lang="en-US" altLang="en-US" sz="2200"/>
          </a:p>
        </p:txBody>
      </p:sp>
      <p:sp>
        <p:nvSpPr>
          <p:cNvPr id="5" name="Footer Placeholder 4">
            <a:extLst>
              <a:ext uri="{FF2B5EF4-FFF2-40B4-BE49-F238E27FC236}">
                <a16:creationId xmlns:a16="http://schemas.microsoft.com/office/drawing/2014/main" id="{C036D05F-0557-400D-9EEB-DC7FDF5BEB6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923735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030476"/>
            <a:ext cx="7772400"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06 &amp; 07 &amp; 08</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Color Transformations and Corrections</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What is Sound?</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Perform color transformations and corrections.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Understand the basics of sound and digitization.</a:t>
            </a:r>
            <a:r>
              <a:rPr lang="en-US" sz="1800" b="1" dirty="0">
                <a:effectLst/>
                <a:latin typeface="Times New Roman" panose="02020603050405020304" pitchFamily="18" charset="0"/>
                <a:ea typeface="Times New Roman" panose="02020603050405020304" pitchFamily="18" charset="0"/>
              </a:rPr>
              <a:t> </a:t>
            </a:r>
          </a:p>
          <a:p>
            <a:pPr algn="ctr"/>
            <a:r>
              <a:rPr lang="en-US" sz="1800" b="1" dirty="0">
                <a:effectLst/>
                <a:latin typeface="Times New Roman" panose="02020603050405020304" pitchFamily="18" charset="0"/>
                <a:ea typeface="Times New Roman" panose="02020603050405020304" pitchFamily="18" charset="0"/>
              </a:rPr>
              <a:t>Signal-to-Noise Ratio (SNR) and SQNR</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Audio Filtering and Compression</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Apply SNR and SQNR in audio processing.</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Apply audio filtering and compression techniques.</a:t>
            </a:r>
            <a:br>
              <a:rPr lang="en-GB" altLang="en-US" sz="1588" dirty="0"/>
            </a:br>
            <a:endParaRPr lang="en-GB" altLang="en-US" sz="1588" dirty="0"/>
          </a:p>
        </p:txBody>
      </p:sp>
    </p:spTree>
    <p:extLst>
      <p:ext uri="{BB962C8B-B14F-4D97-AF65-F5344CB8AC3E}">
        <p14:creationId xmlns:p14="http://schemas.microsoft.com/office/powerpoint/2010/main" val="12515764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2883" y="863528"/>
            <a:ext cx="5277891" cy="184787"/>
          </a:xfrm>
          <a:prstGeom prst="rect">
            <a:avLst/>
          </a:prstGeom>
        </p:spPr>
      </p:pic>
      <p:sp>
        <p:nvSpPr>
          <p:cNvPr id="3" name="object 3"/>
          <p:cNvSpPr txBox="1">
            <a:spLocks noGrp="1"/>
          </p:cNvSpPr>
          <p:nvPr>
            <p:ph type="title"/>
          </p:nvPr>
        </p:nvSpPr>
        <p:spPr>
          <a:xfrm>
            <a:off x="2497717" y="67282"/>
            <a:ext cx="928925" cy="363578"/>
          </a:xfrm>
          <a:prstGeom prst="rect">
            <a:avLst/>
          </a:prstGeom>
        </p:spPr>
        <p:txBody>
          <a:bodyPr vert="horz" wrap="square" lIns="0" tIns="8145" rIns="0" bIns="0" rtlCol="0" anchor="ctr">
            <a:spAutoFit/>
          </a:bodyPr>
          <a:lstStyle/>
          <a:p>
            <a:pPr marL="8145">
              <a:lnSpc>
                <a:spcPct val="100000"/>
              </a:lnSpc>
              <a:spcBef>
                <a:spcPts val="64"/>
              </a:spcBef>
            </a:pPr>
            <a:r>
              <a:rPr sz="2309" spc="-6" dirty="0">
                <a:solidFill>
                  <a:srgbClr val="003399"/>
                </a:solidFill>
                <a:latin typeface="Arial Black"/>
                <a:cs typeface="Arial Black"/>
              </a:rPr>
              <a:t>Audio</a:t>
            </a:r>
            <a:endParaRPr sz="2309">
              <a:latin typeface="Arial Black"/>
              <a:cs typeface="Arial Black"/>
            </a:endParaRPr>
          </a:p>
        </p:txBody>
      </p:sp>
      <p:sp>
        <p:nvSpPr>
          <p:cNvPr id="4" name="object 4"/>
          <p:cNvSpPr/>
          <p:nvPr/>
        </p:nvSpPr>
        <p:spPr>
          <a:xfrm>
            <a:off x="2415233" y="413850"/>
            <a:ext cx="5294181" cy="3202165"/>
          </a:xfrm>
          <a:custGeom>
            <a:avLst/>
            <a:gdLst/>
            <a:ahLst/>
            <a:cxnLst/>
            <a:rect l="l" t="t" r="r" b="b"/>
            <a:pathLst>
              <a:path w="8255000" h="4993005">
                <a:moveTo>
                  <a:pt x="0" y="4993005"/>
                </a:moveTo>
                <a:lnTo>
                  <a:pt x="8255000" y="4993005"/>
                </a:lnTo>
                <a:lnTo>
                  <a:pt x="8255000" y="0"/>
                </a:lnTo>
                <a:lnTo>
                  <a:pt x="0" y="0"/>
                </a:lnTo>
                <a:lnTo>
                  <a:pt x="0" y="4993005"/>
                </a:lnTo>
                <a:close/>
              </a:path>
            </a:pathLst>
          </a:custGeom>
          <a:ln w="9525">
            <a:solidFill>
              <a:srgbClr val="0000FF"/>
            </a:solidFill>
          </a:ln>
        </p:spPr>
        <p:txBody>
          <a:bodyPr wrap="square" lIns="0" tIns="0" rIns="0" bIns="0" rtlCol="0"/>
          <a:lstStyle/>
          <a:p>
            <a:endParaRPr sz="1154"/>
          </a:p>
        </p:txBody>
      </p:sp>
      <p:sp>
        <p:nvSpPr>
          <p:cNvPr id="5" name="object 5"/>
          <p:cNvSpPr txBox="1"/>
          <p:nvPr/>
        </p:nvSpPr>
        <p:spPr>
          <a:xfrm>
            <a:off x="2473037" y="516040"/>
            <a:ext cx="5147979" cy="3828218"/>
          </a:xfrm>
          <a:prstGeom prst="rect">
            <a:avLst/>
          </a:prstGeom>
        </p:spPr>
        <p:txBody>
          <a:bodyPr vert="horz" wrap="square" lIns="0" tIns="7738" rIns="0" bIns="0" rtlCol="0">
            <a:spAutoFit/>
          </a:bodyPr>
          <a:lstStyle/>
          <a:p>
            <a:pPr marL="228046" marR="195061" indent="-219902">
              <a:spcBef>
                <a:spcPts val="61"/>
              </a:spcBef>
            </a:pPr>
            <a:r>
              <a:rPr sz="1796" dirty="0">
                <a:solidFill>
                  <a:srgbClr val="FFCC00"/>
                </a:solidFill>
                <a:latin typeface="Wingdings"/>
                <a:cs typeface="Wingdings"/>
              </a:rPr>
              <a:t></a:t>
            </a:r>
            <a:r>
              <a:rPr sz="1796" dirty="0">
                <a:latin typeface="Tahoma"/>
                <a:cs typeface="Tahoma"/>
              </a:rPr>
              <a:t>Most</a:t>
            </a:r>
            <a:r>
              <a:rPr sz="1796" spc="-29" dirty="0">
                <a:latin typeface="Tahoma"/>
                <a:cs typeface="Tahoma"/>
              </a:rPr>
              <a:t> </a:t>
            </a:r>
            <a:r>
              <a:rPr sz="1796" dirty="0">
                <a:latin typeface="Tahoma"/>
                <a:cs typeface="Tahoma"/>
              </a:rPr>
              <a:t>modern</a:t>
            </a:r>
            <a:r>
              <a:rPr sz="1796" spc="-19" dirty="0">
                <a:latin typeface="Tahoma"/>
                <a:cs typeface="Tahoma"/>
              </a:rPr>
              <a:t> </a:t>
            </a:r>
            <a:r>
              <a:rPr sz="1796" dirty="0">
                <a:latin typeface="Tahoma"/>
                <a:cs typeface="Tahoma"/>
              </a:rPr>
              <a:t>audio</a:t>
            </a:r>
            <a:r>
              <a:rPr sz="1796" spc="-22" dirty="0">
                <a:latin typeface="Tahoma"/>
                <a:cs typeface="Tahoma"/>
              </a:rPr>
              <a:t> </a:t>
            </a:r>
            <a:r>
              <a:rPr sz="1796" dirty="0">
                <a:latin typeface="Tahoma"/>
                <a:cs typeface="Tahoma"/>
              </a:rPr>
              <a:t>signals</a:t>
            </a:r>
            <a:r>
              <a:rPr sz="1796" spc="-13" dirty="0">
                <a:latin typeface="Tahoma"/>
                <a:cs typeface="Tahoma"/>
              </a:rPr>
              <a:t> </a:t>
            </a:r>
            <a:r>
              <a:rPr sz="1796" dirty="0">
                <a:latin typeface="Tahoma"/>
                <a:cs typeface="Tahoma"/>
              </a:rPr>
              <a:t>are</a:t>
            </a:r>
            <a:r>
              <a:rPr sz="1796" spc="-19" dirty="0">
                <a:latin typeface="Tahoma"/>
                <a:cs typeface="Tahoma"/>
              </a:rPr>
              <a:t> </a:t>
            </a:r>
            <a:r>
              <a:rPr sz="1796" dirty="0">
                <a:latin typeface="Tahoma"/>
                <a:cs typeface="Tahoma"/>
              </a:rPr>
              <a:t>stored</a:t>
            </a:r>
            <a:r>
              <a:rPr sz="1796" spc="-16" dirty="0">
                <a:latin typeface="Tahoma"/>
                <a:cs typeface="Tahoma"/>
              </a:rPr>
              <a:t> </a:t>
            </a:r>
            <a:r>
              <a:rPr sz="1796" dirty="0">
                <a:latin typeface="Tahoma"/>
                <a:cs typeface="Tahoma"/>
              </a:rPr>
              <a:t>in</a:t>
            </a:r>
            <a:r>
              <a:rPr sz="1796" spc="-26" dirty="0">
                <a:latin typeface="Tahoma"/>
                <a:cs typeface="Tahoma"/>
              </a:rPr>
              <a:t> </a:t>
            </a:r>
            <a:r>
              <a:rPr sz="1796" spc="-6" dirty="0">
                <a:latin typeface="Tahoma"/>
                <a:cs typeface="Tahoma"/>
              </a:rPr>
              <a:t>digital </a:t>
            </a:r>
            <a:r>
              <a:rPr sz="1796" dirty="0">
                <a:latin typeface="Tahoma"/>
                <a:cs typeface="Tahoma"/>
              </a:rPr>
              <a:t>form</a:t>
            </a:r>
            <a:r>
              <a:rPr sz="1796" spc="-38" dirty="0">
                <a:latin typeface="Tahoma"/>
                <a:cs typeface="Tahoma"/>
              </a:rPr>
              <a:t> </a:t>
            </a:r>
            <a:r>
              <a:rPr sz="1796" dirty="0">
                <a:latin typeface="Tahoma"/>
                <a:cs typeface="Tahoma"/>
              </a:rPr>
              <a:t>(for</a:t>
            </a:r>
            <a:r>
              <a:rPr sz="1796" spc="-32" dirty="0">
                <a:latin typeface="Tahoma"/>
                <a:cs typeface="Tahoma"/>
              </a:rPr>
              <a:t> </a:t>
            </a:r>
            <a:r>
              <a:rPr sz="1796" dirty="0">
                <a:latin typeface="Tahoma"/>
                <a:cs typeface="Tahoma"/>
              </a:rPr>
              <a:t>example</a:t>
            </a:r>
            <a:r>
              <a:rPr sz="1796" spc="-10" dirty="0">
                <a:latin typeface="Tahoma"/>
                <a:cs typeface="Tahoma"/>
              </a:rPr>
              <a:t> </a:t>
            </a:r>
            <a:r>
              <a:rPr sz="1796" u="sng" dirty="0">
                <a:solidFill>
                  <a:srgbClr val="996633"/>
                </a:solidFill>
                <a:uFill>
                  <a:solidFill>
                    <a:srgbClr val="996633"/>
                  </a:solidFill>
                </a:uFill>
                <a:latin typeface="Tahoma"/>
                <a:cs typeface="Tahoma"/>
                <a:hlinkClick r:id="rId3"/>
              </a:rPr>
              <a:t>MP3s</a:t>
            </a:r>
            <a:r>
              <a:rPr sz="1796" spc="-42" dirty="0">
                <a:solidFill>
                  <a:srgbClr val="996633"/>
                </a:solidFill>
                <a:latin typeface="Tahoma"/>
                <a:cs typeface="Tahoma"/>
              </a:rPr>
              <a:t> </a:t>
            </a:r>
            <a:r>
              <a:rPr sz="1796" dirty="0">
                <a:latin typeface="Tahoma"/>
                <a:cs typeface="Tahoma"/>
              </a:rPr>
              <a:t>and</a:t>
            </a:r>
            <a:r>
              <a:rPr sz="1796" spc="-32" dirty="0">
                <a:latin typeface="Tahoma"/>
                <a:cs typeface="Tahoma"/>
              </a:rPr>
              <a:t> </a:t>
            </a:r>
            <a:r>
              <a:rPr sz="1796" u="sng" dirty="0">
                <a:solidFill>
                  <a:srgbClr val="996633"/>
                </a:solidFill>
                <a:uFill>
                  <a:solidFill>
                    <a:srgbClr val="996633"/>
                  </a:solidFill>
                </a:uFill>
                <a:latin typeface="Tahoma"/>
                <a:cs typeface="Tahoma"/>
                <a:hlinkClick r:id="rId4"/>
              </a:rPr>
              <a:t>CDs</a:t>
            </a:r>
            <a:r>
              <a:rPr sz="1796" dirty="0">
                <a:latin typeface="Tahoma"/>
                <a:cs typeface="Tahoma"/>
              </a:rPr>
              <a:t>)</a:t>
            </a:r>
            <a:r>
              <a:rPr sz="1796" spc="-26" dirty="0">
                <a:latin typeface="Tahoma"/>
                <a:cs typeface="Tahoma"/>
              </a:rPr>
              <a:t> </a:t>
            </a:r>
            <a:r>
              <a:rPr sz="1796" dirty="0">
                <a:latin typeface="Tahoma"/>
                <a:cs typeface="Tahoma"/>
              </a:rPr>
              <a:t>and</a:t>
            </a:r>
            <a:r>
              <a:rPr sz="1796" spc="-35" dirty="0">
                <a:latin typeface="Tahoma"/>
                <a:cs typeface="Tahoma"/>
              </a:rPr>
              <a:t> </a:t>
            </a:r>
            <a:r>
              <a:rPr sz="1796" dirty="0">
                <a:latin typeface="Tahoma"/>
                <a:cs typeface="Tahoma"/>
              </a:rPr>
              <a:t>in</a:t>
            </a:r>
            <a:r>
              <a:rPr sz="1796" spc="-38" dirty="0">
                <a:latin typeface="Tahoma"/>
                <a:cs typeface="Tahoma"/>
              </a:rPr>
              <a:t> </a:t>
            </a:r>
            <a:r>
              <a:rPr sz="1796" spc="-6" dirty="0">
                <a:latin typeface="Tahoma"/>
                <a:cs typeface="Tahoma"/>
              </a:rPr>
              <a:t>order </a:t>
            </a:r>
            <a:r>
              <a:rPr sz="1796" dirty="0">
                <a:latin typeface="Tahoma"/>
                <a:cs typeface="Tahoma"/>
              </a:rPr>
              <a:t>to</a:t>
            </a:r>
            <a:r>
              <a:rPr sz="1796" spc="-48" dirty="0">
                <a:latin typeface="Tahoma"/>
                <a:cs typeface="Tahoma"/>
              </a:rPr>
              <a:t> </a:t>
            </a:r>
            <a:r>
              <a:rPr sz="1796" dirty="0">
                <a:latin typeface="Tahoma"/>
                <a:cs typeface="Tahoma"/>
              </a:rPr>
              <a:t>be</a:t>
            </a:r>
            <a:r>
              <a:rPr sz="1796" spc="-45" dirty="0">
                <a:latin typeface="Tahoma"/>
                <a:cs typeface="Tahoma"/>
              </a:rPr>
              <a:t> </a:t>
            </a:r>
            <a:r>
              <a:rPr sz="1796" dirty="0">
                <a:latin typeface="Tahoma"/>
                <a:cs typeface="Tahoma"/>
              </a:rPr>
              <a:t>heard</a:t>
            </a:r>
            <a:r>
              <a:rPr sz="1796" spc="-35" dirty="0">
                <a:latin typeface="Tahoma"/>
                <a:cs typeface="Tahoma"/>
              </a:rPr>
              <a:t> </a:t>
            </a:r>
            <a:r>
              <a:rPr sz="1796" dirty="0">
                <a:latin typeface="Tahoma"/>
                <a:cs typeface="Tahoma"/>
              </a:rPr>
              <a:t>through</a:t>
            </a:r>
            <a:r>
              <a:rPr sz="1796" spc="-42" dirty="0">
                <a:latin typeface="Tahoma"/>
                <a:cs typeface="Tahoma"/>
              </a:rPr>
              <a:t> </a:t>
            </a:r>
            <a:r>
              <a:rPr sz="1796" dirty="0">
                <a:latin typeface="Tahoma"/>
                <a:cs typeface="Tahoma"/>
              </a:rPr>
              <a:t>speakers</a:t>
            </a:r>
            <a:r>
              <a:rPr sz="1796" spc="-32" dirty="0">
                <a:latin typeface="Tahoma"/>
                <a:cs typeface="Tahoma"/>
              </a:rPr>
              <a:t> </a:t>
            </a:r>
            <a:r>
              <a:rPr sz="1796" dirty="0">
                <a:latin typeface="Tahoma"/>
                <a:cs typeface="Tahoma"/>
              </a:rPr>
              <a:t>they</a:t>
            </a:r>
            <a:r>
              <a:rPr sz="1796" spc="-42" dirty="0">
                <a:latin typeface="Tahoma"/>
                <a:cs typeface="Tahoma"/>
              </a:rPr>
              <a:t> </a:t>
            </a:r>
            <a:r>
              <a:rPr sz="1796" dirty="0">
                <a:latin typeface="Tahoma"/>
                <a:cs typeface="Tahoma"/>
              </a:rPr>
              <a:t>must</a:t>
            </a:r>
            <a:r>
              <a:rPr sz="1796" spc="-51" dirty="0">
                <a:latin typeface="Tahoma"/>
                <a:cs typeface="Tahoma"/>
              </a:rPr>
              <a:t> </a:t>
            </a:r>
            <a:r>
              <a:rPr sz="1796" spc="-16" dirty="0">
                <a:latin typeface="Tahoma"/>
                <a:cs typeface="Tahoma"/>
              </a:rPr>
              <a:t>be </a:t>
            </a:r>
            <a:r>
              <a:rPr sz="1796" dirty="0">
                <a:latin typeface="Tahoma"/>
                <a:cs typeface="Tahoma"/>
              </a:rPr>
              <a:t>converted</a:t>
            </a:r>
            <a:r>
              <a:rPr sz="1796" spc="-42" dirty="0">
                <a:latin typeface="Tahoma"/>
                <a:cs typeface="Tahoma"/>
              </a:rPr>
              <a:t> </a:t>
            </a:r>
            <a:r>
              <a:rPr sz="1796" dirty="0">
                <a:latin typeface="Tahoma"/>
                <a:cs typeface="Tahoma"/>
              </a:rPr>
              <a:t>into</a:t>
            </a:r>
            <a:r>
              <a:rPr sz="1796" spc="-48" dirty="0">
                <a:latin typeface="Tahoma"/>
                <a:cs typeface="Tahoma"/>
              </a:rPr>
              <a:t> </a:t>
            </a:r>
            <a:r>
              <a:rPr sz="1796" dirty="0">
                <a:latin typeface="Tahoma"/>
                <a:cs typeface="Tahoma"/>
              </a:rPr>
              <a:t>an</a:t>
            </a:r>
            <a:r>
              <a:rPr sz="1796" spc="-42" dirty="0">
                <a:latin typeface="Tahoma"/>
                <a:cs typeface="Tahoma"/>
              </a:rPr>
              <a:t> </a:t>
            </a:r>
            <a:r>
              <a:rPr sz="1796" dirty="0">
                <a:latin typeface="Tahoma"/>
                <a:cs typeface="Tahoma"/>
              </a:rPr>
              <a:t>analog</a:t>
            </a:r>
            <a:r>
              <a:rPr sz="1796" spc="-22" dirty="0">
                <a:latin typeface="Tahoma"/>
                <a:cs typeface="Tahoma"/>
              </a:rPr>
              <a:t> </a:t>
            </a:r>
            <a:r>
              <a:rPr sz="1796" spc="-6" dirty="0">
                <a:latin typeface="Tahoma"/>
                <a:cs typeface="Tahoma"/>
              </a:rPr>
              <a:t>signal.</a:t>
            </a:r>
            <a:endParaRPr sz="1796" dirty="0">
              <a:latin typeface="Tahoma"/>
              <a:cs typeface="Tahoma"/>
            </a:endParaRPr>
          </a:p>
          <a:p>
            <a:pPr marL="8145">
              <a:spcBef>
                <a:spcPts val="433"/>
              </a:spcBef>
              <a:tabLst>
                <a:tab pos="299311" algn="l"/>
              </a:tabLst>
            </a:pPr>
            <a:r>
              <a:rPr sz="1796" spc="-32" dirty="0">
                <a:solidFill>
                  <a:srgbClr val="FFCC00"/>
                </a:solidFill>
                <a:latin typeface="Wingdings"/>
                <a:cs typeface="Wingdings"/>
              </a:rPr>
              <a:t></a:t>
            </a:r>
            <a:r>
              <a:rPr sz="1796" dirty="0">
                <a:solidFill>
                  <a:srgbClr val="FFCC00"/>
                </a:solidFill>
                <a:latin typeface="Times New Roman"/>
                <a:cs typeface="Times New Roman"/>
              </a:rPr>
              <a:t>	</a:t>
            </a:r>
            <a:r>
              <a:rPr sz="1796" dirty="0">
                <a:latin typeface="Tahoma"/>
                <a:cs typeface="Tahoma"/>
              </a:rPr>
              <a:t>DACs</a:t>
            </a:r>
            <a:r>
              <a:rPr sz="1796" spc="-48" dirty="0">
                <a:latin typeface="Tahoma"/>
                <a:cs typeface="Tahoma"/>
              </a:rPr>
              <a:t> </a:t>
            </a:r>
            <a:r>
              <a:rPr sz="1796" dirty="0">
                <a:latin typeface="Tahoma"/>
                <a:cs typeface="Tahoma"/>
              </a:rPr>
              <a:t>are</a:t>
            </a:r>
            <a:r>
              <a:rPr sz="1796" spc="-45" dirty="0">
                <a:latin typeface="Tahoma"/>
                <a:cs typeface="Tahoma"/>
              </a:rPr>
              <a:t> </a:t>
            </a:r>
            <a:r>
              <a:rPr sz="1796" dirty="0">
                <a:latin typeface="Tahoma"/>
                <a:cs typeface="Tahoma"/>
              </a:rPr>
              <a:t>therefore</a:t>
            </a:r>
            <a:r>
              <a:rPr sz="1796" spc="-55" dirty="0">
                <a:latin typeface="Tahoma"/>
                <a:cs typeface="Tahoma"/>
              </a:rPr>
              <a:t> </a:t>
            </a:r>
            <a:r>
              <a:rPr sz="1796" dirty="0">
                <a:latin typeface="Tahoma"/>
                <a:cs typeface="Tahoma"/>
              </a:rPr>
              <a:t>found</a:t>
            </a:r>
            <a:r>
              <a:rPr sz="1796" spc="-45" dirty="0">
                <a:latin typeface="Tahoma"/>
                <a:cs typeface="Tahoma"/>
              </a:rPr>
              <a:t> </a:t>
            </a:r>
            <a:r>
              <a:rPr sz="1796" spc="-16" dirty="0">
                <a:latin typeface="Tahoma"/>
                <a:cs typeface="Tahoma"/>
              </a:rPr>
              <a:t>in:</a:t>
            </a:r>
            <a:endParaRPr sz="1796" dirty="0">
              <a:latin typeface="Tahoma"/>
              <a:cs typeface="Tahoma"/>
            </a:endParaRPr>
          </a:p>
          <a:p>
            <a:pPr marL="8145">
              <a:spcBef>
                <a:spcPts val="433"/>
              </a:spcBef>
              <a:tabLst>
                <a:tab pos="299311" algn="l"/>
              </a:tabLst>
            </a:pPr>
            <a:r>
              <a:rPr sz="1796" spc="-32" dirty="0">
                <a:solidFill>
                  <a:srgbClr val="FFCC00"/>
                </a:solidFill>
                <a:latin typeface="Wingdings"/>
                <a:cs typeface="Wingdings"/>
              </a:rPr>
              <a:t></a:t>
            </a:r>
            <a:r>
              <a:rPr sz="1796" dirty="0">
                <a:solidFill>
                  <a:srgbClr val="FFCC00"/>
                </a:solidFill>
                <a:latin typeface="Times New Roman"/>
                <a:cs typeface="Times New Roman"/>
              </a:rPr>
              <a:t>	</a:t>
            </a:r>
            <a:r>
              <a:rPr sz="1796" u="sng" dirty="0">
                <a:solidFill>
                  <a:srgbClr val="996633"/>
                </a:solidFill>
                <a:uFill>
                  <a:solidFill>
                    <a:srgbClr val="996633"/>
                  </a:solidFill>
                </a:uFill>
                <a:latin typeface="Tahoma"/>
                <a:cs typeface="Tahoma"/>
                <a:hlinkClick r:id="rId5"/>
              </a:rPr>
              <a:t>CD</a:t>
            </a:r>
            <a:r>
              <a:rPr sz="1796" u="sng" spc="-26" dirty="0">
                <a:solidFill>
                  <a:srgbClr val="996633"/>
                </a:solidFill>
                <a:uFill>
                  <a:solidFill>
                    <a:srgbClr val="996633"/>
                  </a:solidFill>
                </a:uFill>
                <a:latin typeface="Tahoma"/>
                <a:cs typeface="Tahoma"/>
                <a:hlinkClick r:id="rId5"/>
              </a:rPr>
              <a:t> </a:t>
            </a:r>
            <a:r>
              <a:rPr sz="1796" u="sng" spc="-6" dirty="0">
                <a:solidFill>
                  <a:srgbClr val="996633"/>
                </a:solidFill>
                <a:uFill>
                  <a:solidFill>
                    <a:srgbClr val="996633"/>
                  </a:solidFill>
                </a:uFill>
                <a:latin typeface="Tahoma"/>
                <a:cs typeface="Tahoma"/>
                <a:hlinkClick r:id="rId5"/>
              </a:rPr>
              <a:t>players</a:t>
            </a:r>
            <a:r>
              <a:rPr sz="1796" spc="-6" dirty="0">
                <a:latin typeface="Tahoma"/>
                <a:cs typeface="Tahoma"/>
              </a:rPr>
              <a:t>,</a:t>
            </a:r>
            <a:endParaRPr sz="1796" dirty="0">
              <a:latin typeface="Tahoma"/>
              <a:cs typeface="Tahoma"/>
            </a:endParaRPr>
          </a:p>
          <a:p>
            <a:pPr marL="8145">
              <a:spcBef>
                <a:spcPts val="430"/>
              </a:spcBef>
              <a:tabLst>
                <a:tab pos="299311" algn="l"/>
              </a:tabLst>
            </a:pPr>
            <a:r>
              <a:rPr sz="1796" spc="-32" dirty="0">
                <a:solidFill>
                  <a:srgbClr val="FFCC00"/>
                </a:solidFill>
                <a:latin typeface="Wingdings"/>
                <a:cs typeface="Wingdings"/>
              </a:rPr>
              <a:t></a:t>
            </a:r>
            <a:r>
              <a:rPr sz="1796" dirty="0">
                <a:solidFill>
                  <a:srgbClr val="FFCC00"/>
                </a:solidFill>
                <a:latin typeface="Times New Roman"/>
                <a:cs typeface="Times New Roman"/>
              </a:rPr>
              <a:t>	</a:t>
            </a:r>
            <a:r>
              <a:rPr sz="1796" u="sng" dirty="0">
                <a:solidFill>
                  <a:srgbClr val="996633"/>
                </a:solidFill>
                <a:uFill>
                  <a:solidFill>
                    <a:srgbClr val="996633"/>
                  </a:solidFill>
                </a:uFill>
                <a:latin typeface="Tahoma"/>
                <a:cs typeface="Tahoma"/>
                <a:hlinkClick r:id="rId6"/>
              </a:rPr>
              <a:t>digital</a:t>
            </a:r>
            <a:r>
              <a:rPr sz="1796" u="sng" spc="-38" dirty="0">
                <a:solidFill>
                  <a:srgbClr val="996633"/>
                </a:solidFill>
                <a:uFill>
                  <a:solidFill>
                    <a:srgbClr val="996633"/>
                  </a:solidFill>
                </a:uFill>
                <a:latin typeface="Tahoma"/>
                <a:cs typeface="Tahoma"/>
                <a:hlinkClick r:id="rId6"/>
              </a:rPr>
              <a:t> </a:t>
            </a:r>
            <a:r>
              <a:rPr sz="1796" u="sng" dirty="0">
                <a:solidFill>
                  <a:srgbClr val="996633"/>
                </a:solidFill>
                <a:uFill>
                  <a:solidFill>
                    <a:srgbClr val="996633"/>
                  </a:solidFill>
                </a:uFill>
                <a:latin typeface="Tahoma"/>
                <a:cs typeface="Tahoma"/>
                <a:hlinkClick r:id="rId6"/>
              </a:rPr>
              <a:t>music</a:t>
            </a:r>
            <a:r>
              <a:rPr sz="1796" u="sng" spc="-48" dirty="0">
                <a:solidFill>
                  <a:srgbClr val="996633"/>
                </a:solidFill>
                <a:uFill>
                  <a:solidFill>
                    <a:srgbClr val="996633"/>
                  </a:solidFill>
                </a:uFill>
                <a:latin typeface="Tahoma"/>
                <a:cs typeface="Tahoma"/>
                <a:hlinkClick r:id="rId6"/>
              </a:rPr>
              <a:t> </a:t>
            </a:r>
            <a:r>
              <a:rPr sz="1796" u="sng" dirty="0">
                <a:solidFill>
                  <a:srgbClr val="996633"/>
                </a:solidFill>
                <a:uFill>
                  <a:solidFill>
                    <a:srgbClr val="996633"/>
                  </a:solidFill>
                </a:uFill>
                <a:latin typeface="Tahoma"/>
                <a:cs typeface="Tahoma"/>
                <a:hlinkClick r:id="rId6"/>
              </a:rPr>
              <a:t>players</a:t>
            </a:r>
            <a:r>
              <a:rPr sz="1796" dirty="0">
                <a:latin typeface="Tahoma"/>
                <a:cs typeface="Tahoma"/>
              </a:rPr>
              <a:t>,</a:t>
            </a:r>
            <a:r>
              <a:rPr sz="1796" spc="-26" dirty="0">
                <a:latin typeface="Tahoma"/>
                <a:cs typeface="Tahoma"/>
              </a:rPr>
              <a:t> </a:t>
            </a:r>
            <a:r>
              <a:rPr sz="1796" dirty="0">
                <a:latin typeface="Tahoma"/>
                <a:cs typeface="Tahoma"/>
              </a:rPr>
              <a:t>and</a:t>
            </a:r>
            <a:r>
              <a:rPr sz="1796" spc="-42" dirty="0">
                <a:latin typeface="Tahoma"/>
                <a:cs typeface="Tahoma"/>
              </a:rPr>
              <a:t> </a:t>
            </a:r>
            <a:r>
              <a:rPr sz="1796" dirty="0">
                <a:latin typeface="Tahoma"/>
                <a:cs typeface="Tahoma"/>
              </a:rPr>
              <a:t>PC</a:t>
            </a:r>
            <a:r>
              <a:rPr sz="1796" spc="-38" dirty="0">
                <a:latin typeface="Tahoma"/>
                <a:cs typeface="Tahoma"/>
              </a:rPr>
              <a:t> </a:t>
            </a:r>
            <a:r>
              <a:rPr sz="1796" u="sng" dirty="0">
                <a:solidFill>
                  <a:srgbClr val="996633"/>
                </a:solidFill>
                <a:uFill>
                  <a:solidFill>
                    <a:srgbClr val="996633"/>
                  </a:solidFill>
                </a:uFill>
                <a:latin typeface="Tahoma"/>
                <a:cs typeface="Tahoma"/>
                <a:hlinkClick r:id="rId7"/>
              </a:rPr>
              <a:t>sound</a:t>
            </a:r>
            <a:r>
              <a:rPr sz="1796" u="sng" spc="-29" dirty="0">
                <a:solidFill>
                  <a:srgbClr val="996633"/>
                </a:solidFill>
                <a:uFill>
                  <a:solidFill>
                    <a:srgbClr val="996633"/>
                  </a:solidFill>
                </a:uFill>
                <a:latin typeface="Tahoma"/>
                <a:cs typeface="Tahoma"/>
                <a:hlinkClick r:id="rId7"/>
              </a:rPr>
              <a:t> </a:t>
            </a:r>
            <a:r>
              <a:rPr sz="1796" u="sng" spc="-6" dirty="0">
                <a:solidFill>
                  <a:srgbClr val="996633"/>
                </a:solidFill>
                <a:uFill>
                  <a:solidFill>
                    <a:srgbClr val="996633"/>
                  </a:solidFill>
                </a:uFill>
                <a:latin typeface="Tahoma"/>
                <a:cs typeface="Tahoma"/>
                <a:hlinkClick r:id="rId7"/>
              </a:rPr>
              <a:t>cards</a:t>
            </a:r>
            <a:r>
              <a:rPr sz="1796" spc="-6" dirty="0">
                <a:latin typeface="Tahoma"/>
                <a:cs typeface="Tahoma"/>
              </a:rPr>
              <a:t>.</a:t>
            </a:r>
            <a:endParaRPr sz="1796" dirty="0">
              <a:latin typeface="Tahoma"/>
              <a:cs typeface="Tahoma"/>
            </a:endParaRPr>
          </a:p>
          <a:p>
            <a:pPr marL="228046" marR="107100" indent="-219902" algn="just">
              <a:spcBef>
                <a:spcPts val="433"/>
              </a:spcBef>
            </a:pPr>
            <a:r>
              <a:rPr sz="1796" dirty="0">
                <a:solidFill>
                  <a:srgbClr val="FFCC00"/>
                </a:solidFill>
                <a:latin typeface="Wingdings"/>
                <a:cs typeface="Wingdings"/>
              </a:rPr>
              <a:t></a:t>
            </a:r>
            <a:r>
              <a:rPr sz="1796" dirty="0">
                <a:latin typeface="Tahoma"/>
                <a:cs typeface="Tahoma"/>
              </a:rPr>
              <a:t>Specialist</a:t>
            </a:r>
            <a:r>
              <a:rPr sz="1796" spc="-32" dirty="0">
                <a:latin typeface="Tahoma"/>
                <a:cs typeface="Tahoma"/>
              </a:rPr>
              <a:t> </a:t>
            </a:r>
            <a:r>
              <a:rPr sz="1796" dirty="0">
                <a:latin typeface="Tahoma"/>
                <a:cs typeface="Tahoma"/>
              </a:rPr>
              <a:t>standalone</a:t>
            </a:r>
            <a:r>
              <a:rPr sz="1796" spc="-13" dirty="0">
                <a:latin typeface="Tahoma"/>
                <a:cs typeface="Tahoma"/>
              </a:rPr>
              <a:t> </a:t>
            </a:r>
            <a:r>
              <a:rPr sz="1796" dirty="0">
                <a:latin typeface="Tahoma"/>
                <a:cs typeface="Tahoma"/>
              </a:rPr>
              <a:t>DACs</a:t>
            </a:r>
            <a:r>
              <a:rPr sz="1796" spc="-38" dirty="0">
                <a:latin typeface="Tahoma"/>
                <a:cs typeface="Tahoma"/>
              </a:rPr>
              <a:t> </a:t>
            </a:r>
            <a:r>
              <a:rPr sz="1796" dirty="0">
                <a:latin typeface="Tahoma"/>
                <a:cs typeface="Tahoma"/>
              </a:rPr>
              <a:t>can</a:t>
            </a:r>
            <a:r>
              <a:rPr sz="1796" spc="-32" dirty="0">
                <a:latin typeface="Tahoma"/>
                <a:cs typeface="Tahoma"/>
              </a:rPr>
              <a:t> </a:t>
            </a:r>
            <a:r>
              <a:rPr sz="1796" dirty="0">
                <a:latin typeface="Tahoma"/>
                <a:cs typeface="Tahoma"/>
              </a:rPr>
              <a:t>also</a:t>
            </a:r>
            <a:r>
              <a:rPr sz="1796" spc="-32" dirty="0">
                <a:latin typeface="Tahoma"/>
                <a:cs typeface="Tahoma"/>
              </a:rPr>
              <a:t> </a:t>
            </a:r>
            <a:r>
              <a:rPr sz="1796" dirty="0">
                <a:latin typeface="Tahoma"/>
                <a:cs typeface="Tahoma"/>
              </a:rPr>
              <a:t>be</a:t>
            </a:r>
            <a:r>
              <a:rPr sz="1796" spc="-38" dirty="0">
                <a:latin typeface="Tahoma"/>
                <a:cs typeface="Tahoma"/>
              </a:rPr>
              <a:t> </a:t>
            </a:r>
            <a:r>
              <a:rPr sz="1796" dirty="0">
                <a:latin typeface="Tahoma"/>
                <a:cs typeface="Tahoma"/>
              </a:rPr>
              <a:t>found</a:t>
            </a:r>
            <a:r>
              <a:rPr sz="1796" spc="-29" dirty="0">
                <a:latin typeface="Tahoma"/>
                <a:cs typeface="Tahoma"/>
              </a:rPr>
              <a:t> </a:t>
            </a:r>
            <a:r>
              <a:rPr sz="1796" spc="-16" dirty="0">
                <a:latin typeface="Tahoma"/>
                <a:cs typeface="Tahoma"/>
              </a:rPr>
              <a:t>in </a:t>
            </a:r>
            <a:r>
              <a:rPr sz="1796" spc="-13" dirty="0">
                <a:latin typeface="Tahoma"/>
                <a:cs typeface="Tahoma"/>
              </a:rPr>
              <a:t>high-</a:t>
            </a:r>
            <a:r>
              <a:rPr sz="1796" dirty="0">
                <a:latin typeface="Tahoma"/>
                <a:cs typeface="Tahoma"/>
              </a:rPr>
              <a:t>end</a:t>
            </a:r>
            <a:r>
              <a:rPr sz="1796" spc="-38" dirty="0">
                <a:latin typeface="Tahoma"/>
                <a:cs typeface="Tahoma"/>
              </a:rPr>
              <a:t> </a:t>
            </a:r>
            <a:r>
              <a:rPr sz="1796" u="sng" spc="-6" dirty="0">
                <a:solidFill>
                  <a:srgbClr val="996633"/>
                </a:solidFill>
                <a:uFill>
                  <a:solidFill>
                    <a:srgbClr val="996633"/>
                  </a:solidFill>
                </a:uFill>
                <a:latin typeface="Tahoma"/>
                <a:cs typeface="Tahoma"/>
                <a:hlinkClick r:id="rId8"/>
              </a:rPr>
              <a:t>hi-</a:t>
            </a:r>
            <a:r>
              <a:rPr sz="1796" u="sng" dirty="0">
                <a:solidFill>
                  <a:srgbClr val="996633"/>
                </a:solidFill>
                <a:uFill>
                  <a:solidFill>
                    <a:srgbClr val="996633"/>
                  </a:solidFill>
                </a:uFill>
                <a:latin typeface="Tahoma"/>
                <a:cs typeface="Tahoma"/>
                <a:hlinkClick r:id="rId8"/>
              </a:rPr>
              <a:t>fi</a:t>
            </a:r>
            <a:r>
              <a:rPr sz="1796" spc="-45" dirty="0">
                <a:solidFill>
                  <a:srgbClr val="996633"/>
                </a:solidFill>
                <a:latin typeface="Tahoma"/>
                <a:cs typeface="Tahoma"/>
              </a:rPr>
              <a:t> </a:t>
            </a:r>
            <a:r>
              <a:rPr sz="1796" dirty="0">
                <a:latin typeface="Tahoma"/>
                <a:cs typeface="Tahoma"/>
              </a:rPr>
              <a:t>systems.</a:t>
            </a:r>
            <a:r>
              <a:rPr sz="1796" spc="-29" dirty="0">
                <a:latin typeface="Tahoma"/>
                <a:cs typeface="Tahoma"/>
              </a:rPr>
              <a:t> </a:t>
            </a:r>
            <a:r>
              <a:rPr sz="1796" dirty="0">
                <a:latin typeface="Tahoma"/>
                <a:cs typeface="Tahoma"/>
              </a:rPr>
              <a:t>These</a:t>
            </a:r>
            <a:r>
              <a:rPr sz="1796" spc="-45" dirty="0">
                <a:latin typeface="Tahoma"/>
                <a:cs typeface="Tahoma"/>
              </a:rPr>
              <a:t> </a:t>
            </a:r>
            <a:r>
              <a:rPr sz="1796" dirty="0">
                <a:latin typeface="Tahoma"/>
                <a:cs typeface="Tahoma"/>
              </a:rPr>
              <a:t>normally</a:t>
            </a:r>
            <a:r>
              <a:rPr sz="1796" spc="-26" dirty="0">
                <a:latin typeface="Tahoma"/>
                <a:cs typeface="Tahoma"/>
              </a:rPr>
              <a:t> </a:t>
            </a:r>
            <a:r>
              <a:rPr sz="1796" dirty="0">
                <a:latin typeface="Tahoma"/>
                <a:cs typeface="Tahoma"/>
              </a:rPr>
              <a:t>take</a:t>
            </a:r>
            <a:r>
              <a:rPr sz="1796" spc="-35" dirty="0">
                <a:latin typeface="Tahoma"/>
                <a:cs typeface="Tahoma"/>
              </a:rPr>
              <a:t> </a:t>
            </a:r>
            <a:r>
              <a:rPr sz="1796" spc="-16" dirty="0">
                <a:latin typeface="Tahoma"/>
                <a:cs typeface="Tahoma"/>
              </a:rPr>
              <a:t>the </a:t>
            </a:r>
            <a:r>
              <a:rPr sz="1796" dirty="0">
                <a:latin typeface="Tahoma"/>
                <a:cs typeface="Tahoma"/>
              </a:rPr>
              <a:t>digital</a:t>
            </a:r>
            <a:r>
              <a:rPr sz="1796" spc="-42" dirty="0">
                <a:latin typeface="Tahoma"/>
                <a:cs typeface="Tahoma"/>
              </a:rPr>
              <a:t> </a:t>
            </a:r>
            <a:r>
              <a:rPr sz="1796" dirty="0">
                <a:latin typeface="Tahoma"/>
                <a:cs typeface="Tahoma"/>
              </a:rPr>
              <a:t>output</a:t>
            </a:r>
            <a:r>
              <a:rPr sz="1796" spc="-38" dirty="0">
                <a:latin typeface="Tahoma"/>
                <a:cs typeface="Tahoma"/>
              </a:rPr>
              <a:t> </a:t>
            </a:r>
            <a:r>
              <a:rPr sz="1796" dirty="0">
                <a:latin typeface="Tahoma"/>
                <a:cs typeface="Tahoma"/>
              </a:rPr>
              <a:t>of</a:t>
            </a:r>
            <a:r>
              <a:rPr sz="1796" spc="-48" dirty="0">
                <a:latin typeface="Tahoma"/>
                <a:cs typeface="Tahoma"/>
              </a:rPr>
              <a:t> </a:t>
            </a:r>
            <a:r>
              <a:rPr sz="1796" dirty="0">
                <a:latin typeface="Tahoma"/>
                <a:cs typeface="Tahoma"/>
              </a:rPr>
              <a:t>a</a:t>
            </a:r>
            <a:r>
              <a:rPr sz="1796" spc="-45" dirty="0">
                <a:latin typeface="Tahoma"/>
                <a:cs typeface="Tahoma"/>
              </a:rPr>
              <a:t> </a:t>
            </a:r>
            <a:r>
              <a:rPr sz="1796" dirty="0">
                <a:latin typeface="Tahoma"/>
                <a:cs typeface="Tahoma"/>
              </a:rPr>
              <a:t>compatible</a:t>
            </a:r>
            <a:r>
              <a:rPr sz="1796" spc="-22" dirty="0">
                <a:latin typeface="Tahoma"/>
                <a:cs typeface="Tahoma"/>
              </a:rPr>
              <a:t> </a:t>
            </a:r>
            <a:r>
              <a:rPr sz="1796" u="sng" dirty="0">
                <a:solidFill>
                  <a:srgbClr val="996633"/>
                </a:solidFill>
                <a:uFill>
                  <a:solidFill>
                    <a:srgbClr val="996633"/>
                  </a:solidFill>
                </a:uFill>
                <a:latin typeface="Tahoma"/>
                <a:cs typeface="Tahoma"/>
                <a:hlinkClick r:id="rId5"/>
              </a:rPr>
              <a:t>CD</a:t>
            </a:r>
            <a:r>
              <a:rPr sz="1796" u="sng" spc="-38" dirty="0">
                <a:solidFill>
                  <a:srgbClr val="996633"/>
                </a:solidFill>
                <a:uFill>
                  <a:solidFill>
                    <a:srgbClr val="996633"/>
                  </a:solidFill>
                </a:uFill>
                <a:latin typeface="Tahoma"/>
                <a:cs typeface="Tahoma"/>
                <a:hlinkClick r:id="rId5"/>
              </a:rPr>
              <a:t> </a:t>
            </a:r>
            <a:r>
              <a:rPr sz="1796" u="sng" dirty="0">
                <a:solidFill>
                  <a:srgbClr val="996633"/>
                </a:solidFill>
                <a:uFill>
                  <a:solidFill>
                    <a:srgbClr val="996633"/>
                  </a:solidFill>
                </a:uFill>
                <a:latin typeface="Tahoma"/>
                <a:cs typeface="Tahoma"/>
                <a:hlinkClick r:id="rId5"/>
              </a:rPr>
              <a:t>player</a:t>
            </a:r>
            <a:r>
              <a:rPr sz="1796" spc="-22" dirty="0">
                <a:solidFill>
                  <a:srgbClr val="996633"/>
                </a:solidFill>
                <a:latin typeface="Tahoma"/>
                <a:cs typeface="Tahoma"/>
              </a:rPr>
              <a:t> </a:t>
            </a:r>
            <a:r>
              <a:rPr sz="1796" spc="-16" dirty="0">
                <a:latin typeface="Tahoma"/>
                <a:cs typeface="Tahoma"/>
              </a:rPr>
              <a:t>or</a:t>
            </a:r>
            <a:endParaRPr sz="1796" dirty="0">
              <a:latin typeface="Tahoma"/>
              <a:cs typeface="Tahoma"/>
            </a:endParaRPr>
          </a:p>
          <a:p>
            <a:pPr marL="8145" marR="3258">
              <a:spcBef>
                <a:spcPts val="1129"/>
              </a:spcBef>
            </a:pPr>
            <a:r>
              <a:rPr sz="1539" dirty="0">
                <a:latin typeface="Times New Roman"/>
                <a:cs typeface="Times New Roman"/>
              </a:rPr>
              <a:t>High</a:t>
            </a:r>
            <a:r>
              <a:rPr sz="1539" spc="-6" dirty="0">
                <a:latin typeface="Times New Roman"/>
                <a:cs typeface="Times New Roman"/>
              </a:rPr>
              <a:t> </a:t>
            </a:r>
            <a:r>
              <a:rPr sz="1539" dirty="0">
                <a:latin typeface="Times New Roman"/>
                <a:cs typeface="Times New Roman"/>
              </a:rPr>
              <a:t>fidelity</a:t>
            </a:r>
            <a:r>
              <a:rPr sz="1539" spc="-26" dirty="0">
                <a:latin typeface="Times New Roman"/>
                <a:cs typeface="Times New Roman"/>
              </a:rPr>
              <a:t> </a:t>
            </a:r>
            <a:r>
              <a:rPr sz="1539" dirty="0">
                <a:latin typeface="Times New Roman"/>
                <a:cs typeface="Times New Roman"/>
              </a:rPr>
              <a:t>(often</a:t>
            </a:r>
            <a:r>
              <a:rPr sz="1539" spc="-3" dirty="0">
                <a:latin typeface="Times New Roman"/>
                <a:cs typeface="Times New Roman"/>
              </a:rPr>
              <a:t> </a:t>
            </a:r>
            <a:r>
              <a:rPr sz="1539" dirty="0">
                <a:latin typeface="Times New Roman"/>
                <a:cs typeface="Times New Roman"/>
              </a:rPr>
              <a:t>shortened</a:t>
            </a:r>
            <a:r>
              <a:rPr sz="1539" spc="-19" dirty="0">
                <a:latin typeface="Times New Roman"/>
                <a:cs typeface="Times New Roman"/>
              </a:rPr>
              <a:t> </a:t>
            </a:r>
            <a:r>
              <a:rPr sz="1539" dirty="0">
                <a:latin typeface="Times New Roman"/>
                <a:cs typeface="Times New Roman"/>
              </a:rPr>
              <a:t>to</a:t>
            </a:r>
            <a:r>
              <a:rPr sz="1539" spc="-10" dirty="0">
                <a:latin typeface="Times New Roman"/>
                <a:cs typeface="Times New Roman"/>
              </a:rPr>
              <a:t> </a:t>
            </a:r>
            <a:r>
              <a:rPr sz="1539" dirty="0">
                <a:latin typeface="Times New Roman"/>
                <a:cs typeface="Times New Roman"/>
              </a:rPr>
              <a:t>hi-fi</a:t>
            </a:r>
            <a:r>
              <a:rPr sz="1539" spc="-13" dirty="0">
                <a:latin typeface="Times New Roman"/>
                <a:cs typeface="Times New Roman"/>
              </a:rPr>
              <a:t> </a:t>
            </a:r>
            <a:r>
              <a:rPr sz="1539" dirty="0">
                <a:latin typeface="Times New Roman"/>
                <a:cs typeface="Times New Roman"/>
              </a:rPr>
              <a:t>or hifi)</a:t>
            </a:r>
            <a:r>
              <a:rPr sz="1539" spc="-6" dirty="0">
                <a:latin typeface="Times New Roman"/>
                <a:cs typeface="Times New Roman"/>
              </a:rPr>
              <a:t> </a:t>
            </a:r>
            <a:r>
              <a:rPr sz="1539" dirty="0">
                <a:latin typeface="Times New Roman"/>
                <a:cs typeface="Times New Roman"/>
              </a:rPr>
              <a:t>is</a:t>
            </a:r>
            <a:r>
              <a:rPr sz="1539" spc="-13" dirty="0">
                <a:latin typeface="Times New Roman"/>
                <a:cs typeface="Times New Roman"/>
              </a:rPr>
              <a:t> </a:t>
            </a:r>
            <a:r>
              <a:rPr sz="1539" dirty="0">
                <a:latin typeface="Times New Roman"/>
                <a:cs typeface="Times New Roman"/>
              </a:rPr>
              <a:t>a</a:t>
            </a:r>
            <a:r>
              <a:rPr sz="1539" spc="-10" dirty="0">
                <a:latin typeface="Times New Roman"/>
                <a:cs typeface="Times New Roman"/>
              </a:rPr>
              <a:t> </a:t>
            </a:r>
            <a:r>
              <a:rPr sz="1539" dirty="0">
                <a:latin typeface="Times New Roman"/>
                <a:cs typeface="Times New Roman"/>
              </a:rPr>
              <a:t>term</a:t>
            </a:r>
            <a:r>
              <a:rPr sz="1539" spc="-13" dirty="0">
                <a:latin typeface="Times New Roman"/>
                <a:cs typeface="Times New Roman"/>
              </a:rPr>
              <a:t> </a:t>
            </a:r>
            <a:r>
              <a:rPr sz="1539" dirty="0">
                <a:latin typeface="Times New Roman"/>
                <a:cs typeface="Times New Roman"/>
              </a:rPr>
              <a:t>used</a:t>
            </a:r>
            <a:r>
              <a:rPr sz="1539" spc="-3" dirty="0">
                <a:latin typeface="Times New Roman"/>
                <a:cs typeface="Times New Roman"/>
              </a:rPr>
              <a:t> </a:t>
            </a:r>
            <a:r>
              <a:rPr sz="1539" spc="-16" dirty="0">
                <a:latin typeface="Times New Roman"/>
                <a:cs typeface="Times New Roman"/>
              </a:rPr>
              <a:t>by </a:t>
            </a:r>
            <a:r>
              <a:rPr sz="1539" dirty="0">
                <a:latin typeface="Times New Roman"/>
                <a:cs typeface="Times New Roman"/>
              </a:rPr>
              <a:t>listeners,</a:t>
            </a:r>
            <a:r>
              <a:rPr sz="1539" spc="-26" dirty="0">
                <a:latin typeface="Times New Roman"/>
                <a:cs typeface="Times New Roman"/>
              </a:rPr>
              <a:t> </a:t>
            </a:r>
            <a:r>
              <a:rPr sz="1539" dirty="0">
                <a:latin typeface="Times New Roman"/>
                <a:cs typeface="Times New Roman"/>
              </a:rPr>
              <a:t>audiophiles</a:t>
            </a:r>
            <a:r>
              <a:rPr sz="1539" spc="-29" dirty="0">
                <a:latin typeface="Times New Roman"/>
                <a:cs typeface="Times New Roman"/>
              </a:rPr>
              <a:t> </a:t>
            </a:r>
            <a:r>
              <a:rPr sz="1539" dirty="0">
                <a:latin typeface="Times New Roman"/>
                <a:cs typeface="Times New Roman"/>
              </a:rPr>
              <a:t>and</a:t>
            </a:r>
            <a:r>
              <a:rPr sz="1539" spc="-3" dirty="0">
                <a:latin typeface="Times New Roman"/>
                <a:cs typeface="Times New Roman"/>
              </a:rPr>
              <a:t> </a:t>
            </a:r>
            <a:r>
              <a:rPr sz="1539" dirty="0">
                <a:latin typeface="Times New Roman"/>
                <a:cs typeface="Times New Roman"/>
              </a:rPr>
              <a:t>home audio</a:t>
            </a:r>
            <a:r>
              <a:rPr sz="1539" spc="-13" dirty="0">
                <a:latin typeface="Times New Roman"/>
                <a:cs typeface="Times New Roman"/>
              </a:rPr>
              <a:t> </a:t>
            </a:r>
            <a:r>
              <a:rPr sz="1539" dirty="0">
                <a:latin typeface="Times New Roman"/>
                <a:cs typeface="Times New Roman"/>
              </a:rPr>
              <a:t>enthusiasts</a:t>
            </a:r>
            <a:r>
              <a:rPr sz="1539" spc="-22" dirty="0">
                <a:latin typeface="Times New Roman"/>
                <a:cs typeface="Times New Roman"/>
              </a:rPr>
              <a:t> </a:t>
            </a:r>
            <a:r>
              <a:rPr sz="1539" dirty="0">
                <a:latin typeface="Times New Roman"/>
                <a:cs typeface="Times New Roman"/>
              </a:rPr>
              <a:t>to</a:t>
            </a:r>
            <a:r>
              <a:rPr sz="1539" spc="-10" dirty="0">
                <a:latin typeface="Times New Roman"/>
                <a:cs typeface="Times New Roman"/>
              </a:rPr>
              <a:t> </a:t>
            </a:r>
            <a:r>
              <a:rPr sz="1539" dirty="0">
                <a:latin typeface="Times New Roman"/>
                <a:cs typeface="Times New Roman"/>
              </a:rPr>
              <a:t>refer</a:t>
            </a:r>
            <a:r>
              <a:rPr sz="1539" spc="-16" dirty="0">
                <a:latin typeface="Times New Roman"/>
                <a:cs typeface="Times New Roman"/>
              </a:rPr>
              <a:t> </a:t>
            </a:r>
            <a:r>
              <a:rPr sz="1539" dirty="0">
                <a:latin typeface="Times New Roman"/>
                <a:cs typeface="Times New Roman"/>
              </a:rPr>
              <a:t>to</a:t>
            </a:r>
            <a:r>
              <a:rPr sz="1539" spc="-13" dirty="0">
                <a:latin typeface="Times New Roman"/>
                <a:cs typeface="Times New Roman"/>
              </a:rPr>
              <a:t> </a:t>
            </a:r>
            <a:r>
              <a:rPr sz="1539" spc="-6" dirty="0">
                <a:latin typeface="Times New Roman"/>
                <a:cs typeface="Times New Roman"/>
              </a:rPr>
              <a:t>high-</a:t>
            </a:r>
            <a:endParaRPr sz="1539" dirty="0">
              <a:latin typeface="Times New Roman"/>
              <a:cs typeface="Times New Roman"/>
            </a:endParaRPr>
          </a:p>
        </p:txBody>
      </p:sp>
      <p:sp>
        <p:nvSpPr>
          <p:cNvPr id="6" name="object 6"/>
          <p:cNvSpPr txBox="1"/>
          <p:nvPr/>
        </p:nvSpPr>
        <p:spPr>
          <a:xfrm>
            <a:off x="2962179" y="4061615"/>
            <a:ext cx="3345108" cy="245084"/>
          </a:xfrm>
          <a:prstGeom prst="rect">
            <a:avLst/>
          </a:prstGeom>
        </p:spPr>
        <p:txBody>
          <a:bodyPr vert="horz" wrap="square" lIns="0" tIns="8145" rIns="0" bIns="0" rtlCol="0">
            <a:spAutoFit/>
          </a:bodyPr>
          <a:lstStyle/>
          <a:p>
            <a:pPr marL="24434">
              <a:spcBef>
                <a:spcPts val="64"/>
              </a:spcBef>
            </a:pPr>
            <a:r>
              <a:rPr sz="1539" dirty="0">
                <a:latin typeface="Times New Roman"/>
                <a:cs typeface="Times New Roman"/>
              </a:rPr>
              <a:t>quality</a:t>
            </a:r>
            <a:r>
              <a:rPr sz="1539" spc="-3" dirty="0">
                <a:latin typeface="Times New Roman"/>
                <a:cs typeface="Times New Roman"/>
              </a:rPr>
              <a:t> </a:t>
            </a:r>
            <a:r>
              <a:rPr sz="1539" dirty="0">
                <a:latin typeface="Times New Roman"/>
                <a:cs typeface="Times New Roman"/>
              </a:rPr>
              <a:t>reproduction</a:t>
            </a:r>
            <a:r>
              <a:rPr sz="1539" spc="-3" dirty="0">
                <a:latin typeface="Times New Roman"/>
                <a:cs typeface="Times New Roman"/>
              </a:rPr>
              <a:t> </a:t>
            </a:r>
            <a:r>
              <a:rPr sz="1539" dirty="0">
                <a:latin typeface="Times New Roman"/>
                <a:cs typeface="Times New Roman"/>
              </a:rPr>
              <a:t>of</a:t>
            </a:r>
            <a:r>
              <a:rPr sz="1539" spc="26" dirty="0">
                <a:latin typeface="Times New Roman"/>
                <a:cs typeface="Times New Roman"/>
              </a:rPr>
              <a:t> </a:t>
            </a:r>
            <a:r>
              <a:rPr sz="1539" spc="-6" dirty="0">
                <a:latin typeface="Times New Roman"/>
                <a:cs typeface="Times New Roman"/>
              </a:rPr>
              <a:t>s</a:t>
            </a:r>
            <a:r>
              <a:rPr lang="en-GB" sz="1539" spc="-6" dirty="0" err="1">
                <a:latin typeface="Times New Roman"/>
                <a:cs typeface="Times New Roman"/>
              </a:rPr>
              <a:t>ound</a:t>
            </a:r>
            <a:endParaRPr sz="1347" baseline="-13888" dirty="0">
              <a:latin typeface="Microsoft Sans Serif"/>
              <a:cs typeface="Microsoft Sans Serif"/>
            </a:endParaRPr>
          </a:p>
        </p:txBody>
      </p:sp>
      <p:sp>
        <p:nvSpPr>
          <p:cNvPr id="7" name="object 7"/>
          <p:cNvSpPr txBox="1"/>
          <p:nvPr/>
        </p:nvSpPr>
        <p:spPr>
          <a:xfrm>
            <a:off x="7594579" y="4110955"/>
            <a:ext cx="80227" cy="146404"/>
          </a:xfrm>
          <a:prstGeom prst="rect">
            <a:avLst/>
          </a:prstGeom>
        </p:spPr>
        <p:txBody>
          <a:bodyPr vert="horz" wrap="square" lIns="0" tIns="8145" rIns="0" bIns="0" rtlCol="0">
            <a:spAutoFit/>
          </a:bodyPr>
          <a:lstStyle/>
          <a:p>
            <a:pPr marL="8145">
              <a:spcBef>
                <a:spcPts val="64"/>
              </a:spcBef>
            </a:pPr>
            <a:r>
              <a:rPr sz="898" spc="-32" dirty="0">
                <a:solidFill>
                  <a:srgbClr val="5E564E"/>
                </a:solidFill>
                <a:latin typeface="Microsoft Sans Serif"/>
                <a:cs typeface="Microsoft Sans Serif"/>
              </a:rPr>
              <a:t>2</a:t>
            </a:r>
            <a:endParaRPr sz="898">
              <a:latin typeface="Microsoft Sans Serif"/>
              <a:cs typeface="Microsoft Sans Serif"/>
            </a:endParaRPr>
          </a:p>
        </p:txBody>
      </p:sp>
      <p:sp>
        <p:nvSpPr>
          <p:cNvPr id="9" name="Footer Placeholder 8">
            <a:extLst>
              <a:ext uri="{FF2B5EF4-FFF2-40B4-BE49-F238E27FC236}">
                <a16:creationId xmlns:a16="http://schemas.microsoft.com/office/drawing/2014/main" id="{D7ECA274-B154-46B4-8510-6CF1C93B937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7883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7D71CDE-E549-4CE9-9BB1-58F748BDB47D}"/>
              </a:ext>
            </a:extLst>
          </p:cNvPr>
          <p:cNvSpPr>
            <a:spLocks noChangeArrowheads="1"/>
          </p:cNvSpPr>
          <p:nvPr/>
        </p:nvSpPr>
        <p:spPr bwMode="auto">
          <a:xfrm>
            <a:off x="1014312" y="428305"/>
            <a:ext cx="8239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Times New Roman" panose="02020603050405020304" pitchFamily="18" charset="0"/>
              </a:rPr>
              <a:t>Course Plan</a:t>
            </a:r>
          </a:p>
        </p:txBody>
      </p:sp>
      <p:graphicFrame>
        <p:nvGraphicFramePr>
          <p:cNvPr id="3" name="Table 2">
            <a:extLst>
              <a:ext uri="{FF2B5EF4-FFF2-40B4-BE49-F238E27FC236}">
                <a16:creationId xmlns:a16="http://schemas.microsoft.com/office/drawing/2014/main" id="{A345E1D6-FC02-4733-880F-2B101CD640A9}"/>
              </a:ext>
            </a:extLst>
          </p:cNvPr>
          <p:cNvGraphicFramePr>
            <a:graphicFrameLocks noGrp="1"/>
          </p:cNvGraphicFramePr>
          <p:nvPr>
            <p:extLst>
              <p:ext uri="{D42A27DB-BD31-4B8C-83A1-F6EECF244321}">
                <p14:modId xmlns:p14="http://schemas.microsoft.com/office/powerpoint/2010/main" val="2953344176"/>
              </p:ext>
            </p:extLst>
          </p:nvPr>
        </p:nvGraphicFramePr>
        <p:xfrm>
          <a:off x="2283032" y="836439"/>
          <a:ext cx="8820397" cy="5495633"/>
        </p:xfrm>
        <a:graphic>
          <a:graphicData uri="http://schemas.openxmlformats.org/drawingml/2006/table">
            <a:tbl>
              <a:tblPr firstRow="1" firstCol="1" bandRow="1">
                <a:tableStyleId>{5A111915-BE36-4E01-A7E5-04B1672EAD32}</a:tableStyleId>
              </a:tblPr>
              <a:tblGrid>
                <a:gridCol w="1075989">
                  <a:extLst>
                    <a:ext uri="{9D8B030D-6E8A-4147-A177-3AD203B41FA5}">
                      <a16:colId xmlns:a16="http://schemas.microsoft.com/office/drawing/2014/main" val="1720527481"/>
                    </a:ext>
                  </a:extLst>
                </a:gridCol>
                <a:gridCol w="746449">
                  <a:extLst>
                    <a:ext uri="{9D8B030D-6E8A-4147-A177-3AD203B41FA5}">
                      <a16:colId xmlns:a16="http://schemas.microsoft.com/office/drawing/2014/main" val="4232517762"/>
                    </a:ext>
                  </a:extLst>
                </a:gridCol>
                <a:gridCol w="3415004">
                  <a:extLst>
                    <a:ext uri="{9D8B030D-6E8A-4147-A177-3AD203B41FA5}">
                      <a16:colId xmlns:a16="http://schemas.microsoft.com/office/drawing/2014/main" val="325101711"/>
                    </a:ext>
                  </a:extLst>
                </a:gridCol>
                <a:gridCol w="1530220">
                  <a:extLst>
                    <a:ext uri="{9D8B030D-6E8A-4147-A177-3AD203B41FA5}">
                      <a16:colId xmlns:a16="http://schemas.microsoft.com/office/drawing/2014/main" val="3714739807"/>
                    </a:ext>
                  </a:extLst>
                </a:gridCol>
                <a:gridCol w="1306286">
                  <a:extLst>
                    <a:ext uri="{9D8B030D-6E8A-4147-A177-3AD203B41FA5}">
                      <a16:colId xmlns:a16="http://schemas.microsoft.com/office/drawing/2014/main" val="255002256"/>
                    </a:ext>
                  </a:extLst>
                </a:gridCol>
                <a:gridCol w="746449">
                  <a:extLst>
                    <a:ext uri="{9D8B030D-6E8A-4147-A177-3AD203B41FA5}">
                      <a16:colId xmlns:a16="http://schemas.microsoft.com/office/drawing/2014/main" val="3458099982"/>
                    </a:ext>
                  </a:extLst>
                </a:gridCol>
              </a:tblGrid>
              <a:tr h="419878">
                <a:tc>
                  <a:txBody>
                    <a:bodyPr/>
                    <a:lstStyle/>
                    <a:p>
                      <a:r>
                        <a:rPr lang="en-US" sz="1200" dirty="0">
                          <a:effectLst/>
                        </a:rPr>
                        <a:t>Class </a:t>
                      </a:r>
                      <a:r>
                        <a:rPr lang="en-GB" sz="1200" dirty="0">
                          <a:effectLst/>
                        </a:rPr>
                        <a:t> no</a:t>
                      </a: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Week no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Topics</a:t>
                      </a:r>
                      <a:endParaRPr lang="en-GB" sz="1200" dirty="0">
                        <a:effectLst/>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Teaching Learning strategy(s)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Assessment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Alignment to CLO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981089"/>
                  </a:ext>
                </a:extLst>
              </a:tr>
              <a:tr h="930633">
                <a:tc rowSpan="2">
                  <a:txBody>
                    <a:bodyPr/>
                    <a:lstStyle/>
                    <a:p>
                      <a:r>
                        <a:rPr lang="en-US" sz="1200">
                          <a:effectLst/>
                        </a:rPr>
                        <a:t>13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13</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Multimedia Networking: IP, TCP, UDP</a:t>
                      </a:r>
                      <a:endParaRPr lang="en-GB" sz="1200" dirty="0">
                        <a:effectLst/>
                      </a:endParaRPr>
                    </a:p>
                    <a:p>
                      <a:r>
                        <a:rPr lang="en-US" sz="1200" dirty="0">
                          <a:effectLst/>
                        </a:rPr>
                        <a:t>Network Address Translation and Firewall</a:t>
                      </a:r>
                      <a:endParaRPr lang="en-GB" sz="1200" dirty="0">
                        <a:effectLst/>
                      </a:endParaRPr>
                    </a:p>
                    <a:p>
                      <a:r>
                        <a:rPr lang="en-US" sz="1200" dirty="0">
                          <a:effectLst/>
                        </a:rPr>
                        <a:t>Explain network layers and protocols relevant to multimedia.</a:t>
                      </a:r>
                      <a:endParaRPr lang="en-GB" sz="1200" dirty="0">
                        <a:effectLst/>
                      </a:endParaRPr>
                    </a:p>
                    <a:p>
                      <a:r>
                        <a:rPr lang="en-US" sz="1200" dirty="0">
                          <a:effectLst/>
                        </a:rPr>
                        <a:t>Address issues with network address translation and firewall.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Finalterm Quiz #2,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CLO7</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1754119"/>
                  </a:ext>
                </a:extLst>
              </a:tr>
              <a:tr h="45361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dirty="0">
                          <a:effectLst/>
                        </a:rPr>
                        <a:t>Lecture, Group discussion, Practical exercises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#9</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CLO7</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4851921"/>
                  </a:ext>
                </a:extLst>
              </a:tr>
              <a:tr h="930633">
                <a:tc rowSpan="2">
                  <a:txBody>
                    <a:bodyPr/>
                    <a:lstStyle/>
                    <a:p>
                      <a:r>
                        <a:rPr lang="en-US" sz="1200">
                          <a:effectLst/>
                        </a:rPr>
                        <a:t>14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14</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Characteristics of Wireless Channels</a:t>
                      </a:r>
                      <a:endParaRPr lang="en-GB" sz="1200" dirty="0">
                        <a:effectLst/>
                      </a:endParaRPr>
                    </a:p>
                    <a:p>
                      <a:r>
                        <a:rPr lang="en-US" sz="1200" dirty="0">
                          <a:effectLst/>
                        </a:rPr>
                        <a:t>Path Loss and Multipath Fading</a:t>
                      </a:r>
                      <a:endParaRPr lang="en-GB" sz="1200" dirty="0">
                        <a:effectLst/>
                      </a:endParaRPr>
                    </a:p>
                    <a:p>
                      <a:r>
                        <a:rPr lang="en-US" sz="1200" dirty="0">
                          <a:effectLst/>
                        </a:rPr>
                        <a:t>Understand the characteristics of wireless channels.</a:t>
                      </a:r>
                      <a:endParaRPr lang="en-GB" sz="1200" dirty="0">
                        <a:effectLst/>
                      </a:endParaRPr>
                    </a:p>
                    <a:p>
                      <a:r>
                        <a:rPr lang="en-US" sz="1200" dirty="0">
                          <a:effectLst/>
                        </a:rPr>
                        <a:t>Address path loss and multipath fading in wireless communication.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Case Study #6,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CLO7</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441733"/>
                  </a:ext>
                </a:extLst>
              </a:tr>
              <a:tr h="63487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#10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CLO7</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524130"/>
                  </a:ext>
                </a:extLst>
              </a:tr>
              <a:tr h="930633">
                <a:tc rowSpan="2">
                  <a:txBody>
                    <a:bodyPr/>
                    <a:lstStyle/>
                    <a:p>
                      <a:r>
                        <a:rPr lang="en-US" sz="1200">
                          <a:effectLst/>
                        </a:rPr>
                        <a:t>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15</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endParaRPr>
                    </a:p>
                    <a:p>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a:effectLst/>
                        </a:rPr>
                        <a:t>Practical Session: Multimedia Tools and Techniques</a:t>
                      </a:r>
                      <a:endParaRPr lang="en-GB" sz="1200">
                        <a:effectLst/>
                      </a:endParaRPr>
                    </a:p>
                    <a:p>
                      <a:r>
                        <a:rPr lang="en-US" sz="1200">
                          <a:effectLst/>
                        </a:rPr>
                        <a:t>Practical Session: Audio and Video Processing</a:t>
                      </a:r>
                      <a:endParaRPr lang="en-GB" sz="1200">
                        <a:effectLst/>
                      </a:endParaRPr>
                    </a:p>
                    <a:p>
                      <a:r>
                        <a:rPr lang="en-US" sz="1200">
                          <a:effectLst/>
                        </a:rPr>
                        <a:t>Apply multimedia tools and techniques in practical scenarios.</a:t>
                      </a:r>
                      <a:endParaRPr lang="en-GB" sz="1200">
                        <a:effectLst/>
                      </a:endParaRPr>
                    </a:p>
                    <a:p>
                      <a:r>
                        <a:rPr lang="en-US" sz="1200">
                          <a:effectLst/>
                        </a:rPr>
                        <a:t>Implement audio and video processing techniques in practical scenarios.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exercises, Group projects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Group project evaluation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CLO2, CLO3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957727"/>
                  </a:ext>
                </a:extLst>
              </a:tr>
              <a:tr h="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dirty="0">
                          <a:effectLst/>
                        </a:rPr>
                        <a:t>Practical exercises, Group projects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Group project evaluation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CLO5, CLO6</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156" marR="4824" marT="4824" marB="4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06734"/>
                  </a:ext>
                </a:extLst>
              </a:tr>
            </a:tbl>
          </a:graphicData>
        </a:graphic>
      </p:graphicFrame>
      <p:sp>
        <p:nvSpPr>
          <p:cNvPr id="4" name="Footer Placeholder 3">
            <a:extLst>
              <a:ext uri="{FF2B5EF4-FFF2-40B4-BE49-F238E27FC236}">
                <a16:creationId xmlns:a16="http://schemas.microsoft.com/office/drawing/2014/main" id="{EE051323-599F-4D1E-BB4F-6DF2784E272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33132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59017" y="1067724"/>
            <a:ext cx="5623234" cy="3686786"/>
            <a:chOff x="376237" y="352488"/>
            <a:chExt cx="8768080" cy="5748655"/>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357250"/>
              <a:ext cx="8255000" cy="5739130"/>
            </a:xfrm>
            <a:custGeom>
              <a:avLst/>
              <a:gdLst/>
              <a:ahLst/>
              <a:cxnLst/>
              <a:rect l="l" t="t" r="r" b="b"/>
              <a:pathLst>
                <a:path w="8255000" h="5739130">
                  <a:moveTo>
                    <a:pt x="0" y="5738749"/>
                  </a:moveTo>
                  <a:lnTo>
                    <a:pt x="8255000" y="5738749"/>
                  </a:lnTo>
                  <a:lnTo>
                    <a:pt x="8255000" y="0"/>
                  </a:lnTo>
                  <a:lnTo>
                    <a:pt x="0" y="0"/>
                  </a:lnTo>
                  <a:lnTo>
                    <a:pt x="0" y="5738749"/>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3440853" y="1197767"/>
            <a:ext cx="5115399" cy="3426698"/>
          </a:xfrm>
          <a:prstGeom prst="rect">
            <a:avLst/>
          </a:prstGeom>
        </p:spPr>
        <p:txBody>
          <a:bodyPr vert="horz" wrap="square" lIns="0" tIns="7738" rIns="0" bIns="0" rtlCol="0">
            <a:spAutoFit/>
          </a:bodyPr>
          <a:lstStyle/>
          <a:p>
            <a:pPr marL="228046" marR="151894" indent="-219902">
              <a:spcBef>
                <a:spcPts val="61"/>
              </a:spcBef>
            </a:pPr>
            <a:r>
              <a:rPr sz="1796" dirty="0">
                <a:solidFill>
                  <a:srgbClr val="FFCC00"/>
                </a:solidFill>
                <a:latin typeface="Wingdings"/>
                <a:cs typeface="Wingdings"/>
              </a:rPr>
              <a:t></a:t>
            </a:r>
            <a:r>
              <a:rPr sz="1796" dirty="0">
                <a:latin typeface="Tahoma"/>
                <a:cs typeface="Tahoma"/>
              </a:rPr>
              <a:t>dedicated</a:t>
            </a:r>
            <a:r>
              <a:rPr sz="1796" spc="-26" dirty="0">
                <a:latin typeface="Tahoma"/>
                <a:cs typeface="Tahoma"/>
              </a:rPr>
              <a:t> </a:t>
            </a:r>
            <a:r>
              <a:rPr sz="1796" u="sng" dirty="0">
                <a:solidFill>
                  <a:srgbClr val="996633"/>
                </a:solidFill>
                <a:uFill>
                  <a:solidFill>
                    <a:srgbClr val="996633"/>
                  </a:solidFill>
                </a:uFill>
                <a:latin typeface="Tahoma"/>
                <a:cs typeface="Tahoma"/>
                <a:hlinkClick r:id="rId3"/>
              </a:rPr>
              <a:t>transport</a:t>
            </a:r>
            <a:r>
              <a:rPr sz="1796" spc="-13" dirty="0">
                <a:solidFill>
                  <a:srgbClr val="996633"/>
                </a:solidFill>
                <a:latin typeface="Tahoma"/>
                <a:cs typeface="Tahoma"/>
              </a:rPr>
              <a:t> </a:t>
            </a:r>
            <a:r>
              <a:rPr sz="1796" dirty="0">
                <a:latin typeface="Tahoma"/>
                <a:cs typeface="Tahoma"/>
              </a:rPr>
              <a:t>(which</a:t>
            </a:r>
            <a:r>
              <a:rPr sz="1796" spc="-32" dirty="0">
                <a:latin typeface="Tahoma"/>
                <a:cs typeface="Tahoma"/>
              </a:rPr>
              <a:t> </a:t>
            </a:r>
            <a:r>
              <a:rPr sz="1796" dirty="0">
                <a:latin typeface="Tahoma"/>
                <a:cs typeface="Tahoma"/>
              </a:rPr>
              <a:t>is</a:t>
            </a:r>
            <a:r>
              <a:rPr sz="1796" spc="-32" dirty="0">
                <a:latin typeface="Tahoma"/>
                <a:cs typeface="Tahoma"/>
              </a:rPr>
              <a:t> </a:t>
            </a:r>
            <a:r>
              <a:rPr sz="1796" dirty="0">
                <a:latin typeface="Tahoma"/>
                <a:cs typeface="Tahoma"/>
              </a:rPr>
              <a:t>basically</a:t>
            </a:r>
            <a:r>
              <a:rPr sz="1796" spc="-19" dirty="0">
                <a:latin typeface="Tahoma"/>
                <a:cs typeface="Tahoma"/>
              </a:rPr>
              <a:t> </a:t>
            </a:r>
            <a:r>
              <a:rPr sz="1796" dirty="0">
                <a:latin typeface="Tahoma"/>
                <a:cs typeface="Tahoma"/>
              </a:rPr>
              <a:t>a</a:t>
            </a:r>
            <a:r>
              <a:rPr sz="1796" spc="-32" dirty="0">
                <a:latin typeface="Tahoma"/>
                <a:cs typeface="Tahoma"/>
              </a:rPr>
              <a:t> </a:t>
            </a:r>
            <a:r>
              <a:rPr sz="1796" spc="-16" dirty="0">
                <a:latin typeface="Tahoma"/>
                <a:cs typeface="Tahoma"/>
              </a:rPr>
              <a:t>CD </a:t>
            </a:r>
            <a:r>
              <a:rPr sz="1796" dirty="0">
                <a:latin typeface="Tahoma"/>
                <a:cs typeface="Tahoma"/>
              </a:rPr>
              <a:t>player</a:t>
            </a:r>
            <a:r>
              <a:rPr sz="1796" spc="-26" dirty="0">
                <a:latin typeface="Tahoma"/>
                <a:cs typeface="Tahoma"/>
              </a:rPr>
              <a:t> </a:t>
            </a:r>
            <a:r>
              <a:rPr sz="1796" dirty="0">
                <a:latin typeface="Tahoma"/>
                <a:cs typeface="Tahoma"/>
              </a:rPr>
              <a:t>with</a:t>
            </a:r>
            <a:r>
              <a:rPr sz="1796" spc="-42" dirty="0">
                <a:latin typeface="Tahoma"/>
                <a:cs typeface="Tahoma"/>
              </a:rPr>
              <a:t> </a:t>
            </a:r>
            <a:r>
              <a:rPr sz="1796" dirty="0">
                <a:latin typeface="Tahoma"/>
                <a:cs typeface="Tahoma"/>
              </a:rPr>
              <a:t>no</a:t>
            </a:r>
            <a:r>
              <a:rPr sz="1796" spc="-35" dirty="0">
                <a:latin typeface="Tahoma"/>
                <a:cs typeface="Tahoma"/>
              </a:rPr>
              <a:t> </a:t>
            </a:r>
            <a:r>
              <a:rPr sz="1796" dirty="0">
                <a:latin typeface="Tahoma"/>
                <a:cs typeface="Tahoma"/>
              </a:rPr>
              <a:t>internal</a:t>
            </a:r>
            <a:r>
              <a:rPr sz="1796" spc="-32" dirty="0">
                <a:latin typeface="Tahoma"/>
                <a:cs typeface="Tahoma"/>
              </a:rPr>
              <a:t> </a:t>
            </a:r>
            <a:r>
              <a:rPr sz="1796" dirty="0">
                <a:latin typeface="Tahoma"/>
                <a:cs typeface="Tahoma"/>
              </a:rPr>
              <a:t>DAC)</a:t>
            </a:r>
            <a:r>
              <a:rPr sz="1796" spc="-42" dirty="0">
                <a:latin typeface="Tahoma"/>
                <a:cs typeface="Tahoma"/>
              </a:rPr>
              <a:t> </a:t>
            </a:r>
            <a:r>
              <a:rPr sz="1796" dirty="0">
                <a:latin typeface="Tahoma"/>
                <a:cs typeface="Tahoma"/>
              </a:rPr>
              <a:t>and</a:t>
            </a:r>
            <a:r>
              <a:rPr sz="1796" spc="-32" dirty="0">
                <a:latin typeface="Tahoma"/>
                <a:cs typeface="Tahoma"/>
              </a:rPr>
              <a:t> </a:t>
            </a:r>
            <a:r>
              <a:rPr sz="1796" dirty="0">
                <a:latin typeface="Tahoma"/>
                <a:cs typeface="Tahoma"/>
              </a:rPr>
              <a:t>convert</a:t>
            </a:r>
            <a:r>
              <a:rPr sz="1796" spc="-45" dirty="0">
                <a:latin typeface="Tahoma"/>
                <a:cs typeface="Tahoma"/>
              </a:rPr>
              <a:t> </a:t>
            </a:r>
            <a:r>
              <a:rPr sz="1796" spc="-16" dirty="0">
                <a:latin typeface="Tahoma"/>
                <a:cs typeface="Tahoma"/>
              </a:rPr>
              <a:t>the </a:t>
            </a:r>
            <a:r>
              <a:rPr sz="1796" dirty="0">
                <a:latin typeface="Tahoma"/>
                <a:cs typeface="Tahoma"/>
              </a:rPr>
              <a:t>signal</a:t>
            </a:r>
            <a:r>
              <a:rPr sz="1796" spc="-35" dirty="0">
                <a:latin typeface="Tahoma"/>
                <a:cs typeface="Tahoma"/>
              </a:rPr>
              <a:t> </a:t>
            </a:r>
            <a:r>
              <a:rPr sz="1796" dirty="0">
                <a:latin typeface="Tahoma"/>
                <a:cs typeface="Tahoma"/>
              </a:rPr>
              <a:t>into</a:t>
            </a:r>
            <a:r>
              <a:rPr sz="1796" spc="-38" dirty="0">
                <a:latin typeface="Tahoma"/>
                <a:cs typeface="Tahoma"/>
              </a:rPr>
              <a:t> </a:t>
            </a:r>
            <a:r>
              <a:rPr sz="1796" dirty="0">
                <a:latin typeface="Tahoma"/>
                <a:cs typeface="Tahoma"/>
              </a:rPr>
              <a:t>an</a:t>
            </a:r>
            <a:r>
              <a:rPr sz="1796" spc="-32" dirty="0">
                <a:latin typeface="Tahoma"/>
                <a:cs typeface="Tahoma"/>
              </a:rPr>
              <a:t> </a:t>
            </a:r>
            <a:r>
              <a:rPr sz="1796" dirty="0">
                <a:latin typeface="Tahoma"/>
                <a:cs typeface="Tahoma"/>
              </a:rPr>
              <a:t>analog</a:t>
            </a:r>
            <a:r>
              <a:rPr sz="1796" spc="-19" dirty="0">
                <a:latin typeface="Tahoma"/>
                <a:cs typeface="Tahoma"/>
              </a:rPr>
              <a:t> </a:t>
            </a:r>
            <a:r>
              <a:rPr sz="1796" u="sng" spc="-6" dirty="0">
                <a:solidFill>
                  <a:srgbClr val="996633"/>
                </a:solidFill>
                <a:uFill>
                  <a:solidFill>
                    <a:srgbClr val="996633"/>
                  </a:solidFill>
                </a:uFill>
                <a:latin typeface="Tahoma"/>
                <a:cs typeface="Tahoma"/>
                <a:hlinkClick r:id="rId4"/>
              </a:rPr>
              <a:t>line-</a:t>
            </a:r>
            <a:r>
              <a:rPr sz="1796" u="sng" dirty="0">
                <a:solidFill>
                  <a:srgbClr val="996633"/>
                </a:solidFill>
                <a:uFill>
                  <a:solidFill>
                    <a:srgbClr val="996633"/>
                  </a:solidFill>
                </a:uFill>
                <a:latin typeface="Tahoma"/>
                <a:cs typeface="Tahoma"/>
                <a:hlinkClick r:id="rId4"/>
              </a:rPr>
              <a:t>level</a:t>
            </a:r>
            <a:r>
              <a:rPr sz="1796" spc="-35" dirty="0">
                <a:solidFill>
                  <a:srgbClr val="996633"/>
                </a:solidFill>
                <a:latin typeface="Tahoma"/>
                <a:cs typeface="Tahoma"/>
              </a:rPr>
              <a:t> </a:t>
            </a:r>
            <a:r>
              <a:rPr sz="1796" dirty="0">
                <a:latin typeface="Tahoma"/>
                <a:cs typeface="Tahoma"/>
              </a:rPr>
              <a:t>output</a:t>
            </a:r>
            <a:r>
              <a:rPr sz="1796" spc="-35" dirty="0">
                <a:latin typeface="Tahoma"/>
                <a:cs typeface="Tahoma"/>
              </a:rPr>
              <a:t> </a:t>
            </a:r>
            <a:r>
              <a:rPr sz="1796" dirty="0">
                <a:latin typeface="Tahoma"/>
                <a:cs typeface="Tahoma"/>
              </a:rPr>
              <a:t>that</a:t>
            </a:r>
            <a:r>
              <a:rPr sz="1796" spc="-32" dirty="0">
                <a:latin typeface="Tahoma"/>
                <a:cs typeface="Tahoma"/>
              </a:rPr>
              <a:t> </a:t>
            </a:r>
            <a:r>
              <a:rPr sz="1796" spc="-16" dirty="0">
                <a:latin typeface="Tahoma"/>
                <a:cs typeface="Tahoma"/>
              </a:rPr>
              <a:t>can </a:t>
            </a:r>
            <a:r>
              <a:rPr sz="1796" dirty="0">
                <a:latin typeface="Tahoma"/>
                <a:cs typeface="Tahoma"/>
              </a:rPr>
              <a:t>then</a:t>
            </a:r>
            <a:r>
              <a:rPr sz="1796" spc="-38" dirty="0">
                <a:latin typeface="Tahoma"/>
                <a:cs typeface="Tahoma"/>
              </a:rPr>
              <a:t> </a:t>
            </a:r>
            <a:r>
              <a:rPr sz="1796" dirty="0">
                <a:latin typeface="Tahoma"/>
                <a:cs typeface="Tahoma"/>
              </a:rPr>
              <a:t>be</a:t>
            </a:r>
            <a:r>
              <a:rPr sz="1796" spc="-38" dirty="0">
                <a:latin typeface="Tahoma"/>
                <a:cs typeface="Tahoma"/>
              </a:rPr>
              <a:t> </a:t>
            </a:r>
            <a:r>
              <a:rPr sz="1796" dirty="0">
                <a:latin typeface="Tahoma"/>
                <a:cs typeface="Tahoma"/>
              </a:rPr>
              <a:t>fed</a:t>
            </a:r>
            <a:r>
              <a:rPr sz="1796" spc="-35" dirty="0">
                <a:latin typeface="Tahoma"/>
                <a:cs typeface="Tahoma"/>
              </a:rPr>
              <a:t> </a:t>
            </a:r>
            <a:r>
              <a:rPr sz="1796" dirty="0">
                <a:latin typeface="Tahoma"/>
                <a:cs typeface="Tahoma"/>
              </a:rPr>
              <a:t>into</a:t>
            </a:r>
            <a:r>
              <a:rPr sz="1796" spc="-29" dirty="0">
                <a:latin typeface="Tahoma"/>
                <a:cs typeface="Tahoma"/>
              </a:rPr>
              <a:t> </a:t>
            </a:r>
            <a:r>
              <a:rPr sz="1796" dirty="0">
                <a:latin typeface="Tahoma"/>
                <a:cs typeface="Tahoma"/>
              </a:rPr>
              <a:t>an</a:t>
            </a:r>
            <a:r>
              <a:rPr sz="1796" spc="-26" dirty="0">
                <a:latin typeface="Tahoma"/>
                <a:cs typeface="Tahoma"/>
              </a:rPr>
              <a:t> </a:t>
            </a:r>
            <a:r>
              <a:rPr sz="1796" u="sng" dirty="0">
                <a:solidFill>
                  <a:srgbClr val="996633"/>
                </a:solidFill>
                <a:uFill>
                  <a:solidFill>
                    <a:srgbClr val="996633"/>
                  </a:solidFill>
                </a:uFill>
                <a:latin typeface="Tahoma"/>
                <a:cs typeface="Tahoma"/>
                <a:hlinkClick r:id="rId5"/>
              </a:rPr>
              <a:t>amplifier</a:t>
            </a:r>
            <a:r>
              <a:rPr sz="1796" spc="-19" dirty="0">
                <a:solidFill>
                  <a:srgbClr val="996633"/>
                </a:solidFill>
                <a:latin typeface="Tahoma"/>
                <a:cs typeface="Tahoma"/>
              </a:rPr>
              <a:t> </a:t>
            </a:r>
            <a:r>
              <a:rPr sz="1796" dirty="0">
                <a:latin typeface="Tahoma"/>
                <a:cs typeface="Tahoma"/>
              </a:rPr>
              <a:t>to</a:t>
            </a:r>
            <a:r>
              <a:rPr sz="1796" spc="-35" dirty="0">
                <a:latin typeface="Tahoma"/>
                <a:cs typeface="Tahoma"/>
              </a:rPr>
              <a:t> </a:t>
            </a:r>
            <a:r>
              <a:rPr sz="1796" dirty="0">
                <a:latin typeface="Tahoma"/>
                <a:cs typeface="Tahoma"/>
              </a:rPr>
              <a:t>drive</a:t>
            </a:r>
            <a:r>
              <a:rPr sz="1796" spc="-22" dirty="0">
                <a:latin typeface="Tahoma"/>
                <a:cs typeface="Tahoma"/>
              </a:rPr>
              <a:t> </a:t>
            </a:r>
            <a:r>
              <a:rPr sz="1796" spc="-6" dirty="0">
                <a:latin typeface="Tahoma"/>
                <a:cs typeface="Tahoma"/>
              </a:rPr>
              <a:t>speakers.</a:t>
            </a:r>
            <a:endParaRPr sz="1796" dirty="0">
              <a:latin typeface="Tahoma"/>
              <a:cs typeface="Tahoma"/>
            </a:endParaRPr>
          </a:p>
          <a:p>
            <a:pPr marL="228046" marR="87146" indent="-219902">
              <a:spcBef>
                <a:spcPts val="433"/>
              </a:spcBef>
            </a:pPr>
            <a:r>
              <a:rPr sz="1796" dirty="0">
                <a:solidFill>
                  <a:srgbClr val="FFCC00"/>
                </a:solidFill>
                <a:latin typeface="Wingdings"/>
                <a:cs typeface="Wingdings"/>
              </a:rPr>
              <a:t></a:t>
            </a:r>
            <a:r>
              <a:rPr sz="1796" dirty="0">
                <a:latin typeface="Tahoma"/>
                <a:cs typeface="Tahoma"/>
              </a:rPr>
              <a:t>Similar;</a:t>
            </a:r>
            <a:r>
              <a:rPr sz="1796" spc="-10" dirty="0">
                <a:latin typeface="Tahoma"/>
                <a:cs typeface="Tahoma"/>
              </a:rPr>
              <a:t> </a:t>
            </a:r>
            <a:r>
              <a:rPr sz="1796" spc="-13" dirty="0">
                <a:latin typeface="Tahoma"/>
                <a:cs typeface="Tahoma"/>
              </a:rPr>
              <a:t>digital-</a:t>
            </a:r>
            <a:r>
              <a:rPr sz="1796" spc="-6" dirty="0">
                <a:latin typeface="Tahoma"/>
                <a:cs typeface="Tahoma"/>
              </a:rPr>
              <a:t>to-</a:t>
            </a:r>
            <a:r>
              <a:rPr sz="1796" dirty="0">
                <a:latin typeface="Tahoma"/>
                <a:cs typeface="Tahoma"/>
              </a:rPr>
              <a:t>analog</a:t>
            </a:r>
            <a:r>
              <a:rPr sz="1796" spc="6" dirty="0">
                <a:latin typeface="Tahoma"/>
                <a:cs typeface="Tahoma"/>
              </a:rPr>
              <a:t> </a:t>
            </a:r>
            <a:r>
              <a:rPr sz="1796" dirty="0">
                <a:latin typeface="Tahoma"/>
                <a:cs typeface="Tahoma"/>
              </a:rPr>
              <a:t>converters</a:t>
            </a:r>
            <a:r>
              <a:rPr sz="1796" spc="-6" dirty="0">
                <a:latin typeface="Tahoma"/>
                <a:cs typeface="Tahoma"/>
              </a:rPr>
              <a:t> </a:t>
            </a:r>
            <a:r>
              <a:rPr sz="1796" dirty="0">
                <a:latin typeface="Tahoma"/>
                <a:cs typeface="Tahoma"/>
              </a:rPr>
              <a:t>can</a:t>
            </a:r>
            <a:r>
              <a:rPr sz="1796" spc="-16" dirty="0">
                <a:latin typeface="Tahoma"/>
                <a:cs typeface="Tahoma"/>
              </a:rPr>
              <a:t> be </a:t>
            </a:r>
            <a:r>
              <a:rPr sz="1796" dirty="0">
                <a:latin typeface="Tahoma"/>
                <a:cs typeface="Tahoma"/>
              </a:rPr>
              <a:t>found</a:t>
            </a:r>
            <a:r>
              <a:rPr sz="1796" spc="-32" dirty="0">
                <a:latin typeface="Tahoma"/>
                <a:cs typeface="Tahoma"/>
              </a:rPr>
              <a:t> </a:t>
            </a:r>
            <a:r>
              <a:rPr sz="1796" dirty="0">
                <a:latin typeface="Tahoma"/>
                <a:cs typeface="Tahoma"/>
              </a:rPr>
              <a:t>in</a:t>
            </a:r>
            <a:r>
              <a:rPr sz="1796" spc="-42" dirty="0">
                <a:latin typeface="Tahoma"/>
                <a:cs typeface="Tahoma"/>
              </a:rPr>
              <a:t> </a:t>
            </a:r>
            <a:r>
              <a:rPr sz="1796" u="sng" dirty="0">
                <a:solidFill>
                  <a:srgbClr val="996633"/>
                </a:solidFill>
                <a:uFill>
                  <a:solidFill>
                    <a:srgbClr val="996633"/>
                  </a:solidFill>
                </a:uFill>
                <a:latin typeface="Tahoma"/>
                <a:cs typeface="Tahoma"/>
                <a:hlinkClick r:id="rId6"/>
              </a:rPr>
              <a:t>digital</a:t>
            </a:r>
            <a:r>
              <a:rPr sz="1796" u="sng" spc="-38" dirty="0">
                <a:solidFill>
                  <a:srgbClr val="996633"/>
                </a:solidFill>
                <a:uFill>
                  <a:solidFill>
                    <a:srgbClr val="996633"/>
                  </a:solidFill>
                </a:uFill>
                <a:latin typeface="Tahoma"/>
                <a:cs typeface="Tahoma"/>
                <a:hlinkClick r:id="rId6"/>
              </a:rPr>
              <a:t> </a:t>
            </a:r>
            <a:r>
              <a:rPr sz="1796" u="sng" dirty="0">
                <a:solidFill>
                  <a:srgbClr val="996633"/>
                </a:solidFill>
                <a:uFill>
                  <a:solidFill>
                    <a:srgbClr val="996633"/>
                  </a:solidFill>
                </a:uFill>
                <a:latin typeface="Tahoma"/>
                <a:cs typeface="Tahoma"/>
                <a:hlinkClick r:id="rId6"/>
              </a:rPr>
              <a:t>speakers</a:t>
            </a:r>
            <a:r>
              <a:rPr sz="1796" spc="-13" dirty="0">
                <a:solidFill>
                  <a:srgbClr val="996633"/>
                </a:solidFill>
                <a:latin typeface="Tahoma"/>
                <a:cs typeface="Tahoma"/>
              </a:rPr>
              <a:t> </a:t>
            </a:r>
            <a:r>
              <a:rPr sz="1796" dirty="0">
                <a:latin typeface="Tahoma"/>
                <a:cs typeface="Tahoma"/>
              </a:rPr>
              <a:t>such</a:t>
            </a:r>
            <a:r>
              <a:rPr sz="1796" spc="-38" dirty="0">
                <a:latin typeface="Tahoma"/>
                <a:cs typeface="Tahoma"/>
              </a:rPr>
              <a:t> </a:t>
            </a:r>
            <a:r>
              <a:rPr sz="1796" dirty="0">
                <a:latin typeface="Tahoma"/>
                <a:cs typeface="Tahoma"/>
              </a:rPr>
              <a:t>as</a:t>
            </a:r>
            <a:r>
              <a:rPr sz="1796" spc="-42" dirty="0">
                <a:latin typeface="Tahoma"/>
                <a:cs typeface="Tahoma"/>
              </a:rPr>
              <a:t> </a:t>
            </a:r>
            <a:r>
              <a:rPr sz="1796" u="sng" dirty="0">
                <a:solidFill>
                  <a:srgbClr val="996633"/>
                </a:solidFill>
                <a:uFill>
                  <a:solidFill>
                    <a:srgbClr val="996633"/>
                  </a:solidFill>
                </a:uFill>
                <a:latin typeface="Tahoma"/>
                <a:cs typeface="Tahoma"/>
                <a:hlinkClick r:id="rId7"/>
              </a:rPr>
              <a:t>USB</a:t>
            </a:r>
            <a:r>
              <a:rPr sz="1796" spc="-32" dirty="0">
                <a:solidFill>
                  <a:srgbClr val="996633"/>
                </a:solidFill>
                <a:latin typeface="Tahoma"/>
                <a:cs typeface="Tahoma"/>
              </a:rPr>
              <a:t> </a:t>
            </a:r>
            <a:r>
              <a:rPr sz="1796" spc="-6" dirty="0">
                <a:latin typeface="Tahoma"/>
                <a:cs typeface="Tahoma"/>
              </a:rPr>
              <a:t>speakers, </a:t>
            </a:r>
            <a:r>
              <a:rPr sz="1796" dirty="0">
                <a:latin typeface="Tahoma"/>
                <a:cs typeface="Tahoma"/>
              </a:rPr>
              <a:t>and</a:t>
            </a:r>
            <a:r>
              <a:rPr sz="1796" spc="-29" dirty="0">
                <a:latin typeface="Tahoma"/>
                <a:cs typeface="Tahoma"/>
              </a:rPr>
              <a:t> </a:t>
            </a:r>
            <a:r>
              <a:rPr sz="1796" dirty="0">
                <a:latin typeface="Tahoma"/>
                <a:cs typeface="Tahoma"/>
              </a:rPr>
              <a:t>in</a:t>
            </a:r>
            <a:r>
              <a:rPr sz="1796" spc="-29" dirty="0">
                <a:latin typeface="Tahoma"/>
                <a:cs typeface="Tahoma"/>
              </a:rPr>
              <a:t> </a:t>
            </a:r>
            <a:r>
              <a:rPr sz="1796" u="sng" dirty="0">
                <a:solidFill>
                  <a:srgbClr val="996633"/>
                </a:solidFill>
                <a:uFill>
                  <a:solidFill>
                    <a:srgbClr val="996633"/>
                  </a:solidFill>
                </a:uFill>
                <a:latin typeface="Tahoma"/>
                <a:cs typeface="Tahoma"/>
                <a:hlinkClick r:id="rId8"/>
              </a:rPr>
              <a:t>sound</a:t>
            </a:r>
            <a:r>
              <a:rPr sz="1796" u="sng" spc="-19" dirty="0">
                <a:solidFill>
                  <a:srgbClr val="996633"/>
                </a:solidFill>
                <a:uFill>
                  <a:solidFill>
                    <a:srgbClr val="996633"/>
                  </a:solidFill>
                </a:uFill>
                <a:latin typeface="Tahoma"/>
                <a:cs typeface="Tahoma"/>
                <a:hlinkClick r:id="rId8"/>
              </a:rPr>
              <a:t> </a:t>
            </a:r>
            <a:r>
              <a:rPr sz="1796" u="sng" spc="-6" dirty="0">
                <a:solidFill>
                  <a:srgbClr val="996633"/>
                </a:solidFill>
                <a:uFill>
                  <a:solidFill>
                    <a:srgbClr val="996633"/>
                  </a:solidFill>
                </a:uFill>
                <a:latin typeface="Tahoma"/>
                <a:cs typeface="Tahoma"/>
                <a:hlinkClick r:id="rId8"/>
              </a:rPr>
              <a:t>cards</a:t>
            </a:r>
            <a:r>
              <a:rPr sz="1796" spc="-6" dirty="0">
                <a:latin typeface="Tahoma"/>
                <a:cs typeface="Tahoma"/>
              </a:rPr>
              <a:t>.</a:t>
            </a:r>
            <a:endParaRPr sz="1796" dirty="0">
              <a:latin typeface="Tahoma"/>
              <a:cs typeface="Tahoma"/>
            </a:endParaRPr>
          </a:p>
          <a:p>
            <a:pPr marL="228046" marR="3258" indent="-219902">
              <a:spcBef>
                <a:spcPts val="433"/>
              </a:spcBef>
            </a:pPr>
            <a:r>
              <a:rPr sz="1796" spc="32" dirty="0">
                <a:solidFill>
                  <a:srgbClr val="FFCC00"/>
                </a:solidFill>
                <a:latin typeface="Wingdings"/>
                <a:cs typeface="Wingdings"/>
              </a:rPr>
              <a:t></a:t>
            </a:r>
            <a:r>
              <a:rPr sz="1796" spc="32" dirty="0">
                <a:latin typeface="Tahoma"/>
                <a:cs typeface="Tahoma"/>
              </a:rPr>
              <a:t>In</a:t>
            </a:r>
            <a:r>
              <a:rPr sz="1796" spc="-35" dirty="0">
                <a:latin typeface="Tahoma"/>
                <a:cs typeface="Tahoma"/>
              </a:rPr>
              <a:t> </a:t>
            </a:r>
            <a:r>
              <a:rPr sz="1796" u="sng" dirty="0">
                <a:solidFill>
                  <a:srgbClr val="996633"/>
                </a:solidFill>
                <a:uFill>
                  <a:solidFill>
                    <a:srgbClr val="996633"/>
                  </a:solidFill>
                </a:uFill>
                <a:latin typeface="Tahoma"/>
                <a:cs typeface="Tahoma"/>
                <a:hlinkClick r:id="rId9"/>
              </a:rPr>
              <a:t>VoIP</a:t>
            </a:r>
            <a:r>
              <a:rPr sz="1796" spc="-32" dirty="0">
                <a:solidFill>
                  <a:srgbClr val="996633"/>
                </a:solidFill>
                <a:latin typeface="Tahoma"/>
                <a:cs typeface="Tahoma"/>
              </a:rPr>
              <a:t> </a:t>
            </a:r>
            <a:r>
              <a:rPr sz="1796" dirty="0">
                <a:latin typeface="Tahoma"/>
                <a:cs typeface="Tahoma"/>
              </a:rPr>
              <a:t>(Voice</a:t>
            </a:r>
            <a:r>
              <a:rPr sz="1796" spc="-45" dirty="0">
                <a:latin typeface="Tahoma"/>
                <a:cs typeface="Tahoma"/>
              </a:rPr>
              <a:t> </a:t>
            </a:r>
            <a:r>
              <a:rPr sz="1796" dirty="0">
                <a:latin typeface="Tahoma"/>
                <a:cs typeface="Tahoma"/>
              </a:rPr>
              <a:t>over</a:t>
            </a:r>
            <a:r>
              <a:rPr sz="1796" spc="-35" dirty="0">
                <a:latin typeface="Tahoma"/>
                <a:cs typeface="Tahoma"/>
              </a:rPr>
              <a:t> </a:t>
            </a:r>
            <a:r>
              <a:rPr sz="1796" dirty="0">
                <a:latin typeface="Tahoma"/>
                <a:cs typeface="Tahoma"/>
              </a:rPr>
              <a:t>IP)</a:t>
            </a:r>
            <a:r>
              <a:rPr sz="1796" spc="-42" dirty="0">
                <a:latin typeface="Tahoma"/>
                <a:cs typeface="Tahoma"/>
              </a:rPr>
              <a:t> </a:t>
            </a:r>
            <a:r>
              <a:rPr sz="1796" dirty="0">
                <a:latin typeface="Tahoma"/>
                <a:cs typeface="Tahoma"/>
              </a:rPr>
              <a:t>applications,</a:t>
            </a:r>
            <a:r>
              <a:rPr sz="1796" spc="-19" dirty="0">
                <a:latin typeface="Tahoma"/>
                <a:cs typeface="Tahoma"/>
              </a:rPr>
              <a:t> </a:t>
            </a:r>
            <a:r>
              <a:rPr sz="1796" dirty="0">
                <a:latin typeface="Tahoma"/>
                <a:cs typeface="Tahoma"/>
              </a:rPr>
              <a:t>the</a:t>
            </a:r>
            <a:r>
              <a:rPr sz="1796" spc="-45" dirty="0">
                <a:latin typeface="Tahoma"/>
                <a:cs typeface="Tahoma"/>
              </a:rPr>
              <a:t> </a:t>
            </a:r>
            <a:r>
              <a:rPr sz="1796" spc="-6" dirty="0">
                <a:latin typeface="Tahoma"/>
                <a:cs typeface="Tahoma"/>
              </a:rPr>
              <a:t>source </a:t>
            </a:r>
            <a:r>
              <a:rPr sz="1796" dirty="0">
                <a:latin typeface="Tahoma"/>
                <a:cs typeface="Tahoma"/>
              </a:rPr>
              <a:t>must</a:t>
            </a:r>
            <a:r>
              <a:rPr sz="1796" spc="-51" dirty="0">
                <a:latin typeface="Tahoma"/>
                <a:cs typeface="Tahoma"/>
              </a:rPr>
              <a:t> </a:t>
            </a:r>
            <a:r>
              <a:rPr sz="1796" dirty="0">
                <a:latin typeface="Tahoma"/>
                <a:cs typeface="Tahoma"/>
              </a:rPr>
              <a:t>first</a:t>
            </a:r>
            <a:r>
              <a:rPr sz="1796" spc="-38" dirty="0">
                <a:latin typeface="Tahoma"/>
                <a:cs typeface="Tahoma"/>
              </a:rPr>
              <a:t> </a:t>
            </a:r>
            <a:r>
              <a:rPr sz="1796" dirty="0">
                <a:latin typeface="Tahoma"/>
                <a:cs typeface="Tahoma"/>
              </a:rPr>
              <a:t>be</a:t>
            </a:r>
            <a:r>
              <a:rPr sz="1796" spc="-51" dirty="0">
                <a:latin typeface="Tahoma"/>
                <a:cs typeface="Tahoma"/>
              </a:rPr>
              <a:t> </a:t>
            </a:r>
            <a:r>
              <a:rPr sz="1796" dirty="0">
                <a:latin typeface="Tahoma"/>
                <a:cs typeface="Tahoma"/>
              </a:rPr>
              <a:t>digitized</a:t>
            </a:r>
            <a:r>
              <a:rPr sz="1796" spc="-42" dirty="0">
                <a:latin typeface="Tahoma"/>
                <a:cs typeface="Tahoma"/>
              </a:rPr>
              <a:t> </a:t>
            </a:r>
            <a:r>
              <a:rPr sz="1796" dirty="0">
                <a:latin typeface="Tahoma"/>
                <a:cs typeface="Tahoma"/>
              </a:rPr>
              <a:t>for</a:t>
            </a:r>
            <a:r>
              <a:rPr sz="1796" spc="-48" dirty="0">
                <a:latin typeface="Tahoma"/>
                <a:cs typeface="Tahoma"/>
              </a:rPr>
              <a:t> </a:t>
            </a:r>
            <a:r>
              <a:rPr sz="1796" dirty="0">
                <a:latin typeface="Tahoma"/>
                <a:cs typeface="Tahoma"/>
              </a:rPr>
              <a:t>transmission,</a:t>
            </a:r>
            <a:r>
              <a:rPr sz="1796" spc="-26" dirty="0">
                <a:latin typeface="Tahoma"/>
                <a:cs typeface="Tahoma"/>
              </a:rPr>
              <a:t> </a:t>
            </a:r>
            <a:r>
              <a:rPr sz="1796" dirty="0">
                <a:latin typeface="Tahoma"/>
                <a:cs typeface="Tahoma"/>
              </a:rPr>
              <a:t>so</a:t>
            </a:r>
            <a:r>
              <a:rPr sz="1796" spc="-48" dirty="0">
                <a:latin typeface="Tahoma"/>
                <a:cs typeface="Tahoma"/>
              </a:rPr>
              <a:t> </a:t>
            </a:r>
            <a:r>
              <a:rPr sz="1796" spc="-16" dirty="0">
                <a:latin typeface="Tahoma"/>
                <a:cs typeface="Tahoma"/>
              </a:rPr>
              <a:t>it </a:t>
            </a:r>
            <a:r>
              <a:rPr sz="1796" dirty="0">
                <a:latin typeface="Tahoma"/>
                <a:cs typeface="Tahoma"/>
              </a:rPr>
              <a:t>undergoes</a:t>
            </a:r>
            <a:r>
              <a:rPr sz="1796" spc="-35" dirty="0">
                <a:latin typeface="Tahoma"/>
                <a:cs typeface="Tahoma"/>
              </a:rPr>
              <a:t> </a:t>
            </a:r>
            <a:r>
              <a:rPr sz="1796" dirty="0">
                <a:latin typeface="Tahoma"/>
                <a:cs typeface="Tahoma"/>
              </a:rPr>
              <a:t>conversion</a:t>
            </a:r>
            <a:r>
              <a:rPr sz="1796" spc="-32" dirty="0">
                <a:latin typeface="Tahoma"/>
                <a:cs typeface="Tahoma"/>
              </a:rPr>
              <a:t> </a:t>
            </a:r>
            <a:r>
              <a:rPr sz="1796" dirty="0">
                <a:latin typeface="Tahoma"/>
                <a:cs typeface="Tahoma"/>
              </a:rPr>
              <a:t>via</a:t>
            </a:r>
            <a:r>
              <a:rPr sz="1796" spc="-32" dirty="0">
                <a:latin typeface="Tahoma"/>
                <a:cs typeface="Tahoma"/>
              </a:rPr>
              <a:t> </a:t>
            </a:r>
            <a:r>
              <a:rPr sz="1796" dirty="0">
                <a:latin typeface="Tahoma"/>
                <a:cs typeface="Tahoma"/>
              </a:rPr>
              <a:t>an</a:t>
            </a:r>
            <a:r>
              <a:rPr sz="1796" spc="-22" dirty="0">
                <a:latin typeface="Tahoma"/>
                <a:cs typeface="Tahoma"/>
              </a:rPr>
              <a:t> </a:t>
            </a:r>
            <a:r>
              <a:rPr sz="1796" u="sng" spc="-13" dirty="0">
                <a:solidFill>
                  <a:srgbClr val="996633"/>
                </a:solidFill>
                <a:uFill>
                  <a:solidFill>
                    <a:srgbClr val="996633"/>
                  </a:solidFill>
                </a:uFill>
                <a:latin typeface="Tahoma"/>
                <a:cs typeface="Tahoma"/>
                <a:hlinkClick r:id="rId10"/>
              </a:rPr>
              <a:t>Analog-</a:t>
            </a:r>
            <a:r>
              <a:rPr sz="1796" u="sng" spc="-6" dirty="0">
                <a:solidFill>
                  <a:srgbClr val="996633"/>
                </a:solidFill>
                <a:uFill>
                  <a:solidFill>
                    <a:srgbClr val="996633"/>
                  </a:solidFill>
                </a:uFill>
                <a:latin typeface="Tahoma"/>
                <a:cs typeface="Tahoma"/>
                <a:hlinkClick r:id="rId10"/>
              </a:rPr>
              <a:t>to-Digital</a:t>
            </a:r>
            <a:r>
              <a:rPr sz="1796" spc="-6" dirty="0">
                <a:solidFill>
                  <a:srgbClr val="996633"/>
                </a:solidFill>
                <a:latin typeface="Tahoma"/>
                <a:cs typeface="Tahoma"/>
              </a:rPr>
              <a:t> </a:t>
            </a:r>
            <a:r>
              <a:rPr sz="1796" u="sng" dirty="0">
                <a:solidFill>
                  <a:srgbClr val="996633"/>
                </a:solidFill>
                <a:uFill>
                  <a:solidFill>
                    <a:srgbClr val="996633"/>
                  </a:solidFill>
                </a:uFill>
                <a:latin typeface="Tahoma"/>
                <a:cs typeface="Tahoma"/>
                <a:hlinkClick r:id="rId10"/>
              </a:rPr>
              <a:t>Converter</a:t>
            </a:r>
            <a:r>
              <a:rPr sz="1796" dirty="0">
                <a:latin typeface="Tahoma"/>
                <a:cs typeface="Tahoma"/>
              </a:rPr>
              <a:t>,</a:t>
            </a:r>
            <a:r>
              <a:rPr sz="1796" spc="-42" dirty="0">
                <a:latin typeface="Tahoma"/>
                <a:cs typeface="Tahoma"/>
              </a:rPr>
              <a:t> </a:t>
            </a:r>
            <a:r>
              <a:rPr sz="1796" dirty="0">
                <a:latin typeface="Tahoma"/>
                <a:cs typeface="Tahoma"/>
              </a:rPr>
              <a:t>and</a:t>
            </a:r>
            <a:r>
              <a:rPr sz="1796" spc="-51" dirty="0">
                <a:latin typeface="Tahoma"/>
                <a:cs typeface="Tahoma"/>
              </a:rPr>
              <a:t> </a:t>
            </a:r>
            <a:r>
              <a:rPr sz="1796" dirty="0">
                <a:latin typeface="Tahoma"/>
                <a:cs typeface="Tahoma"/>
              </a:rPr>
              <a:t>is</a:t>
            </a:r>
            <a:r>
              <a:rPr sz="1796" spc="-58" dirty="0">
                <a:latin typeface="Tahoma"/>
                <a:cs typeface="Tahoma"/>
              </a:rPr>
              <a:t> </a:t>
            </a:r>
            <a:r>
              <a:rPr sz="1796" dirty="0">
                <a:latin typeface="Tahoma"/>
                <a:cs typeface="Tahoma"/>
              </a:rPr>
              <a:t>then</a:t>
            </a:r>
            <a:r>
              <a:rPr sz="1796" spc="-45" dirty="0">
                <a:latin typeface="Tahoma"/>
                <a:cs typeface="Tahoma"/>
              </a:rPr>
              <a:t> </a:t>
            </a:r>
            <a:r>
              <a:rPr sz="1796" dirty="0">
                <a:latin typeface="Tahoma"/>
                <a:cs typeface="Tahoma"/>
              </a:rPr>
              <a:t>reconstructed</a:t>
            </a:r>
            <a:r>
              <a:rPr sz="1796" spc="-55" dirty="0">
                <a:latin typeface="Tahoma"/>
                <a:cs typeface="Tahoma"/>
              </a:rPr>
              <a:t> </a:t>
            </a:r>
            <a:r>
              <a:rPr sz="1796" dirty="0">
                <a:latin typeface="Tahoma"/>
                <a:cs typeface="Tahoma"/>
              </a:rPr>
              <a:t>into</a:t>
            </a:r>
            <a:r>
              <a:rPr sz="1796" spc="-48" dirty="0">
                <a:latin typeface="Tahoma"/>
                <a:cs typeface="Tahoma"/>
              </a:rPr>
              <a:t> </a:t>
            </a:r>
            <a:r>
              <a:rPr sz="1796" spc="-6" dirty="0">
                <a:latin typeface="Tahoma"/>
                <a:cs typeface="Tahoma"/>
              </a:rPr>
              <a:t>analog </a:t>
            </a:r>
            <a:r>
              <a:rPr sz="1796" dirty="0">
                <a:latin typeface="Tahoma"/>
                <a:cs typeface="Tahoma"/>
              </a:rPr>
              <a:t>using</a:t>
            </a:r>
            <a:r>
              <a:rPr sz="1796" spc="-38" dirty="0">
                <a:latin typeface="Tahoma"/>
                <a:cs typeface="Tahoma"/>
              </a:rPr>
              <a:t> </a:t>
            </a:r>
            <a:r>
              <a:rPr sz="1796" dirty="0">
                <a:latin typeface="Tahoma"/>
                <a:cs typeface="Tahoma"/>
              </a:rPr>
              <a:t>a</a:t>
            </a:r>
            <a:r>
              <a:rPr sz="1796" spc="-35" dirty="0">
                <a:latin typeface="Tahoma"/>
                <a:cs typeface="Tahoma"/>
              </a:rPr>
              <a:t> </a:t>
            </a:r>
            <a:r>
              <a:rPr sz="1796" dirty="0">
                <a:latin typeface="Tahoma"/>
                <a:cs typeface="Tahoma"/>
              </a:rPr>
              <a:t>DAC</a:t>
            </a:r>
            <a:r>
              <a:rPr sz="1796" spc="-38" dirty="0">
                <a:latin typeface="Tahoma"/>
                <a:cs typeface="Tahoma"/>
              </a:rPr>
              <a:t> </a:t>
            </a:r>
            <a:r>
              <a:rPr sz="1796" dirty="0">
                <a:latin typeface="Tahoma"/>
                <a:cs typeface="Tahoma"/>
              </a:rPr>
              <a:t>on</a:t>
            </a:r>
            <a:r>
              <a:rPr sz="1796" spc="-42" dirty="0">
                <a:latin typeface="Tahoma"/>
                <a:cs typeface="Tahoma"/>
              </a:rPr>
              <a:t> </a:t>
            </a:r>
            <a:r>
              <a:rPr sz="1796" dirty="0">
                <a:latin typeface="Tahoma"/>
                <a:cs typeface="Tahoma"/>
              </a:rPr>
              <a:t>the</a:t>
            </a:r>
            <a:r>
              <a:rPr sz="1796" spc="-38" dirty="0">
                <a:latin typeface="Tahoma"/>
                <a:cs typeface="Tahoma"/>
              </a:rPr>
              <a:t> </a:t>
            </a:r>
            <a:r>
              <a:rPr sz="1796" dirty="0">
                <a:latin typeface="Tahoma"/>
                <a:cs typeface="Tahoma"/>
              </a:rPr>
              <a:t>receiving</a:t>
            </a:r>
            <a:r>
              <a:rPr sz="1796" spc="-35" dirty="0">
                <a:latin typeface="Tahoma"/>
                <a:cs typeface="Tahoma"/>
              </a:rPr>
              <a:t> </a:t>
            </a:r>
            <a:r>
              <a:rPr sz="1796" dirty="0">
                <a:latin typeface="Tahoma"/>
                <a:cs typeface="Tahoma"/>
              </a:rPr>
              <a:t>party's</a:t>
            </a:r>
            <a:r>
              <a:rPr sz="1796" spc="-29" dirty="0">
                <a:latin typeface="Tahoma"/>
                <a:cs typeface="Tahoma"/>
              </a:rPr>
              <a:t> </a:t>
            </a:r>
            <a:r>
              <a:rPr sz="1796" spc="-13" dirty="0">
                <a:latin typeface="Tahoma"/>
                <a:cs typeface="Tahoma"/>
              </a:rPr>
              <a:t>end.</a:t>
            </a:r>
            <a:endParaRPr sz="1796" dirty="0">
              <a:latin typeface="Tahoma"/>
              <a:cs typeface="Tahoma"/>
            </a:endParaRPr>
          </a:p>
        </p:txBody>
      </p:sp>
      <p:sp>
        <p:nvSpPr>
          <p:cNvPr id="9" name="Footer Placeholder 8">
            <a:extLst>
              <a:ext uri="{FF2B5EF4-FFF2-40B4-BE49-F238E27FC236}">
                <a16:creationId xmlns:a16="http://schemas.microsoft.com/office/drawing/2014/main" id="{13A5F263-2CBF-4879-B24A-E5A9FA9745A0}"/>
              </a:ext>
            </a:extLst>
          </p:cNvPr>
          <p:cNvSpPr>
            <a:spLocks noGrp="1"/>
          </p:cNvSpPr>
          <p:nvPr>
            <p:ph type="ftr" sz="quarter" idx="11"/>
          </p:nvPr>
        </p:nvSpPr>
        <p:spPr/>
        <p:txBody>
          <a:bodyPr/>
          <a:lstStyle/>
          <a:p>
            <a:r>
              <a:rPr lang="en-GB"/>
              <a:t>Prepared By: Mohammad Rony Lecturer, Dept. Of CSE University Of Global Village (UGV), Barishal</a:t>
            </a:r>
          </a:p>
        </p:txBody>
      </p:sp>
      <p:sp>
        <p:nvSpPr>
          <p:cNvPr id="12" name="object 5">
            <a:extLst>
              <a:ext uri="{FF2B5EF4-FFF2-40B4-BE49-F238E27FC236}">
                <a16:creationId xmlns:a16="http://schemas.microsoft.com/office/drawing/2014/main" id="{1CB8FE76-23AD-4D2C-82B5-8A41551961DE}"/>
              </a:ext>
            </a:extLst>
          </p:cNvPr>
          <p:cNvSpPr txBox="1">
            <a:spLocks/>
          </p:cNvSpPr>
          <p:nvPr/>
        </p:nvSpPr>
        <p:spPr>
          <a:xfrm>
            <a:off x="3383262" y="642525"/>
            <a:ext cx="1075126" cy="284171"/>
          </a:xfrm>
          <a:prstGeom prst="rect">
            <a:avLst/>
          </a:prstGeom>
        </p:spPr>
        <p:txBody>
          <a:bodyPr vert="horz" wrap="square" lIns="0" tIns="773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145">
              <a:lnSpc>
                <a:spcPct val="100000"/>
              </a:lnSpc>
              <a:spcBef>
                <a:spcPts val="61"/>
              </a:spcBef>
            </a:pPr>
            <a:r>
              <a:rPr lang="en-GB" sz="1796">
                <a:solidFill>
                  <a:srgbClr val="FFCC00"/>
                </a:solidFill>
                <a:latin typeface="Wingdings"/>
                <a:cs typeface="Wingdings"/>
              </a:rPr>
              <a:t></a:t>
            </a:r>
            <a:r>
              <a:rPr lang="en-GB" sz="1796">
                <a:solidFill>
                  <a:srgbClr val="000000"/>
                </a:solidFill>
                <a:latin typeface="Tahoma"/>
                <a:cs typeface="Tahoma"/>
              </a:rPr>
              <a:t>AUDIO</a:t>
            </a:r>
            <a:r>
              <a:rPr lang="en-GB" sz="1796" spc="61">
                <a:solidFill>
                  <a:srgbClr val="000000"/>
                </a:solidFill>
                <a:latin typeface="Tahoma"/>
                <a:cs typeface="Tahoma"/>
              </a:rPr>
              <a:t> </a:t>
            </a:r>
            <a:r>
              <a:rPr lang="en-GB" sz="1796" spc="-32">
                <a:solidFill>
                  <a:srgbClr val="000000"/>
                </a:solidFill>
                <a:latin typeface="Tahoma"/>
                <a:cs typeface="Tahoma"/>
              </a:rPr>
              <a:t>:</a:t>
            </a:r>
            <a:endParaRPr lang="en-GB" sz="1796" dirty="0">
              <a:latin typeface="Tahoma"/>
              <a:cs typeface="Tahoma"/>
            </a:endParaRPr>
          </a:p>
        </p:txBody>
      </p:sp>
    </p:spTree>
    <p:extLst>
      <p:ext uri="{BB962C8B-B14F-4D97-AF65-F5344CB8AC3E}">
        <p14:creationId xmlns:p14="http://schemas.microsoft.com/office/powerpoint/2010/main" val="34054957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84383" y="1098105"/>
            <a:ext cx="5623234" cy="3656243"/>
            <a:chOff x="376237" y="399859"/>
            <a:chExt cx="8768080" cy="570103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404622"/>
              <a:ext cx="8583930" cy="5691505"/>
            </a:xfrm>
            <a:custGeom>
              <a:avLst/>
              <a:gdLst/>
              <a:ahLst/>
              <a:cxnLst/>
              <a:rect l="l" t="t" r="r" b="b"/>
              <a:pathLst>
                <a:path w="8583930" h="5691505">
                  <a:moveTo>
                    <a:pt x="0" y="5691378"/>
                  </a:moveTo>
                  <a:lnTo>
                    <a:pt x="8583549" y="5691378"/>
                  </a:lnTo>
                  <a:lnTo>
                    <a:pt x="8583549" y="0"/>
                  </a:lnTo>
                  <a:lnTo>
                    <a:pt x="0" y="0"/>
                  </a:lnTo>
                  <a:lnTo>
                    <a:pt x="0" y="5691378"/>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3383262" y="642525"/>
            <a:ext cx="1075126" cy="284171"/>
          </a:xfrm>
          <a:prstGeom prst="rect">
            <a:avLst/>
          </a:prstGeom>
        </p:spPr>
        <p:txBody>
          <a:bodyPr vert="horz" wrap="square" lIns="0" tIns="7738" rIns="0" bIns="0" rtlCol="0" anchor="ctr">
            <a:spAutoFit/>
          </a:bodyPr>
          <a:lstStyle/>
          <a:p>
            <a:pPr marL="8145">
              <a:lnSpc>
                <a:spcPct val="100000"/>
              </a:lnSpc>
              <a:spcBef>
                <a:spcPts val="61"/>
              </a:spcBef>
            </a:pPr>
            <a:r>
              <a:rPr sz="1796" dirty="0">
                <a:solidFill>
                  <a:srgbClr val="FFCC00"/>
                </a:solidFill>
                <a:latin typeface="Wingdings"/>
                <a:cs typeface="Wingdings"/>
              </a:rPr>
              <a:t></a:t>
            </a:r>
            <a:r>
              <a:rPr sz="1796" dirty="0">
                <a:solidFill>
                  <a:srgbClr val="000000"/>
                </a:solidFill>
                <a:latin typeface="Tahoma"/>
                <a:cs typeface="Tahoma"/>
              </a:rPr>
              <a:t>AUDIO</a:t>
            </a:r>
            <a:r>
              <a:rPr sz="1796" spc="61" dirty="0">
                <a:solidFill>
                  <a:srgbClr val="000000"/>
                </a:solidFill>
                <a:latin typeface="Tahoma"/>
                <a:cs typeface="Tahoma"/>
              </a:rPr>
              <a:t> </a:t>
            </a:r>
            <a:r>
              <a:rPr sz="1796" spc="-32" dirty="0">
                <a:solidFill>
                  <a:srgbClr val="000000"/>
                </a:solidFill>
                <a:latin typeface="Tahoma"/>
                <a:cs typeface="Tahoma"/>
              </a:rPr>
              <a:t>:</a:t>
            </a:r>
            <a:endParaRPr sz="1796" dirty="0">
              <a:latin typeface="Tahoma"/>
              <a:cs typeface="Tahoma"/>
            </a:endParaRPr>
          </a:p>
        </p:txBody>
      </p:sp>
      <p:sp>
        <p:nvSpPr>
          <p:cNvPr id="7" name="object 7"/>
          <p:cNvSpPr txBox="1"/>
          <p:nvPr/>
        </p:nvSpPr>
        <p:spPr>
          <a:xfrm>
            <a:off x="4458388" y="4121788"/>
            <a:ext cx="1319880" cy="131446"/>
          </a:xfrm>
          <a:prstGeom prst="rect">
            <a:avLst/>
          </a:prstGeom>
        </p:spPr>
        <p:txBody>
          <a:bodyPr vert="horz" wrap="square" lIns="0" tIns="0" rIns="0" bIns="0" rtlCol="0">
            <a:spAutoFit/>
          </a:bodyPr>
          <a:lstStyle/>
          <a:p>
            <a:pPr marL="8145">
              <a:lnSpc>
                <a:spcPts val="1058"/>
              </a:lnSpc>
            </a:pPr>
            <a:r>
              <a:rPr sz="898" spc="-6" dirty="0">
                <a:solidFill>
                  <a:srgbClr val="5E564E"/>
                </a:solidFill>
                <a:latin typeface="Microsoft Sans Serif"/>
                <a:cs typeface="Microsoft Sans Serif"/>
              </a:rPr>
              <a:t>Introduction </a:t>
            </a:r>
            <a:r>
              <a:rPr sz="898" dirty="0">
                <a:solidFill>
                  <a:srgbClr val="5E564E"/>
                </a:solidFill>
                <a:latin typeface="Microsoft Sans Serif"/>
                <a:cs typeface="Microsoft Sans Serif"/>
              </a:rPr>
              <a:t>to</a:t>
            </a:r>
            <a:r>
              <a:rPr sz="898" spc="19" dirty="0">
                <a:solidFill>
                  <a:srgbClr val="5E564E"/>
                </a:solidFill>
                <a:latin typeface="Microsoft Sans Serif"/>
                <a:cs typeface="Microsoft Sans Serif"/>
              </a:rPr>
              <a:t> </a:t>
            </a:r>
            <a:r>
              <a:rPr sz="898" spc="-6" dirty="0">
                <a:solidFill>
                  <a:srgbClr val="5E564E"/>
                </a:solidFill>
                <a:latin typeface="Microsoft Sans Serif"/>
                <a:cs typeface="Microsoft Sans Serif"/>
              </a:rPr>
              <a:t>Multimedia</a:t>
            </a:r>
            <a:endParaRPr sz="898">
              <a:latin typeface="Microsoft Sans Serif"/>
              <a:cs typeface="Microsoft Sans Serif"/>
            </a:endParaRPr>
          </a:p>
        </p:txBody>
      </p:sp>
      <p:sp>
        <p:nvSpPr>
          <p:cNvPr id="6" name="object 6"/>
          <p:cNvSpPr txBox="1"/>
          <p:nvPr/>
        </p:nvSpPr>
        <p:spPr>
          <a:xfrm>
            <a:off x="3337936" y="1450088"/>
            <a:ext cx="5300289" cy="2955415"/>
          </a:xfrm>
          <a:prstGeom prst="rect">
            <a:avLst/>
          </a:prstGeom>
        </p:spPr>
        <p:txBody>
          <a:bodyPr vert="horz" wrap="square" lIns="0" tIns="7738" rIns="0" bIns="0" rtlCol="0">
            <a:spAutoFit/>
          </a:bodyPr>
          <a:lstStyle/>
          <a:p>
            <a:pPr marL="228046" marR="3258" indent="-219902">
              <a:spcBef>
                <a:spcPts val="61"/>
              </a:spcBef>
            </a:pPr>
            <a:r>
              <a:rPr sz="1796" spc="58" dirty="0">
                <a:solidFill>
                  <a:srgbClr val="FFCC00"/>
                </a:solidFill>
                <a:latin typeface="Wingdings"/>
                <a:cs typeface="Wingdings"/>
              </a:rPr>
              <a:t></a:t>
            </a:r>
            <a:r>
              <a:rPr sz="1796" spc="58" dirty="0">
                <a:latin typeface="Tahoma"/>
                <a:cs typeface="Tahoma"/>
              </a:rPr>
              <a:t>A</a:t>
            </a:r>
            <a:r>
              <a:rPr sz="1796" spc="-55" dirty="0">
                <a:latin typeface="Tahoma"/>
                <a:cs typeface="Tahoma"/>
              </a:rPr>
              <a:t> </a:t>
            </a:r>
            <a:r>
              <a:rPr sz="1796" dirty="0">
                <a:latin typeface="Tahoma"/>
                <a:cs typeface="Tahoma"/>
              </a:rPr>
              <a:t>multimedia</a:t>
            </a:r>
            <a:r>
              <a:rPr sz="1796" spc="-38" dirty="0">
                <a:latin typeface="Tahoma"/>
                <a:cs typeface="Tahoma"/>
              </a:rPr>
              <a:t> </a:t>
            </a:r>
            <a:r>
              <a:rPr sz="1796" dirty="0">
                <a:latin typeface="Tahoma"/>
                <a:cs typeface="Tahoma"/>
              </a:rPr>
              <a:t>application</a:t>
            </a:r>
            <a:r>
              <a:rPr sz="1796" spc="-35" dirty="0">
                <a:latin typeface="Tahoma"/>
                <a:cs typeface="Tahoma"/>
              </a:rPr>
              <a:t> </a:t>
            </a:r>
            <a:r>
              <a:rPr sz="1796" dirty="0">
                <a:latin typeface="Tahoma"/>
                <a:cs typeface="Tahoma"/>
              </a:rPr>
              <a:t>may</a:t>
            </a:r>
            <a:r>
              <a:rPr sz="1796" spc="-45" dirty="0">
                <a:latin typeface="Tahoma"/>
                <a:cs typeface="Tahoma"/>
              </a:rPr>
              <a:t> </a:t>
            </a:r>
            <a:r>
              <a:rPr sz="1796" dirty="0">
                <a:latin typeface="Tahoma"/>
                <a:cs typeface="Tahoma"/>
              </a:rPr>
              <a:t>require</a:t>
            </a:r>
            <a:r>
              <a:rPr sz="1796" spc="-42" dirty="0">
                <a:latin typeface="Tahoma"/>
                <a:cs typeface="Tahoma"/>
              </a:rPr>
              <a:t> </a:t>
            </a:r>
            <a:r>
              <a:rPr sz="1796" dirty="0">
                <a:latin typeface="Tahoma"/>
                <a:cs typeface="Tahoma"/>
              </a:rPr>
              <a:t>the</a:t>
            </a:r>
            <a:r>
              <a:rPr sz="1796" spc="-51" dirty="0">
                <a:latin typeface="Tahoma"/>
                <a:cs typeface="Tahoma"/>
              </a:rPr>
              <a:t> </a:t>
            </a:r>
            <a:r>
              <a:rPr sz="1796" dirty="0">
                <a:latin typeface="Tahoma"/>
                <a:cs typeface="Tahoma"/>
              </a:rPr>
              <a:t>use</a:t>
            </a:r>
            <a:r>
              <a:rPr sz="1796" spc="-45" dirty="0">
                <a:latin typeface="Tahoma"/>
                <a:cs typeface="Tahoma"/>
              </a:rPr>
              <a:t> </a:t>
            </a:r>
            <a:r>
              <a:rPr sz="1796" spc="-16" dirty="0">
                <a:latin typeface="Tahoma"/>
                <a:cs typeface="Tahoma"/>
              </a:rPr>
              <a:t>of </a:t>
            </a:r>
            <a:r>
              <a:rPr sz="1796" dirty="0">
                <a:solidFill>
                  <a:srgbClr val="FF0000"/>
                </a:solidFill>
                <a:latin typeface="Tahoma"/>
                <a:cs typeface="Tahoma"/>
              </a:rPr>
              <a:t>speech,</a:t>
            </a:r>
            <a:r>
              <a:rPr sz="1796" spc="-48" dirty="0">
                <a:solidFill>
                  <a:srgbClr val="FF0000"/>
                </a:solidFill>
                <a:latin typeface="Tahoma"/>
                <a:cs typeface="Tahoma"/>
              </a:rPr>
              <a:t> </a:t>
            </a:r>
            <a:r>
              <a:rPr sz="1796" dirty="0">
                <a:solidFill>
                  <a:srgbClr val="FF0000"/>
                </a:solidFill>
                <a:latin typeface="Tahoma"/>
                <a:cs typeface="Tahoma"/>
              </a:rPr>
              <a:t>music</a:t>
            </a:r>
            <a:r>
              <a:rPr sz="1796" spc="-45" dirty="0">
                <a:solidFill>
                  <a:srgbClr val="FF0000"/>
                </a:solidFill>
                <a:latin typeface="Tahoma"/>
                <a:cs typeface="Tahoma"/>
              </a:rPr>
              <a:t> </a:t>
            </a:r>
            <a:r>
              <a:rPr sz="1796" dirty="0">
                <a:solidFill>
                  <a:srgbClr val="FF0000"/>
                </a:solidFill>
                <a:latin typeface="Tahoma"/>
                <a:cs typeface="Tahoma"/>
              </a:rPr>
              <a:t>and</a:t>
            </a:r>
            <a:r>
              <a:rPr sz="1796" spc="-35" dirty="0">
                <a:solidFill>
                  <a:srgbClr val="FF0000"/>
                </a:solidFill>
                <a:latin typeface="Tahoma"/>
                <a:cs typeface="Tahoma"/>
              </a:rPr>
              <a:t> </a:t>
            </a:r>
            <a:r>
              <a:rPr sz="1796" dirty="0">
                <a:solidFill>
                  <a:srgbClr val="FF0000"/>
                </a:solidFill>
                <a:latin typeface="Tahoma"/>
                <a:cs typeface="Tahoma"/>
              </a:rPr>
              <a:t>sound</a:t>
            </a:r>
            <a:r>
              <a:rPr sz="1796" spc="-32" dirty="0">
                <a:solidFill>
                  <a:srgbClr val="FF0000"/>
                </a:solidFill>
                <a:latin typeface="Tahoma"/>
                <a:cs typeface="Tahoma"/>
              </a:rPr>
              <a:t> </a:t>
            </a:r>
            <a:r>
              <a:rPr sz="1796" dirty="0">
                <a:solidFill>
                  <a:srgbClr val="FF0000"/>
                </a:solidFill>
                <a:latin typeface="Tahoma"/>
                <a:cs typeface="Tahoma"/>
              </a:rPr>
              <a:t>effects</a:t>
            </a:r>
            <a:r>
              <a:rPr sz="1796" dirty="0">
                <a:latin typeface="Tahoma"/>
                <a:cs typeface="Tahoma"/>
              </a:rPr>
              <a:t>.</a:t>
            </a:r>
            <a:r>
              <a:rPr sz="1796" spc="-42" dirty="0">
                <a:latin typeface="Tahoma"/>
                <a:cs typeface="Tahoma"/>
              </a:rPr>
              <a:t> </a:t>
            </a:r>
            <a:r>
              <a:rPr sz="1796" dirty="0">
                <a:latin typeface="Tahoma"/>
                <a:cs typeface="Tahoma"/>
              </a:rPr>
              <a:t>These</a:t>
            </a:r>
            <a:r>
              <a:rPr sz="1796" spc="-38" dirty="0">
                <a:latin typeface="Tahoma"/>
                <a:cs typeface="Tahoma"/>
              </a:rPr>
              <a:t> </a:t>
            </a:r>
            <a:r>
              <a:rPr sz="1796" dirty="0">
                <a:latin typeface="Tahoma"/>
                <a:cs typeface="Tahoma"/>
              </a:rPr>
              <a:t>are</a:t>
            </a:r>
            <a:r>
              <a:rPr sz="1796" spc="-35" dirty="0">
                <a:latin typeface="Tahoma"/>
                <a:cs typeface="Tahoma"/>
              </a:rPr>
              <a:t> </a:t>
            </a:r>
            <a:r>
              <a:rPr sz="1796" spc="-6" dirty="0">
                <a:latin typeface="Tahoma"/>
                <a:cs typeface="Tahoma"/>
              </a:rPr>
              <a:t>called </a:t>
            </a:r>
            <a:r>
              <a:rPr sz="1796" dirty="0">
                <a:latin typeface="Tahoma"/>
                <a:cs typeface="Tahoma"/>
              </a:rPr>
              <a:t>audio</a:t>
            </a:r>
            <a:r>
              <a:rPr sz="1796" spc="-35" dirty="0">
                <a:latin typeface="Tahoma"/>
                <a:cs typeface="Tahoma"/>
              </a:rPr>
              <a:t> </a:t>
            </a:r>
            <a:r>
              <a:rPr sz="1796" dirty="0">
                <a:latin typeface="Tahoma"/>
                <a:cs typeface="Tahoma"/>
              </a:rPr>
              <a:t>or</a:t>
            </a:r>
            <a:r>
              <a:rPr sz="1796" spc="-26" dirty="0">
                <a:latin typeface="Tahoma"/>
                <a:cs typeface="Tahoma"/>
              </a:rPr>
              <a:t> </a:t>
            </a:r>
            <a:r>
              <a:rPr sz="1796" dirty="0">
                <a:latin typeface="Tahoma"/>
                <a:cs typeface="Tahoma"/>
              </a:rPr>
              <a:t>the</a:t>
            </a:r>
            <a:r>
              <a:rPr sz="1796" spc="-38" dirty="0">
                <a:latin typeface="Tahoma"/>
                <a:cs typeface="Tahoma"/>
              </a:rPr>
              <a:t> </a:t>
            </a:r>
            <a:r>
              <a:rPr sz="1796" dirty="0">
                <a:latin typeface="Tahoma"/>
                <a:cs typeface="Tahoma"/>
              </a:rPr>
              <a:t>sound</a:t>
            </a:r>
            <a:r>
              <a:rPr sz="1796" spc="-26" dirty="0">
                <a:latin typeface="Tahoma"/>
                <a:cs typeface="Tahoma"/>
              </a:rPr>
              <a:t> </a:t>
            </a:r>
            <a:r>
              <a:rPr sz="1796" spc="-6" dirty="0">
                <a:latin typeface="Tahoma"/>
                <a:cs typeface="Tahoma"/>
              </a:rPr>
              <a:t>elements.</a:t>
            </a:r>
            <a:endParaRPr sz="1796" dirty="0">
              <a:latin typeface="Tahoma"/>
              <a:cs typeface="Tahoma"/>
            </a:endParaRPr>
          </a:p>
          <a:p>
            <a:pPr marL="228046" marR="469938" indent="-219902">
              <a:spcBef>
                <a:spcPts val="430"/>
              </a:spcBef>
              <a:tabLst>
                <a:tab pos="299311" algn="l"/>
              </a:tabLst>
            </a:pPr>
            <a:r>
              <a:rPr sz="1796" spc="-32" dirty="0">
                <a:solidFill>
                  <a:srgbClr val="FFCC00"/>
                </a:solidFill>
                <a:latin typeface="Wingdings"/>
                <a:cs typeface="Wingdings"/>
              </a:rPr>
              <a:t></a:t>
            </a:r>
            <a:r>
              <a:rPr sz="1796" dirty="0">
                <a:solidFill>
                  <a:srgbClr val="FFCC00"/>
                </a:solidFill>
                <a:latin typeface="Times New Roman"/>
                <a:cs typeface="Times New Roman"/>
              </a:rPr>
              <a:t>		</a:t>
            </a:r>
            <a:r>
              <a:rPr sz="1796" dirty="0">
                <a:latin typeface="Tahoma"/>
                <a:cs typeface="Tahoma"/>
              </a:rPr>
              <a:t>There</a:t>
            </a:r>
            <a:r>
              <a:rPr sz="1796" spc="-29" dirty="0">
                <a:latin typeface="Tahoma"/>
                <a:cs typeface="Tahoma"/>
              </a:rPr>
              <a:t> </a:t>
            </a:r>
            <a:r>
              <a:rPr sz="1796" dirty="0">
                <a:latin typeface="Tahoma"/>
                <a:cs typeface="Tahoma"/>
              </a:rPr>
              <a:t>are</a:t>
            </a:r>
            <a:r>
              <a:rPr sz="1796" spc="-32" dirty="0">
                <a:latin typeface="Tahoma"/>
                <a:cs typeface="Tahoma"/>
              </a:rPr>
              <a:t> </a:t>
            </a:r>
            <a:r>
              <a:rPr sz="1796" dirty="0">
                <a:latin typeface="Tahoma"/>
                <a:cs typeface="Tahoma"/>
              </a:rPr>
              <a:t>two</a:t>
            </a:r>
            <a:r>
              <a:rPr sz="1796" spc="-35" dirty="0">
                <a:latin typeface="Tahoma"/>
                <a:cs typeface="Tahoma"/>
              </a:rPr>
              <a:t> </a:t>
            </a:r>
            <a:r>
              <a:rPr sz="1796" dirty="0">
                <a:latin typeface="Tahoma"/>
                <a:cs typeface="Tahoma"/>
              </a:rPr>
              <a:t>basic</a:t>
            </a:r>
            <a:r>
              <a:rPr sz="1796" spc="-42" dirty="0">
                <a:latin typeface="Tahoma"/>
                <a:cs typeface="Tahoma"/>
              </a:rPr>
              <a:t> </a:t>
            </a:r>
            <a:r>
              <a:rPr sz="1796" dirty="0">
                <a:latin typeface="Tahoma"/>
                <a:cs typeface="Tahoma"/>
              </a:rPr>
              <a:t>types</a:t>
            </a:r>
            <a:r>
              <a:rPr sz="1796" spc="-32" dirty="0">
                <a:latin typeface="Tahoma"/>
                <a:cs typeface="Tahoma"/>
              </a:rPr>
              <a:t> </a:t>
            </a:r>
            <a:r>
              <a:rPr sz="1796" dirty="0">
                <a:latin typeface="Tahoma"/>
                <a:cs typeface="Tahoma"/>
              </a:rPr>
              <a:t>of</a:t>
            </a:r>
            <a:r>
              <a:rPr sz="1796" spc="-38" dirty="0">
                <a:latin typeface="Tahoma"/>
                <a:cs typeface="Tahoma"/>
              </a:rPr>
              <a:t> </a:t>
            </a:r>
            <a:r>
              <a:rPr sz="1796" dirty="0">
                <a:latin typeface="Tahoma"/>
                <a:cs typeface="Tahoma"/>
              </a:rPr>
              <a:t>audio</a:t>
            </a:r>
            <a:r>
              <a:rPr sz="1796" spc="-22" dirty="0">
                <a:latin typeface="Tahoma"/>
                <a:cs typeface="Tahoma"/>
              </a:rPr>
              <a:t> </a:t>
            </a:r>
            <a:r>
              <a:rPr sz="1796" dirty="0">
                <a:latin typeface="Tahoma"/>
                <a:cs typeface="Tahoma"/>
              </a:rPr>
              <a:t>or</a:t>
            </a:r>
            <a:r>
              <a:rPr sz="1796" spc="-42" dirty="0">
                <a:latin typeface="Tahoma"/>
                <a:cs typeface="Tahoma"/>
              </a:rPr>
              <a:t> </a:t>
            </a:r>
            <a:r>
              <a:rPr sz="1796" spc="-6" dirty="0">
                <a:latin typeface="Tahoma"/>
                <a:cs typeface="Tahoma"/>
              </a:rPr>
              <a:t>sound: </a:t>
            </a:r>
            <a:r>
              <a:rPr sz="1796" dirty="0">
                <a:solidFill>
                  <a:srgbClr val="FF0000"/>
                </a:solidFill>
                <a:latin typeface="Tahoma"/>
                <a:cs typeface="Tahoma"/>
              </a:rPr>
              <a:t>analog</a:t>
            </a:r>
            <a:r>
              <a:rPr sz="1796" spc="-29" dirty="0">
                <a:solidFill>
                  <a:srgbClr val="FF0000"/>
                </a:solidFill>
                <a:latin typeface="Tahoma"/>
                <a:cs typeface="Tahoma"/>
              </a:rPr>
              <a:t> </a:t>
            </a:r>
            <a:r>
              <a:rPr sz="1796" dirty="0">
                <a:solidFill>
                  <a:srgbClr val="FF0000"/>
                </a:solidFill>
                <a:latin typeface="Tahoma"/>
                <a:cs typeface="Tahoma"/>
              </a:rPr>
              <a:t>and</a:t>
            </a:r>
            <a:r>
              <a:rPr sz="1796" spc="-32" dirty="0">
                <a:solidFill>
                  <a:srgbClr val="FF0000"/>
                </a:solidFill>
                <a:latin typeface="Tahoma"/>
                <a:cs typeface="Tahoma"/>
              </a:rPr>
              <a:t> </a:t>
            </a:r>
            <a:r>
              <a:rPr sz="1796" dirty="0">
                <a:solidFill>
                  <a:srgbClr val="FF0000"/>
                </a:solidFill>
                <a:latin typeface="Tahoma"/>
                <a:cs typeface="Tahoma"/>
              </a:rPr>
              <a:t>digital</a:t>
            </a:r>
            <a:r>
              <a:rPr sz="1796" spc="-45" dirty="0">
                <a:solidFill>
                  <a:srgbClr val="FF0000"/>
                </a:solidFill>
                <a:latin typeface="Tahoma"/>
                <a:cs typeface="Tahoma"/>
              </a:rPr>
              <a:t> </a:t>
            </a:r>
            <a:r>
              <a:rPr sz="1796" spc="-6" dirty="0">
                <a:solidFill>
                  <a:srgbClr val="FF0000"/>
                </a:solidFill>
                <a:latin typeface="Tahoma"/>
                <a:cs typeface="Tahoma"/>
              </a:rPr>
              <a:t>audio</a:t>
            </a:r>
            <a:r>
              <a:rPr sz="1796" spc="-6" dirty="0">
                <a:latin typeface="Tahoma"/>
                <a:cs typeface="Tahoma"/>
              </a:rPr>
              <a:t>.</a:t>
            </a:r>
            <a:endParaRPr sz="1796" dirty="0">
              <a:latin typeface="Tahoma"/>
              <a:cs typeface="Tahoma"/>
            </a:endParaRPr>
          </a:p>
          <a:p>
            <a:pPr marL="228046" marR="318858" indent="-219902">
              <a:spcBef>
                <a:spcPts val="433"/>
              </a:spcBef>
              <a:tabLst>
                <a:tab pos="299311" algn="l"/>
              </a:tabLst>
            </a:pPr>
            <a:r>
              <a:rPr sz="1796" spc="-32" dirty="0">
                <a:solidFill>
                  <a:srgbClr val="FFCC00"/>
                </a:solidFill>
                <a:latin typeface="Wingdings"/>
                <a:cs typeface="Wingdings"/>
              </a:rPr>
              <a:t></a:t>
            </a:r>
            <a:r>
              <a:rPr sz="1796" dirty="0">
                <a:solidFill>
                  <a:srgbClr val="FFCC00"/>
                </a:solidFill>
                <a:latin typeface="Times New Roman"/>
                <a:cs typeface="Times New Roman"/>
              </a:rPr>
              <a:t>		</a:t>
            </a:r>
            <a:r>
              <a:rPr sz="1796" b="1" dirty="0">
                <a:solidFill>
                  <a:srgbClr val="0066FF"/>
                </a:solidFill>
                <a:latin typeface="Tahoma"/>
                <a:cs typeface="Tahoma"/>
              </a:rPr>
              <a:t>Analog</a:t>
            </a:r>
            <a:r>
              <a:rPr sz="1796" b="1" spc="-51" dirty="0">
                <a:solidFill>
                  <a:srgbClr val="0066FF"/>
                </a:solidFill>
                <a:latin typeface="Tahoma"/>
                <a:cs typeface="Tahoma"/>
              </a:rPr>
              <a:t> </a:t>
            </a:r>
            <a:r>
              <a:rPr sz="1796" b="1" dirty="0">
                <a:solidFill>
                  <a:srgbClr val="0066FF"/>
                </a:solidFill>
                <a:latin typeface="Tahoma"/>
                <a:cs typeface="Tahoma"/>
              </a:rPr>
              <a:t>audio</a:t>
            </a:r>
            <a:r>
              <a:rPr sz="1796" b="1" spc="-42" dirty="0">
                <a:solidFill>
                  <a:srgbClr val="0066FF"/>
                </a:solidFill>
                <a:latin typeface="Tahoma"/>
                <a:cs typeface="Tahoma"/>
              </a:rPr>
              <a:t> </a:t>
            </a:r>
            <a:r>
              <a:rPr sz="1796" b="1" dirty="0">
                <a:solidFill>
                  <a:srgbClr val="0066FF"/>
                </a:solidFill>
                <a:latin typeface="Tahoma"/>
                <a:cs typeface="Tahoma"/>
              </a:rPr>
              <a:t>refers</a:t>
            </a:r>
            <a:r>
              <a:rPr sz="1796" b="1" spc="-42" dirty="0">
                <a:solidFill>
                  <a:srgbClr val="0066FF"/>
                </a:solidFill>
                <a:latin typeface="Tahoma"/>
                <a:cs typeface="Tahoma"/>
              </a:rPr>
              <a:t> </a:t>
            </a:r>
            <a:r>
              <a:rPr sz="1796" b="1" dirty="0">
                <a:solidFill>
                  <a:srgbClr val="0066FF"/>
                </a:solidFill>
                <a:latin typeface="Tahoma"/>
                <a:cs typeface="Tahoma"/>
              </a:rPr>
              <a:t>to</a:t>
            </a:r>
            <a:r>
              <a:rPr sz="1796" b="1" spc="-51" dirty="0">
                <a:solidFill>
                  <a:srgbClr val="0066FF"/>
                </a:solidFill>
                <a:latin typeface="Tahoma"/>
                <a:cs typeface="Tahoma"/>
              </a:rPr>
              <a:t> </a:t>
            </a:r>
            <a:r>
              <a:rPr sz="1796" b="1" dirty="0">
                <a:solidFill>
                  <a:srgbClr val="0066FF"/>
                </a:solidFill>
                <a:latin typeface="Tahoma"/>
                <a:cs typeface="Tahoma"/>
              </a:rPr>
              <a:t>the</a:t>
            </a:r>
            <a:r>
              <a:rPr sz="1796" b="1" spc="-45" dirty="0">
                <a:solidFill>
                  <a:srgbClr val="0066FF"/>
                </a:solidFill>
                <a:latin typeface="Tahoma"/>
                <a:cs typeface="Tahoma"/>
              </a:rPr>
              <a:t> </a:t>
            </a:r>
            <a:r>
              <a:rPr sz="1796" b="1" dirty="0">
                <a:solidFill>
                  <a:srgbClr val="0066FF"/>
                </a:solidFill>
                <a:latin typeface="Tahoma"/>
                <a:cs typeface="Tahoma"/>
              </a:rPr>
              <a:t>original</a:t>
            </a:r>
            <a:r>
              <a:rPr sz="1796" b="1" spc="-35" dirty="0">
                <a:solidFill>
                  <a:srgbClr val="0066FF"/>
                </a:solidFill>
                <a:latin typeface="Tahoma"/>
                <a:cs typeface="Tahoma"/>
              </a:rPr>
              <a:t> </a:t>
            </a:r>
            <a:r>
              <a:rPr sz="1796" b="1" spc="-6" dirty="0">
                <a:solidFill>
                  <a:srgbClr val="0066FF"/>
                </a:solidFill>
                <a:latin typeface="Tahoma"/>
                <a:cs typeface="Tahoma"/>
              </a:rPr>
              <a:t>sound </a:t>
            </a:r>
            <a:r>
              <a:rPr sz="1796" b="1" dirty="0">
                <a:solidFill>
                  <a:srgbClr val="0066FF"/>
                </a:solidFill>
                <a:latin typeface="Tahoma"/>
                <a:cs typeface="Tahoma"/>
              </a:rPr>
              <a:t>signal</a:t>
            </a:r>
            <a:r>
              <a:rPr sz="1796" b="1" spc="-42" dirty="0">
                <a:solidFill>
                  <a:srgbClr val="0066FF"/>
                </a:solidFill>
                <a:latin typeface="Tahoma"/>
                <a:cs typeface="Tahoma"/>
              </a:rPr>
              <a:t> </a:t>
            </a:r>
            <a:r>
              <a:rPr sz="1796" spc="-32" dirty="0">
                <a:latin typeface="Tahoma"/>
                <a:cs typeface="Tahoma"/>
              </a:rPr>
              <a:t>.</a:t>
            </a:r>
            <a:endParaRPr sz="1796" dirty="0">
              <a:latin typeface="Tahoma"/>
              <a:cs typeface="Tahoma"/>
            </a:endParaRPr>
          </a:p>
          <a:p>
            <a:pPr marL="227639" marR="152302" indent="-219902">
              <a:lnSpc>
                <a:spcPts val="2155"/>
              </a:lnSpc>
              <a:spcBef>
                <a:spcPts val="503"/>
              </a:spcBef>
              <a:tabLst>
                <a:tab pos="299311" algn="l"/>
              </a:tabLst>
            </a:pPr>
            <a:r>
              <a:rPr sz="1796" spc="-32" dirty="0">
                <a:solidFill>
                  <a:srgbClr val="FFCC00"/>
                </a:solidFill>
                <a:latin typeface="Wingdings"/>
                <a:cs typeface="Wingdings"/>
              </a:rPr>
              <a:t></a:t>
            </a:r>
            <a:r>
              <a:rPr sz="1796" dirty="0">
                <a:solidFill>
                  <a:srgbClr val="FFCC00"/>
                </a:solidFill>
                <a:latin typeface="Times New Roman"/>
                <a:cs typeface="Times New Roman"/>
              </a:rPr>
              <a:t>		</a:t>
            </a:r>
            <a:r>
              <a:rPr sz="1796" b="1" dirty="0">
                <a:solidFill>
                  <a:srgbClr val="006FC0"/>
                </a:solidFill>
                <a:latin typeface="Tahoma"/>
                <a:cs typeface="Tahoma"/>
              </a:rPr>
              <a:t>Digital</a:t>
            </a:r>
            <a:r>
              <a:rPr sz="1796" b="1" spc="-22" dirty="0">
                <a:solidFill>
                  <a:srgbClr val="006FC0"/>
                </a:solidFill>
                <a:latin typeface="Tahoma"/>
                <a:cs typeface="Tahoma"/>
              </a:rPr>
              <a:t> </a:t>
            </a:r>
            <a:r>
              <a:rPr sz="1796" b="1" dirty="0">
                <a:solidFill>
                  <a:srgbClr val="006FC0"/>
                </a:solidFill>
                <a:latin typeface="Tahoma"/>
                <a:cs typeface="Tahoma"/>
              </a:rPr>
              <a:t>audio</a:t>
            </a:r>
            <a:r>
              <a:rPr sz="1796" b="1" spc="-51" dirty="0">
                <a:solidFill>
                  <a:srgbClr val="006FC0"/>
                </a:solidFill>
                <a:latin typeface="Tahoma"/>
                <a:cs typeface="Tahoma"/>
              </a:rPr>
              <a:t> </a:t>
            </a:r>
            <a:r>
              <a:rPr sz="1796" b="1" dirty="0">
                <a:solidFill>
                  <a:srgbClr val="006FC0"/>
                </a:solidFill>
                <a:latin typeface="Tahoma"/>
                <a:cs typeface="Tahoma"/>
              </a:rPr>
              <a:t>refers</a:t>
            </a:r>
            <a:r>
              <a:rPr sz="1796" b="1" spc="-32" dirty="0">
                <a:solidFill>
                  <a:srgbClr val="006FC0"/>
                </a:solidFill>
                <a:latin typeface="Tahoma"/>
                <a:cs typeface="Tahoma"/>
              </a:rPr>
              <a:t> </a:t>
            </a:r>
            <a:r>
              <a:rPr sz="1796" b="1" dirty="0">
                <a:solidFill>
                  <a:srgbClr val="006FC0"/>
                </a:solidFill>
                <a:latin typeface="Tahoma"/>
                <a:cs typeface="Tahoma"/>
              </a:rPr>
              <a:t>to</a:t>
            </a:r>
            <a:r>
              <a:rPr sz="1796" b="1" spc="-48" dirty="0">
                <a:solidFill>
                  <a:srgbClr val="006FC0"/>
                </a:solidFill>
                <a:latin typeface="Tahoma"/>
                <a:cs typeface="Tahoma"/>
              </a:rPr>
              <a:t> </a:t>
            </a:r>
            <a:r>
              <a:rPr sz="1796" b="1" dirty="0">
                <a:solidFill>
                  <a:srgbClr val="006FC0"/>
                </a:solidFill>
                <a:latin typeface="Tahoma"/>
                <a:cs typeface="Tahoma"/>
              </a:rPr>
              <a:t>the</a:t>
            </a:r>
            <a:r>
              <a:rPr sz="1796" b="1" spc="-48" dirty="0">
                <a:solidFill>
                  <a:srgbClr val="006FC0"/>
                </a:solidFill>
                <a:latin typeface="Tahoma"/>
                <a:cs typeface="Tahoma"/>
              </a:rPr>
              <a:t> </a:t>
            </a:r>
            <a:r>
              <a:rPr sz="1796" b="1" dirty="0">
                <a:solidFill>
                  <a:srgbClr val="006FC0"/>
                </a:solidFill>
                <a:latin typeface="Tahoma"/>
                <a:cs typeface="Tahoma"/>
              </a:rPr>
              <a:t>digital</a:t>
            </a:r>
            <a:r>
              <a:rPr sz="1796" b="1" spc="-26" dirty="0">
                <a:solidFill>
                  <a:srgbClr val="006FC0"/>
                </a:solidFill>
                <a:latin typeface="Tahoma"/>
                <a:cs typeface="Tahoma"/>
              </a:rPr>
              <a:t> </a:t>
            </a:r>
            <a:r>
              <a:rPr sz="1796" b="1" spc="-6" dirty="0">
                <a:solidFill>
                  <a:srgbClr val="006FC0"/>
                </a:solidFill>
                <a:latin typeface="Tahoma"/>
                <a:cs typeface="Tahoma"/>
              </a:rPr>
              <a:t>sampling </a:t>
            </a:r>
            <a:r>
              <a:rPr sz="1796" b="1" dirty="0">
                <a:solidFill>
                  <a:srgbClr val="006FC0"/>
                </a:solidFill>
                <a:latin typeface="Tahoma"/>
                <a:cs typeface="Tahoma"/>
              </a:rPr>
              <a:t>of</a:t>
            </a:r>
            <a:r>
              <a:rPr sz="1796" b="1" spc="-61" dirty="0">
                <a:solidFill>
                  <a:srgbClr val="006FC0"/>
                </a:solidFill>
                <a:latin typeface="Tahoma"/>
                <a:cs typeface="Tahoma"/>
              </a:rPr>
              <a:t> </a:t>
            </a:r>
            <a:r>
              <a:rPr sz="1796" b="1" dirty="0">
                <a:solidFill>
                  <a:srgbClr val="006FC0"/>
                </a:solidFill>
                <a:latin typeface="Tahoma"/>
                <a:cs typeface="Tahoma"/>
              </a:rPr>
              <a:t>the</a:t>
            </a:r>
            <a:r>
              <a:rPr sz="1796" b="1" spc="-16" dirty="0">
                <a:solidFill>
                  <a:srgbClr val="006FC0"/>
                </a:solidFill>
                <a:latin typeface="Tahoma"/>
                <a:cs typeface="Tahoma"/>
              </a:rPr>
              <a:t> </a:t>
            </a:r>
            <a:r>
              <a:rPr sz="1796" b="1" dirty="0">
                <a:solidFill>
                  <a:srgbClr val="006FC0"/>
                </a:solidFill>
                <a:latin typeface="Tahoma"/>
                <a:cs typeface="Tahoma"/>
              </a:rPr>
              <a:t>actual</a:t>
            </a:r>
            <a:r>
              <a:rPr sz="1796" b="1" spc="-6" dirty="0">
                <a:solidFill>
                  <a:srgbClr val="006FC0"/>
                </a:solidFill>
                <a:latin typeface="Tahoma"/>
                <a:cs typeface="Tahoma"/>
              </a:rPr>
              <a:t> </a:t>
            </a:r>
            <a:r>
              <a:rPr sz="1796" b="1" dirty="0">
                <a:solidFill>
                  <a:srgbClr val="006FC0"/>
                </a:solidFill>
                <a:latin typeface="Tahoma"/>
                <a:cs typeface="Tahoma"/>
              </a:rPr>
              <a:t>sound</a:t>
            </a:r>
            <a:r>
              <a:rPr sz="1796" b="1" spc="-6" dirty="0">
                <a:solidFill>
                  <a:srgbClr val="006FC0"/>
                </a:solidFill>
                <a:latin typeface="Tahoma"/>
                <a:cs typeface="Tahoma"/>
              </a:rPr>
              <a:t> </a:t>
            </a:r>
            <a:r>
              <a:rPr sz="1796" dirty="0">
                <a:latin typeface="Tahoma"/>
                <a:cs typeface="Tahoma"/>
              </a:rPr>
              <a:t>.</a:t>
            </a:r>
            <a:r>
              <a:rPr sz="1796" spc="-13" dirty="0">
                <a:latin typeface="Tahoma"/>
                <a:cs typeface="Tahoma"/>
              </a:rPr>
              <a:t> </a:t>
            </a:r>
            <a:r>
              <a:rPr sz="1892" b="1" i="1" spc="-208" dirty="0">
                <a:latin typeface="Verdana"/>
                <a:cs typeface="Verdana"/>
              </a:rPr>
              <a:t>The</a:t>
            </a:r>
            <a:r>
              <a:rPr sz="1892" b="1" i="1" spc="-119" dirty="0">
                <a:latin typeface="Verdana"/>
                <a:cs typeface="Verdana"/>
              </a:rPr>
              <a:t> </a:t>
            </a:r>
            <a:r>
              <a:rPr sz="1892" b="1" i="1" spc="-205" dirty="0">
                <a:latin typeface="Verdana"/>
                <a:cs typeface="Verdana"/>
              </a:rPr>
              <a:t>sound</a:t>
            </a:r>
            <a:r>
              <a:rPr sz="1892" b="1" i="1" spc="-125" dirty="0">
                <a:latin typeface="Verdana"/>
                <a:cs typeface="Verdana"/>
              </a:rPr>
              <a:t> </a:t>
            </a:r>
            <a:r>
              <a:rPr sz="1892" b="1" i="1" spc="-205" dirty="0">
                <a:latin typeface="Verdana"/>
                <a:cs typeface="Verdana"/>
              </a:rPr>
              <a:t>used</a:t>
            </a:r>
            <a:r>
              <a:rPr sz="1892" b="1" i="1" spc="-125" dirty="0">
                <a:latin typeface="Verdana"/>
                <a:cs typeface="Verdana"/>
              </a:rPr>
              <a:t> </a:t>
            </a:r>
            <a:r>
              <a:rPr sz="1892" b="1" i="1" spc="-180" dirty="0">
                <a:latin typeface="Verdana"/>
                <a:cs typeface="Verdana"/>
              </a:rPr>
              <a:t>in </a:t>
            </a:r>
            <a:r>
              <a:rPr sz="1892" b="1" i="1" spc="-196" dirty="0">
                <a:latin typeface="Verdana"/>
                <a:cs typeface="Verdana"/>
              </a:rPr>
              <a:t>multimedia</a:t>
            </a:r>
            <a:r>
              <a:rPr sz="1892" b="1" i="1" spc="-67" dirty="0">
                <a:latin typeface="Verdana"/>
                <a:cs typeface="Verdana"/>
              </a:rPr>
              <a:t> </a:t>
            </a:r>
            <a:r>
              <a:rPr sz="1892" b="1" i="1" spc="-163" dirty="0">
                <a:latin typeface="Verdana"/>
                <a:cs typeface="Verdana"/>
              </a:rPr>
              <a:t>is</a:t>
            </a:r>
            <a:r>
              <a:rPr sz="1892" b="1" i="1" spc="-106" dirty="0">
                <a:latin typeface="Verdana"/>
                <a:cs typeface="Verdana"/>
              </a:rPr>
              <a:t> </a:t>
            </a:r>
            <a:r>
              <a:rPr sz="1892" b="1" i="1" spc="-157" dirty="0">
                <a:latin typeface="Verdana"/>
                <a:cs typeface="Verdana"/>
              </a:rPr>
              <a:t>digital</a:t>
            </a:r>
            <a:r>
              <a:rPr sz="1892" b="1" i="1" spc="-83" dirty="0">
                <a:latin typeface="Verdana"/>
                <a:cs typeface="Verdana"/>
              </a:rPr>
              <a:t> </a:t>
            </a:r>
            <a:r>
              <a:rPr sz="1892" b="1" i="1" spc="-183" dirty="0">
                <a:latin typeface="Verdana"/>
                <a:cs typeface="Verdana"/>
              </a:rPr>
              <a:t>audio.</a:t>
            </a:r>
            <a:endParaRPr sz="1892" dirty="0">
              <a:latin typeface="Verdana"/>
              <a:cs typeface="Verdana"/>
            </a:endParaRPr>
          </a:p>
        </p:txBody>
      </p:sp>
      <p:sp>
        <p:nvSpPr>
          <p:cNvPr id="10" name="Footer Placeholder 9">
            <a:extLst>
              <a:ext uri="{FF2B5EF4-FFF2-40B4-BE49-F238E27FC236}">
                <a16:creationId xmlns:a16="http://schemas.microsoft.com/office/drawing/2014/main" id="{E5723748-2641-4821-A9FF-82BCA24212E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306678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09635" y="1247991"/>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47299">
              <a:lnSpc>
                <a:spcPct val="100000"/>
              </a:lnSpc>
              <a:spcBef>
                <a:spcPts val="64"/>
              </a:spcBef>
            </a:pPr>
            <a:r>
              <a:rPr sz="2309" spc="-6" dirty="0">
                <a:solidFill>
                  <a:srgbClr val="003399"/>
                </a:solidFill>
                <a:latin typeface="Arial Black"/>
                <a:cs typeface="Arial Black"/>
              </a:rPr>
              <a:t>Sound</a:t>
            </a:r>
            <a:endParaRPr sz="2309">
              <a:latin typeface="Arial Black"/>
              <a:cs typeface="Arial Black"/>
            </a:endParaRPr>
          </a:p>
        </p:txBody>
      </p:sp>
      <p:sp>
        <p:nvSpPr>
          <p:cNvPr id="6" name="object 6"/>
          <p:cNvSpPr txBox="1"/>
          <p:nvPr/>
        </p:nvSpPr>
        <p:spPr>
          <a:xfrm>
            <a:off x="3063188" y="1433034"/>
            <a:ext cx="5125988" cy="2495029"/>
          </a:xfrm>
          <a:prstGeom prst="rect">
            <a:avLst/>
          </a:prstGeom>
        </p:spPr>
        <p:txBody>
          <a:bodyPr vert="horz" wrap="square" lIns="0" tIns="54978" rIns="0" bIns="0" rtlCol="0">
            <a:spAutoFit/>
          </a:bodyPr>
          <a:lstStyle/>
          <a:p>
            <a:pPr marL="8145">
              <a:spcBef>
                <a:spcPts val="433"/>
              </a:spcBef>
            </a:pPr>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b="1" dirty="0">
                <a:latin typeface="Tahoma"/>
                <a:cs typeface="Tahoma"/>
              </a:rPr>
              <a:t>2.1</a:t>
            </a:r>
            <a:r>
              <a:rPr sz="1539" b="1" spc="-22" dirty="0">
                <a:latin typeface="Tahoma"/>
                <a:cs typeface="Tahoma"/>
              </a:rPr>
              <a:t> </a:t>
            </a:r>
            <a:r>
              <a:rPr sz="1539" b="1" dirty="0">
                <a:latin typeface="Tahoma"/>
                <a:cs typeface="Tahoma"/>
              </a:rPr>
              <a:t>Classes</a:t>
            </a:r>
            <a:r>
              <a:rPr sz="1539" b="1" spc="-16" dirty="0">
                <a:latin typeface="Tahoma"/>
                <a:cs typeface="Tahoma"/>
              </a:rPr>
              <a:t> </a:t>
            </a:r>
            <a:r>
              <a:rPr sz="1539" b="1" dirty="0">
                <a:latin typeface="Tahoma"/>
                <a:cs typeface="Tahoma"/>
              </a:rPr>
              <a:t>of</a:t>
            </a:r>
            <a:r>
              <a:rPr sz="1539" b="1" spc="-26" dirty="0">
                <a:latin typeface="Tahoma"/>
                <a:cs typeface="Tahoma"/>
              </a:rPr>
              <a:t> </a:t>
            </a:r>
            <a:r>
              <a:rPr sz="1539" b="1" spc="-6" dirty="0">
                <a:latin typeface="Tahoma"/>
                <a:cs typeface="Tahoma"/>
              </a:rPr>
              <a:t>Sound</a:t>
            </a:r>
            <a:endParaRPr sz="1539" dirty="0">
              <a:latin typeface="Tahoma"/>
              <a:cs typeface="Tahoma"/>
            </a:endParaRPr>
          </a:p>
          <a:p>
            <a:pPr marL="8145">
              <a:spcBef>
                <a:spcPts val="372"/>
              </a:spcBef>
            </a:pPr>
            <a:r>
              <a:rPr sz="1539" dirty="0">
                <a:solidFill>
                  <a:srgbClr val="FFCC00"/>
                </a:solidFill>
                <a:latin typeface="Wingdings"/>
                <a:cs typeface="Wingdings"/>
              </a:rPr>
              <a:t></a:t>
            </a:r>
            <a:r>
              <a:rPr sz="1539" spc="-32" dirty="0">
                <a:solidFill>
                  <a:srgbClr val="FFCC00"/>
                </a:solidFill>
                <a:latin typeface="Times New Roman"/>
                <a:cs typeface="Times New Roman"/>
              </a:rPr>
              <a:t> </a:t>
            </a:r>
            <a:r>
              <a:rPr sz="1539" dirty="0">
                <a:latin typeface="Tahoma"/>
                <a:cs typeface="Tahoma"/>
              </a:rPr>
              <a:t>·</a:t>
            </a:r>
            <a:r>
              <a:rPr sz="1539" spc="-3" dirty="0">
                <a:latin typeface="Tahoma"/>
                <a:cs typeface="Tahoma"/>
              </a:rPr>
              <a:t> </a:t>
            </a:r>
            <a:r>
              <a:rPr sz="1539" spc="-6" dirty="0">
                <a:latin typeface="Tahoma"/>
                <a:cs typeface="Tahoma"/>
              </a:rPr>
              <a:t>Voice</a:t>
            </a:r>
            <a:endParaRPr sz="1539" dirty="0">
              <a:latin typeface="Tahoma"/>
              <a:cs typeface="Tahoma"/>
            </a:endParaRPr>
          </a:p>
          <a:p>
            <a:pPr marL="8145">
              <a:spcBef>
                <a:spcPts val="369"/>
              </a:spcBef>
            </a:pPr>
            <a:r>
              <a:rPr sz="1539" dirty="0">
                <a:solidFill>
                  <a:srgbClr val="FFCC00"/>
                </a:solidFill>
                <a:latin typeface="Wingdings"/>
                <a:cs typeface="Wingdings"/>
              </a:rPr>
              <a:t></a:t>
            </a:r>
            <a:r>
              <a:rPr sz="1539" spc="-29" dirty="0">
                <a:solidFill>
                  <a:srgbClr val="FFCC00"/>
                </a:solidFill>
                <a:latin typeface="Times New Roman"/>
                <a:cs typeface="Times New Roman"/>
              </a:rPr>
              <a:t> </a:t>
            </a:r>
            <a:r>
              <a:rPr sz="1539" dirty="0">
                <a:latin typeface="Tahoma"/>
                <a:cs typeface="Tahoma"/>
              </a:rPr>
              <a:t>·</a:t>
            </a:r>
            <a:r>
              <a:rPr sz="1539" spc="-3" dirty="0">
                <a:latin typeface="Tahoma"/>
                <a:cs typeface="Tahoma"/>
              </a:rPr>
              <a:t> </a:t>
            </a:r>
            <a:r>
              <a:rPr sz="1539" spc="-6" dirty="0">
                <a:latin typeface="Tahoma"/>
                <a:cs typeface="Tahoma"/>
              </a:rPr>
              <a:t>Music</a:t>
            </a:r>
            <a:endParaRPr sz="1539" dirty="0">
              <a:latin typeface="Tahoma"/>
              <a:cs typeface="Tahoma"/>
            </a:endParaRPr>
          </a:p>
          <a:p>
            <a:pPr marL="8145">
              <a:spcBef>
                <a:spcPts val="369"/>
              </a:spcBef>
            </a:pPr>
            <a:r>
              <a:rPr sz="1539" dirty="0">
                <a:solidFill>
                  <a:srgbClr val="FFCC00"/>
                </a:solidFill>
                <a:latin typeface="Wingdings"/>
                <a:cs typeface="Wingdings"/>
              </a:rPr>
              <a:t></a:t>
            </a:r>
            <a:r>
              <a:rPr sz="1539" spc="-32" dirty="0">
                <a:solidFill>
                  <a:srgbClr val="FFCC00"/>
                </a:solidFill>
                <a:latin typeface="Times New Roman"/>
                <a:cs typeface="Times New Roman"/>
              </a:rPr>
              <a:t> </a:t>
            </a:r>
            <a:r>
              <a:rPr sz="1539" dirty="0">
                <a:latin typeface="Tahoma"/>
                <a:cs typeface="Tahoma"/>
              </a:rPr>
              <a:t>·</a:t>
            </a:r>
            <a:r>
              <a:rPr sz="1539" spc="-6" dirty="0">
                <a:latin typeface="Tahoma"/>
                <a:cs typeface="Tahoma"/>
              </a:rPr>
              <a:t> </a:t>
            </a:r>
            <a:r>
              <a:rPr sz="1539" dirty="0">
                <a:latin typeface="Tahoma"/>
                <a:cs typeface="Tahoma"/>
              </a:rPr>
              <a:t>Sound</a:t>
            </a:r>
            <a:r>
              <a:rPr sz="1539" spc="-16" dirty="0">
                <a:latin typeface="Tahoma"/>
                <a:cs typeface="Tahoma"/>
              </a:rPr>
              <a:t> </a:t>
            </a:r>
            <a:r>
              <a:rPr sz="1539" spc="-6" dirty="0">
                <a:latin typeface="Tahoma"/>
                <a:cs typeface="Tahoma"/>
              </a:rPr>
              <a:t>Effects</a:t>
            </a:r>
            <a:endParaRPr sz="1539" dirty="0">
              <a:latin typeface="Tahoma"/>
              <a:cs typeface="Tahoma"/>
            </a:endParaRPr>
          </a:p>
          <a:p>
            <a:pPr marL="8145">
              <a:spcBef>
                <a:spcPts val="372"/>
              </a:spcBef>
            </a:pPr>
            <a:r>
              <a:rPr sz="1539" dirty="0">
                <a:solidFill>
                  <a:srgbClr val="FFCC00"/>
                </a:solidFill>
                <a:latin typeface="Wingdings"/>
                <a:cs typeface="Wingdings"/>
              </a:rPr>
              <a:t></a:t>
            </a:r>
            <a:r>
              <a:rPr sz="1539" spc="-51" dirty="0">
                <a:solidFill>
                  <a:srgbClr val="FFCC00"/>
                </a:solidFill>
                <a:latin typeface="Times New Roman"/>
                <a:cs typeface="Times New Roman"/>
              </a:rPr>
              <a:t> </a:t>
            </a:r>
            <a:r>
              <a:rPr sz="1539" b="1" dirty="0">
                <a:latin typeface="Tahoma"/>
                <a:cs typeface="Tahoma"/>
              </a:rPr>
              <a:t>2.2</a:t>
            </a:r>
            <a:r>
              <a:rPr sz="1539" b="1" spc="-35" dirty="0">
                <a:latin typeface="Tahoma"/>
                <a:cs typeface="Tahoma"/>
              </a:rPr>
              <a:t> </a:t>
            </a:r>
            <a:r>
              <a:rPr sz="1539" b="1" dirty="0">
                <a:latin typeface="Tahoma"/>
                <a:cs typeface="Tahoma"/>
              </a:rPr>
              <a:t>Characteristic</a:t>
            </a:r>
            <a:r>
              <a:rPr sz="1539" b="1" spc="-26" dirty="0">
                <a:latin typeface="Tahoma"/>
                <a:cs typeface="Tahoma"/>
              </a:rPr>
              <a:t> </a:t>
            </a:r>
            <a:r>
              <a:rPr sz="1539" b="1" dirty="0">
                <a:latin typeface="Tahoma"/>
                <a:cs typeface="Tahoma"/>
              </a:rPr>
              <a:t>of</a:t>
            </a:r>
            <a:r>
              <a:rPr sz="1539" b="1" spc="-26" dirty="0">
                <a:latin typeface="Tahoma"/>
                <a:cs typeface="Tahoma"/>
              </a:rPr>
              <a:t> </a:t>
            </a:r>
            <a:r>
              <a:rPr sz="1539" b="1" dirty="0">
                <a:latin typeface="Tahoma"/>
                <a:cs typeface="Tahoma"/>
              </a:rPr>
              <a:t>Sound</a:t>
            </a:r>
            <a:r>
              <a:rPr sz="1539" b="1" spc="-19" dirty="0">
                <a:latin typeface="Tahoma"/>
                <a:cs typeface="Tahoma"/>
              </a:rPr>
              <a:t> </a:t>
            </a:r>
            <a:r>
              <a:rPr sz="1539" b="1" spc="-6" dirty="0">
                <a:latin typeface="Tahoma"/>
                <a:cs typeface="Tahoma"/>
              </a:rPr>
              <a:t>Waves</a:t>
            </a:r>
            <a:endParaRPr sz="1539" dirty="0">
              <a:latin typeface="Tahoma"/>
              <a:cs typeface="Tahoma"/>
            </a:endParaRPr>
          </a:p>
          <a:p>
            <a:pPr marL="228046" marR="3258" indent="-219902">
              <a:spcBef>
                <a:spcPts val="369"/>
              </a:spcBef>
            </a:pPr>
            <a:r>
              <a:rPr sz="1539" dirty="0">
                <a:solidFill>
                  <a:srgbClr val="FFCC00"/>
                </a:solidFill>
                <a:latin typeface="Wingdings"/>
                <a:cs typeface="Wingdings"/>
              </a:rPr>
              <a:t></a:t>
            </a:r>
            <a:r>
              <a:rPr sz="1539" spc="-38" dirty="0">
                <a:solidFill>
                  <a:srgbClr val="FFCC00"/>
                </a:solidFill>
                <a:latin typeface="Times New Roman"/>
                <a:cs typeface="Times New Roman"/>
              </a:rPr>
              <a:t> </a:t>
            </a:r>
            <a:r>
              <a:rPr sz="1539" b="1" dirty="0">
                <a:latin typeface="Tahoma"/>
                <a:cs typeface="Tahoma"/>
              </a:rPr>
              <a:t>Amplitud</a:t>
            </a:r>
            <a:r>
              <a:rPr sz="1539" dirty="0">
                <a:latin typeface="Tahoma"/>
                <a:cs typeface="Tahoma"/>
              </a:rPr>
              <a:t>e</a:t>
            </a:r>
            <a:r>
              <a:rPr sz="1539" spc="-13" dirty="0">
                <a:latin typeface="Tahoma"/>
                <a:cs typeface="Tahoma"/>
              </a:rPr>
              <a:t> </a:t>
            </a:r>
            <a:r>
              <a:rPr sz="1539" dirty="0">
                <a:latin typeface="Tahoma"/>
                <a:cs typeface="Tahoma"/>
              </a:rPr>
              <a:t>-</a:t>
            </a:r>
            <a:r>
              <a:rPr sz="1539" spc="-6" dirty="0">
                <a:latin typeface="Tahoma"/>
                <a:cs typeface="Tahoma"/>
              </a:rPr>
              <a:t> </a:t>
            </a:r>
            <a:r>
              <a:rPr sz="1539" dirty="0">
                <a:latin typeface="Tahoma"/>
                <a:cs typeface="Tahoma"/>
              </a:rPr>
              <a:t>Power</a:t>
            </a:r>
            <a:r>
              <a:rPr sz="1539" spc="-13" dirty="0">
                <a:latin typeface="Tahoma"/>
                <a:cs typeface="Tahoma"/>
              </a:rPr>
              <a:t> </a:t>
            </a:r>
            <a:r>
              <a:rPr sz="1539" dirty="0">
                <a:latin typeface="Tahoma"/>
                <a:cs typeface="Tahoma"/>
              </a:rPr>
              <a:t>or</a:t>
            </a:r>
            <a:r>
              <a:rPr sz="1539" spc="-13" dirty="0">
                <a:latin typeface="Tahoma"/>
                <a:cs typeface="Tahoma"/>
              </a:rPr>
              <a:t> </a:t>
            </a:r>
            <a:r>
              <a:rPr sz="1539" dirty="0">
                <a:latin typeface="Tahoma"/>
                <a:cs typeface="Tahoma"/>
              </a:rPr>
              <a:t>intensity</a:t>
            </a:r>
            <a:r>
              <a:rPr sz="1539" spc="-22" dirty="0">
                <a:latin typeface="Tahoma"/>
                <a:cs typeface="Tahoma"/>
              </a:rPr>
              <a:t> </a:t>
            </a:r>
            <a:r>
              <a:rPr sz="1539" dirty="0">
                <a:latin typeface="Tahoma"/>
                <a:cs typeface="Tahoma"/>
              </a:rPr>
              <a:t>of</a:t>
            </a:r>
            <a:r>
              <a:rPr sz="1539" spc="-22" dirty="0">
                <a:latin typeface="Tahoma"/>
                <a:cs typeface="Tahoma"/>
              </a:rPr>
              <a:t> </a:t>
            </a:r>
            <a:r>
              <a:rPr sz="1539" dirty="0">
                <a:latin typeface="Tahoma"/>
                <a:cs typeface="Tahoma"/>
              </a:rPr>
              <a:t>sound,</a:t>
            </a:r>
            <a:r>
              <a:rPr sz="1539" spc="-29" dirty="0">
                <a:latin typeface="Tahoma"/>
                <a:cs typeface="Tahoma"/>
              </a:rPr>
              <a:t> </a:t>
            </a:r>
            <a:r>
              <a:rPr sz="1539" dirty="0">
                <a:latin typeface="Tahoma"/>
                <a:cs typeface="Tahoma"/>
              </a:rPr>
              <a:t>the</a:t>
            </a:r>
            <a:r>
              <a:rPr sz="1539" spc="-16" dirty="0">
                <a:latin typeface="Tahoma"/>
                <a:cs typeface="Tahoma"/>
              </a:rPr>
              <a:t> </a:t>
            </a:r>
            <a:r>
              <a:rPr sz="1539" dirty="0">
                <a:latin typeface="Tahoma"/>
                <a:cs typeface="Tahoma"/>
              </a:rPr>
              <a:t>louder</a:t>
            </a:r>
            <a:r>
              <a:rPr sz="1539" spc="-26" dirty="0">
                <a:latin typeface="Tahoma"/>
                <a:cs typeface="Tahoma"/>
              </a:rPr>
              <a:t> </a:t>
            </a:r>
            <a:r>
              <a:rPr sz="1539" spc="-16" dirty="0">
                <a:latin typeface="Tahoma"/>
                <a:cs typeface="Tahoma"/>
              </a:rPr>
              <a:t>the </a:t>
            </a:r>
            <a:r>
              <a:rPr sz="1539" dirty="0">
                <a:latin typeface="Tahoma"/>
                <a:cs typeface="Tahoma"/>
              </a:rPr>
              <a:t>sound,</a:t>
            </a:r>
            <a:r>
              <a:rPr sz="1539" spc="-29" dirty="0">
                <a:latin typeface="Tahoma"/>
                <a:cs typeface="Tahoma"/>
              </a:rPr>
              <a:t> </a:t>
            </a:r>
            <a:r>
              <a:rPr sz="1539" dirty="0">
                <a:latin typeface="Tahoma"/>
                <a:cs typeface="Tahoma"/>
              </a:rPr>
              <a:t>the</a:t>
            </a:r>
            <a:r>
              <a:rPr sz="1539" spc="-6" dirty="0">
                <a:latin typeface="Tahoma"/>
                <a:cs typeface="Tahoma"/>
              </a:rPr>
              <a:t> </a:t>
            </a:r>
            <a:r>
              <a:rPr sz="1539" dirty="0">
                <a:latin typeface="Tahoma"/>
                <a:cs typeface="Tahoma"/>
              </a:rPr>
              <a:t>larger</a:t>
            </a:r>
            <a:r>
              <a:rPr sz="1539" spc="-6" dirty="0">
                <a:latin typeface="Tahoma"/>
                <a:cs typeface="Tahoma"/>
              </a:rPr>
              <a:t> </a:t>
            </a:r>
            <a:r>
              <a:rPr sz="1539" dirty="0">
                <a:latin typeface="Tahoma"/>
                <a:cs typeface="Tahoma"/>
              </a:rPr>
              <a:t>the</a:t>
            </a:r>
            <a:r>
              <a:rPr sz="1539" spc="-10" dirty="0">
                <a:latin typeface="Tahoma"/>
                <a:cs typeface="Tahoma"/>
              </a:rPr>
              <a:t> </a:t>
            </a:r>
            <a:r>
              <a:rPr sz="1539" spc="-6" dirty="0">
                <a:latin typeface="Tahoma"/>
                <a:cs typeface="Tahoma"/>
              </a:rPr>
              <a:t>amplitude</a:t>
            </a:r>
            <a:endParaRPr sz="1539" dirty="0">
              <a:latin typeface="Tahoma"/>
              <a:cs typeface="Tahoma"/>
            </a:endParaRPr>
          </a:p>
          <a:p>
            <a:pPr marL="228046" marR="44388" indent="-219902">
              <a:spcBef>
                <a:spcPts val="369"/>
              </a:spcBef>
            </a:pPr>
            <a:r>
              <a:rPr sz="1539" dirty="0">
                <a:solidFill>
                  <a:srgbClr val="FFCC00"/>
                </a:solidFill>
                <a:latin typeface="Wingdings"/>
                <a:cs typeface="Wingdings"/>
              </a:rPr>
              <a:t></a:t>
            </a:r>
            <a:r>
              <a:rPr sz="1539" spc="-38" dirty="0">
                <a:solidFill>
                  <a:srgbClr val="FFCC00"/>
                </a:solidFill>
                <a:latin typeface="Times New Roman"/>
                <a:cs typeface="Times New Roman"/>
              </a:rPr>
              <a:t> </a:t>
            </a:r>
            <a:r>
              <a:rPr sz="1539" b="1" dirty="0">
                <a:latin typeface="Tahoma"/>
                <a:cs typeface="Tahoma"/>
              </a:rPr>
              <a:t>Frequency</a:t>
            </a:r>
            <a:r>
              <a:rPr sz="1539" b="1" spc="13" dirty="0">
                <a:latin typeface="Tahoma"/>
                <a:cs typeface="Tahoma"/>
              </a:rPr>
              <a:t> </a:t>
            </a:r>
            <a:r>
              <a:rPr sz="1539" dirty="0">
                <a:latin typeface="Tahoma"/>
                <a:cs typeface="Tahoma"/>
              </a:rPr>
              <a:t>-</a:t>
            </a:r>
            <a:r>
              <a:rPr sz="1539" spc="-10" dirty="0">
                <a:latin typeface="Tahoma"/>
                <a:cs typeface="Tahoma"/>
              </a:rPr>
              <a:t> </a:t>
            </a:r>
            <a:r>
              <a:rPr sz="1539" dirty="0">
                <a:latin typeface="Tahoma"/>
                <a:cs typeface="Tahoma"/>
              </a:rPr>
              <a:t>The</a:t>
            </a:r>
            <a:r>
              <a:rPr sz="1539" spc="-22" dirty="0">
                <a:latin typeface="Tahoma"/>
                <a:cs typeface="Tahoma"/>
              </a:rPr>
              <a:t> </a:t>
            </a:r>
            <a:r>
              <a:rPr sz="1539" dirty="0">
                <a:latin typeface="Tahoma"/>
                <a:cs typeface="Tahoma"/>
              </a:rPr>
              <a:t>rate</a:t>
            </a:r>
            <a:r>
              <a:rPr sz="1539" spc="-22" dirty="0">
                <a:latin typeface="Tahoma"/>
                <a:cs typeface="Tahoma"/>
              </a:rPr>
              <a:t> </a:t>
            </a:r>
            <a:r>
              <a:rPr sz="1539" dirty="0">
                <a:latin typeface="Tahoma"/>
                <a:cs typeface="Tahoma"/>
              </a:rPr>
              <a:t>which</a:t>
            </a:r>
            <a:r>
              <a:rPr sz="1539" spc="-13" dirty="0">
                <a:latin typeface="Tahoma"/>
                <a:cs typeface="Tahoma"/>
              </a:rPr>
              <a:t> </a:t>
            </a:r>
            <a:r>
              <a:rPr sz="1539" dirty="0">
                <a:latin typeface="Tahoma"/>
                <a:cs typeface="Tahoma"/>
              </a:rPr>
              <a:t>sound</a:t>
            </a:r>
            <a:r>
              <a:rPr sz="1539" spc="-26" dirty="0">
                <a:latin typeface="Tahoma"/>
                <a:cs typeface="Tahoma"/>
              </a:rPr>
              <a:t> </a:t>
            </a:r>
            <a:r>
              <a:rPr sz="1539" dirty="0">
                <a:latin typeface="Tahoma"/>
                <a:cs typeface="Tahoma"/>
              </a:rPr>
              <a:t>is</a:t>
            </a:r>
            <a:r>
              <a:rPr sz="1539" spc="-16" dirty="0">
                <a:latin typeface="Tahoma"/>
                <a:cs typeface="Tahoma"/>
              </a:rPr>
              <a:t> </a:t>
            </a:r>
            <a:r>
              <a:rPr sz="1539" dirty="0">
                <a:latin typeface="Tahoma"/>
                <a:cs typeface="Tahoma"/>
              </a:rPr>
              <a:t>measured,</a:t>
            </a:r>
            <a:r>
              <a:rPr sz="1539" spc="-22" dirty="0">
                <a:latin typeface="Tahoma"/>
                <a:cs typeface="Tahoma"/>
              </a:rPr>
              <a:t> </a:t>
            </a:r>
            <a:r>
              <a:rPr sz="1539" spc="-16" dirty="0">
                <a:latin typeface="Tahoma"/>
                <a:cs typeface="Tahoma"/>
              </a:rPr>
              <a:t>the </a:t>
            </a:r>
            <a:r>
              <a:rPr sz="1539" dirty="0">
                <a:latin typeface="Tahoma"/>
                <a:cs typeface="Tahoma"/>
              </a:rPr>
              <a:t>higher</a:t>
            </a:r>
            <a:r>
              <a:rPr sz="1539" spc="-32" dirty="0">
                <a:latin typeface="Tahoma"/>
                <a:cs typeface="Tahoma"/>
              </a:rPr>
              <a:t> </a:t>
            </a:r>
            <a:r>
              <a:rPr sz="1539" dirty="0">
                <a:latin typeface="Tahoma"/>
                <a:cs typeface="Tahoma"/>
              </a:rPr>
              <a:t>the</a:t>
            </a:r>
            <a:r>
              <a:rPr sz="1539" spc="-22" dirty="0">
                <a:latin typeface="Tahoma"/>
                <a:cs typeface="Tahoma"/>
              </a:rPr>
              <a:t> </a:t>
            </a:r>
            <a:r>
              <a:rPr sz="1539" dirty="0">
                <a:latin typeface="Tahoma"/>
                <a:cs typeface="Tahoma"/>
              </a:rPr>
              <a:t>frequency,</a:t>
            </a:r>
            <a:r>
              <a:rPr sz="1539" spc="-32" dirty="0">
                <a:latin typeface="Tahoma"/>
                <a:cs typeface="Tahoma"/>
              </a:rPr>
              <a:t> </a:t>
            </a:r>
            <a:r>
              <a:rPr sz="1539" dirty="0">
                <a:latin typeface="Tahoma"/>
                <a:cs typeface="Tahoma"/>
              </a:rPr>
              <a:t>the</a:t>
            </a:r>
            <a:r>
              <a:rPr sz="1539" spc="-22" dirty="0">
                <a:latin typeface="Tahoma"/>
                <a:cs typeface="Tahoma"/>
              </a:rPr>
              <a:t> </a:t>
            </a:r>
            <a:r>
              <a:rPr sz="1539" dirty="0">
                <a:latin typeface="Tahoma"/>
                <a:cs typeface="Tahoma"/>
              </a:rPr>
              <a:t>clearer</a:t>
            </a:r>
            <a:r>
              <a:rPr sz="1539" spc="-16" dirty="0">
                <a:latin typeface="Tahoma"/>
                <a:cs typeface="Tahoma"/>
              </a:rPr>
              <a:t> </a:t>
            </a:r>
            <a:r>
              <a:rPr sz="1539" dirty="0">
                <a:latin typeface="Tahoma"/>
                <a:cs typeface="Tahoma"/>
              </a:rPr>
              <a:t>and</a:t>
            </a:r>
            <a:r>
              <a:rPr sz="1539" spc="-29" dirty="0">
                <a:latin typeface="Tahoma"/>
                <a:cs typeface="Tahoma"/>
              </a:rPr>
              <a:t> </a:t>
            </a:r>
            <a:r>
              <a:rPr sz="1539" dirty="0">
                <a:latin typeface="Tahoma"/>
                <a:cs typeface="Tahoma"/>
              </a:rPr>
              <a:t>sharper</a:t>
            </a:r>
            <a:r>
              <a:rPr sz="1539" spc="-26" dirty="0">
                <a:latin typeface="Tahoma"/>
                <a:cs typeface="Tahoma"/>
              </a:rPr>
              <a:t> </a:t>
            </a:r>
            <a:r>
              <a:rPr sz="1539" dirty="0">
                <a:latin typeface="Tahoma"/>
                <a:cs typeface="Tahoma"/>
              </a:rPr>
              <a:t>the</a:t>
            </a:r>
            <a:r>
              <a:rPr sz="1539" spc="-19" dirty="0">
                <a:latin typeface="Tahoma"/>
                <a:cs typeface="Tahoma"/>
              </a:rPr>
              <a:t> </a:t>
            </a:r>
            <a:r>
              <a:rPr sz="1539" spc="-6" dirty="0">
                <a:latin typeface="Tahoma"/>
                <a:cs typeface="Tahoma"/>
              </a:rPr>
              <a:t>sound</a:t>
            </a:r>
            <a:endParaRPr sz="1539" dirty="0">
              <a:latin typeface="Tahoma"/>
              <a:cs typeface="Tahoma"/>
            </a:endParaRPr>
          </a:p>
        </p:txBody>
      </p:sp>
      <p:sp>
        <p:nvSpPr>
          <p:cNvPr id="10" name="Footer Placeholder 9">
            <a:extLst>
              <a:ext uri="{FF2B5EF4-FFF2-40B4-BE49-F238E27FC236}">
                <a16:creationId xmlns:a16="http://schemas.microsoft.com/office/drawing/2014/main" id="{18673AF2-F4A2-400E-9034-12FE7CA0D6A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430228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2883" y="863528"/>
            <a:ext cx="5277891" cy="184787"/>
          </a:xfrm>
          <a:prstGeom prst="rect">
            <a:avLst/>
          </a:prstGeom>
        </p:spPr>
      </p:pic>
      <p:sp>
        <p:nvSpPr>
          <p:cNvPr id="3" name="object 3"/>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dirty="0">
                <a:solidFill>
                  <a:srgbClr val="003399"/>
                </a:solidFill>
                <a:latin typeface="Arial Black"/>
                <a:cs typeface="Arial Black"/>
              </a:rPr>
              <a:t>Frequency</a:t>
            </a:r>
            <a:r>
              <a:rPr sz="2309" spc="-13" dirty="0">
                <a:solidFill>
                  <a:srgbClr val="003399"/>
                </a:solidFill>
                <a:latin typeface="Arial Black"/>
                <a:cs typeface="Arial Black"/>
              </a:rPr>
              <a:t> </a:t>
            </a:r>
            <a:r>
              <a:rPr sz="2309" dirty="0">
                <a:solidFill>
                  <a:srgbClr val="003399"/>
                </a:solidFill>
                <a:latin typeface="Arial Black"/>
                <a:cs typeface="Arial Black"/>
              </a:rPr>
              <a:t>of</a:t>
            </a:r>
            <a:r>
              <a:rPr sz="2309" spc="-10" dirty="0">
                <a:solidFill>
                  <a:srgbClr val="003399"/>
                </a:solidFill>
                <a:latin typeface="Arial Black"/>
                <a:cs typeface="Arial Black"/>
              </a:rPr>
              <a:t> </a:t>
            </a:r>
            <a:r>
              <a:rPr sz="2309" dirty="0">
                <a:solidFill>
                  <a:srgbClr val="003399"/>
                </a:solidFill>
                <a:latin typeface="Arial Black"/>
                <a:cs typeface="Arial Black"/>
              </a:rPr>
              <a:t>a</a:t>
            </a:r>
            <a:r>
              <a:rPr sz="2309" spc="-10" dirty="0">
                <a:solidFill>
                  <a:srgbClr val="003399"/>
                </a:solidFill>
                <a:latin typeface="Arial Black"/>
                <a:cs typeface="Arial Black"/>
              </a:rPr>
              <a:t> </a:t>
            </a:r>
            <a:r>
              <a:rPr sz="2309" dirty="0">
                <a:solidFill>
                  <a:srgbClr val="003399"/>
                </a:solidFill>
                <a:latin typeface="Arial Black"/>
                <a:cs typeface="Arial Black"/>
              </a:rPr>
              <a:t>sound</a:t>
            </a:r>
            <a:r>
              <a:rPr sz="2309" spc="-10" dirty="0">
                <a:solidFill>
                  <a:srgbClr val="003399"/>
                </a:solidFill>
                <a:latin typeface="Arial Black"/>
                <a:cs typeface="Arial Black"/>
              </a:rPr>
              <a:t> </a:t>
            </a:r>
            <a:r>
              <a:rPr sz="2309" spc="-13" dirty="0">
                <a:solidFill>
                  <a:srgbClr val="003399"/>
                </a:solidFill>
                <a:latin typeface="Arial Black"/>
                <a:cs typeface="Arial Black"/>
              </a:rPr>
              <a:t>wave</a:t>
            </a:r>
            <a:endParaRPr sz="2309">
              <a:latin typeface="Arial Black"/>
              <a:cs typeface="Arial Black"/>
            </a:endParaRPr>
          </a:p>
        </p:txBody>
      </p:sp>
      <p:grpSp>
        <p:nvGrpSpPr>
          <p:cNvPr id="4" name="object 4"/>
          <p:cNvGrpSpPr/>
          <p:nvPr/>
        </p:nvGrpSpPr>
        <p:grpSpPr>
          <a:xfrm>
            <a:off x="3237142" y="2199121"/>
            <a:ext cx="3078770" cy="1466081"/>
            <a:chOff x="1638300" y="3429000"/>
            <a:chExt cx="4800600" cy="2286000"/>
          </a:xfrm>
        </p:grpSpPr>
        <p:sp>
          <p:nvSpPr>
            <p:cNvPr id="5" name="object 5"/>
            <p:cNvSpPr/>
            <p:nvPr/>
          </p:nvSpPr>
          <p:spPr>
            <a:xfrm>
              <a:off x="1638300" y="3428999"/>
              <a:ext cx="4686300" cy="1333500"/>
            </a:xfrm>
            <a:custGeom>
              <a:avLst/>
              <a:gdLst/>
              <a:ahLst/>
              <a:cxnLst/>
              <a:rect l="l" t="t" r="r" b="b"/>
              <a:pathLst>
                <a:path w="4686300" h="1333500">
                  <a:moveTo>
                    <a:pt x="4686300" y="1295400"/>
                  </a:moveTo>
                  <a:lnTo>
                    <a:pt x="4673600" y="1289050"/>
                  </a:lnTo>
                  <a:lnTo>
                    <a:pt x="4610100" y="1257300"/>
                  </a:lnTo>
                  <a:lnTo>
                    <a:pt x="4610100" y="1289050"/>
                  </a:lnTo>
                  <a:lnTo>
                    <a:pt x="44450" y="1289050"/>
                  </a:lnTo>
                  <a:lnTo>
                    <a:pt x="44450" y="76200"/>
                  </a:lnTo>
                  <a:lnTo>
                    <a:pt x="76200" y="76200"/>
                  </a:lnTo>
                  <a:lnTo>
                    <a:pt x="69850" y="63500"/>
                  </a:lnTo>
                  <a:lnTo>
                    <a:pt x="38100" y="0"/>
                  </a:lnTo>
                  <a:lnTo>
                    <a:pt x="0" y="76200"/>
                  </a:lnTo>
                  <a:lnTo>
                    <a:pt x="31750" y="76200"/>
                  </a:lnTo>
                  <a:lnTo>
                    <a:pt x="31750" y="1295400"/>
                  </a:lnTo>
                  <a:lnTo>
                    <a:pt x="38100" y="1295400"/>
                  </a:lnTo>
                  <a:lnTo>
                    <a:pt x="38100" y="1301750"/>
                  </a:lnTo>
                  <a:lnTo>
                    <a:pt x="4610100" y="1301750"/>
                  </a:lnTo>
                  <a:lnTo>
                    <a:pt x="4610100" y="1333500"/>
                  </a:lnTo>
                  <a:lnTo>
                    <a:pt x="4673600" y="1301750"/>
                  </a:lnTo>
                  <a:lnTo>
                    <a:pt x="4686300" y="1295400"/>
                  </a:lnTo>
                  <a:close/>
                </a:path>
              </a:pathLst>
            </a:custGeom>
            <a:solidFill>
              <a:srgbClr val="000000"/>
            </a:solidFill>
          </p:spPr>
          <p:txBody>
            <a:bodyPr wrap="square" lIns="0" tIns="0" rIns="0" bIns="0" rtlCol="0"/>
            <a:lstStyle/>
            <a:p>
              <a:endParaRPr sz="1154"/>
            </a:p>
          </p:txBody>
        </p:sp>
        <p:sp>
          <p:nvSpPr>
            <p:cNvPr id="6" name="object 6"/>
            <p:cNvSpPr/>
            <p:nvPr/>
          </p:nvSpPr>
          <p:spPr>
            <a:xfrm>
              <a:off x="1676400" y="4057084"/>
              <a:ext cx="4495800" cy="1391285"/>
            </a:xfrm>
            <a:custGeom>
              <a:avLst/>
              <a:gdLst/>
              <a:ahLst/>
              <a:cxnLst/>
              <a:rect l="l" t="t" r="r" b="b"/>
              <a:pathLst>
                <a:path w="4495800" h="1391285">
                  <a:moveTo>
                    <a:pt x="0" y="705415"/>
                  </a:moveTo>
                  <a:lnTo>
                    <a:pt x="28164" y="653277"/>
                  </a:lnTo>
                  <a:lnTo>
                    <a:pt x="56346" y="601392"/>
                  </a:lnTo>
                  <a:lnTo>
                    <a:pt x="84567" y="550015"/>
                  </a:lnTo>
                  <a:lnTo>
                    <a:pt x="112843" y="499399"/>
                  </a:lnTo>
                  <a:lnTo>
                    <a:pt x="141195" y="449797"/>
                  </a:lnTo>
                  <a:lnTo>
                    <a:pt x="169641" y="401463"/>
                  </a:lnTo>
                  <a:lnTo>
                    <a:pt x="198200" y="354652"/>
                  </a:lnTo>
                  <a:lnTo>
                    <a:pt x="226890" y="309616"/>
                  </a:lnTo>
                  <a:lnTo>
                    <a:pt x="255730" y="266609"/>
                  </a:lnTo>
                  <a:lnTo>
                    <a:pt x="284740" y="225885"/>
                  </a:lnTo>
                  <a:lnTo>
                    <a:pt x="313937" y="187697"/>
                  </a:lnTo>
                  <a:lnTo>
                    <a:pt x="343341" y="152299"/>
                  </a:lnTo>
                  <a:lnTo>
                    <a:pt x="372971" y="119945"/>
                  </a:lnTo>
                  <a:lnTo>
                    <a:pt x="402844" y="90889"/>
                  </a:lnTo>
                  <a:lnTo>
                    <a:pt x="432981" y="65384"/>
                  </a:lnTo>
                  <a:lnTo>
                    <a:pt x="494119" y="26040"/>
                  </a:lnTo>
                  <a:lnTo>
                    <a:pt x="556534" y="3945"/>
                  </a:lnTo>
                  <a:lnTo>
                    <a:pt x="588268" y="0"/>
                  </a:lnTo>
                  <a:lnTo>
                    <a:pt x="620378" y="1127"/>
                  </a:lnTo>
                  <a:lnTo>
                    <a:pt x="685800" y="19615"/>
                  </a:lnTo>
                  <a:lnTo>
                    <a:pt x="727317" y="47790"/>
                  </a:lnTo>
                  <a:lnTo>
                    <a:pt x="769466" y="93728"/>
                  </a:lnTo>
                  <a:lnTo>
                    <a:pt x="812210" y="155155"/>
                  </a:lnTo>
                  <a:lnTo>
                    <a:pt x="833795" y="190967"/>
                  </a:lnTo>
                  <a:lnTo>
                    <a:pt x="855515" y="229797"/>
                  </a:lnTo>
                  <a:lnTo>
                    <a:pt x="877365" y="271362"/>
                  </a:lnTo>
                  <a:lnTo>
                    <a:pt x="899342" y="315378"/>
                  </a:lnTo>
                  <a:lnTo>
                    <a:pt x="921441" y="361560"/>
                  </a:lnTo>
                  <a:lnTo>
                    <a:pt x="943658" y="409624"/>
                  </a:lnTo>
                  <a:lnTo>
                    <a:pt x="965987" y="459286"/>
                  </a:lnTo>
                  <a:lnTo>
                    <a:pt x="988424" y="510261"/>
                  </a:lnTo>
                  <a:lnTo>
                    <a:pt x="1010965" y="562265"/>
                  </a:lnTo>
                  <a:lnTo>
                    <a:pt x="1033606" y="615014"/>
                  </a:lnTo>
                  <a:lnTo>
                    <a:pt x="1056341" y="668223"/>
                  </a:lnTo>
                  <a:lnTo>
                    <a:pt x="1079167" y="721608"/>
                  </a:lnTo>
                  <a:lnTo>
                    <a:pt x="1102078" y="774884"/>
                  </a:lnTo>
                  <a:lnTo>
                    <a:pt x="1125071" y="827768"/>
                  </a:lnTo>
                  <a:lnTo>
                    <a:pt x="1148140" y="879975"/>
                  </a:lnTo>
                  <a:lnTo>
                    <a:pt x="1171281" y="931221"/>
                  </a:lnTo>
                  <a:lnTo>
                    <a:pt x="1194490" y="981221"/>
                  </a:lnTo>
                  <a:lnTo>
                    <a:pt x="1217763" y="1029692"/>
                  </a:lnTo>
                  <a:lnTo>
                    <a:pt x="1241094" y="1076348"/>
                  </a:lnTo>
                  <a:lnTo>
                    <a:pt x="1264479" y="1120905"/>
                  </a:lnTo>
                  <a:lnTo>
                    <a:pt x="1287914" y="1163080"/>
                  </a:lnTo>
                  <a:lnTo>
                    <a:pt x="1311394" y="1202587"/>
                  </a:lnTo>
                  <a:lnTo>
                    <a:pt x="1334914" y="1239143"/>
                  </a:lnTo>
                  <a:lnTo>
                    <a:pt x="1358471" y="1272463"/>
                  </a:lnTo>
                  <a:lnTo>
                    <a:pt x="1405675" y="1328258"/>
                  </a:lnTo>
                  <a:lnTo>
                    <a:pt x="1452968" y="1367697"/>
                  </a:lnTo>
                  <a:lnTo>
                    <a:pt x="1500316" y="1388507"/>
                  </a:lnTo>
                  <a:lnTo>
                    <a:pt x="1524000" y="1391215"/>
                  </a:lnTo>
                  <a:lnTo>
                    <a:pt x="1546518" y="1388580"/>
                  </a:lnTo>
                  <a:lnTo>
                    <a:pt x="1591841" y="1368324"/>
                  </a:lnTo>
                  <a:lnTo>
                    <a:pt x="1637518" y="1329908"/>
                  </a:lnTo>
                  <a:lnTo>
                    <a:pt x="1683519" y="1275523"/>
                  </a:lnTo>
                  <a:lnTo>
                    <a:pt x="1706631" y="1243026"/>
                  </a:lnTo>
                  <a:lnTo>
                    <a:pt x="1729812" y="1207357"/>
                  </a:lnTo>
                  <a:lnTo>
                    <a:pt x="1753059" y="1168790"/>
                  </a:lnTo>
                  <a:lnTo>
                    <a:pt x="1776368" y="1127598"/>
                  </a:lnTo>
                  <a:lnTo>
                    <a:pt x="1799735" y="1084056"/>
                  </a:lnTo>
                  <a:lnTo>
                    <a:pt x="1823155" y="1038437"/>
                  </a:lnTo>
                  <a:lnTo>
                    <a:pt x="1846626" y="991014"/>
                  </a:lnTo>
                  <a:lnTo>
                    <a:pt x="1870142" y="942061"/>
                  </a:lnTo>
                  <a:lnTo>
                    <a:pt x="1893702" y="891852"/>
                  </a:lnTo>
                  <a:lnTo>
                    <a:pt x="1917299" y="840660"/>
                  </a:lnTo>
                  <a:lnTo>
                    <a:pt x="1940932" y="788760"/>
                  </a:lnTo>
                  <a:lnTo>
                    <a:pt x="1964595" y="736423"/>
                  </a:lnTo>
                  <a:lnTo>
                    <a:pt x="1988285" y="683925"/>
                  </a:lnTo>
                  <a:lnTo>
                    <a:pt x="2011999" y="631539"/>
                  </a:lnTo>
                  <a:lnTo>
                    <a:pt x="2035731" y="579537"/>
                  </a:lnTo>
                  <a:lnTo>
                    <a:pt x="2059479" y="528195"/>
                  </a:lnTo>
                  <a:lnTo>
                    <a:pt x="2083239" y="477786"/>
                  </a:lnTo>
                  <a:lnTo>
                    <a:pt x="2107006" y="428583"/>
                  </a:lnTo>
                  <a:lnTo>
                    <a:pt x="2130777" y="380859"/>
                  </a:lnTo>
                  <a:lnTo>
                    <a:pt x="2154548" y="334889"/>
                  </a:lnTo>
                  <a:lnTo>
                    <a:pt x="2178316" y="290946"/>
                  </a:lnTo>
                  <a:lnTo>
                    <a:pt x="2202075" y="249304"/>
                  </a:lnTo>
                  <a:lnTo>
                    <a:pt x="2225823" y="210236"/>
                  </a:lnTo>
                  <a:lnTo>
                    <a:pt x="2249556" y="174016"/>
                  </a:lnTo>
                  <a:lnTo>
                    <a:pt x="2273269" y="140918"/>
                  </a:lnTo>
                  <a:lnTo>
                    <a:pt x="2320623" y="85180"/>
                  </a:lnTo>
                  <a:lnTo>
                    <a:pt x="2367853" y="45211"/>
                  </a:lnTo>
                  <a:lnTo>
                    <a:pt x="2414929" y="23201"/>
                  </a:lnTo>
                  <a:lnTo>
                    <a:pt x="2438400" y="19615"/>
                  </a:lnTo>
                  <a:lnTo>
                    <a:pt x="2462514" y="21308"/>
                  </a:lnTo>
                  <a:lnTo>
                    <a:pt x="2511026" y="40010"/>
                  </a:lnTo>
                  <a:lnTo>
                    <a:pt x="2559861" y="77214"/>
                  </a:lnTo>
                  <a:lnTo>
                    <a:pt x="2608951" y="130621"/>
                  </a:lnTo>
                  <a:lnTo>
                    <a:pt x="2633571" y="162683"/>
                  </a:lnTo>
                  <a:lnTo>
                    <a:pt x="2658230" y="197932"/>
                  </a:lnTo>
                  <a:lnTo>
                    <a:pt x="2682919" y="236083"/>
                  </a:lnTo>
                  <a:lnTo>
                    <a:pt x="2707631" y="276847"/>
                  </a:lnTo>
                  <a:lnTo>
                    <a:pt x="2732357" y="319938"/>
                  </a:lnTo>
                  <a:lnTo>
                    <a:pt x="2757088" y="365066"/>
                  </a:lnTo>
                  <a:lnTo>
                    <a:pt x="2781816" y="411946"/>
                  </a:lnTo>
                  <a:lnTo>
                    <a:pt x="2806533" y="460290"/>
                  </a:lnTo>
                  <a:lnTo>
                    <a:pt x="2831231" y="509810"/>
                  </a:lnTo>
                  <a:lnTo>
                    <a:pt x="2855901" y="560219"/>
                  </a:lnTo>
                  <a:lnTo>
                    <a:pt x="2880535" y="611228"/>
                  </a:lnTo>
                  <a:lnTo>
                    <a:pt x="2905125" y="662552"/>
                  </a:lnTo>
                  <a:lnTo>
                    <a:pt x="2929661" y="713902"/>
                  </a:lnTo>
                  <a:lnTo>
                    <a:pt x="2954137" y="764991"/>
                  </a:lnTo>
                  <a:lnTo>
                    <a:pt x="2978543" y="815532"/>
                  </a:lnTo>
                  <a:lnTo>
                    <a:pt x="3002871" y="865237"/>
                  </a:lnTo>
                  <a:lnTo>
                    <a:pt x="3027114" y="913818"/>
                  </a:lnTo>
                  <a:lnTo>
                    <a:pt x="3051262" y="960988"/>
                  </a:lnTo>
                  <a:lnTo>
                    <a:pt x="3075307" y="1006460"/>
                  </a:lnTo>
                  <a:lnTo>
                    <a:pt x="3099241" y="1049946"/>
                  </a:lnTo>
                  <a:lnTo>
                    <a:pt x="3123055" y="1091158"/>
                  </a:lnTo>
                  <a:lnTo>
                    <a:pt x="3146742" y="1129810"/>
                  </a:lnTo>
                  <a:lnTo>
                    <a:pt x="3170293" y="1165614"/>
                  </a:lnTo>
                  <a:lnTo>
                    <a:pt x="3193699" y="1198282"/>
                  </a:lnTo>
                  <a:lnTo>
                    <a:pt x="3240045" y="1253062"/>
                  </a:lnTo>
                  <a:lnTo>
                    <a:pt x="3285713" y="1291849"/>
                  </a:lnTo>
                  <a:lnTo>
                    <a:pt x="3330637" y="1312345"/>
                  </a:lnTo>
                  <a:lnTo>
                    <a:pt x="3352800" y="1315015"/>
                  </a:lnTo>
                  <a:lnTo>
                    <a:pt x="3377482" y="1311975"/>
                  </a:lnTo>
                  <a:lnTo>
                    <a:pt x="3426976" y="1288702"/>
                  </a:lnTo>
                  <a:lnTo>
                    <a:pt x="3476525" y="1244833"/>
                  </a:lnTo>
                  <a:lnTo>
                    <a:pt x="3525988" y="1183158"/>
                  </a:lnTo>
                  <a:lnTo>
                    <a:pt x="3550643" y="1146515"/>
                  </a:lnTo>
                  <a:lnTo>
                    <a:pt x="3575226" y="1106469"/>
                  </a:lnTo>
                  <a:lnTo>
                    <a:pt x="3599717" y="1063367"/>
                  </a:lnTo>
                  <a:lnTo>
                    <a:pt x="3624099" y="1017559"/>
                  </a:lnTo>
                  <a:lnTo>
                    <a:pt x="3648356" y="969393"/>
                  </a:lnTo>
                  <a:lnTo>
                    <a:pt x="3672469" y="919218"/>
                  </a:lnTo>
                  <a:lnTo>
                    <a:pt x="3696421" y="867384"/>
                  </a:lnTo>
                  <a:lnTo>
                    <a:pt x="3720194" y="814240"/>
                  </a:lnTo>
                  <a:lnTo>
                    <a:pt x="3743772" y="760134"/>
                  </a:lnTo>
                  <a:lnTo>
                    <a:pt x="3767137" y="705415"/>
                  </a:lnTo>
                  <a:lnTo>
                    <a:pt x="3790271" y="650432"/>
                  </a:lnTo>
                  <a:lnTo>
                    <a:pt x="3813157" y="595535"/>
                  </a:lnTo>
                  <a:lnTo>
                    <a:pt x="3835777" y="541072"/>
                  </a:lnTo>
                  <a:lnTo>
                    <a:pt x="3858114" y="487392"/>
                  </a:lnTo>
                  <a:lnTo>
                    <a:pt x="3880151" y="434845"/>
                  </a:lnTo>
                  <a:lnTo>
                    <a:pt x="3901869" y="383779"/>
                  </a:lnTo>
                  <a:lnTo>
                    <a:pt x="3923253" y="334543"/>
                  </a:lnTo>
                  <a:lnTo>
                    <a:pt x="3944283" y="287486"/>
                  </a:lnTo>
                  <a:lnTo>
                    <a:pt x="3964943" y="242957"/>
                  </a:lnTo>
                  <a:lnTo>
                    <a:pt x="3985215" y="201305"/>
                  </a:lnTo>
                  <a:lnTo>
                    <a:pt x="4005083" y="162879"/>
                  </a:lnTo>
                  <a:lnTo>
                    <a:pt x="4024527" y="128029"/>
                  </a:lnTo>
                  <a:lnTo>
                    <a:pt x="4062079" y="70448"/>
                  </a:lnTo>
                  <a:lnTo>
                    <a:pt x="4097730" y="31356"/>
                  </a:lnTo>
                  <a:lnTo>
                    <a:pt x="4142898" y="10018"/>
                  </a:lnTo>
                  <a:lnTo>
                    <a:pt x="4170044" y="11042"/>
                  </a:lnTo>
                  <a:lnTo>
                    <a:pt x="4221480" y="40951"/>
                  </a:lnTo>
                  <a:lnTo>
                    <a:pt x="4269105" y="101339"/>
                  </a:lnTo>
                  <a:lnTo>
                    <a:pt x="4291488" y="140463"/>
                  </a:lnTo>
                  <a:lnTo>
                    <a:pt x="4312920" y="184207"/>
                  </a:lnTo>
                  <a:lnTo>
                    <a:pt x="4333398" y="231570"/>
                  </a:lnTo>
                  <a:lnTo>
                    <a:pt x="4352925" y="281552"/>
                  </a:lnTo>
                  <a:lnTo>
                    <a:pt x="4371498" y="333154"/>
                  </a:lnTo>
                  <a:lnTo>
                    <a:pt x="4389120" y="385375"/>
                  </a:lnTo>
                  <a:lnTo>
                    <a:pt x="4405788" y="437215"/>
                  </a:lnTo>
                  <a:lnTo>
                    <a:pt x="4421505" y="487673"/>
                  </a:lnTo>
                  <a:lnTo>
                    <a:pt x="4436268" y="535751"/>
                  </a:lnTo>
                  <a:lnTo>
                    <a:pt x="4450080" y="580447"/>
                  </a:lnTo>
                  <a:lnTo>
                    <a:pt x="4462938" y="620761"/>
                  </a:lnTo>
                  <a:lnTo>
                    <a:pt x="4474845" y="655694"/>
                  </a:lnTo>
                  <a:lnTo>
                    <a:pt x="4485798" y="684245"/>
                  </a:lnTo>
                  <a:lnTo>
                    <a:pt x="4495800" y="705415"/>
                  </a:lnTo>
                </a:path>
              </a:pathLst>
            </a:custGeom>
            <a:ln w="9524">
              <a:solidFill>
                <a:srgbClr val="000000"/>
              </a:solidFill>
            </a:ln>
          </p:spPr>
          <p:txBody>
            <a:bodyPr wrap="square" lIns="0" tIns="0" rIns="0" bIns="0" rtlCol="0"/>
            <a:lstStyle/>
            <a:p>
              <a:endParaRPr sz="1154"/>
            </a:p>
          </p:txBody>
        </p:sp>
        <p:sp>
          <p:nvSpPr>
            <p:cNvPr id="7" name="object 7"/>
            <p:cNvSpPr/>
            <p:nvPr/>
          </p:nvSpPr>
          <p:spPr>
            <a:xfrm>
              <a:off x="1676400" y="3657600"/>
              <a:ext cx="4572000" cy="2057400"/>
            </a:xfrm>
            <a:custGeom>
              <a:avLst/>
              <a:gdLst/>
              <a:ahLst/>
              <a:cxnLst/>
              <a:rect l="l" t="t" r="r" b="b"/>
              <a:pathLst>
                <a:path w="4572000" h="2057400">
                  <a:moveTo>
                    <a:pt x="2895600" y="76200"/>
                  </a:moveTo>
                  <a:lnTo>
                    <a:pt x="2895600" y="2057400"/>
                  </a:lnTo>
                </a:path>
                <a:path w="4572000" h="2057400">
                  <a:moveTo>
                    <a:pt x="1066800" y="0"/>
                  </a:moveTo>
                  <a:lnTo>
                    <a:pt x="1066800" y="1981200"/>
                  </a:lnTo>
                </a:path>
                <a:path w="4572000" h="2057400">
                  <a:moveTo>
                    <a:pt x="0" y="381000"/>
                  </a:moveTo>
                  <a:lnTo>
                    <a:pt x="4572000" y="381000"/>
                  </a:lnTo>
                </a:path>
              </a:pathLst>
            </a:custGeom>
            <a:ln w="9525">
              <a:solidFill>
                <a:srgbClr val="000000"/>
              </a:solidFill>
              <a:prstDash val="sysDash"/>
            </a:ln>
          </p:spPr>
          <p:txBody>
            <a:bodyPr wrap="square" lIns="0" tIns="0" rIns="0" bIns="0" rtlCol="0"/>
            <a:lstStyle/>
            <a:p>
              <a:endParaRPr sz="1154"/>
            </a:p>
          </p:txBody>
        </p:sp>
        <p:sp>
          <p:nvSpPr>
            <p:cNvPr id="8" name="object 8"/>
            <p:cNvSpPr/>
            <p:nvPr/>
          </p:nvSpPr>
          <p:spPr>
            <a:xfrm>
              <a:off x="2743200" y="3848099"/>
              <a:ext cx="3695700" cy="876300"/>
            </a:xfrm>
            <a:custGeom>
              <a:avLst/>
              <a:gdLst/>
              <a:ahLst/>
              <a:cxnLst/>
              <a:rect l="l" t="t" r="r" b="b"/>
              <a:pathLst>
                <a:path w="3695700" h="876300">
                  <a:moveTo>
                    <a:pt x="1828800" y="38100"/>
                  </a:moveTo>
                  <a:lnTo>
                    <a:pt x="1816100" y="31750"/>
                  </a:lnTo>
                  <a:lnTo>
                    <a:pt x="1752600" y="0"/>
                  </a:lnTo>
                  <a:lnTo>
                    <a:pt x="1752600" y="31750"/>
                  </a:lnTo>
                  <a:lnTo>
                    <a:pt x="76200" y="31750"/>
                  </a:lnTo>
                  <a:lnTo>
                    <a:pt x="76200" y="0"/>
                  </a:lnTo>
                  <a:lnTo>
                    <a:pt x="0" y="38100"/>
                  </a:lnTo>
                  <a:lnTo>
                    <a:pt x="76200" y="76200"/>
                  </a:lnTo>
                  <a:lnTo>
                    <a:pt x="76200" y="44450"/>
                  </a:lnTo>
                  <a:lnTo>
                    <a:pt x="1752600" y="44450"/>
                  </a:lnTo>
                  <a:lnTo>
                    <a:pt x="1752600" y="76200"/>
                  </a:lnTo>
                  <a:lnTo>
                    <a:pt x="1816100" y="44450"/>
                  </a:lnTo>
                  <a:lnTo>
                    <a:pt x="1828800" y="38100"/>
                  </a:lnTo>
                  <a:close/>
                </a:path>
                <a:path w="3695700" h="876300">
                  <a:moveTo>
                    <a:pt x="3695700" y="266700"/>
                  </a:moveTo>
                  <a:lnTo>
                    <a:pt x="3689350" y="254000"/>
                  </a:lnTo>
                  <a:lnTo>
                    <a:pt x="3657600" y="190500"/>
                  </a:lnTo>
                  <a:lnTo>
                    <a:pt x="3619500" y="266700"/>
                  </a:lnTo>
                  <a:lnTo>
                    <a:pt x="3651250" y="266700"/>
                  </a:lnTo>
                  <a:lnTo>
                    <a:pt x="3651250" y="800100"/>
                  </a:lnTo>
                  <a:lnTo>
                    <a:pt x="3619500" y="800100"/>
                  </a:lnTo>
                  <a:lnTo>
                    <a:pt x="3657600" y="876300"/>
                  </a:lnTo>
                  <a:lnTo>
                    <a:pt x="3689350" y="812800"/>
                  </a:lnTo>
                  <a:lnTo>
                    <a:pt x="3695700" y="800100"/>
                  </a:lnTo>
                  <a:lnTo>
                    <a:pt x="3663950" y="800100"/>
                  </a:lnTo>
                  <a:lnTo>
                    <a:pt x="3663950" y="266700"/>
                  </a:lnTo>
                  <a:lnTo>
                    <a:pt x="3695700" y="266700"/>
                  </a:lnTo>
                  <a:close/>
                </a:path>
              </a:pathLst>
            </a:custGeom>
            <a:solidFill>
              <a:srgbClr val="000000"/>
            </a:solidFill>
          </p:spPr>
          <p:txBody>
            <a:bodyPr wrap="square" lIns="0" tIns="0" rIns="0" bIns="0" rtlCol="0"/>
            <a:lstStyle/>
            <a:p>
              <a:endParaRPr sz="1154"/>
            </a:p>
          </p:txBody>
        </p:sp>
      </p:grpSp>
      <p:sp>
        <p:nvSpPr>
          <p:cNvPr id="9" name="object 9"/>
          <p:cNvSpPr txBox="1"/>
          <p:nvPr/>
        </p:nvSpPr>
        <p:spPr>
          <a:xfrm>
            <a:off x="4328558" y="2305493"/>
            <a:ext cx="349009" cy="165677"/>
          </a:xfrm>
          <a:prstGeom prst="rect">
            <a:avLst/>
          </a:prstGeom>
        </p:spPr>
        <p:txBody>
          <a:bodyPr vert="horz" wrap="square" lIns="0" tIns="7738" rIns="0" bIns="0" rtlCol="0">
            <a:spAutoFit/>
          </a:bodyPr>
          <a:lstStyle/>
          <a:p>
            <a:pPr marL="8145">
              <a:spcBef>
                <a:spcPts val="61"/>
              </a:spcBef>
            </a:pPr>
            <a:r>
              <a:rPr sz="1026" spc="-6" dirty="0">
                <a:latin typeface="Times New Roman"/>
                <a:cs typeface="Times New Roman"/>
              </a:rPr>
              <a:t>period</a:t>
            </a:r>
            <a:endParaRPr sz="1026">
              <a:latin typeface="Times New Roman"/>
              <a:cs typeface="Times New Roman"/>
            </a:endParaRPr>
          </a:p>
        </p:txBody>
      </p:sp>
      <p:sp>
        <p:nvSpPr>
          <p:cNvPr id="13" name="object 13"/>
          <p:cNvSpPr txBox="1"/>
          <p:nvPr/>
        </p:nvSpPr>
        <p:spPr>
          <a:xfrm>
            <a:off x="4458388" y="4121788"/>
            <a:ext cx="1319880" cy="131446"/>
          </a:xfrm>
          <a:prstGeom prst="rect">
            <a:avLst/>
          </a:prstGeom>
        </p:spPr>
        <p:txBody>
          <a:bodyPr vert="horz" wrap="square" lIns="0" tIns="0" rIns="0" bIns="0" rtlCol="0">
            <a:spAutoFit/>
          </a:bodyPr>
          <a:lstStyle/>
          <a:p>
            <a:pPr marL="8145">
              <a:lnSpc>
                <a:spcPts val="1058"/>
              </a:lnSpc>
            </a:pPr>
            <a:r>
              <a:rPr sz="898" spc="-6" dirty="0">
                <a:solidFill>
                  <a:srgbClr val="5E564E"/>
                </a:solidFill>
                <a:latin typeface="Microsoft Sans Serif"/>
                <a:cs typeface="Microsoft Sans Serif"/>
              </a:rPr>
              <a:t>Introduction </a:t>
            </a:r>
            <a:r>
              <a:rPr sz="898" dirty="0">
                <a:solidFill>
                  <a:srgbClr val="5E564E"/>
                </a:solidFill>
                <a:latin typeface="Microsoft Sans Serif"/>
                <a:cs typeface="Microsoft Sans Serif"/>
              </a:rPr>
              <a:t>to</a:t>
            </a:r>
            <a:r>
              <a:rPr sz="898" spc="19" dirty="0">
                <a:solidFill>
                  <a:srgbClr val="5E564E"/>
                </a:solidFill>
                <a:latin typeface="Microsoft Sans Serif"/>
                <a:cs typeface="Microsoft Sans Serif"/>
              </a:rPr>
              <a:t> </a:t>
            </a:r>
            <a:r>
              <a:rPr sz="898" spc="-6" dirty="0">
                <a:solidFill>
                  <a:srgbClr val="5E564E"/>
                </a:solidFill>
                <a:latin typeface="Microsoft Sans Serif"/>
                <a:cs typeface="Microsoft Sans Serif"/>
              </a:rPr>
              <a:t>Multimedia</a:t>
            </a:r>
            <a:endParaRPr sz="898">
              <a:latin typeface="Microsoft Sans Serif"/>
              <a:cs typeface="Microsoft Sans Serif"/>
            </a:endParaRPr>
          </a:p>
        </p:txBody>
      </p:sp>
      <p:sp>
        <p:nvSpPr>
          <p:cNvPr id="10" name="object 10"/>
          <p:cNvSpPr txBox="1"/>
          <p:nvPr/>
        </p:nvSpPr>
        <p:spPr>
          <a:xfrm>
            <a:off x="5794801" y="2696448"/>
            <a:ext cx="1841968" cy="558349"/>
          </a:xfrm>
          <a:prstGeom prst="rect">
            <a:avLst/>
          </a:prstGeom>
        </p:spPr>
        <p:txBody>
          <a:bodyPr vert="horz" wrap="square" lIns="0" tIns="7738" rIns="0" bIns="0" rtlCol="0">
            <a:spAutoFit/>
          </a:bodyPr>
          <a:lstStyle/>
          <a:p>
            <a:pPr marL="626720" marR="3258" indent="-32578">
              <a:spcBef>
                <a:spcPts val="61"/>
              </a:spcBef>
            </a:pPr>
            <a:r>
              <a:rPr sz="1026" dirty="0">
                <a:latin typeface="Times New Roman"/>
                <a:cs typeface="Times New Roman"/>
              </a:rPr>
              <a:t>Amplitude</a:t>
            </a:r>
            <a:r>
              <a:rPr sz="1026" spc="-38" dirty="0">
                <a:latin typeface="Times New Roman"/>
                <a:cs typeface="Times New Roman"/>
              </a:rPr>
              <a:t> </a:t>
            </a:r>
            <a:r>
              <a:rPr sz="1026" dirty="0">
                <a:latin typeface="Times New Roman"/>
                <a:cs typeface="Times New Roman"/>
              </a:rPr>
              <a:t>perceived</a:t>
            </a:r>
            <a:r>
              <a:rPr sz="1026" spc="-48" dirty="0">
                <a:latin typeface="Times New Roman"/>
                <a:cs typeface="Times New Roman"/>
              </a:rPr>
              <a:t> </a:t>
            </a:r>
            <a:r>
              <a:rPr sz="1026" spc="-16" dirty="0">
                <a:latin typeface="Times New Roman"/>
                <a:cs typeface="Times New Roman"/>
              </a:rPr>
              <a:t>as </a:t>
            </a:r>
            <a:r>
              <a:rPr sz="1026" dirty="0">
                <a:latin typeface="Times New Roman"/>
                <a:cs typeface="Times New Roman"/>
              </a:rPr>
              <a:t>volume</a:t>
            </a:r>
            <a:r>
              <a:rPr sz="1026" spc="-10" dirty="0">
                <a:latin typeface="Times New Roman"/>
                <a:cs typeface="Times New Roman"/>
              </a:rPr>
              <a:t> </a:t>
            </a:r>
            <a:r>
              <a:rPr sz="1026" dirty="0">
                <a:latin typeface="Times New Roman"/>
                <a:cs typeface="Times New Roman"/>
              </a:rPr>
              <a:t>or</a:t>
            </a:r>
            <a:r>
              <a:rPr sz="1026" spc="-38" dirty="0">
                <a:latin typeface="Times New Roman"/>
                <a:cs typeface="Times New Roman"/>
              </a:rPr>
              <a:t> </a:t>
            </a:r>
            <a:r>
              <a:rPr sz="1026" spc="-6" dirty="0">
                <a:latin typeface="Times New Roman"/>
                <a:cs typeface="Times New Roman"/>
              </a:rPr>
              <a:t>loudness</a:t>
            </a:r>
            <a:endParaRPr sz="1026">
              <a:latin typeface="Times New Roman"/>
              <a:cs typeface="Times New Roman"/>
            </a:endParaRPr>
          </a:p>
          <a:p>
            <a:pPr marL="8145">
              <a:spcBef>
                <a:spcPts val="616"/>
              </a:spcBef>
            </a:pPr>
            <a:r>
              <a:rPr sz="1026" spc="-13" dirty="0">
                <a:latin typeface="Times New Roman"/>
                <a:cs typeface="Times New Roman"/>
              </a:rPr>
              <a:t>time</a:t>
            </a:r>
            <a:endParaRPr sz="1026">
              <a:latin typeface="Times New Roman"/>
              <a:cs typeface="Times New Roman"/>
            </a:endParaRPr>
          </a:p>
        </p:txBody>
      </p:sp>
      <p:sp>
        <p:nvSpPr>
          <p:cNvPr id="11" name="object 11"/>
          <p:cNvSpPr txBox="1"/>
          <p:nvPr/>
        </p:nvSpPr>
        <p:spPr>
          <a:xfrm>
            <a:off x="2764347" y="2403232"/>
            <a:ext cx="450413" cy="323541"/>
          </a:xfrm>
          <a:prstGeom prst="rect">
            <a:avLst/>
          </a:prstGeom>
        </p:spPr>
        <p:txBody>
          <a:bodyPr vert="horz" wrap="square" lIns="0" tIns="7738" rIns="0" bIns="0" rtlCol="0">
            <a:spAutoFit/>
          </a:bodyPr>
          <a:lstStyle/>
          <a:p>
            <a:pPr marL="8145" marR="3258">
              <a:spcBef>
                <a:spcPts val="61"/>
              </a:spcBef>
            </a:pPr>
            <a:r>
              <a:rPr sz="1026" spc="-16" dirty="0">
                <a:latin typeface="Times New Roman"/>
                <a:cs typeface="Times New Roman"/>
              </a:rPr>
              <a:t>Air </a:t>
            </a:r>
            <a:r>
              <a:rPr sz="1026" spc="-6" dirty="0">
                <a:latin typeface="Times New Roman"/>
                <a:cs typeface="Times New Roman"/>
              </a:rPr>
              <a:t>pressure</a:t>
            </a:r>
            <a:endParaRPr sz="1026">
              <a:latin typeface="Times New Roman"/>
              <a:cs typeface="Times New Roman"/>
            </a:endParaRPr>
          </a:p>
        </p:txBody>
      </p:sp>
      <p:sp>
        <p:nvSpPr>
          <p:cNvPr id="12" name="object 12"/>
          <p:cNvSpPr txBox="1"/>
          <p:nvPr/>
        </p:nvSpPr>
        <p:spPr>
          <a:xfrm>
            <a:off x="3137123" y="1060140"/>
            <a:ext cx="4618154" cy="798339"/>
          </a:xfrm>
          <a:prstGeom prst="rect">
            <a:avLst/>
          </a:prstGeom>
        </p:spPr>
        <p:txBody>
          <a:bodyPr vert="horz" wrap="square" lIns="0" tIns="8552" rIns="0" bIns="0" rtlCol="0">
            <a:spAutoFit/>
          </a:bodyPr>
          <a:lstStyle/>
          <a:p>
            <a:pPr marL="8145" marR="3258">
              <a:spcBef>
                <a:spcPts val="67"/>
              </a:spcBef>
            </a:pPr>
            <a:r>
              <a:rPr sz="1283" b="1" dirty="0">
                <a:solidFill>
                  <a:srgbClr val="FF0000"/>
                </a:solidFill>
                <a:latin typeface="Times New Roman"/>
                <a:cs typeface="Times New Roman"/>
              </a:rPr>
              <a:t>Frequency</a:t>
            </a:r>
            <a:r>
              <a:rPr sz="1283" b="1" spc="-22" dirty="0">
                <a:solidFill>
                  <a:srgbClr val="FF0000"/>
                </a:solidFill>
                <a:latin typeface="Times New Roman"/>
                <a:cs typeface="Times New Roman"/>
              </a:rPr>
              <a:t> </a:t>
            </a:r>
            <a:r>
              <a:rPr sz="1283" b="1" dirty="0">
                <a:latin typeface="Times New Roman"/>
                <a:cs typeface="Times New Roman"/>
              </a:rPr>
              <a:t>is</a:t>
            </a:r>
            <a:r>
              <a:rPr sz="1283" b="1" spc="-22" dirty="0">
                <a:latin typeface="Times New Roman"/>
                <a:cs typeface="Times New Roman"/>
              </a:rPr>
              <a:t> </a:t>
            </a:r>
            <a:r>
              <a:rPr sz="1283" b="1" dirty="0">
                <a:latin typeface="Times New Roman"/>
                <a:cs typeface="Times New Roman"/>
              </a:rPr>
              <a:t>the</a:t>
            </a:r>
            <a:r>
              <a:rPr sz="1283" b="1" spc="-19" dirty="0">
                <a:latin typeface="Times New Roman"/>
                <a:cs typeface="Times New Roman"/>
              </a:rPr>
              <a:t> </a:t>
            </a:r>
            <a:r>
              <a:rPr sz="1283" b="1" dirty="0">
                <a:latin typeface="Times New Roman"/>
                <a:cs typeface="Times New Roman"/>
              </a:rPr>
              <a:t>reciprocal</a:t>
            </a:r>
            <a:r>
              <a:rPr sz="1283" b="1" spc="-38" dirty="0">
                <a:latin typeface="Times New Roman"/>
                <a:cs typeface="Times New Roman"/>
              </a:rPr>
              <a:t> </a:t>
            </a:r>
            <a:r>
              <a:rPr sz="1283" b="1" dirty="0">
                <a:latin typeface="Times New Roman"/>
                <a:cs typeface="Times New Roman"/>
              </a:rPr>
              <a:t>value</a:t>
            </a:r>
            <a:r>
              <a:rPr sz="1283" b="1" spc="-32" dirty="0">
                <a:latin typeface="Times New Roman"/>
                <a:cs typeface="Times New Roman"/>
              </a:rPr>
              <a:t> </a:t>
            </a:r>
            <a:r>
              <a:rPr sz="1283" b="1" dirty="0">
                <a:latin typeface="Times New Roman"/>
                <a:cs typeface="Times New Roman"/>
              </a:rPr>
              <a:t>of</a:t>
            </a:r>
            <a:r>
              <a:rPr sz="1283" b="1" spc="-22" dirty="0">
                <a:latin typeface="Times New Roman"/>
                <a:cs typeface="Times New Roman"/>
              </a:rPr>
              <a:t> </a:t>
            </a:r>
            <a:r>
              <a:rPr sz="1283" b="1" dirty="0">
                <a:latin typeface="Times New Roman"/>
                <a:cs typeface="Times New Roman"/>
              </a:rPr>
              <a:t>the</a:t>
            </a:r>
            <a:r>
              <a:rPr sz="1283" b="1" spc="-19" dirty="0">
                <a:latin typeface="Times New Roman"/>
                <a:cs typeface="Times New Roman"/>
              </a:rPr>
              <a:t> </a:t>
            </a:r>
            <a:r>
              <a:rPr sz="1283" b="1" dirty="0">
                <a:latin typeface="Times New Roman"/>
                <a:cs typeface="Times New Roman"/>
              </a:rPr>
              <a:t>period.,</a:t>
            </a:r>
            <a:r>
              <a:rPr sz="1283" b="1" spc="-32" dirty="0">
                <a:latin typeface="Times New Roman"/>
                <a:cs typeface="Times New Roman"/>
              </a:rPr>
              <a:t> </a:t>
            </a:r>
            <a:r>
              <a:rPr sz="1283" b="1" dirty="0">
                <a:latin typeface="Times New Roman"/>
                <a:cs typeface="Times New Roman"/>
              </a:rPr>
              <a:t>or</a:t>
            </a:r>
            <a:r>
              <a:rPr sz="1283" b="1" spc="-38" dirty="0">
                <a:latin typeface="Times New Roman"/>
                <a:cs typeface="Times New Roman"/>
              </a:rPr>
              <a:t> </a:t>
            </a:r>
            <a:r>
              <a:rPr sz="1283" b="1" dirty="0">
                <a:latin typeface="Times New Roman"/>
                <a:cs typeface="Times New Roman"/>
              </a:rPr>
              <a:t>represents</a:t>
            </a:r>
            <a:r>
              <a:rPr sz="1283" b="1" spc="-29" dirty="0">
                <a:latin typeface="Times New Roman"/>
                <a:cs typeface="Times New Roman"/>
              </a:rPr>
              <a:t> </a:t>
            </a:r>
            <a:r>
              <a:rPr sz="1283" b="1" spc="-16" dirty="0">
                <a:latin typeface="Times New Roman"/>
                <a:cs typeface="Times New Roman"/>
              </a:rPr>
              <a:t>the </a:t>
            </a:r>
            <a:r>
              <a:rPr sz="1283" b="1" dirty="0">
                <a:latin typeface="Times New Roman"/>
                <a:cs typeface="Times New Roman"/>
              </a:rPr>
              <a:t>number</a:t>
            </a:r>
            <a:r>
              <a:rPr sz="1283" b="1" spc="-45" dirty="0">
                <a:latin typeface="Times New Roman"/>
                <a:cs typeface="Times New Roman"/>
              </a:rPr>
              <a:t> </a:t>
            </a:r>
            <a:r>
              <a:rPr sz="1283" b="1" dirty="0">
                <a:latin typeface="Times New Roman"/>
                <a:cs typeface="Times New Roman"/>
              </a:rPr>
              <a:t>of</a:t>
            </a:r>
            <a:r>
              <a:rPr sz="1283" b="1" spc="-13" dirty="0">
                <a:latin typeface="Times New Roman"/>
                <a:cs typeface="Times New Roman"/>
              </a:rPr>
              <a:t> </a:t>
            </a:r>
            <a:r>
              <a:rPr sz="1283" b="1" dirty="0">
                <a:latin typeface="Times New Roman"/>
                <a:cs typeface="Times New Roman"/>
              </a:rPr>
              <a:t>periods/sec</a:t>
            </a:r>
            <a:r>
              <a:rPr sz="1283" b="1" spc="-22" dirty="0">
                <a:latin typeface="Times New Roman"/>
                <a:cs typeface="Times New Roman"/>
              </a:rPr>
              <a:t> </a:t>
            </a:r>
            <a:r>
              <a:rPr sz="1283" b="1" dirty="0">
                <a:latin typeface="Times New Roman"/>
                <a:cs typeface="Times New Roman"/>
              </a:rPr>
              <a:t>.it</a:t>
            </a:r>
            <a:r>
              <a:rPr sz="1283" b="1" spc="-16" dirty="0">
                <a:latin typeface="Times New Roman"/>
                <a:cs typeface="Times New Roman"/>
              </a:rPr>
              <a:t> </a:t>
            </a:r>
            <a:r>
              <a:rPr sz="1283" b="1" dirty="0">
                <a:latin typeface="Times New Roman"/>
                <a:cs typeface="Times New Roman"/>
              </a:rPr>
              <a:t>measures</a:t>
            </a:r>
            <a:r>
              <a:rPr sz="1283" b="1" spc="-26" dirty="0">
                <a:latin typeface="Times New Roman"/>
                <a:cs typeface="Times New Roman"/>
              </a:rPr>
              <a:t> </a:t>
            </a:r>
            <a:r>
              <a:rPr sz="1283" b="1" dirty="0">
                <a:latin typeface="Times New Roman"/>
                <a:cs typeface="Times New Roman"/>
              </a:rPr>
              <a:t>by</a:t>
            </a:r>
            <a:r>
              <a:rPr sz="1283" b="1" spc="-6" dirty="0">
                <a:latin typeface="Times New Roman"/>
                <a:cs typeface="Times New Roman"/>
              </a:rPr>
              <a:t> </a:t>
            </a:r>
            <a:r>
              <a:rPr sz="1283" b="1" dirty="0">
                <a:latin typeface="Times New Roman"/>
                <a:cs typeface="Times New Roman"/>
              </a:rPr>
              <a:t>hertz</a:t>
            </a:r>
            <a:r>
              <a:rPr sz="1283" b="1" spc="-16" dirty="0">
                <a:latin typeface="Times New Roman"/>
                <a:cs typeface="Times New Roman"/>
              </a:rPr>
              <a:t> </a:t>
            </a:r>
            <a:r>
              <a:rPr sz="1283" b="1" dirty="0">
                <a:latin typeface="Times New Roman"/>
                <a:cs typeface="Times New Roman"/>
              </a:rPr>
              <a:t>(</a:t>
            </a:r>
            <a:r>
              <a:rPr sz="1283" b="1" dirty="0">
                <a:solidFill>
                  <a:srgbClr val="FF0000"/>
                </a:solidFill>
                <a:latin typeface="Times New Roman"/>
                <a:cs typeface="Times New Roman"/>
              </a:rPr>
              <a:t>Hz</a:t>
            </a:r>
            <a:r>
              <a:rPr sz="1283" b="1" dirty="0">
                <a:latin typeface="Times New Roman"/>
                <a:cs typeface="Times New Roman"/>
              </a:rPr>
              <a:t>)</a:t>
            </a:r>
            <a:r>
              <a:rPr sz="1283" b="1" spc="-3" dirty="0">
                <a:latin typeface="Times New Roman"/>
                <a:cs typeface="Times New Roman"/>
              </a:rPr>
              <a:t> </a:t>
            </a:r>
            <a:r>
              <a:rPr sz="1283" b="1" dirty="0">
                <a:latin typeface="Times New Roman"/>
                <a:cs typeface="Times New Roman"/>
              </a:rPr>
              <a:t>or</a:t>
            </a:r>
            <a:r>
              <a:rPr sz="1283" b="1" spc="-32" dirty="0">
                <a:latin typeface="Times New Roman"/>
                <a:cs typeface="Times New Roman"/>
              </a:rPr>
              <a:t> </a:t>
            </a:r>
            <a:r>
              <a:rPr sz="1283" b="1" dirty="0">
                <a:latin typeface="Times New Roman"/>
                <a:cs typeface="Times New Roman"/>
              </a:rPr>
              <a:t>cycle/sec.</a:t>
            </a:r>
            <a:r>
              <a:rPr sz="1283" b="1" spc="-26" dirty="0">
                <a:latin typeface="Times New Roman"/>
                <a:cs typeface="Times New Roman"/>
              </a:rPr>
              <a:t> </a:t>
            </a:r>
            <a:r>
              <a:rPr sz="1283" b="1" spc="-32" dirty="0">
                <a:latin typeface="Times New Roman"/>
                <a:cs typeface="Times New Roman"/>
              </a:rPr>
              <a:t>a </a:t>
            </a:r>
            <a:r>
              <a:rPr sz="1283" b="1" dirty="0">
                <a:latin typeface="Times New Roman"/>
                <a:cs typeface="Times New Roman"/>
              </a:rPr>
              <a:t>common</a:t>
            </a:r>
            <a:r>
              <a:rPr sz="1283" b="1" spc="-29" dirty="0">
                <a:latin typeface="Times New Roman"/>
                <a:cs typeface="Times New Roman"/>
              </a:rPr>
              <a:t> </a:t>
            </a:r>
            <a:r>
              <a:rPr sz="1283" b="1" dirty="0">
                <a:latin typeface="Times New Roman"/>
                <a:cs typeface="Times New Roman"/>
              </a:rPr>
              <a:t>abbreviation</a:t>
            </a:r>
            <a:r>
              <a:rPr sz="1283" b="1" spc="-32" dirty="0">
                <a:latin typeface="Times New Roman"/>
                <a:cs typeface="Times New Roman"/>
              </a:rPr>
              <a:t> </a:t>
            </a:r>
            <a:r>
              <a:rPr sz="1283" b="1" dirty="0">
                <a:latin typeface="Times New Roman"/>
                <a:cs typeface="Times New Roman"/>
              </a:rPr>
              <a:t>is</a:t>
            </a:r>
            <a:r>
              <a:rPr sz="1283" b="1" spc="-10" dirty="0">
                <a:latin typeface="Times New Roman"/>
                <a:cs typeface="Times New Roman"/>
              </a:rPr>
              <a:t> </a:t>
            </a:r>
            <a:r>
              <a:rPr sz="1283" b="1" dirty="0">
                <a:solidFill>
                  <a:srgbClr val="FF0000"/>
                </a:solidFill>
                <a:latin typeface="Times New Roman"/>
                <a:cs typeface="Times New Roman"/>
              </a:rPr>
              <a:t>KHz</a:t>
            </a:r>
            <a:r>
              <a:rPr sz="1283" b="1" spc="-22" dirty="0">
                <a:solidFill>
                  <a:srgbClr val="FF0000"/>
                </a:solidFill>
                <a:latin typeface="Times New Roman"/>
                <a:cs typeface="Times New Roman"/>
              </a:rPr>
              <a:t> </a:t>
            </a:r>
            <a:r>
              <a:rPr sz="1283" b="1" dirty="0">
                <a:latin typeface="Times New Roman"/>
                <a:cs typeface="Times New Roman"/>
              </a:rPr>
              <a:t>which</a:t>
            </a:r>
            <a:r>
              <a:rPr sz="1283" b="1" spc="-6" dirty="0">
                <a:latin typeface="Times New Roman"/>
                <a:cs typeface="Times New Roman"/>
              </a:rPr>
              <a:t> </a:t>
            </a:r>
            <a:r>
              <a:rPr sz="1283" b="1" dirty="0">
                <a:latin typeface="Times New Roman"/>
                <a:cs typeface="Times New Roman"/>
              </a:rPr>
              <a:t>describes</a:t>
            </a:r>
            <a:r>
              <a:rPr sz="1283" b="1" spc="-19" dirty="0">
                <a:latin typeface="Times New Roman"/>
                <a:cs typeface="Times New Roman"/>
              </a:rPr>
              <a:t> </a:t>
            </a:r>
            <a:r>
              <a:rPr sz="1283" b="1" dirty="0">
                <a:latin typeface="Times New Roman"/>
                <a:cs typeface="Times New Roman"/>
              </a:rPr>
              <a:t>1,000</a:t>
            </a:r>
            <a:r>
              <a:rPr sz="1283" b="1" spc="-32" dirty="0">
                <a:latin typeface="Times New Roman"/>
                <a:cs typeface="Times New Roman"/>
              </a:rPr>
              <a:t> </a:t>
            </a:r>
            <a:r>
              <a:rPr sz="1283" b="1" dirty="0">
                <a:latin typeface="Times New Roman"/>
                <a:cs typeface="Times New Roman"/>
              </a:rPr>
              <a:t>oscillation</a:t>
            </a:r>
            <a:r>
              <a:rPr sz="1283" b="1" spc="-29" dirty="0">
                <a:latin typeface="Times New Roman"/>
                <a:cs typeface="Times New Roman"/>
              </a:rPr>
              <a:t> </a:t>
            </a:r>
            <a:r>
              <a:rPr sz="1283" b="1" spc="-16" dirty="0">
                <a:latin typeface="Times New Roman"/>
                <a:cs typeface="Times New Roman"/>
              </a:rPr>
              <a:t>per </a:t>
            </a:r>
            <a:r>
              <a:rPr sz="1283" b="1" spc="-6" dirty="0">
                <a:latin typeface="Times New Roman"/>
                <a:cs typeface="Times New Roman"/>
              </a:rPr>
              <a:t>second</a:t>
            </a:r>
            <a:endParaRPr sz="1283">
              <a:latin typeface="Times New Roman"/>
              <a:cs typeface="Times New Roman"/>
            </a:endParaRPr>
          </a:p>
        </p:txBody>
      </p:sp>
      <p:sp>
        <p:nvSpPr>
          <p:cNvPr id="16" name="Footer Placeholder 15">
            <a:extLst>
              <a:ext uri="{FF2B5EF4-FFF2-40B4-BE49-F238E27FC236}">
                <a16:creationId xmlns:a16="http://schemas.microsoft.com/office/drawing/2014/main" id="{A0199123-525E-4E33-8C39-7E116521256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543355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03936" y="508306"/>
            <a:ext cx="5646854" cy="3115422"/>
            <a:chOff x="339115" y="792581"/>
            <a:chExt cx="8804910" cy="485775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43877" y="797344"/>
              <a:ext cx="8295005" cy="4848225"/>
            </a:xfrm>
            <a:custGeom>
              <a:avLst/>
              <a:gdLst/>
              <a:ahLst/>
              <a:cxnLst/>
              <a:rect l="l" t="t" r="r" b="b"/>
              <a:pathLst>
                <a:path w="8295005" h="4848225">
                  <a:moveTo>
                    <a:pt x="0" y="4848225"/>
                  </a:moveTo>
                  <a:lnTo>
                    <a:pt x="8294751" y="4848225"/>
                  </a:lnTo>
                  <a:lnTo>
                    <a:pt x="8294751" y="0"/>
                  </a:lnTo>
                  <a:lnTo>
                    <a:pt x="0" y="0"/>
                  </a:lnTo>
                  <a:lnTo>
                    <a:pt x="0" y="4848225"/>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497716" y="84875"/>
            <a:ext cx="3616333" cy="363578"/>
          </a:xfrm>
          <a:prstGeom prst="rect">
            <a:avLst/>
          </a:prstGeom>
        </p:spPr>
        <p:txBody>
          <a:bodyPr vert="horz" wrap="square" lIns="0" tIns="8145" rIns="0" bIns="0" rtlCol="0" anchor="ctr">
            <a:spAutoFit/>
          </a:bodyPr>
          <a:lstStyle/>
          <a:p>
            <a:pPr marL="8145">
              <a:lnSpc>
                <a:spcPct val="100000"/>
              </a:lnSpc>
              <a:spcBef>
                <a:spcPts val="64"/>
              </a:spcBef>
            </a:pPr>
            <a:r>
              <a:rPr sz="2309" dirty="0">
                <a:solidFill>
                  <a:srgbClr val="003399"/>
                </a:solidFill>
                <a:latin typeface="Arial Black"/>
                <a:cs typeface="Arial Black"/>
              </a:rPr>
              <a:t>Basic</a:t>
            </a:r>
            <a:r>
              <a:rPr sz="2309" spc="-10" dirty="0">
                <a:solidFill>
                  <a:srgbClr val="003399"/>
                </a:solidFill>
                <a:latin typeface="Arial Black"/>
                <a:cs typeface="Arial Black"/>
              </a:rPr>
              <a:t> </a:t>
            </a:r>
            <a:r>
              <a:rPr sz="2309" dirty="0">
                <a:solidFill>
                  <a:srgbClr val="003399"/>
                </a:solidFill>
                <a:latin typeface="Arial Black"/>
                <a:cs typeface="Arial Black"/>
              </a:rPr>
              <a:t>Sound</a:t>
            </a:r>
            <a:r>
              <a:rPr sz="2309" spc="-3" dirty="0">
                <a:solidFill>
                  <a:srgbClr val="003399"/>
                </a:solidFill>
                <a:latin typeface="Arial Black"/>
                <a:cs typeface="Arial Black"/>
              </a:rPr>
              <a:t> </a:t>
            </a:r>
            <a:r>
              <a:rPr sz="2309" spc="-6" dirty="0">
                <a:solidFill>
                  <a:srgbClr val="003399"/>
                </a:solidFill>
                <a:latin typeface="Arial Black"/>
                <a:cs typeface="Arial Black"/>
              </a:rPr>
              <a:t>Concepts</a:t>
            </a:r>
            <a:endParaRPr sz="2309">
              <a:latin typeface="Arial Black"/>
              <a:cs typeface="Arial Black"/>
            </a:endParaRPr>
          </a:p>
        </p:txBody>
      </p:sp>
      <p:sp>
        <p:nvSpPr>
          <p:cNvPr id="6" name="object 6"/>
          <p:cNvSpPr txBox="1"/>
          <p:nvPr/>
        </p:nvSpPr>
        <p:spPr>
          <a:xfrm>
            <a:off x="2457644" y="504413"/>
            <a:ext cx="5131689" cy="3114614"/>
          </a:xfrm>
          <a:prstGeom prst="rect">
            <a:avLst/>
          </a:prstGeom>
        </p:spPr>
        <p:txBody>
          <a:bodyPr vert="horz" wrap="square" lIns="0" tIns="39095" rIns="0" bIns="0" rtlCol="0">
            <a:spAutoFit/>
          </a:bodyPr>
          <a:lstStyle/>
          <a:p>
            <a:pPr marL="228046" marR="181215" indent="-219902">
              <a:lnSpc>
                <a:spcPts val="1937"/>
              </a:lnSpc>
              <a:spcBef>
                <a:spcPts val="308"/>
              </a:spcBef>
            </a:pPr>
            <a:r>
              <a:rPr sz="1796" dirty="0">
                <a:solidFill>
                  <a:srgbClr val="FFCC00"/>
                </a:solidFill>
                <a:latin typeface="Wingdings"/>
                <a:cs typeface="Wingdings"/>
              </a:rPr>
              <a:t></a:t>
            </a:r>
            <a:r>
              <a:rPr sz="1796" dirty="0">
                <a:latin typeface="Tahoma"/>
                <a:cs typeface="Tahoma"/>
              </a:rPr>
              <a:t>Acoustics</a:t>
            </a:r>
            <a:r>
              <a:rPr sz="1796" spc="-29" dirty="0">
                <a:latin typeface="Tahoma"/>
                <a:cs typeface="Tahoma"/>
              </a:rPr>
              <a:t> </a:t>
            </a:r>
            <a:r>
              <a:rPr sz="1796" dirty="0">
                <a:latin typeface="Tahoma"/>
                <a:cs typeface="Tahoma"/>
              </a:rPr>
              <a:t>:</a:t>
            </a:r>
            <a:r>
              <a:rPr sz="1796" dirty="0">
                <a:solidFill>
                  <a:srgbClr val="0066FF"/>
                </a:solidFill>
                <a:latin typeface="Tahoma"/>
                <a:cs typeface="Tahoma"/>
              </a:rPr>
              <a:t>is</a:t>
            </a:r>
            <a:r>
              <a:rPr sz="1796" spc="-29" dirty="0">
                <a:solidFill>
                  <a:srgbClr val="0066FF"/>
                </a:solidFill>
                <a:latin typeface="Tahoma"/>
                <a:cs typeface="Tahoma"/>
              </a:rPr>
              <a:t> </a:t>
            </a:r>
            <a:r>
              <a:rPr sz="1796" dirty="0">
                <a:solidFill>
                  <a:srgbClr val="0066FF"/>
                </a:solidFill>
                <a:latin typeface="Tahoma"/>
                <a:cs typeface="Tahoma"/>
              </a:rPr>
              <a:t>the</a:t>
            </a:r>
            <a:r>
              <a:rPr sz="1796" spc="-19" dirty="0">
                <a:solidFill>
                  <a:srgbClr val="0066FF"/>
                </a:solidFill>
                <a:latin typeface="Tahoma"/>
                <a:cs typeface="Tahoma"/>
              </a:rPr>
              <a:t> </a:t>
            </a:r>
            <a:r>
              <a:rPr sz="1796" dirty="0">
                <a:solidFill>
                  <a:srgbClr val="0066FF"/>
                </a:solidFill>
                <a:latin typeface="Tahoma"/>
                <a:cs typeface="Tahoma"/>
              </a:rPr>
              <a:t>science</a:t>
            </a:r>
            <a:r>
              <a:rPr sz="1796" spc="-35" dirty="0">
                <a:solidFill>
                  <a:srgbClr val="0066FF"/>
                </a:solidFill>
                <a:latin typeface="Tahoma"/>
                <a:cs typeface="Tahoma"/>
              </a:rPr>
              <a:t> </a:t>
            </a:r>
            <a:r>
              <a:rPr sz="1796" dirty="0">
                <a:solidFill>
                  <a:srgbClr val="0066FF"/>
                </a:solidFill>
                <a:latin typeface="Tahoma"/>
                <a:cs typeface="Tahoma"/>
              </a:rPr>
              <a:t>of</a:t>
            </a:r>
            <a:r>
              <a:rPr sz="1796" spc="-29" dirty="0">
                <a:solidFill>
                  <a:srgbClr val="0066FF"/>
                </a:solidFill>
                <a:latin typeface="Tahoma"/>
                <a:cs typeface="Tahoma"/>
              </a:rPr>
              <a:t> </a:t>
            </a:r>
            <a:r>
              <a:rPr sz="1796" dirty="0">
                <a:solidFill>
                  <a:srgbClr val="0066FF"/>
                </a:solidFill>
                <a:latin typeface="Tahoma"/>
                <a:cs typeface="Tahoma"/>
              </a:rPr>
              <a:t>the</a:t>
            </a:r>
            <a:r>
              <a:rPr sz="1796" spc="-13" dirty="0">
                <a:solidFill>
                  <a:srgbClr val="0066FF"/>
                </a:solidFill>
                <a:latin typeface="Tahoma"/>
                <a:cs typeface="Tahoma"/>
              </a:rPr>
              <a:t> </a:t>
            </a:r>
            <a:r>
              <a:rPr sz="1796" dirty="0">
                <a:solidFill>
                  <a:srgbClr val="0066FF"/>
                </a:solidFill>
                <a:latin typeface="Tahoma"/>
                <a:cs typeface="Tahoma"/>
              </a:rPr>
              <a:t>sound,</a:t>
            </a:r>
            <a:r>
              <a:rPr sz="1796" spc="-19" dirty="0">
                <a:solidFill>
                  <a:srgbClr val="0066FF"/>
                </a:solidFill>
                <a:latin typeface="Tahoma"/>
                <a:cs typeface="Tahoma"/>
              </a:rPr>
              <a:t> </a:t>
            </a:r>
            <a:r>
              <a:rPr sz="1796" dirty="0">
                <a:solidFill>
                  <a:srgbClr val="0066FF"/>
                </a:solidFill>
                <a:latin typeface="Tahoma"/>
                <a:cs typeface="Tahoma"/>
              </a:rPr>
              <a:t>which</a:t>
            </a:r>
            <a:r>
              <a:rPr sz="1796" spc="-26" dirty="0">
                <a:solidFill>
                  <a:srgbClr val="0066FF"/>
                </a:solidFill>
                <a:latin typeface="Tahoma"/>
                <a:cs typeface="Tahoma"/>
              </a:rPr>
              <a:t> </a:t>
            </a:r>
            <a:r>
              <a:rPr sz="1796" spc="-16" dirty="0">
                <a:solidFill>
                  <a:srgbClr val="0066FF"/>
                </a:solidFill>
                <a:latin typeface="Tahoma"/>
                <a:cs typeface="Tahoma"/>
              </a:rPr>
              <a:t>is </a:t>
            </a:r>
            <a:r>
              <a:rPr sz="1796" dirty="0">
                <a:solidFill>
                  <a:srgbClr val="0066FF"/>
                </a:solidFill>
                <a:latin typeface="Tahoma"/>
                <a:cs typeface="Tahoma"/>
              </a:rPr>
              <a:t>energy</a:t>
            </a:r>
            <a:r>
              <a:rPr sz="1796" spc="-29" dirty="0">
                <a:solidFill>
                  <a:srgbClr val="0066FF"/>
                </a:solidFill>
                <a:latin typeface="Tahoma"/>
                <a:cs typeface="Tahoma"/>
              </a:rPr>
              <a:t> </a:t>
            </a:r>
            <a:r>
              <a:rPr sz="1796" dirty="0">
                <a:solidFill>
                  <a:srgbClr val="0066FF"/>
                </a:solidFill>
                <a:latin typeface="Tahoma"/>
                <a:cs typeface="Tahoma"/>
              </a:rPr>
              <a:t>,</a:t>
            </a:r>
            <a:r>
              <a:rPr sz="1796" spc="-35" dirty="0">
                <a:solidFill>
                  <a:srgbClr val="0066FF"/>
                </a:solidFill>
                <a:latin typeface="Tahoma"/>
                <a:cs typeface="Tahoma"/>
              </a:rPr>
              <a:t> </a:t>
            </a:r>
            <a:r>
              <a:rPr sz="1796" dirty="0">
                <a:solidFill>
                  <a:srgbClr val="0066FF"/>
                </a:solidFill>
                <a:latin typeface="Tahoma"/>
                <a:cs typeface="Tahoma"/>
              </a:rPr>
              <a:t>“sound</a:t>
            </a:r>
            <a:r>
              <a:rPr sz="1796" spc="-29" dirty="0">
                <a:solidFill>
                  <a:srgbClr val="0066FF"/>
                </a:solidFill>
                <a:latin typeface="Tahoma"/>
                <a:cs typeface="Tahoma"/>
              </a:rPr>
              <a:t> </a:t>
            </a:r>
            <a:r>
              <a:rPr sz="1796" dirty="0">
                <a:solidFill>
                  <a:srgbClr val="0066FF"/>
                </a:solidFill>
                <a:latin typeface="Tahoma"/>
                <a:cs typeface="Tahoma"/>
              </a:rPr>
              <a:t>is</a:t>
            </a:r>
            <a:r>
              <a:rPr sz="1796" spc="-35" dirty="0">
                <a:solidFill>
                  <a:srgbClr val="0066FF"/>
                </a:solidFill>
                <a:latin typeface="Tahoma"/>
                <a:cs typeface="Tahoma"/>
              </a:rPr>
              <a:t> </a:t>
            </a:r>
            <a:r>
              <a:rPr sz="1796" spc="-6" dirty="0">
                <a:solidFill>
                  <a:srgbClr val="0066FF"/>
                </a:solidFill>
                <a:latin typeface="Tahoma"/>
                <a:cs typeface="Tahoma"/>
              </a:rPr>
              <a:t>energy”</a:t>
            </a:r>
            <a:endParaRPr sz="1796" dirty="0">
              <a:latin typeface="Tahoma"/>
              <a:cs typeface="Tahoma"/>
            </a:endParaRPr>
          </a:p>
          <a:p>
            <a:pPr marL="741150" marR="142122" indent="-146601">
              <a:lnSpc>
                <a:spcPts val="1385"/>
              </a:lnSpc>
              <a:spcBef>
                <a:spcPts val="308"/>
              </a:spcBef>
            </a:pPr>
            <a:r>
              <a:rPr sz="1283" dirty="0">
                <a:solidFill>
                  <a:srgbClr val="FFCC00"/>
                </a:solidFill>
                <a:latin typeface="Wingdings"/>
                <a:cs typeface="Wingdings"/>
              </a:rPr>
              <a:t></a:t>
            </a:r>
            <a:r>
              <a:rPr sz="1283" dirty="0">
                <a:solidFill>
                  <a:srgbClr val="009900"/>
                </a:solidFill>
                <a:latin typeface="Tahoma"/>
                <a:cs typeface="Tahoma"/>
              </a:rPr>
              <a:t>study</a:t>
            </a:r>
            <a:r>
              <a:rPr sz="1283" spc="-19" dirty="0">
                <a:solidFill>
                  <a:srgbClr val="009900"/>
                </a:solidFill>
                <a:latin typeface="Tahoma"/>
                <a:cs typeface="Tahoma"/>
              </a:rPr>
              <a:t> </a:t>
            </a:r>
            <a:r>
              <a:rPr sz="1283" dirty="0">
                <a:solidFill>
                  <a:srgbClr val="009900"/>
                </a:solidFill>
                <a:latin typeface="Tahoma"/>
                <a:cs typeface="Tahoma"/>
              </a:rPr>
              <a:t>of</a:t>
            </a:r>
            <a:r>
              <a:rPr sz="1283" spc="-6" dirty="0">
                <a:solidFill>
                  <a:srgbClr val="009900"/>
                </a:solidFill>
                <a:latin typeface="Tahoma"/>
                <a:cs typeface="Tahoma"/>
              </a:rPr>
              <a:t> </a:t>
            </a:r>
            <a:r>
              <a:rPr sz="1283" dirty="0">
                <a:solidFill>
                  <a:srgbClr val="009900"/>
                </a:solidFill>
                <a:latin typeface="Tahoma"/>
                <a:cs typeface="Tahoma"/>
              </a:rPr>
              <a:t>sound</a:t>
            </a:r>
            <a:r>
              <a:rPr sz="1283" spc="-26" dirty="0">
                <a:solidFill>
                  <a:srgbClr val="009900"/>
                </a:solidFill>
                <a:latin typeface="Tahoma"/>
                <a:cs typeface="Tahoma"/>
              </a:rPr>
              <a:t> </a:t>
            </a:r>
            <a:r>
              <a:rPr sz="1283" dirty="0">
                <a:solidFill>
                  <a:srgbClr val="009900"/>
                </a:solidFill>
                <a:latin typeface="Tahoma"/>
                <a:cs typeface="Tahoma"/>
              </a:rPr>
              <a:t>-</a:t>
            </a:r>
            <a:r>
              <a:rPr sz="1283" spc="-13" dirty="0">
                <a:solidFill>
                  <a:srgbClr val="009900"/>
                </a:solidFill>
                <a:latin typeface="Tahoma"/>
                <a:cs typeface="Tahoma"/>
              </a:rPr>
              <a:t> </a:t>
            </a:r>
            <a:r>
              <a:rPr sz="1283" dirty="0">
                <a:solidFill>
                  <a:srgbClr val="009900"/>
                </a:solidFill>
                <a:latin typeface="Tahoma"/>
                <a:cs typeface="Tahoma"/>
              </a:rPr>
              <a:t>generation,</a:t>
            </a:r>
            <a:r>
              <a:rPr sz="1283" spc="-16" dirty="0">
                <a:solidFill>
                  <a:srgbClr val="009900"/>
                </a:solidFill>
                <a:latin typeface="Tahoma"/>
                <a:cs typeface="Tahoma"/>
              </a:rPr>
              <a:t> </a:t>
            </a:r>
            <a:r>
              <a:rPr sz="1283" dirty="0">
                <a:solidFill>
                  <a:srgbClr val="009900"/>
                </a:solidFill>
                <a:latin typeface="Tahoma"/>
                <a:cs typeface="Tahoma"/>
              </a:rPr>
              <a:t>transmission</a:t>
            </a:r>
            <a:r>
              <a:rPr sz="1283" spc="-32" dirty="0">
                <a:solidFill>
                  <a:srgbClr val="009900"/>
                </a:solidFill>
                <a:latin typeface="Tahoma"/>
                <a:cs typeface="Tahoma"/>
              </a:rPr>
              <a:t> </a:t>
            </a:r>
            <a:r>
              <a:rPr sz="1283" dirty="0">
                <a:solidFill>
                  <a:srgbClr val="009900"/>
                </a:solidFill>
                <a:latin typeface="Tahoma"/>
                <a:cs typeface="Tahoma"/>
              </a:rPr>
              <a:t>and</a:t>
            </a:r>
            <a:r>
              <a:rPr sz="1283" spc="-19" dirty="0">
                <a:solidFill>
                  <a:srgbClr val="009900"/>
                </a:solidFill>
                <a:latin typeface="Tahoma"/>
                <a:cs typeface="Tahoma"/>
              </a:rPr>
              <a:t> </a:t>
            </a:r>
            <a:r>
              <a:rPr sz="1283" dirty="0">
                <a:solidFill>
                  <a:srgbClr val="009900"/>
                </a:solidFill>
                <a:latin typeface="Tahoma"/>
                <a:cs typeface="Tahoma"/>
              </a:rPr>
              <a:t>reception</a:t>
            </a:r>
            <a:r>
              <a:rPr sz="1283" spc="-6" dirty="0">
                <a:solidFill>
                  <a:srgbClr val="009900"/>
                </a:solidFill>
                <a:latin typeface="Tahoma"/>
                <a:cs typeface="Tahoma"/>
              </a:rPr>
              <a:t> </a:t>
            </a:r>
            <a:r>
              <a:rPr sz="1283" spc="-16" dirty="0">
                <a:solidFill>
                  <a:srgbClr val="009900"/>
                </a:solidFill>
                <a:latin typeface="Tahoma"/>
                <a:cs typeface="Tahoma"/>
              </a:rPr>
              <a:t>of </a:t>
            </a:r>
            <a:r>
              <a:rPr sz="1283" dirty="0">
                <a:solidFill>
                  <a:srgbClr val="009900"/>
                </a:solidFill>
                <a:latin typeface="Tahoma"/>
                <a:cs typeface="Tahoma"/>
              </a:rPr>
              <a:t>sound</a:t>
            </a:r>
            <a:r>
              <a:rPr sz="1283" spc="-19" dirty="0">
                <a:solidFill>
                  <a:srgbClr val="009900"/>
                </a:solidFill>
                <a:latin typeface="Tahoma"/>
                <a:cs typeface="Tahoma"/>
              </a:rPr>
              <a:t> </a:t>
            </a:r>
            <a:r>
              <a:rPr sz="1283" spc="-6" dirty="0">
                <a:solidFill>
                  <a:srgbClr val="009900"/>
                </a:solidFill>
                <a:latin typeface="Tahoma"/>
                <a:cs typeface="Tahoma"/>
              </a:rPr>
              <a:t>waves.</a:t>
            </a:r>
            <a:endParaRPr sz="1283" dirty="0">
              <a:latin typeface="Tahoma"/>
              <a:cs typeface="Tahoma"/>
            </a:endParaRPr>
          </a:p>
          <a:p>
            <a:pPr marL="8145">
              <a:spcBef>
                <a:spcPts val="189"/>
              </a:spcBef>
            </a:pPr>
            <a:r>
              <a:rPr sz="1796" dirty="0">
                <a:solidFill>
                  <a:srgbClr val="FFCC00"/>
                </a:solidFill>
                <a:latin typeface="Wingdings"/>
                <a:cs typeface="Wingdings"/>
              </a:rPr>
              <a:t></a:t>
            </a:r>
            <a:r>
              <a:rPr sz="1796" dirty="0">
                <a:latin typeface="Tahoma"/>
                <a:cs typeface="Tahoma"/>
              </a:rPr>
              <a:t>Sound</a:t>
            </a:r>
            <a:r>
              <a:rPr sz="1796" spc="-16" dirty="0">
                <a:latin typeface="Tahoma"/>
                <a:cs typeface="Tahoma"/>
              </a:rPr>
              <a:t> </a:t>
            </a:r>
            <a:r>
              <a:rPr sz="1796" dirty="0">
                <a:latin typeface="Tahoma"/>
                <a:cs typeface="Tahoma"/>
              </a:rPr>
              <a:t>is</a:t>
            </a:r>
            <a:r>
              <a:rPr sz="1796" spc="-26" dirty="0">
                <a:latin typeface="Tahoma"/>
                <a:cs typeface="Tahoma"/>
              </a:rPr>
              <a:t> </a:t>
            </a:r>
            <a:r>
              <a:rPr sz="1796" dirty="0">
                <a:latin typeface="Tahoma"/>
                <a:cs typeface="Tahoma"/>
              </a:rPr>
              <a:t>produced</a:t>
            </a:r>
            <a:r>
              <a:rPr sz="1796" spc="-22" dirty="0">
                <a:latin typeface="Tahoma"/>
                <a:cs typeface="Tahoma"/>
              </a:rPr>
              <a:t> </a:t>
            </a:r>
            <a:r>
              <a:rPr sz="1796" dirty="0">
                <a:latin typeface="Tahoma"/>
                <a:cs typeface="Tahoma"/>
              </a:rPr>
              <a:t>by</a:t>
            </a:r>
            <a:r>
              <a:rPr sz="1796" spc="-13" dirty="0">
                <a:latin typeface="Tahoma"/>
                <a:cs typeface="Tahoma"/>
              </a:rPr>
              <a:t> </a:t>
            </a:r>
            <a:r>
              <a:rPr sz="1796" dirty="0">
                <a:latin typeface="Tahoma"/>
                <a:cs typeface="Tahoma"/>
              </a:rPr>
              <a:t>vibration</a:t>
            </a:r>
            <a:r>
              <a:rPr sz="1796" spc="-3" dirty="0">
                <a:latin typeface="Tahoma"/>
                <a:cs typeface="Tahoma"/>
              </a:rPr>
              <a:t> </a:t>
            </a:r>
            <a:r>
              <a:rPr sz="1796" dirty="0">
                <a:latin typeface="Tahoma"/>
                <a:cs typeface="Tahoma"/>
              </a:rPr>
              <a:t>of</a:t>
            </a:r>
            <a:r>
              <a:rPr sz="1796" spc="-26" dirty="0">
                <a:latin typeface="Tahoma"/>
                <a:cs typeface="Tahoma"/>
              </a:rPr>
              <a:t> </a:t>
            </a:r>
            <a:r>
              <a:rPr sz="1796" spc="-6" dirty="0">
                <a:latin typeface="Tahoma"/>
                <a:cs typeface="Tahoma"/>
              </a:rPr>
              <a:t>matter.</a:t>
            </a:r>
            <a:endParaRPr sz="1796" dirty="0">
              <a:latin typeface="Tahoma"/>
              <a:cs typeface="Tahoma"/>
            </a:endParaRPr>
          </a:p>
          <a:p>
            <a:pPr marL="741150" marR="419035" indent="-146601">
              <a:lnSpc>
                <a:spcPts val="1385"/>
              </a:lnSpc>
              <a:spcBef>
                <a:spcPts val="333"/>
              </a:spcBef>
            </a:pPr>
            <a:r>
              <a:rPr sz="1283" dirty="0">
                <a:solidFill>
                  <a:srgbClr val="FFCC00"/>
                </a:solidFill>
                <a:latin typeface="Wingdings"/>
                <a:cs typeface="Wingdings"/>
              </a:rPr>
              <a:t></a:t>
            </a:r>
            <a:r>
              <a:rPr sz="1283" dirty="0">
                <a:solidFill>
                  <a:srgbClr val="009900"/>
                </a:solidFill>
                <a:latin typeface="Tahoma"/>
                <a:cs typeface="Tahoma"/>
              </a:rPr>
              <a:t>During</a:t>
            </a:r>
            <a:r>
              <a:rPr sz="1283" spc="-38" dirty="0">
                <a:solidFill>
                  <a:srgbClr val="009900"/>
                </a:solidFill>
                <a:latin typeface="Tahoma"/>
                <a:cs typeface="Tahoma"/>
              </a:rPr>
              <a:t> </a:t>
            </a:r>
            <a:r>
              <a:rPr sz="1283" dirty="0">
                <a:solidFill>
                  <a:srgbClr val="009900"/>
                </a:solidFill>
                <a:latin typeface="Tahoma"/>
                <a:cs typeface="Tahoma"/>
              </a:rPr>
              <a:t>vibration,</a:t>
            </a:r>
            <a:r>
              <a:rPr sz="1283" spc="-38" dirty="0">
                <a:solidFill>
                  <a:srgbClr val="009900"/>
                </a:solidFill>
                <a:latin typeface="Tahoma"/>
                <a:cs typeface="Tahoma"/>
              </a:rPr>
              <a:t> </a:t>
            </a:r>
            <a:r>
              <a:rPr sz="1283" dirty="0">
                <a:solidFill>
                  <a:srgbClr val="009900"/>
                </a:solidFill>
                <a:latin typeface="Tahoma"/>
                <a:cs typeface="Tahoma"/>
              </a:rPr>
              <a:t>pressure</a:t>
            </a:r>
            <a:r>
              <a:rPr sz="1283" spc="-51" dirty="0">
                <a:solidFill>
                  <a:srgbClr val="009900"/>
                </a:solidFill>
                <a:latin typeface="Tahoma"/>
                <a:cs typeface="Tahoma"/>
              </a:rPr>
              <a:t> </a:t>
            </a:r>
            <a:r>
              <a:rPr sz="1283" dirty="0">
                <a:solidFill>
                  <a:srgbClr val="009900"/>
                </a:solidFill>
                <a:latin typeface="Tahoma"/>
                <a:cs typeface="Tahoma"/>
              </a:rPr>
              <a:t>variations</a:t>
            </a:r>
            <a:r>
              <a:rPr sz="1283" spc="-38" dirty="0">
                <a:solidFill>
                  <a:srgbClr val="009900"/>
                </a:solidFill>
                <a:latin typeface="Tahoma"/>
                <a:cs typeface="Tahoma"/>
              </a:rPr>
              <a:t> </a:t>
            </a:r>
            <a:r>
              <a:rPr sz="1283" dirty="0">
                <a:solidFill>
                  <a:srgbClr val="009900"/>
                </a:solidFill>
                <a:latin typeface="Tahoma"/>
                <a:cs typeface="Tahoma"/>
              </a:rPr>
              <a:t>are</a:t>
            </a:r>
            <a:r>
              <a:rPr sz="1283" spc="-32" dirty="0">
                <a:solidFill>
                  <a:srgbClr val="009900"/>
                </a:solidFill>
                <a:latin typeface="Tahoma"/>
                <a:cs typeface="Tahoma"/>
              </a:rPr>
              <a:t> </a:t>
            </a:r>
            <a:r>
              <a:rPr sz="1283" dirty="0">
                <a:solidFill>
                  <a:srgbClr val="009900"/>
                </a:solidFill>
                <a:latin typeface="Tahoma"/>
                <a:cs typeface="Tahoma"/>
              </a:rPr>
              <a:t>created</a:t>
            </a:r>
            <a:r>
              <a:rPr sz="1283" spc="-45" dirty="0">
                <a:solidFill>
                  <a:srgbClr val="009900"/>
                </a:solidFill>
                <a:latin typeface="Tahoma"/>
                <a:cs typeface="Tahoma"/>
              </a:rPr>
              <a:t> </a:t>
            </a:r>
            <a:r>
              <a:rPr sz="1283" dirty="0">
                <a:solidFill>
                  <a:srgbClr val="009900"/>
                </a:solidFill>
                <a:latin typeface="Tahoma"/>
                <a:cs typeface="Tahoma"/>
              </a:rPr>
              <a:t>in</a:t>
            </a:r>
            <a:r>
              <a:rPr sz="1283" spc="-35" dirty="0">
                <a:solidFill>
                  <a:srgbClr val="009900"/>
                </a:solidFill>
                <a:latin typeface="Tahoma"/>
                <a:cs typeface="Tahoma"/>
              </a:rPr>
              <a:t> </a:t>
            </a:r>
            <a:r>
              <a:rPr sz="1283" spc="-16" dirty="0">
                <a:solidFill>
                  <a:srgbClr val="009900"/>
                </a:solidFill>
                <a:latin typeface="Tahoma"/>
                <a:cs typeface="Tahoma"/>
              </a:rPr>
              <a:t>the </a:t>
            </a:r>
            <a:r>
              <a:rPr sz="1283" dirty="0">
                <a:solidFill>
                  <a:srgbClr val="009900"/>
                </a:solidFill>
                <a:latin typeface="Tahoma"/>
                <a:cs typeface="Tahoma"/>
              </a:rPr>
              <a:t>surrounding</a:t>
            </a:r>
            <a:r>
              <a:rPr sz="1283" spc="-42" dirty="0">
                <a:solidFill>
                  <a:srgbClr val="009900"/>
                </a:solidFill>
                <a:latin typeface="Tahoma"/>
                <a:cs typeface="Tahoma"/>
              </a:rPr>
              <a:t> </a:t>
            </a:r>
            <a:r>
              <a:rPr sz="1283" dirty="0">
                <a:solidFill>
                  <a:srgbClr val="009900"/>
                </a:solidFill>
                <a:latin typeface="Tahoma"/>
                <a:cs typeface="Tahoma"/>
              </a:rPr>
              <a:t>air</a:t>
            </a:r>
            <a:r>
              <a:rPr sz="1283" spc="-10" dirty="0">
                <a:solidFill>
                  <a:srgbClr val="009900"/>
                </a:solidFill>
                <a:latin typeface="Tahoma"/>
                <a:cs typeface="Tahoma"/>
              </a:rPr>
              <a:t> </a:t>
            </a:r>
            <a:r>
              <a:rPr sz="1283" spc="-6" dirty="0">
                <a:solidFill>
                  <a:srgbClr val="009900"/>
                </a:solidFill>
                <a:latin typeface="Tahoma"/>
                <a:cs typeface="Tahoma"/>
              </a:rPr>
              <a:t>molecules.</a:t>
            </a:r>
            <a:endParaRPr sz="1283" dirty="0">
              <a:latin typeface="Tahoma"/>
              <a:cs typeface="Tahoma"/>
            </a:endParaRPr>
          </a:p>
          <a:p>
            <a:pPr marL="594549">
              <a:spcBef>
                <a:spcPts val="135"/>
              </a:spcBef>
            </a:pPr>
            <a:r>
              <a:rPr sz="1283" dirty="0">
                <a:solidFill>
                  <a:srgbClr val="FFCC00"/>
                </a:solidFill>
                <a:latin typeface="Wingdings"/>
                <a:cs typeface="Wingdings"/>
              </a:rPr>
              <a:t></a:t>
            </a:r>
            <a:r>
              <a:rPr sz="1283" dirty="0">
                <a:solidFill>
                  <a:srgbClr val="009900"/>
                </a:solidFill>
                <a:latin typeface="Tahoma"/>
                <a:cs typeface="Tahoma"/>
              </a:rPr>
              <a:t>Pattern</a:t>
            </a:r>
            <a:r>
              <a:rPr sz="1283" spc="-26" dirty="0">
                <a:solidFill>
                  <a:srgbClr val="009900"/>
                </a:solidFill>
                <a:latin typeface="Tahoma"/>
                <a:cs typeface="Tahoma"/>
              </a:rPr>
              <a:t> </a:t>
            </a:r>
            <a:r>
              <a:rPr sz="1283" dirty="0">
                <a:solidFill>
                  <a:srgbClr val="009900"/>
                </a:solidFill>
                <a:latin typeface="Tahoma"/>
                <a:cs typeface="Tahoma"/>
              </a:rPr>
              <a:t>of</a:t>
            </a:r>
            <a:r>
              <a:rPr sz="1283" spc="-19" dirty="0">
                <a:solidFill>
                  <a:srgbClr val="009900"/>
                </a:solidFill>
                <a:latin typeface="Tahoma"/>
                <a:cs typeface="Tahoma"/>
              </a:rPr>
              <a:t> </a:t>
            </a:r>
            <a:r>
              <a:rPr sz="1283" dirty="0">
                <a:solidFill>
                  <a:srgbClr val="009900"/>
                </a:solidFill>
                <a:latin typeface="Tahoma"/>
                <a:cs typeface="Tahoma"/>
              </a:rPr>
              <a:t>oscillation</a:t>
            </a:r>
            <a:r>
              <a:rPr sz="1283" spc="-16" dirty="0">
                <a:solidFill>
                  <a:srgbClr val="009900"/>
                </a:solidFill>
                <a:latin typeface="Tahoma"/>
                <a:cs typeface="Tahoma"/>
              </a:rPr>
              <a:t> </a:t>
            </a:r>
            <a:r>
              <a:rPr sz="1283" dirty="0">
                <a:solidFill>
                  <a:srgbClr val="009900"/>
                </a:solidFill>
                <a:latin typeface="Tahoma"/>
                <a:cs typeface="Tahoma"/>
              </a:rPr>
              <a:t>creates</a:t>
            </a:r>
            <a:r>
              <a:rPr sz="1283" spc="-22" dirty="0">
                <a:solidFill>
                  <a:srgbClr val="009900"/>
                </a:solidFill>
                <a:latin typeface="Tahoma"/>
                <a:cs typeface="Tahoma"/>
              </a:rPr>
              <a:t> </a:t>
            </a:r>
            <a:r>
              <a:rPr sz="1283" dirty="0">
                <a:solidFill>
                  <a:srgbClr val="009900"/>
                </a:solidFill>
                <a:latin typeface="Tahoma"/>
                <a:cs typeface="Tahoma"/>
              </a:rPr>
              <a:t>a</a:t>
            </a:r>
            <a:r>
              <a:rPr sz="1283" spc="-22" dirty="0">
                <a:solidFill>
                  <a:srgbClr val="009900"/>
                </a:solidFill>
                <a:latin typeface="Tahoma"/>
                <a:cs typeface="Tahoma"/>
              </a:rPr>
              <a:t> </a:t>
            </a:r>
            <a:r>
              <a:rPr sz="1283" spc="-6" dirty="0">
                <a:solidFill>
                  <a:srgbClr val="009900"/>
                </a:solidFill>
                <a:latin typeface="Tahoma"/>
                <a:cs typeface="Tahoma"/>
              </a:rPr>
              <a:t>waveform</a:t>
            </a:r>
            <a:endParaRPr sz="1283" dirty="0">
              <a:latin typeface="Tahoma"/>
              <a:cs typeface="Tahoma"/>
            </a:endParaRPr>
          </a:p>
          <a:p>
            <a:pPr marL="1033946" indent="-146194">
              <a:spcBef>
                <a:spcPts val="138"/>
              </a:spcBef>
              <a:buClr>
                <a:srgbClr val="FFCC00"/>
              </a:buClr>
              <a:buChar char="•"/>
              <a:tabLst>
                <a:tab pos="1033946" algn="l"/>
              </a:tabLst>
            </a:pPr>
            <a:r>
              <a:rPr sz="1154" dirty="0">
                <a:solidFill>
                  <a:srgbClr val="0066FF"/>
                </a:solidFill>
                <a:latin typeface="Tahoma"/>
                <a:cs typeface="Tahoma"/>
              </a:rPr>
              <a:t>the</a:t>
            </a:r>
            <a:r>
              <a:rPr sz="1154" spc="-22" dirty="0">
                <a:solidFill>
                  <a:srgbClr val="0066FF"/>
                </a:solidFill>
                <a:latin typeface="Tahoma"/>
                <a:cs typeface="Tahoma"/>
              </a:rPr>
              <a:t> </a:t>
            </a:r>
            <a:r>
              <a:rPr sz="1154" dirty="0">
                <a:solidFill>
                  <a:srgbClr val="0066FF"/>
                </a:solidFill>
                <a:latin typeface="Tahoma"/>
                <a:cs typeface="Tahoma"/>
              </a:rPr>
              <a:t>wave</a:t>
            </a:r>
            <a:r>
              <a:rPr sz="1154" spc="-10" dirty="0">
                <a:solidFill>
                  <a:srgbClr val="0066FF"/>
                </a:solidFill>
                <a:latin typeface="Tahoma"/>
                <a:cs typeface="Tahoma"/>
              </a:rPr>
              <a:t> </a:t>
            </a:r>
            <a:r>
              <a:rPr sz="1154" dirty="0">
                <a:solidFill>
                  <a:srgbClr val="0066FF"/>
                </a:solidFill>
                <a:latin typeface="Tahoma"/>
                <a:cs typeface="Tahoma"/>
              </a:rPr>
              <a:t>is</a:t>
            </a:r>
            <a:r>
              <a:rPr sz="1154" spc="-16" dirty="0">
                <a:solidFill>
                  <a:srgbClr val="0066FF"/>
                </a:solidFill>
                <a:latin typeface="Tahoma"/>
                <a:cs typeface="Tahoma"/>
              </a:rPr>
              <a:t> </a:t>
            </a:r>
            <a:r>
              <a:rPr sz="1154" dirty="0">
                <a:solidFill>
                  <a:srgbClr val="0066FF"/>
                </a:solidFill>
                <a:latin typeface="Tahoma"/>
                <a:cs typeface="Tahoma"/>
              </a:rPr>
              <a:t>made</a:t>
            </a:r>
            <a:r>
              <a:rPr sz="1154" spc="-10" dirty="0">
                <a:solidFill>
                  <a:srgbClr val="0066FF"/>
                </a:solidFill>
                <a:latin typeface="Tahoma"/>
                <a:cs typeface="Tahoma"/>
              </a:rPr>
              <a:t> </a:t>
            </a:r>
            <a:r>
              <a:rPr sz="1154" dirty="0">
                <a:solidFill>
                  <a:srgbClr val="0066FF"/>
                </a:solidFill>
                <a:latin typeface="Tahoma"/>
                <a:cs typeface="Tahoma"/>
              </a:rPr>
              <a:t>up</a:t>
            </a:r>
            <a:r>
              <a:rPr sz="1154" spc="-22" dirty="0">
                <a:solidFill>
                  <a:srgbClr val="0066FF"/>
                </a:solidFill>
                <a:latin typeface="Tahoma"/>
                <a:cs typeface="Tahoma"/>
              </a:rPr>
              <a:t> </a:t>
            </a:r>
            <a:r>
              <a:rPr sz="1154" dirty="0">
                <a:solidFill>
                  <a:srgbClr val="0066FF"/>
                </a:solidFill>
                <a:latin typeface="Tahoma"/>
                <a:cs typeface="Tahoma"/>
              </a:rPr>
              <a:t>of</a:t>
            </a:r>
            <a:r>
              <a:rPr sz="1154" spc="-16" dirty="0">
                <a:solidFill>
                  <a:srgbClr val="0066FF"/>
                </a:solidFill>
                <a:latin typeface="Tahoma"/>
                <a:cs typeface="Tahoma"/>
              </a:rPr>
              <a:t> </a:t>
            </a:r>
            <a:r>
              <a:rPr sz="1154" dirty="0">
                <a:solidFill>
                  <a:srgbClr val="0066FF"/>
                </a:solidFill>
                <a:latin typeface="Tahoma"/>
                <a:cs typeface="Tahoma"/>
              </a:rPr>
              <a:t>pressure</a:t>
            </a:r>
            <a:r>
              <a:rPr sz="1154" spc="-16" dirty="0">
                <a:solidFill>
                  <a:srgbClr val="0066FF"/>
                </a:solidFill>
                <a:latin typeface="Tahoma"/>
                <a:cs typeface="Tahoma"/>
              </a:rPr>
              <a:t> </a:t>
            </a:r>
            <a:r>
              <a:rPr sz="1154" spc="-6" dirty="0">
                <a:solidFill>
                  <a:srgbClr val="0066FF"/>
                </a:solidFill>
                <a:latin typeface="Tahoma"/>
                <a:cs typeface="Tahoma"/>
              </a:rPr>
              <a:t>differences.</a:t>
            </a:r>
            <a:endParaRPr sz="1154" dirty="0">
              <a:latin typeface="Tahoma"/>
              <a:cs typeface="Tahoma"/>
            </a:endParaRPr>
          </a:p>
          <a:p>
            <a:pPr marL="594549">
              <a:lnSpc>
                <a:spcPts val="1430"/>
              </a:lnSpc>
              <a:spcBef>
                <a:spcPts val="156"/>
              </a:spcBef>
              <a:tabLst>
                <a:tab pos="3564852" algn="l"/>
              </a:tabLst>
            </a:pPr>
            <a:r>
              <a:rPr sz="1283" dirty="0">
                <a:solidFill>
                  <a:srgbClr val="FFCC00"/>
                </a:solidFill>
                <a:latin typeface="Wingdings"/>
                <a:cs typeface="Wingdings"/>
              </a:rPr>
              <a:t></a:t>
            </a:r>
            <a:r>
              <a:rPr sz="1283" dirty="0">
                <a:solidFill>
                  <a:srgbClr val="009900"/>
                </a:solidFill>
                <a:latin typeface="Tahoma"/>
                <a:cs typeface="Tahoma"/>
              </a:rPr>
              <a:t>Waveform</a:t>
            </a:r>
            <a:r>
              <a:rPr sz="1283" spc="-32" dirty="0">
                <a:solidFill>
                  <a:srgbClr val="009900"/>
                </a:solidFill>
                <a:latin typeface="Tahoma"/>
                <a:cs typeface="Tahoma"/>
              </a:rPr>
              <a:t> </a:t>
            </a:r>
            <a:r>
              <a:rPr sz="1283" dirty="0">
                <a:solidFill>
                  <a:srgbClr val="009900"/>
                </a:solidFill>
                <a:latin typeface="Tahoma"/>
                <a:cs typeface="Tahoma"/>
              </a:rPr>
              <a:t>repeats</a:t>
            </a:r>
            <a:r>
              <a:rPr sz="1283" spc="-22" dirty="0">
                <a:solidFill>
                  <a:srgbClr val="009900"/>
                </a:solidFill>
                <a:latin typeface="Tahoma"/>
                <a:cs typeface="Tahoma"/>
              </a:rPr>
              <a:t> </a:t>
            </a:r>
            <a:r>
              <a:rPr sz="1283" dirty="0">
                <a:solidFill>
                  <a:srgbClr val="009900"/>
                </a:solidFill>
                <a:latin typeface="Tahoma"/>
                <a:cs typeface="Tahoma"/>
              </a:rPr>
              <a:t>the</a:t>
            </a:r>
            <a:r>
              <a:rPr sz="1283" spc="-10" dirty="0">
                <a:solidFill>
                  <a:srgbClr val="009900"/>
                </a:solidFill>
                <a:latin typeface="Tahoma"/>
                <a:cs typeface="Tahoma"/>
              </a:rPr>
              <a:t> </a:t>
            </a:r>
            <a:r>
              <a:rPr sz="1283" dirty="0">
                <a:solidFill>
                  <a:srgbClr val="009900"/>
                </a:solidFill>
                <a:latin typeface="Tahoma"/>
                <a:cs typeface="Tahoma"/>
              </a:rPr>
              <a:t>same</a:t>
            </a:r>
            <a:r>
              <a:rPr sz="1283" spc="-35" dirty="0">
                <a:solidFill>
                  <a:srgbClr val="009900"/>
                </a:solidFill>
                <a:latin typeface="Tahoma"/>
                <a:cs typeface="Tahoma"/>
              </a:rPr>
              <a:t> </a:t>
            </a:r>
            <a:r>
              <a:rPr sz="1283" dirty="0">
                <a:solidFill>
                  <a:srgbClr val="009900"/>
                </a:solidFill>
                <a:latin typeface="Tahoma"/>
                <a:cs typeface="Tahoma"/>
              </a:rPr>
              <a:t>shape</a:t>
            </a:r>
            <a:r>
              <a:rPr sz="1283" spc="-29" dirty="0">
                <a:solidFill>
                  <a:srgbClr val="009900"/>
                </a:solidFill>
                <a:latin typeface="Tahoma"/>
                <a:cs typeface="Tahoma"/>
              </a:rPr>
              <a:t> </a:t>
            </a:r>
            <a:r>
              <a:rPr sz="1283" spc="-16" dirty="0">
                <a:solidFill>
                  <a:srgbClr val="009900"/>
                </a:solidFill>
                <a:latin typeface="Tahoma"/>
                <a:cs typeface="Tahoma"/>
              </a:rPr>
              <a:t>at</a:t>
            </a:r>
            <a:r>
              <a:rPr sz="1283" dirty="0">
                <a:solidFill>
                  <a:srgbClr val="009900"/>
                </a:solidFill>
                <a:latin typeface="Tahoma"/>
                <a:cs typeface="Tahoma"/>
              </a:rPr>
              <a:t>	intervals</a:t>
            </a:r>
            <a:r>
              <a:rPr sz="1283" spc="-22" dirty="0">
                <a:solidFill>
                  <a:srgbClr val="009900"/>
                </a:solidFill>
                <a:latin typeface="Tahoma"/>
                <a:cs typeface="Tahoma"/>
              </a:rPr>
              <a:t> </a:t>
            </a:r>
            <a:r>
              <a:rPr sz="1283" dirty="0">
                <a:solidFill>
                  <a:srgbClr val="009900"/>
                </a:solidFill>
                <a:latin typeface="Tahoma"/>
                <a:cs typeface="Tahoma"/>
              </a:rPr>
              <a:t>called</a:t>
            </a:r>
            <a:r>
              <a:rPr sz="1283" spc="-19" dirty="0">
                <a:solidFill>
                  <a:srgbClr val="009900"/>
                </a:solidFill>
                <a:latin typeface="Tahoma"/>
                <a:cs typeface="Tahoma"/>
              </a:rPr>
              <a:t> </a:t>
            </a:r>
            <a:r>
              <a:rPr sz="1283" spc="-32" dirty="0">
                <a:solidFill>
                  <a:srgbClr val="009900"/>
                </a:solidFill>
                <a:latin typeface="Tahoma"/>
                <a:cs typeface="Tahoma"/>
              </a:rPr>
              <a:t>a</a:t>
            </a:r>
            <a:endParaRPr sz="1283" dirty="0">
              <a:latin typeface="Tahoma"/>
              <a:cs typeface="Tahoma"/>
            </a:endParaRPr>
          </a:p>
          <a:p>
            <a:pPr marL="741150">
              <a:lnSpc>
                <a:spcPts val="1507"/>
              </a:lnSpc>
            </a:pPr>
            <a:r>
              <a:rPr sz="1347" spc="-6" dirty="0">
                <a:solidFill>
                  <a:srgbClr val="009900"/>
                </a:solidFill>
                <a:latin typeface="Tahoma"/>
                <a:cs typeface="Tahoma"/>
              </a:rPr>
              <a:t>period</a:t>
            </a:r>
            <a:r>
              <a:rPr sz="1283" spc="-6" dirty="0">
                <a:solidFill>
                  <a:srgbClr val="009900"/>
                </a:solidFill>
                <a:latin typeface="Tahoma"/>
                <a:cs typeface="Tahoma"/>
              </a:rPr>
              <a:t>.</a:t>
            </a:r>
            <a:endParaRPr sz="1283" dirty="0">
              <a:latin typeface="Tahoma"/>
              <a:cs typeface="Tahoma"/>
            </a:endParaRPr>
          </a:p>
          <a:p>
            <a:pPr marL="1034353" marR="3258" indent="-146601">
              <a:lnSpc>
                <a:spcPts val="1243"/>
              </a:lnSpc>
              <a:spcBef>
                <a:spcPts val="282"/>
              </a:spcBef>
              <a:buClr>
                <a:srgbClr val="FFCC00"/>
              </a:buClr>
              <a:buChar char="•"/>
              <a:tabLst>
                <a:tab pos="1034353" algn="l"/>
                <a:tab pos="2078479" algn="l"/>
              </a:tabLst>
            </a:pPr>
            <a:r>
              <a:rPr sz="1154" dirty="0">
                <a:solidFill>
                  <a:srgbClr val="0066FF"/>
                </a:solidFill>
                <a:latin typeface="Tahoma"/>
                <a:cs typeface="Tahoma"/>
              </a:rPr>
              <a:t>Periodic</a:t>
            </a:r>
            <a:r>
              <a:rPr sz="1154" spc="-26" dirty="0">
                <a:solidFill>
                  <a:srgbClr val="0066FF"/>
                </a:solidFill>
                <a:latin typeface="Tahoma"/>
                <a:cs typeface="Tahoma"/>
              </a:rPr>
              <a:t> </a:t>
            </a:r>
            <a:r>
              <a:rPr sz="1154" dirty="0">
                <a:solidFill>
                  <a:srgbClr val="0066FF"/>
                </a:solidFill>
                <a:latin typeface="Tahoma"/>
                <a:cs typeface="Tahoma"/>
              </a:rPr>
              <a:t>sound</a:t>
            </a:r>
            <a:r>
              <a:rPr sz="1154" spc="-42" dirty="0">
                <a:solidFill>
                  <a:srgbClr val="0066FF"/>
                </a:solidFill>
                <a:latin typeface="Tahoma"/>
                <a:cs typeface="Tahoma"/>
              </a:rPr>
              <a:t> </a:t>
            </a:r>
            <a:r>
              <a:rPr sz="1154" dirty="0">
                <a:solidFill>
                  <a:srgbClr val="0066FF"/>
                </a:solidFill>
                <a:latin typeface="Tahoma"/>
                <a:cs typeface="Tahoma"/>
              </a:rPr>
              <a:t>sources</a:t>
            </a:r>
            <a:r>
              <a:rPr sz="1154" spc="-35" dirty="0">
                <a:solidFill>
                  <a:srgbClr val="0066FF"/>
                </a:solidFill>
                <a:latin typeface="Tahoma"/>
                <a:cs typeface="Tahoma"/>
              </a:rPr>
              <a:t> </a:t>
            </a:r>
            <a:r>
              <a:rPr sz="1154" dirty="0">
                <a:solidFill>
                  <a:srgbClr val="0066FF"/>
                </a:solidFill>
                <a:latin typeface="Tahoma"/>
                <a:cs typeface="Tahoma"/>
              </a:rPr>
              <a:t>-</a:t>
            </a:r>
            <a:r>
              <a:rPr sz="1154" spc="-32" dirty="0">
                <a:solidFill>
                  <a:srgbClr val="0066FF"/>
                </a:solidFill>
                <a:latin typeface="Tahoma"/>
                <a:cs typeface="Tahoma"/>
              </a:rPr>
              <a:t> </a:t>
            </a:r>
            <a:r>
              <a:rPr sz="1154" dirty="0">
                <a:solidFill>
                  <a:srgbClr val="0066FF"/>
                </a:solidFill>
                <a:latin typeface="Tahoma"/>
                <a:cs typeface="Tahoma"/>
              </a:rPr>
              <a:t>exhibit</a:t>
            </a:r>
            <a:r>
              <a:rPr sz="1154" spc="-26" dirty="0">
                <a:solidFill>
                  <a:srgbClr val="0066FF"/>
                </a:solidFill>
                <a:latin typeface="Tahoma"/>
                <a:cs typeface="Tahoma"/>
              </a:rPr>
              <a:t> </a:t>
            </a:r>
            <a:r>
              <a:rPr sz="1154" dirty="0">
                <a:solidFill>
                  <a:srgbClr val="0066FF"/>
                </a:solidFill>
                <a:latin typeface="Tahoma"/>
                <a:cs typeface="Tahoma"/>
              </a:rPr>
              <a:t>more</a:t>
            </a:r>
            <a:r>
              <a:rPr sz="1154" spc="-29" dirty="0">
                <a:solidFill>
                  <a:srgbClr val="0066FF"/>
                </a:solidFill>
                <a:latin typeface="Tahoma"/>
                <a:cs typeface="Tahoma"/>
              </a:rPr>
              <a:t> </a:t>
            </a:r>
            <a:r>
              <a:rPr sz="1154" dirty="0">
                <a:solidFill>
                  <a:srgbClr val="0066FF"/>
                </a:solidFill>
                <a:latin typeface="Tahoma"/>
                <a:cs typeface="Tahoma"/>
              </a:rPr>
              <a:t>periodicity,</a:t>
            </a:r>
            <a:r>
              <a:rPr sz="1154" spc="-10" dirty="0">
                <a:solidFill>
                  <a:srgbClr val="0066FF"/>
                </a:solidFill>
                <a:latin typeface="Tahoma"/>
                <a:cs typeface="Tahoma"/>
              </a:rPr>
              <a:t> </a:t>
            </a:r>
            <a:r>
              <a:rPr sz="1154" dirty="0">
                <a:solidFill>
                  <a:srgbClr val="0066FF"/>
                </a:solidFill>
                <a:latin typeface="Tahoma"/>
                <a:cs typeface="Tahoma"/>
              </a:rPr>
              <a:t>more</a:t>
            </a:r>
            <a:r>
              <a:rPr sz="1154" spc="-26" dirty="0">
                <a:solidFill>
                  <a:srgbClr val="0066FF"/>
                </a:solidFill>
                <a:latin typeface="Tahoma"/>
                <a:cs typeface="Tahoma"/>
              </a:rPr>
              <a:t> </a:t>
            </a:r>
            <a:r>
              <a:rPr sz="1154" spc="-6" dirty="0">
                <a:solidFill>
                  <a:srgbClr val="0066FF"/>
                </a:solidFill>
                <a:latin typeface="Tahoma"/>
                <a:cs typeface="Tahoma"/>
              </a:rPr>
              <a:t>musical </a:t>
            </a:r>
            <a:r>
              <a:rPr sz="1154" dirty="0">
                <a:solidFill>
                  <a:srgbClr val="0066FF"/>
                </a:solidFill>
                <a:latin typeface="Tahoma"/>
                <a:cs typeface="Tahoma"/>
              </a:rPr>
              <a:t>–Generated</a:t>
            </a:r>
            <a:r>
              <a:rPr sz="1154" spc="-51" dirty="0">
                <a:solidFill>
                  <a:srgbClr val="0066FF"/>
                </a:solidFill>
                <a:latin typeface="Tahoma"/>
                <a:cs typeface="Tahoma"/>
              </a:rPr>
              <a:t> </a:t>
            </a:r>
            <a:r>
              <a:rPr sz="1154" spc="-16" dirty="0">
                <a:solidFill>
                  <a:srgbClr val="0066FF"/>
                </a:solidFill>
                <a:latin typeface="Tahoma"/>
                <a:cs typeface="Tahoma"/>
              </a:rPr>
              <a:t>by</a:t>
            </a:r>
            <a:r>
              <a:rPr sz="1154" dirty="0">
                <a:solidFill>
                  <a:srgbClr val="0066FF"/>
                </a:solidFill>
                <a:latin typeface="Tahoma"/>
                <a:cs typeface="Tahoma"/>
              </a:rPr>
              <a:t>	musical</a:t>
            </a:r>
            <a:r>
              <a:rPr sz="1154" spc="-10" dirty="0">
                <a:solidFill>
                  <a:srgbClr val="0066FF"/>
                </a:solidFill>
                <a:latin typeface="Tahoma"/>
                <a:cs typeface="Tahoma"/>
              </a:rPr>
              <a:t> </a:t>
            </a:r>
            <a:r>
              <a:rPr sz="1154" dirty="0">
                <a:solidFill>
                  <a:srgbClr val="0066FF"/>
                </a:solidFill>
                <a:latin typeface="Tahoma"/>
                <a:cs typeface="Tahoma"/>
              </a:rPr>
              <a:t>instruments</a:t>
            </a:r>
            <a:r>
              <a:rPr sz="1154" spc="-13" dirty="0">
                <a:solidFill>
                  <a:srgbClr val="0066FF"/>
                </a:solidFill>
                <a:latin typeface="Tahoma"/>
                <a:cs typeface="Tahoma"/>
              </a:rPr>
              <a:t> </a:t>
            </a:r>
            <a:r>
              <a:rPr sz="1154" spc="-32" dirty="0">
                <a:solidFill>
                  <a:srgbClr val="0066FF"/>
                </a:solidFill>
                <a:latin typeface="Tahoma"/>
                <a:cs typeface="Tahoma"/>
              </a:rPr>
              <a:t>.</a:t>
            </a:r>
            <a:endParaRPr sz="1154" dirty="0">
              <a:latin typeface="Tahoma"/>
              <a:cs typeface="Tahoma"/>
            </a:endParaRPr>
          </a:p>
          <a:p>
            <a:pPr marL="1034353" marR="540795" indent="-146601">
              <a:lnSpc>
                <a:spcPts val="1243"/>
              </a:lnSpc>
              <a:spcBef>
                <a:spcPts val="282"/>
              </a:spcBef>
              <a:buClr>
                <a:srgbClr val="FFCC00"/>
              </a:buClr>
              <a:buChar char="•"/>
              <a:tabLst>
                <a:tab pos="1034353" algn="l"/>
              </a:tabLst>
            </a:pPr>
            <a:r>
              <a:rPr sz="1154" spc="-6" dirty="0">
                <a:solidFill>
                  <a:srgbClr val="0066FF"/>
                </a:solidFill>
                <a:latin typeface="Tahoma"/>
                <a:cs typeface="Tahoma"/>
              </a:rPr>
              <a:t>Non-</a:t>
            </a:r>
            <a:r>
              <a:rPr sz="1154" dirty="0">
                <a:solidFill>
                  <a:srgbClr val="0066FF"/>
                </a:solidFill>
                <a:latin typeface="Tahoma"/>
                <a:cs typeface="Tahoma"/>
              </a:rPr>
              <a:t>periodic</a:t>
            </a:r>
            <a:r>
              <a:rPr sz="1154" spc="-16" dirty="0">
                <a:solidFill>
                  <a:srgbClr val="0066FF"/>
                </a:solidFill>
                <a:latin typeface="Tahoma"/>
                <a:cs typeface="Tahoma"/>
              </a:rPr>
              <a:t> </a:t>
            </a:r>
            <a:r>
              <a:rPr sz="1154" dirty="0">
                <a:solidFill>
                  <a:srgbClr val="0066FF"/>
                </a:solidFill>
                <a:latin typeface="Tahoma"/>
                <a:cs typeface="Tahoma"/>
              </a:rPr>
              <a:t>sound</a:t>
            </a:r>
            <a:r>
              <a:rPr sz="1154" spc="-22" dirty="0">
                <a:solidFill>
                  <a:srgbClr val="0066FF"/>
                </a:solidFill>
                <a:latin typeface="Tahoma"/>
                <a:cs typeface="Tahoma"/>
              </a:rPr>
              <a:t> </a:t>
            </a:r>
            <a:r>
              <a:rPr sz="1154" dirty="0">
                <a:solidFill>
                  <a:srgbClr val="0066FF"/>
                </a:solidFill>
                <a:latin typeface="Tahoma"/>
                <a:cs typeface="Tahoma"/>
              </a:rPr>
              <a:t>sources</a:t>
            </a:r>
            <a:r>
              <a:rPr sz="1154" spc="-26" dirty="0">
                <a:solidFill>
                  <a:srgbClr val="0066FF"/>
                </a:solidFill>
                <a:latin typeface="Tahoma"/>
                <a:cs typeface="Tahoma"/>
              </a:rPr>
              <a:t> </a:t>
            </a:r>
            <a:r>
              <a:rPr sz="1154" dirty="0">
                <a:solidFill>
                  <a:srgbClr val="0066FF"/>
                </a:solidFill>
                <a:latin typeface="Tahoma"/>
                <a:cs typeface="Tahoma"/>
              </a:rPr>
              <a:t>-</a:t>
            </a:r>
            <a:r>
              <a:rPr sz="1154" spc="-19" dirty="0">
                <a:solidFill>
                  <a:srgbClr val="0066FF"/>
                </a:solidFill>
                <a:latin typeface="Tahoma"/>
                <a:cs typeface="Tahoma"/>
              </a:rPr>
              <a:t> </a:t>
            </a:r>
            <a:r>
              <a:rPr sz="1154" dirty="0">
                <a:solidFill>
                  <a:srgbClr val="0066FF"/>
                </a:solidFill>
                <a:latin typeface="Tahoma"/>
                <a:cs typeface="Tahoma"/>
              </a:rPr>
              <a:t>less</a:t>
            </a:r>
            <a:r>
              <a:rPr sz="1154" spc="-16" dirty="0">
                <a:solidFill>
                  <a:srgbClr val="0066FF"/>
                </a:solidFill>
                <a:latin typeface="Tahoma"/>
                <a:cs typeface="Tahoma"/>
              </a:rPr>
              <a:t> </a:t>
            </a:r>
            <a:r>
              <a:rPr sz="1154" dirty="0">
                <a:solidFill>
                  <a:srgbClr val="0066FF"/>
                </a:solidFill>
                <a:latin typeface="Tahoma"/>
                <a:cs typeface="Tahoma"/>
              </a:rPr>
              <a:t>periodic</a:t>
            </a:r>
            <a:r>
              <a:rPr sz="1154" spc="-13" dirty="0">
                <a:solidFill>
                  <a:srgbClr val="0066FF"/>
                </a:solidFill>
                <a:latin typeface="Tahoma"/>
                <a:cs typeface="Tahoma"/>
              </a:rPr>
              <a:t> </a:t>
            </a:r>
            <a:r>
              <a:rPr sz="1154" dirty="0">
                <a:solidFill>
                  <a:srgbClr val="0066FF"/>
                </a:solidFill>
                <a:latin typeface="Tahoma"/>
                <a:cs typeface="Tahoma"/>
              </a:rPr>
              <a:t>-</a:t>
            </a:r>
            <a:r>
              <a:rPr sz="1154" spc="-13" dirty="0">
                <a:solidFill>
                  <a:srgbClr val="0066FF"/>
                </a:solidFill>
                <a:latin typeface="Tahoma"/>
                <a:cs typeface="Tahoma"/>
              </a:rPr>
              <a:t> </a:t>
            </a:r>
            <a:r>
              <a:rPr sz="1154" spc="-6" dirty="0">
                <a:solidFill>
                  <a:srgbClr val="0066FF"/>
                </a:solidFill>
                <a:latin typeface="Tahoma"/>
                <a:cs typeface="Tahoma"/>
              </a:rPr>
              <a:t>unpatched </a:t>
            </a:r>
            <a:r>
              <a:rPr sz="1154" dirty="0">
                <a:solidFill>
                  <a:srgbClr val="0066FF"/>
                </a:solidFill>
                <a:latin typeface="Tahoma"/>
                <a:cs typeface="Tahoma"/>
              </a:rPr>
              <a:t>percussion,</a:t>
            </a:r>
            <a:r>
              <a:rPr sz="1154" spc="-32" dirty="0">
                <a:solidFill>
                  <a:srgbClr val="0066FF"/>
                </a:solidFill>
                <a:latin typeface="Tahoma"/>
                <a:cs typeface="Tahoma"/>
              </a:rPr>
              <a:t> </a:t>
            </a:r>
            <a:r>
              <a:rPr sz="1154" dirty="0">
                <a:solidFill>
                  <a:srgbClr val="0066FF"/>
                </a:solidFill>
                <a:latin typeface="Tahoma"/>
                <a:cs typeface="Tahoma"/>
              </a:rPr>
              <a:t>sneeze,</a:t>
            </a:r>
            <a:r>
              <a:rPr sz="1154" spc="-26" dirty="0">
                <a:solidFill>
                  <a:srgbClr val="0066FF"/>
                </a:solidFill>
                <a:latin typeface="Tahoma"/>
                <a:cs typeface="Tahoma"/>
              </a:rPr>
              <a:t> </a:t>
            </a:r>
            <a:r>
              <a:rPr sz="1154" spc="-6" dirty="0">
                <a:solidFill>
                  <a:srgbClr val="0066FF"/>
                </a:solidFill>
                <a:latin typeface="Tahoma"/>
                <a:cs typeface="Tahoma"/>
              </a:rPr>
              <a:t>cough,drums</a:t>
            </a:r>
            <a:endParaRPr sz="1154" dirty="0">
              <a:latin typeface="Tahoma"/>
              <a:cs typeface="Tahoma"/>
            </a:endParaRPr>
          </a:p>
        </p:txBody>
      </p:sp>
      <p:pic>
        <p:nvPicPr>
          <p:cNvPr id="7" name="object 7"/>
          <p:cNvPicPr/>
          <p:nvPr/>
        </p:nvPicPr>
        <p:blipFill>
          <a:blip r:embed="rId3" cstate="print"/>
          <a:stretch>
            <a:fillRect/>
          </a:stretch>
        </p:blipFill>
        <p:spPr>
          <a:xfrm>
            <a:off x="2890726" y="3783991"/>
            <a:ext cx="4352363" cy="1221454"/>
          </a:xfrm>
          <a:prstGeom prst="rect">
            <a:avLst/>
          </a:prstGeom>
        </p:spPr>
      </p:pic>
      <p:sp>
        <p:nvSpPr>
          <p:cNvPr id="11" name="Footer Placeholder 10">
            <a:extLst>
              <a:ext uri="{FF2B5EF4-FFF2-40B4-BE49-F238E27FC236}">
                <a16:creationId xmlns:a16="http://schemas.microsoft.com/office/drawing/2014/main" id="{F7C56493-97AF-4930-96C8-3539D05C565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141797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dirty="0">
                <a:solidFill>
                  <a:srgbClr val="003399"/>
                </a:solidFill>
                <a:latin typeface="Arial Black"/>
                <a:cs typeface="Arial Black"/>
              </a:rPr>
              <a:t>Basic</a:t>
            </a:r>
            <a:r>
              <a:rPr sz="2309" spc="-10" dirty="0">
                <a:solidFill>
                  <a:srgbClr val="003399"/>
                </a:solidFill>
                <a:latin typeface="Arial Black"/>
                <a:cs typeface="Arial Black"/>
              </a:rPr>
              <a:t> </a:t>
            </a:r>
            <a:r>
              <a:rPr sz="2309" dirty="0">
                <a:solidFill>
                  <a:srgbClr val="003399"/>
                </a:solidFill>
                <a:latin typeface="Arial Black"/>
                <a:cs typeface="Arial Black"/>
              </a:rPr>
              <a:t>Sound</a:t>
            </a:r>
            <a:r>
              <a:rPr sz="2309" spc="-3" dirty="0">
                <a:solidFill>
                  <a:srgbClr val="003399"/>
                </a:solidFill>
                <a:latin typeface="Arial Black"/>
                <a:cs typeface="Arial Black"/>
              </a:rPr>
              <a:t> </a:t>
            </a:r>
            <a:r>
              <a:rPr sz="2309" spc="-6" dirty="0">
                <a:solidFill>
                  <a:srgbClr val="003399"/>
                </a:solidFill>
                <a:latin typeface="Arial Black"/>
                <a:cs typeface="Arial Black"/>
              </a:rPr>
              <a:t>Concepts</a:t>
            </a:r>
            <a:endParaRPr sz="2309">
              <a:latin typeface="Arial Black"/>
              <a:cs typeface="Arial Black"/>
            </a:endParaRPr>
          </a:p>
        </p:txBody>
      </p:sp>
      <p:sp>
        <p:nvSpPr>
          <p:cNvPr id="6" name="object 6"/>
          <p:cNvSpPr txBox="1"/>
          <p:nvPr/>
        </p:nvSpPr>
        <p:spPr>
          <a:xfrm>
            <a:off x="2481297" y="1040267"/>
            <a:ext cx="5109291" cy="2788774"/>
          </a:xfrm>
          <a:prstGeom prst="rect">
            <a:avLst/>
          </a:prstGeom>
        </p:spPr>
        <p:txBody>
          <a:bodyPr vert="horz" wrap="square" lIns="0" tIns="35430" rIns="0" bIns="0" rtlCol="0">
            <a:spAutoFit/>
          </a:bodyPr>
          <a:lstStyle/>
          <a:p>
            <a:pPr marL="8145">
              <a:spcBef>
                <a:spcPts val="278"/>
              </a:spcBef>
            </a:pPr>
            <a:r>
              <a:rPr sz="1796" dirty="0">
                <a:solidFill>
                  <a:srgbClr val="FFCC00"/>
                </a:solidFill>
                <a:latin typeface="Wingdings"/>
                <a:cs typeface="Wingdings"/>
              </a:rPr>
              <a:t></a:t>
            </a:r>
            <a:r>
              <a:rPr sz="1796" dirty="0">
                <a:latin typeface="Tahoma"/>
                <a:cs typeface="Tahoma"/>
              </a:rPr>
              <a:t>Sound</a:t>
            </a:r>
            <a:r>
              <a:rPr sz="1796" spc="73" dirty="0">
                <a:latin typeface="Tahoma"/>
                <a:cs typeface="Tahoma"/>
              </a:rPr>
              <a:t> </a:t>
            </a:r>
            <a:r>
              <a:rPr sz="1796" spc="-6" dirty="0">
                <a:latin typeface="Tahoma"/>
                <a:cs typeface="Tahoma"/>
              </a:rPr>
              <a:t>Transmission</a:t>
            </a:r>
            <a:endParaRPr sz="1796">
              <a:latin typeface="Tahoma"/>
              <a:cs typeface="Tahoma"/>
            </a:endParaRPr>
          </a:p>
          <a:p>
            <a:pPr marL="594549">
              <a:spcBef>
                <a:spcPts val="160"/>
              </a:spcBef>
            </a:pPr>
            <a:r>
              <a:rPr sz="1283" dirty="0">
                <a:solidFill>
                  <a:srgbClr val="FFCC00"/>
                </a:solidFill>
                <a:latin typeface="Wingdings"/>
                <a:cs typeface="Wingdings"/>
              </a:rPr>
              <a:t></a:t>
            </a:r>
            <a:r>
              <a:rPr sz="1283" dirty="0">
                <a:solidFill>
                  <a:srgbClr val="009900"/>
                </a:solidFill>
                <a:latin typeface="Tahoma"/>
                <a:cs typeface="Tahoma"/>
              </a:rPr>
              <a:t>Sound</a:t>
            </a:r>
            <a:r>
              <a:rPr sz="1283" spc="-32" dirty="0">
                <a:solidFill>
                  <a:srgbClr val="009900"/>
                </a:solidFill>
                <a:latin typeface="Tahoma"/>
                <a:cs typeface="Tahoma"/>
              </a:rPr>
              <a:t> </a:t>
            </a:r>
            <a:r>
              <a:rPr sz="1283" dirty="0">
                <a:solidFill>
                  <a:srgbClr val="009900"/>
                </a:solidFill>
                <a:latin typeface="Tahoma"/>
                <a:cs typeface="Tahoma"/>
              </a:rPr>
              <a:t>is</a:t>
            </a:r>
            <a:r>
              <a:rPr sz="1283" spc="-10" dirty="0">
                <a:solidFill>
                  <a:srgbClr val="009900"/>
                </a:solidFill>
                <a:latin typeface="Tahoma"/>
                <a:cs typeface="Tahoma"/>
              </a:rPr>
              <a:t> </a:t>
            </a:r>
            <a:r>
              <a:rPr sz="1283" dirty="0">
                <a:solidFill>
                  <a:srgbClr val="009900"/>
                </a:solidFill>
                <a:latin typeface="Tahoma"/>
                <a:cs typeface="Tahoma"/>
              </a:rPr>
              <a:t>transmitted</a:t>
            </a:r>
            <a:r>
              <a:rPr sz="1283" spc="-19" dirty="0">
                <a:solidFill>
                  <a:srgbClr val="009900"/>
                </a:solidFill>
                <a:latin typeface="Tahoma"/>
                <a:cs typeface="Tahoma"/>
              </a:rPr>
              <a:t> </a:t>
            </a:r>
            <a:r>
              <a:rPr sz="1283" dirty="0">
                <a:solidFill>
                  <a:srgbClr val="009900"/>
                </a:solidFill>
                <a:latin typeface="Tahoma"/>
                <a:cs typeface="Tahoma"/>
              </a:rPr>
              <a:t>by</a:t>
            </a:r>
            <a:r>
              <a:rPr sz="1283" spc="-16" dirty="0">
                <a:solidFill>
                  <a:srgbClr val="009900"/>
                </a:solidFill>
                <a:latin typeface="Tahoma"/>
                <a:cs typeface="Tahoma"/>
              </a:rPr>
              <a:t> </a:t>
            </a:r>
            <a:r>
              <a:rPr sz="1283" dirty="0">
                <a:solidFill>
                  <a:srgbClr val="009900"/>
                </a:solidFill>
                <a:latin typeface="Tahoma"/>
                <a:cs typeface="Tahoma"/>
              </a:rPr>
              <a:t>molecules</a:t>
            </a:r>
            <a:r>
              <a:rPr sz="1283" spc="-22" dirty="0">
                <a:solidFill>
                  <a:srgbClr val="009900"/>
                </a:solidFill>
                <a:latin typeface="Tahoma"/>
                <a:cs typeface="Tahoma"/>
              </a:rPr>
              <a:t> </a:t>
            </a:r>
            <a:r>
              <a:rPr sz="1283" dirty="0">
                <a:solidFill>
                  <a:srgbClr val="009900"/>
                </a:solidFill>
                <a:latin typeface="Tahoma"/>
                <a:cs typeface="Tahoma"/>
              </a:rPr>
              <a:t>bumping</a:t>
            </a:r>
            <a:r>
              <a:rPr sz="1283" spc="-22" dirty="0">
                <a:solidFill>
                  <a:srgbClr val="009900"/>
                </a:solidFill>
                <a:latin typeface="Tahoma"/>
                <a:cs typeface="Tahoma"/>
              </a:rPr>
              <a:t> </a:t>
            </a:r>
            <a:r>
              <a:rPr sz="1283" dirty="0">
                <a:solidFill>
                  <a:srgbClr val="009900"/>
                </a:solidFill>
                <a:latin typeface="Tahoma"/>
                <a:cs typeface="Tahoma"/>
              </a:rPr>
              <a:t>into</a:t>
            </a:r>
            <a:r>
              <a:rPr sz="1283" spc="-10" dirty="0">
                <a:solidFill>
                  <a:srgbClr val="009900"/>
                </a:solidFill>
                <a:latin typeface="Tahoma"/>
                <a:cs typeface="Tahoma"/>
              </a:rPr>
              <a:t> </a:t>
            </a:r>
            <a:r>
              <a:rPr sz="1283" dirty="0">
                <a:solidFill>
                  <a:srgbClr val="009900"/>
                </a:solidFill>
                <a:latin typeface="Tahoma"/>
                <a:cs typeface="Tahoma"/>
              </a:rPr>
              <a:t>each</a:t>
            </a:r>
            <a:r>
              <a:rPr sz="1283" spc="-19" dirty="0">
                <a:solidFill>
                  <a:srgbClr val="009900"/>
                </a:solidFill>
                <a:latin typeface="Tahoma"/>
                <a:cs typeface="Tahoma"/>
              </a:rPr>
              <a:t> </a:t>
            </a:r>
            <a:r>
              <a:rPr sz="1283" spc="-6" dirty="0">
                <a:solidFill>
                  <a:srgbClr val="009900"/>
                </a:solidFill>
                <a:latin typeface="Tahoma"/>
                <a:cs typeface="Tahoma"/>
              </a:rPr>
              <a:t>other.</a:t>
            </a:r>
            <a:endParaRPr sz="1283">
              <a:latin typeface="Tahoma"/>
              <a:cs typeface="Tahoma"/>
            </a:endParaRPr>
          </a:p>
          <a:p>
            <a:pPr marL="594549">
              <a:spcBef>
                <a:spcPts val="154"/>
              </a:spcBef>
            </a:pPr>
            <a:r>
              <a:rPr sz="1283" dirty="0">
                <a:solidFill>
                  <a:srgbClr val="FFCC00"/>
                </a:solidFill>
                <a:latin typeface="Wingdings"/>
                <a:cs typeface="Wingdings"/>
              </a:rPr>
              <a:t></a:t>
            </a:r>
            <a:r>
              <a:rPr sz="1283" dirty="0">
                <a:solidFill>
                  <a:srgbClr val="009900"/>
                </a:solidFill>
                <a:latin typeface="Tahoma"/>
                <a:cs typeface="Tahoma"/>
              </a:rPr>
              <a:t>Sound</a:t>
            </a:r>
            <a:r>
              <a:rPr sz="1283" spc="-35" dirty="0">
                <a:solidFill>
                  <a:srgbClr val="009900"/>
                </a:solidFill>
                <a:latin typeface="Tahoma"/>
                <a:cs typeface="Tahoma"/>
              </a:rPr>
              <a:t> </a:t>
            </a:r>
            <a:r>
              <a:rPr sz="1283" dirty="0">
                <a:solidFill>
                  <a:srgbClr val="009900"/>
                </a:solidFill>
                <a:latin typeface="Tahoma"/>
                <a:cs typeface="Tahoma"/>
              </a:rPr>
              <a:t>is</a:t>
            </a:r>
            <a:r>
              <a:rPr sz="1283" spc="-13" dirty="0">
                <a:solidFill>
                  <a:srgbClr val="009900"/>
                </a:solidFill>
                <a:latin typeface="Tahoma"/>
                <a:cs typeface="Tahoma"/>
              </a:rPr>
              <a:t> </a:t>
            </a:r>
            <a:r>
              <a:rPr sz="1283" dirty="0">
                <a:solidFill>
                  <a:srgbClr val="009900"/>
                </a:solidFill>
                <a:latin typeface="Tahoma"/>
                <a:cs typeface="Tahoma"/>
              </a:rPr>
              <a:t>a</a:t>
            </a:r>
            <a:r>
              <a:rPr sz="1283" spc="-13" dirty="0">
                <a:solidFill>
                  <a:srgbClr val="009900"/>
                </a:solidFill>
                <a:latin typeface="Tahoma"/>
                <a:cs typeface="Tahoma"/>
              </a:rPr>
              <a:t> </a:t>
            </a:r>
            <a:r>
              <a:rPr sz="1283" dirty="0">
                <a:solidFill>
                  <a:srgbClr val="009900"/>
                </a:solidFill>
                <a:latin typeface="Tahoma"/>
                <a:cs typeface="Tahoma"/>
              </a:rPr>
              <a:t>continuous</a:t>
            </a:r>
            <a:r>
              <a:rPr sz="1283" spc="-32" dirty="0">
                <a:solidFill>
                  <a:srgbClr val="009900"/>
                </a:solidFill>
                <a:latin typeface="Tahoma"/>
                <a:cs typeface="Tahoma"/>
              </a:rPr>
              <a:t> </a:t>
            </a:r>
            <a:r>
              <a:rPr sz="1283" dirty="0">
                <a:solidFill>
                  <a:srgbClr val="009900"/>
                </a:solidFill>
                <a:latin typeface="Tahoma"/>
                <a:cs typeface="Tahoma"/>
              </a:rPr>
              <a:t>wave</a:t>
            </a:r>
            <a:r>
              <a:rPr sz="1283" spc="-19" dirty="0">
                <a:solidFill>
                  <a:srgbClr val="009900"/>
                </a:solidFill>
                <a:latin typeface="Tahoma"/>
                <a:cs typeface="Tahoma"/>
              </a:rPr>
              <a:t> </a:t>
            </a:r>
            <a:r>
              <a:rPr sz="1283" dirty="0">
                <a:solidFill>
                  <a:srgbClr val="009900"/>
                </a:solidFill>
                <a:latin typeface="Tahoma"/>
                <a:cs typeface="Tahoma"/>
              </a:rPr>
              <a:t>that</a:t>
            </a:r>
            <a:r>
              <a:rPr sz="1283" spc="-10" dirty="0">
                <a:solidFill>
                  <a:srgbClr val="009900"/>
                </a:solidFill>
                <a:latin typeface="Tahoma"/>
                <a:cs typeface="Tahoma"/>
              </a:rPr>
              <a:t> </a:t>
            </a:r>
            <a:r>
              <a:rPr sz="1283" dirty="0">
                <a:solidFill>
                  <a:srgbClr val="009900"/>
                </a:solidFill>
                <a:latin typeface="Tahoma"/>
                <a:cs typeface="Tahoma"/>
              </a:rPr>
              <a:t>travels</a:t>
            </a:r>
            <a:r>
              <a:rPr sz="1283" spc="-19" dirty="0">
                <a:solidFill>
                  <a:srgbClr val="009900"/>
                </a:solidFill>
                <a:latin typeface="Tahoma"/>
                <a:cs typeface="Tahoma"/>
              </a:rPr>
              <a:t> </a:t>
            </a:r>
            <a:r>
              <a:rPr sz="1283" dirty="0">
                <a:solidFill>
                  <a:srgbClr val="009900"/>
                </a:solidFill>
                <a:latin typeface="Tahoma"/>
                <a:cs typeface="Tahoma"/>
              </a:rPr>
              <a:t>through</a:t>
            </a:r>
            <a:r>
              <a:rPr sz="1283" spc="-22" dirty="0">
                <a:solidFill>
                  <a:srgbClr val="009900"/>
                </a:solidFill>
                <a:latin typeface="Tahoma"/>
                <a:cs typeface="Tahoma"/>
              </a:rPr>
              <a:t> </a:t>
            </a:r>
            <a:r>
              <a:rPr sz="1283" spc="-13" dirty="0">
                <a:solidFill>
                  <a:srgbClr val="009900"/>
                </a:solidFill>
                <a:latin typeface="Tahoma"/>
                <a:cs typeface="Tahoma"/>
              </a:rPr>
              <a:t>air.</a:t>
            </a:r>
            <a:endParaRPr sz="1283">
              <a:latin typeface="Tahoma"/>
              <a:cs typeface="Tahoma"/>
            </a:endParaRPr>
          </a:p>
          <a:p>
            <a:pPr marL="485006" marR="7330" indent="-184066">
              <a:lnSpc>
                <a:spcPts val="1661"/>
              </a:lnSpc>
              <a:spcBef>
                <a:spcPts val="394"/>
              </a:spcBef>
            </a:pPr>
            <a:r>
              <a:rPr sz="1539" dirty="0">
                <a:solidFill>
                  <a:srgbClr val="FFCC00"/>
                </a:solidFill>
                <a:latin typeface="Wingdings"/>
                <a:cs typeface="Wingdings"/>
              </a:rPr>
              <a:t></a:t>
            </a:r>
            <a:r>
              <a:rPr sz="1539" dirty="0">
                <a:solidFill>
                  <a:srgbClr val="FF6600"/>
                </a:solidFill>
                <a:latin typeface="Tahoma"/>
                <a:cs typeface="Tahoma"/>
              </a:rPr>
              <a:t>Sound</a:t>
            </a:r>
            <a:r>
              <a:rPr sz="1539" spc="-22" dirty="0">
                <a:solidFill>
                  <a:srgbClr val="FF6600"/>
                </a:solidFill>
                <a:latin typeface="Tahoma"/>
                <a:cs typeface="Tahoma"/>
              </a:rPr>
              <a:t> </a:t>
            </a:r>
            <a:r>
              <a:rPr sz="1539" dirty="0">
                <a:solidFill>
                  <a:srgbClr val="FF6600"/>
                </a:solidFill>
                <a:latin typeface="Tahoma"/>
                <a:cs typeface="Tahoma"/>
              </a:rPr>
              <a:t>is</a:t>
            </a:r>
            <a:r>
              <a:rPr sz="1539" spc="-13" dirty="0">
                <a:solidFill>
                  <a:srgbClr val="FF6600"/>
                </a:solidFill>
                <a:latin typeface="Tahoma"/>
                <a:cs typeface="Tahoma"/>
              </a:rPr>
              <a:t> </a:t>
            </a:r>
            <a:r>
              <a:rPr sz="1539" dirty="0">
                <a:solidFill>
                  <a:srgbClr val="FF6600"/>
                </a:solidFill>
                <a:latin typeface="Tahoma"/>
                <a:cs typeface="Tahoma"/>
              </a:rPr>
              <a:t>detected</a:t>
            </a:r>
            <a:r>
              <a:rPr sz="1539" spc="-13" dirty="0">
                <a:solidFill>
                  <a:srgbClr val="FF6600"/>
                </a:solidFill>
                <a:latin typeface="Tahoma"/>
                <a:cs typeface="Tahoma"/>
              </a:rPr>
              <a:t> </a:t>
            </a:r>
            <a:r>
              <a:rPr sz="1539" dirty="0">
                <a:solidFill>
                  <a:srgbClr val="FF6600"/>
                </a:solidFill>
                <a:latin typeface="Tahoma"/>
                <a:cs typeface="Tahoma"/>
              </a:rPr>
              <a:t>by</a:t>
            </a:r>
            <a:r>
              <a:rPr sz="1539" spc="-22" dirty="0">
                <a:solidFill>
                  <a:srgbClr val="FF6600"/>
                </a:solidFill>
                <a:latin typeface="Tahoma"/>
                <a:cs typeface="Tahoma"/>
              </a:rPr>
              <a:t> </a:t>
            </a:r>
            <a:r>
              <a:rPr sz="1539" dirty="0">
                <a:solidFill>
                  <a:srgbClr val="FF6600"/>
                </a:solidFill>
                <a:latin typeface="Tahoma"/>
                <a:cs typeface="Tahoma"/>
              </a:rPr>
              <a:t>measuring</a:t>
            </a:r>
            <a:r>
              <a:rPr sz="1539" spc="-6" dirty="0">
                <a:solidFill>
                  <a:srgbClr val="FF6600"/>
                </a:solidFill>
                <a:latin typeface="Tahoma"/>
                <a:cs typeface="Tahoma"/>
              </a:rPr>
              <a:t> </a:t>
            </a:r>
            <a:r>
              <a:rPr sz="1539" dirty="0">
                <a:solidFill>
                  <a:srgbClr val="FF6600"/>
                </a:solidFill>
                <a:latin typeface="Tahoma"/>
                <a:cs typeface="Tahoma"/>
              </a:rPr>
              <a:t>the</a:t>
            </a:r>
            <a:r>
              <a:rPr sz="1539" spc="-19" dirty="0">
                <a:solidFill>
                  <a:srgbClr val="FF6600"/>
                </a:solidFill>
                <a:latin typeface="Tahoma"/>
                <a:cs typeface="Tahoma"/>
              </a:rPr>
              <a:t> </a:t>
            </a:r>
            <a:r>
              <a:rPr sz="1539" dirty="0">
                <a:solidFill>
                  <a:srgbClr val="FF6600"/>
                </a:solidFill>
                <a:latin typeface="Tahoma"/>
                <a:cs typeface="Tahoma"/>
              </a:rPr>
              <a:t>pressure</a:t>
            </a:r>
            <a:r>
              <a:rPr sz="1539" spc="-19" dirty="0">
                <a:solidFill>
                  <a:srgbClr val="FF6600"/>
                </a:solidFill>
                <a:latin typeface="Tahoma"/>
                <a:cs typeface="Tahoma"/>
              </a:rPr>
              <a:t> </a:t>
            </a:r>
            <a:r>
              <a:rPr sz="1539" dirty="0">
                <a:solidFill>
                  <a:srgbClr val="FF6600"/>
                </a:solidFill>
                <a:latin typeface="Tahoma"/>
                <a:cs typeface="Tahoma"/>
              </a:rPr>
              <a:t>level</a:t>
            </a:r>
            <a:r>
              <a:rPr sz="1539" spc="-10" dirty="0">
                <a:solidFill>
                  <a:srgbClr val="FF6600"/>
                </a:solidFill>
                <a:latin typeface="Tahoma"/>
                <a:cs typeface="Tahoma"/>
              </a:rPr>
              <a:t> </a:t>
            </a:r>
            <a:r>
              <a:rPr sz="1539" spc="-16" dirty="0">
                <a:solidFill>
                  <a:srgbClr val="FF6600"/>
                </a:solidFill>
                <a:latin typeface="Tahoma"/>
                <a:cs typeface="Tahoma"/>
              </a:rPr>
              <a:t>at </a:t>
            </a:r>
            <a:r>
              <a:rPr sz="1539" dirty="0">
                <a:solidFill>
                  <a:srgbClr val="FF6600"/>
                </a:solidFill>
                <a:latin typeface="Tahoma"/>
                <a:cs typeface="Tahoma"/>
              </a:rPr>
              <a:t>a</a:t>
            </a:r>
            <a:r>
              <a:rPr sz="1539" spc="-10" dirty="0">
                <a:solidFill>
                  <a:srgbClr val="FF6600"/>
                </a:solidFill>
                <a:latin typeface="Tahoma"/>
                <a:cs typeface="Tahoma"/>
              </a:rPr>
              <a:t> </a:t>
            </a:r>
            <a:r>
              <a:rPr sz="1539" spc="-6" dirty="0">
                <a:solidFill>
                  <a:srgbClr val="FF6600"/>
                </a:solidFill>
                <a:latin typeface="Tahoma"/>
                <a:cs typeface="Tahoma"/>
              </a:rPr>
              <a:t>point.</a:t>
            </a:r>
            <a:endParaRPr sz="1539">
              <a:latin typeface="Tahoma"/>
              <a:cs typeface="Tahoma"/>
            </a:endParaRPr>
          </a:p>
          <a:p>
            <a:pPr marL="301347">
              <a:spcBef>
                <a:spcPts val="163"/>
              </a:spcBef>
            </a:pPr>
            <a:r>
              <a:rPr sz="1539" spc="-6" dirty="0">
                <a:solidFill>
                  <a:srgbClr val="FFCC00"/>
                </a:solidFill>
                <a:latin typeface="Wingdings"/>
                <a:cs typeface="Wingdings"/>
              </a:rPr>
              <a:t></a:t>
            </a:r>
            <a:r>
              <a:rPr sz="1539" spc="-6" dirty="0">
                <a:solidFill>
                  <a:srgbClr val="FF6600"/>
                </a:solidFill>
                <a:latin typeface="Tahoma"/>
                <a:cs typeface="Tahoma"/>
              </a:rPr>
              <a:t>Receiving</a:t>
            </a:r>
            <a:endParaRPr sz="1539">
              <a:latin typeface="Tahoma"/>
              <a:cs typeface="Tahoma"/>
            </a:endParaRPr>
          </a:p>
          <a:p>
            <a:pPr marL="741150" marR="181215" indent="-146601">
              <a:lnSpc>
                <a:spcPts val="1385"/>
              </a:lnSpc>
              <a:spcBef>
                <a:spcPts val="330"/>
              </a:spcBef>
            </a:pPr>
            <a:r>
              <a:rPr sz="1283" dirty="0">
                <a:solidFill>
                  <a:srgbClr val="FFCC00"/>
                </a:solidFill>
                <a:latin typeface="Wingdings"/>
                <a:cs typeface="Wingdings"/>
              </a:rPr>
              <a:t></a:t>
            </a:r>
            <a:r>
              <a:rPr sz="1283" dirty="0">
                <a:solidFill>
                  <a:srgbClr val="009900"/>
                </a:solidFill>
                <a:latin typeface="Tahoma"/>
                <a:cs typeface="Tahoma"/>
              </a:rPr>
              <a:t>Microphone</a:t>
            </a:r>
            <a:r>
              <a:rPr sz="1283" spc="-32" dirty="0">
                <a:solidFill>
                  <a:srgbClr val="009900"/>
                </a:solidFill>
                <a:latin typeface="Tahoma"/>
                <a:cs typeface="Tahoma"/>
              </a:rPr>
              <a:t> </a:t>
            </a:r>
            <a:r>
              <a:rPr sz="1283" dirty="0">
                <a:solidFill>
                  <a:srgbClr val="009900"/>
                </a:solidFill>
                <a:latin typeface="Tahoma"/>
                <a:cs typeface="Tahoma"/>
              </a:rPr>
              <a:t>in</a:t>
            </a:r>
            <a:r>
              <a:rPr sz="1283" spc="-13" dirty="0">
                <a:solidFill>
                  <a:srgbClr val="009900"/>
                </a:solidFill>
                <a:latin typeface="Tahoma"/>
                <a:cs typeface="Tahoma"/>
              </a:rPr>
              <a:t> </a:t>
            </a:r>
            <a:r>
              <a:rPr sz="1283" dirty="0">
                <a:solidFill>
                  <a:srgbClr val="009900"/>
                </a:solidFill>
                <a:latin typeface="Tahoma"/>
                <a:cs typeface="Tahoma"/>
              </a:rPr>
              <a:t>sound</a:t>
            </a:r>
            <a:r>
              <a:rPr sz="1283" spc="-29" dirty="0">
                <a:solidFill>
                  <a:srgbClr val="009900"/>
                </a:solidFill>
                <a:latin typeface="Tahoma"/>
                <a:cs typeface="Tahoma"/>
              </a:rPr>
              <a:t> </a:t>
            </a:r>
            <a:r>
              <a:rPr sz="1283" dirty="0">
                <a:solidFill>
                  <a:srgbClr val="009900"/>
                </a:solidFill>
                <a:latin typeface="Tahoma"/>
                <a:cs typeface="Tahoma"/>
              </a:rPr>
              <a:t>field</a:t>
            </a:r>
            <a:r>
              <a:rPr sz="1283" spc="-13" dirty="0">
                <a:solidFill>
                  <a:srgbClr val="009900"/>
                </a:solidFill>
                <a:latin typeface="Tahoma"/>
                <a:cs typeface="Tahoma"/>
              </a:rPr>
              <a:t> </a:t>
            </a:r>
            <a:r>
              <a:rPr sz="1283" dirty="0">
                <a:solidFill>
                  <a:srgbClr val="009900"/>
                </a:solidFill>
                <a:latin typeface="Tahoma"/>
                <a:cs typeface="Tahoma"/>
              </a:rPr>
              <a:t>moves</a:t>
            </a:r>
            <a:r>
              <a:rPr sz="1283" spc="-26" dirty="0">
                <a:solidFill>
                  <a:srgbClr val="009900"/>
                </a:solidFill>
                <a:latin typeface="Tahoma"/>
                <a:cs typeface="Tahoma"/>
              </a:rPr>
              <a:t> </a:t>
            </a:r>
            <a:r>
              <a:rPr sz="1283" dirty="0">
                <a:solidFill>
                  <a:srgbClr val="009900"/>
                </a:solidFill>
                <a:latin typeface="Tahoma"/>
                <a:cs typeface="Tahoma"/>
              </a:rPr>
              <a:t>according</a:t>
            </a:r>
            <a:r>
              <a:rPr sz="1283" spc="-22" dirty="0">
                <a:solidFill>
                  <a:srgbClr val="009900"/>
                </a:solidFill>
                <a:latin typeface="Tahoma"/>
                <a:cs typeface="Tahoma"/>
              </a:rPr>
              <a:t> </a:t>
            </a:r>
            <a:r>
              <a:rPr sz="1283" dirty="0">
                <a:solidFill>
                  <a:srgbClr val="009900"/>
                </a:solidFill>
                <a:latin typeface="Tahoma"/>
                <a:cs typeface="Tahoma"/>
              </a:rPr>
              <a:t>to</a:t>
            </a:r>
            <a:r>
              <a:rPr sz="1283" spc="-6" dirty="0">
                <a:solidFill>
                  <a:srgbClr val="009900"/>
                </a:solidFill>
                <a:latin typeface="Tahoma"/>
                <a:cs typeface="Tahoma"/>
              </a:rPr>
              <a:t> </a:t>
            </a:r>
            <a:r>
              <a:rPr sz="1283" dirty="0">
                <a:solidFill>
                  <a:srgbClr val="009900"/>
                </a:solidFill>
                <a:latin typeface="Tahoma"/>
                <a:cs typeface="Tahoma"/>
              </a:rPr>
              <a:t>the</a:t>
            </a:r>
            <a:r>
              <a:rPr sz="1283" spc="-10" dirty="0">
                <a:solidFill>
                  <a:srgbClr val="009900"/>
                </a:solidFill>
                <a:latin typeface="Tahoma"/>
                <a:cs typeface="Tahoma"/>
              </a:rPr>
              <a:t> </a:t>
            </a:r>
            <a:r>
              <a:rPr sz="1283" spc="-6" dirty="0">
                <a:solidFill>
                  <a:srgbClr val="009900"/>
                </a:solidFill>
                <a:latin typeface="Tahoma"/>
                <a:cs typeface="Tahoma"/>
              </a:rPr>
              <a:t>varying </a:t>
            </a:r>
            <a:r>
              <a:rPr sz="1283" dirty="0">
                <a:solidFill>
                  <a:srgbClr val="009900"/>
                </a:solidFill>
                <a:latin typeface="Tahoma"/>
                <a:cs typeface="Tahoma"/>
              </a:rPr>
              <a:t>pressure</a:t>
            </a:r>
            <a:r>
              <a:rPr sz="1283" spc="-32" dirty="0">
                <a:solidFill>
                  <a:srgbClr val="009900"/>
                </a:solidFill>
                <a:latin typeface="Tahoma"/>
                <a:cs typeface="Tahoma"/>
              </a:rPr>
              <a:t> </a:t>
            </a:r>
            <a:r>
              <a:rPr sz="1283" dirty="0">
                <a:solidFill>
                  <a:srgbClr val="009900"/>
                </a:solidFill>
                <a:latin typeface="Tahoma"/>
                <a:cs typeface="Tahoma"/>
              </a:rPr>
              <a:t>exerted</a:t>
            </a:r>
            <a:r>
              <a:rPr sz="1283" spc="-26" dirty="0">
                <a:solidFill>
                  <a:srgbClr val="009900"/>
                </a:solidFill>
                <a:latin typeface="Tahoma"/>
                <a:cs typeface="Tahoma"/>
              </a:rPr>
              <a:t> </a:t>
            </a:r>
            <a:r>
              <a:rPr sz="1283" dirty="0">
                <a:solidFill>
                  <a:srgbClr val="009900"/>
                </a:solidFill>
                <a:latin typeface="Tahoma"/>
                <a:cs typeface="Tahoma"/>
              </a:rPr>
              <a:t>on</a:t>
            </a:r>
            <a:r>
              <a:rPr sz="1283" spc="-6" dirty="0">
                <a:solidFill>
                  <a:srgbClr val="009900"/>
                </a:solidFill>
                <a:latin typeface="Tahoma"/>
                <a:cs typeface="Tahoma"/>
              </a:rPr>
              <a:t> </a:t>
            </a:r>
            <a:r>
              <a:rPr sz="1283" spc="-16" dirty="0">
                <a:solidFill>
                  <a:srgbClr val="009900"/>
                </a:solidFill>
                <a:latin typeface="Tahoma"/>
                <a:cs typeface="Tahoma"/>
              </a:rPr>
              <a:t>it.</a:t>
            </a:r>
            <a:endParaRPr sz="1283">
              <a:latin typeface="Tahoma"/>
              <a:cs typeface="Tahoma"/>
            </a:endParaRPr>
          </a:p>
          <a:p>
            <a:pPr marL="741150" marR="43166" indent="-146601">
              <a:lnSpc>
                <a:spcPts val="1385"/>
              </a:lnSpc>
              <a:spcBef>
                <a:spcPts val="308"/>
              </a:spcBef>
            </a:pPr>
            <a:r>
              <a:rPr sz="1283" dirty="0">
                <a:solidFill>
                  <a:srgbClr val="FFCC00"/>
                </a:solidFill>
                <a:latin typeface="Wingdings"/>
                <a:cs typeface="Wingdings"/>
              </a:rPr>
              <a:t></a:t>
            </a:r>
            <a:r>
              <a:rPr sz="1283" dirty="0">
                <a:solidFill>
                  <a:srgbClr val="009900"/>
                </a:solidFill>
                <a:latin typeface="Tahoma"/>
                <a:cs typeface="Tahoma"/>
              </a:rPr>
              <a:t>Transducer</a:t>
            </a:r>
            <a:r>
              <a:rPr sz="1283" spc="-38" dirty="0">
                <a:solidFill>
                  <a:srgbClr val="009900"/>
                </a:solidFill>
                <a:latin typeface="Tahoma"/>
                <a:cs typeface="Tahoma"/>
              </a:rPr>
              <a:t> </a:t>
            </a:r>
            <a:r>
              <a:rPr sz="1283" dirty="0">
                <a:solidFill>
                  <a:srgbClr val="009900"/>
                </a:solidFill>
                <a:latin typeface="Tahoma"/>
                <a:cs typeface="Tahoma"/>
              </a:rPr>
              <a:t>converts</a:t>
            </a:r>
            <a:r>
              <a:rPr sz="1283" spc="-26" dirty="0">
                <a:solidFill>
                  <a:srgbClr val="009900"/>
                </a:solidFill>
                <a:latin typeface="Tahoma"/>
                <a:cs typeface="Tahoma"/>
              </a:rPr>
              <a:t> </a:t>
            </a:r>
            <a:r>
              <a:rPr sz="1283" dirty="0">
                <a:solidFill>
                  <a:srgbClr val="009900"/>
                </a:solidFill>
                <a:latin typeface="Tahoma"/>
                <a:cs typeface="Tahoma"/>
              </a:rPr>
              <a:t>energy</a:t>
            </a:r>
            <a:r>
              <a:rPr sz="1283" spc="-29" dirty="0">
                <a:solidFill>
                  <a:srgbClr val="009900"/>
                </a:solidFill>
                <a:latin typeface="Tahoma"/>
                <a:cs typeface="Tahoma"/>
              </a:rPr>
              <a:t> </a:t>
            </a:r>
            <a:r>
              <a:rPr sz="1283" dirty="0">
                <a:solidFill>
                  <a:srgbClr val="009900"/>
                </a:solidFill>
                <a:latin typeface="Tahoma"/>
                <a:cs typeface="Tahoma"/>
              </a:rPr>
              <a:t>into</a:t>
            </a:r>
            <a:r>
              <a:rPr sz="1283" spc="-19" dirty="0">
                <a:solidFill>
                  <a:srgbClr val="009900"/>
                </a:solidFill>
                <a:latin typeface="Tahoma"/>
                <a:cs typeface="Tahoma"/>
              </a:rPr>
              <a:t> </a:t>
            </a:r>
            <a:r>
              <a:rPr sz="1283" dirty="0">
                <a:solidFill>
                  <a:srgbClr val="009900"/>
                </a:solidFill>
                <a:latin typeface="Tahoma"/>
                <a:cs typeface="Tahoma"/>
              </a:rPr>
              <a:t>a</a:t>
            </a:r>
            <a:r>
              <a:rPr sz="1283" spc="-19" dirty="0">
                <a:solidFill>
                  <a:srgbClr val="009900"/>
                </a:solidFill>
                <a:latin typeface="Tahoma"/>
                <a:cs typeface="Tahoma"/>
              </a:rPr>
              <a:t> </a:t>
            </a:r>
            <a:r>
              <a:rPr sz="1283" dirty="0">
                <a:solidFill>
                  <a:srgbClr val="009900"/>
                </a:solidFill>
                <a:latin typeface="Tahoma"/>
                <a:cs typeface="Tahoma"/>
              </a:rPr>
              <a:t>voltage</a:t>
            </a:r>
            <a:r>
              <a:rPr sz="1283" spc="-29" dirty="0">
                <a:solidFill>
                  <a:srgbClr val="009900"/>
                </a:solidFill>
                <a:latin typeface="Tahoma"/>
                <a:cs typeface="Tahoma"/>
              </a:rPr>
              <a:t> </a:t>
            </a:r>
            <a:r>
              <a:rPr sz="1283" dirty="0">
                <a:solidFill>
                  <a:srgbClr val="009900"/>
                </a:solidFill>
                <a:latin typeface="Tahoma"/>
                <a:cs typeface="Tahoma"/>
              </a:rPr>
              <a:t>level</a:t>
            </a:r>
            <a:r>
              <a:rPr sz="1283" spc="-16" dirty="0">
                <a:solidFill>
                  <a:srgbClr val="009900"/>
                </a:solidFill>
                <a:latin typeface="Tahoma"/>
                <a:cs typeface="Tahoma"/>
              </a:rPr>
              <a:t> </a:t>
            </a:r>
            <a:r>
              <a:rPr sz="1283" dirty="0">
                <a:solidFill>
                  <a:srgbClr val="009900"/>
                </a:solidFill>
                <a:latin typeface="Tahoma"/>
                <a:cs typeface="Tahoma"/>
              </a:rPr>
              <a:t>(i.e.</a:t>
            </a:r>
            <a:r>
              <a:rPr sz="1283" spc="-35" dirty="0">
                <a:solidFill>
                  <a:srgbClr val="009900"/>
                </a:solidFill>
                <a:latin typeface="Tahoma"/>
                <a:cs typeface="Tahoma"/>
              </a:rPr>
              <a:t> </a:t>
            </a:r>
            <a:r>
              <a:rPr sz="1283" spc="-6" dirty="0">
                <a:solidFill>
                  <a:srgbClr val="009900"/>
                </a:solidFill>
                <a:latin typeface="Tahoma"/>
                <a:cs typeface="Tahoma"/>
              </a:rPr>
              <a:t>energy </a:t>
            </a:r>
            <a:r>
              <a:rPr sz="1283" dirty="0">
                <a:solidFill>
                  <a:srgbClr val="009900"/>
                </a:solidFill>
                <a:latin typeface="Tahoma"/>
                <a:cs typeface="Tahoma"/>
              </a:rPr>
              <a:t>of</a:t>
            </a:r>
            <a:r>
              <a:rPr sz="1283" spc="-16" dirty="0">
                <a:solidFill>
                  <a:srgbClr val="009900"/>
                </a:solidFill>
                <a:latin typeface="Tahoma"/>
                <a:cs typeface="Tahoma"/>
              </a:rPr>
              <a:t> </a:t>
            </a:r>
            <a:r>
              <a:rPr sz="1283" dirty="0">
                <a:solidFill>
                  <a:srgbClr val="009900"/>
                </a:solidFill>
                <a:latin typeface="Tahoma"/>
                <a:cs typeface="Tahoma"/>
              </a:rPr>
              <a:t>another</a:t>
            </a:r>
            <a:r>
              <a:rPr sz="1283" spc="-22" dirty="0">
                <a:solidFill>
                  <a:srgbClr val="009900"/>
                </a:solidFill>
                <a:latin typeface="Tahoma"/>
                <a:cs typeface="Tahoma"/>
              </a:rPr>
              <a:t> </a:t>
            </a:r>
            <a:r>
              <a:rPr sz="1283" dirty="0">
                <a:solidFill>
                  <a:srgbClr val="009900"/>
                </a:solidFill>
                <a:latin typeface="Tahoma"/>
                <a:cs typeface="Tahoma"/>
              </a:rPr>
              <a:t>form</a:t>
            </a:r>
            <a:r>
              <a:rPr sz="1283" spc="-19" dirty="0">
                <a:solidFill>
                  <a:srgbClr val="009900"/>
                </a:solidFill>
                <a:latin typeface="Tahoma"/>
                <a:cs typeface="Tahoma"/>
              </a:rPr>
              <a:t> </a:t>
            </a:r>
            <a:r>
              <a:rPr sz="1283" dirty="0">
                <a:solidFill>
                  <a:srgbClr val="009900"/>
                </a:solidFill>
                <a:latin typeface="Tahoma"/>
                <a:cs typeface="Tahoma"/>
              </a:rPr>
              <a:t>-</a:t>
            </a:r>
            <a:r>
              <a:rPr sz="1283" spc="-13" dirty="0">
                <a:solidFill>
                  <a:srgbClr val="009900"/>
                </a:solidFill>
                <a:latin typeface="Tahoma"/>
                <a:cs typeface="Tahoma"/>
              </a:rPr>
              <a:t> </a:t>
            </a:r>
            <a:r>
              <a:rPr sz="1283" dirty="0">
                <a:solidFill>
                  <a:srgbClr val="009900"/>
                </a:solidFill>
                <a:latin typeface="Tahoma"/>
                <a:cs typeface="Tahoma"/>
              </a:rPr>
              <a:t>electrical</a:t>
            </a:r>
            <a:r>
              <a:rPr sz="1283" spc="-6" dirty="0">
                <a:solidFill>
                  <a:srgbClr val="009900"/>
                </a:solidFill>
                <a:latin typeface="Tahoma"/>
                <a:cs typeface="Tahoma"/>
              </a:rPr>
              <a:t> energy)</a:t>
            </a:r>
            <a:endParaRPr sz="1283">
              <a:latin typeface="Tahoma"/>
              <a:cs typeface="Tahoma"/>
            </a:endParaRPr>
          </a:p>
          <a:p>
            <a:pPr marL="301347">
              <a:spcBef>
                <a:spcPts val="163"/>
              </a:spcBef>
            </a:pPr>
            <a:r>
              <a:rPr sz="1539" spc="-6" dirty="0">
                <a:solidFill>
                  <a:srgbClr val="FFCC00"/>
                </a:solidFill>
                <a:latin typeface="Wingdings"/>
                <a:cs typeface="Wingdings"/>
              </a:rPr>
              <a:t></a:t>
            </a:r>
            <a:r>
              <a:rPr sz="1539" spc="-6" dirty="0">
                <a:solidFill>
                  <a:srgbClr val="FF6600"/>
                </a:solidFill>
                <a:latin typeface="Tahoma"/>
                <a:cs typeface="Tahoma"/>
              </a:rPr>
              <a:t>Sending</a:t>
            </a:r>
            <a:endParaRPr sz="1539">
              <a:latin typeface="Tahoma"/>
              <a:cs typeface="Tahoma"/>
            </a:endParaRPr>
          </a:p>
          <a:p>
            <a:pPr marL="594549">
              <a:spcBef>
                <a:spcPts val="156"/>
              </a:spcBef>
            </a:pPr>
            <a:r>
              <a:rPr sz="1283" dirty="0">
                <a:solidFill>
                  <a:srgbClr val="FFCC00"/>
                </a:solidFill>
                <a:latin typeface="Wingdings"/>
                <a:cs typeface="Wingdings"/>
              </a:rPr>
              <a:t></a:t>
            </a:r>
            <a:r>
              <a:rPr sz="1283" dirty="0">
                <a:solidFill>
                  <a:srgbClr val="009900"/>
                </a:solidFill>
                <a:latin typeface="Tahoma"/>
                <a:cs typeface="Tahoma"/>
              </a:rPr>
              <a:t>Speaker</a:t>
            </a:r>
            <a:r>
              <a:rPr sz="1283" spc="-32" dirty="0">
                <a:solidFill>
                  <a:srgbClr val="009900"/>
                </a:solidFill>
                <a:latin typeface="Tahoma"/>
                <a:cs typeface="Tahoma"/>
              </a:rPr>
              <a:t> </a:t>
            </a:r>
            <a:r>
              <a:rPr sz="1283" dirty="0">
                <a:solidFill>
                  <a:srgbClr val="009900"/>
                </a:solidFill>
                <a:latin typeface="Tahoma"/>
                <a:cs typeface="Tahoma"/>
              </a:rPr>
              <a:t>transforms</a:t>
            </a:r>
            <a:r>
              <a:rPr sz="1283" spc="-42" dirty="0">
                <a:solidFill>
                  <a:srgbClr val="009900"/>
                </a:solidFill>
                <a:latin typeface="Tahoma"/>
                <a:cs typeface="Tahoma"/>
              </a:rPr>
              <a:t> </a:t>
            </a:r>
            <a:r>
              <a:rPr sz="1283" dirty="0">
                <a:solidFill>
                  <a:srgbClr val="009900"/>
                </a:solidFill>
                <a:latin typeface="Tahoma"/>
                <a:cs typeface="Tahoma"/>
              </a:rPr>
              <a:t>electrical</a:t>
            </a:r>
            <a:r>
              <a:rPr sz="1283" spc="-16" dirty="0">
                <a:solidFill>
                  <a:srgbClr val="009900"/>
                </a:solidFill>
                <a:latin typeface="Tahoma"/>
                <a:cs typeface="Tahoma"/>
              </a:rPr>
              <a:t> </a:t>
            </a:r>
            <a:r>
              <a:rPr sz="1283" dirty="0">
                <a:solidFill>
                  <a:srgbClr val="009900"/>
                </a:solidFill>
                <a:latin typeface="Tahoma"/>
                <a:cs typeface="Tahoma"/>
              </a:rPr>
              <a:t>energy</a:t>
            </a:r>
            <a:r>
              <a:rPr sz="1283" spc="-26" dirty="0">
                <a:solidFill>
                  <a:srgbClr val="009900"/>
                </a:solidFill>
                <a:latin typeface="Tahoma"/>
                <a:cs typeface="Tahoma"/>
              </a:rPr>
              <a:t> </a:t>
            </a:r>
            <a:r>
              <a:rPr sz="1283" dirty="0">
                <a:solidFill>
                  <a:srgbClr val="009900"/>
                </a:solidFill>
                <a:latin typeface="Tahoma"/>
                <a:cs typeface="Tahoma"/>
              </a:rPr>
              <a:t>into</a:t>
            </a:r>
            <a:r>
              <a:rPr sz="1283" spc="-22" dirty="0">
                <a:solidFill>
                  <a:srgbClr val="009900"/>
                </a:solidFill>
                <a:latin typeface="Tahoma"/>
                <a:cs typeface="Tahoma"/>
              </a:rPr>
              <a:t> </a:t>
            </a:r>
            <a:r>
              <a:rPr sz="1283" dirty="0">
                <a:solidFill>
                  <a:srgbClr val="009900"/>
                </a:solidFill>
                <a:latin typeface="Tahoma"/>
                <a:cs typeface="Tahoma"/>
              </a:rPr>
              <a:t>sound</a:t>
            </a:r>
            <a:r>
              <a:rPr sz="1283" spc="-38" dirty="0">
                <a:solidFill>
                  <a:srgbClr val="009900"/>
                </a:solidFill>
                <a:latin typeface="Tahoma"/>
                <a:cs typeface="Tahoma"/>
              </a:rPr>
              <a:t> </a:t>
            </a:r>
            <a:r>
              <a:rPr sz="1283" spc="-6" dirty="0">
                <a:solidFill>
                  <a:srgbClr val="009900"/>
                </a:solidFill>
                <a:latin typeface="Tahoma"/>
                <a:cs typeface="Tahoma"/>
              </a:rPr>
              <a:t>waves.</a:t>
            </a:r>
            <a:endParaRPr sz="1283">
              <a:latin typeface="Tahoma"/>
              <a:cs typeface="Tahoma"/>
            </a:endParaRPr>
          </a:p>
        </p:txBody>
      </p:sp>
      <p:sp>
        <p:nvSpPr>
          <p:cNvPr id="10" name="Footer Placeholder 9">
            <a:extLst>
              <a:ext uri="{FF2B5EF4-FFF2-40B4-BE49-F238E27FC236}">
                <a16:creationId xmlns:a16="http://schemas.microsoft.com/office/drawing/2014/main" id="{C8FF4EF2-6DF1-40AB-B273-5320D11CA49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40267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09429" y="863528"/>
            <a:ext cx="5541378" cy="1750338"/>
            <a:chOff x="503605" y="1346464"/>
            <a:chExt cx="8640445" cy="2729230"/>
          </a:xfrm>
        </p:grpSpPr>
        <p:pic>
          <p:nvPicPr>
            <p:cNvPr id="3" name="object 3"/>
            <p:cNvPicPr/>
            <p:nvPr/>
          </p:nvPicPr>
          <p:blipFill>
            <a:blip r:embed="rId2" cstate="print"/>
            <a:stretch>
              <a:fillRect/>
            </a:stretch>
          </p:blipFill>
          <p:spPr>
            <a:xfrm>
              <a:off x="914400" y="1346464"/>
              <a:ext cx="8229600" cy="288131"/>
            </a:xfrm>
            <a:prstGeom prst="rect">
              <a:avLst/>
            </a:prstGeom>
          </p:spPr>
        </p:pic>
        <p:pic>
          <p:nvPicPr>
            <p:cNvPr id="4" name="object 4"/>
            <p:cNvPicPr/>
            <p:nvPr/>
          </p:nvPicPr>
          <p:blipFill>
            <a:blip r:embed="rId3" cstate="print"/>
            <a:stretch>
              <a:fillRect/>
            </a:stretch>
          </p:blipFill>
          <p:spPr>
            <a:xfrm>
              <a:off x="513130" y="1522730"/>
              <a:ext cx="6276975" cy="2543175"/>
            </a:xfrm>
            <a:prstGeom prst="rect">
              <a:avLst/>
            </a:prstGeom>
          </p:spPr>
        </p:pic>
        <p:sp>
          <p:nvSpPr>
            <p:cNvPr id="5" name="object 5"/>
            <p:cNvSpPr/>
            <p:nvPr/>
          </p:nvSpPr>
          <p:spPr>
            <a:xfrm>
              <a:off x="508368" y="1517904"/>
              <a:ext cx="6286500" cy="2552700"/>
            </a:xfrm>
            <a:custGeom>
              <a:avLst/>
              <a:gdLst/>
              <a:ahLst/>
              <a:cxnLst/>
              <a:rect l="l" t="t" r="r" b="b"/>
              <a:pathLst>
                <a:path w="6286500" h="2552700">
                  <a:moveTo>
                    <a:pt x="0" y="2552700"/>
                  </a:moveTo>
                  <a:lnTo>
                    <a:pt x="6286500" y="2552700"/>
                  </a:lnTo>
                  <a:lnTo>
                    <a:pt x="6286500" y="0"/>
                  </a:lnTo>
                  <a:lnTo>
                    <a:pt x="0" y="0"/>
                  </a:lnTo>
                  <a:lnTo>
                    <a:pt x="0" y="2552700"/>
                  </a:lnTo>
                  <a:close/>
                </a:path>
              </a:pathLst>
            </a:custGeom>
            <a:ln w="9525">
              <a:solidFill>
                <a:srgbClr val="0000FF"/>
              </a:solidFill>
            </a:ln>
          </p:spPr>
          <p:txBody>
            <a:bodyPr wrap="square" lIns="0" tIns="0" rIns="0" bIns="0" rtlCol="0"/>
            <a:lstStyle/>
            <a:p>
              <a:endParaRPr sz="1154"/>
            </a:p>
          </p:txBody>
        </p:sp>
      </p:grpSp>
      <p:sp>
        <p:nvSpPr>
          <p:cNvPr id="6" name="object 6"/>
          <p:cNvSpPr txBox="1"/>
          <p:nvPr/>
        </p:nvSpPr>
        <p:spPr>
          <a:xfrm>
            <a:off x="2497717" y="275223"/>
            <a:ext cx="4408830" cy="394179"/>
          </a:xfrm>
          <a:prstGeom prst="rect">
            <a:avLst/>
          </a:prstGeom>
        </p:spPr>
        <p:txBody>
          <a:bodyPr vert="horz" wrap="square" lIns="0" tIns="9367" rIns="0" bIns="0" rtlCol="0">
            <a:spAutoFit/>
          </a:bodyPr>
          <a:lstStyle/>
          <a:p>
            <a:pPr marL="8145">
              <a:lnSpc>
                <a:spcPts val="1501"/>
              </a:lnSpc>
              <a:spcBef>
                <a:spcPts val="74"/>
              </a:spcBef>
            </a:pPr>
            <a:r>
              <a:rPr sz="1347" b="1" i="1" spc="61" dirty="0">
                <a:solidFill>
                  <a:srgbClr val="FF0000"/>
                </a:solidFill>
                <a:latin typeface="Arial"/>
                <a:cs typeface="Arial"/>
              </a:rPr>
              <a:t>Wavelength</a:t>
            </a:r>
            <a:r>
              <a:rPr sz="1347" b="1" i="1" spc="48" dirty="0">
                <a:solidFill>
                  <a:srgbClr val="FF0000"/>
                </a:solidFill>
                <a:latin typeface="Arial"/>
                <a:cs typeface="Arial"/>
              </a:rPr>
              <a:t> </a:t>
            </a:r>
            <a:r>
              <a:rPr sz="1283" dirty="0">
                <a:solidFill>
                  <a:srgbClr val="003399"/>
                </a:solidFill>
                <a:latin typeface="Arial Black"/>
                <a:cs typeface="Arial Black"/>
              </a:rPr>
              <a:t>is</a:t>
            </a:r>
            <a:r>
              <a:rPr sz="1283" spc="-19" dirty="0">
                <a:solidFill>
                  <a:srgbClr val="003399"/>
                </a:solidFill>
                <a:latin typeface="Arial Black"/>
                <a:cs typeface="Arial Black"/>
              </a:rPr>
              <a:t> </a:t>
            </a:r>
            <a:r>
              <a:rPr sz="1283" dirty="0">
                <a:solidFill>
                  <a:srgbClr val="003399"/>
                </a:solidFill>
                <a:latin typeface="Arial Black"/>
                <a:cs typeface="Arial Black"/>
              </a:rPr>
              <a:t>the</a:t>
            </a:r>
            <a:r>
              <a:rPr sz="1283" spc="-10" dirty="0">
                <a:solidFill>
                  <a:srgbClr val="003399"/>
                </a:solidFill>
                <a:latin typeface="Arial Black"/>
                <a:cs typeface="Arial Black"/>
              </a:rPr>
              <a:t> </a:t>
            </a:r>
            <a:r>
              <a:rPr sz="1283" dirty="0">
                <a:solidFill>
                  <a:srgbClr val="003399"/>
                </a:solidFill>
                <a:latin typeface="Arial Black"/>
                <a:cs typeface="Arial Black"/>
              </a:rPr>
              <a:t>distance</a:t>
            </a:r>
            <a:r>
              <a:rPr sz="1283" spc="-3" dirty="0">
                <a:solidFill>
                  <a:srgbClr val="003399"/>
                </a:solidFill>
                <a:latin typeface="Arial Black"/>
                <a:cs typeface="Arial Black"/>
              </a:rPr>
              <a:t> </a:t>
            </a:r>
            <a:r>
              <a:rPr sz="1283" dirty="0">
                <a:solidFill>
                  <a:srgbClr val="003399"/>
                </a:solidFill>
                <a:latin typeface="Arial Black"/>
                <a:cs typeface="Arial Black"/>
              </a:rPr>
              <a:t>travelled</a:t>
            </a:r>
            <a:r>
              <a:rPr sz="1283" spc="-10" dirty="0">
                <a:solidFill>
                  <a:srgbClr val="003399"/>
                </a:solidFill>
                <a:latin typeface="Arial Black"/>
                <a:cs typeface="Arial Black"/>
              </a:rPr>
              <a:t> </a:t>
            </a:r>
            <a:r>
              <a:rPr sz="1283" dirty="0">
                <a:solidFill>
                  <a:srgbClr val="003399"/>
                </a:solidFill>
                <a:latin typeface="Arial Black"/>
                <a:cs typeface="Arial Black"/>
              </a:rPr>
              <a:t>in</a:t>
            </a:r>
            <a:r>
              <a:rPr sz="1283" spc="-16" dirty="0">
                <a:solidFill>
                  <a:srgbClr val="003399"/>
                </a:solidFill>
                <a:latin typeface="Arial Black"/>
                <a:cs typeface="Arial Black"/>
              </a:rPr>
              <a:t> </a:t>
            </a:r>
            <a:r>
              <a:rPr sz="1283" dirty="0">
                <a:solidFill>
                  <a:srgbClr val="003399"/>
                </a:solidFill>
                <a:latin typeface="Arial Black"/>
                <a:cs typeface="Arial Black"/>
              </a:rPr>
              <a:t>one</a:t>
            </a:r>
            <a:r>
              <a:rPr sz="1283" spc="-10" dirty="0">
                <a:solidFill>
                  <a:srgbClr val="003399"/>
                </a:solidFill>
                <a:latin typeface="Arial Black"/>
                <a:cs typeface="Arial Black"/>
              </a:rPr>
              <a:t> </a:t>
            </a:r>
            <a:r>
              <a:rPr sz="1283" spc="-6" dirty="0">
                <a:solidFill>
                  <a:srgbClr val="003399"/>
                </a:solidFill>
                <a:latin typeface="Arial Black"/>
                <a:cs typeface="Arial Black"/>
              </a:rPr>
              <a:t>cycle</a:t>
            </a:r>
            <a:endParaRPr sz="1283">
              <a:latin typeface="Arial Black"/>
              <a:cs typeface="Arial Black"/>
            </a:endParaRPr>
          </a:p>
          <a:p>
            <a:pPr marL="8145">
              <a:lnSpc>
                <a:spcPts val="1501"/>
              </a:lnSpc>
            </a:pPr>
            <a:r>
              <a:rPr sz="1347" b="1" i="1" spc="80" dirty="0">
                <a:solidFill>
                  <a:srgbClr val="003399"/>
                </a:solidFill>
                <a:latin typeface="Arial"/>
                <a:cs typeface="Arial"/>
              </a:rPr>
              <a:t>20Hz</a:t>
            </a:r>
            <a:r>
              <a:rPr sz="1347" b="1" i="1" spc="51" dirty="0">
                <a:solidFill>
                  <a:srgbClr val="003399"/>
                </a:solidFill>
                <a:latin typeface="Arial"/>
                <a:cs typeface="Arial"/>
              </a:rPr>
              <a:t> </a:t>
            </a:r>
            <a:r>
              <a:rPr sz="1347" b="1" i="1" spc="45" dirty="0">
                <a:solidFill>
                  <a:srgbClr val="003399"/>
                </a:solidFill>
                <a:latin typeface="Arial"/>
                <a:cs typeface="Arial"/>
              </a:rPr>
              <a:t>is</a:t>
            </a:r>
            <a:r>
              <a:rPr sz="1347" b="1" i="1" spc="58" dirty="0">
                <a:solidFill>
                  <a:srgbClr val="003399"/>
                </a:solidFill>
                <a:latin typeface="Arial"/>
                <a:cs typeface="Arial"/>
              </a:rPr>
              <a:t> </a:t>
            </a:r>
            <a:r>
              <a:rPr sz="1347" b="1" i="1" spc="103" dirty="0">
                <a:solidFill>
                  <a:srgbClr val="003399"/>
                </a:solidFill>
                <a:latin typeface="Arial"/>
                <a:cs typeface="Arial"/>
              </a:rPr>
              <a:t>56</a:t>
            </a:r>
            <a:r>
              <a:rPr sz="1347" b="1" i="1" spc="61" dirty="0">
                <a:solidFill>
                  <a:srgbClr val="003399"/>
                </a:solidFill>
                <a:latin typeface="Arial"/>
                <a:cs typeface="Arial"/>
              </a:rPr>
              <a:t> </a:t>
            </a:r>
            <a:r>
              <a:rPr sz="1347" b="1" i="1" spc="83" dirty="0">
                <a:solidFill>
                  <a:srgbClr val="003399"/>
                </a:solidFill>
                <a:latin typeface="Arial"/>
                <a:cs typeface="Arial"/>
              </a:rPr>
              <a:t>feet,</a:t>
            </a:r>
            <a:r>
              <a:rPr sz="1347" b="1" i="1" spc="55" dirty="0">
                <a:solidFill>
                  <a:srgbClr val="003399"/>
                </a:solidFill>
                <a:latin typeface="Arial"/>
                <a:cs typeface="Arial"/>
              </a:rPr>
              <a:t> </a:t>
            </a:r>
            <a:r>
              <a:rPr sz="1347" b="1" i="1" spc="83" dirty="0">
                <a:solidFill>
                  <a:srgbClr val="003399"/>
                </a:solidFill>
                <a:latin typeface="Arial"/>
                <a:cs typeface="Arial"/>
              </a:rPr>
              <a:t>20KHz</a:t>
            </a:r>
            <a:r>
              <a:rPr sz="1347" b="1" i="1" spc="51" dirty="0">
                <a:solidFill>
                  <a:srgbClr val="003399"/>
                </a:solidFill>
                <a:latin typeface="Arial"/>
                <a:cs typeface="Arial"/>
              </a:rPr>
              <a:t> </a:t>
            </a:r>
            <a:r>
              <a:rPr sz="1347" b="1" i="1" spc="45" dirty="0">
                <a:solidFill>
                  <a:srgbClr val="003399"/>
                </a:solidFill>
                <a:latin typeface="Arial"/>
                <a:cs typeface="Arial"/>
              </a:rPr>
              <a:t>is</a:t>
            </a:r>
            <a:r>
              <a:rPr sz="1347" b="1" i="1" spc="51" dirty="0">
                <a:solidFill>
                  <a:srgbClr val="003399"/>
                </a:solidFill>
                <a:latin typeface="Arial"/>
                <a:cs typeface="Arial"/>
              </a:rPr>
              <a:t> </a:t>
            </a:r>
            <a:r>
              <a:rPr sz="1347" b="1" i="1" spc="87" dirty="0">
                <a:solidFill>
                  <a:srgbClr val="003399"/>
                </a:solidFill>
                <a:latin typeface="Arial"/>
                <a:cs typeface="Arial"/>
              </a:rPr>
              <a:t>0.7</a:t>
            </a:r>
            <a:r>
              <a:rPr sz="1347" b="1" i="1" spc="58" dirty="0">
                <a:solidFill>
                  <a:srgbClr val="003399"/>
                </a:solidFill>
                <a:latin typeface="Arial"/>
                <a:cs typeface="Arial"/>
              </a:rPr>
              <a:t> </a:t>
            </a:r>
            <a:r>
              <a:rPr sz="1347" b="1" i="1" spc="26" dirty="0">
                <a:solidFill>
                  <a:srgbClr val="003399"/>
                </a:solidFill>
                <a:latin typeface="Arial"/>
                <a:cs typeface="Arial"/>
              </a:rPr>
              <a:t>in.</a:t>
            </a:r>
            <a:endParaRPr sz="1347">
              <a:latin typeface="Arial"/>
              <a:cs typeface="Arial"/>
            </a:endParaRPr>
          </a:p>
        </p:txBody>
      </p:sp>
      <p:grpSp>
        <p:nvGrpSpPr>
          <p:cNvPr id="7" name="object 7"/>
          <p:cNvGrpSpPr/>
          <p:nvPr/>
        </p:nvGrpSpPr>
        <p:grpSpPr>
          <a:xfrm>
            <a:off x="2533277" y="2516591"/>
            <a:ext cx="5228207" cy="1775587"/>
            <a:chOff x="540791" y="3924018"/>
            <a:chExt cx="8152130" cy="2768600"/>
          </a:xfrm>
        </p:grpSpPr>
        <p:pic>
          <p:nvPicPr>
            <p:cNvPr id="8" name="object 8"/>
            <p:cNvPicPr/>
            <p:nvPr/>
          </p:nvPicPr>
          <p:blipFill>
            <a:blip r:embed="rId4" cstate="print"/>
            <a:stretch>
              <a:fillRect/>
            </a:stretch>
          </p:blipFill>
          <p:spPr>
            <a:xfrm>
              <a:off x="540791" y="4216990"/>
              <a:ext cx="3725565" cy="2475394"/>
            </a:xfrm>
            <a:prstGeom prst="rect">
              <a:avLst/>
            </a:prstGeom>
          </p:spPr>
        </p:pic>
        <p:pic>
          <p:nvPicPr>
            <p:cNvPr id="9" name="object 9"/>
            <p:cNvPicPr/>
            <p:nvPr/>
          </p:nvPicPr>
          <p:blipFill>
            <a:blip r:embed="rId5" cstate="print"/>
            <a:stretch>
              <a:fillRect/>
            </a:stretch>
          </p:blipFill>
          <p:spPr>
            <a:xfrm>
              <a:off x="4285234" y="3924018"/>
              <a:ext cx="4407379" cy="2764137"/>
            </a:xfrm>
            <a:prstGeom prst="rect">
              <a:avLst/>
            </a:prstGeom>
          </p:spPr>
        </p:pic>
      </p:grpSp>
      <p:sp>
        <p:nvSpPr>
          <p:cNvPr id="13" name="Footer Placeholder 12">
            <a:extLst>
              <a:ext uri="{FF2B5EF4-FFF2-40B4-BE49-F238E27FC236}">
                <a16:creationId xmlns:a16="http://schemas.microsoft.com/office/drawing/2014/main" id="{430B8E38-13C8-4F9E-B652-5ED2261634E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252951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dirty="0">
                <a:solidFill>
                  <a:srgbClr val="003399"/>
                </a:solidFill>
                <a:latin typeface="Arial Black"/>
                <a:cs typeface="Arial Black"/>
              </a:rPr>
              <a:t>Basic</a:t>
            </a:r>
            <a:r>
              <a:rPr sz="2309" spc="-10" dirty="0">
                <a:solidFill>
                  <a:srgbClr val="003399"/>
                </a:solidFill>
                <a:latin typeface="Arial Black"/>
                <a:cs typeface="Arial Black"/>
              </a:rPr>
              <a:t> </a:t>
            </a:r>
            <a:r>
              <a:rPr sz="2309" dirty="0">
                <a:solidFill>
                  <a:srgbClr val="003399"/>
                </a:solidFill>
                <a:latin typeface="Arial Black"/>
                <a:cs typeface="Arial Black"/>
              </a:rPr>
              <a:t>Sound</a:t>
            </a:r>
            <a:r>
              <a:rPr sz="2309" spc="-3" dirty="0">
                <a:solidFill>
                  <a:srgbClr val="003399"/>
                </a:solidFill>
                <a:latin typeface="Arial Black"/>
                <a:cs typeface="Arial Black"/>
              </a:rPr>
              <a:t> </a:t>
            </a:r>
            <a:r>
              <a:rPr sz="2309" spc="-6" dirty="0">
                <a:solidFill>
                  <a:srgbClr val="003399"/>
                </a:solidFill>
                <a:latin typeface="Arial Black"/>
                <a:cs typeface="Arial Black"/>
              </a:rPr>
              <a:t>Concepts</a:t>
            </a:r>
            <a:endParaRPr sz="2309">
              <a:latin typeface="Arial Black"/>
              <a:cs typeface="Arial Black"/>
            </a:endParaRPr>
          </a:p>
        </p:txBody>
      </p:sp>
      <p:sp>
        <p:nvSpPr>
          <p:cNvPr id="6" name="object 6"/>
          <p:cNvSpPr txBox="1"/>
          <p:nvPr/>
        </p:nvSpPr>
        <p:spPr>
          <a:xfrm>
            <a:off x="2774708" y="1061459"/>
            <a:ext cx="4864130" cy="1517977"/>
          </a:xfrm>
          <a:prstGeom prst="rect">
            <a:avLst/>
          </a:prstGeom>
        </p:spPr>
        <p:txBody>
          <a:bodyPr vert="horz" wrap="square" lIns="0" tIns="35430" rIns="0" bIns="0" rtlCol="0">
            <a:spAutoFit/>
          </a:bodyPr>
          <a:lstStyle/>
          <a:p>
            <a:pPr marL="191803" marR="3258" indent="-184066">
              <a:lnSpc>
                <a:spcPct val="89800"/>
              </a:lnSpc>
              <a:spcBef>
                <a:spcPts val="278"/>
              </a:spcBef>
            </a:pPr>
            <a:r>
              <a:rPr sz="1539" spc="-35" dirty="0">
                <a:solidFill>
                  <a:srgbClr val="FFCC00"/>
                </a:solidFill>
                <a:latin typeface="Wingdings"/>
                <a:cs typeface="Wingdings"/>
              </a:rPr>
              <a:t></a:t>
            </a:r>
            <a:r>
              <a:rPr sz="1603" spc="-35" dirty="0">
                <a:solidFill>
                  <a:srgbClr val="FF6600"/>
                </a:solidFill>
                <a:latin typeface="Tahoma"/>
                <a:cs typeface="Tahoma"/>
              </a:rPr>
              <a:t>Frequency </a:t>
            </a:r>
            <a:r>
              <a:rPr sz="1539" dirty="0">
                <a:solidFill>
                  <a:srgbClr val="FF6600"/>
                </a:solidFill>
                <a:latin typeface="Tahoma"/>
                <a:cs typeface="Tahoma"/>
              </a:rPr>
              <a:t>represents</a:t>
            </a:r>
            <a:r>
              <a:rPr sz="1539" spc="-16" dirty="0">
                <a:solidFill>
                  <a:srgbClr val="FF6600"/>
                </a:solidFill>
                <a:latin typeface="Tahoma"/>
                <a:cs typeface="Tahoma"/>
              </a:rPr>
              <a:t> </a:t>
            </a:r>
            <a:r>
              <a:rPr sz="1539" dirty="0">
                <a:solidFill>
                  <a:srgbClr val="FF6600"/>
                </a:solidFill>
                <a:latin typeface="Tahoma"/>
                <a:cs typeface="Tahoma"/>
              </a:rPr>
              <a:t>the</a:t>
            </a:r>
            <a:r>
              <a:rPr sz="1539" spc="-32" dirty="0">
                <a:solidFill>
                  <a:srgbClr val="FF6600"/>
                </a:solidFill>
                <a:latin typeface="Tahoma"/>
                <a:cs typeface="Tahoma"/>
              </a:rPr>
              <a:t> </a:t>
            </a:r>
            <a:r>
              <a:rPr sz="1539" dirty="0">
                <a:solidFill>
                  <a:srgbClr val="FF6600"/>
                </a:solidFill>
                <a:latin typeface="Tahoma"/>
                <a:cs typeface="Tahoma"/>
              </a:rPr>
              <a:t>number</a:t>
            </a:r>
            <a:r>
              <a:rPr sz="1539" spc="-29" dirty="0">
                <a:solidFill>
                  <a:srgbClr val="FF6600"/>
                </a:solidFill>
                <a:latin typeface="Tahoma"/>
                <a:cs typeface="Tahoma"/>
              </a:rPr>
              <a:t> </a:t>
            </a:r>
            <a:r>
              <a:rPr sz="1539" dirty="0">
                <a:solidFill>
                  <a:srgbClr val="FF6600"/>
                </a:solidFill>
                <a:latin typeface="Tahoma"/>
                <a:cs typeface="Tahoma"/>
              </a:rPr>
              <a:t>of</a:t>
            </a:r>
            <a:r>
              <a:rPr sz="1539" spc="-26" dirty="0">
                <a:solidFill>
                  <a:srgbClr val="FF6600"/>
                </a:solidFill>
                <a:latin typeface="Tahoma"/>
                <a:cs typeface="Tahoma"/>
              </a:rPr>
              <a:t> </a:t>
            </a:r>
            <a:r>
              <a:rPr sz="1539" dirty="0">
                <a:solidFill>
                  <a:srgbClr val="FF6600"/>
                </a:solidFill>
                <a:latin typeface="Tahoma"/>
                <a:cs typeface="Tahoma"/>
              </a:rPr>
              <a:t>periods</a:t>
            </a:r>
            <a:r>
              <a:rPr sz="1539" spc="-13" dirty="0">
                <a:solidFill>
                  <a:srgbClr val="FF6600"/>
                </a:solidFill>
                <a:latin typeface="Tahoma"/>
                <a:cs typeface="Tahoma"/>
              </a:rPr>
              <a:t> </a:t>
            </a:r>
            <a:r>
              <a:rPr sz="1539" dirty="0">
                <a:solidFill>
                  <a:srgbClr val="FF6600"/>
                </a:solidFill>
                <a:latin typeface="Tahoma"/>
                <a:cs typeface="Tahoma"/>
              </a:rPr>
              <a:t>in</a:t>
            </a:r>
            <a:r>
              <a:rPr sz="1539" spc="-26" dirty="0">
                <a:solidFill>
                  <a:srgbClr val="FF6600"/>
                </a:solidFill>
                <a:latin typeface="Tahoma"/>
                <a:cs typeface="Tahoma"/>
              </a:rPr>
              <a:t> </a:t>
            </a:r>
            <a:r>
              <a:rPr sz="1539" spc="-32" dirty="0">
                <a:solidFill>
                  <a:srgbClr val="FF6600"/>
                </a:solidFill>
                <a:latin typeface="Tahoma"/>
                <a:cs typeface="Tahoma"/>
              </a:rPr>
              <a:t>a </a:t>
            </a:r>
            <a:r>
              <a:rPr sz="1539" dirty="0">
                <a:solidFill>
                  <a:srgbClr val="FF6600"/>
                </a:solidFill>
                <a:latin typeface="Tahoma"/>
                <a:cs typeface="Tahoma"/>
              </a:rPr>
              <a:t>second</a:t>
            </a:r>
            <a:r>
              <a:rPr sz="1539" spc="-32" dirty="0">
                <a:solidFill>
                  <a:srgbClr val="FF6600"/>
                </a:solidFill>
                <a:latin typeface="Tahoma"/>
                <a:cs typeface="Tahoma"/>
              </a:rPr>
              <a:t> </a:t>
            </a:r>
            <a:r>
              <a:rPr sz="1539" dirty="0">
                <a:solidFill>
                  <a:srgbClr val="FF6600"/>
                </a:solidFill>
                <a:latin typeface="Tahoma"/>
                <a:cs typeface="Tahoma"/>
              </a:rPr>
              <a:t>(measured</a:t>
            </a:r>
            <a:r>
              <a:rPr sz="1539" spc="-32" dirty="0">
                <a:solidFill>
                  <a:srgbClr val="FF6600"/>
                </a:solidFill>
                <a:latin typeface="Tahoma"/>
                <a:cs typeface="Tahoma"/>
              </a:rPr>
              <a:t> </a:t>
            </a:r>
            <a:r>
              <a:rPr sz="1539" dirty="0">
                <a:solidFill>
                  <a:srgbClr val="FF6600"/>
                </a:solidFill>
                <a:latin typeface="Tahoma"/>
                <a:cs typeface="Tahoma"/>
              </a:rPr>
              <a:t>in</a:t>
            </a:r>
            <a:r>
              <a:rPr sz="1539" spc="-29" dirty="0">
                <a:solidFill>
                  <a:srgbClr val="FF6600"/>
                </a:solidFill>
                <a:latin typeface="Tahoma"/>
                <a:cs typeface="Tahoma"/>
              </a:rPr>
              <a:t> </a:t>
            </a:r>
            <a:r>
              <a:rPr sz="1539" dirty="0">
                <a:solidFill>
                  <a:srgbClr val="FF6600"/>
                </a:solidFill>
                <a:latin typeface="Tahoma"/>
                <a:cs typeface="Tahoma"/>
              </a:rPr>
              <a:t>hertz,</a:t>
            </a:r>
            <a:r>
              <a:rPr sz="1539" spc="-42" dirty="0">
                <a:solidFill>
                  <a:srgbClr val="FF6600"/>
                </a:solidFill>
                <a:latin typeface="Tahoma"/>
                <a:cs typeface="Tahoma"/>
              </a:rPr>
              <a:t> </a:t>
            </a:r>
            <a:r>
              <a:rPr sz="1539" dirty="0">
                <a:solidFill>
                  <a:srgbClr val="FF6600"/>
                </a:solidFill>
                <a:latin typeface="Tahoma"/>
                <a:cs typeface="Tahoma"/>
              </a:rPr>
              <a:t>cycles/second).</a:t>
            </a:r>
            <a:r>
              <a:rPr sz="1539" spc="-6" dirty="0">
                <a:solidFill>
                  <a:srgbClr val="FF6600"/>
                </a:solidFill>
                <a:latin typeface="Tahoma"/>
                <a:cs typeface="Tahoma"/>
              </a:rPr>
              <a:t> Acommon </a:t>
            </a:r>
            <a:r>
              <a:rPr sz="1539" dirty="0">
                <a:solidFill>
                  <a:srgbClr val="FF6600"/>
                </a:solidFill>
                <a:latin typeface="Tahoma"/>
                <a:cs typeface="Tahoma"/>
              </a:rPr>
              <a:t>abbreviation</a:t>
            </a:r>
            <a:r>
              <a:rPr sz="1539" spc="-58" dirty="0">
                <a:solidFill>
                  <a:srgbClr val="FF6600"/>
                </a:solidFill>
                <a:latin typeface="Tahoma"/>
                <a:cs typeface="Tahoma"/>
              </a:rPr>
              <a:t> </a:t>
            </a:r>
            <a:r>
              <a:rPr sz="1539" dirty="0">
                <a:solidFill>
                  <a:srgbClr val="FF6600"/>
                </a:solidFill>
                <a:latin typeface="Tahoma"/>
                <a:cs typeface="Tahoma"/>
              </a:rPr>
              <a:t>is</a:t>
            </a:r>
            <a:r>
              <a:rPr sz="1539" spc="-45" dirty="0">
                <a:solidFill>
                  <a:srgbClr val="FF6600"/>
                </a:solidFill>
                <a:latin typeface="Tahoma"/>
                <a:cs typeface="Tahoma"/>
              </a:rPr>
              <a:t> </a:t>
            </a:r>
            <a:r>
              <a:rPr sz="1539" dirty="0">
                <a:solidFill>
                  <a:srgbClr val="FF6600"/>
                </a:solidFill>
                <a:latin typeface="Tahoma"/>
                <a:cs typeface="Tahoma"/>
              </a:rPr>
              <a:t>KHz</a:t>
            </a:r>
            <a:r>
              <a:rPr sz="1539" spc="-42" dirty="0">
                <a:solidFill>
                  <a:srgbClr val="FF6600"/>
                </a:solidFill>
                <a:latin typeface="Tahoma"/>
                <a:cs typeface="Tahoma"/>
              </a:rPr>
              <a:t> </a:t>
            </a:r>
            <a:r>
              <a:rPr sz="1539" dirty="0">
                <a:solidFill>
                  <a:srgbClr val="FF6600"/>
                </a:solidFill>
                <a:latin typeface="Tahoma"/>
                <a:cs typeface="Tahoma"/>
              </a:rPr>
              <a:t>which</a:t>
            </a:r>
            <a:r>
              <a:rPr sz="1539" spc="-38" dirty="0">
                <a:solidFill>
                  <a:srgbClr val="FF6600"/>
                </a:solidFill>
                <a:latin typeface="Tahoma"/>
                <a:cs typeface="Tahoma"/>
              </a:rPr>
              <a:t> </a:t>
            </a:r>
            <a:r>
              <a:rPr sz="1539" dirty="0">
                <a:solidFill>
                  <a:srgbClr val="FF6600"/>
                </a:solidFill>
                <a:latin typeface="Tahoma"/>
                <a:cs typeface="Tahoma"/>
              </a:rPr>
              <a:t>describes</a:t>
            </a:r>
            <a:r>
              <a:rPr sz="1539" spc="-26" dirty="0">
                <a:solidFill>
                  <a:srgbClr val="FF6600"/>
                </a:solidFill>
                <a:latin typeface="Tahoma"/>
                <a:cs typeface="Tahoma"/>
              </a:rPr>
              <a:t> </a:t>
            </a:r>
            <a:r>
              <a:rPr sz="1539" dirty="0">
                <a:solidFill>
                  <a:srgbClr val="FF6600"/>
                </a:solidFill>
                <a:latin typeface="Tahoma"/>
                <a:cs typeface="Tahoma"/>
              </a:rPr>
              <a:t>1000</a:t>
            </a:r>
            <a:r>
              <a:rPr sz="1539" spc="-35" dirty="0">
                <a:solidFill>
                  <a:srgbClr val="FF6600"/>
                </a:solidFill>
                <a:latin typeface="Tahoma"/>
                <a:cs typeface="Tahoma"/>
              </a:rPr>
              <a:t> </a:t>
            </a:r>
            <a:r>
              <a:rPr sz="1539" spc="-6" dirty="0">
                <a:solidFill>
                  <a:srgbClr val="FF6600"/>
                </a:solidFill>
                <a:latin typeface="Tahoma"/>
                <a:cs typeface="Tahoma"/>
              </a:rPr>
              <a:t>oscillations </a:t>
            </a:r>
            <a:r>
              <a:rPr sz="1539" dirty="0">
                <a:solidFill>
                  <a:srgbClr val="FF6600"/>
                </a:solidFill>
                <a:latin typeface="Tahoma"/>
                <a:cs typeface="Tahoma"/>
              </a:rPr>
              <a:t>per</a:t>
            </a:r>
            <a:r>
              <a:rPr sz="1539" spc="-6" dirty="0">
                <a:solidFill>
                  <a:srgbClr val="FF6600"/>
                </a:solidFill>
                <a:latin typeface="Tahoma"/>
                <a:cs typeface="Tahoma"/>
              </a:rPr>
              <a:t> second</a:t>
            </a:r>
            <a:endParaRPr sz="1539">
              <a:latin typeface="Tahoma"/>
              <a:cs typeface="Tahoma"/>
            </a:endParaRPr>
          </a:p>
          <a:p>
            <a:pPr marL="300940">
              <a:spcBef>
                <a:spcPts val="156"/>
              </a:spcBef>
            </a:pPr>
            <a:r>
              <a:rPr sz="1283" dirty="0">
                <a:solidFill>
                  <a:srgbClr val="FFCC00"/>
                </a:solidFill>
                <a:latin typeface="Wingdings"/>
                <a:cs typeface="Wingdings"/>
              </a:rPr>
              <a:t></a:t>
            </a:r>
            <a:r>
              <a:rPr sz="1283" dirty="0">
                <a:solidFill>
                  <a:srgbClr val="009900"/>
                </a:solidFill>
                <a:latin typeface="Tahoma"/>
                <a:cs typeface="Tahoma"/>
              </a:rPr>
              <a:t>Frequency</a:t>
            </a:r>
            <a:r>
              <a:rPr sz="1283" spc="-35" dirty="0">
                <a:solidFill>
                  <a:srgbClr val="009900"/>
                </a:solidFill>
                <a:latin typeface="Tahoma"/>
                <a:cs typeface="Tahoma"/>
              </a:rPr>
              <a:t> </a:t>
            </a:r>
            <a:r>
              <a:rPr sz="1283" dirty="0">
                <a:solidFill>
                  <a:srgbClr val="009900"/>
                </a:solidFill>
                <a:latin typeface="Tahoma"/>
                <a:cs typeface="Tahoma"/>
              </a:rPr>
              <a:t>is</a:t>
            </a:r>
            <a:r>
              <a:rPr sz="1283" spc="-13" dirty="0">
                <a:solidFill>
                  <a:srgbClr val="009900"/>
                </a:solidFill>
                <a:latin typeface="Tahoma"/>
                <a:cs typeface="Tahoma"/>
              </a:rPr>
              <a:t> </a:t>
            </a:r>
            <a:r>
              <a:rPr sz="1283" dirty="0">
                <a:solidFill>
                  <a:srgbClr val="009900"/>
                </a:solidFill>
                <a:latin typeface="Tahoma"/>
                <a:cs typeface="Tahoma"/>
              </a:rPr>
              <a:t>the</a:t>
            </a:r>
            <a:r>
              <a:rPr sz="1283" spc="-16" dirty="0">
                <a:solidFill>
                  <a:srgbClr val="009900"/>
                </a:solidFill>
                <a:latin typeface="Tahoma"/>
                <a:cs typeface="Tahoma"/>
              </a:rPr>
              <a:t> </a:t>
            </a:r>
            <a:r>
              <a:rPr sz="1283" dirty="0">
                <a:solidFill>
                  <a:srgbClr val="009900"/>
                </a:solidFill>
                <a:latin typeface="Tahoma"/>
                <a:cs typeface="Tahoma"/>
              </a:rPr>
              <a:t>reciprocal</a:t>
            </a:r>
            <a:r>
              <a:rPr sz="1283" spc="-16" dirty="0">
                <a:solidFill>
                  <a:srgbClr val="009900"/>
                </a:solidFill>
                <a:latin typeface="Tahoma"/>
                <a:cs typeface="Tahoma"/>
              </a:rPr>
              <a:t> </a:t>
            </a:r>
            <a:r>
              <a:rPr sz="1283" dirty="0">
                <a:solidFill>
                  <a:srgbClr val="009900"/>
                </a:solidFill>
                <a:latin typeface="Tahoma"/>
                <a:cs typeface="Tahoma"/>
              </a:rPr>
              <a:t>value</a:t>
            </a:r>
            <a:r>
              <a:rPr sz="1283" spc="-13" dirty="0">
                <a:solidFill>
                  <a:srgbClr val="009900"/>
                </a:solidFill>
                <a:latin typeface="Tahoma"/>
                <a:cs typeface="Tahoma"/>
              </a:rPr>
              <a:t> </a:t>
            </a:r>
            <a:r>
              <a:rPr sz="1283" dirty="0">
                <a:solidFill>
                  <a:srgbClr val="009900"/>
                </a:solidFill>
                <a:latin typeface="Tahoma"/>
                <a:cs typeface="Tahoma"/>
              </a:rPr>
              <a:t>of</a:t>
            </a:r>
            <a:r>
              <a:rPr sz="1283" spc="-16" dirty="0">
                <a:solidFill>
                  <a:srgbClr val="009900"/>
                </a:solidFill>
                <a:latin typeface="Tahoma"/>
                <a:cs typeface="Tahoma"/>
              </a:rPr>
              <a:t> </a:t>
            </a:r>
            <a:r>
              <a:rPr sz="1283" dirty="0">
                <a:solidFill>
                  <a:srgbClr val="009900"/>
                </a:solidFill>
                <a:latin typeface="Tahoma"/>
                <a:cs typeface="Tahoma"/>
              </a:rPr>
              <a:t>the</a:t>
            </a:r>
            <a:r>
              <a:rPr sz="1283" spc="-26" dirty="0">
                <a:solidFill>
                  <a:srgbClr val="009900"/>
                </a:solidFill>
                <a:latin typeface="Tahoma"/>
                <a:cs typeface="Tahoma"/>
              </a:rPr>
              <a:t> </a:t>
            </a:r>
            <a:r>
              <a:rPr sz="1283" spc="-6" dirty="0">
                <a:solidFill>
                  <a:srgbClr val="009900"/>
                </a:solidFill>
                <a:latin typeface="Tahoma"/>
                <a:cs typeface="Tahoma"/>
              </a:rPr>
              <a:t>period.</a:t>
            </a:r>
            <a:endParaRPr sz="1283">
              <a:latin typeface="Tahoma"/>
              <a:cs typeface="Tahoma"/>
            </a:endParaRPr>
          </a:p>
          <a:p>
            <a:pPr marL="447541" marR="365688" indent="-146601">
              <a:lnSpc>
                <a:spcPts val="1385"/>
              </a:lnSpc>
              <a:spcBef>
                <a:spcPts val="326"/>
              </a:spcBef>
            </a:pPr>
            <a:r>
              <a:rPr sz="1283" dirty="0">
                <a:solidFill>
                  <a:srgbClr val="FFCC00"/>
                </a:solidFill>
                <a:latin typeface="Wingdings"/>
                <a:cs typeface="Wingdings"/>
              </a:rPr>
              <a:t></a:t>
            </a:r>
            <a:r>
              <a:rPr sz="1283" dirty="0">
                <a:solidFill>
                  <a:srgbClr val="009900"/>
                </a:solidFill>
                <a:latin typeface="Tahoma"/>
                <a:cs typeface="Tahoma"/>
              </a:rPr>
              <a:t>Human</a:t>
            </a:r>
            <a:r>
              <a:rPr sz="1283" spc="-29" dirty="0">
                <a:solidFill>
                  <a:srgbClr val="009900"/>
                </a:solidFill>
                <a:latin typeface="Tahoma"/>
                <a:cs typeface="Tahoma"/>
              </a:rPr>
              <a:t> </a:t>
            </a:r>
            <a:r>
              <a:rPr sz="1283" dirty="0">
                <a:solidFill>
                  <a:srgbClr val="009900"/>
                </a:solidFill>
                <a:latin typeface="Tahoma"/>
                <a:cs typeface="Tahoma"/>
              </a:rPr>
              <a:t>hearing</a:t>
            </a:r>
            <a:r>
              <a:rPr sz="1283" spc="-29" dirty="0">
                <a:solidFill>
                  <a:srgbClr val="009900"/>
                </a:solidFill>
                <a:latin typeface="Tahoma"/>
                <a:cs typeface="Tahoma"/>
              </a:rPr>
              <a:t> </a:t>
            </a:r>
            <a:r>
              <a:rPr sz="1283" dirty="0">
                <a:solidFill>
                  <a:srgbClr val="009900"/>
                </a:solidFill>
                <a:latin typeface="Tahoma"/>
                <a:cs typeface="Tahoma"/>
              </a:rPr>
              <a:t>frequency</a:t>
            </a:r>
            <a:r>
              <a:rPr sz="1283" spc="-26" dirty="0">
                <a:solidFill>
                  <a:srgbClr val="009900"/>
                </a:solidFill>
                <a:latin typeface="Tahoma"/>
                <a:cs typeface="Tahoma"/>
              </a:rPr>
              <a:t> </a:t>
            </a:r>
            <a:r>
              <a:rPr sz="1283" dirty="0">
                <a:solidFill>
                  <a:srgbClr val="009900"/>
                </a:solidFill>
                <a:latin typeface="Tahoma"/>
                <a:cs typeface="Tahoma"/>
              </a:rPr>
              <a:t>range:</a:t>
            </a:r>
            <a:r>
              <a:rPr sz="1283" spc="-19" dirty="0">
                <a:solidFill>
                  <a:srgbClr val="009900"/>
                </a:solidFill>
                <a:latin typeface="Tahoma"/>
                <a:cs typeface="Tahoma"/>
              </a:rPr>
              <a:t> </a:t>
            </a:r>
            <a:r>
              <a:rPr sz="1283" dirty="0">
                <a:solidFill>
                  <a:srgbClr val="009900"/>
                </a:solidFill>
                <a:latin typeface="Tahoma"/>
                <a:cs typeface="Tahoma"/>
              </a:rPr>
              <a:t>20Hz</a:t>
            </a:r>
            <a:r>
              <a:rPr sz="1283" spc="-29" dirty="0">
                <a:solidFill>
                  <a:srgbClr val="009900"/>
                </a:solidFill>
                <a:latin typeface="Tahoma"/>
                <a:cs typeface="Tahoma"/>
              </a:rPr>
              <a:t> </a:t>
            </a:r>
            <a:r>
              <a:rPr sz="1283" dirty="0">
                <a:solidFill>
                  <a:srgbClr val="009900"/>
                </a:solidFill>
                <a:latin typeface="Tahoma"/>
                <a:cs typeface="Tahoma"/>
              </a:rPr>
              <a:t>-</a:t>
            </a:r>
            <a:r>
              <a:rPr sz="1283" spc="-10" dirty="0">
                <a:solidFill>
                  <a:srgbClr val="009900"/>
                </a:solidFill>
                <a:latin typeface="Tahoma"/>
                <a:cs typeface="Tahoma"/>
              </a:rPr>
              <a:t> </a:t>
            </a:r>
            <a:r>
              <a:rPr sz="1283" dirty="0">
                <a:solidFill>
                  <a:srgbClr val="009900"/>
                </a:solidFill>
                <a:latin typeface="Tahoma"/>
                <a:cs typeface="Tahoma"/>
              </a:rPr>
              <a:t>20Khz,</a:t>
            </a:r>
            <a:r>
              <a:rPr sz="1283" spc="-26" dirty="0">
                <a:solidFill>
                  <a:srgbClr val="009900"/>
                </a:solidFill>
                <a:latin typeface="Tahoma"/>
                <a:cs typeface="Tahoma"/>
              </a:rPr>
              <a:t> </a:t>
            </a:r>
            <a:r>
              <a:rPr sz="1283" dirty="0">
                <a:solidFill>
                  <a:srgbClr val="009900"/>
                </a:solidFill>
                <a:latin typeface="Tahoma"/>
                <a:cs typeface="Tahoma"/>
              </a:rPr>
              <a:t>voice</a:t>
            </a:r>
            <a:r>
              <a:rPr sz="1283" spc="-13" dirty="0">
                <a:solidFill>
                  <a:srgbClr val="009900"/>
                </a:solidFill>
                <a:latin typeface="Tahoma"/>
                <a:cs typeface="Tahoma"/>
              </a:rPr>
              <a:t> </a:t>
            </a:r>
            <a:r>
              <a:rPr sz="1283" spc="-16" dirty="0">
                <a:solidFill>
                  <a:srgbClr val="009900"/>
                </a:solidFill>
                <a:latin typeface="Tahoma"/>
                <a:cs typeface="Tahoma"/>
              </a:rPr>
              <a:t>is </a:t>
            </a:r>
            <a:r>
              <a:rPr sz="1283" dirty="0">
                <a:solidFill>
                  <a:srgbClr val="009900"/>
                </a:solidFill>
                <a:latin typeface="Tahoma"/>
                <a:cs typeface="Tahoma"/>
              </a:rPr>
              <a:t>about</a:t>
            </a:r>
            <a:r>
              <a:rPr sz="1283" spc="-16" dirty="0">
                <a:solidFill>
                  <a:srgbClr val="009900"/>
                </a:solidFill>
                <a:latin typeface="Tahoma"/>
                <a:cs typeface="Tahoma"/>
              </a:rPr>
              <a:t> </a:t>
            </a:r>
            <a:r>
              <a:rPr sz="1283" dirty="0">
                <a:solidFill>
                  <a:srgbClr val="009900"/>
                </a:solidFill>
                <a:latin typeface="Tahoma"/>
                <a:cs typeface="Tahoma"/>
              </a:rPr>
              <a:t>500Hz</a:t>
            </a:r>
            <a:r>
              <a:rPr sz="1283" spc="-26" dirty="0">
                <a:solidFill>
                  <a:srgbClr val="009900"/>
                </a:solidFill>
                <a:latin typeface="Tahoma"/>
                <a:cs typeface="Tahoma"/>
              </a:rPr>
              <a:t> </a:t>
            </a:r>
            <a:r>
              <a:rPr sz="1283" dirty="0">
                <a:solidFill>
                  <a:srgbClr val="009900"/>
                </a:solidFill>
                <a:latin typeface="Tahoma"/>
                <a:cs typeface="Tahoma"/>
              </a:rPr>
              <a:t>to</a:t>
            </a:r>
            <a:r>
              <a:rPr sz="1283" spc="-10" dirty="0">
                <a:solidFill>
                  <a:srgbClr val="009900"/>
                </a:solidFill>
                <a:latin typeface="Tahoma"/>
                <a:cs typeface="Tahoma"/>
              </a:rPr>
              <a:t> </a:t>
            </a:r>
            <a:r>
              <a:rPr sz="1283" spc="-6" dirty="0">
                <a:solidFill>
                  <a:srgbClr val="009900"/>
                </a:solidFill>
                <a:latin typeface="Tahoma"/>
                <a:cs typeface="Tahoma"/>
              </a:rPr>
              <a:t>2Khz.</a:t>
            </a:r>
            <a:endParaRPr sz="1283">
              <a:latin typeface="Tahoma"/>
              <a:cs typeface="Tahoma"/>
            </a:endParaRPr>
          </a:p>
        </p:txBody>
      </p:sp>
      <p:sp>
        <p:nvSpPr>
          <p:cNvPr id="7" name="object 7"/>
          <p:cNvSpPr txBox="1"/>
          <p:nvPr/>
        </p:nvSpPr>
        <p:spPr>
          <a:xfrm>
            <a:off x="4662078" y="2526790"/>
            <a:ext cx="2411703" cy="205651"/>
          </a:xfrm>
          <a:prstGeom prst="rect">
            <a:avLst/>
          </a:prstGeom>
        </p:spPr>
        <p:txBody>
          <a:bodyPr vert="horz" wrap="square" lIns="0" tIns="8145" rIns="0" bIns="0" rtlCol="0">
            <a:spAutoFit/>
          </a:bodyPr>
          <a:lstStyle/>
          <a:p>
            <a:pPr marL="8145">
              <a:spcBef>
                <a:spcPts val="64"/>
              </a:spcBef>
              <a:tabLst>
                <a:tab pos="1564560" algn="l"/>
              </a:tabLst>
            </a:pPr>
            <a:r>
              <a:rPr sz="1283" dirty="0">
                <a:solidFill>
                  <a:srgbClr val="003399"/>
                </a:solidFill>
                <a:latin typeface="Tahoma"/>
                <a:cs typeface="Tahoma"/>
              </a:rPr>
              <a:t>from</a:t>
            </a:r>
            <a:r>
              <a:rPr sz="1283" spc="-6" dirty="0">
                <a:solidFill>
                  <a:srgbClr val="003399"/>
                </a:solidFill>
                <a:latin typeface="Tahoma"/>
                <a:cs typeface="Tahoma"/>
              </a:rPr>
              <a:t> </a:t>
            </a:r>
            <a:r>
              <a:rPr sz="1283" dirty="0">
                <a:solidFill>
                  <a:srgbClr val="003399"/>
                </a:solidFill>
                <a:latin typeface="Tahoma"/>
                <a:cs typeface="Tahoma"/>
              </a:rPr>
              <a:t>0</a:t>
            </a:r>
            <a:r>
              <a:rPr sz="1283" spc="-3" dirty="0">
                <a:solidFill>
                  <a:srgbClr val="003399"/>
                </a:solidFill>
                <a:latin typeface="Tahoma"/>
                <a:cs typeface="Tahoma"/>
              </a:rPr>
              <a:t> </a:t>
            </a:r>
            <a:r>
              <a:rPr sz="1283" dirty="0">
                <a:solidFill>
                  <a:srgbClr val="003399"/>
                </a:solidFill>
                <a:latin typeface="Tahoma"/>
                <a:cs typeface="Tahoma"/>
              </a:rPr>
              <a:t>-</a:t>
            </a:r>
            <a:r>
              <a:rPr sz="1283" spc="-6" dirty="0">
                <a:solidFill>
                  <a:srgbClr val="003399"/>
                </a:solidFill>
                <a:latin typeface="Tahoma"/>
                <a:cs typeface="Tahoma"/>
              </a:rPr>
              <a:t> </a:t>
            </a:r>
            <a:r>
              <a:rPr sz="1283" dirty="0">
                <a:solidFill>
                  <a:srgbClr val="003399"/>
                </a:solidFill>
                <a:latin typeface="Tahoma"/>
                <a:cs typeface="Tahoma"/>
              </a:rPr>
              <a:t>20</a:t>
            </a:r>
            <a:r>
              <a:rPr sz="1283" spc="-3" dirty="0">
                <a:solidFill>
                  <a:srgbClr val="003399"/>
                </a:solidFill>
                <a:latin typeface="Tahoma"/>
                <a:cs typeface="Tahoma"/>
              </a:rPr>
              <a:t> </a:t>
            </a:r>
            <a:r>
              <a:rPr sz="1283" spc="-16" dirty="0">
                <a:solidFill>
                  <a:srgbClr val="003399"/>
                </a:solidFill>
                <a:latin typeface="Tahoma"/>
                <a:cs typeface="Tahoma"/>
              </a:rPr>
              <a:t>Hz</a:t>
            </a:r>
            <a:r>
              <a:rPr sz="1283" dirty="0">
                <a:solidFill>
                  <a:srgbClr val="003399"/>
                </a:solidFill>
                <a:latin typeface="Tahoma"/>
                <a:cs typeface="Tahoma"/>
              </a:rPr>
              <a:t>	</a:t>
            </a:r>
            <a:r>
              <a:rPr sz="1283" spc="-6" dirty="0">
                <a:solidFill>
                  <a:srgbClr val="003399"/>
                </a:solidFill>
                <a:latin typeface="Tahoma"/>
                <a:cs typeface="Tahoma"/>
              </a:rPr>
              <a:t>(Infrasonic)</a:t>
            </a:r>
            <a:endParaRPr sz="1283">
              <a:latin typeface="Tahoma"/>
              <a:cs typeface="Tahoma"/>
            </a:endParaRPr>
          </a:p>
        </p:txBody>
      </p:sp>
      <p:sp>
        <p:nvSpPr>
          <p:cNvPr id="8" name="object 8"/>
          <p:cNvSpPr txBox="1"/>
          <p:nvPr/>
        </p:nvSpPr>
        <p:spPr>
          <a:xfrm>
            <a:off x="3372837" y="2526790"/>
            <a:ext cx="992862" cy="748987"/>
          </a:xfrm>
          <a:prstGeom prst="rect">
            <a:avLst/>
          </a:prstGeom>
        </p:spPr>
        <p:txBody>
          <a:bodyPr vert="horz" wrap="square" lIns="0" tIns="30543" rIns="0" bIns="0" rtlCol="0">
            <a:spAutoFit/>
          </a:bodyPr>
          <a:lstStyle/>
          <a:p>
            <a:pPr marL="8145" marR="3258">
              <a:lnSpc>
                <a:spcPts val="1385"/>
              </a:lnSpc>
              <a:spcBef>
                <a:spcPts val="240"/>
              </a:spcBef>
            </a:pPr>
            <a:r>
              <a:rPr sz="1283" spc="-6" dirty="0">
                <a:solidFill>
                  <a:srgbClr val="003399"/>
                </a:solidFill>
                <a:latin typeface="Tahoma"/>
                <a:cs typeface="Tahoma"/>
              </a:rPr>
              <a:t>Infrasound </a:t>
            </a:r>
            <a:r>
              <a:rPr sz="1283" dirty="0">
                <a:solidFill>
                  <a:srgbClr val="003399"/>
                </a:solidFill>
                <a:latin typeface="Tahoma"/>
                <a:cs typeface="Tahoma"/>
              </a:rPr>
              <a:t>Human</a:t>
            </a:r>
            <a:r>
              <a:rPr sz="1283" spc="-10" dirty="0">
                <a:solidFill>
                  <a:srgbClr val="003399"/>
                </a:solidFill>
                <a:latin typeface="Tahoma"/>
                <a:cs typeface="Tahoma"/>
              </a:rPr>
              <a:t> </a:t>
            </a:r>
            <a:r>
              <a:rPr sz="1283" spc="-6" dirty="0">
                <a:solidFill>
                  <a:srgbClr val="003399"/>
                </a:solidFill>
                <a:latin typeface="Tahoma"/>
                <a:cs typeface="Tahoma"/>
              </a:rPr>
              <a:t>range Ultrasound Hypersound</a:t>
            </a:r>
            <a:endParaRPr sz="1283">
              <a:latin typeface="Tahoma"/>
              <a:cs typeface="Tahoma"/>
            </a:endParaRPr>
          </a:p>
        </p:txBody>
      </p:sp>
      <p:sp>
        <p:nvSpPr>
          <p:cNvPr id="9" name="object 9"/>
          <p:cNvSpPr txBox="1"/>
          <p:nvPr/>
        </p:nvSpPr>
        <p:spPr>
          <a:xfrm>
            <a:off x="4637820" y="2702719"/>
            <a:ext cx="3005873" cy="569450"/>
          </a:xfrm>
          <a:prstGeom prst="rect">
            <a:avLst/>
          </a:prstGeom>
        </p:spPr>
        <p:txBody>
          <a:bodyPr vert="horz" wrap="square" lIns="0" tIns="30543" rIns="0" bIns="0" rtlCol="0">
            <a:spAutoFit/>
          </a:bodyPr>
          <a:lstStyle/>
          <a:p>
            <a:pPr marL="28099" marR="3258" indent="-5294">
              <a:lnSpc>
                <a:spcPts val="1385"/>
              </a:lnSpc>
              <a:spcBef>
                <a:spcPts val="240"/>
              </a:spcBef>
              <a:tabLst>
                <a:tab pos="1589808" algn="l"/>
              </a:tabLst>
            </a:pPr>
            <a:r>
              <a:rPr sz="1283" dirty="0">
                <a:solidFill>
                  <a:srgbClr val="003399"/>
                </a:solidFill>
                <a:latin typeface="Tahoma"/>
                <a:cs typeface="Tahoma"/>
              </a:rPr>
              <a:t>from</a:t>
            </a:r>
            <a:r>
              <a:rPr sz="1283" spc="-6" dirty="0">
                <a:solidFill>
                  <a:srgbClr val="003399"/>
                </a:solidFill>
                <a:latin typeface="Tahoma"/>
                <a:cs typeface="Tahoma"/>
              </a:rPr>
              <a:t> </a:t>
            </a:r>
            <a:r>
              <a:rPr sz="1283" dirty="0">
                <a:solidFill>
                  <a:srgbClr val="003399"/>
                </a:solidFill>
                <a:latin typeface="Tahoma"/>
                <a:cs typeface="Tahoma"/>
              </a:rPr>
              <a:t>20Hz</a:t>
            </a:r>
            <a:r>
              <a:rPr sz="1283" spc="-10" dirty="0">
                <a:solidFill>
                  <a:srgbClr val="003399"/>
                </a:solidFill>
                <a:latin typeface="Tahoma"/>
                <a:cs typeface="Tahoma"/>
              </a:rPr>
              <a:t> </a:t>
            </a:r>
            <a:r>
              <a:rPr sz="1283" dirty="0">
                <a:solidFill>
                  <a:srgbClr val="003399"/>
                </a:solidFill>
                <a:latin typeface="Tahoma"/>
                <a:cs typeface="Tahoma"/>
              </a:rPr>
              <a:t>-</a:t>
            </a:r>
            <a:r>
              <a:rPr sz="1283" spc="-10" dirty="0">
                <a:solidFill>
                  <a:srgbClr val="003399"/>
                </a:solidFill>
                <a:latin typeface="Tahoma"/>
                <a:cs typeface="Tahoma"/>
              </a:rPr>
              <a:t> </a:t>
            </a:r>
            <a:r>
              <a:rPr sz="1283" spc="-6" dirty="0">
                <a:solidFill>
                  <a:srgbClr val="003399"/>
                </a:solidFill>
                <a:latin typeface="Tahoma"/>
                <a:cs typeface="Tahoma"/>
              </a:rPr>
              <a:t>20KHz</a:t>
            </a:r>
            <a:r>
              <a:rPr sz="1283" dirty="0">
                <a:solidFill>
                  <a:srgbClr val="003399"/>
                </a:solidFill>
                <a:latin typeface="Tahoma"/>
                <a:cs typeface="Tahoma"/>
              </a:rPr>
              <a:t>	(Audio</a:t>
            </a:r>
            <a:r>
              <a:rPr sz="1283" spc="-13" dirty="0">
                <a:solidFill>
                  <a:srgbClr val="003399"/>
                </a:solidFill>
                <a:latin typeface="Tahoma"/>
                <a:cs typeface="Tahoma"/>
              </a:rPr>
              <a:t> </a:t>
            </a:r>
            <a:r>
              <a:rPr sz="1283" dirty="0">
                <a:solidFill>
                  <a:srgbClr val="003399"/>
                </a:solidFill>
                <a:latin typeface="Tahoma"/>
                <a:cs typeface="Tahoma"/>
              </a:rPr>
              <a:t>sonic)</a:t>
            </a:r>
            <a:r>
              <a:rPr sz="1283" spc="-16" dirty="0">
                <a:solidFill>
                  <a:srgbClr val="003399"/>
                </a:solidFill>
                <a:latin typeface="Tahoma"/>
                <a:cs typeface="Tahoma"/>
              </a:rPr>
              <a:t> </a:t>
            </a:r>
            <a:r>
              <a:rPr sz="1283" spc="-6" dirty="0">
                <a:solidFill>
                  <a:srgbClr val="003399"/>
                </a:solidFill>
                <a:latin typeface="Tahoma"/>
                <a:cs typeface="Tahoma"/>
              </a:rPr>
              <a:t>music </a:t>
            </a:r>
            <a:r>
              <a:rPr sz="1283" dirty="0">
                <a:solidFill>
                  <a:srgbClr val="003399"/>
                </a:solidFill>
                <a:latin typeface="Tahoma"/>
                <a:cs typeface="Tahoma"/>
              </a:rPr>
              <a:t>from</a:t>
            </a:r>
            <a:r>
              <a:rPr sz="1283" spc="-10" dirty="0">
                <a:solidFill>
                  <a:srgbClr val="003399"/>
                </a:solidFill>
                <a:latin typeface="Tahoma"/>
                <a:cs typeface="Tahoma"/>
              </a:rPr>
              <a:t> </a:t>
            </a:r>
            <a:r>
              <a:rPr sz="1283" dirty="0">
                <a:solidFill>
                  <a:srgbClr val="003399"/>
                </a:solidFill>
                <a:latin typeface="Tahoma"/>
                <a:cs typeface="Tahoma"/>
              </a:rPr>
              <a:t>20kHz</a:t>
            </a:r>
            <a:r>
              <a:rPr sz="1283" spc="-13" dirty="0">
                <a:solidFill>
                  <a:srgbClr val="003399"/>
                </a:solidFill>
                <a:latin typeface="Tahoma"/>
                <a:cs typeface="Tahoma"/>
              </a:rPr>
              <a:t> </a:t>
            </a:r>
            <a:r>
              <a:rPr sz="1283" dirty="0">
                <a:solidFill>
                  <a:srgbClr val="003399"/>
                </a:solidFill>
                <a:latin typeface="Tahoma"/>
                <a:cs typeface="Tahoma"/>
              </a:rPr>
              <a:t>-</a:t>
            </a:r>
            <a:r>
              <a:rPr sz="1283" spc="-3" dirty="0">
                <a:solidFill>
                  <a:srgbClr val="003399"/>
                </a:solidFill>
                <a:latin typeface="Tahoma"/>
                <a:cs typeface="Tahoma"/>
              </a:rPr>
              <a:t> </a:t>
            </a:r>
            <a:r>
              <a:rPr sz="1283" spc="-13" dirty="0">
                <a:solidFill>
                  <a:srgbClr val="003399"/>
                </a:solidFill>
                <a:latin typeface="Tahoma"/>
                <a:cs typeface="Tahoma"/>
              </a:rPr>
              <a:t>1GHz</a:t>
            </a:r>
            <a:r>
              <a:rPr sz="1283" dirty="0">
                <a:solidFill>
                  <a:srgbClr val="003399"/>
                </a:solidFill>
                <a:latin typeface="Tahoma"/>
                <a:cs typeface="Tahoma"/>
              </a:rPr>
              <a:t>	</a:t>
            </a:r>
            <a:r>
              <a:rPr sz="1283" spc="-321" dirty="0">
                <a:solidFill>
                  <a:srgbClr val="003399"/>
                </a:solidFill>
                <a:latin typeface="Tahoma"/>
                <a:cs typeface="Tahoma"/>
              </a:rPr>
              <a:t> </a:t>
            </a:r>
            <a:r>
              <a:rPr sz="1283" dirty="0">
                <a:solidFill>
                  <a:srgbClr val="003399"/>
                </a:solidFill>
                <a:latin typeface="Tahoma"/>
                <a:cs typeface="Tahoma"/>
              </a:rPr>
              <a:t>(Ultrasonic)</a:t>
            </a:r>
            <a:endParaRPr sz="1283">
              <a:latin typeface="Tahoma"/>
              <a:cs typeface="Tahoma"/>
            </a:endParaRPr>
          </a:p>
          <a:p>
            <a:pPr marL="8145">
              <a:lnSpc>
                <a:spcPts val="1366"/>
              </a:lnSpc>
              <a:tabLst>
                <a:tab pos="927660" algn="l"/>
              </a:tabLst>
            </a:pPr>
            <a:r>
              <a:rPr sz="1283" dirty="0">
                <a:solidFill>
                  <a:srgbClr val="003399"/>
                </a:solidFill>
                <a:latin typeface="Tahoma"/>
                <a:cs typeface="Tahoma"/>
              </a:rPr>
              <a:t>from</a:t>
            </a:r>
            <a:r>
              <a:rPr sz="1283" spc="-3" dirty="0">
                <a:solidFill>
                  <a:srgbClr val="003399"/>
                </a:solidFill>
                <a:latin typeface="Tahoma"/>
                <a:cs typeface="Tahoma"/>
              </a:rPr>
              <a:t> </a:t>
            </a:r>
            <a:r>
              <a:rPr sz="1283" spc="-13" dirty="0">
                <a:solidFill>
                  <a:srgbClr val="003399"/>
                </a:solidFill>
                <a:latin typeface="Tahoma"/>
                <a:cs typeface="Tahoma"/>
              </a:rPr>
              <a:t>1GHz</a:t>
            </a:r>
            <a:r>
              <a:rPr sz="1283" dirty="0">
                <a:solidFill>
                  <a:srgbClr val="003399"/>
                </a:solidFill>
                <a:latin typeface="Tahoma"/>
                <a:cs typeface="Tahoma"/>
              </a:rPr>
              <a:t>	-</a:t>
            </a:r>
            <a:r>
              <a:rPr sz="1283" spc="-6" dirty="0">
                <a:solidFill>
                  <a:srgbClr val="003399"/>
                </a:solidFill>
                <a:latin typeface="Tahoma"/>
                <a:cs typeface="Tahoma"/>
              </a:rPr>
              <a:t> </a:t>
            </a:r>
            <a:r>
              <a:rPr sz="1283" spc="-13" dirty="0">
                <a:solidFill>
                  <a:srgbClr val="003399"/>
                </a:solidFill>
                <a:latin typeface="Tahoma"/>
                <a:cs typeface="Tahoma"/>
              </a:rPr>
              <a:t>10THz</a:t>
            </a:r>
            <a:endParaRPr sz="1283">
              <a:latin typeface="Tahoma"/>
              <a:cs typeface="Tahoma"/>
            </a:endParaRPr>
          </a:p>
        </p:txBody>
      </p:sp>
      <p:sp>
        <p:nvSpPr>
          <p:cNvPr id="13" name="Footer Placeholder 12">
            <a:extLst>
              <a:ext uri="{FF2B5EF4-FFF2-40B4-BE49-F238E27FC236}">
                <a16:creationId xmlns:a16="http://schemas.microsoft.com/office/drawing/2014/main" id="{2800A5C4-71C3-4712-B227-10FCAD5B1E6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12249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dirty="0">
                <a:solidFill>
                  <a:srgbClr val="003399"/>
                </a:solidFill>
                <a:latin typeface="Arial Black"/>
                <a:cs typeface="Arial Black"/>
              </a:rPr>
              <a:t>Basic</a:t>
            </a:r>
            <a:r>
              <a:rPr sz="2309" spc="-10" dirty="0">
                <a:solidFill>
                  <a:srgbClr val="003399"/>
                </a:solidFill>
                <a:latin typeface="Arial Black"/>
                <a:cs typeface="Arial Black"/>
              </a:rPr>
              <a:t> </a:t>
            </a:r>
            <a:r>
              <a:rPr sz="2309" dirty="0">
                <a:solidFill>
                  <a:srgbClr val="003399"/>
                </a:solidFill>
                <a:latin typeface="Arial Black"/>
                <a:cs typeface="Arial Black"/>
              </a:rPr>
              <a:t>Sound</a:t>
            </a:r>
            <a:r>
              <a:rPr sz="2309" spc="-3" dirty="0">
                <a:solidFill>
                  <a:srgbClr val="003399"/>
                </a:solidFill>
                <a:latin typeface="Arial Black"/>
                <a:cs typeface="Arial Black"/>
              </a:rPr>
              <a:t> </a:t>
            </a:r>
            <a:r>
              <a:rPr sz="2309" spc="-6" dirty="0">
                <a:solidFill>
                  <a:srgbClr val="003399"/>
                </a:solidFill>
                <a:latin typeface="Arial Black"/>
                <a:cs typeface="Arial Black"/>
              </a:rPr>
              <a:t>Concepts</a:t>
            </a:r>
            <a:endParaRPr sz="2309">
              <a:latin typeface="Arial Black"/>
              <a:cs typeface="Arial Black"/>
            </a:endParaRPr>
          </a:p>
        </p:txBody>
      </p:sp>
      <p:sp>
        <p:nvSpPr>
          <p:cNvPr id="6" name="object 6"/>
          <p:cNvSpPr txBox="1"/>
          <p:nvPr/>
        </p:nvSpPr>
        <p:spPr>
          <a:xfrm>
            <a:off x="2774708" y="1084916"/>
            <a:ext cx="4746029" cy="1256509"/>
          </a:xfrm>
          <a:prstGeom prst="rect">
            <a:avLst/>
          </a:prstGeom>
        </p:spPr>
        <p:txBody>
          <a:bodyPr vert="horz" wrap="square" lIns="0" tIns="10996" rIns="0" bIns="0" rtlCol="0">
            <a:spAutoFit/>
          </a:bodyPr>
          <a:lstStyle/>
          <a:p>
            <a:pPr marL="191803" marR="3258" indent="-184066">
              <a:lnSpc>
                <a:spcPct val="99700"/>
              </a:lnSpc>
              <a:spcBef>
                <a:spcPts val="87"/>
              </a:spcBef>
            </a:pPr>
            <a:r>
              <a:rPr sz="1539" spc="-141" dirty="0">
                <a:solidFill>
                  <a:srgbClr val="FFCC00"/>
                </a:solidFill>
                <a:latin typeface="Wingdings"/>
                <a:cs typeface="Wingdings"/>
              </a:rPr>
              <a:t></a:t>
            </a:r>
            <a:r>
              <a:rPr sz="1603" b="1" i="1" spc="-141" dirty="0">
                <a:solidFill>
                  <a:srgbClr val="0066FF"/>
                </a:solidFill>
                <a:latin typeface="Verdana"/>
                <a:cs typeface="Verdana"/>
              </a:rPr>
              <a:t>Amplitude</a:t>
            </a:r>
            <a:r>
              <a:rPr sz="1603" b="1" i="1" spc="-64" dirty="0">
                <a:solidFill>
                  <a:srgbClr val="0066FF"/>
                </a:solidFill>
                <a:latin typeface="Verdana"/>
                <a:cs typeface="Verdana"/>
              </a:rPr>
              <a:t> </a:t>
            </a:r>
            <a:r>
              <a:rPr sz="1539" dirty="0">
                <a:solidFill>
                  <a:srgbClr val="FF6600"/>
                </a:solidFill>
                <a:latin typeface="Tahoma"/>
                <a:cs typeface="Tahoma"/>
              </a:rPr>
              <a:t>of</a:t>
            </a:r>
            <a:r>
              <a:rPr sz="1539" spc="-16" dirty="0">
                <a:solidFill>
                  <a:srgbClr val="FF6600"/>
                </a:solidFill>
                <a:latin typeface="Tahoma"/>
                <a:cs typeface="Tahoma"/>
              </a:rPr>
              <a:t> </a:t>
            </a:r>
            <a:r>
              <a:rPr sz="1539" dirty="0">
                <a:solidFill>
                  <a:srgbClr val="FF6600"/>
                </a:solidFill>
                <a:latin typeface="Tahoma"/>
                <a:cs typeface="Tahoma"/>
              </a:rPr>
              <a:t>a</a:t>
            </a:r>
            <a:r>
              <a:rPr sz="1539" spc="-3" dirty="0">
                <a:solidFill>
                  <a:srgbClr val="FF6600"/>
                </a:solidFill>
                <a:latin typeface="Tahoma"/>
                <a:cs typeface="Tahoma"/>
              </a:rPr>
              <a:t> </a:t>
            </a:r>
            <a:r>
              <a:rPr sz="1539" dirty="0">
                <a:solidFill>
                  <a:srgbClr val="FF6600"/>
                </a:solidFill>
                <a:latin typeface="Tahoma"/>
                <a:cs typeface="Tahoma"/>
              </a:rPr>
              <a:t>sound</a:t>
            </a:r>
            <a:r>
              <a:rPr sz="1539" spc="-13" dirty="0">
                <a:solidFill>
                  <a:srgbClr val="FF6600"/>
                </a:solidFill>
                <a:latin typeface="Tahoma"/>
                <a:cs typeface="Tahoma"/>
              </a:rPr>
              <a:t> </a:t>
            </a:r>
            <a:r>
              <a:rPr sz="1539" dirty="0">
                <a:solidFill>
                  <a:srgbClr val="FF6600"/>
                </a:solidFill>
                <a:latin typeface="Tahoma"/>
                <a:cs typeface="Tahoma"/>
              </a:rPr>
              <a:t>is</a:t>
            </a:r>
            <a:r>
              <a:rPr sz="1539" spc="-6" dirty="0">
                <a:solidFill>
                  <a:srgbClr val="FF6600"/>
                </a:solidFill>
                <a:latin typeface="Tahoma"/>
                <a:cs typeface="Tahoma"/>
              </a:rPr>
              <a:t> </a:t>
            </a:r>
            <a:r>
              <a:rPr sz="1539" dirty="0">
                <a:solidFill>
                  <a:srgbClr val="FF6600"/>
                </a:solidFill>
                <a:latin typeface="Tahoma"/>
                <a:cs typeface="Tahoma"/>
              </a:rPr>
              <a:t>the</a:t>
            </a:r>
            <a:r>
              <a:rPr sz="1539" spc="-3" dirty="0">
                <a:solidFill>
                  <a:srgbClr val="FF6600"/>
                </a:solidFill>
                <a:latin typeface="Tahoma"/>
                <a:cs typeface="Tahoma"/>
              </a:rPr>
              <a:t> </a:t>
            </a:r>
            <a:r>
              <a:rPr sz="1539" dirty="0">
                <a:solidFill>
                  <a:srgbClr val="FF6600"/>
                </a:solidFill>
                <a:latin typeface="Tahoma"/>
                <a:cs typeface="Tahoma"/>
              </a:rPr>
              <a:t>measure</a:t>
            </a:r>
            <a:r>
              <a:rPr sz="1539" spc="-3" dirty="0">
                <a:solidFill>
                  <a:srgbClr val="FF6600"/>
                </a:solidFill>
                <a:latin typeface="Tahoma"/>
                <a:cs typeface="Tahoma"/>
              </a:rPr>
              <a:t> </a:t>
            </a:r>
            <a:r>
              <a:rPr sz="1539" dirty="0">
                <a:solidFill>
                  <a:srgbClr val="FF6600"/>
                </a:solidFill>
                <a:latin typeface="Tahoma"/>
                <a:cs typeface="Tahoma"/>
              </a:rPr>
              <a:t>of</a:t>
            </a:r>
            <a:r>
              <a:rPr sz="1539" spc="-13" dirty="0">
                <a:solidFill>
                  <a:srgbClr val="FF6600"/>
                </a:solidFill>
                <a:latin typeface="Tahoma"/>
                <a:cs typeface="Tahoma"/>
              </a:rPr>
              <a:t> </a:t>
            </a:r>
            <a:r>
              <a:rPr sz="1539" spc="-16" dirty="0">
                <a:solidFill>
                  <a:srgbClr val="FF6600"/>
                </a:solidFill>
                <a:latin typeface="Tahoma"/>
                <a:cs typeface="Tahoma"/>
              </a:rPr>
              <a:t>the </a:t>
            </a:r>
            <a:r>
              <a:rPr sz="1539" dirty="0">
                <a:solidFill>
                  <a:srgbClr val="FF6600"/>
                </a:solidFill>
                <a:latin typeface="Tahoma"/>
                <a:cs typeface="Tahoma"/>
              </a:rPr>
              <a:t>displacement</a:t>
            </a:r>
            <a:r>
              <a:rPr sz="1539" spc="-26" dirty="0">
                <a:solidFill>
                  <a:srgbClr val="FF6600"/>
                </a:solidFill>
                <a:latin typeface="Tahoma"/>
                <a:cs typeface="Tahoma"/>
              </a:rPr>
              <a:t> </a:t>
            </a:r>
            <a:r>
              <a:rPr sz="1539" dirty="0">
                <a:solidFill>
                  <a:srgbClr val="FF6600"/>
                </a:solidFill>
                <a:latin typeface="Tahoma"/>
                <a:cs typeface="Tahoma"/>
              </a:rPr>
              <a:t>of</a:t>
            </a:r>
            <a:r>
              <a:rPr sz="1539" spc="-29" dirty="0">
                <a:solidFill>
                  <a:srgbClr val="FF6600"/>
                </a:solidFill>
                <a:latin typeface="Tahoma"/>
                <a:cs typeface="Tahoma"/>
              </a:rPr>
              <a:t> </a:t>
            </a:r>
            <a:r>
              <a:rPr sz="1539" dirty="0">
                <a:solidFill>
                  <a:srgbClr val="FF6600"/>
                </a:solidFill>
                <a:latin typeface="Tahoma"/>
                <a:cs typeface="Tahoma"/>
              </a:rPr>
              <a:t>the</a:t>
            </a:r>
            <a:r>
              <a:rPr sz="1539" spc="-22" dirty="0">
                <a:solidFill>
                  <a:srgbClr val="FF6600"/>
                </a:solidFill>
                <a:latin typeface="Tahoma"/>
                <a:cs typeface="Tahoma"/>
              </a:rPr>
              <a:t> </a:t>
            </a:r>
            <a:r>
              <a:rPr sz="1539" dirty="0">
                <a:solidFill>
                  <a:srgbClr val="FF6600"/>
                </a:solidFill>
                <a:latin typeface="Tahoma"/>
                <a:cs typeface="Tahoma"/>
              </a:rPr>
              <a:t>air</a:t>
            </a:r>
            <a:r>
              <a:rPr sz="1539" spc="-19" dirty="0">
                <a:solidFill>
                  <a:srgbClr val="FF6600"/>
                </a:solidFill>
                <a:latin typeface="Tahoma"/>
                <a:cs typeface="Tahoma"/>
              </a:rPr>
              <a:t> </a:t>
            </a:r>
            <a:r>
              <a:rPr sz="1539" dirty="0">
                <a:solidFill>
                  <a:srgbClr val="FF6600"/>
                </a:solidFill>
                <a:latin typeface="Tahoma"/>
                <a:cs typeface="Tahoma"/>
              </a:rPr>
              <a:t>pressure</a:t>
            </a:r>
            <a:r>
              <a:rPr sz="1539" spc="-26" dirty="0">
                <a:solidFill>
                  <a:srgbClr val="FF6600"/>
                </a:solidFill>
                <a:latin typeface="Tahoma"/>
                <a:cs typeface="Tahoma"/>
              </a:rPr>
              <a:t> </a:t>
            </a:r>
            <a:r>
              <a:rPr sz="1539" dirty="0">
                <a:solidFill>
                  <a:srgbClr val="FF6600"/>
                </a:solidFill>
                <a:latin typeface="Tahoma"/>
                <a:cs typeface="Tahoma"/>
              </a:rPr>
              <a:t>wave</a:t>
            </a:r>
            <a:r>
              <a:rPr sz="1539" spc="-13" dirty="0">
                <a:solidFill>
                  <a:srgbClr val="FF6600"/>
                </a:solidFill>
                <a:latin typeface="Tahoma"/>
                <a:cs typeface="Tahoma"/>
              </a:rPr>
              <a:t> </a:t>
            </a:r>
            <a:r>
              <a:rPr sz="1539" dirty="0">
                <a:solidFill>
                  <a:srgbClr val="FF6600"/>
                </a:solidFill>
                <a:latin typeface="Tahoma"/>
                <a:cs typeface="Tahoma"/>
              </a:rPr>
              <a:t>from</a:t>
            </a:r>
            <a:r>
              <a:rPr sz="1539" spc="-29" dirty="0">
                <a:solidFill>
                  <a:srgbClr val="FF6600"/>
                </a:solidFill>
                <a:latin typeface="Tahoma"/>
                <a:cs typeface="Tahoma"/>
              </a:rPr>
              <a:t> </a:t>
            </a:r>
            <a:r>
              <a:rPr sz="1539" dirty="0">
                <a:solidFill>
                  <a:srgbClr val="FF6600"/>
                </a:solidFill>
                <a:latin typeface="Tahoma"/>
                <a:cs typeface="Tahoma"/>
              </a:rPr>
              <a:t>its</a:t>
            </a:r>
            <a:r>
              <a:rPr sz="1539" spc="-19" dirty="0">
                <a:solidFill>
                  <a:srgbClr val="FF6600"/>
                </a:solidFill>
                <a:latin typeface="Tahoma"/>
                <a:cs typeface="Tahoma"/>
              </a:rPr>
              <a:t> </a:t>
            </a:r>
            <a:r>
              <a:rPr sz="1539" spc="-13" dirty="0">
                <a:solidFill>
                  <a:srgbClr val="FF6600"/>
                </a:solidFill>
                <a:latin typeface="Tahoma"/>
                <a:cs typeface="Tahoma"/>
              </a:rPr>
              <a:t>mean </a:t>
            </a:r>
            <a:r>
              <a:rPr sz="1539" dirty="0">
                <a:solidFill>
                  <a:srgbClr val="FF6600"/>
                </a:solidFill>
                <a:latin typeface="Tahoma"/>
                <a:cs typeface="Tahoma"/>
              </a:rPr>
              <a:t>or</a:t>
            </a:r>
            <a:r>
              <a:rPr sz="1539" spc="-35" dirty="0">
                <a:solidFill>
                  <a:srgbClr val="FF6600"/>
                </a:solidFill>
                <a:latin typeface="Tahoma"/>
                <a:cs typeface="Tahoma"/>
              </a:rPr>
              <a:t> </a:t>
            </a:r>
            <a:r>
              <a:rPr sz="1539" dirty="0">
                <a:solidFill>
                  <a:srgbClr val="FF6600"/>
                </a:solidFill>
                <a:latin typeface="Tahoma"/>
                <a:cs typeface="Tahoma"/>
              </a:rPr>
              <a:t>quiescent</a:t>
            </a:r>
            <a:r>
              <a:rPr sz="1539" spc="-32" dirty="0">
                <a:solidFill>
                  <a:srgbClr val="FF6600"/>
                </a:solidFill>
                <a:latin typeface="Tahoma"/>
                <a:cs typeface="Tahoma"/>
              </a:rPr>
              <a:t> </a:t>
            </a:r>
            <a:r>
              <a:rPr sz="1539" spc="-6" dirty="0">
                <a:solidFill>
                  <a:srgbClr val="FF6600"/>
                </a:solidFill>
                <a:latin typeface="Tahoma"/>
                <a:cs typeface="Tahoma"/>
              </a:rPr>
              <a:t>state.</a:t>
            </a:r>
            <a:endParaRPr sz="1539">
              <a:latin typeface="Tahoma"/>
              <a:cs typeface="Tahoma"/>
            </a:endParaRPr>
          </a:p>
          <a:p>
            <a:pPr marL="8145">
              <a:spcBef>
                <a:spcPts val="372"/>
              </a:spcBef>
              <a:tabLst>
                <a:tab pos="3162513" algn="l"/>
              </a:tabLst>
            </a:pPr>
            <a:r>
              <a:rPr sz="1539" spc="-6" dirty="0">
                <a:solidFill>
                  <a:srgbClr val="FFCC00"/>
                </a:solidFill>
                <a:latin typeface="Wingdings"/>
                <a:cs typeface="Wingdings"/>
              </a:rPr>
              <a:t></a:t>
            </a:r>
            <a:r>
              <a:rPr sz="1539" spc="-6" dirty="0">
                <a:solidFill>
                  <a:srgbClr val="FF6600"/>
                </a:solidFill>
                <a:latin typeface="Tahoma"/>
                <a:cs typeface="Tahoma"/>
              </a:rPr>
              <a:t>Subjectively</a:t>
            </a:r>
            <a:r>
              <a:rPr sz="1539" spc="-26" dirty="0">
                <a:solidFill>
                  <a:srgbClr val="FF6600"/>
                </a:solidFill>
                <a:latin typeface="Tahoma"/>
                <a:cs typeface="Tahoma"/>
              </a:rPr>
              <a:t> </a:t>
            </a:r>
            <a:r>
              <a:rPr sz="1539" dirty="0">
                <a:solidFill>
                  <a:srgbClr val="FF6600"/>
                </a:solidFill>
                <a:latin typeface="Tahoma"/>
                <a:cs typeface="Tahoma"/>
              </a:rPr>
              <a:t>heard</a:t>
            </a:r>
            <a:r>
              <a:rPr sz="1539" spc="-26" dirty="0">
                <a:solidFill>
                  <a:srgbClr val="FF6600"/>
                </a:solidFill>
                <a:latin typeface="Tahoma"/>
                <a:cs typeface="Tahoma"/>
              </a:rPr>
              <a:t> </a:t>
            </a:r>
            <a:r>
              <a:rPr sz="1539" dirty="0">
                <a:solidFill>
                  <a:srgbClr val="FF6600"/>
                </a:solidFill>
                <a:latin typeface="Tahoma"/>
                <a:cs typeface="Tahoma"/>
              </a:rPr>
              <a:t>as</a:t>
            </a:r>
            <a:r>
              <a:rPr sz="1539" spc="-6" dirty="0">
                <a:solidFill>
                  <a:srgbClr val="FF6600"/>
                </a:solidFill>
                <a:latin typeface="Tahoma"/>
                <a:cs typeface="Tahoma"/>
              </a:rPr>
              <a:t> </a:t>
            </a:r>
            <a:r>
              <a:rPr sz="1539" b="1" spc="-6" dirty="0">
                <a:solidFill>
                  <a:srgbClr val="0066FF"/>
                </a:solidFill>
                <a:latin typeface="Tahoma"/>
                <a:cs typeface="Tahoma"/>
              </a:rPr>
              <a:t>loudness</a:t>
            </a:r>
            <a:r>
              <a:rPr sz="1539" spc="-6" dirty="0">
                <a:solidFill>
                  <a:srgbClr val="FF6600"/>
                </a:solidFill>
                <a:latin typeface="Tahoma"/>
                <a:cs typeface="Tahoma"/>
              </a:rPr>
              <a:t>.</a:t>
            </a:r>
            <a:r>
              <a:rPr sz="1539" dirty="0">
                <a:solidFill>
                  <a:srgbClr val="FF6600"/>
                </a:solidFill>
                <a:latin typeface="Tahoma"/>
                <a:cs typeface="Tahoma"/>
              </a:rPr>
              <a:t>	Measured</a:t>
            </a:r>
            <a:r>
              <a:rPr sz="1539" spc="-67" dirty="0">
                <a:solidFill>
                  <a:srgbClr val="FF6600"/>
                </a:solidFill>
                <a:latin typeface="Tahoma"/>
                <a:cs typeface="Tahoma"/>
              </a:rPr>
              <a:t> </a:t>
            </a:r>
            <a:r>
              <a:rPr sz="1539" spc="-16" dirty="0">
                <a:solidFill>
                  <a:srgbClr val="FF6600"/>
                </a:solidFill>
                <a:latin typeface="Tahoma"/>
                <a:cs typeface="Tahoma"/>
              </a:rPr>
              <a:t>in</a:t>
            </a:r>
            <a:endParaRPr sz="1539">
              <a:latin typeface="Tahoma"/>
              <a:cs typeface="Tahoma"/>
            </a:endParaRPr>
          </a:p>
          <a:p>
            <a:pPr marL="191803" marR="1668810" algn="r"/>
            <a:r>
              <a:rPr sz="1539" dirty="0">
                <a:solidFill>
                  <a:srgbClr val="FF6600"/>
                </a:solidFill>
                <a:latin typeface="Tahoma"/>
                <a:cs typeface="Tahoma"/>
              </a:rPr>
              <a:t>decibels.(</a:t>
            </a:r>
            <a:r>
              <a:rPr sz="1539" spc="-77" dirty="0">
                <a:solidFill>
                  <a:srgbClr val="FF6600"/>
                </a:solidFill>
                <a:latin typeface="Tahoma"/>
                <a:cs typeface="Tahoma"/>
              </a:rPr>
              <a:t> </a:t>
            </a:r>
            <a:r>
              <a:rPr sz="1539" spc="-234" dirty="0">
                <a:solidFill>
                  <a:srgbClr val="FF6600"/>
                </a:solidFill>
                <a:latin typeface="Tahoma"/>
                <a:cs typeface="Tahoma"/>
              </a:rPr>
              <a:t>توصلا</a:t>
            </a:r>
            <a:r>
              <a:rPr sz="1539" spc="-6" dirty="0">
                <a:solidFill>
                  <a:srgbClr val="FF6600"/>
                </a:solidFill>
                <a:latin typeface="Tahoma"/>
                <a:cs typeface="Tahoma"/>
              </a:rPr>
              <a:t> </a:t>
            </a:r>
            <a:r>
              <a:rPr sz="1539" spc="-61" dirty="0">
                <a:solidFill>
                  <a:srgbClr val="FF6600"/>
                </a:solidFill>
                <a:latin typeface="Tahoma"/>
                <a:cs typeface="Tahoma"/>
              </a:rPr>
              <a:t>ةدش</a:t>
            </a:r>
            <a:r>
              <a:rPr sz="1539" spc="-29" dirty="0">
                <a:solidFill>
                  <a:srgbClr val="FF6600"/>
                </a:solidFill>
                <a:latin typeface="Tahoma"/>
                <a:cs typeface="Tahoma"/>
              </a:rPr>
              <a:t> </a:t>
            </a:r>
            <a:r>
              <a:rPr sz="1539" spc="-359" dirty="0">
                <a:solidFill>
                  <a:srgbClr val="FF6600"/>
                </a:solidFill>
                <a:latin typeface="Tahoma"/>
                <a:cs typeface="Tahoma"/>
              </a:rPr>
              <a:t>سايق</a:t>
            </a:r>
            <a:r>
              <a:rPr sz="1539" dirty="0">
                <a:solidFill>
                  <a:srgbClr val="FF6600"/>
                </a:solidFill>
                <a:latin typeface="Tahoma"/>
                <a:cs typeface="Tahoma"/>
              </a:rPr>
              <a:t> </a:t>
            </a:r>
            <a:r>
              <a:rPr sz="1539" spc="26" dirty="0">
                <a:solidFill>
                  <a:srgbClr val="FF6600"/>
                </a:solidFill>
                <a:latin typeface="Tahoma"/>
                <a:cs typeface="Tahoma"/>
              </a:rPr>
              <a:t>ةدحو)</a:t>
            </a:r>
            <a:endParaRPr sz="1539">
              <a:latin typeface="Tahoma"/>
              <a:cs typeface="Tahoma"/>
            </a:endParaRPr>
          </a:p>
        </p:txBody>
      </p:sp>
      <p:sp>
        <p:nvSpPr>
          <p:cNvPr id="7" name="object 7"/>
          <p:cNvSpPr txBox="1"/>
          <p:nvPr/>
        </p:nvSpPr>
        <p:spPr>
          <a:xfrm>
            <a:off x="3519444" y="2472057"/>
            <a:ext cx="430865" cy="392945"/>
          </a:xfrm>
          <a:prstGeom prst="rect">
            <a:avLst/>
          </a:prstGeom>
        </p:spPr>
        <p:txBody>
          <a:bodyPr vert="horz" wrap="square" lIns="0" tIns="8145" rIns="0" bIns="0" rtlCol="0">
            <a:spAutoFit/>
          </a:bodyPr>
          <a:lstStyle/>
          <a:p>
            <a:pPr marL="8145">
              <a:lnSpc>
                <a:spcPts val="1462"/>
              </a:lnSpc>
              <a:spcBef>
                <a:spcPts val="64"/>
              </a:spcBef>
            </a:pPr>
            <a:r>
              <a:rPr sz="1283" dirty="0">
                <a:solidFill>
                  <a:srgbClr val="003399"/>
                </a:solidFill>
                <a:latin typeface="Tahoma"/>
                <a:cs typeface="Tahoma"/>
              </a:rPr>
              <a:t>0</a:t>
            </a:r>
            <a:r>
              <a:rPr sz="1283" spc="-3" dirty="0">
                <a:solidFill>
                  <a:srgbClr val="003399"/>
                </a:solidFill>
                <a:latin typeface="Tahoma"/>
                <a:cs typeface="Tahoma"/>
              </a:rPr>
              <a:t> </a:t>
            </a:r>
            <a:r>
              <a:rPr sz="1283" spc="-16" dirty="0">
                <a:solidFill>
                  <a:srgbClr val="003399"/>
                </a:solidFill>
                <a:latin typeface="Tahoma"/>
                <a:cs typeface="Tahoma"/>
              </a:rPr>
              <a:t>db</a:t>
            </a:r>
            <a:endParaRPr sz="1283">
              <a:latin typeface="Tahoma"/>
              <a:cs typeface="Tahoma"/>
            </a:endParaRPr>
          </a:p>
          <a:p>
            <a:pPr marL="14660">
              <a:lnSpc>
                <a:spcPts val="1462"/>
              </a:lnSpc>
            </a:pPr>
            <a:r>
              <a:rPr sz="1283" dirty="0">
                <a:solidFill>
                  <a:srgbClr val="003399"/>
                </a:solidFill>
                <a:latin typeface="Tahoma"/>
                <a:cs typeface="Tahoma"/>
              </a:rPr>
              <a:t>35</a:t>
            </a:r>
            <a:r>
              <a:rPr sz="1283" spc="-13" dirty="0">
                <a:solidFill>
                  <a:srgbClr val="003399"/>
                </a:solidFill>
                <a:latin typeface="Tahoma"/>
                <a:cs typeface="Tahoma"/>
              </a:rPr>
              <a:t> </a:t>
            </a:r>
            <a:r>
              <a:rPr sz="1283" spc="-16" dirty="0">
                <a:solidFill>
                  <a:srgbClr val="003399"/>
                </a:solidFill>
                <a:latin typeface="Tahoma"/>
                <a:cs typeface="Tahoma"/>
              </a:rPr>
              <a:t>db</a:t>
            </a:r>
            <a:endParaRPr sz="1283">
              <a:latin typeface="Tahoma"/>
              <a:cs typeface="Tahoma"/>
            </a:endParaRPr>
          </a:p>
        </p:txBody>
      </p:sp>
      <p:sp>
        <p:nvSpPr>
          <p:cNvPr id="8" name="object 8"/>
          <p:cNvSpPr txBox="1"/>
          <p:nvPr/>
        </p:nvSpPr>
        <p:spPr>
          <a:xfrm>
            <a:off x="3526286" y="2823915"/>
            <a:ext cx="423942" cy="205651"/>
          </a:xfrm>
          <a:prstGeom prst="rect">
            <a:avLst/>
          </a:prstGeom>
        </p:spPr>
        <p:txBody>
          <a:bodyPr vert="horz" wrap="square" lIns="0" tIns="8145" rIns="0" bIns="0" rtlCol="0">
            <a:spAutoFit/>
          </a:bodyPr>
          <a:lstStyle/>
          <a:p>
            <a:pPr marL="8145">
              <a:spcBef>
                <a:spcPts val="64"/>
              </a:spcBef>
            </a:pPr>
            <a:r>
              <a:rPr sz="1283" dirty="0">
                <a:solidFill>
                  <a:srgbClr val="003399"/>
                </a:solidFill>
                <a:latin typeface="Tahoma"/>
                <a:cs typeface="Tahoma"/>
              </a:rPr>
              <a:t>70</a:t>
            </a:r>
            <a:r>
              <a:rPr sz="1283" spc="-13" dirty="0">
                <a:solidFill>
                  <a:srgbClr val="003399"/>
                </a:solidFill>
                <a:latin typeface="Tahoma"/>
                <a:cs typeface="Tahoma"/>
              </a:rPr>
              <a:t> </a:t>
            </a:r>
            <a:r>
              <a:rPr sz="1283" spc="-16" dirty="0">
                <a:solidFill>
                  <a:srgbClr val="003399"/>
                </a:solidFill>
                <a:latin typeface="Tahoma"/>
                <a:cs typeface="Tahoma"/>
              </a:rPr>
              <a:t>db</a:t>
            </a:r>
            <a:endParaRPr sz="1283">
              <a:latin typeface="Tahoma"/>
              <a:cs typeface="Tahoma"/>
            </a:endParaRPr>
          </a:p>
        </p:txBody>
      </p:sp>
      <p:sp>
        <p:nvSpPr>
          <p:cNvPr id="9" name="object 9"/>
          <p:cNvSpPr txBox="1"/>
          <p:nvPr/>
        </p:nvSpPr>
        <p:spPr>
          <a:xfrm>
            <a:off x="4086573" y="2472057"/>
            <a:ext cx="2201565" cy="572482"/>
          </a:xfrm>
          <a:prstGeom prst="rect">
            <a:avLst/>
          </a:prstGeom>
        </p:spPr>
        <p:txBody>
          <a:bodyPr vert="horz" wrap="square" lIns="0" tIns="8145" rIns="0" bIns="0" rtlCol="0">
            <a:spAutoFit/>
          </a:bodyPr>
          <a:lstStyle/>
          <a:p>
            <a:pPr marL="277728" indent="-263067">
              <a:lnSpc>
                <a:spcPts val="1462"/>
              </a:lnSpc>
              <a:spcBef>
                <a:spcPts val="64"/>
              </a:spcBef>
              <a:buChar char="-"/>
              <a:tabLst>
                <a:tab pos="277728" algn="l"/>
              </a:tabLst>
            </a:pPr>
            <a:r>
              <a:rPr sz="1283" dirty="0">
                <a:solidFill>
                  <a:srgbClr val="003399"/>
                </a:solidFill>
                <a:latin typeface="Tahoma"/>
                <a:cs typeface="Tahoma"/>
              </a:rPr>
              <a:t>essentially</a:t>
            </a:r>
            <a:r>
              <a:rPr sz="1283" spc="-32" dirty="0">
                <a:solidFill>
                  <a:srgbClr val="003399"/>
                </a:solidFill>
                <a:latin typeface="Tahoma"/>
                <a:cs typeface="Tahoma"/>
              </a:rPr>
              <a:t> </a:t>
            </a:r>
            <a:r>
              <a:rPr sz="1283" dirty="0">
                <a:solidFill>
                  <a:srgbClr val="003399"/>
                </a:solidFill>
                <a:latin typeface="Tahoma"/>
                <a:cs typeface="Tahoma"/>
              </a:rPr>
              <a:t>no</a:t>
            </a:r>
            <a:r>
              <a:rPr sz="1283" spc="-16" dirty="0">
                <a:solidFill>
                  <a:srgbClr val="003399"/>
                </a:solidFill>
                <a:latin typeface="Tahoma"/>
                <a:cs typeface="Tahoma"/>
              </a:rPr>
              <a:t> </a:t>
            </a:r>
            <a:r>
              <a:rPr sz="1283" dirty="0">
                <a:solidFill>
                  <a:srgbClr val="003399"/>
                </a:solidFill>
                <a:latin typeface="Tahoma"/>
                <a:cs typeface="Tahoma"/>
              </a:rPr>
              <a:t>sound</a:t>
            </a:r>
            <a:r>
              <a:rPr sz="1283" spc="-48" dirty="0">
                <a:solidFill>
                  <a:srgbClr val="003399"/>
                </a:solidFill>
                <a:latin typeface="Tahoma"/>
                <a:cs typeface="Tahoma"/>
              </a:rPr>
              <a:t> </a:t>
            </a:r>
            <a:r>
              <a:rPr sz="1283" spc="-6" dirty="0">
                <a:solidFill>
                  <a:srgbClr val="003399"/>
                </a:solidFill>
                <a:latin typeface="Tahoma"/>
                <a:cs typeface="Tahoma"/>
              </a:rPr>
              <a:t>heard</a:t>
            </a:r>
            <a:endParaRPr sz="1283">
              <a:latin typeface="Tahoma"/>
              <a:cs typeface="Tahoma"/>
            </a:endParaRPr>
          </a:p>
          <a:p>
            <a:pPr marL="269991" indent="-261846">
              <a:lnSpc>
                <a:spcPts val="1385"/>
              </a:lnSpc>
              <a:buChar char="-"/>
              <a:tabLst>
                <a:tab pos="269991" algn="l"/>
              </a:tabLst>
            </a:pPr>
            <a:r>
              <a:rPr sz="1283" dirty="0">
                <a:solidFill>
                  <a:srgbClr val="003399"/>
                </a:solidFill>
                <a:latin typeface="Tahoma"/>
                <a:cs typeface="Tahoma"/>
              </a:rPr>
              <a:t>quiet</a:t>
            </a:r>
            <a:r>
              <a:rPr sz="1283" spc="-29" dirty="0">
                <a:solidFill>
                  <a:srgbClr val="003399"/>
                </a:solidFill>
                <a:latin typeface="Tahoma"/>
                <a:cs typeface="Tahoma"/>
              </a:rPr>
              <a:t> </a:t>
            </a:r>
            <a:r>
              <a:rPr sz="1283" spc="-13" dirty="0">
                <a:solidFill>
                  <a:srgbClr val="003399"/>
                </a:solidFill>
                <a:latin typeface="Tahoma"/>
                <a:cs typeface="Tahoma"/>
              </a:rPr>
              <a:t>home</a:t>
            </a:r>
            <a:endParaRPr sz="1283">
              <a:latin typeface="Tahoma"/>
              <a:cs typeface="Tahoma"/>
            </a:endParaRPr>
          </a:p>
          <a:p>
            <a:pPr marL="269991" indent="-261846">
              <a:lnSpc>
                <a:spcPts val="1462"/>
              </a:lnSpc>
              <a:buChar char="-"/>
              <a:tabLst>
                <a:tab pos="269991" algn="l"/>
              </a:tabLst>
            </a:pPr>
            <a:r>
              <a:rPr sz="1283" dirty="0">
                <a:solidFill>
                  <a:srgbClr val="003399"/>
                </a:solidFill>
                <a:latin typeface="Tahoma"/>
                <a:cs typeface="Tahoma"/>
              </a:rPr>
              <a:t>noisy</a:t>
            </a:r>
            <a:r>
              <a:rPr sz="1283" spc="-13" dirty="0">
                <a:solidFill>
                  <a:srgbClr val="003399"/>
                </a:solidFill>
                <a:latin typeface="Tahoma"/>
                <a:cs typeface="Tahoma"/>
              </a:rPr>
              <a:t> </a:t>
            </a:r>
            <a:r>
              <a:rPr sz="1283" spc="-6" dirty="0">
                <a:solidFill>
                  <a:srgbClr val="003399"/>
                </a:solidFill>
                <a:latin typeface="Tahoma"/>
                <a:cs typeface="Tahoma"/>
              </a:rPr>
              <a:t>street</a:t>
            </a:r>
            <a:endParaRPr sz="1283">
              <a:latin typeface="Tahoma"/>
              <a:cs typeface="Tahoma"/>
            </a:endParaRPr>
          </a:p>
        </p:txBody>
      </p:sp>
      <p:sp>
        <p:nvSpPr>
          <p:cNvPr id="10" name="object 10"/>
          <p:cNvSpPr txBox="1"/>
          <p:nvPr/>
        </p:nvSpPr>
        <p:spPr>
          <a:xfrm>
            <a:off x="3526286" y="2999845"/>
            <a:ext cx="622270" cy="205651"/>
          </a:xfrm>
          <a:prstGeom prst="rect">
            <a:avLst/>
          </a:prstGeom>
        </p:spPr>
        <p:txBody>
          <a:bodyPr vert="horz" wrap="square" lIns="0" tIns="8145" rIns="0" bIns="0" rtlCol="0">
            <a:spAutoFit/>
          </a:bodyPr>
          <a:lstStyle/>
          <a:p>
            <a:pPr marL="8145">
              <a:spcBef>
                <a:spcPts val="64"/>
              </a:spcBef>
              <a:tabLst>
                <a:tab pos="554640" algn="l"/>
              </a:tabLst>
            </a:pPr>
            <a:r>
              <a:rPr sz="1283" spc="-6" dirty="0">
                <a:solidFill>
                  <a:srgbClr val="003399"/>
                </a:solidFill>
                <a:latin typeface="Tahoma"/>
                <a:cs typeface="Tahoma"/>
              </a:rPr>
              <a:t>120db</a:t>
            </a:r>
            <a:r>
              <a:rPr sz="1283" dirty="0">
                <a:solidFill>
                  <a:srgbClr val="003399"/>
                </a:solidFill>
                <a:latin typeface="Tahoma"/>
                <a:cs typeface="Tahoma"/>
              </a:rPr>
              <a:t>	</a:t>
            </a:r>
            <a:r>
              <a:rPr sz="1283" spc="-32" dirty="0">
                <a:solidFill>
                  <a:srgbClr val="003399"/>
                </a:solidFill>
                <a:latin typeface="Tahoma"/>
                <a:cs typeface="Tahoma"/>
              </a:rPr>
              <a:t>-</a:t>
            </a:r>
            <a:endParaRPr sz="1283">
              <a:latin typeface="Tahoma"/>
              <a:cs typeface="Tahoma"/>
            </a:endParaRPr>
          </a:p>
        </p:txBody>
      </p:sp>
      <p:sp>
        <p:nvSpPr>
          <p:cNvPr id="11" name="object 11"/>
          <p:cNvSpPr txBox="1"/>
          <p:nvPr/>
        </p:nvSpPr>
        <p:spPr>
          <a:xfrm>
            <a:off x="4335807" y="2999845"/>
            <a:ext cx="771321" cy="205651"/>
          </a:xfrm>
          <a:prstGeom prst="rect">
            <a:avLst/>
          </a:prstGeom>
        </p:spPr>
        <p:txBody>
          <a:bodyPr vert="horz" wrap="square" lIns="0" tIns="8145" rIns="0" bIns="0" rtlCol="0">
            <a:spAutoFit/>
          </a:bodyPr>
          <a:lstStyle/>
          <a:p>
            <a:pPr marL="8145">
              <a:spcBef>
                <a:spcPts val="64"/>
              </a:spcBef>
            </a:pPr>
            <a:r>
              <a:rPr sz="1283" spc="-6" dirty="0">
                <a:solidFill>
                  <a:srgbClr val="003399"/>
                </a:solidFill>
                <a:latin typeface="Tahoma"/>
                <a:cs typeface="Tahoma"/>
              </a:rPr>
              <a:t>discomfort</a:t>
            </a:r>
            <a:endParaRPr sz="1283">
              <a:latin typeface="Tahoma"/>
              <a:cs typeface="Tahoma"/>
            </a:endParaRPr>
          </a:p>
        </p:txBody>
      </p:sp>
      <p:sp>
        <p:nvSpPr>
          <p:cNvPr id="12" name="object 12"/>
          <p:cNvSpPr txBox="1"/>
          <p:nvPr/>
        </p:nvSpPr>
        <p:spPr>
          <a:xfrm>
            <a:off x="3067892" y="3175824"/>
            <a:ext cx="4208059" cy="206062"/>
          </a:xfrm>
          <a:prstGeom prst="rect">
            <a:avLst/>
          </a:prstGeom>
        </p:spPr>
        <p:txBody>
          <a:bodyPr vert="horz" wrap="square" lIns="0" tIns="8552" rIns="0" bIns="0" rtlCol="0">
            <a:spAutoFit/>
          </a:bodyPr>
          <a:lstStyle/>
          <a:p>
            <a:pPr marL="8145">
              <a:spcBef>
                <a:spcPts val="67"/>
              </a:spcBef>
            </a:pPr>
            <a:r>
              <a:rPr sz="1283" dirty="0">
                <a:solidFill>
                  <a:srgbClr val="003399"/>
                </a:solidFill>
                <a:latin typeface="Tahoma"/>
                <a:cs typeface="Tahoma"/>
              </a:rPr>
              <a:t>db(</a:t>
            </a:r>
            <a:r>
              <a:rPr sz="1283" spc="-29" dirty="0">
                <a:solidFill>
                  <a:srgbClr val="003399"/>
                </a:solidFill>
                <a:latin typeface="Tahoma"/>
                <a:cs typeface="Tahoma"/>
              </a:rPr>
              <a:t> </a:t>
            </a:r>
            <a:r>
              <a:rPr sz="1283" dirty="0">
                <a:solidFill>
                  <a:srgbClr val="003399"/>
                </a:solidFill>
                <a:latin typeface="Tahoma"/>
                <a:cs typeface="Tahoma"/>
              </a:rPr>
              <a:t>decibels</a:t>
            </a:r>
            <a:r>
              <a:rPr sz="1283" spc="-26" dirty="0">
                <a:solidFill>
                  <a:srgbClr val="003399"/>
                </a:solidFill>
                <a:latin typeface="Tahoma"/>
                <a:cs typeface="Tahoma"/>
              </a:rPr>
              <a:t> </a:t>
            </a:r>
            <a:r>
              <a:rPr sz="1283" dirty="0">
                <a:solidFill>
                  <a:srgbClr val="003399"/>
                </a:solidFill>
                <a:latin typeface="Tahoma"/>
                <a:cs typeface="Tahoma"/>
              </a:rPr>
              <a:t>measurements</a:t>
            </a:r>
            <a:r>
              <a:rPr sz="1283" spc="-35" dirty="0">
                <a:solidFill>
                  <a:srgbClr val="003399"/>
                </a:solidFill>
                <a:latin typeface="Tahoma"/>
                <a:cs typeface="Tahoma"/>
              </a:rPr>
              <a:t> </a:t>
            </a:r>
            <a:r>
              <a:rPr sz="1283" dirty="0">
                <a:solidFill>
                  <a:srgbClr val="003399"/>
                </a:solidFill>
                <a:latin typeface="Tahoma"/>
                <a:cs typeface="Tahoma"/>
              </a:rPr>
              <a:t>is</a:t>
            </a:r>
            <a:r>
              <a:rPr sz="1283" spc="-19" dirty="0">
                <a:solidFill>
                  <a:srgbClr val="003399"/>
                </a:solidFill>
                <a:latin typeface="Tahoma"/>
                <a:cs typeface="Tahoma"/>
              </a:rPr>
              <a:t> </a:t>
            </a:r>
            <a:r>
              <a:rPr sz="1283" dirty="0">
                <a:solidFill>
                  <a:srgbClr val="003399"/>
                </a:solidFill>
                <a:latin typeface="Tahoma"/>
                <a:cs typeface="Tahoma"/>
              </a:rPr>
              <a:t>actually</a:t>
            </a:r>
            <a:r>
              <a:rPr sz="1283" spc="-13" dirty="0">
                <a:solidFill>
                  <a:srgbClr val="003399"/>
                </a:solidFill>
                <a:latin typeface="Tahoma"/>
                <a:cs typeface="Tahoma"/>
              </a:rPr>
              <a:t> </a:t>
            </a:r>
            <a:r>
              <a:rPr sz="1283" dirty="0">
                <a:solidFill>
                  <a:srgbClr val="003399"/>
                </a:solidFill>
                <a:latin typeface="Tahoma"/>
                <a:cs typeface="Tahoma"/>
              </a:rPr>
              <a:t>the</a:t>
            </a:r>
            <a:r>
              <a:rPr sz="1283" spc="-26" dirty="0">
                <a:solidFill>
                  <a:srgbClr val="003399"/>
                </a:solidFill>
                <a:latin typeface="Tahoma"/>
                <a:cs typeface="Tahoma"/>
              </a:rPr>
              <a:t> </a:t>
            </a:r>
            <a:r>
              <a:rPr sz="1283" dirty="0">
                <a:solidFill>
                  <a:srgbClr val="003399"/>
                </a:solidFill>
                <a:latin typeface="Tahoma"/>
                <a:cs typeface="Tahoma"/>
              </a:rPr>
              <a:t>ratio</a:t>
            </a:r>
            <a:r>
              <a:rPr sz="1283" spc="-6" dirty="0">
                <a:solidFill>
                  <a:srgbClr val="003399"/>
                </a:solidFill>
                <a:latin typeface="Tahoma"/>
                <a:cs typeface="Tahoma"/>
              </a:rPr>
              <a:t> </a:t>
            </a:r>
            <a:r>
              <a:rPr sz="1283" dirty="0">
                <a:solidFill>
                  <a:srgbClr val="003399"/>
                </a:solidFill>
                <a:latin typeface="Tahoma"/>
                <a:cs typeface="Tahoma"/>
              </a:rPr>
              <a:t>between</a:t>
            </a:r>
            <a:r>
              <a:rPr sz="1283" spc="-32" dirty="0">
                <a:solidFill>
                  <a:srgbClr val="003399"/>
                </a:solidFill>
                <a:latin typeface="Tahoma"/>
                <a:cs typeface="Tahoma"/>
              </a:rPr>
              <a:t> </a:t>
            </a:r>
            <a:r>
              <a:rPr sz="1283" spc="-38" dirty="0">
                <a:solidFill>
                  <a:srgbClr val="003399"/>
                </a:solidFill>
                <a:latin typeface="Tahoma"/>
                <a:cs typeface="Tahoma"/>
              </a:rPr>
              <a:t>a</a:t>
            </a:r>
            <a:endParaRPr sz="1283">
              <a:latin typeface="Tahoma"/>
              <a:cs typeface="Tahoma"/>
            </a:endParaRPr>
          </a:p>
        </p:txBody>
      </p:sp>
      <p:sp>
        <p:nvSpPr>
          <p:cNvPr id="13" name="object 13"/>
          <p:cNvSpPr txBox="1"/>
          <p:nvPr/>
        </p:nvSpPr>
        <p:spPr>
          <a:xfrm>
            <a:off x="3214500" y="3312853"/>
            <a:ext cx="4127017" cy="205651"/>
          </a:xfrm>
          <a:prstGeom prst="rect">
            <a:avLst/>
          </a:prstGeom>
        </p:spPr>
        <p:txBody>
          <a:bodyPr vert="horz" wrap="square" lIns="0" tIns="8145" rIns="0" bIns="0" rtlCol="0">
            <a:spAutoFit/>
          </a:bodyPr>
          <a:lstStyle/>
          <a:p>
            <a:pPr marL="8145">
              <a:spcBef>
                <a:spcPts val="64"/>
              </a:spcBef>
            </a:pPr>
            <a:r>
              <a:rPr sz="1283" dirty="0">
                <a:solidFill>
                  <a:srgbClr val="003399"/>
                </a:solidFill>
                <a:latin typeface="Tahoma"/>
                <a:cs typeface="Tahoma"/>
              </a:rPr>
              <a:t>chosen</a:t>
            </a:r>
            <a:r>
              <a:rPr sz="1283" spc="-26" dirty="0">
                <a:solidFill>
                  <a:srgbClr val="003399"/>
                </a:solidFill>
                <a:latin typeface="Tahoma"/>
                <a:cs typeface="Tahoma"/>
              </a:rPr>
              <a:t> </a:t>
            </a:r>
            <a:r>
              <a:rPr sz="1283" dirty="0">
                <a:solidFill>
                  <a:srgbClr val="003399"/>
                </a:solidFill>
                <a:latin typeface="Tahoma"/>
                <a:cs typeface="Tahoma"/>
              </a:rPr>
              <a:t>reference</a:t>
            </a:r>
            <a:r>
              <a:rPr sz="1283" spc="-19" dirty="0">
                <a:solidFill>
                  <a:srgbClr val="003399"/>
                </a:solidFill>
                <a:latin typeface="Tahoma"/>
                <a:cs typeface="Tahoma"/>
              </a:rPr>
              <a:t> </a:t>
            </a:r>
            <a:r>
              <a:rPr sz="1283" dirty="0">
                <a:solidFill>
                  <a:srgbClr val="003399"/>
                </a:solidFill>
                <a:latin typeface="Tahoma"/>
                <a:cs typeface="Tahoma"/>
              </a:rPr>
              <a:t>point</a:t>
            </a:r>
            <a:r>
              <a:rPr sz="1283" spc="-22" dirty="0">
                <a:solidFill>
                  <a:srgbClr val="003399"/>
                </a:solidFill>
                <a:latin typeface="Tahoma"/>
                <a:cs typeface="Tahoma"/>
              </a:rPr>
              <a:t> </a:t>
            </a:r>
            <a:r>
              <a:rPr sz="1283" dirty="0">
                <a:solidFill>
                  <a:srgbClr val="003399"/>
                </a:solidFill>
                <a:latin typeface="Tahoma"/>
                <a:cs typeface="Tahoma"/>
              </a:rPr>
              <a:t>on</a:t>
            </a:r>
            <a:r>
              <a:rPr sz="1283" spc="-10" dirty="0">
                <a:solidFill>
                  <a:srgbClr val="003399"/>
                </a:solidFill>
                <a:latin typeface="Tahoma"/>
                <a:cs typeface="Tahoma"/>
              </a:rPr>
              <a:t> </a:t>
            </a:r>
            <a:r>
              <a:rPr sz="1283" dirty="0">
                <a:solidFill>
                  <a:srgbClr val="003399"/>
                </a:solidFill>
                <a:latin typeface="Tahoma"/>
                <a:cs typeface="Tahoma"/>
              </a:rPr>
              <a:t>a</a:t>
            </a:r>
            <a:r>
              <a:rPr sz="1283" spc="-13" dirty="0">
                <a:solidFill>
                  <a:srgbClr val="003399"/>
                </a:solidFill>
                <a:latin typeface="Tahoma"/>
                <a:cs typeface="Tahoma"/>
              </a:rPr>
              <a:t> </a:t>
            </a:r>
            <a:r>
              <a:rPr sz="1283" dirty="0">
                <a:solidFill>
                  <a:srgbClr val="003399"/>
                </a:solidFill>
                <a:latin typeface="Tahoma"/>
                <a:cs typeface="Tahoma"/>
              </a:rPr>
              <a:t>longitude</a:t>
            </a:r>
            <a:r>
              <a:rPr sz="1283" spc="-10" dirty="0">
                <a:solidFill>
                  <a:srgbClr val="003399"/>
                </a:solidFill>
                <a:latin typeface="Tahoma"/>
                <a:cs typeface="Tahoma"/>
              </a:rPr>
              <a:t> </a:t>
            </a:r>
            <a:r>
              <a:rPr sz="1283" dirty="0">
                <a:solidFill>
                  <a:srgbClr val="003399"/>
                </a:solidFill>
                <a:latin typeface="Tahoma"/>
                <a:cs typeface="Tahoma"/>
              </a:rPr>
              <a:t>scale</a:t>
            </a:r>
            <a:r>
              <a:rPr sz="1283" spc="-26" dirty="0">
                <a:solidFill>
                  <a:srgbClr val="003399"/>
                </a:solidFill>
                <a:latin typeface="Tahoma"/>
                <a:cs typeface="Tahoma"/>
              </a:rPr>
              <a:t> </a:t>
            </a:r>
            <a:r>
              <a:rPr sz="1283" dirty="0">
                <a:solidFill>
                  <a:srgbClr val="003399"/>
                </a:solidFill>
                <a:latin typeface="Tahoma"/>
                <a:cs typeface="Tahoma"/>
              </a:rPr>
              <a:t>and</a:t>
            </a:r>
            <a:r>
              <a:rPr sz="1283" spc="-22" dirty="0">
                <a:solidFill>
                  <a:srgbClr val="003399"/>
                </a:solidFill>
                <a:latin typeface="Tahoma"/>
                <a:cs typeface="Tahoma"/>
              </a:rPr>
              <a:t> </a:t>
            </a:r>
            <a:r>
              <a:rPr sz="1283" dirty="0">
                <a:solidFill>
                  <a:srgbClr val="003399"/>
                </a:solidFill>
                <a:latin typeface="Tahoma"/>
                <a:cs typeface="Tahoma"/>
              </a:rPr>
              <a:t>the</a:t>
            </a:r>
            <a:r>
              <a:rPr sz="1283" spc="-6" dirty="0">
                <a:solidFill>
                  <a:srgbClr val="003399"/>
                </a:solidFill>
                <a:latin typeface="Tahoma"/>
                <a:cs typeface="Tahoma"/>
              </a:rPr>
              <a:t> level</a:t>
            </a:r>
            <a:endParaRPr sz="1283">
              <a:latin typeface="Tahoma"/>
              <a:cs typeface="Tahoma"/>
            </a:endParaRPr>
          </a:p>
        </p:txBody>
      </p:sp>
      <p:sp>
        <p:nvSpPr>
          <p:cNvPr id="14" name="object 14"/>
          <p:cNvSpPr txBox="1"/>
          <p:nvPr/>
        </p:nvSpPr>
        <p:spPr>
          <a:xfrm>
            <a:off x="3214500" y="3449655"/>
            <a:ext cx="1869660" cy="205651"/>
          </a:xfrm>
          <a:prstGeom prst="rect">
            <a:avLst/>
          </a:prstGeom>
        </p:spPr>
        <p:txBody>
          <a:bodyPr vert="horz" wrap="square" lIns="0" tIns="8145" rIns="0" bIns="0" rtlCol="0">
            <a:spAutoFit/>
          </a:bodyPr>
          <a:lstStyle/>
          <a:p>
            <a:pPr marL="8145">
              <a:spcBef>
                <a:spcPts val="64"/>
              </a:spcBef>
            </a:pPr>
            <a:r>
              <a:rPr sz="1283" dirty="0">
                <a:solidFill>
                  <a:srgbClr val="003399"/>
                </a:solidFill>
                <a:latin typeface="Tahoma"/>
                <a:cs typeface="Tahoma"/>
              </a:rPr>
              <a:t>that</a:t>
            </a:r>
            <a:r>
              <a:rPr sz="1283" spc="-48" dirty="0">
                <a:solidFill>
                  <a:srgbClr val="003399"/>
                </a:solidFill>
                <a:latin typeface="Tahoma"/>
                <a:cs typeface="Tahoma"/>
              </a:rPr>
              <a:t> </a:t>
            </a:r>
            <a:r>
              <a:rPr sz="1283" dirty="0">
                <a:solidFill>
                  <a:srgbClr val="003399"/>
                </a:solidFill>
                <a:latin typeface="Tahoma"/>
                <a:cs typeface="Tahoma"/>
              </a:rPr>
              <a:t>actually</a:t>
            </a:r>
            <a:r>
              <a:rPr sz="1283" spc="-48" dirty="0">
                <a:solidFill>
                  <a:srgbClr val="003399"/>
                </a:solidFill>
                <a:latin typeface="Tahoma"/>
                <a:cs typeface="Tahoma"/>
              </a:rPr>
              <a:t> </a:t>
            </a:r>
            <a:r>
              <a:rPr sz="1283" spc="-6" dirty="0">
                <a:solidFill>
                  <a:srgbClr val="003399"/>
                </a:solidFill>
                <a:latin typeface="Tahoma"/>
                <a:cs typeface="Tahoma"/>
              </a:rPr>
              <a:t>experienced.</a:t>
            </a:r>
            <a:endParaRPr sz="1283">
              <a:latin typeface="Tahoma"/>
              <a:cs typeface="Tahoma"/>
            </a:endParaRPr>
          </a:p>
        </p:txBody>
      </p:sp>
      <p:sp>
        <p:nvSpPr>
          <p:cNvPr id="18" name="Footer Placeholder 17">
            <a:extLst>
              <a:ext uri="{FF2B5EF4-FFF2-40B4-BE49-F238E27FC236}">
                <a16:creationId xmlns:a16="http://schemas.microsoft.com/office/drawing/2014/main" id="{7B2127F6-0F8D-417D-8DA6-F8C56B6AD44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484618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163916"/>
            <a:ext cx="5623234" cy="3748687"/>
            <a:chOff x="376237" y="255587"/>
            <a:chExt cx="8768080" cy="5845175"/>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260350"/>
              <a:ext cx="8255000" cy="5835650"/>
            </a:xfrm>
            <a:custGeom>
              <a:avLst/>
              <a:gdLst/>
              <a:ahLst/>
              <a:cxnLst/>
              <a:rect l="l" t="t" r="r" b="b"/>
              <a:pathLst>
                <a:path w="8255000" h="5835650">
                  <a:moveTo>
                    <a:pt x="0" y="5835650"/>
                  </a:moveTo>
                  <a:lnTo>
                    <a:pt x="8255000" y="5835650"/>
                  </a:lnTo>
                  <a:lnTo>
                    <a:pt x="8255000" y="0"/>
                  </a:lnTo>
                  <a:lnTo>
                    <a:pt x="0" y="0"/>
                  </a:lnTo>
                  <a:lnTo>
                    <a:pt x="0" y="5835650"/>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2481297" y="187137"/>
            <a:ext cx="5182188" cy="3529445"/>
          </a:xfrm>
          <a:prstGeom prst="rect">
            <a:avLst/>
          </a:prstGeom>
        </p:spPr>
        <p:txBody>
          <a:bodyPr vert="horz" wrap="square" lIns="0" tIns="8145" rIns="0" bIns="0" rtlCol="0">
            <a:spAutoFit/>
          </a:bodyPr>
          <a:lstStyle/>
          <a:p>
            <a:pPr marL="228046" marR="56604" indent="-219902">
              <a:spcBef>
                <a:spcPts val="64"/>
              </a:spcBef>
            </a:pPr>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b="1" dirty="0">
                <a:solidFill>
                  <a:srgbClr val="FF6600"/>
                </a:solidFill>
                <a:latin typeface="Tahoma"/>
                <a:cs typeface="Tahoma"/>
              </a:rPr>
              <a:t>Audiology</a:t>
            </a:r>
            <a:r>
              <a:rPr sz="1539" b="1" spc="-6" dirty="0">
                <a:solidFill>
                  <a:srgbClr val="FF6600"/>
                </a:solidFill>
                <a:latin typeface="Tahoma"/>
                <a:cs typeface="Tahoma"/>
              </a:rPr>
              <a:t> </a:t>
            </a:r>
            <a:r>
              <a:rPr sz="1539" dirty="0">
                <a:latin typeface="Tahoma"/>
                <a:cs typeface="Tahoma"/>
              </a:rPr>
              <a:t>:is</a:t>
            </a:r>
            <a:r>
              <a:rPr sz="1539" spc="-16" dirty="0">
                <a:latin typeface="Tahoma"/>
                <a:cs typeface="Tahoma"/>
              </a:rPr>
              <a:t> </a:t>
            </a:r>
            <a:r>
              <a:rPr sz="1539" dirty="0">
                <a:latin typeface="Tahoma"/>
                <a:cs typeface="Tahoma"/>
              </a:rPr>
              <a:t>the</a:t>
            </a:r>
            <a:r>
              <a:rPr sz="1539" spc="-26" dirty="0">
                <a:latin typeface="Tahoma"/>
                <a:cs typeface="Tahoma"/>
              </a:rPr>
              <a:t> </a:t>
            </a:r>
            <a:r>
              <a:rPr sz="1539" dirty="0">
                <a:latin typeface="Tahoma"/>
                <a:cs typeface="Tahoma"/>
              </a:rPr>
              <a:t>discipline</a:t>
            </a:r>
            <a:r>
              <a:rPr sz="1539" spc="-19" dirty="0">
                <a:latin typeface="Tahoma"/>
                <a:cs typeface="Tahoma"/>
              </a:rPr>
              <a:t> </a:t>
            </a:r>
            <a:r>
              <a:rPr sz="1539" dirty="0">
                <a:latin typeface="Tahoma"/>
                <a:cs typeface="Tahoma"/>
              </a:rPr>
              <a:t>interested</a:t>
            </a:r>
            <a:r>
              <a:rPr sz="1539" spc="-32" dirty="0">
                <a:latin typeface="Tahoma"/>
                <a:cs typeface="Tahoma"/>
              </a:rPr>
              <a:t> </a:t>
            </a:r>
            <a:r>
              <a:rPr sz="1539" dirty="0">
                <a:latin typeface="Tahoma"/>
                <a:cs typeface="Tahoma"/>
              </a:rPr>
              <a:t>in</a:t>
            </a:r>
            <a:r>
              <a:rPr sz="1539" spc="-16" dirty="0">
                <a:latin typeface="Tahoma"/>
                <a:cs typeface="Tahoma"/>
              </a:rPr>
              <a:t> </a:t>
            </a:r>
            <a:r>
              <a:rPr sz="1539" dirty="0">
                <a:latin typeface="Tahoma"/>
                <a:cs typeface="Tahoma"/>
              </a:rPr>
              <a:t>manipulating</a:t>
            </a:r>
            <a:r>
              <a:rPr sz="1539" spc="-38" dirty="0">
                <a:latin typeface="Tahoma"/>
                <a:cs typeface="Tahoma"/>
              </a:rPr>
              <a:t> </a:t>
            </a:r>
            <a:r>
              <a:rPr sz="1539" spc="-32" dirty="0">
                <a:latin typeface="Tahoma"/>
                <a:cs typeface="Tahoma"/>
              </a:rPr>
              <a:t>a </a:t>
            </a:r>
            <a:r>
              <a:rPr sz="1539" dirty="0">
                <a:latin typeface="Tahoma"/>
                <a:cs typeface="Tahoma"/>
              </a:rPr>
              <a:t>caustic</a:t>
            </a:r>
            <a:r>
              <a:rPr sz="1539" spc="-26" dirty="0">
                <a:latin typeface="Tahoma"/>
                <a:cs typeface="Tahoma"/>
              </a:rPr>
              <a:t> </a:t>
            </a:r>
            <a:r>
              <a:rPr sz="1539" dirty="0">
                <a:latin typeface="Tahoma"/>
                <a:cs typeface="Tahoma"/>
              </a:rPr>
              <a:t>signals</a:t>
            </a:r>
            <a:r>
              <a:rPr sz="1539" spc="-35" dirty="0">
                <a:latin typeface="Tahoma"/>
                <a:cs typeface="Tahoma"/>
              </a:rPr>
              <a:t> </a:t>
            </a:r>
            <a:r>
              <a:rPr sz="1539" dirty="0">
                <a:latin typeface="Tahoma"/>
                <a:cs typeface="Tahoma"/>
              </a:rPr>
              <a:t>that</a:t>
            </a:r>
            <a:r>
              <a:rPr sz="1539" spc="-32" dirty="0">
                <a:latin typeface="Tahoma"/>
                <a:cs typeface="Tahoma"/>
              </a:rPr>
              <a:t> </a:t>
            </a:r>
            <a:r>
              <a:rPr sz="1539" dirty="0">
                <a:latin typeface="Tahoma"/>
                <a:cs typeface="Tahoma"/>
              </a:rPr>
              <a:t>can</a:t>
            </a:r>
            <a:r>
              <a:rPr sz="1539" spc="-35" dirty="0">
                <a:latin typeface="Tahoma"/>
                <a:cs typeface="Tahoma"/>
              </a:rPr>
              <a:t> </a:t>
            </a:r>
            <a:r>
              <a:rPr sz="1539" dirty="0">
                <a:latin typeface="Tahoma"/>
                <a:cs typeface="Tahoma"/>
              </a:rPr>
              <a:t>be</a:t>
            </a:r>
            <a:r>
              <a:rPr sz="1539" spc="-35" dirty="0">
                <a:latin typeface="Tahoma"/>
                <a:cs typeface="Tahoma"/>
              </a:rPr>
              <a:t> </a:t>
            </a:r>
            <a:r>
              <a:rPr sz="1539" dirty="0">
                <a:latin typeface="Tahoma"/>
                <a:cs typeface="Tahoma"/>
              </a:rPr>
              <a:t>perceived</a:t>
            </a:r>
            <a:r>
              <a:rPr sz="1539" spc="-32" dirty="0">
                <a:latin typeface="Tahoma"/>
                <a:cs typeface="Tahoma"/>
              </a:rPr>
              <a:t> </a:t>
            </a:r>
            <a:r>
              <a:rPr sz="1539" dirty="0">
                <a:latin typeface="Tahoma"/>
                <a:cs typeface="Tahoma"/>
              </a:rPr>
              <a:t>by</a:t>
            </a:r>
            <a:r>
              <a:rPr sz="1539" spc="-35" dirty="0">
                <a:latin typeface="Tahoma"/>
                <a:cs typeface="Tahoma"/>
              </a:rPr>
              <a:t> </a:t>
            </a:r>
            <a:r>
              <a:rPr sz="1539" dirty="0">
                <a:latin typeface="Tahoma"/>
                <a:cs typeface="Tahoma"/>
              </a:rPr>
              <a:t>humans.</a:t>
            </a:r>
            <a:r>
              <a:rPr sz="1539" spc="-42" dirty="0">
                <a:latin typeface="Tahoma"/>
                <a:cs typeface="Tahoma"/>
              </a:rPr>
              <a:t> </a:t>
            </a:r>
            <a:r>
              <a:rPr sz="1539" spc="-13" dirty="0">
                <a:latin typeface="Tahoma"/>
                <a:cs typeface="Tahoma"/>
              </a:rPr>
              <a:t>most </a:t>
            </a:r>
            <a:r>
              <a:rPr sz="1539" dirty="0">
                <a:latin typeface="Tahoma"/>
                <a:cs typeface="Tahoma"/>
              </a:rPr>
              <a:t>MM</a:t>
            </a:r>
            <a:r>
              <a:rPr sz="1539" spc="-22" dirty="0">
                <a:latin typeface="Tahoma"/>
                <a:cs typeface="Tahoma"/>
              </a:rPr>
              <a:t> </a:t>
            </a:r>
            <a:r>
              <a:rPr sz="1539" dirty="0">
                <a:latin typeface="Tahoma"/>
                <a:cs typeface="Tahoma"/>
              </a:rPr>
              <a:t>applications</a:t>
            </a:r>
            <a:r>
              <a:rPr sz="1539" spc="-38" dirty="0">
                <a:latin typeface="Tahoma"/>
                <a:cs typeface="Tahoma"/>
              </a:rPr>
              <a:t> </a:t>
            </a:r>
            <a:r>
              <a:rPr sz="1539" dirty="0">
                <a:latin typeface="Tahoma"/>
                <a:cs typeface="Tahoma"/>
              </a:rPr>
              <a:t>use</a:t>
            </a:r>
            <a:r>
              <a:rPr sz="1539" spc="-19" dirty="0">
                <a:latin typeface="Tahoma"/>
                <a:cs typeface="Tahoma"/>
              </a:rPr>
              <a:t> </a:t>
            </a:r>
            <a:r>
              <a:rPr sz="1539" dirty="0">
                <a:latin typeface="Tahoma"/>
                <a:cs typeface="Tahoma"/>
              </a:rPr>
              <a:t>audio</a:t>
            </a:r>
            <a:r>
              <a:rPr sz="1539" spc="-42" dirty="0">
                <a:latin typeface="Tahoma"/>
                <a:cs typeface="Tahoma"/>
              </a:rPr>
              <a:t> </a:t>
            </a:r>
            <a:r>
              <a:rPr sz="1539" dirty="0">
                <a:latin typeface="Tahoma"/>
                <a:cs typeface="Tahoma"/>
              </a:rPr>
              <a:t>in</a:t>
            </a:r>
            <a:r>
              <a:rPr sz="1539" spc="-13" dirty="0">
                <a:latin typeface="Tahoma"/>
                <a:cs typeface="Tahoma"/>
              </a:rPr>
              <a:t> </a:t>
            </a:r>
            <a:r>
              <a:rPr sz="1539" b="1" dirty="0">
                <a:solidFill>
                  <a:srgbClr val="0066FF"/>
                </a:solidFill>
                <a:latin typeface="Tahoma"/>
                <a:cs typeface="Tahoma"/>
              </a:rPr>
              <a:t>the</a:t>
            </a:r>
            <a:r>
              <a:rPr sz="1539" b="1" spc="-19" dirty="0">
                <a:solidFill>
                  <a:srgbClr val="0066FF"/>
                </a:solidFill>
                <a:latin typeface="Tahoma"/>
                <a:cs typeface="Tahoma"/>
              </a:rPr>
              <a:t> </a:t>
            </a:r>
            <a:r>
              <a:rPr sz="1539" b="1" dirty="0">
                <a:solidFill>
                  <a:srgbClr val="0066FF"/>
                </a:solidFill>
                <a:latin typeface="Tahoma"/>
                <a:cs typeface="Tahoma"/>
              </a:rPr>
              <a:t>form</a:t>
            </a:r>
            <a:r>
              <a:rPr sz="1539" b="1" spc="-26" dirty="0">
                <a:solidFill>
                  <a:srgbClr val="0066FF"/>
                </a:solidFill>
                <a:latin typeface="Tahoma"/>
                <a:cs typeface="Tahoma"/>
              </a:rPr>
              <a:t> </a:t>
            </a:r>
            <a:r>
              <a:rPr sz="1539" b="1" dirty="0">
                <a:solidFill>
                  <a:srgbClr val="0066FF"/>
                </a:solidFill>
                <a:latin typeface="Tahoma"/>
                <a:cs typeface="Tahoma"/>
              </a:rPr>
              <a:t>of</a:t>
            </a:r>
            <a:r>
              <a:rPr sz="1539" b="1" spc="-29" dirty="0">
                <a:solidFill>
                  <a:srgbClr val="0066FF"/>
                </a:solidFill>
                <a:latin typeface="Tahoma"/>
                <a:cs typeface="Tahoma"/>
              </a:rPr>
              <a:t> </a:t>
            </a:r>
            <a:r>
              <a:rPr sz="1539" b="1" dirty="0">
                <a:solidFill>
                  <a:srgbClr val="0066FF"/>
                </a:solidFill>
                <a:latin typeface="Tahoma"/>
                <a:cs typeface="Tahoma"/>
              </a:rPr>
              <a:t>music</a:t>
            </a:r>
            <a:r>
              <a:rPr sz="1539" b="1" spc="-29" dirty="0">
                <a:solidFill>
                  <a:srgbClr val="0066FF"/>
                </a:solidFill>
                <a:latin typeface="Tahoma"/>
                <a:cs typeface="Tahoma"/>
              </a:rPr>
              <a:t> </a:t>
            </a:r>
            <a:r>
              <a:rPr sz="1539" b="1" spc="-16" dirty="0">
                <a:solidFill>
                  <a:srgbClr val="0066FF"/>
                </a:solidFill>
                <a:latin typeface="Tahoma"/>
                <a:cs typeface="Tahoma"/>
              </a:rPr>
              <a:t>and</a:t>
            </a:r>
            <a:endParaRPr sz="1539">
              <a:latin typeface="Tahoma"/>
              <a:cs typeface="Tahoma"/>
            </a:endParaRPr>
          </a:p>
          <a:p>
            <a:pPr marL="228046"/>
            <a:r>
              <a:rPr sz="1539" b="1" dirty="0">
                <a:solidFill>
                  <a:srgbClr val="0066FF"/>
                </a:solidFill>
                <a:latin typeface="Tahoma"/>
                <a:cs typeface="Tahoma"/>
              </a:rPr>
              <a:t>/or</a:t>
            </a:r>
            <a:r>
              <a:rPr sz="1539" b="1" spc="-32" dirty="0">
                <a:solidFill>
                  <a:srgbClr val="0066FF"/>
                </a:solidFill>
                <a:latin typeface="Tahoma"/>
                <a:cs typeface="Tahoma"/>
              </a:rPr>
              <a:t> </a:t>
            </a:r>
            <a:r>
              <a:rPr sz="1539" b="1" spc="-6" dirty="0">
                <a:solidFill>
                  <a:srgbClr val="0066FF"/>
                </a:solidFill>
                <a:latin typeface="Tahoma"/>
                <a:cs typeface="Tahoma"/>
              </a:rPr>
              <a:t>speech.</a:t>
            </a:r>
            <a:endParaRPr sz="1539">
              <a:latin typeface="Tahoma"/>
              <a:cs typeface="Tahoma"/>
            </a:endParaRPr>
          </a:p>
          <a:p>
            <a:pPr marL="228046" marR="317229" indent="-219902">
              <a:spcBef>
                <a:spcPts val="372"/>
              </a:spcBef>
            </a:pPr>
            <a:r>
              <a:rPr sz="1539" dirty="0">
                <a:solidFill>
                  <a:srgbClr val="FFCC00"/>
                </a:solidFill>
                <a:latin typeface="Wingdings"/>
                <a:cs typeface="Wingdings"/>
              </a:rPr>
              <a:t></a:t>
            </a:r>
            <a:r>
              <a:rPr sz="1539" spc="-38" dirty="0">
                <a:solidFill>
                  <a:srgbClr val="FFCC00"/>
                </a:solidFill>
                <a:latin typeface="Times New Roman"/>
                <a:cs typeface="Times New Roman"/>
              </a:rPr>
              <a:t> </a:t>
            </a:r>
            <a:r>
              <a:rPr sz="1539" dirty="0">
                <a:latin typeface="Tahoma"/>
                <a:cs typeface="Tahoma"/>
              </a:rPr>
              <a:t>The</a:t>
            </a:r>
            <a:r>
              <a:rPr sz="1539" spc="-45" dirty="0">
                <a:latin typeface="Tahoma"/>
                <a:cs typeface="Tahoma"/>
              </a:rPr>
              <a:t> </a:t>
            </a:r>
            <a:r>
              <a:rPr sz="1539" b="1" dirty="0">
                <a:solidFill>
                  <a:srgbClr val="FF6600"/>
                </a:solidFill>
                <a:latin typeface="Tahoma"/>
                <a:cs typeface="Tahoma"/>
              </a:rPr>
              <a:t>sound</a:t>
            </a:r>
            <a:r>
              <a:rPr sz="1539" b="1" spc="26" dirty="0">
                <a:solidFill>
                  <a:srgbClr val="FF6600"/>
                </a:solidFill>
                <a:latin typeface="Tahoma"/>
                <a:cs typeface="Tahoma"/>
              </a:rPr>
              <a:t> </a:t>
            </a:r>
            <a:r>
              <a:rPr sz="1539" dirty="0">
                <a:latin typeface="Tahoma"/>
                <a:cs typeface="Tahoma"/>
              </a:rPr>
              <a:t>in</a:t>
            </a:r>
            <a:r>
              <a:rPr sz="1539" spc="-16" dirty="0">
                <a:latin typeface="Tahoma"/>
                <a:cs typeface="Tahoma"/>
              </a:rPr>
              <a:t> </a:t>
            </a:r>
            <a:r>
              <a:rPr sz="1539" dirty="0">
                <a:latin typeface="Tahoma"/>
                <a:cs typeface="Tahoma"/>
              </a:rPr>
              <a:t>audiosonic</a:t>
            </a:r>
            <a:r>
              <a:rPr sz="1539" spc="-29" dirty="0">
                <a:latin typeface="Tahoma"/>
                <a:cs typeface="Tahoma"/>
              </a:rPr>
              <a:t> </a:t>
            </a:r>
            <a:r>
              <a:rPr sz="1539" dirty="0">
                <a:latin typeface="Tahoma"/>
                <a:cs typeface="Tahoma"/>
              </a:rPr>
              <a:t>frequency</a:t>
            </a:r>
            <a:r>
              <a:rPr sz="1539" spc="-22" dirty="0">
                <a:latin typeface="Tahoma"/>
                <a:cs typeface="Tahoma"/>
              </a:rPr>
              <a:t> </a:t>
            </a:r>
            <a:r>
              <a:rPr sz="1539" dirty="0">
                <a:latin typeface="Tahoma"/>
                <a:cs typeface="Tahoma"/>
              </a:rPr>
              <a:t>range</a:t>
            </a:r>
            <a:r>
              <a:rPr sz="1539" spc="-13" dirty="0">
                <a:latin typeface="Tahoma"/>
                <a:cs typeface="Tahoma"/>
              </a:rPr>
              <a:t> </a:t>
            </a:r>
            <a:r>
              <a:rPr sz="1539" dirty="0">
                <a:latin typeface="Tahoma"/>
                <a:cs typeface="Tahoma"/>
              </a:rPr>
              <a:t>is</a:t>
            </a:r>
            <a:r>
              <a:rPr sz="1539" spc="-16" dirty="0">
                <a:latin typeface="Tahoma"/>
                <a:cs typeface="Tahoma"/>
              </a:rPr>
              <a:t> </a:t>
            </a:r>
            <a:r>
              <a:rPr sz="1539" spc="-6" dirty="0">
                <a:latin typeface="Tahoma"/>
                <a:cs typeface="Tahoma"/>
              </a:rPr>
              <a:t>primarily </a:t>
            </a:r>
            <a:r>
              <a:rPr sz="1539" dirty="0">
                <a:latin typeface="Tahoma"/>
                <a:cs typeface="Tahoma"/>
              </a:rPr>
              <a:t>important</a:t>
            </a:r>
            <a:r>
              <a:rPr sz="1539" spc="-48" dirty="0">
                <a:latin typeface="Tahoma"/>
                <a:cs typeface="Tahoma"/>
              </a:rPr>
              <a:t> </a:t>
            </a:r>
            <a:r>
              <a:rPr sz="1539" dirty="0">
                <a:latin typeface="Tahoma"/>
                <a:cs typeface="Tahoma"/>
              </a:rPr>
              <a:t>for</a:t>
            </a:r>
            <a:r>
              <a:rPr sz="1539" spc="-42" dirty="0">
                <a:latin typeface="Tahoma"/>
                <a:cs typeface="Tahoma"/>
              </a:rPr>
              <a:t> </a:t>
            </a:r>
            <a:r>
              <a:rPr sz="1539" dirty="0">
                <a:latin typeface="Tahoma"/>
                <a:cs typeface="Tahoma"/>
              </a:rPr>
              <a:t>MM</a:t>
            </a:r>
            <a:r>
              <a:rPr sz="1539" spc="-29" dirty="0">
                <a:latin typeface="Tahoma"/>
                <a:cs typeface="Tahoma"/>
              </a:rPr>
              <a:t> </a:t>
            </a:r>
            <a:r>
              <a:rPr sz="1539" dirty="0">
                <a:latin typeface="Tahoma"/>
                <a:cs typeface="Tahoma"/>
              </a:rPr>
              <a:t>systems</a:t>
            </a:r>
            <a:r>
              <a:rPr sz="1539" spc="-26" dirty="0">
                <a:latin typeface="Tahoma"/>
                <a:cs typeface="Tahoma"/>
              </a:rPr>
              <a:t> </a:t>
            </a:r>
            <a:r>
              <a:rPr sz="1539" dirty="0">
                <a:latin typeface="Tahoma"/>
                <a:cs typeface="Tahoma"/>
              </a:rPr>
              <a:t>,</a:t>
            </a:r>
            <a:r>
              <a:rPr sz="1539" dirty="0">
                <a:solidFill>
                  <a:srgbClr val="0066FF"/>
                </a:solidFill>
                <a:latin typeface="Tahoma"/>
                <a:cs typeface="Tahoma"/>
              </a:rPr>
              <a:t>music</a:t>
            </a:r>
            <a:r>
              <a:rPr sz="1539" spc="-29" dirty="0">
                <a:solidFill>
                  <a:srgbClr val="0066FF"/>
                </a:solidFill>
                <a:latin typeface="Tahoma"/>
                <a:cs typeface="Tahoma"/>
              </a:rPr>
              <a:t> </a:t>
            </a:r>
            <a:r>
              <a:rPr sz="1539" dirty="0">
                <a:solidFill>
                  <a:srgbClr val="0066FF"/>
                </a:solidFill>
                <a:latin typeface="Tahoma"/>
                <a:cs typeface="Tahoma"/>
              </a:rPr>
              <a:t>signals</a:t>
            </a:r>
            <a:r>
              <a:rPr sz="1539" spc="-35" dirty="0">
                <a:solidFill>
                  <a:srgbClr val="0066FF"/>
                </a:solidFill>
                <a:latin typeface="Tahoma"/>
                <a:cs typeface="Tahoma"/>
              </a:rPr>
              <a:t> </a:t>
            </a:r>
            <a:r>
              <a:rPr sz="1539" spc="-13" dirty="0">
                <a:solidFill>
                  <a:srgbClr val="0066FF"/>
                </a:solidFill>
                <a:latin typeface="Tahoma"/>
                <a:cs typeface="Tahoma"/>
              </a:rPr>
              <a:t>have </a:t>
            </a:r>
            <a:r>
              <a:rPr sz="1539" dirty="0">
                <a:solidFill>
                  <a:srgbClr val="0066FF"/>
                </a:solidFill>
                <a:latin typeface="Tahoma"/>
                <a:cs typeface="Tahoma"/>
              </a:rPr>
              <a:t>frequencies</a:t>
            </a:r>
            <a:r>
              <a:rPr sz="1539" spc="-38" dirty="0">
                <a:solidFill>
                  <a:srgbClr val="0066FF"/>
                </a:solidFill>
                <a:latin typeface="Tahoma"/>
                <a:cs typeface="Tahoma"/>
              </a:rPr>
              <a:t> </a:t>
            </a:r>
            <a:r>
              <a:rPr sz="1539" dirty="0">
                <a:solidFill>
                  <a:srgbClr val="0066FF"/>
                </a:solidFill>
                <a:latin typeface="Tahoma"/>
                <a:cs typeface="Tahoma"/>
              </a:rPr>
              <a:t>in</a:t>
            </a:r>
            <a:r>
              <a:rPr sz="1539" spc="-38" dirty="0">
                <a:solidFill>
                  <a:srgbClr val="0066FF"/>
                </a:solidFill>
                <a:latin typeface="Tahoma"/>
                <a:cs typeface="Tahoma"/>
              </a:rPr>
              <a:t> </a:t>
            </a:r>
            <a:r>
              <a:rPr sz="1539" dirty="0">
                <a:solidFill>
                  <a:srgbClr val="0066FF"/>
                </a:solidFill>
                <a:latin typeface="Tahoma"/>
                <a:cs typeface="Tahoma"/>
              </a:rPr>
              <a:t>the</a:t>
            </a:r>
            <a:r>
              <a:rPr sz="1539" spc="-38" dirty="0">
                <a:solidFill>
                  <a:srgbClr val="0066FF"/>
                </a:solidFill>
                <a:latin typeface="Tahoma"/>
                <a:cs typeface="Tahoma"/>
              </a:rPr>
              <a:t> </a:t>
            </a:r>
            <a:r>
              <a:rPr sz="1539" dirty="0">
                <a:solidFill>
                  <a:srgbClr val="0066FF"/>
                </a:solidFill>
                <a:latin typeface="Tahoma"/>
                <a:cs typeface="Tahoma"/>
              </a:rPr>
              <a:t>20Hz-</a:t>
            </a:r>
            <a:r>
              <a:rPr sz="1539" spc="-32" dirty="0">
                <a:solidFill>
                  <a:srgbClr val="0066FF"/>
                </a:solidFill>
                <a:latin typeface="Tahoma"/>
                <a:cs typeface="Tahoma"/>
              </a:rPr>
              <a:t> </a:t>
            </a:r>
            <a:r>
              <a:rPr sz="1539" dirty="0">
                <a:solidFill>
                  <a:srgbClr val="0066FF"/>
                </a:solidFill>
                <a:latin typeface="Tahoma"/>
                <a:cs typeface="Tahoma"/>
              </a:rPr>
              <a:t>20KHz</a:t>
            </a:r>
            <a:r>
              <a:rPr sz="1539" spc="-35" dirty="0">
                <a:solidFill>
                  <a:srgbClr val="0066FF"/>
                </a:solidFill>
                <a:latin typeface="Tahoma"/>
                <a:cs typeface="Tahoma"/>
              </a:rPr>
              <a:t> </a:t>
            </a:r>
            <a:r>
              <a:rPr sz="1539" spc="-6" dirty="0">
                <a:solidFill>
                  <a:srgbClr val="0066FF"/>
                </a:solidFill>
                <a:latin typeface="Tahoma"/>
                <a:cs typeface="Tahoma"/>
              </a:rPr>
              <a:t>range</a:t>
            </a:r>
            <a:r>
              <a:rPr sz="1539" spc="-6" dirty="0">
                <a:latin typeface="Tahoma"/>
                <a:cs typeface="Tahoma"/>
              </a:rPr>
              <a:t>.</a:t>
            </a:r>
            <a:endParaRPr sz="1539">
              <a:latin typeface="Tahoma"/>
              <a:cs typeface="Tahoma"/>
            </a:endParaRPr>
          </a:p>
          <a:p>
            <a:pPr marL="228046" marR="98141" indent="-219902">
              <a:spcBef>
                <a:spcPts val="369"/>
              </a:spcBef>
            </a:pPr>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dirty="0">
                <a:latin typeface="Tahoma"/>
                <a:cs typeface="Tahoma"/>
              </a:rPr>
              <a:t>The</a:t>
            </a:r>
            <a:r>
              <a:rPr sz="1539" spc="-26" dirty="0">
                <a:latin typeface="Tahoma"/>
                <a:cs typeface="Tahoma"/>
              </a:rPr>
              <a:t> </a:t>
            </a:r>
            <a:r>
              <a:rPr sz="1539" dirty="0">
                <a:latin typeface="Tahoma"/>
                <a:cs typeface="Tahoma"/>
              </a:rPr>
              <a:t>waves</a:t>
            </a:r>
            <a:r>
              <a:rPr sz="1539" spc="-16" dirty="0">
                <a:latin typeface="Tahoma"/>
                <a:cs typeface="Tahoma"/>
              </a:rPr>
              <a:t> </a:t>
            </a:r>
            <a:r>
              <a:rPr sz="1539" dirty="0">
                <a:latin typeface="Tahoma"/>
                <a:cs typeface="Tahoma"/>
              </a:rPr>
              <a:t>in</a:t>
            </a:r>
            <a:r>
              <a:rPr sz="1539" spc="-19" dirty="0">
                <a:latin typeface="Tahoma"/>
                <a:cs typeface="Tahoma"/>
              </a:rPr>
              <a:t> </a:t>
            </a:r>
            <a:r>
              <a:rPr sz="1539" dirty="0">
                <a:latin typeface="Tahoma"/>
                <a:cs typeface="Tahoma"/>
              </a:rPr>
              <a:t>the</a:t>
            </a:r>
            <a:r>
              <a:rPr sz="1539" spc="-13" dirty="0">
                <a:latin typeface="Tahoma"/>
                <a:cs typeface="Tahoma"/>
              </a:rPr>
              <a:t> </a:t>
            </a:r>
            <a:r>
              <a:rPr sz="1539" dirty="0">
                <a:latin typeface="Tahoma"/>
                <a:cs typeface="Tahoma"/>
              </a:rPr>
              <a:t>audiocostic</a:t>
            </a:r>
            <a:r>
              <a:rPr sz="1539" spc="-16" dirty="0">
                <a:latin typeface="Tahoma"/>
                <a:cs typeface="Tahoma"/>
              </a:rPr>
              <a:t> </a:t>
            </a:r>
            <a:r>
              <a:rPr sz="1539" dirty="0">
                <a:latin typeface="Tahoma"/>
                <a:cs typeface="Tahoma"/>
              </a:rPr>
              <a:t>frequency</a:t>
            </a:r>
            <a:r>
              <a:rPr sz="1539" spc="-32" dirty="0">
                <a:latin typeface="Tahoma"/>
                <a:cs typeface="Tahoma"/>
              </a:rPr>
              <a:t> </a:t>
            </a:r>
            <a:r>
              <a:rPr sz="1539" dirty="0">
                <a:latin typeface="Tahoma"/>
                <a:cs typeface="Tahoma"/>
              </a:rPr>
              <a:t>range</a:t>
            </a:r>
            <a:r>
              <a:rPr sz="1539" spc="-26" dirty="0">
                <a:latin typeface="Tahoma"/>
                <a:cs typeface="Tahoma"/>
              </a:rPr>
              <a:t> </a:t>
            </a:r>
            <a:r>
              <a:rPr sz="1539" dirty="0">
                <a:latin typeface="Tahoma"/>
                <a:cs typeface="Tahoma"/>
              </a:rPr>
              <a:t>are</a:t>
            </a:r>
            <a:r>
              <a:rPr sz="1539" spc="-26" dirty="0">
                <a:latin typeface="Tahoma"/>
                <a:cs typeface="Tahoma"/>
              </a:rPr>
              <a:t> </a:t>
            </a:r>
            <a:r>
              <a:rPr sz="1539" spc="-6" dirty="0">
                <a:latin typeface="Tahoma"/>
                <a:cs typeface="Tahoma"/>
              </a:rPr>
              <a:t>called </a:t>
            </a:r>
            <a:r>
              <a:rPr sz="1539" dirty="0">
                <a:solidFill>
                  <a:srgbClr val="0066FF"/>
                </a:solidFill>
                <a:latin typeface="Tahoma"/>
                <a:cs typeface="Tahoma"/>
              </a:rPr>
              <a:t>acoustic</a:t>
            </a:r>
            <a:r>
              <a:rPr sz="1539" spc="-51" dirty="0">
                <a:solidFill>
                  <a:srgbClr val="0066FF"/>
                </a:solidFill>
                <a:latin typeface="Tahoma"/>
                <a:cs typeface="Tahoma"/>
              </a:rPr>
              <a:t> </a:t>
            </a:r>
            <a:r>
              <a:rPr sz="1539" dirty="0">
                <a:solidFill>
                  <a:srgbClr val="0066FF"/>
                </a:solidFill>
                <a:latin typeface="Tahoma"/>
                <a:cs typeface="Tahoma"/>
              </a:rPr>
              <a:t>signals</a:t>
            </a:r>
            <a:r>
              <a:rPr sz="1539" spc="-51" dirty="0">
                <a:solidFill>
                  <a:srgbClr val="0066FF"/>
                </a:solidFill>
                <a:latin typeface="Tahoma"/>
                <a:cs typeface="Tahoma"/>
              </a:rPr>
              <a:t> </a:t>
            </a:r>
            <a:r>
              <a:rPr sz="1539" spc="-32" dirty="0">
                <a:solidFill>
                  <a:srgbClr val="0066FF"/>
                </a:solidFill>
                <a:latin typeface="Tahoma"/>
                <a:cs typeface="Tahoma"/>
              </a:rPr>
              <a:t>.</a:t>
            </a:r>
            <a:endParaRPr sz="1539">
              <a:latin typeface="Tahoma"/>
              <a:cs typeface="Tahoma"/>
            </a:endParaRPr>
          </a:p>
          <a:p>
            <a:pPr marL="228046" marR="3258" indent="-219902">
              <a:spcBef>
                <a:spcPts val="372"/>
              </a:spcBef>
            </a:pPr>
            <a:r>
              <a:rPr sz="1539" dirty="0">
                <a:solidFill>
                  <a:srgbClr val="FFCC00"/>
                </a:solidFill>
                <a:latin typeface="Wingdings"/>
                <a:cs typeface="Wingdings"/>
              </a:rPr>
              <a:t></a:t>
            </a:r>
            <a:r>
              <a:rPr sz="1539" spc="-38" dirty="0">
                <a:solidFill>
                  <a:srgbClr val="FFCC00"/>
                </a:solidFill>
                <a:latin typeface="Times New Roman"/>
                <a:cs typeface="Times New Roman"/>
              </a:rPr>
              <a:t> </a:t>
            </a:r>
            <a:r>
              <a:rPr sz="1539" dirty="0">
                <a:latin typeface="Tahoma"/>
                <a:cs typeface="Tahoma"/>
              </a:rPr>
              <a:t>To</a:t>
            </a:r>
            <a:r>
              <a:rPr sz="1539" spc="-26" dirty="0">
                <a:latin typeface="Tahoma"/>
                <a:cs typeface="Tahoma"/>
              </a:rPr>
              <a:t> </a:t>
            </a:r>
            <a:r>
              <a:rPr sz="1539" dirty="0">
                <a:latin typeface="Tahoma"/>
                <a:cs typeface="Tahoma"/>
              </a:rPr>
              <a:t>play</a:t>
            </a:r>
            <a:r>
              <a:rPr sz="1539" spc="-19" dirty="0">
                <a:latin typeface="Tahoma"/>
                <a:cs typeface="Tahoma"/>
              </a:rPr>
              <a:t> </a:t>
            </a:r>
            <a:r>
              <a:rPr sz="1539" dirty="0">
                <a:latin typeface="Tahoma"/>
                <a:cs typeface="Tahoma"/>
              </a:rPr>
              <a:t>sound</a:t>
            </a:r>
            <a:r>
              <a:rPr sz="1539" spc="-26" dirty="0">
                <a:latin typeface="Tahoma"/>
                <a:cs typeface="Tahoma"/>
              </a:rPr>
              <a:t> </a:t>
            </a:r>
            <a:r>
              <a:rPr sz="1539" dirty="0">
                <a:latin typeface="Tahoma"/>
                <a:cs typeface="Tahoma"/>
              </a:rPr>
              <a:t>with</a:t>
            </a:r>
            <a:r>
              <a:rPr sz="1539" spc="-6" dirty="0">
                <a:latin typeface="Tahoma"/>
                <a:cs typeface="Tahoma"/>
              </a:rPr>
              <a:t> </a:t>
            </a:r>
            <a:r>
              <a:rPr sz="1539" b="1" dirty="0">
                <a:solidFill>
                  <a:srgbClr val="FF6600"/>
                </a:solidFill>
                <a:latin typeface="Tahoma"/>
                <a:cs typeface="Tahoma"/>
              </a:rPr>
              <a:t>windows</a:t>
            </a:r>
            <a:r>
              <a:rPr sz="1539" b="1" spc="26" dirty="0">
                <a:solidFill>
                  <a:srgbClr val="FF6600"/>
                </a:solidFill>
                <a:latin typeface="Tahoma"/>
                <a:cs typeface="Tahoma"/>
              </a:rPr>
              <a:t> </a:t>
            </a:r>
            <a:r>
              <a:rPr sz="1539" dirty="0">
                <a:latin typeface="Tahoma"/>
                <a:cs typeface="Tahoma"/>
              </a:rPr>
              <a:t>,you</a:t>
            </a:r>
            <a:r>
              <a:rPr sz="1539" spc="-22" dirty="0">
                <a:latin typeface="Tahoma"/>
                <a:cs typeface="Tahoma"/>
              </a:rPr>
              <a:t> </a:t>
            </a:r>
            <a:r>
              <a:rPr sz="1539" dirty="0">
                <a:latin typeface="Tahoma"/>
                <a:cs typeface="Tahoma"/>
              </a:rPr>
              <a:t>need</a:t>
            </a:r>
            <a:r>
              <a:rPr sz="1539" spc="-19" dirty="0">
                <a:latin typeface="Tahoma"/>
                <a:cs typeface="Tahoma"/>
              </a:rPr>
              <a:t> </a:t>
            </a:r>
            <a:r>
              <a:rPr sz="1539" dirty="0">
                <a:latin typeface="Tahoma"/>
                <a:cs typeface="Tahoma"/>
              </a:rPr>
              <a:t>to</a:t>
            </a:r>
            <a:r>
              <a:rPr sz="1539" spc="-26" dirty="0">
                <a:latin typeface="Tahoma"/>
                <a:cs typeface="Tahoma"/>
              </a:rPr>
              <a:t> </a:t>
            </a:r>
            <a:r>
              <a:rPr sz="1539" dirty="0">
                <a:latin typeface="Tahoma"/>
                <a:cs typeface="Tahoma"/>
              </a:rPr>
              <a:t>have</a:t>
            </a:r>
            <a:r>
              <a:rPr sz="1539" spc="-22" dirty="0">
                <a:latin typeface="Tahoma"/>
                <a:cs typeface="Tahoma"/>
              </a:rPr>
              <a:t> </a:t>
            </a:r>
            <a:r>
              <a:rPr sz="1539" dirty="0">
                <a:latin typeface="Tahoma"/>
                <a:cs typeface="Tahoma"/>
              </a:rPr>
              <a:t>a</a:t>
            </a:r>
            <a:r>
              <a:rPr sz="1539" spc="-16" dirty="0">
                <a:latin typeface="Tahoma"/>
                <a:cs typeface="Tahoma"/>
              </a:rPr>
              <a:t> </a:t>
            </a:r>
            <a:r>
              <a:rPr sz="1539" spc="-6" dirty="0">
                <a:latin typeface="Tahoma"/>
                <a:cs typeface="Tahoma"/>
              </a:rPr>
              <a:t>sound </a:t>
            </a:r>
            <a:r>
              <a:rPr sz="1539" dirty="0">
                <a:latin typeface="Tahoma"/>
                <a:cs typeface="Tahoma"/>
              </a:rPr>
              <a:t>board</a:t>
            </a:r>
            <a:r>
              <a:rPr sz="1539" spc="-35" dirty="0">
                <a:latin typeface="Tahoma"/>
                <a:cs typeface="Tahoma"/>
              </a:rPr>
              <a:t> </a:t>
            </a:r>
            <a:r>
              <a:rPr sz="1539" dirty="0">
                <a:latin typeface="Tahoma"/>
                <a:cs typeface="Tahoma"/>
              </a:rPr>
              <a:t>(card)</a:t>
            </a:r>
            <a:r>
              <a:rPr sz="1539" spc="-22" dirty="0">
                <a:latin typeface="Tahoma"/>
                <a:cs typeface="Tahoma"/>
              </a:rPr>
              <a:t> </a:t>
            </a:r>
            <a:r>
              <a:rPr sz="1539" dirty="0">
                <a:latin typeface="Tahoma"/>
                <a:cs typeface="Tahoma"/>
              </a:rPr>
              <a:t>with</a:t>
            </a:r>
            <a:r>
              <a:rPr sz="1539" spc="-26" dirty="0">
                <a:latin typeface="Tahoma"/>
                <a:cs typeface="Tahoma"/>
              </a:rPr>
              <a:t> </a:t>
            </a:r>
            <a:r>
              <a:rPr sz="1539" dirty="0">
                <a:latin typeface="Tahoma"/>
                <a:cs typeface="Tahoma"/>
              </a:rPr>
              <a:t>the</a:t>
            </a:r>
            <a:r>
              <a:rPr sz="1539" spc="-26" dirty="0">
                <a:latin typeface="Tahoma"/>
                <a:cs typeface="Tahoma"/>
              </a:rPr>
              <a:t> </a:t>
            </a:r>
            <a:r>
              <a:rPr sz="1539" dirty="0">
                <a:latin typeface="Tahoma"/>
                <a:cs typeface="Tahoma"/>
              </a:rPr>
              <a:t>correct</a:t>
            </a:r>
            <a:r>
              <a:rPr sz="1539" spc="-26" dirty="0">
                <a:latin typeface="Tahoma"/>
                <a:cs typeface="Tahoma"/>
              </a:rPr>
              <a:t> </a:t>
            </a:r>
            <a:r>
              <a:rPr sz="1539" dirty="0">
                <a:latin typeface="Tahoma"/>
                <a:cs typeface="Tahoma"/>
              </a:rPr>
              <a:t>drivers</a:t>
            </a:r>
            <a:r>
              <a:rPr sz="1539" spc="-32" dirty="0">
                <a:latin typeface="Tahoma"/>
                <a:cs typeface="Tahoma"/>
              </a:rPr>
              <a:t> </a:t>
            </a:r>
            <a:r>
              <a:rPr sz="1539" dirty="0">
                <a:latin typeface="Tahoma"/>
                <a:cs typeface="Tahoma"/>
              </a:rPr>
              <a:t>installed</a:t>
            </a:r>
            <a:r>
              <a:rPr sz="1539" spc="-22" dirty="0">
                <a:latin typeface="Tahoma"/>
                <a:cs typeface="Tahoma"/>
              </a:rPr>
              <a:t> </a:t>
            </a:r>
            <a:r>
              <a:rPr sz="1539" dirty="0">
                <a:latin typeface="Tahoma"/>
                <a:cs typeface="Tahoma"/>
              </a:rPr>
              <a:t>in</a:t>
            </a:r>
            <a:r>
              <a:rPr sz="1539" spc="-38" dirty="0">
                <a:latin typeface="Tahoma"/>
                <a:cs typeface="Tahoma"/>
              </a:rPr>
              <a:t> </a:t>
            </a:r>
            <a:r>
              <a:rPr sz="1539" dirty="0">
                <a:latin typeface="Tahoma"/>
                <a:cs typeface="Tahoma"/>
              </a:rPr>
              <a:t>your</a:t>
            </a:r>
            <a:r>
              <a:rPr sz="1539" spc="-22" dirty="0">
                <a:latin typeface="Tahoma"/>
                <a:cs typeface="Tahoma"/>
              </a:rPr>
              <a:t> </a:t>
            </a:r>
            <a:r>
              <a:rPr sz="1539" spc="-16" dirty="0">
                <a:latin typeface="Tahoma"/>
                <a:cs typeface="Tahoma"/>
              </a:rPr>
              <a:t>pc </a:t>
            </a:r>
            <a:r>
              <a:rPr sz="1539" dirty="0">
                <a:latin typeface="Tahoma"/>
                <a:cs typeface="Tahoma"/>
              </a:rPr>
              <a:t>and</a:t>
            </a:r>
            <a:r>
              <a:rPr sz="1539" spc="-10" dirty="0">
                <a:latin typeface="Tahoma"/>
                <a:cs typeface="Tahoma"/>
              </a:rPr>
              <a:t> </a:t>
            </a:r>
            <a:r>
              <a:rPr sz="1539" dirty="0">
                <a:latin typeface="Tahoma"/>
                <a:cs typeface="Tahoma"/>
              </a:rPr>
              <a:t>from</a:t>
            </a:r>
            <a:r>
              <a:rPr sz="1539" spc="-19" dirty="0">
                <a:latin typeface="Tahoma"/>
                <a:cs typeface="Tahoma"/>
              </a:rPr>
              <a:t> </a:t>
            </a:r>
            <a:r>
              <a:rPr sz="1539" dirty="0">
                <a:latin typeface="Tahoma"/>
                <a:cs typeface="Tahoma"/>
              </a:rPr>
              <a:t>control</a:t>
            </a:r>
            <a:r>
              <a:rPr sz="1539" spc="-26" dirty="0">
                <a:latin typeface="Tahoma"/>
                <a:cs typeface="Tahoma"/>
              </a:rPr>
              <a:t> </a:t>
            </a:r>
            <a:r>
              <a:rPr sz="1539" dirty="0">
                <a:latin typeface="Tahoma"/>
                <a:cs typeface="Tahoma"/>
              </a:rPr>
              <a:t>panel</a:t>
            </a:r>
            <a:r>
              <a:rPr sz="1539" spc="-10" dirty="0">
                <a:latin typeface="Tahoma"/>
                <a:cs typeface="Tahoma"/>
              </a:rPr>
              <a:t> </a:t>
            </a:r>
            <a:r>
              <a:rPr sz="1539" dirty="0">
                <a:latin typeface="Tahoma"/>
                <a:cs typeface="Tahoma"/>
              </a:rPr>
              <a:t>choose</a:t>
            </a:r>
            <a:r>
              <a:rPr sz="1539" spc="-19" dirty="0">
                <a:latin typeface="Tahoma"/>
                <a:cs typeface="Tahoma"/>
              </a:rPr>
              <a:t> </a:t>
            </a:r>
            <a:r>
              <a:rPr sz="1539" dirty="0">
                <a:latin typeface="Tahoma"/>
                <a:cs typeface="Tahoma"/>
              </a:rPr>
              <a:t>sound</a:t>
            </a:r>
            <a:r>
              <a:rPr sz="1539" spc="-13" dirty="0">
                <a:latin typeface="Tahoma"/>
                <a:cs typeface="Tahoma"/>
              </a:rPr>
              <a:t> </a:t>
            </a:r>
            <a:r>
              <a:rPr sz="1539" dirty="0">
                <a:latin typeface="Tahoma"/>
                <a:cs typeface="Tahoma"/>
              </a:rPr>
              <a:t>icons</a:t>
            </a:r>
            <a:r>
              <a:rPr sz="1539" spc="-10" dirty="0">
                <a:latin typeface="Tahoma"/>
                <a:cs typeface="Tahoma"/>
              </a:rPr>
              <a:t> </a:t>
            </a:r>
            <a:r>
              <a:rPr sz="1539" dirty="0">
                <a:latin typeface="Tahoma"/>
                <a:cs typeface="Tahoma"/>
              </a:rPr>
              <a:t>to</a:t>
            </a:r>
            <a:r>
              <a:rPr sz="1539" spc="-16" dirty="0">
                <a:latin typeface="Tahoma"/>
                <a:cs typeface="Tahoma"/>
              </a:rPr>
              <a:t> </a:t>
            </a:r>
            <a:r>
              <a:rPr sz="1539" dirty="0">
                <a:latin typeface="Tahoma"/>
                <a:cs typeface="Tahoma"/>
              </a:rPr>
              <a:t>find</a:t>
            </a:r>
            <a:r>
              <a:rPr sz="1539" spc="-26" dirty="0">
                <a:latin typeface="Tahoma"/>
                <a:cs typeface="Tahoma"/>
              </a:rPr>
              <a:t> </a:t>
            </a:r>
            <a:r>
              <a:rPr sz="1539" spc="-13" dirty="0">
                <a:latin typeface="Tahoma"/>
                <a:cs typeface="Tahoma"/>
              </a:rPr>
              <a:t>some </a:t>
            </a:r>
            <a:r>
              <a:rPr sz="1539" dirty="0">
                <a:latin typeface="Tahoma"/>
                <a:cs typeface="Tahoma"/>
              </a:rPr>
              <a:t>sound</a:t>
            </a:r>
            <a:r>
              <a:rPr sz="1539" spc="-16" dirty="0">
                <a:latin typeface="Tahoma"/>
                <a:cs typeface="Tahoma"/>
              </a:rPr>
              <a:t> </a:t>
            </a:r>
            <a:r>
              <a:rPr sz="1539" dirty="0">
                <a:latin typeface="Tahoma"/>
                <a:cs typeface="Tahoma"/>
              </a:rPr>
              <a:t>in</a:t>
            </a:r>
            <a:r>
              <a:rPr sz="1539" spc="-3" dirty="0">
                <a:latin typeface="Tahoma"/>
                <a:cs typeface="Tahoma"/>
              </a:rPr>
              <a:t> </a:t>
            </a:r>
            <a:r>
              <a:rPr sz="1539" dirty="0">
                <a:latin typeface="Tahoma"/>
                <a:cs typeface="Tahoma"/>
              </a:rPr>
              <a:t>the</a:t>
            </a:r>
            <a:r>
              <a:rPr sz="1539" spc="-13" dirty="0">
                <a:latin typeface="Tahoma"/>
                <a:cs typeface="Tahoma"/>
              </a:rPr>
              <a:t> </a:t>
            </a:r>
            <a:r>
              <a:rPr sz="1539" dirty="0">
                <a:latin typeface="Tahoma"/>
                <a:cs typeface="Tahoma"/>
              </a:rPr>
              <a:t>sound</a:t>
            </a:r>
            <a:r>
              <a:rPr sz="1539" spc="-13" dirty="0">
                <a:latin typeface="Tahoma"/>
                <a:cs typeface="Tahoma"/>
              </a:rPr>
              <a:t> </a:t>
            </a:r>
            <a:r>
              <a:rPr sz="1539" dirty="0">
                <a:latin typeface="Tahoma"/>
                <a:cs typeface="Tahoma"/>
              </a:rPr>
              <a:t>control</a:t>
            </a:r>
            <a:r>
              <a:rPr sz="1539" spc="-13" dirty="0">
                <a:latin typeface="Tahoma"/>
                <a:cs typeface="Tahoma"/>
              </a:rPr>
              <a:t> </a:t>
            </a:r>
            <a:r>
              <a:rPr sz="1539" spc="-6" dirty="0">
                <a:latin typeface="Tahoma"/>
                <a:cs typeface="Tahoma"/>
              </a:rPr>
              <a:t>panel.</a:t>
            </a:r>
            <a:endParaRPr sz="1539">
              <a:latin typeface="Tahoma"/>
              <a:cs typeface="Tahoma"/>
            </a:endParaRPr>
          </a:p>
          <a:p>
            <a:pPr marL="8145">
              <a:spcBef>
                <a:spcPts val="369"/>
              </a:spcBef>
            </a:pPr>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dirty="0">
                <a:latin typeface="Tahoma"/>
                <a:cs typeface="Tahoma"/>
              </a:rPr>
              <a:t>In</a:t>
            </a:r>
            <a:r>
              <a:rPr sz="1539" spc="-19" dirty="0">
                <a:latin typeface="Tahoma"/>
                <a:cs typeface="Tahoma"/>
              </a:rPr>
              <a:t> </a:t>
            </a:r>
            <a:r>
              <a:rPr sz="1539" dirty="0">
                <a:latin typeface="Tahoma"/>
                <a:cs typeface="Tahoma"/>
              </a:rPr>
              <a:t>windows</a:t>
            </a:r>
            <a:r>
              <a:rPr sz="1539" spc="-19" dirty="0">
                <a:latin typeface="Tahoma"/>
                <a:cs typeface="Tahoma"/>
              </a:rPr>
              <a:t> </a:t>
            </a:r>
            <a:r>
              <a:rPr sz="1539" dirty="0">
                <a:latin typeface="Tahoma"/>
                <a:cs typeface="Tahoma"/>
              </a:rPr>
              <a:t>system</a:t>
            </a:r>
            <a:r>
              <a:rPr sz="1539" spc="-22" dirty="0">
                <a:latin typeface="Tahoma"/>
                <a:cs typeface="Tahoma"/>
              </a:rPr>
              <a:t> </a:t>
            </a:r>
            <a:r>
              <a:rPr sz="1539" dirty="0">
                <a:latin typeface="Tahoma"/>
                <a:cs typeface="Tahoma"/>
              </a:rPr>
              <a:t>sounds</a:t>
            </a:r>
            <a:r>
              <a:rPr sz="1539" spc="-19" dirty="0">
                <a:latin typeface="Tahoma"/>
                <a:cs typeface="Tahoma"/>
              </a:rPr>
              <a:t> </a:t>
            </a:r>
            <a:r>
              <a:rPr sz="1539" dirty="0">
                <a:latin typeface="Tahoma"/>
                <a:cs typeface="Tahoma"/>
              </a:rPr>
              <a:t>are</a:t>
            </a:r>
            <a:r>
              <a:rPr sz="1539" spc="-26" dirty="0">
                <a:latin typeface="Tahoma"/>
                <a:cs typeface="Tahoma"/>
              </a:rPr>
              <a:t> </a:t>
            </a:r>
            <a:r>
              <a:rPr sz="1539" b="1" dirty="0">
                <a:solidFill>
                  <a:srgbClr val="FF6600"/>
                </a:solidFill>
                <a:latin typeface="Tahoma"/>
                <a:cs typeface="Tahoma"/>
              </a:rPr>
              <a:t>.WAV </a:t>
            </a:r>
            <a:r>
              <a:rPr sz="1539" spc="-6" dirty="0">
                <a:latin typeface="Tahoma"/>
                <a:cs typeface="Tahoma"/>
              </a:rPr>
              <a:t>files</a:t>
            </a:r>
            <a:endParaRPr sz="1539">
              <a:latin typeface="Tahoma"/>
              <a:cs typeface="Tahoma"/>
            </a:endParaRPr>
          </a:p>
        </p:txBody>
      </p:sp>
      <p:sp>
        <p:nvSpPr>
          <p:cNvPr id="9" name="Footer Placeholder 8">
            <a:extLst>
              <a:ext uri="{FF2B5EF4-FFF2-40B4-BE49-F238E27FC236}">
                <a16:creationId xmlns:a16="http://schemas.microsoft.com/office/drawing/2014/main" id="{D9D38837-169D-4266-907B-E23636EF75D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816500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7D71CDE-E549-4CE9-9BB1-58F748BDB47D}"/>
              </a:ext>
            </a:extLst>
          </p:cNvPr>
          <p:cNvSpPr>
            <a:spLocks noChangeArrowheads="1"/>
          </p:cNvSpPr>
          <p:nvPr/>
        </p:nvSpPr>
        <p:spPr bwMode="auto">
          <a:xfrm>
            <a:off x="1014312" y="428305"/>
            <a:ext cx="8239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Times New Roman" panose="02020603050405020304" pitchFamily="18" charset="0"/>
              </a:rPr>
              <a:t>Course Plan</a:t>
            </a:r>
          </a:p>
        </p:txBody>
      </p:sp>
      <p:graphicFrame>
        <p:nvGraphicFramePr>
          <p:cNvPr id="3" name="Table 2">
            <a:extLst>
              <a:ext uri="{FF2B5EF4-FFF2-40B4-BE49-F238E27FC236}">
                <a16:creationId xmlns:a16="http://schemas.microsoft.com/office/drawing/2014/main" id="{A345E1D6-FC02-4733-880F-2B101CD640A9}"/>
              </a:ext>
            </a:extLst>
          </p:cNvPr>
          <p:cNvGraphicFramePr>
            <a:graphicFrameLocks noGrp="1"/>
          </p:cNvGraphicFramePr>
          <p:nvPr>
            <p:extLst>
              <p:ext uri="{D42A27DB-BD31-4B8C-83A1-F6EECF244321}">
                <p14:modId xmlns:p14="http://schemas.microsoft.com/office/powerpoint/2010/main" val="2590477175"/>
              </p:ext>
            </p:extLst>
          </p:nvPr>
        </p:nvGraphicFramePr>
        <p:xfrm>
          <a:off x="1947129" y="957737"/>
          <a:ext cx="8820397" cy="4546108"/>
        </p:xfrm>
        <a:graphic>
          <a:graphicData uri="http://schemas.openxmlformats.org/drawingml/2006/table">
            <a:tbl>
              <a:tblPr firstRow="1" firstCol="1" bandRow="1">
                <a:tableStyleId>{5A111915-BE36-4E01-A7E5-04B1672EAD32}</a:tableStyleId>
              </a:tblPr>
              <a:tblGrid>
                <a:gridCol w="1075989">
                  <a:extLst>
                    <a:ext uri="{9D8B030D-6E8A-4147-A177-3AD203B41FA5}">
                      <a16:colId xmlns:a16="http://schemas.microsoft.com/office/drawing/2014/main" val="1720527481"/>
                    </a:ext>
                  </a:extLst>
                </a:gridCol>
                <a:gridCol w="746449">
                  <a:extLst>
                    <a:ext uri="{9D8B030D-6E8A-4147-A177-3AD203B41FA5}">
                      <a16:colId xmlns:a16="http://schemas.microsoft.com/office/drawing/2014/main" val="4232517762"/>
                    </a:ext>
                  </a:extLst>
                </a:gridCol>
                <a:gridCol w="3415004">
                  <a:extLst>
                    <a:ext uri="{9D8B030D-6E8A-4147-A177-3AD203B41FA5}">
                      <a16:colId xmlns:a16="http://schemas.microsoft.com/office/drawing/2014/main" val="325101711"/>
                    </a:ext>
                  </a:extLst>
                </a:gridCol>
                <a:gridCol w="1530220">
                  <a:extLst>
                    <a:ext uri="{9D8B030D-6E8A-4147-A177-3AD203B41FA5}">
                      <a16:colId xmlns:a16="http://schemas.microsoft.com/office/drawing/2014/main" val="3714739807"/>
                    </a:ext>
                  </a:extLst>
                </a:gridCol>
                <a:gridCol w="1306286">
                  <a:extLst>
                    <a:ext uri="{9D8B030D-6E8A-4147-A177-3AD203B41FA5}">
                      <a16:colId xmlns:a16="http://schemas.microsoft.com/office/drawing/2014/main" val="255002256"/>
                    </a:ext>
                  </a:extLst>
                </a:gridCol>
                <a:gridCol w="746449">
                  <a:extLst>
                    <a:ext uri="{9D8B030D-6E8A-4147-A177-3AD203B41FA5}">
                      <a16:colId xmlns:a16="http://schemas.microsoft.com/office/drawing/2014/main" val="3458099982"/>
                    </a:ext>
                  </a:extLst>
                </a:gridCol>
              </a:tblGrid>
              <a:tr h="419878">
                <a:tc>
                  <a:txBody>
                    <a:bodyPr/>
                    <a:lstStyle/>
                    <a:p>
                      <a:r>
                        <a:rPr lang="en-US" sz="1200" dirty="0">
                          <a:effectLst/>
                        </a:rPr>
                        <a:t>Class </a:t>
                      </a:r>
                      <a:r>
                        <a:rPr lang="en-GB" sz="1200" dirty="0">
                          <a:effectLst/>
                        </a:rPr>
                        <a:t> no</a:t>
                      </a: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Week no</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Topics</a:t>
                      </a:r>
                      <a:endParaRPr lang="en-GB" sz="1200" dirty="0">
                        <a:effectLst/>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Teaching Learning strategy(s)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Assessment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Alignment to CLO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981089"/>
                  </a:ext>
                </a:extLst>
              </a:tr>
              <a:tr h="930633">
                <a:tc>
                  <a:txBody>
                    <a:bodyPr/>
                    <a:lstStyle/>
                    <a:p>
                      <a:r>
                        <a:rPr lang="en-US" sz="1400" dirty="0">
                          <a:effectLst/>
                        </a:rPr>
                        <a:t>16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effectLst/>
                        </a:rPr>
                        <a:t>Practical Session: Multimedia Networking</a:t>
                      </a:r>
                      <a:endParaRPr lang="en-GB" sz="1100" dirty="0">
                        <a:effectLst/>
                      </a:endParaRPr>
                    </a:p>
                    <a:p>
                      <a:r>
                        <a:rPr lang="en-US" sz="1400" b="1" dirty="0">
                          <a:effectLst/>
                        </a:rPr>
                        <a:t>Final Project Presentations and Review</a:t>
                      </a:r>
                      <a:endParaRPr lang="en-GB" sz="1100" dirty="0">
                        <a:effectLst/>
                      </a:endParaRPr>
                    </a:p>
                    <a:p>
                      <a:r>
                        <a:rPr lang="en-US" sz="1400" dirty="0">
                          <a:effectLst/>
                        </a:rPr>
                        <a:t>Address multimedia networking issues in practical scenarios.</a:t>
                      </a:r>
                      <a:endParaRPr lang="en-GB" sz="1100" dirty="0">
                        <a:effectLst/>
                      </a:endParaRPr>
                    </a:p>
                    <a:p>
                      <a:r>
                        <a:rPr lang="en-US" sz="1400" dirty="0">
                          <a:effectLst/>
                        </a:rPr>
                        <a:t>Present and review final multimedia projects.</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effectLst/>
                        </a:rPr>
                        <a:t>Practical exercises, Group projects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effectLst/>
                        </a:rPr>
                        <a:t>Practical assessment, Group project evaluation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effectLst/>
                        </a:rPr>
                        <a:t>CLO7</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1754119"/>
                  </a:ext>
                </a:extLst>
              </a:tr>
              <a:tr h="453614">
                <a:tc>
                  <a:txBody>
                    <a:bodyPr/>
                    <a:lstStyle/>
                    <a:p>
                      <a:r>
                        <a:rPr lang="en-GB" sz="1400" kern="1200" dirty="0">
                          <a:solidFill>
                            <a:schemeClr val="tx1"/>
                          </a:solidFill>
                          <a:effectLst/>
                          <a:latin typeface="+mn-lt"/>
                          <a:ea typeface="+mn-ea"/>
                          <a:cs typeface="+mn-cs"/>
                        </a:rPr>
                        <a:t>17</a:t>
                      </a: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kern="1200" dirty="0">
                          <a:solidFill>
                            <a:schemeClr val="tx1"/>
                          </a:solidFill>
                          <a:effectLst/>
                          <a:latin typeface="+mn-lt"/>
                          <a:ea typeface="+mn-ea"/>
                          <a:cs typeface="+mn-cs"/>
                        </a:rPr>
                        <a:t>17</a:t>
                      </a: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kern="1200" dirty="0">
                          <a:solidFill>
                            <a:schemeClr val="tx1"/>
                          </a:solidFill>
                          <a:effectLst/>
                          <a:latin typeface="+mn-lt"/>
                          <a:ea typeface="+mn-ea"/>
                          <a:cs typeface="+mn-cs"/>
                        </a:rPr>
                        <a:t>Present and review final multimedia projects</a:t>
                      </a:r>
                      <a:endParaRPr lang="en-GB" sz="1400" b="1" kern="1200" dirty="0">
                        <a:solidFill>
                          <a:schemeClr val="tx1"/>
                        </a:solidFill>
                        <a:effectLst/>
                        <a:latin typeface="+mn-lt"/>
                        <a:ea typeface="+mn-ea"/>
                        <a:cs typeface="+mn-cs"/>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Group project presentations, Peer review</a:t>
                      </a:r>
                      <a:endParaRPr lang="en-GB" sz="1400" kern="1200" dirty="0">
                        <a:solidFill>
                          <a:schemeClr val="tx1"/>
                        </a:solidFill>
                        <a:effectLst/>
                        <a:latin typeface="+mn-lt"/>
                        <a:ea typeface="+mn-ea"/>
                        <a:cs typeface="+mn-cs"/>
                      </a:endParaRPr>
                    </a:p>
                    <a:p>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effectLst/>
                        </a:rPr>
                        <a:t>Final project evaluation, Peer review</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CLO1 to CLO7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632230"/>
                  </a:ext>
                </a:extLst>
              </a:tr>
              <a:tr h="930633">
                <a:tc>
                  <a:txBody>
                    <a:bodyPr/>
                    <a:lstStyle/>
                    <a:p>
                      <a:r>
                        <a:rPr lang="en-US" sz="14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r>
                        <a:rPr lang="en-US" sz="2200" b="1" dirty="0">
                          <a:effectLst/>
                        </a:rPr>
                        <a:t> </a:t>
                      </a:r>
                      <a:endParaRPr lang="en-GB" sz="1100" dirty="0">
                        <a:effectLst/>
                      </a:endParaRPr>
                    </a:p>
                    <a:p>
                      <a:pPr algn="ctr"/>
                      <a:r>
                        <a:rPr lang="en-US" sz="2200" b="1" dirty="0">
                          <a:effectLst/>
                        </a:rPr>
                        <a:t> </a:t>
                      </a:r>
                      <a:endParaRPr lang="en-GB" sz="1100" dirty="0">
                        <a:effectLst/>
                      </a:endParaRPr>
                    </a:p>
                    <a:p>
                      <a:r>
                        <a:rPr lang="en-US" sz="2200" b="1" dirty="0">
                          <a:effectLst/>
                        </a:rPr>
                        <a:t> </a:t>
                      </a:r>
                      <a:endParaRPr lang="en-GB" sz="1100" dirty="0">
                        <a:effectLst/>
                      </a:endParaRPr>
                    </a:p>
                    <a:p>
                      <a:pPr algn="ctr"/>
                      <a:r>
                        <a:rPr lang="en-US" sz="2200" b="1" dirty="0">
                          <a:solidFill>
                            <a:srgbClr val="000000"/>
                          </a:solidFill>
                          <a:effectLst/>
                        </a:rPr>
                        <a:t>Final TERM EXAMINATION</a:t>
                      </a:r>
                      <a:endParaRPr lang="en-GB" sz="1100" dirty="0">
                        <a:effectLst/>
                      </a:endParaRPr>
                    </a:p>
                    <a:p>
                      <a:pPr algn="ctr"/>
                      <a:r>
                        <a:rPr lang="en-US" sz="1400" b="1" dirty="0">
                          <a:effectLst/>
                        </a:rPr>
                        <a:t> </a:t>
                      </a:r>
                      <a:endParaRPr lang="en-GB" sz="1100" dirty="0">
                        <a:effectLst/>
                      </a:endParaRPr>
                    </a:p>
                    <a:p>
                      <a:pPr algn="ctr"/>
                      <a:r>
                        <a:rPr lang="en-US" sz="1400" b="1" dirty="0">
                          <a:effectLst/>
                        </a:rPr>
                        <a:t> </a:t>
                      </a:r>
                      <a:endParaRPr lang="en-GB" sz="1100" dirty="0">
                        <a:effectLst/>
                      </a:endParaRPr>
                    </a:p>
                    <a:p>
                      <a:pPr algn="ctr"/>
                      <a:r>
                        <a:rPr lang="en-US" sz="1400" b="1" dirty="0">
                          <a:effectLst/>
                        </a:rPr>
                        <a:t> </a:t>
                      </a:r>
                      <a:endParaRPr lang="en-GB" sz="1100" dirty="0">
                        <a:effectLst/>
                      </a:endParaRPr>
                    </a:p>
                    <a:p>
                      <a:pPr algn="ctr"/>
                      <a:r>
                        <a:rPr lang="en-US" sz="14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5441733"/>
                  </a:ext>
                </a:extLst>
              </a:tr>
            </a:tbl>
          </a:graphicData>
        </a:graphic>
      </p:graphicFrame>
      <p:sp>
        <p:nvSpPr>
          <p:cNvPr id="4" name="Footer Placeholder 3">
            <a:extLst>
              <a:ext uri="{FF2B5EF4-FFF2-40B4-BE49-F238E27FC236}">
                <a16:creationId xmlns:a16="http://schemas.microsoft.com/office/drawing/2014/main" id="{0CFE38A7-F0A3-4214-A48E-AD62CC1B555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486993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671994"/>
            <a:ext cx="5623234" cy="3240853"/>
            <a:chOff x="376237" y="1047813"/>
            <a:chExt cx="8768080" cy="505333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052575"/>
              <a:ext cx="8255000" cy="5043805"/>
            </a:xfrm>
            <a:custGeom>
              <a:avLst/>
              <a:gdLst/>
              <a:ahLst/>
              <a:cxnLst/>
              <a:rect l="l" t="t" r="r" b="b"/>
              <a:pathLst>
                <a:path w="8255000" h="5043805">
                  <a:moveTo>
                    <a:pt x="0" y="5043424"/>
                  </a:moveTo>
                  <a:lnTo>
                    <a:pt x="8255000" y="5043424"/>
                  </a:lnTo>
                  <a:lnTo>
                    <a:pt x="8255000" y="0"/>
                  </a:lnTo>
                  <a:lnTo>
                    <a:pt x="0" y="0"/>
                  </a:lnTo>
                  <a:lnTo>
                    <a:pt x="0" y="5043424"/>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584704" y="202726"/>
            <a:ext cx="3220491" cy="324428"/>
          </a:xfrm>
          <a:prstGeom prst="rect">
            <a:avLst/>
          </a:prstGeom>
        </p:spPr>
        <p:txBody>
          <a:bodyPr vert="horz" wrap="square" lIns="0" tIns="8552" rIns="0" bIns="0" rtlCol="0" anchor="ctr">
            <a:spAutoFit/>
          </a:bodyPr>
          <a:lstStyle/>
          <a:p>
            <a:pPr marL="8145">
              <a:lnSpc>
                <a:spcPct val="100000"/>
              </a:lnSpc>
              <a:spcBef>
                <a:spcPts val="67"/>
              </a:spcBef>
            </a:pPr>
            <a:r>
              <a:rPr sz="2052" dirty="0">
                <a:solidFill>
                  <a:srgbClr val="003399"/>
                </a:solidFill>
                <a:latin typeface="Arial Black"/>
                <a:cs typeface="Arial Black"/>
              </a:rPr>
              <a:t>From</a:t>
            </a:r>
            <a:r>
              <a:rPr sz="2052" spc="-22" dirty="0">
                <a:solidFill>
                  <a:srgbClr val="003399"/>
                </a:solidFill>
                <a:latin typeface="Arial Black"/>
                <a:cs typeface="Arial Black"/>
              </a:rPr>
              <a:t> </a:t>
            </a:r>
            <a:r>
              <a:rPr sz="2052" dirty="0">
                <a:solidFill>
                  <a:srgbClr val="003399"/>
                </a:solidFill>
                <a:latin typeface="Arial Black"/>
                <a:cs typeface="Arial Black"/>
              </a:rPr>
              <a:t>Sound</a:t>
            </a:r>
            <a:r>
              <a:rPr sz="2052" spc="-13" dirty="0">
                <a:solidFill>
                  <a:srgbClr val="003399"/>
                </a:solidFill>
                <a:latin typeface="Arial Black"/>
                <a:cs typeface="Arial Black"/>
              </a:rPr>
              <a:t> </a:t>
            </a:r>
            <a:r>
              <a:rPr sz="2052" dirty="0">
                <a:solidFill>
                  <a:srgbClr val="003399"/>
                </a:solidFill>
                <a:latin typeface="Arial Black"/>
                <a:cs typeface="Arial Black"/>
              </a:rPr>
              <a:t>to</a:t>
            </a:r>
            <a:r>
              <a:rPr sz="2052" spc="-16" dirty="0">
                <a:solidFill>
                  <a:srgbClr val="003399"/>
                </a:solidFill>
                <a:latin typeface="Arial Black"/>
                <a:cs typeface="Arial Black"/>
              </a:rPr>
              <a:t> </a:t>
            </a:r>
            <a:r>
              <a:rPr sz="2052" spc="-6" dirty="0">
                <a:solidFill>
                  <a:srgbClr val="003399"/>
                </a:solidFill>
                <a:latin typeface="Arial Black"/>
                <a:cs typeface="Arial Black"/>
              </a:rPr>
              <a:t>Signals</a:t>
            </a:r>
            <a:endParaRPr sz="2052">
              <a:latin typeface="Arial Black"/>
              <a:cs typeface="Arial Black"/>
            </a:endParaRPr>
          </a:p>
        </p:txBody>
      </p:sp>
      <p:sp>
        <p:nvSpPr>
          <p:cNvPr id="6" name="object 6"/>
          <p:cNvSpPr txBox="1"/>
          <p:nvPr/>
        </p:nvSpPr>
        <p:spPr>
          <a:xfrm>
            <a:off x="2481297" y="695411"/>
            <a:ext cx="5152867" cy="2608466"/>
          </a:xfrm>
          <a:prstGeom prst="rect">
            <a:avLst/>
          </a:prstGeom>
        </p:spPr>
        <p:txBody>
          <a:bodyPr vert="horz" wrap="square" lIns="0" tIns="9774" rIns="0" bIns="0" rtlCol="0">
            <a:spAutoFit/>
          </a:bodyPr>
          <a:lstStyle/>
          <a:p>
            <a:pPr marL="227639" marR="48460" indent="-219902">
              <a:lnSpc>
                <a:spcPct val="99300"/>
              </a:lnSpc>
              <a:spcBef>
                <a:spcPts val="77"/>
              </a:spcBef>
            </a:pPr>
            <a:r>
              <a:rPr sz="1539" dirty="0">
                <a:solidFill>
                  <a:srgbClr val="FFCC00"/>
                </a:solidFill>
                <a:latin typeface="Wingdings"/>
                <a:cs typeface="Wingdings"/>
              </a:rPr>
              <a:t></a:t>
            </a:r>
            <a:r>
              <a:rPr sz="1539" spc="-38" dirty="0">
                <a:solidFill>
                  <a:srgbClr val="FFCC00"/>
                </a:solidFill>
                <a:latin typeface="Times New Roman"/>
                <a:cs typeface="Times New Roman"/>
              </a:rPr>
              <a:t> </a:t>
            </a:r>
            <a:r>
              <a:rPr sz="1539" dirty="0">
                <a:latin typeface="Tahoma"/>
                <a:cs typeface="Tahoma"/>
              </a:rPr>
              <a:t>As</a:t>
            </a:r>
            <a:r>
              <a:rPr sz="1539" spc="-16" dirty="0">
                <a:latin typeface="Tahoma"/>
                <a:cs typeface="Tahoma"/>
              </a:rPr>
              <a:t> </a:t>
            </a:r>
            <a:r>
              <a:rPr sz="1539" dirty="0">
                <a:latin typeface="Tahoma"/>
                <a:cs typeface="Tahoma"/>
              </a:rPr>
              <a:t>was</a:t>
            </a:r>
            <a:r>
              <a:rPr sz="1539" spc="-10" dirty="0">
                <a:latin typeface="Tahoma"/>
                <a:cs typeface="Tahoma"/>
              </a:rPr>
              <a:t> </a:t>
            </a:r>
            <a:r>
              <a:rPr sz="1539" dirty="0">
                <a:latin typeface="Tahoma"/>
                <a:cs typeface="Tahoma"/>
              </a:rPr>
              <a:t>mentioned</a:t>
            </a:r>
            <a:r>
              <a:rPr sz="1539" spc="-35" dirty="0">
                <a:latin typeface="Tahoma"/>
                <a:cs typeface="Tahoma"/>
              </a:rPr>
              <a:t> </a:t>
            </a:r>
            <a:r>
              <a:rPr sz="1539" dirty="0">
                <a:latin typeface="Tahoma"/>
                <a:cs typeface="Tahoma"/>
              </a:rPr>
              <a:t>above,</a:t>
            </a:r>
            <a:r>
              <a:rPr sz="1539" spc="-19" dirty="0">
                <a:latin typeface="Tahoma"/>
                <a:cs typeface="Tahoma"/>
              </a:rPr>
              <a:t> </a:t>
            </a:r>
            <a:r>
              <a:rPr sz="1539" b="1" dirty="0">
                <a:solidFill>
                  <a:srgbClr val="FF6600"/>
                </a:solidFill>
                <a:latin typeface="Tahoma"/>
                <a:cs typeface="Tahoma"/>
              </a:rPr>
              <a:t>a</a:t>
            </a:r>
            <a:r>
              <a:rPr sz="1539" b="1" spc="-16" dirty="0">
                <a:solidFill>
                  <a:srgbClr val="FF6600"/>
                </a:solidFill>
                <a:latin typeface="Tahoma"/>
                <a:cs typeface="Tahoma"/>
              </a:rPr>
              <a:t> </a:t>
            </a:r>
            <a:r>
              <a:rPr sz="1539" b="1" dirty="0">
                <a:solidFill>
                  <a:srgbClr val="FF6600"/>
                </a:solidFill>
                <a:latin typeface="Tahoma"/>
                <a:cs typeface="Tahoma"/>
              </a:rPr>
              <a:t>device</a:t>
            </a:r>
            <a:r>
              <a:rPr sz="1539" b="1" spc="-22" dirty="0">
                <a:solidFill>
                  <a:srgbClr val="FF6600"/>
                </a:solidFill>
                <a:latin typeface="Tahoma"/>
                <a:cs typeface="Tahoma"/>
              </a:rPr>
              <a:t> </a:t>
            </a:r>
            <a:r>
              <a:rPr sz="1539" b="1" dirty="0">
                <a:solidFill>
                  <a:srgbClr val="FF6600"/>
                </a:solidFill>
                <a:latin typeface="Tahoma"/>
                <a:cs typeface="Tahoma"/>
              </a:rPr>
              <a:t>such</a:t>
            </a:r>
            <a:r>
              <a:rPr sz="1539" b="1" spc="-19" dirty="0">
                <a:solidFill>
                  <a:srgbClr val="FF6600"/>
                </a:solidFill>
                <a:latin typeface="Tahoma"/>
                <a:cs typeface="Tahoma"/>
              </a:rPr>
              <a:t> </a:t>
            </a:r>
            <a:r>
              <a:rPr sz="1539" b="1" dirty="0">
                <a:solidFill>
                  <a:srgbClr val="FF6600"/>
                </a:solidFill>
                <a:latin typeface="Tahoma"/>
                <a:cs typeface="Tahoma"/>
              </a:rPr>
              <a:t>as</a:t>
            </a:r>
            <a:r>
              <a:rPr sz="1539" b="1" spc="-16" dirty="0">
                <a:solidFill>
                  <a:srgbClr val="FF6600"/>
                </a:solidFill>
                <a:latin typeface="Tahoma"/>
                <a:cs typeface="Tahoma"/>
              </a:rPr>
              <a:t> </a:t>
            </a:r>
            <a:r>
              <a:rPr sz="1539" b="1" spc="-38" dirty="0">
                <a:solidFill>
                  <a:srgbClr val="FF6600"/>
                </a:solidFill>
                <a:latin typeface="Tahoma"/>
                <a:cs typeface="Tahoma"/>
              </a:rPr>
              <a:t>a </a:t>
            </a:r>
            <a:r>
              <a:rPr sz="1539" b="1" dirty="0">
                <a:solidFill>
                  <a:srgbClr val="FF6600"/>
                </a:solidFill>
                <a:latin typeface="Tahoma"/>
                <a:cs typeface="Tahoma"/>
              </a:rPr>
              <a:t>microphone</a:t>
            </a:r>
            <a:r>
              <a:rPr sz="1539" b="1" spc="-32" dirty="0">
                <a:solidFill>
                  <a:srgbClr val="FF6600"/>
                </a:solidFill>
                <a:latin typeface="Tahoma"/>
                <a:cs typeface="Tahoma"/>
              </a:rPr>
              <a:t> </a:t>
            </a:r>
            <a:r>
              <a:rPr sz="1539" b="1" dirty="0">
                <a:solidFill>
                  <a:srgbClr val="FF6600"/>
                </a:solidFill>
                <a:latin typeface="Tahoma"/>
                <a:cs typeface="Tahoma"/>
              </a:rPr>
              <a:t>can</a:t>
            </a:r>
            <a:r>
              <a:rPr sz="1539" b="1" spc="-42" dirty="0">
                <a:solidFill>
                  <a:srgbClr val="FF6600"/>
                </a:solidFill>
                <a:latin typeface="Tahoma"/>
                <a:cs typeface="Tahoma"/>
              </a:rPr>
              <a:t> </a:t>
            </a:r>
            <a:r>
              <a:rPr sz="1539" b="1" dirty="0">
                <a:solidFill>
                  <a:srgbClr val="FF6600"/>
                </a:solidFill>
                <a:latin typeface="Tahoma"/>
                <a:cs typeface="Tahoma"/>
              </a:rPr>
              <a:t>be</a:t>
            </a:r>
            <a:r>
              <a:rPr sz="1539" b="1" spc="-35" dirty="0">
                <a:solidFill>
                  <a:srgbClr val="FF6600"/>
                </a:solidFill>
                <a:latin typeface="Tahoma"/>
                <a:cs typeface="Tahoma"/>
              </a:rPr>
              <a:t> </a:t>
            </a:r>
            <a:r>
              <a:rPr sz="1539" b="1" dirty="0">
                <a:solidFill>
                  <a:srgbClr val="FF6600"/>
                </a:solidFill>
                <a:latin typeface="Tahoma"/>
                <a:cs typeface="Tahoma"/>
              </a:rPr>
              <a:t>used</a:t>
            </a:r>
            <a:r>
              <a:rPr sz="1539" b="1" spc="-35" dirty="0">
                <a:solidFill>
                  <a:srgbClr val="FF6600"/>
                </a:solidFill>
                <a:latin typeface="Tahoma"/>
                <a:cs typeface="Tahoma"/>
              </a:rPr>
              <a:t> </a:t>
            </a:r>
            <a:r>
              <a:rPr sz="1539" b="1" dirty="0">
                <a:solidFill>
                  <a:srgbClr val="FF6600"/>
                </a:solidFill>
                <a:latin typeface="Tahoma"/>
                <a:cs typeface="Tahoma"/>
              </a:rPr>
              <a:t>to</a:t>
            </a:r>
            <a:r>
              <a:rPr sz="1539" b="1" spc="-35" dirty="0">
                <a:solidFill>
                  <a:srgbClr val="FF6600"/>
                </a:solidFill>
                <a:latin typeface="Tahoma"/>
                <a:cs typeface="Tahoma"/>
              </a:rPr>
              <a:t> </a:t>
            </a:r>
            <a:r>
              <a:rPr sz="1539" b="1" dirty="0">
                <a:solidFill>
                  <a:srgbClr val="FF6600"/>
                </a:solidFill>
                <a:latin typeface="Tahoma"/>
                <a:cs typeface="Tahoma"/>
              </a:rPr>
              <a:t>sense</a:t>
            </a:r>
            <a:r>
              <a:rPr sz="1539" b="1" spc="-35" dirty="0">
                <a:solidFill>
                  <a:srgbClr val="FF6600"/>
                </a:solidFill>
                <a:latin typeface="Tahoma"/>
                <a:cs typeface="Tahoma"/>
              </a:rPr>
              <a:t> </a:t>
            </a:r>
            <a:r>
              <a:rPr sz="1539" b="1" dirty="0">
                <a:solidFill>
                  <a:srgbClr val="FF6600"/>
                </a:solidFill>
                <a:latin typeface="Tahoma"/>
                <a:cs typeface="Tahoma"/>
              </a:rPr>
              <a:t>the</a:t>
            </a:r>
            <a:r>
              <a:rPr sz="1539" b="1" spc="-38" dirty="0">
                <a:solidFill>
                  <a:srgbClr val="FF6600"/>
                </a:solidFill>
                <a:latin typeface="Tahoma"/>
                <a:cs typeface="Tahoma"/>
              </a:rPr>
              <a:t> </a:t>
            </a:r>
            <a:r>
              <a:rPr sz="1539" b="1" dirty="0">
                <a:solidFill>
                  <a:srgbClr val="FF6600"/>
                </a:solidFill>
                <a:latin typeface="Tahoma"/>
                <a:cs typeface="Tahoma"/>
              </a:rPr>
              <a:t>changes</a:t>
            </a:r>
            <a:r>
              <a:rPr sz="1539" b="1" spc="-35" dirty="0">
                <a:solidFill>
                  <a:srgbClr val="FF6600"/>
                </a:solidFill>
                <a:latin typeface="Tahoma"/>
                <a:cs typeface="Tahoma"/>
              </a:rPr>
              <a:t> </a:t>
            </a:r>
            <a:r>
              <a:rPr sz="1539" b="1" spc="-16" dirty="0">
                <a:solidFill>
                  <a:srgbClr val="FF6600"/>
                </a:solidFill>
                <a:latin typeface="Tahoma"/>
                <a:cs typeface="Tahoma"/>
              </a:rPr>
              <a:t>in </a:t>
            </a:r>
            <a:r>
              <a:rPr sz="1539" b="1" dirty="0">
                <a:solidFill>
                  <a:srgbClr val="FF6600"/>
                </a:solidFill>
                <a:latin typeface="Tahoma"/>
                <a:cs typeface="Tahoma"/>
              </a:rPr>
              <a:t>air</a:t>
            </a:r>
            <a:r>
              <a:rPr sz="1539" b="1" spc="-6" dirty="0">
                <a:solidFill>
                  <a:srgbClr val="FF6600"/>
                </a:solidFill>
                <a:latin typeface="Tahoma"/>
                <a:cs typeface="Tahoma"/>
              </a:rPr>
              <a:t> pressure-</a:t>
            </a:r>
            <a:r>
              <a:rPr sz="1539" b="1" spc="-16" dirty="0">
                <a:solidFill>
                  <a:srgbClr val="FF6600"/>
                </a:solidFill>
                <a:latin typeface="Tahoma"/>
                <a:cs typeface="Tahoma"/>
              </a:rPr>
              <a:t>-</a:t>
            </a:r>
            <a:r>
              <a:rPr sz="1539" b="1" dirty="0">
                <a:solidFill>
                  <a:srgbClr val="FF6600"/>
                </a:solidFill>
                <a:latin typeface="Tahoma"/>
                <a:cs typeface="Tahoma"/>
              </a:rPr>
              <a:t>the</a:t>
            </a:r>
            <a:r>
              <a:rPr sz="1539" b="1" spc="-3" dirty="0">
                <a:solidFill>
                  <a:srgbClr val="FF6600"/>
                </a:solidFill>
                <a:latin typeface="Tahoma"/>
                <a:cs typeface="Tahoma"/>
              </a:rPr>
              <a:t> </a:t>
            </a:r>
            <a:r>
              <a:rPr sz="1539" b="1" dirty="0">
                <a:solidFill>
                  <a:srgbClr val="FF6600"/>
                </a:solidFill>
                <a:latin typeface="Tahoma"/>
                <a:cs typeface="Tahoma"/>
              </a:rPr>
              <a:t>peaks</a:t>
            </a:r>
            <a:r>
              <a:rPr sz="1539" b="1" spc="6" dirty="0">
                <a:solidFill>
                  <a:srgbClr val="FF6600"/>
                </a:solidFill>
                <a:latin typeface="Tahoma"/>
                <a:cs typeface="Tahoma"/>
              </a:rPr>
              <a:t> </a:t>
            </a:r>
            <a:r>
              <a:rPr sz="1539" b="1" dirty="0">
                <a:solidFill>
                  <a:srgbClr val="FF6600"/>
                </a:solidFill>
                <a:latin typeface="Tahoma"/>
                <a:cs typeface="Tahoma"/>
              </a:rPr>
              <a:t>and </a:t>
            </a:r>
            <a:r>
              <a:rPr sz="1539" b="1" spc="-13" dirty="0">
                <a:solidFill>
                  <a:srgbClr val="FF6600"/>
                </a:solidFill>
                <a:latin typeface="Tahoma"/>
                <a:cs typeface="Tahoma"/>
              </a:rPr>
              <a:t>through-</a:t>
            </a:r>
            <a:r>
              <a:rPr sz="1539" b="1" spc="-16" dirty="0">
                <a:solidFill>
                  <a:srgbClr val="FF6600"/>
                </a:solidFill>
                <a:latin typeface="Tahoma"/>
                <a:cs typeface="Tahoma"/>
              </a:rPr>
              <a:t>-</a:t>
            </a:r>
            <a:r>
              <a:rPr sz="1539" b="1" dirty="0">
                <a:solidFill>
                  <a:srgbClr val="FF6600"/>
                </a:solidFill>
                <a:latin typeface="Tahoma"/>
                <a:cs typeface="Tahoma"/>
              </a:rPr>
              <a:t>at</a:t>
            </a:r>
            <a:r>
              <a:rPr sz="1539" b="1" spc="22" dirty="0">
                <a:solidFill>
                  <a:srgbClr val="FF6600"/>
                </a:solidFill>
                <a:latin typeface="Tahoma"/>
                <a:cs typeface="Tahoma"/>
              </a:rPr>
              <a:t> </a:t>
            </a:r>
            <a:r>
              <a:rPr sz="1539" b="1" spc="-32" dirty="0">
                <a:solidFill>
                  <a:srgbClr val="FF6600"/>
                </a:solidFill>
                <a:latin typeface="Tahoma"/>
                <a:cs typeface="Tahoma"/>
              </a:rPr>
              <a:t>a </a:t>
            </a:r>
            <a:r>
              <a:rPr sz="1539" b="1" dirty="0">
                <a:solidFill>
                  <a:srgbClr val="FF6600"/>
                </a:solidFill>
                <a:latin typeface="Tahoma"/>
                <a:cs typeface="Tahoma"/>
              </a:rPr>
              <a:t>particular</a:t>
            </a:r>
            <a:r>
              <a:rPr sz="1539" b="1" spc="-35" dirty="0">
                <a:solidFill>
                  <a:srgbClr val="FF6600"/>
                </a:solidFill>
                <a:latin typeface="Tahoma"/>
                <a:cs typeface="Tahoma"/>
              </a:rPr>
              <a:t> </a:t>
            </a:r>
            <a:r>
              <a:rPr sz="1539" b="1" dirty="0">
                <a:solidFill>
                  <a:srgbClr val="FF6600"/>
                </a:solidFill>
                <a:latin typeface="Tahoma"/>
                <a:cs typeface="Tahoma"/>
              </a:rPr>
              <a:t>point</a:t>
            </a:r>
            <a:r>
              <a:rPr sz="1539" b="1" spc="-22" dirty="0">
                <a:solidFill>
                  <a:srgbClr val="FF6600"/>
                </a:solidFill>
                <a:latin typeface="Tahoma"/>
                <a:cs typeface="Tahoma"/>
              </a:rPr>
              <a:t> </a:t>
            </a:r>
            <a:r>
              <a:rPr sz="1539" b="1" dirty="0">
                <a:solidFill>
                  <a:srgbClr val="FF6600"/>
                </a:solidFill>
                <a:latin typeface="Tahoma"/>
                <a:cs typeface="Tahoma"/>
              </a:rPr>
              <a:t>in</a:t>
            </a:r>
            <a:r>
              <a:rPr sz="1539" b="1" spc="-42" dirty="0">
                <a:solidFill>
                  <a:srgbClr val="FF6600"/>
                </a:solidFill>
                <a:latin typeface="Tahoma"/>
                <a:cs typeface="Tahoma"/>
              </a:rPr>
              <a:t> </a:t>
            </a:r>
            <a:r>
              <a:rPr sz="1539" b="1" dirty="0">
                <a:solidFill>
                  <a:srgbClr val="FF6600"/>
                </a:solidFill>
                <a:latin typeface="Tahoma"/>
                <a:cs typeface="Tahoma"/>
              </a:rPr>
              <a:t>space,</a:t>
            </a:r>
            <a:r>
              <a:rPr sz="1539" b="1" spc="-38" dirty="0">
                <a:solidFill>
                  <a:srgbClr val="FF6600"/>
                </a:solidFill>
                <a:latin typeface="Tahoma"/>
                <a:cs typeface="Tahoma"/>
              </a:rPr>
              <a:t> </a:t>
            </a:r>
            <a:r>
              <a:rPr sz="1539" b="1" dirty="0">
                <a:solidFill>
                  <a:srgbClr val="FF6600"/>
                </a:solidFill>
                <a:latin typeface="Tahoma"/>
                <a:cs typeface="Tahoma"/>
              </a:rPr>
              <a:t>just</a:t>
            </a:r>
            <a:r>
              <a:rPr sz="1539" b="1" spc="-32" dirty="0">
                <a:solidFill>
                  <a:srgbClr val="FF6600"/>
                </a:solidFill>
                <a:latin typeface="Tahoma"/>
                <a:cs typeface="Tahoma"/>
              </a:rPr>
              <a:t> </a:t>
            </a:r>
            <a:r>
              <a:rPr sz="1539" b="1" dirty="0">
                <a:solidFill>
                  <a:srgbClr val="FF6600"/>
                </a:solidFill>
                <a:latin typeface="Tahoma"/>
                <a:cs typeface="Tahoma"/>
              </a:rPr>
              <a:t>as</a:t>
            </a:r>
            <a:r>
              <a:rPr sz="1539" b="1" spc="-35" dirty="0">
                <a:solidFill>
                  <a:srgbClr val="FF6600"/>
                </a:solidFill>
                <a:latin typeface="Tahoma"/>
                <a:cs typeface="Tahoma"/>
              </a:rPr>
              <a:t> </a:t>
            </a:r>
            <a:r>
              <a:rPr sz="1539" b="1" dirty="0">
                <a:solidFill>
                  <a:srgbClr val="FF6600"/>
                </a:solidFill>
                <a:latin typeface="Tahoma"/>
                <a:cs typeface="Tahoma"/>
              </a:rPr>
              <a:t>the</a:t>
            </a:r>
            <a:r>
              <a:rPr sz="1539" b="1" spc="-32" dirty="0">
                <a:solidFill>
                  <a:srgbClr val="FF6600"/>
                </a:solidFill>
                <a:latin typeface="Tahoma"/>
                <a:cs typeface="Tahoma"/>
              </a:rPr>
              <a:t> </a:t>
            </a:r>
            <a:r>
              <a:rPr sz="1539" b="1" dirty="0">
                <a:solidFill>
                  <a:srgbClr val="FF6600"/>
                </a:solidFill>
                <a:latin typeface="Tahoma"/>
                <a:cs typeface="Tahoma"/>
              </a:rPr>
              <a:t>human</a:t>
            </a:r>
            <a:r>
              <a:rPr sz="1539" b="1" spc="-35" dirty="0">
                <a:solidFill>
                  <a:srgbClr val="FF6600"/>
                </a:solidFill>
                <a:latin typeface="Tahoma"/>
                <a:cs typeface="Tahoma"/>
              </a:rPr>
              <a:t> </a:t>
            </a:r>
            <a:r>
              <a:rPr sz="1539" b="1" spc="-16" dirty="0">
                <a:solidFill>
                  <a:srgbClr val="FF6600"/>
                </a:solidFill>
                <a:latin typeface="Tahoma"/>
                <a:cs typeface="Tahoma"/>
              </a:rPr>
              <a:t>ear </a:t>
            </a:r>
            <a:r>
              <a:rPr sz="1539" b="1" dirty="0">
                <a:solidFill>
                  <a:srgbClr val="FF6600"/>
                </a:solidFill>
                <a:latin typeface="Tahoma"/>
                <a:cs typeface="Tahoma"/>
              </a:rPr>
              <a:t>does</a:t>
            </a:r>
            <a:r>
              <a:rPr sz="1539" dirty="0">
                <a:latin typeface="Tahoma"/>
                <a:cs typeface="Tahoma"/>
              </a:rPr>
              <a:t>.</a:t>
            </a:r>
            <a:r>
              <a:rPr sz="1539" spc="-22" dirty="0">
                <a:latin typeface="Tahoma"/>
                <a:cs typeface="Tahoma"/>
              </a:rPr>
              <a:t> </a:t>
            </a:r>
            <a:r>
              <a:rPr sz="1539" dirty="0">
                <a:latin typeface="Tahoma"/>
                <a:cs typeface="Tahoma"/>
              </a:rPr>
              <a:t>The</a:t>
            </a:r>
            <a:r>
              <a:rPr sz="1539" spc="-32" dirty="0">
                <a:latin typeface="Tahoma"/>
                <a:cs typeface="Tahoma"/>
              </a:rPr>
              <a:t> </a:t>
            </a:r>
            <a:r>
              <a:rPr sz="1539" dirty="0">
                <a:latin typeface="Tahoma"/>
                <a:cs typeface="Tahoma"/>
              </a:rPr>
              <a:t>result</a:t>
            </a:r>
            <a:r>
              <a:rPr sz="1539" spc="-26" dirty="0">
                <a:latin typeface="Tahoma"/>
                <a:cs typeface="Tahoma"/>
              </a:rPr>
              <a:t> </a:t>
            </a:r>
            <a:r>
              <a:rPr sz="1539" dirty="0">
                <a:latin typeface="Tahoma"/>
                <a:cs typeface="Tahoma"/>
              </a:rPr>
              <a:t>is</a:t>
            </a:r>
            <a:r>
              <a:rPr sz="1539" spc="-22" dirty="0">
                <a:latin typeface="Tahoma"/>
                <a:cs typeface="Tahoma"/>
              </a:rPr>
              <a:t> </a:t>
            </a:r>
            <a:r>
              <a:rPr sz="1539" dirty="0">
                <a:latin typeface="Tahoma"/>
                <a:cs typeface="Tahoma"/>
              </a:rPr>
              <a:t>an</a:t>
            </a:r>
            <a:r>
              <a:rPr sz="1539" spc="-16" dirty="0">
                <a:latin typeface="Tahoma"/>
                <a:cs typeface="Tahoma"/>
              </a:rPr>
              <a:t> </a:t>
            </a:r>
            <a:r>
              <a:rPr sz="1539" b="1" dirty="0">
                <a:solidFill>
                  <a:srgbClr val="0066FF"/>
                </a:solidFill>
                <a:latin typeface="Tahoma"/>
                <a:cs typeface="Tahoma"/>
              </a:rPr>
              <a:t>electrical</a:t>
            </a:r>
            <a:r>
              <a:rPr sz="1539" b="1" spc="-22" dirty="0">
                <a:solidFill>
                  <a:srgbClr val="0066FF"/>
                </a:solidFill>
                <a:latin typeface="Tahoma"/>
                <a:cs typeface="Tahoma"/>
              </a:rPr>
              <a:t> </a:t>
            </a:r>
            <a:r>
              <a:rPr sz="1539" b="1" dirty="0">
                <a:solidFill>
                  <a:srgbClr val="0066FF"/>
                </a:solidFill>
                <a:latin typeface="Tahoma"/>
                <a:cs typeface="Tahoma"/>
              </a:rPr>
              <a:t>signal</a:t>
            </a:r>
            <a:r>
              <a:rPr sz="1539" dirty="0">
                <a:latin typeface="Tahoma"/>
                <a:cs typeface="Tahoma"/>
              </a:rPr>
              <a:t>,</a:t>
            </a:r>
            <a:r>
              <a:rPr sz="1539" spc="-22" dirty="0">
                <a:latin typeface="Tahoma"/>
                <a:cs typeface="Tahoma"/>
              </a:rPr>
              <a:t> </a:t>
            </a:r>
            <a:r>
              <a:rPr sz="1539" dirty="0">
                <a:latin typeface="Tahoma"/>
                <a:cs typeface="Tahoma"/>
              </a:rPr>
              <a:t>known</a:t>
            </a:r>
            <a:r>
              <a:rPr sz="1539" spc="-35" dirty="0">
                <a:latin typeface="Tahoma"/>
                <a:cs typeface="Tahoma"/>
              </a:rPr>
              <a:t> </a:t>
            </a:r>
            <a:r>
              <a:rPr sz="1539" dirty="0">
                <a:latin typeface="Tahoma"/>
                <a:cs typeface="Tahoma"/>
              </a:rPr>
              <a:t>as</a:t>
            </a:r>
            <a:r>
              <a:rPr sz="1539" spc="-19" dirty="0">
                <a:latin typeface="Tahoma"/>
                <a:cs typeface="Tahoma"/>
              </a:rPr>
              <a:t> </a:t>
            </a:r>
            <a:r>
              <a:rPr sz="1539" spc="-16" dirty="0">
                <a:latin typeface="Tahoma"/>
                <a:cs typeface="Tahoma"/>
              </a:rPr>
              <a:t>an </a:t>
            </a:r>
            <a:r>
              <a:rPr sz="1603" b="1" i="1" spc="-147" dirty="0">
                <a:solidFill>
                  <a:srgbClr val="0066FF"/>
                </a:solidFill>
                <a:latin typeface="Verdana"/>
                <a:cs typeface="Verdana"/>
              </a:rPr>
              <a:t>audio</a:t>
            </a:r>
            <a:r>
              <a:rPr sz="1603" b="1" i="1" spc="-93" dirty="0">
                <a:solidFill>
                  <a:srgbClr val="0066FF"/>
                </a:solidFill>
                <a:latin typeface="Verdana"/>
                <a:cs typeface="Verdana"/>
              </a:rPr>
              <a:t> </a:t>
            </a:r>
            <a:r>
              <a:rPr sz="1603" b="1" i="1" spc="-115" dirty="0">
                <a:solidFill>
                  <a:srgbClr val="0066FF"/>
                </a:solidFill>
                <a:latin typeface="Verdana"/>
                <a:cs typeface="Verdana"/>
              </a:rPr>
              <a:t>signal</a:t>
            </a:r>
            <a:r>
              <a:rPr sz="1539" spc="-115" dirty="0">
                <a:latin typeface="Tahoma"/>
                <a:cs typeface="Tahoma"/>
              </a:rPr>
              <a:t>,</a:t>
            </a:r>
            <a:r>
              <a:rPr sz="1539" spc="-6" dirty="0">
                <a:latin typeface="Tahoma"/>
                <a:cs typeface="Tahoma"/>
              </a:rPr>
              <a:t> </a:t>
            </a:r>
            <a:r>
              <a:rPr sz="1539" dirty="0">
                <a:latin typeface="Tahoma"/>
                <a:cs typeface="Tahoma"/>
              </a:rPr>
              <a:t>which</a:t>
            </a:r>
            <a:r>
              <a:rPr sz="1539" spc="-67" dirty="0">
                <a:latin typeface="Tahoma"/>
                <a:cs typeface="Tahoma"/>
              </a:rPr>
              <a:t> </a:t>
            </a:r>
            <a:r>
              <a:rPr sz="1539" dirty="0">
                <a:latin typeface="Tahoma"/>
                <a:cs typeface="Tahoma"/>
              </a:rPr>
              <a:t>describes</a:t>
            </a:r>
            <a:r>
              <a:rPr sz="1539" spc="-19" dirty="0">
                <a:latin typeface="Tahoma"/>
                <a:cs typeface="Tahoma"/>
              </a:rPr>
              <a:t> </a:t>
            </a:r>
            <a:r>
              <a:rPr sz="1539" dirty="0">
                <a:latin typeface="Tahoma"/>
                <a:cs typeface="Tahoma"/>
              </a:rPr>
              <a:t>the</a:t>
            </a:r>
            <a:r>
              <a:rPr sz="1539" spc="-26" dirty="0">
                <a:latin typeface="Tahoma"/>
                <a:cs typeface="Tahoma"/>
              </a:rPr>
              <a:t> </a:t>
            </a:r>
            <a:r>
              <a:rPr sz="1539" dirty="0">
                <a:latin typeface="Tahoma"/>
                <a:cs typeface="Tahoma"/>
              </a:rPr>
              <a:t>local</a:t>
            </a:r>
            <a:r>
              <a:rPr sz="1539" spc="-26" dirty="0">
                <a:latin typeface="Tahoma"/>
                <a:cs typeface="Tahoma"/>
              </a:rPr>
              <a:t> </a:t>
            </a:r>
            <a:r>
              <a:rPr sz="1539" dirty="0">
                <a:latin typeface="Tahoma"/>
                <a:cs typeface="Tahoma"/>
              </a:rPr>
              <a:t>changes</a:t>
            </a:r>
            <a:r>
              <a:rPr sz="1539" spc="-26" dirty="0">
                <a:latin typeface="Tahoma"/>
                <a:cs typeface="Tahoma"/>
              </a:rPr>
              <a:t> </a:t>
            </a:r>
            <a:r>
              <a:rPr sz="1539" dirty="0">
                <a:latin typeface="Tahoma"/>
                <a:cs typeface="Tahoma"/>
              </a:rPr>
              <a:t>in</a:t>
            </a:r>
            <a:r>
              <a:rPr sz="1539" spc="-35" dirty="0">
                <a:latin typeface="Tahoma"/>
                <a:cs typeface="Tahoma"/>
              </a:rPr>
              <a:t> </a:t>
            </a:r>
            <a:r>
              <a:rPr sz="1539" spc="-16" dirty="0">
                <a:latin typeface="Tahoma"/>
                <a:cs typeface="Tahoma"/>
              </a:rPr>
              <a:t>air </a:t>
            </a:r>
            <a:r>
              <a:rPr sz="1539" dirty="0">
                <a:latin typeface="Tahoma"/>
                <a:cs typeface="Tahoma"/>
              </a:rPr>
              <a:t>pressure</a:t>
            </a:r>
            <a:r>
              <a:rPr sz="1539" spc="-10" dirty="0">
                <a:latin typeface="Tahoma"/>
                <a:cs typeface="Tahoma"/>
              </a:rPr>
              <a:t> </a:t>
            </a:r>
            <a:r>
              <a:rPr sz="1539" dirty="0">
                <a:latin typeface="Tahoma"/>
                <a:cs typeface="Tahoma"/>
              </a:rPr>
              <a:t>at</a:t>
            </a:r>
            <a:r>
              <a:rPr sz="1539" spc="-6" dirty="0">
                <a:latin typeface="Tahoma"/>
                <a:cs typeface="Tahoma"/>
              </a:rPr>
              <a:t> </a:t>
            </a:r>
            <a:r>
              <a:rPr sz="1539" dirty="0">
                <a:latin typeface="Tahoma"/>
                <a:cs typeface="Tahoma"/>
              </a:rPr>
              <a:t>the</a:t>
            </a:r>
            <a:r>
              <a:rPr sz="1539" spc="-16" dirty="0">
                <a:latin typeface="Tahoma"/>
                <a:cs typeface="Tahoma"/>
              </a:rPr>
              <a:t> </a:t>
            </a:r>
            <a:r>
              <a:rPr sz="1539" dirty="0">
                <a:latin typeface="Tahoma"/>
                <a:cs typeface="Tahoma"/>
              </a:rPr>
              <a:t>microphone</a:t>
            </a:r>
            <a:r>
              <a:rPr sz="1539" spc="-29" dirty="0">
                <a:latin typeface="Tahoma"/>
                <a:cs typeface="Tahoma"/>
              </a:rPr>
              <a:t> </a:t>
            </a:r>
            <a:r>
              <a:rPr sz="1539" dirty="0">
                <a:latin typeface="Tahoma"/>
                <a:cs typeface="Tahoma"/>
              </a:rPr>
              <a:t>as</a:t>
            </a:r>
            <a:r>
              <a:rPr sz="1539" spc="-6" dirty="0">
                <a:latin typeface="Tahoma"/>
                <a:cs typeface="Tahoma"/>
              </a:rPr>
              <a:t> </a:t>
            </a:r>
            <a:r>
              <a:rPr sz="1539" dirty="0">
                <a:latin typeface="Tahoma"/>
                <a:cs typeface="Tahoma"/>
              </a:rPr>
              <a:t>a</a:t>
            </a:r>
            <a:r>
              <a:rPr sz="1539" spc="-6" dirty="0">
                <a:latin typeface="Tahoma"/>
                <a:cs typeface="Tahoma"/>
              </a:rPr>
              <a:t> </a:t>
            </a:r>
            <a:r>
              <a:rPr sz="1539" dirty="0">
                <a:latin typeface="Tahoma"/>
                <a:cs typeface="Tahoma"/>
              </a:rPr>
              <a:t>function</a:t>
            </a:r>
            <a:r>
              <a:rPr sz="1539" spc="-22" dirty="0">
                <a:latin typeface="Tahoma"/>
                <a:cs typeface="Tahoma"/>
              </a:rPr>
              <a:t> </a:t>
            </a:r>
            <a:r>
              <a:rPr sz="1539" dirty="0">
                <a:latin typeface="Tahoma"/>
                <a:cs typeface="Tahoma"/>
              </a:rPr>
              <a:t>of</a:t>
            </a:r>
            <a:r>
              <a:rPr sz="1539" spc="-19" dirty="0">
                <a:latin typeface="Tahoma"/>
                <a:cs typeface="Tahoma"/>
              </a:rPr>
              <a:t> </a:t>
            </a:r>
            <a:r>
              <a:rPr sz="1539" dirty="0">
                <a:latin typeface="Tahoma"/>
                <a:cs typeface="Tahoma"/>
              </a:rPr>
              <a:t>time.</a:t>
            </a:r>
            <a:r>
              <a:rPr sz="1539" spc="-19" dirty="0">
                <a:latin typeface="Tahoma"/>
                <a:cs typeface="Tahoma"/>
              </a:rPr>
              <a:t> </a:t>
            </a:r>
            <a:r>
              <a:rPr sz="1539" spc="-6" dirty="0">
                <a:latin typeface="Tahoma"/>
                <a:cs typeface="Tahoma"/>
              </a:rPr>
              <a:t>Figure</a:t>
            </a:r>
            <a:endParaRPr sz="1539">
              <a:latin typeface="Tahoma"/>
              <a:cs typeface="Tahoma"/>
            </a:endParaRPr>
          </a:p>
          <a:p>
            <a:pPr marL="228046" marR="3258"/>
            <a:r>
              <a:rPr sz="1539" u="sng" dirty="0">
                <a:solidFill>
                  <a:srgbClr val="996633"/>
                </a:solidFill>
                <a:uFill>
                  <a:solidFill>
                    <a:srgbClr val="996633"/>
                  </a:solidFill>
                </a:uFill>
                <a:latin typeface="Tahoma"/>
                <a:cs typeface="Tahoma"/>
                <a:hlinkClick r:id="rId3"/>
              </a:rPr>
              <a:t>10.1</a:t>
            </a:r>
            <a:r>
              <a:rPr sz="1539" spc="-16" dirty="0">
                <a:solidFill>
                  <a:srgbClr val="996633"/>
                </a:solidFill>
                <a:latin typeface="Tahoma"/>
                <a:cs typeface="Tahoma"/>
              </a:rPr>
              <a:t> </a:t>
            </a:r>
            <a:r>
              <a:rPr sz="1539" dirty="0">
                <a:latin typeface="Tahoma"/>
                <a:cs typeface="Tahoma"/>
              </a:rPr>
              <a:t>shows</a:t>
            </a:r>
            <a:r>
              <a:rPr sz="1539" spc="-19" dirty="0">
                <a:latin typeface="Tahoma"/>
                <a:cs typeface="Tahoma"/>
              </a:rPr>
              <a:t> </a:t>
            </a:r>
            <a:r>
              <a:rPr sz="1539" dirty="0">
                <a:latin typeface="Tahoma"/>
                <a:cs typeface="Tahoma"/>
              </a:rPr>
              <a:t>an</a:t>
            </a:r>
            <a:r>
              <a:rPr sz="1539" spc="-16" dirty="0">
                <a:latin typeface="Tahoma"/>
                <a:cs typeface="Tahoma"/>
              </a:rPr>
              <a:t> </a:t>
            </a:r>
            <a:r>
              <a:rPr sz="1539" dirty="0">
                <a:latin typeface="Tahoma"/>
                <a:cs typeface="Tahoma"/>
              </a:rPr>
              <a:t>example</a:t>
            </a:r>
            <a:r>
              <a:rPr sz="1539" spc="-19" dirty="0">
                <a:latin typeface="Tahoma"/>
                <a:cs typeface="Tahoma"/>
              </a:rPr>
              <a:t> </a:t>
            </a:r>
            <a:r>
              <a:rPr sz="1539" dirty="0">
                <a:latin typeface="Tahoma"/>
                <a:cs typeface="Tahoma"/>
              </a:rPr>
              <a:t>of</a:t>
            </a:r>
            <a:r>
              <a:rPr sz="1539" spc="-32" dirty="0">
                <a:latin typeface="Tahoma"/>
                <a:cs typeface="Tahoma"/>
              </a:rPr>
              <a:t> </a:t>
            </a:r>
            <a:r>
              <a:rPr sz="1539" dirty="0">
                <a:latin typeface="Tahoma"/>
                <a:cs typeface="Tahoma"/>
              </a:rPr>
              <a:t>an</a:t>
            </a:r>
            <a:r>
              <a:rPr sz="1539" spc="-19" dirty="0">
                <a:latin typeface="Tahoma"/>
                <a:cs typeface="Tahoma"/>
              </a:rPr>
              <a:t> </a:t>
            </a:r>
            <a:r>
              <a:rPr sz="1539" dirty="0">
                <a:latin typeface="Tahoma"/>
                <a:cs typeface="Tahoma"/>
              </a:rPr>
              <a:t>audio</a:t>
            </a:r>
            <a:r>
              <a:rPr sz="1539" spc="-29" dirty="0">
                <a:latin typeface="Tahoma"/>
                <a:cs typeface="Tahoma"/>
              </a:rPr>
              <a:t> </a:t>
            </a:r>
            <a:r>
              <a:rPr sz="1539" dirty="0">
                <a:latin typeface="Tahoma"/>
                <a:cs typeface="Tahoma"/>
              </a:rPr>
              <a:t>signal</a:t>
            </a:r>
            <a:r>
              <a:rPr sz="1539" spc="-19" dirty="0">
                <a:latin typeface="Tahoma"/>
                <a:cs typeface="Tahoma"/>
              </a:rPr>
              <a:t> </a:t>
            </a:r>
            <a:r>
              <a:rPr sz="1539" dirty="0">
                <a:latin typeface="Tahoma"/>
                <a:cs typeface="Tahoma"/>
              </a:rPr>
              <a:t>that</a:t>
            </a:r>
            <a:r>
              <a:rPr sz="1539" spc="-29" dirty="0">
                <a:latin typeface="Tahoma"/>
                <a:cs typeface="Tahoma"/>
              </a:rPr>
              <a:t> </a:t>
            </a:r>
            <a:r>
              <a:rPr sz="1539" dirty="0">
                <a:latin typeface="Tahoma"/>
                <a:cs typeface="Tahoma"/>
              </a:rPr>
              <a:t>is</a:t>
            </a:r>
            <a:r>
              <a:rPr sz="1539" spc="-16" dirty="0">
                <a:latin typeface="Tahoma"/>
                <a:cs typeface="Tahoma"/>
              </a:rPr>
              <a:t> an </a:t>
            </a:r>
            <a:r>
              <a:rPr sz="1539" dirty="0">
                <a:latin typeface="Tahoma"/>
                <a:cs typeface="Tahoma"/>
              </a:rPr>
              <a:t>idealization</a:t>
            </a:r>
            <a:r>
              <a:rPr sz="1539" spc="-32" dirty="0">
                <a:latin typeface="Tahoma"/>
                <a:cs typeface="Tahoma"/>
              </a:rPr>
              <a:t> </a:t>
            </a:r>
            <a:r>
              <a:rPr sz="1539" dirty="0">
                <a:latin typeface="Tahoma"/>
                <a:cs typeface="Tahoma"/>
              </a:rPr>
              <a:t>of</a:t>
            </a:r>
            <a:r>
              <a:rPr sz="1539" spc="-22" dirty="0">
                <a:latin typeface="Tahoma"/>
                <a:cs typeface="Tahoma"/>
              </a:rPr>
              <a:t> </a:t>
            </a:r>
            <a:r>
              <a:rPr sz="1539" dirty="0">
                <a:latin typeface="Tahoma"/>
                <a:cs typeface="Tahoma"/>
              </a:rPr>
              <a:t>one</a:t>
            </a:r>
            <a:r>
              <a:rPr sz="1539" spc="-19" dirty="0">
                <a:latin typeface="Tahoma"/>
                <a:cs typeface="Tahoma"/>
              </a:rPr>
              <a:t> </a:t>
            </a:r>
            <a:r>
              <a:rPr sz="1539" dirty="0">
                <a:latin typeface="Tahoma"/>
                <a:cs typeface="Tahoma"/>
              </a:rPr>
              <a:t>that</a:t>
            </a:r>
            <a:r>
              <a:rPr sz="1539" spc="-26" dirty="0">
                <a:latin typeface="Tahoma"/>
                <a:cs typeface="Tahoma"/>
              </a:rPr>
              <a:t> </a:t>
            </a:r>
            <a:r>
              <a:rPr sz="1539" dirty="0">
                <a:latin typeface="Tahoma"/>
                <a:cs typeface="Tahoma"/>
              </a:rPr>
              <a:t>would</a:t>
            </a:r>
            <a:r>
              <a:rPr sz="1539" spc="-6" dirty="0">
                <a:latin typeface="Tahoma"/>
                <a:cs typeface="Tahoma"/>
              </a:rPr>
              <a:t> </a:t>
            </a:r>
            <a:r>
              <a:rPr sz="1539" dirty="0">
                <a:latin typeface="Tahoma"/>
                <a:cs typeface="Tahoma"/>
              </a:rPr>
              <a:t>be</a:t>
            </a:r>
            <a:r>
              <a:rPr sz="1539" spc="-26" dirty="0">
                <a:latin typeface="Tahoma"/>
                <a:cs typeface="Tahoma"/>
              </a:rPr>
              <a:t> </a:t>
            </a:r>
            <a:r>
              <a:rPr sz="1539" dirty="0">
                <a:latin typeface="Tahoma"/>
                <a:cs typeface="Tahoma"/>
              </a:rPr>
              <a:t>created</a:t>
            </a:r>
            <a:r>
              <a:rPr sz="1539" spc="-13" dirty="0">
                <a:latin typeface="Tahoma"/>
                <a:cs typeface="Tahoma"/>
              </a:rPr>
              <a:t> </a:t>
            </a:r>
            <a:r>
              <a:rPr sz="1539" dirty="0">
                <a:latin typeface="Tahoma"/>
                <a:cs typeface="Tahoma"/>
              </a:rPr>
              <a:t>by</a:t>
            </a:r>
            <a:r>
              <a:rPr sz="1539" spc="3" dirty="0">
                <a:latin typeface="Tahoma"/>
                <a:cs typeface="Tahoma"/>
              </a:rPr>
              <a:t> </a:t>
            </a:r>
            <a:r>
              <a:rPr sz="1539" b="1" dirty="0">
                <a:solidFill>
                  <a:srgbClr val="0066FF"/>
                </a:solidFill>
                <a:latin typeface="Tahoma"/>
                <a:cs typeface="Tahoma"/>
              </a:rPr>
              <a:t>a</a:t>
            </a:r>
            <a:r>
              <a:rPr sz="1539" b="1" spc="-13" dirty="0">
                <a:solidFill>
                  <a:srgbClr val="0066FF"/>
                </a:solidFill>
                <a:latin typeface="Tahoma"/>
                <a:cs typeface="Tahoma"/>
              </a:rPr>
              <a:t> </a:t>
            </a:r>
            <a:r>
              <a:rPr sz="1539" b="1" spc="-6" dirty="0">
                <a:solidFill>
                  <a:srgbClr val="0066FF"/>
                </a:solidFill>
                <a:latin typeface="Tahoma"/>
                <a:cs typeface="Tahoma"/>
              </a:rPr>
              <a:t>transient </a:t>
            </a:r>
            <a:r>
              <a:rPr sz="1539" b="1" dirty="0">
                <a:solidFill>
                  <a:srgbClr val="0066FF"/>
                </a:solidFill>
                <a:latin typeface="Tahoma"/>
                <a:cs typeface="Tahoma"/>
              </a:rPr>
              <a:t>sound</a:t>
            </a:r>
            <a:r>
              <a:rPr sz="1539" b="1" spc="-26" dirty="0">
                <a:solidFill>
                  <a:srgbClr val="0066FF"/>
                </a:solidFill>
                <a:latin typeface="Tahoma"/>
                <a:cs typeface="Tahoma"/>
              </a:rPr>
              <a:t> </a:t>
            </a:r>
            <a:r>
              <a:rPr sz="1539" b="1" dirty="0">
                <a:solidFill>
                  <a:srgbClr val="0066FF"/>
                </a:solidFill>
                <a:latin typeface="Tahoma"/>
                <a:cs typeface="Tahoma"/>
              </a:rPr>
              <a:t>source,</a:t>
            </a:r>
            <a:r>
              <a:rPr sz="1539" b="1" spc="-32" dirty="0">
                <a:solidFill>
                  <a:srgbClr val="0066FF"/>
                </a:solidFill>
                <a:latin typeface="Tahoma"/>
                <a:cs typeface="Tahoma"/>
              </a:rPr>
              <a:t> </a:t>
            </a:r>
            <a:r>
              <a:rPr sz="1539" b="1" dirty="0">
                <a:solidFill>
                  <a:srgbClr val="0066FF"/>
                </a:solidFill>
                <a:latin typeface="Tahoma"/>
                <a:cs typeface="Tahoma"/>
              </a:rPr>
              <a:t>such</a:t>
            </a:r>
            <a:r>
              <a:rPr sz="1539" b="1" spc="-35" dirty="0">
                <a:solidFill>
                  <a:srgbClr val="0066FF"/>
                </a:solidFill>
                <a:latin typeface="Tahoma"/>
                <a:cs typeface="Tahoma"/>
              </a:rPr>
              <a:t> </a:t>
            </a:r>
            <a:r>
              <a:rPr sz="1539" b="1" dirty="0">
                <a:solidFill>
                  <a:srgbClr val="0066FF"/>
                </a:solidFill>
                <a:latin typeface="Tahoma"/>
                <a:cs typeface="Tahoma"/>
              </a:rPr>
              <a:t>as</a:t>
            </a:r>
            <a:r>
              <a:rPr sz="1539" b="1" spc="-32" dirty="0">
                <a:solidFill>
                  <a:srgbClr val="0066FF"/>
                </a:solidFill>
                <a:latin typeface="Tahoma"/>
                <a:cs typeface="Tahoma"/>
              </a:rPr>
              <a:t> </a:t>
            </a:r>
            <a:r>
              <a:rPr sz="1539" b="1" dirty="0">
                <a:solidFill>
                  <a:srgbClr val="0066FF"/>
                </a:solidFill>
                <a:latin typeface="Tahoma"/>
                <a:cs typeface="Tahoma"/>
              </a:rPr>
              <a:t>that</a:t>
            </a:r>
            <a:r>
              <a:rPr sz="1539" b="1" spc="-32" dirty="0">
                <a:solidFill>
                  <a:srgbClr val="0066FF"/>
                </a:solidFill>
                <a:latin typeface="Tahoma"/>
                <a:cs typeface="Tahoma"/>
              </a:rPr>
              <a:t> </a:t>
            </a:r>
            <a:r>
              <a:rPr sz="1539" b="1" dirty="0">
                <a:solidFill>
                  <a:srgbClr val="0066FF"/>
                </a:solidFill>
                <a:latin typeface="Tahoma"/>
                <a:cs typeface="Tahoma"/>
              </a:rPr>
              <a:t>from</a:t>
            </a:r>
            <a:r>
              <a:rPr sz="1539" b="1" spc="-32" dirty="0">
                <a:solidFill>
                  <a:srgbClr val="0066FF"/>
                </a:solidFill>
                <a:latin typeface="Tahoma"/>
                <a:cs typeface="Tahoma"/>
              </a:rPr>
              <a:t> </a:t>
            </a:r>
            <a:r>
              <a:rPr sz="1539" b="1" dirty="0">
                <a:solidFill>
                  <a:srgbClr val="0066FF"/>
                </a:solidFill>
                <a:latin typeface="Tahoma"/>
                <a:cs typeface="Tahoma"/>
              </a:rPr>
              <a:t>a</a:t>
            </a:r>
            <a:r>
              <a:rPr sz="1539" b="1" spc="-32" dirty="0">
                <a:solidFill>
                  <a:srgbClr val="0066FF"/>
                </a:solidFill>
                <a:latin typeface="Tahoma"/>
                <a:cs typeface="Tahoma"/>
              </a:rPr>
              <a:t> </a:t>
            </a:r>
            <a:r>
              <a:rPr sz="1539" b="1" dirty="0">
                <a:solidFill>
                  <a:srgbClr val="0066FF"/>
                </a:solidFill>
                <a:latin typeface="Tahoma"/>
                <a:cs typeface="Tahoma"/>
              </a:rPr>
              <a:t>book</a:t>
            </a:r>
            <a:r>
              <a:rPr sz="1539" b="1" spc="-22" dirty="0">
                <a:solidFill>
                  <a:srgbClr val="0066FF"/>
                </a:solidFill>
                <a:latin typeface="Tahoma"/>
                <a:cs typeface="Tahoma"/>
              </a:rPr>
              <a:t> </a:t>
            </a:r>
            <a:r>
              <a:rPr sz="1539" b="1" spc="-6" dirty="0">
                <a:solidFill>
                  <a:srgbClr val="0066FF"/>
                </a:solidFill>
                <a:latin typeface="Tahoma"/>
                <a:cs typeface="Tahoma"/>
              </a:rPr>
              <a:t>striking </a:t>
            </a:r>
            <a:r>
              <a:rPr sz="1539" b="1" dirty="0">
                <a:solidFill>
                  <a:srgbClr val="0066FF"/>
                </a:solidFill>
                <a:latin typeface="Tahoma"/>
                <a:cs typeface="Tahoma"/>
              </a:rPr>
              <a:t>the</a:t>
            </a:r>
            <a:r>
              <a:rPr sz="1539" b="1" spc="-19" dirty="0">
                <a:solidFill>
                  <a:srgbClr val="0066FF"/>
                </a:solidFill>
                <a:latin typeface="Tahoma"/>
                <a:cs typeface="Tahoma"/>
              </a:rPr>
              <a:t> </a:t>
            </a:r>
            <a:r>
              <a:rPr sz="1539" b="1" dirty="0">
                <a:solidFill>
                  <a:srgbClr val="0066FF"/>
                </a:solidFill>
                <a:latin typeface="Tahoma"/>
                <a:cs typeface="Tahoma"/>
              </a:rPr>
              <a:t>floor</a:t>
            </a:r>
            <a:r>
              <a:rPr sz="1539" b="1" spc="-10" dirty="0">
                <a:solidFill>
                  <a:srgbClr val="0066FF"/>
                </a:solidFill>
                <a:latin typeface="Tahoma"/>
                <a:cs typeface="Tahoma"/>
              </a:rPr>
              <a:t> </a:t>
            </a:r>
            <a:r>
              <a:rPr sz="1539" b="1" dirty="0">
                <a:solidFill>
                  <a:srgbClr val="0066FF"/>
                </a:solidFill>
                <a:latin typeface="Tahoma"/>
                <a:cs typeface="Tahoma"/>
              </a:rPr>
              <a:t>and</a:t>
            </a:r>
            <a:r>
              <a:rPr sz="1539" b="1" spc="-22" dirty="0">
                <a:solidFill>
                  <a:srgbClr val="0066FF"/>
                </a:solidFill>
                <a:latin typeface="Tahoma"/>
                <a:cs typeface="Tahoma"/>
              </a:rPr>
              <a:t> </a:t>
            </a:r>
            <a:r>
              <a:rPr sz="1539" b="1" dirty="0">
                <a:solidFill>
                  <a:srgbClr val="0066FF"/>
                </a:solidFill>
                <a:latin typeface="Tahoma"/>
                <a:cs typeface="Tahoma"/>
              </a:rPr>
              <a:t>recorded</a:t>
            </a:r>
            <a:r>
              <a:rPr sz="1539" b="1" spc="-22" dirty="0">
                <a:solidFill>
                  <a:srgbClr val="0066FF"/>
                </a:solidFill>
                <a:latin typeface="Tahoma"/>
                <a:cs typeface="Tahoma"/>
              </a:rPr>
              <a:t> </a:t>
            </a:r>
            <a:r>
              <a:rPr sz="1539" b="1" dirty="0">
                <a:solidFill>
                  <a:srgbClr val="0066FF"/>
                </a:solidFill>
                <a:latin typeface="Tahoma"/>
                <a:cs typeface="Tahoma"/>
              </a:rPr>
              <a:t>with</a:t>
            </a:r>
            <a:r>
              <a:rPr sz="1539" b="1" spc="-16" dirty="0">
                <a:solidFill>
                  <a:srgbClr val="0066FF"/>
                </a:solidFill>
                <a:latin typeface="Tahoma"/>
                <a:cs typeface="Tahoma"/>
              </a:rPr>
              <a:t> </a:t>
            </a:r>
            <a:r>
              <a:rPr sz="1539" b="1" dirty="0">
                <a:solidFill>
                  <a:srgbClr val="0066FF"/>
                </a:solidFill>
                <a:latin typeface="Tahoma"/>
                <a:cs typeface="Tahoma"/>
              </a:rPr>
              <a:t>a</a:t>
            </a:r>
            <a:r>
              <a:rPr sz="1539" b="1" spc="-26" dirty="0">
                <a:solidFill>
                  <a:srgbClr val="0066FF"/>
                </a:solidFill>
                <a:latin typeface="Tahoma"/>
                <a:cs typeface="Tahoma"/>
              </a:rPr>
              <a:t> </a:t>
            </a:r>
            <a:r>
              <a:rPr sz="1539" b="1" spc="-6" dirty="0">
                <a:solidFill>
                  <a:srgbClr val="0066FF"/>
                </a:solidFill>
                <a:latin typeface="Tahoma"/>
                <a:cs typeface="Tahoma"/>
              </a:rPr>
              <a:t>microphone.</a:t>
            </a:r>
            <a:endParaRPr sz="1539">
              <a:latin typeface="Tahoma"/>
              <a:cs typeface="Tahoma"/>
            </a:endParaRPr>
          </a:p>
        </p:txBody>
      </p:sp>
      <p:sp>
        <p:nvSpPr>
          <p:cNvPr id="10" name="Footer Placeholder 9">
            <a:extLst>
              <a:ext uri="{FF2B5EF4-FFF2-40B4-BE49-F238E27FC236}">
                <a16:creationId xmlns:a16="http://schemas.microsoft.com/office/drawing/2014/main" id="{CD01C88C-02F5-49BA-8684-8ACF8934800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6625288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2883" y="863528"/>
            <a:ext cx="5277891" cy="184787"/>
          </a:xfrm>
          <a:prstGeom prst="rect">
            <a:avLst/>
          </a:prstGeom>
        </p:spPr>
      </p:pic>
      <p:sp>
        <p:nvSpPr>
          <p:cNvPr id="3" name="object 3"/>
          <p:cNvSpPr txBox="1"/>
          <p:nvPr/>
        </p:nvSpPr>
        <p:spPr>
          <a:xfrm>
            <a:off x="2497717" y="-7168"/>
            <a:ext cx="5408616" cy="821268"/>
          </a:xfrm>
          <a:prstGeom prst="rect">
            <a:avLst/>
          </a:prstGeom>
        </p:spPr>
        <p:txBody>
          <a:bodyPr vert="horz" wrap="square" lIns="0" tIns="8145" rIns="0" bIns="0" rtlCol="0">
            <a:spAutoFit/>
          </a:bodyPr>
          <a:lstStyle/>
          <a:p>
            <a:pPr marL="8145" marR="3258">
              <a:spcBef>
                <a:spcPts val="64"/>
              </a:spcBef>
            </a:pPr>
            <a:r>
              <a:rPr sz="1154" dirty="0">
                <a:solidFill>
                  <a:srgbClr val="003399"/>
                </a:solidFill>
                <a:latin typeface="Arial Black"/>
                <a:cs typeface="Arial Black"/>
              </a:rPr>
              <a:t>Figure</a:t>
            </a:r>
            <a:r>
              <a:rPr sz="1154" spc="-6" dirty="0">
                <a:solidFill>
                  <a:srgbClr val="003399"/>
                </a:solidFill>
                <a:latin typeface="Arial Black"/>
                <a:cs typeface="Arial Black"/>
              </a:rPr>
              <a:t> </a:t>
            </a:r>
            <a:r>
              <a:rPr sz="1154" dirty="0">
                <a:solidFill>
                  <a:srgbClr val="003399"/>
                </a:solidFill>
                <a:latin typeface="Arial Black"/>
                <a:cs typeface="Arial Black"/>
              </a:rPr>
              <a:t>10.1:</a:t>
            </a:r>
            <a:r>
              <a:rPr sz="1154" spc="-6" dirty="0">
                <a:solidFill>
                  <a:srgbClr val="003399"/>
                </a:solidFill>
                <a:latin typeface="Arial Black"/>
                <a:cs typeface="Arial Black"/>
              </a:rPr>
              <a:t> </a:t>
            </a:r>
            <a:r>
              <a:rPr sz="1154" dirty="0">
                <a:solidFill>
                  <a:srgbClr val="003399"/>
                </a:solidFill>
                <a:latin typeface="Arial Black"/>
                <a:cs typeface="Arial Black"/>
              </a:rPr>
              <a:t>A</a:t>
            </a:r>
            <a:r>
              <a:rPr sz="1154" spc="-13" dirty="0">
                <a:solidFill>
                  <a:srgbClr val="003399"/>
                </a:solidFill>
                <a:latin typeface="Arial Black"/>
                <a:cs typeface="Arial Black"/>
              </a:rPr>
              <a:t> </a:t>
            </a:r>
            <a:r>
              <a:rPr sz="1154" dirty="0">
                <a:solidFill>
                  <a:srgbClr val="003399"/>
                </a:solidFill>
                <a:latin typeface="Arial Black"/>
                <a:cs typeface="Arial Black"/>
              </a:rPr>
              <a:t>signal</a:t>
            </a:r>
            <a:r>
              <a:rPr sz="1154" spc="-10" dirty="0">
                <a:solidFill>
                  <a:srgbClr val="003399"/>
                </a:solidFill>
                <a:latin typeface="Arial Black"/>
                <a:cs typeface="Arial Black"/>
              </a:rPr>
              <a:t> </a:t>
            </a:r>
            <a:r>
              <a:rPr sz="1154" dirty="0">
                <a:solidFill>
                  <a:srgbClr val="003399"/>
                </a:solidFill>
                <a:latin typeface="Arial Black"/>
                <a:cs typeface="Arial Black"/>
              </a:rPr>
              <a:t>such</a:t>
            </a:r>
            <a:r>
              <a:rPr sz="1154" spc="-6" dirty="0">
                <a:solidFill>
                  <a:srgbClr val="003399"/>
                </a:solidFill>
                <a:latin typeface="Arial Black"/>
                <a:cs typeface="Arial Black"/>
              </a:rPr>
              <a:t> </a:t>
            </a:r>
            <a:r>
              <a:rPr sz="1154" dirty="0">
                <a:solidFill>
                  <a:srgbClr val="003399"/>
                </a:solidFill>
                <a:latin typeface="Arial Black"/>
                <a:cs typeface="Arial Black"/>
              </a:rPr>
              <a:t>as</a:t>
            </a:r>
            <a:r>
              <a:rPr sz="1154" spc="-13" dirty="0">
                <a:solidFill>
                  <a:srgbClr val="003399"/>
                </a:solidFill>
                <a:latin typeface="Arial Black"/>
                <a:cs typeface="Arial Black"/>
              </a:rPr>
              <a:t> </a:t>
            </a:r>
            <a:r>
              <a:rPr sz="1154" dirty="0">
                <a:solidFill>
                  <a:srgbClr val="003399"/>
                </a:solidFill>
                <a:latin typeface="Arial Black"/>
                <a:cs typeface="Arial Black"/>
              </a:rPr>
              <a:t>would</a:t>
            </a:r>
            <a:r>
              <a:rPr sz="1154" spc="-10" dirty="0">
                <a:solidFill>
                  <a:srgbClr val="003399"/>
                </a:solidFill>
                <a:latin typeface="Arial Black"/>
                <a:cs typeface="Arial Black"/>
              </a:rPr>
              <a:t> </a:t>
            </a:r>
            <a:r>
              <a:rPr sz="1154" dirty="0">
                <a:solidFill>
                  <a:srgbClr val="003399"/>
                </a:solidFill>
                <a:latin typeface="Arial Black"/>
                <a:cs typeface="Arial Black"/>
              </a:rPr>
              <a:t>be</a:t>
            </a:r>
            <a:r>
              <a:rPr sz="1154" spc="-10" dirty="0">
                <a:solidFill>
                  <a:srgbClr val="003399"/>
                </a:solidFill>
                <a:latin typeface="Arial Black"/>
                <a:cs typeface="Arial Black"/>
              </a:rPr>
              <a:t> </a:t>
            </a:r>
            <a:r>
              <a:rPr sz="1154" dirty="0">
                <a:solidFill>
                  <a:srgbClr val="003399"/>
                </a:solidFill>
                <a:latin typeface="Arial Black"/>
                <a:cs typeface="Arial Black"/>
              </a:rPr>
              <a:t>created</a:t>
            </a:r>
            <a:r>
              <a:rPr sz="1154" spc="-13" dirty="0">
                <a:solidFill>
                  <a:srgbClr val="003399"/>
                </a:solidFill>
                <a:latin typeface="Arial Black"/>
                <a:cs typeface="Arial Black"/>
              </a:rPr>
              <a:t> </a:t>
            </a:r>
            <a:r>
              <a:rPr sz="1154" dirty="0">
                <a:solidFill>
                  <a:srgbClr val="003399"/>
                </a:solidFill>
                <a:latin typeface="Arial Black"/>
                <a:cs typeface="Arial Black"/>
              </a:rPr>
              <a:t>by</a:t>
            </a:r>
            <a:r>
              <a:rPr sz="1154" spc="-6" dirty="0">
                <a:solidFill>
                  <a:srgbClr val="003399"/>
                </a:solidFill>
                <a:latin typeface="Arial Black"/>
                <a:cs typeface="Arial Black"/>
              </a:rPr>
              <a:t> </a:t>
            </a:r>
            <a:r>
              <a:rPr sz="1154" dirty="0">
                <a:solidFill>
                  <a:srgbClr val="003399"/>
                </a:solidFill>
                <a:latin typeface="Arial Black"/>
                <a:cs typeface="Arial Black"/>
              </a:rPr>
              <a:t>a</a:t>
            </a:r>
            <a:r>
              <a:rPr sz="1154" spc="-10" dirty="0">
                <a:solidFill>
                  <a:srgbClr val="003399"/>
                </a:solidFill>
                <a:latin typeface="Arial Black"/>
                <a:cs typeface="Arial Black"/>
              </a:rPr>
              <a:t> </a:t>
            </a:r>
            <a:r>
              <a:rPr sz="1154" dirty="0">
                <a:solidFill>
                  <a:srgbClr val="003399"/>
                </a:solidFill>
                <a:latin typeface="Arial Black"/>
                <a:cs typeface="Arial Black"/>
              </a:rPr>
              <a:t>transient</a:t>
            </a:r>
            <a:r>
              <a:rPr sz="1154" spc="-19" dirty="0">
                <a:solidFill>
                  <a:srgbClr val="003399"/>
                </a:solidFill>
                <a:latin typeface="Arial Black"/>
                <a:cs typeface="Arial Black"/>
              </a:rPr>
              <a:t> </a:t>
            </a:r>
            <a:r>
              <a:rPr sz="1154" spc="-6" dirty="0">
                <a:solidFill>
                  <a:srgbClr val="003399"/>
                </a:solidFill>
                <a:latin typeface="Arial Black"/>
                <a:cs typeface="Arial Black"/>
              </a:rPr>
              <a:t>audio </a:t>
            </a:r>
            <a:r>
              <a:rPr sz="1154" dirty="0">
                <a:solidFill>
                  <a:srgbClr val="003399"/>
                </a:solidFill>
                <a:latin typeface="Arial Black"/>
                <a:cs typeface="Arial Black"/>
              </a:rPr>
              <a:t>source</a:t>
            </a:r>
            <a:r>
              <a:rPr sz="1154" spc="-19" dirty="0">
                <a:solidFill>
                  <a:srgbClr val="003399"/>
                </a:solidFill>
                <a:latin typeface="Arial Black"/>
                <a:cs typeface="Arial Black"/>
              </a:rPr>
              <a:t> </a:t>
            </a:r>
            <a:r>
              <a:rPr sz="1154" dirty="0">
                <a:solidFill>
                  <a:srgbClr val="003399"/>
                </a:solidFill>
                <a:latin typeface="Arial Black"/>
                <a:cs typeface="Arial Black"/>
              </a:rPr>
              <a:t>upon</a:t>
            </a:r>
            <a:r>
              <a:rPr sz="1154" spc="-16" dirty="0">
                <a:solidFill>
                  <a:srgbClr val="003399"/>
                </a:solidFill>
                <a:latin typeface="Arial Black"/>
                <a:cs typeface="Arial Black"/>
              </a:rPr>
              <a:t> </a:t>
            </a:r>
            <a:r>
              <a:rPr sz="1154" dirty="0">
                <a:solidFill>
                  <a:srgbClr val="003399"/>
                </a:solidFill>
                <a:latin typeface="Arial Black"/>
                <a:cs typeface="Arial Black"/>
              </a:rPr>
              <a:t>transformation</a:t>
            </a:r>
            <a:r>
              <a:rPr sz="1154" spc="-19" dirty="0">
                <a:solidFill>
                  <a:srgbClr val="003399"/>
                </a:solidFill>
                <a:latin typeface="Arial Black"/>
                <a:cs typeface="Arial Black"/>
              </a:rPr>
              <a:t> </a:t>
            </a:r>
            <a:r>
              <a:rPr sz="1154" dirty="0">
                <a:solidFill>
                  <a:srgbClr val="003399"/>
                </a:solidFill>
                <a:latin typeface="Arial Black"/>
                <a:cs typeface="Arial Black"/>
              </a:rPr>
              <a:t>by</a:t>
            </a:r>
            <a:r>
              <a:rPr sz="1154" spc="-13" dirty="0">
                <a:solidFill>
                  <a:srgbClr val="003399"/>
                </a:solidFill>
                <a:latin typeface="Arial Black"/>
                <a:cs typeface="Arial Black"/>
              </a:rPr>
              <a:t> </a:t>
            </a:r>
            <a:r>
              <a:rPr sz="1154" dirty="0">
                <a:solidFill>
                  <a:srgbClr val="003399"/>
                </a:solidFill>
                <a:latin typeface="Arial Black"/>
                <a:cs typeface="Arial Black"/>
              </a:rPr>
              <a:t>a</a:t>
            </a:r>
            <a:r>
              <a:rPr sz="1154" spc="-13" dirty="0">
                <a:solidFill>
                  <a:srgbClr val="003399"/>
                </a:solidFill>
                <a:latin typeface="Arial Black"/>
                <a:cs typeface="Arial Black"/>
              </a:rPr>
              <a:t> </a:t>
            </a:r>
            <a:r>
              <a:rPr sz="1154" dirty="0">
                <a:solidFill>
                  <a:srgbClr val="003399"/>
                </a:solidFill>
                <a:latin typeface="Arial Black"/>
                <a:cs typeface="Arial Black"/>
              </a:rPr>
              <a:t>microphone</a:t>
            </a:r>
            <a:r>
              <a:rPr sz="1154" spc="-22" dirty="0">
                <a:solidFill>
                  <a:srgbClr val="003399"/>
                </a:solidFill>
                <a:latin typeface="Arial Black"/>
                <a:cs typeface="Arial Black"/>
              </a:rPr>
              <a:t> </a:t>
            </a:r>
            <a:r>
              <a:rPr sz="1154" dirty="0">
                <a:solidFill>
                  <a:srgbClr val="003399"/>
                </a:solidFill>
                <a:latin typeface="Arial Black"/>
                <a:cs typeface="Arial Black"/>
              </a:rPr>
              <a:t>into</a:t>
            </a:r>
            <a:r>
              <a:rPr sz="1154" spc="-13" dirty="0">
                <a:solidFill>
                  <a:srgbClr val="003399"/>
                </a:solidFill>
                <a:latin typeface="Arial Black"/>
                <a:cs typeface="Arial Black"/>
              </a:rPr>
              <a:t> </a:t>
            </a:r>
            <a:r>
              <a:rPr sz="1154" dirty="0">
                <a:solidFill>
                  <a:srgbClr val="003399"/>
                </a:solidFill>
                <a:latin typeface="Arial Black"/>
                <a:cs typeface="Arial Black"/>
              </a:rPr>
              <a:t>an</a:t>
            </a:r>
            <a:r>
              <a:rPr sz="1154" spc="-13" dirty="0">
                <a:solidFill>
                  <a:srgbClr val="003399"/>
                </a:solidFill>
                <a:latin typeface="Arial Black"/>
                <a:cs typeface="Arial Black"/>
              </a:rPr>
              <a:t> </a:t>
            </a:r>
            <a:r>
              <a:rPr sz="1154" spc="-6" dirty="0">
                <a:solidFill>
                  <a:srgbClr val="003399"/>
                </a:solidFill>
                <a:latin typeface="Arial Black"/>
                <a:cs typeface="Arial Black"/>
              </a:rPr>
              <a:t>electrical </a:t>
            </a:r>
            <a:r>
              <a:rPr sz="1154" dirty="0">
                <a:solidFill>
                  <a:srgbClr val="003399"/>
                </a:solidFill>
                <a:latin typeface="Arial Black"/>
                <a:cs typeface="Arial Black"/>
              </a:rPr>
              <a:t>signal.</a:t>
            </a:r>
            <a:r>
              <a:rPr sz="1154" spc="-13" dirty="0">
                <a:solidFill>
                  <a:srgbClr val="003399"/>
                </a:solidFill>
                <a:latin typeface="Arial Black"/>
                <a:cs typeface="Arial Black"/>
              </a:rPr>
              <a:t> </a:t>
            </a:r>
            <a:r>
              <a:rPr sz="1154" dirty="0">
                <a:solidFill>
                  <a:srgbClr val="FF0000"/>
                </a:solidFill>
                <a:latin typeface="Arial Black"/>
                <a:cs typeface="Arial Black"/>
              </a:rPr>
              <a:t>The</a:t>
            </a:r>
            <a:r>
              <a:rPr sz="1154" spc="-6" dirty="0">
                <a:solidFill>
                  <a:srgbClr val="FF0000"/>
                </a:solidFill>
                <a:latin typeface="Arial Black"/>
                <a:cs typeface="Arial Black"/>
              </a:rPr>
              <a:t> </a:t>
            </a:r>
            <a:r>
              <a:rPr sz="1154" dirty="0">
                <a:solidFill>
                  <a:srgbClr val="FF0000"/>
                </a:solidFill>
                <a:latin typeface="Arial Black"/>
                <a:cs typeface="Arial Black"/>
              </a:rPr>
              <a:t>horizontal</a:t>
            </a:r>
            <a:r>
              <a:rPr sz="1154" spc="-6" dirty="0">
                <a:solidFill>
                  <a:srgbClr val="FF0000"/>
                </a:solidFill>
                <a:latin typeface="Arial Black"/>
                <a:cs typeface="Arial Black"/>
              </a:rPr>
              <a:t> </a:t>
            </a:r>
            <a:r>
              <a:rPr sz="1154" dirty="0">
                <a:solidFill>
                  <a:srgbClr val="FF0000"/>
                </a:solidFill>
                <a:latin typeface="Arial Black"/>
                <a:cs typeface="Arial Black"/>
              </a:rPr>
              <a:t>scale</a:t>
            </a:r>
            <a:r>
              <a:rPr sz="1154" spc="-10" dirty="0">
                <a:solidFill>
                  <a:srgbClr val="FF0000"/>
                </a:solidFill>
                <a:latin typeface="Arial Black"/>
                <a:cs typeface="Arial Black"/>
              </a:rPr>
              <a:t> </a:t>
            </a:r>
            <a:r>
              <a:rPr sz="1154" dirty="0">
                <a:solidFill>
                  <a:srgbClr val="FF0000"/>
                </a:solidFill>
                <a:latin typeface="Arial Black"/>
                <a:cs typeface="Arial Black"/>
              </a:rPr>
              <a:t>represents</a:t>
            </a:r>
            <a:r>
              <a:rPr sz="1154" spc="-10" dirty="0">
                <a:solidFill>
                  <a:srgbClr val="FF0000"/>
                </a:solidFill>
                <a:latin typeface="Arial Black"/>
                <a:cs typeface="Arial Black"/>
              </a:rPr>
              <a:t> </a:t>
            </a:r>
            <a:r>
              <a:rPr sz="1154" dirty="0">
                <a:solidFill>
                  <a:srgbClr val="FF0000"/>
                </a:solidFill>
                <a:latin typeface="Arial Black"/>
                <a:cs typeface="Arial Black"/>
              </a:rPr>
              <a:t>time</a:t>
            </a:r>
            <a:r>
              <a:rPr sz="1154" spc="-13" dirty="0">
                <a:solidFill>
                  <a:srgbClr val="FF0000"/>
                </a:solidFill>
                <a:latin typeface="Arial Black"/>
                <a:cs typeface="Arial Black"/>
              </a:rPr>
              <a:t> </a:t>
            </a:r>
            <a:r>
              <a:rPr sz="1154" dirty="0">
                <a:solidFill>
                  <a:srgbClr val="FF0000"/>
                </a:solidFill>
                <a:latin typeface="Arial Black"/>
                <a:cs typeface="Arial Black"/>
              </a:rPr>
              <a:t>in</a:t>
            </a:r>
            <a:r>
              <a:rPr sz="1154" spc="-6" dirty="0">
                <a:solidFill>
                  <a:srgbClr val="FF0000"/>
                </a:solidFill>
                <a:latin typeface="Arial Black"/>
                <a:cs typeface="Arial Black"/>
              </a:rPr>
              <a:t> </a:t>
            </a:r>
            <a:r>
              <a:rPr sz="1154" dirty="0">
                <a:solidFill>
                  <a:srgbClr val="FF0000"/>
                </a:solidFill>
                <a:latin typeface="Arial Black"/>
                <a:cs typeface="Arial Black"/>
              </a:rPr>
              <a:t>tenths</a:t>
            </a:r>
            <a:r>
              <a:rPr sz="1154" spc="-10" dirty="0">
                <a:solidFill>
                  <a:srgbClr val="FF0000"/>
                </a:solidFill>
                <a:latin typeface="Arial Black"/>
                <a:cs typeface="Arial Black"/>
              </a:rPr>
              <a:t> </a:t>
            </a:r>
            <a:r>
              <a:rPr sz="1154" spc="-16" dirty="0">
                <a:solidFill>
                  <a:srgbClr val="FF0000"/>
                </a:solidFill>
                <a:latin typeface="Arial Black"/>
                <a:cs typeface="Arial Black"/>
              </a:rPr>
              <a:t>of</a:t>
            </a:r>
            <a:endParaRPr sz="1154">
              <a:latin typeface="Arial Black"/>
              <a:cs typeface="Arial Black"/>
            </a:endParaRPr>
          </a:p>
          <a:p>
            <a:pPr marL="8145">
              <a:spcBef>
                <a:spcPts val="840"/>
              </a:spcBef>
            </a:pPr>
            <a:r>
              <a:rPr sz="1154" spc="-6" dirty="0">
                <a:solidFill>
                  <a:srgbClr val="FF0000"/>
                </a:solidFill>
                <a:latin typeface="Arial Black"/>
                <a:cs typeface="Arial Black"/>
              </a:rPr>
              <a:t>milliseconds</a:t>
            </a:r>
            <a:endParaRPr sz="1154">
              <a:latin typeface="Arial Black"/>
              <a:cs typeface="Arial Black"/>
            </a:endParaRPr>
          </a:p>
        </p:txBody>
      </p:sp>
      <p:pic>
        <p:nvPicPr>
          <p:cNvPr id="4" name="object 4"/>
          <p:cNvPicPr/>
          <p:nvPr/>
        </p:nvPicPr>
        <p:blipFill>
          <a:blip r:embed="rId3" cstate="print"/>
          <a:stretch>
            <a:fillRect/>
          </a:stretch>
        </p:blipFill>
        <p:spPr>
          <a:xfrm>
            <a:off x="2855350" y="1090438"/>
            <a:ext cx="4248539" cy="3010515"/>
          </a:xfrm>
          <a:prstGeom prst="rect">
            <a:avLst/>
          </a:prstGeom>
        </p:spPr>
      </p:pic>
      <p:sp>
        <p:nvSpPr>
          <p:cNvPr id="8" name="Footer Placeholder 7">
            <a:extLst>
              <a:ext uri="{FF2B5EF4-FFF2-40B4-BE49-F238E27FC236}">
                <a16:creationId xmlns:a16="http://schemas.microsoft.com/office/drawing/2014/main" id="{F0668272-DF22-4441-9AE1-AABEE767A63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320604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256604"/>
            <a:ext cx="5623234" cy="3656243"/>
            <a:chOff x="376237" y="400113"/>
            <a:chExt cx="8768080" cy="570103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404875"/>
              <a:ext cx="8255000" cy="5691505"/>
            </a:xfrm>
            <a:custGeom>
              <a:avLst/>
              <a:gdLst/>
              <a:ahLst/>
              <a:cxnLst/>
              <a:rect l="l" t="t" r="r" b="b"/>
              <a:pathLst>
                <a:path w="8255000" h="5691505">
                  <a:moveTo>
                    <a:pt x="0" y="5691124"/>
                  </a:moveTo>
                  <a:lnTo>
                    <a:pt x="8255000" y="5691124"/>
                  </a:lnTo>
                  <a:lnTo>
                    <a:pt x="8255000" y="0"/>
                  </a:lnTo>
                  <a:lnTo>
                    <a:pt x="0" y="0"/>
                  </a:lnTo>
                  <a:lnTo>
                    <a:pt x="0" y="5691124"/>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2481296" y="252459"/>
            <a:ext cx="5091373" cy="3371754"/>
          </a:xfrm>
          <a:prstGeom prst="rect">
            <a:avLst/>
          </a:prstGeom>
        </p:spPr>
        <p:txBody>
          <a:bodyPr vert="horz" wrap="square" lIns="0" tIns="35430" rIns="0" bIns="0" rtlCol="0">
            <a:spAutoFit/>
          </a:bodyPr>
          <a:lstStyle/>
          <a:p>
            <a:pPr marL="228046" marR="8959" indent="-219902">
              <a:lnSpc>
                <a:spcPct val="90000"/>
              </a:lnSpc>
              <a:spcBef>
                <a:spcPts val="278"/>
              </a:spcBef>
            </a:pPr>
            <a:r>
              <a:rPr sz="1796" spc="35" dirty="0">
                <a:solidFill>
                  <a:srgbClr val="FFCC00"/>
                </a:solidFill>
                <a:latin typeface="Wingdings"/>
                <a:cs typeface="Wingdings"/>
              </a:rPr>
              <a:t></a:t>
            </a:r>
            <a:r>
              <a:rPr sz="1796" b="1" spc="35" dirty="0">
                <a:solidFill>
                  <a:srgbClr val="0066FF"/>
                </a:solidFill>
                <a:latin typeface="Tahoma"/>
                <a:cs typeface="Tahoma"/>
              </a:rPr>
              <a:t>In</a:t>
            </a:r>
            <a:r>
              <a:rPr sz="1796" b="1" spc="-42" dirty="0">
                <a:solidFill>
                  <a:srgbClr val="0066FF"/>
                </a:solidFill>
                <a:latin typeface="Tahoma"/>
                <a:cs typeface="Tahoma"/>
              </a:rPr>
              <a:t> </a:t>
            </a:r>
            <a:r>
              <a:rPr sz="1796" b="1" dirty="0">
                <a:solidFill>
                  <a:srgbClr val="0066FF"/>
                </a:solidFill>
                <a:latin typeface="Tahoma"/>
                <a:cs typeface="Tahoma"/>
              </a:rPr>
              <a:t>this</a:t>
            </a:r>
            <a:r>
              <a:rPr sz="1796" b="1" spc="-38" dirty="0">
                <a:solidFill>
                  <a:srgbClr val="0066FF"/>
                </a:solidFill>
                <a:latin typeface="Tahoma"/>
                <a:cs typeface="Tahoma"/>
              </a:rPr>
              <a:t> </a:t>
            </a:r>
            <a:r>
              <a:rPr sz="1796" b="1" dirty="0">
                <a:solidFill>
                  <a:srgbClr val="0066FF"/>
                </a:solidFill>
                <a:latin typeface="Tahoma"/>
                <a:cs typeface="Tahoma"/>
              </a:rPr>
              <a:t>figure</a:t>
            </a:r>
            <a:r>
              <a:rPr sz="1796" b="1" dirty="0">
                <a:latin typeface="Tahoma"/>
                <a:cs typeface="Tahoma"/>
              </a:rPr>
              <a:t>,</a:t>
            </a:r>
            <a:r>
              <a:rPr sz="1796" b="1" spc="-22" dirty="0">
                <a:latin typeface="Tahoma"/>
                <a:cs typeface="Tahoma"/>
              </a:rPr>
              <a:t> </a:t>
            </a:r>
            <a:r>
              <a:rPr sz="1796" b="1" dirty="0">
                <a:latin typeface="Tahoma"/>
                <a:cs typeface="Tahoma"/>
              </a:rPr>
              <a:t>the</a:t>
            </a:r>
            <a:r>
              <a:rPr sz="1796" b="1" spc="-42" dirty="0">
                <a:latin typeface="Tahoma"/>
                <a:cs typeface="Tahoma"/>
              </a:rPr>
              <a:t> </a:t>
            </a:r>
            <a:r>
              <a:rPr sz="1796" b="1" dirty="0">
                <a:latin typeface="Tahoma"/>
                <a:cs typeface="Tahoma"/>
              </a:rPr>
              <a:t>measurement</a:t>
            </a:r>
            <a:r>
              <a:rPr sz="1796" b="1" spc="-13" dirty="0">
                <a:latin typeface="Tahoma"/>
                <a:cs typeface="Tahoma"/>
              </a:rPr>
              <a:t> </a:t>
            </a:r>
            <a:r>
              <a:rPr sz="1796" b="1" spc="-16" dirty="0">
                <a:latin typeface="Tahoma"/>
                <a:cs typeface="Tahoma"/>
              </a:rPr>
              <a:t>of </a:t>
            </a:r>
            <a:r>
              <a:rPr sz="1796" b="1" dirty="0">
                <a:latin typeface="Tahoma"/>
                <a:cs typeface="Tahoma"/>
              </a:rPr>
              <a:t>pressure</a:t>
            </a:r>
            <a:r>
              <a:rPr sz="1796" b="1" spc="-61" dirty="0">
                <a:latin typeface="Tahoma"/>
                <a:cs typeface="Tahoma"/>
              </a:rPr>
              <a:t> </a:t>
            </a:r>
            <a:r>
              <a:rPr sz="1796" b="1" dirty="0">
                <a:latin typeface="Tahoma"/>
                <a:cs typeface="Tahoma"/>
              </a:rPr>
              <a:t>has</a:t>
            </a:r>
            <a:r>
              <a:rPr sz="1796" b="1" spc="-58" dirty="0">
                <a:latin typeface="Tahoma"/>
                <a:cs typeface="Tahoma"/>
              </a:rPr>
              <a:t> </a:t>
            </a:r>
            <a:r>
              <a:rPr sz="1796" b="1" dirty="0">
                <a:latin typeface="Tahoma"/>
                <a:cs typeface="Tahoma"/>
              </a:rPr>
              <a:t>been</a:t>
            </a:r>
            <a:r>
              <a:rPr sz="1796" b="1" spc="-42" dirty="0">
                <a:latin typeface="Tahoma"/>
                <a:cs typeface="Tahoma"/>
              </a:rPr>
              <a:t> </a:t>
            </a:r>
            <a:r>
              <a:rPr sz="1796" b="1" dirty="0">
                <a:latin typeface="Tahoma"/>
                <a:cs typeface="Tahoma"/>
              </a:rPr>
              <a:t>converted</a:t>
            </a:r>
            <a:r>
              <a:rPr sz="1796" b="1" spc="-51" dirty="0">
                <a:latin typeface="Tahoma"/>
                <a:cs typeface="Tahoma"/>
              </a:rPr>
              <a:t> </a:t>
            </a:r>
            <a:r>
              <a:rPr sz="1796" b="1" dirty="0">
                <a:latin typeface="Tahoma"/>
                <a:cs typeface="Tahoma"/>
              </a:rPr>
              <a:t>into</a:t>
            </a:r>
            <a:r>
              <a:rPr sz="1796" b="1" spc="-58" dirty="0">
                <a:latin typeface="Tahoma"/>
                <a:cs typeface="Tahoma"/>
              </a:rPr>
              <a:t> </a:t>
            </a:r>
            <a:r>
              <a:rPr sz="1796" b="1" spc="-22" dirty="0">
                <a:latin typeface="Tahoma"/>
                <a:cs typeface="Tahoma"/>
              </a:rPr>
              <a:t>an </a:t>
            </a:r>
            <a:r>
              <a:rPr sz="1796" b="1" dirty="0">
                <a:solidFill>
                  <a:srgbClr val="FF0000"/>
                </a:solidFill>
                <a:latin typeface="Tahoma"/>
                <a:cs typeface="Tahoma"/>
              </a:rPr>
              <a:t>electrical</a:t>
            </a:r>
            <a:r>
              <a:rPr sz="1796" b="1" spc="-35" dirty="0">
                <a:solidFill>
                  <a:srgbClr val="FF0000"/>
                </a:solidFill>
                <a:latin typeface="Tahoma"/>
                <a:cs typeface="Tahoma"/>
              </a:rPr>
              <a:t> </a:t>
            </a:r>
            <a:r>
              <a:rPr sz="1796" b="1" dirty="0">
                <a:solidFill>
                  <a:srgbClr val="FF0000"/>
                </a:solidFill>
                <a:latin typeface="Tahoma"/>
                <a:cs typeface="Tahoma"/>
              </a:rPr>
              <a:t>voltage</a:t>
            </a:r>
            <a:r>
              <a:rPr sz="1796" b="1" dirty="0">
                <a:latin typeface="Tahoma"/>
                <a:cs typeface="Tahoma"/>
              </a:rPr>
              <a:t>,</a:t>
            </a:r>
            <a:r>
              <a:rPr sz="1796" b="1" spc="-55" dirty="0">
                <a:latin typeface="Tahoma"/>
                <a:cs typeface="Tahoma"/>
              </a:rPr>
              <a:t> </a:t>
            </a:r>
            <a:r>
              <a:rPr sz="1796" b="1" dirty="0">
                <a:latin typeface="Tahoma"/>
                <a:cs typeface="Tahoma"/>
              </a:rPr>
              <a:t>and</a:t>
            </a:r>
            <a:r>
              <a:rPr sz="1796" b="1" spc="-61" dirty="0">
                <a:latin typeface="Tahoma"/>
                <a:cs typeface="Tahoma"/>
              </a:rPr>
              <a:t> </a:t>
            </a:r>
            <a:r>
              <a:rPr sz="1796" b="1" dirty="0">
                <a:latin typeface="Tahoma"/>
                <a:cs typeface="Tahoma"/>
              </a:rPr>
              <a:t>the</a:t>
            </a:r>
            <a:r>
              <a:rPr sz="1796" b="1" spc="-55" dirty="0">
                <a:latin typeface="Tahoma"/>
                <a:cs typeface="Tahoma"/>
              </a:rPr>
              <a:t> </a:t>
            </a:r>
            <a:r>
              <a:rPr sz="1796" b="1" spc="-6" dirty="0">
                <a:latin typeface="Tahoma"/>
                <a:cs typeface="Tahoma"/>
              </a:rPr>
              <a:t>waveform </a:t>
            </a:r>
            <a:r>
              <a:rPr sz="1796" b="1" dirty="0">
                <a:latin typeface="Tahoma"/>
                <a:cs typeface="Tahoma"/>
              </a:rPr>
              <a:t>shown</a:t>
            </a:r>
            <a:r>
              <a:rPr sz="1796" b="1" spc="-38" dirty="0">
                <a:latin typeface="Tahoma"/>
                <a:cs typeface="Tahoma"/>
              </a:rPr>
              <a:t> </a:t>
            </a:r>
            <a:r>
              <a:rPr sz="1796" b="1" dirty="0">
                <a:latin typeface="Tahoma"/>
                <a:cs typeface="Tahoma"/>
              </a:rPr>
              <a:t>depicts</a:t>
            </a:r>
            <a:r>
              <a:rPr sz="1796" b="1" spc="-29" dirty="0">
                <a:latin typeface="Tahoma"/>
                <a:cs typeface="Tahoma"/>
              </a:rPr>
              <a:t> </a:t>
            </a:r>
            <a:r>
              <a:rPr sz="1796" b="1" dirty="0">
                <a:latin typeface="Tahoma"/>
                <a:cs typeface="Tahoma"/>
              </a:rPr>
              <a:t>the</a:t>
            </a:r>
            <a:r>
              <a:rPr sz="1796" b="1" spc="-35" dirty="0">
                <a:latin typeface="Tahoma"/>
                <a:cs typeface="Tahoma"/>
              </a:rPr>
              <a:t> </a:t>
            </a:r>
            <a:r>
              <a:rPr sz="1796" b="1" dirty="0">
                <a:latin typeface="Tahoma"/>
                <a:cs typeface="Tahoma"/>
              </a:rPr>
              <a:t>voltage</a:t>
            </a:r>
            <a:r>
              <a:rPr sz="1796" b="1" spc="-19" dirty="0">
                <a:latin typeface="Tahoma"/>
                <a:cs typeface="Tahoma"/>
              </a:rPr>
              <a:t> </a:t>
            </a:r>
            <a:r>
              <a:rPr sz="1796" b="1" dirty="0">
                <a:latin typeface="Tahoma"/>
                <a:cs typeface="Tahoma"/>
              </a:rPr>
              <a:t>as</a:t>
            </a:r>
            <a:r>
              <a:rPr sz="1796" b="1" spc="-38" dirty="0">
                <a:latin typeface="Tahoma"/>
                <a:cs typeface="Tahoma"/>
              </a:rPr>
              <a:t> </a:t>
            </a:r>
            <a:r>
              <a:rPr sz="1796" b="1" dirty="0">
                <a:latin typeface="Tahoma"/>
                <a:cs typeface="Tahoma"/>
              </a:rPr>
              <a:t>it</a:t>
            </a:r>
            <a:r>
              <a:rPr sz="1796" b="1" spc="-35" dirty="0">
                <a:latin typeface="Tahoma"/>
                <a:cs typeface="Tahoma"/>
              </a:rPr>
              <a:t> </a:t>
            </a:r>
            <a:r>
              <a:rPr sz="1796" b="1" dirty="0">
                <a:latin typeface="Tahoma"/>
                <a:cs typeface="Tahoma"/>
              </a:rPr>
              <a:t>changes</a:t>
            </a:r>
            <a:r>
              <a:rPr sz="1796" b="1" spc="-26" dirty="0">
                <a:latin typeface="Tahoma"/>
                <a:cs typeface="Tahoma"/>
              </a:rPr>
              <a:t> </a:t>
            </a:r>
            <a:r>
              <a:rPr sz="1796" b="1" spc="-16" dirty="0">
                <a:latin typeface="Tahoma"/>
                <a:cs typeface="Tahoma"/>
              </a:rPr>
              <a:t>in </a:t>
            </a:r>
            <a:r>
              <a:rPr sz="1796" b="1" spc="-6" dirty="0">
                <a:latin typeface="Tahoma"/>
                <a:cs typeface="Tahoma"/>
              </a:rPr>
              <a:t>time.</a:t>
            </a:r>
            <a:endParaRPr sz="1796">
              <a:latin typeface="Tahoma"/>
              <a:cs typeface="Tahoma"/>
            </a:endParaRPr>
          </a:p>
          <a:p>
            <a:pPr marL="228046" marR="3258" indent="-219902">
              <a:lnSpc>
                <a:spcPct val="90000"/>
              </a:lnSpc>
              <a:spcBef>
                <a:spcPts val="430"/>
              </a:spcBef>
            </a:pPr>
            <a:r>
              <a:rPr sz="1796" dirty="0">
                <a:solidFill>
                  <a:srgbClr val="FFCC00"/>
                </a:solidFill>
                <a:latin typeface="Wingdings"/>
                <a:cs typeface="Wingdings"/>
              </a:rPr>
              <a:t></a:t>
            </a:r>
            <a:r>
              <a:rPr sz="1796" spc="176" dirty="0">
                <a:solidFill>
                  <a:srgbClr val="FFCC00"/>
                </a:solidFill>
                <a:latin typeface="Times New Roman"/>
                <a:cs typeface="Times New Roman"/>
              </a:rPr>
              <a:t> </a:t>
            </a:r>
            <a:r>
              <a:rPr sz="1796" b="1" dirty="0">
                <a:solidFill>
                  <a:srgbClr val="FF0000"/>
                </a:solidFill>
                <a:latin typeface="Tahoma"/>
                <a:cs typeface="Tahoma"/>
              </a:rPr>
              <a:t>The</a:t>
            </a:r>
            <a:r>
              <a:rPr sz="1796" b="1" spc="-35" dirty="0">
                <a:solidFill>
                  <a:srgbClr val="FF0000"/>
                </a:solidFill>
                <a:latin typeface="Tahoma"/>
                <a:cs typeface="Tahoma"/>
              </a:rPr>
              <a:t> </a:t>
            </a:r>
            <a:r>
              <a:rPr sz="1796" b="1" dirty="0">
                <a:solidFill>
                  <a:srgbClr val="FF0000"/>
                </a:solidFill>
                <a:latin typeface="Tahoma"/>
                <a:cs typeface="Tahoma"/>
              </a:rPr>
              <a:t>vertical</a:t>
            </a:r>
            <a:r>
              <a:rPr sz="1796" b="1" spc="-10" dirty="0">
                <a:solidFill>
                  <a:srgbClr val="FF0000"/>
                </a:solidFill>
                <a:latin typeface="Tahoma"/>
                <a:cs typeface="Tahoma"/>
              </a:rPr>
              <a:t> </a:t>
            </a:r>
            <a:r>
              <a:rPr sz="1796" b="1" dirty="0">
                <a:solidFill>
                  <a:srgbClr val="FF0000"/>
                </a:solidFill>
                <a:latin typeface="Tahoma"/>
                <a:cs typeface="Tahoma"/>
              </a:rPr>
              <a:t>axis</a:t>
            </a:r>
            <a:r>
              <a:rPr sz="1796" b="1" spc="-35" dirty="0">
                <a:solidFill>
                  <a:srgbClr val="FF0000"/>
                </a:solidFill>
                <a:latin typeface="Tahoma"/>
                <a:cs typeface="Tahoma"/>
              </a:rPr>
              <a:t> </a:t>
            </a:r>
            <a:r>
              <a:rPr sz="1796" b="1" dirty="0">
                <a:solidFill>
                  <a:srgbClr val="FF0000"/>
                </a:solidFill>
                <a:latin typeface="Tahoma"/>
                <a:cs typeface="Tahoma"/>
              </a:rPr>
              <a:t>shows</a:t>
            </a:r>
            <a:r>
              <a:rPr sz="1796" b="1" spc="-32" dirty="0">
                <a:solidFill>
                  <a:srgbClr val="FF0000"/>
                </a:solidFill>
                <a:latin typeface="Tahoma"/>
                <a:cs typeface="Tahoma"/>
              </a:rPr>
              <a:t> </a:t>
            </a:r>
            <a:r>
              <a:rPr sz="1796" b="1" dirty="0">
                <a:solidFill>
                  <a:srgbClr val="FF0000"/>
                </a:solidFill>
                <a:latin typeface="Tahoma"/>
                <a:cs typeface="Tahoma"/>
              </a:rPr>
              <a:t>the</a:t>
            </a:r>
            <a:r>
              <a:rPr sz="1796" b="1" spc="-26" dirty="0">
                <a:solidFill>
                  <a:srgbClr val="FF0000"/>
                </a:solidFill>
                <a:latin typeface="Tahoma"/>
                <a:cs typeface="Tahoma"/>
              </a:rPr>
              <a:t> </a:t>
            </a:r>
            <a:r>
              <a:rPr sz="1796" b="1" spc="-6" dirty="0">
                <a:solidFill>
                  <a:srgbClr val="FF0000"/>
                </a:solidFill>
                <a:latin typeface="Tahoma"/>
                <a:cs typeface="Tahoma"/>
              </a:rPr>
              <a:t>voltage </a:t>
            </a:r>
            <a:r>
              <a:rPr sz="1796" b="1" dirty="0">
                <a:solidFill>
                  <a:srgbClr val="FF0000"/>
                </a:solidFill>
                <a:latin typeface="Tahoma"/>
                <a:cs typeface="Tahoma"/>
              </a:rPr>
              <a:t>(proportional</a:t>
            </a:r>
            <a:r>
              <a:rPr sz="1796" b="1" spc="-51" dirty="0">
                <a:solidFill>
                  <a:srgbClr val="FF0000"/>
                </a:solidFill>
                <a:latin typeface="Tahoma"/>
                <a:cs typeface="Tahoma"/>
              </a:rPr>
              <a:t> </a:t>
            </a:r>
            <a:r>
              <a:rPr sz="1796" b="1" dirty="0">
                <a:solidFill>
                  <a:srgbClr val="FF0000"/>
                </a:solidFill>
                <a:latin typeface="Tahoma"/>
                <a:cs typeface="Tahoma"/>
              </a:rPr>
              <a:t>to</a:t>
            </a:r>
            <a:r>
              <a:rPr sz="1796" b="1" spc="-51" dirty="0">
                <a:solidFill>
                  <a:srgbClr val="FF0000"/>
                </a:solidFill>
                <a:latin typeface="Tahoma"/>
                <a:cs typeface="Tahoma"/>
              </a:rPr>
              <a:t> </a:t>
            </a:r>
            <a:r>
              <a:rPr sz="1796" b="1" dirty="0">
                <a:solidFill>
                  <a:srgbClr val="FF0000"/>
                </a:solidFill>
                <a:latin typeface="Tahoma"/>
                <a:cs typeface="Tahoma"/>
              </a:rPr>
              <a:t>air</a:t>
            </a:r>
            <a:r>
              <a:rPr sz="1796" b="1" spc="-45" dirty="0">
                <a:solidFill>
                  <a:srgbClr val="FF0000"/>
                </a:solidFill>
                <a:latin typeface="Tahoma"/>
                <a:cs typeface="Tahoma"/>
              </a:rPr>
              <a:t> </a:t>
            </a:r>
            <a:r>
              <a:rPr sz="1796" b="1" dirty="0">
                <a:solidFill>
                  <a:srgbClr val="FF0000"/>
                </a:solidFill>
                <a:latin typeface="Tahoma"/>
                <a:cs typeface="Tahoma"/>
              </a:rPr>
              <a:t>pressure)</a:t>
            </a:r>
            <a:r>
              <a:rPr sz="1796" b="1" spc="-51" dirty="0">
                <a:solidFill>
                  <a:srgbClr val="FF0000"/>
                </a:solidFill>
                <a:latin typeface="Tahoma"/>
                <a:cs typeface="Tahoma"/>
              </a:rPr>
              <a:t> </a:t>
            </a:r>
            <a:r>
              <a:rPr sz="1796" b="1" dirty="0">
                <a:solidFill>
                  <a:srgbClr val="FF0000"/>
                </a:solidFill>
                <a:latin typeface="Tahoma"/>
                <a:cs typeface="Tahoma"/>
              </a:rPr>
              <a:t>at</a:t>
            </a:r>
            <a:r>
              <a:rPr sz="1796" b="1" spc="-48" dirty="0">
                <a:solidFill>
                  <a:srgbClr val="FF0000"/>
                </a:solidFill>
                <a:latin typeface="Tahoma"/>
                <a:cs typeface="Tahoma"/>
              </a:rPr>
              <a:t> </a:t>
            </a:r>
            <a:r>
              <a:rPr sz="1796" b="1" spc="-16" dirty="0">
                <a:solidFill>
                  <a:srgbClr val="FF0000"/>
                </a:solidFill>
                <a:latin typeface="Tahoma"/>
                <a:cs typeface="Tahoma"/>
              </a:rPr>
              <a:t>any </a:t>
            </a:r>
            <a:r>
              <a:rPr sz="1796" b="1" dirty="0">
                <a:solidFill>
                  <a:srgbClr val="FF0000"/>
                </a:solidFill>
                <a:latin typeface="Tahoma"/>
                <a:cs typeface="Tahoma"/>
              </a:rPr>
              <a:t>instant,</a:t>
            </a:r>
            <a:r>
              <a:rPr sz="1796" b="1" spc="-13" dirty="0">
                <a:solidFill>
                  <a:srgbClr val="FF0000"/>
                </a:solidFill>
                <a:latin typeface="Tahoma"/>
                <a:cs typeface="Tahoma"/>
              </a:rPr>
              <a:t> </a:t>
            </a:r>
            <a:r>
              <a:rPr sz="1796" b="1" dirty="0">
                <a:latin typeface="Tahoma"/>
                <a:cs typeface="Tahoma"/>
              </a:rPr>
              <a:t>and</a:t>
            </a:r>
            <a:r>
              <a:rPr sz="1796" b="1" spc="-13" dirty="0">
                <a:latin typeface="Tahoma"/>
                <a:cs typeface="Tahoma"/>
              </a:rPr>
              <a:t> </a:t>
            </a:r>
            <a:r>
              <a:rPr sz="1796" b="1" dirty="0">
                <a:solidFill>
                  <a:srgbClr val="0066FF"/>
                </a:solidFill>
                <a:latin typeface="Tahoma"/>
                <a:cs typeface="Tahoma"/>
              </a:rPr>
              <a:t>the</a:t>
            </a:r>
            <a:r>
              <a:rPr sz="1796" b="1" spc="-26" dirty="0">
                <a:solidFill>
                  <a:srgbClr val="0066FF"/>
                </a:solidFill>
                <a:latin typeface="Tahoma"/>
                <a:cs typeface="Tahoma"/>
              </a:rPr>
              <a:t> </a:t>
            </a:r>
            <a:r>
              <a:rPr sz="1796" b="1" dirty="0">
                <a:solidFill>
                  <a:srgbClr val="0066FF"/>
                </a:solidFill>
                <a:latin typeface="Tahoma"/>
                <a:cs typeface="Tahoma"/>
              </a:rPr>
              <a:t>horizontal</a:t>
            </a:r>
            <a:r>
              <a:rPr sz="1796" b="1" spc="-16" dirty="0">
                <a:solidFill>
                  <a:srgbClr val="0066FF"/>
                </a:solidFill>
                <a:latin typeface="Tahoma"/>
                <a:cs typeface="Tahoma"/>
              </a:rPr>
              <a:t> </a:t>
            </a:r>
            <a:r>
              <a:rPr sz="1796" b="1" dirty="0">
                <a:solidFill>
                  <a:srgbClr val="0066FF"/>
                </a:solidFill>
                <a:latin typeface="Tahoma"/>
                <a:cs typeface="Tahoma"/>
              </a:rPr>
              <a:t>axis</a:t>
            </a:r>
            <a:r>
              <a:rPr sz="1796" b="1" spc="-10" dirty="0">
                <a:solidFill>
                  <a:srgbClr val="0066FF"/>
                </a:solidFill>
                <a:latin typeface="Tahoma"/>
                <a:cs typeface="Tahoma"/>
              </a:rPr>
              <a:t> </a:t>
            </a:r>
            <a:r>
              <a:rPr sz="1796" b="1" spc="-6" dirty="0">
                <a:solidFill>
                  <a:srgbClr val="0066FF"/>
                </a:solidFill>
                <a:latin typeface="Tahoma"/>
                <a:cs typeface="Tahoma"/>
              </a:rPr>
              <a:t>represents </a:t>
            </a:r>
            <a:r>
              <a:rPr sz="1796" b="1" dirty="0">
                <a:solidFill>
                  <a:srgbClr val="0066FF"/>
                </a:solidFill>
                <a:latin typeface="Tahoma"/>
                <a:cs typeface="Tahoma"/>
              </a:rPr>
              <a:t>time</a:t>
            </a:r>
            <a:r>
              <a:rPr sz="1796" b="1" spc="-10" dirty="0">
                <a:solidFill>
                  <a:srgbClr val="0066FF"/>
                </a:solidFill>
                <a:latin typeface="Tahoma"/>
                <a:cs typeface="Tahoma"/>
              </a:rPr>
              <a:t> </a:t>
            </a:r>
            <a:r>
              <a:rPr sz="1796" b="1" dirty="0">
                <a:solidFill>
                  <a:srgbClr val="0066FF"/>
                </a:solidFill>
                <a:latin typeface="Tahoma"/>
                <a:cs typeface="Tahoma"/>
              </a:rPr>
              <a:t>in</a:t>
            </a:r>
            <a:r>
              <a:rPr sz="1796" b="1" spc="-19" dirty="0">
                <a:solidFill>
                  <a:srgbClr val="0066FF"/>
                </a:solidFill>
                <a:latin typeface="Tahoma"/>
                <a:cs typeface="Tahoma"/>
              </a:rPr>
              <a:t> </a:t>
            </a:r>
            <a:r>
              <a:rPr sz="1796" b="1" dirty="0">
                <a:solidFill>
                  <a:srgbClr val="0066FF"/>
                </a:solidFill>
                <a:latin typeface="Tahoma"/>
                <a:cs typeface="Tahoma"/>
              </a:rPr>
              <a:t>tenths</a:t>
            </a:r>
            <a:r>
              <a:rPr sz="1796" b="1" spc="-19" dirty="0">
                <a:solidFill>
                  <a:srgbClr val="0066FF"/>
                </a:solidFill>
                <a:latin typeface="Tahoma"/>
                <a:cs typeface="Tahoma"/>
              </a:rPr>
              <a:t> </a:t>
            </a:r>
            <a:r>
              <a:rPr sz="1796" b="1" dirty="0">
                <a:solidFill>
                  <a:srgbClr val="0066FF"/>
                </a:solidFill>
                <a:latin typeface="Tahoma"/>
                <a:cs typeface="Tahoma"/>
              </a:rPr>
              <a:t>of</a:t>
            </a:r>
            <a:r>
              <a:rPr sz="1796" b="1" spc="-16" dirty="0">
                <a:solidFill>
                  <a:srgbClr val="0066FF"/>
                </a:solidFill>
                <a:latin typeface="Tahoma"/>
                <a:cs typeface="Tahoma"/>
              </a:rPr>
              <a:t> </a:t>
            </a:r>
            <a:r>
              <a:rPr sz="1796" b="1" spc="-6" dirty="0">
                <a:solidFill>
                  <a:srgbClr val="0066FF"/>
                </a:solidFill>
                <a:latin typeface="Tahoma"/>
                <a:cs typeface="Tahoma"/>
              </a:rPr>
              <a:t>milliseconds</a:t>
            </a:r>
            <a:r>
              <a:rPr sz="1796" b="1" spc="-6" dirty="0">
                <a:latin typeface="Tahoma"/>
                <a:cs typeface="Tahoma"/>
              </a:rPr>
              <a:t>.</a:t>
            </a:r>
            <a:endParaRPr sz="1796">
              <a:latin typeface="Tahoma"/>
              <a:cs typeface="Tahoma"/>
            </a:endParaRPr>
          </a:p>
          <a:p>
            <a:pPr marL="228046" marR="155967" indent="-219902">
              <a:lnSpc>
                <a:spcPct val="90000"/>
              </a:lnSpc>
              <a:spcBef>
                <a:spcPts val="430"/>
              </a:spcBef>
            </a:pPr>
            <a:r>
              <a:rPr sz="1796" dirty="0">
                <a:solidFill>
                  <a:srgbClr val="FFCC00"/>
                </a:solidFill>
                <a:latin typeface="Wingdings"/>
                <a:cs typeface="Wingdings"/>
              </a:rPr>
              <a:t></a:t>
            </a:r>
            <a:r>
              <a:rPr sz="1796" b="1" dirty="0">
                <a:solidFill>
                  <a:srgbClr val="FF6600"/>
                </a:solidFill>
                <a:latin typeface="Tahoma"/>
                <a:cs typeface="Tahoma"/>
              </a:rPr>
              <a:t>Louder</a:t>
            </a:r>
            <a:r>
              <a:rPr sz="1796" b="1" spc="-13" dirty="0">
                <a:solidFill>
                  <a:srgbClr val="FF6600"/>
                </a:solidFill>
                <a:latin typeface="Tahoma"/>
                <a:cs typeface="Tahoma"/>
              </a:rPr>
              <a:t> </a:t>
            </a:r>
            <a:r>
              <a:rPr sz="1796" b="1" dirty="0">
                <a:solidFill>
                  <a:srgbClr val="FF6600"/>
                </a:solidFill>
                <a:latin typeface="Tahoma"/>
                <a:cs typeface="Tahoma"/>
              </a:rPr>
              <a:t>sounds</a:t>
            </a:r>
            <a:r>
              <a:rPr sz="1796" b="1" spc="-16" dirty="0">
                <a:solidFill>
                  <a:srgbClr val="FF6600"/>
                </a:solidFill>
                <a:latin typeface="Tahoma"/>
                <a:cs typeface="Tahoma"/>
              </a:rPr>
              <a:t> </a:t>
            </a:r>
            <a:r>
              <a:rPr sz="1796" b="1" dirty="0">
                <a:latin typeface="Tahoma"/>
                <a:cs typeface="Tahoma"/>
              </a:rPr>
              <a:t>will</a:t>
            </a:r>
            <a:r>
              <a:rPr sz="1796" b="1" spc="6" dirty="0">
                <a:latin typeface="Tahoma"/>
                <a:cs typeface="Tahoma"/>
              </a:rPr>
              <a:t> </a:t>
            </a:r>
            <a:r>
              <a:rPr sz="1796" b="1" dirty="0">
                <a:latin typeface="Tahoma"/>
                <a:cs typeface="Tahoma"/>
              </a:rPr>
              <a:t>create</a:t>
            </a:r>
            <a:r>
              <a:rPr sz="1796" b="1" spc="-6" dirty="0">
                <a:latin typeface="Tahoma"/>
                <a:cs typeface="Tahoma"/>
              </a:rPr>
              <a:t> </a:t>
            </a:r>
            <a:r>
              <a:rPr sz="1796" b="1" dirty="0">
                <a:latin typeface="Tahoma"/>
                <a:cs typeface="Tahoma"/>
              </a:rPr>
              <a:t>a</a:t>
            </a:r>
            <a:r>
              <a:rPr sz="1796" b="1" spc="-13" dirty="0">
                <a:latin typeface="Tahoma"/>
                <a:cs typeface="Tahoma"/>
              </a:rPr>
              <a:t> </a:t>
            </a:r>
            <a:r>
              <a:rPr sz="1796" b="1" spc="-6" dirty="0">
                <a:latin typeface="Tahoma"/>
                <a:cs typeface="Tahoma"/>
              </a:rPr>
              <a:t>greater </a:t>
            </a:r>
            <a:r>
              <a:rPr sz="1796" b="1" dirty="0">
                <a:latin typeface="Tahoma"/>
                <a:cs typeface="Tahoma"/>
              </a:rPr>
              <a:t>vertical</a:t>
            </a:r>
            <a:r>
              <a:rPr sz="1796" b="1" spc="-29" dirty="0">
                <a:latin typeface="Tahoma"/>
                <a:cs typeface="Tahoma"/>
              </a:rPr>
              <a:t> </a:t>
            </a:r>
            <a:r>
              <a:rPr sz="1796" b="1" dirty="0">
                <a:latin typeface="Tahoma"/>
                <a:cs typeface="Tahoma"/>
              </a:rPr>
              <a:t>displacement;</a:t>
            </a:r>
            <a:r>
              <a:rPr sz="1796" b="1" spc="-32" dirty="0">
                <a:latin typeface="Tahoma"/>
                <a:cs typeface="Tahoma"/>
              </a:rPr>
              <a:t> </a:t>
            </a:r>
            <a:r>
              <a:rPr sz="1796" b="1" dirty="0">
                <a:latin typeface="Tahoma"/>
                <a:cs typeface="Tahoma"/>
              </a:rPr>
              <a:t>that</a:t>
            </a:r>
            <a:r>
              <a:rPr sz="1796" b="1" spc="-42" dirty="0">
                <a:latin typeface="Tahoma"/>
                <a:cs typeface="Tahoma"/>
              </a:rPr>
              <a:t> </a:t>
            </a:r>
            <a:r>
              <a:rPr sz="1796" b="1" dirty="0">
                <a:latin typeface="Tahoma"/>
                <a:cs typeface="Tahoma"/>
              </a:rPr>
              <a:t>is,</a:t>
            </a:r>
            <a:r>
              <a:rPr sz="1796" b="1" spc="-45" dirty="0">
                <a:latin typeface="Tahoma"/>
                <a:cs typeface="Tahoma"/>
              </a:rPr>
              <a:t> </a:t>
            </a:r>
            <a:r>
              <a:rPr sz="1796" b="1" dirty="0">
                <a:latin typeface="Tahoma"/>
                <a:cs typeface="Tahoma"/>
              </a:rPr>
              <a:t>the</a:t>
            </a:r>
            <a:r>
              <a:rPr sz="1796" b="1" spc="-42" dirty="0">
                <a:latin typeface="Tahoma"/>
                <a:cs typeface="Tahoma"/>
              </a:rPr>
              <a:t> </a:t>
            </a:r>
            <a:r>
              <a:rPr sz="1796" b="1" spc="-6" dirty="0">
                <a:latin typeface="Tahoma"/>
                <a:cs typeface="Tahoma"/>
              </a:rPr>
              <a:t>swings </a:t>
            </a:r>
            <a:r>
              <a:rPr sz="1796" b="1" dirty="0">
                <a:latin typeface="Tahoma"/>
                <a:cs typeface="Tahoma"/>
              </a:rPr>
              <a:t>in</a:t>
            </a:r>
            <a:r>
              <a:rPr sz="1796" b="1" spc="-19" dirty="0">
                <a:latin typeface="Tahoma"/>
                <a:cs typeface="Tahoma"/>
              </a:rPr>
              <a:t> </a:t>
            </a:r>
            <a:r>
              <a:rPr sz="1796" b="1" dirty="0">
                <a:latin typeface="Tahoma"/>
                <a:cs typeface="Tahoma"/>
              </a:rPr>
              <a:t>air</a:t>
            </a:r>
            <a:r>
              <a:rPr sz="1796" b="1" spc="-16" dirty="0">
                <a:latin typeface="Tahoma"/>
                <a:cs typeface="Tahoma"/>
              </a:rPr>
              <a:t> </a:t>
            </a:r>
            <a:r>
              <a:rPr sz="1796" b="1" dirty="0">
                <a:latin typeface="Tahoma"/>
                <a:cs typeface="Tahoma"/>
              </a:rPr>
              <a:t>pressure</a:t>
            </a:r>
            <a:r>
              <a:rPr sz="1796" b="1" spc="-32" dirty="0">
                <a:latin typeface="Tahoma"/>
                <a:cs typeface="Tahoma"/>
              </a:rPr>
              <a:t> </a:t>
            </a:r>
            <a:r>
              <a:rPr sz="1796" b="1" dirty="0">
                <a:latin typeface="Tahoma"/>
                <a:cs typeface="Tahoma"/>
              </a:rPr>
              <a:t>due</a:t>
            </a:r>
            <a:r>
              <a:rPr sz="1796" b="1" spc="-29" dirty="0">
                <a:latin typeface="Tahoma"/>
                <a:cs typeface="Tahoma"/>
              </a:rPr>
              <a:t> </a:t>
            </a:r>
            <a:r>
              <a:rPr sz="1796" b="1" dirty="0">
                <a:latin typeface="Tahoma"/>
                <a:cs typeface="Tahoma"/>
              </a:rPr>
              <a:t>to</a:t>
            </a:r>
            <a:r>
              <a:rPr sz="1796" b="1" spc="-22" dirty="0">
                <a:latin typeface="Tahoma"/>
                <a:cs typeface="Tahoma"/>
              </a:rPr>
              <a:t> </a:t>
            </a:r>
            <a:r>
              <a:rPr sz="1796" b="1" dirty="0">
                <a:latin typeface="Tahoma"/>
                <a:cs typeface="Tahoma"/>
              </a:rPr>
              <a:t>loud</a:t>
            </a:r>
            <a:r>
              <a:rPr sz="1796" b="1" spc="-16" dirty="0">
                <a:latin typeface="Tahoma"/>
                <a:cs typeface="Tahoma"/>
              </a:rPr>
              <a:t> </a:t>
            </a:r>
            <a:r>
              <a:rPr sz="1796" b="1" dirty="0">
                <a:latin typeface="Tahoma"/>
                <a:cs typeface="Tahoma"/>
              </a:rPr>
              <a:t>sounds</a:t>
            </a:r>
            <a:r>
              <a:rPr sz="1796" b="1" spc="-22" dirty="0">
                <a:latin typeface="Tahoma"/>
                <a:cs typeface="Tahoma"/>
              </a:rPr>
              <a:t> </a:t>
            </a:r>
            <a:r>
              <a:rPr sz="1796" b="1" spc="-16" dirty="0">
                <a:latin typeface="Tahoma"/>
                <a:cs typeface="Tahoma"/>
              </a:rPr>
              <a:t>are </a:t>
            </a:r>
            <a:r>
              <a:rPr sz="1796" b="1" spc="-6" dirty="0">
                <a:latin typeface="Tahoma"/>
                <a:cs typeface="Tahoma"/>
              </a:rPr>
              <a:t>greater</a:t>
            </a:r>
            <a:r>
              <a:rPr sz="1796" spc="-6" dirty="0">
                <a:latin typeface="Tahoma"/>
                <a:cs typeface="Tahoma"/>
              </a:rPr>
              <a:t>.</a:t>
            </a:r>
            <a:endParaRPr sz="1796">
              <a:latin typeface="Tahoma"/>
              <a:cs typeface="Tahoma"/>
            </a:endParaRPr>
          </a:p>
        </p:txBody>
      </p:sp>
      <p:sp>
        <p:nvSpPr>
          <p:cNvPr id="9" name="Footer Placeholder 8">
            <a:extLst>
              <a:ext uri="{FF2B5EF4-FFF2-40B4-BE49-F238E27FC236}">
                <a16:creationId xmlns:a16="http://schemas.microsoft.com/office/drawing/2014/main" id="{FC950020-5F55-4A5F-93DC-934231738FC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330152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671994"/>
            <a:ext cx="5623234" cy="3240853"/>
            <a:chOff x="376237" y="1047813"/>
            <a:chExt cx="8768080" cy="505333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052575"/>
              <a:ext cx="8255000" cy="5043805"/>
            </a:xfrm>
            <a:custGeom>
              <a:avLst/>
              <a:gdLst/>
              <a:ahLst/>
              <a:cxnLst/>
              <a:rect l="l" t="t" r="r" b="b"/>
              <a:pathLst>
                <a:path w="8255000" h="5043805">
                  <a:moveTo>
                    <a:pt x="0" y="5043424"/>
                  </a:moveTo>
                  <a:lnTo>
                    <a:pt x="8255000" y="5043424"/>
                  </a:lnTo>
                  <a:lnTo>
                    <a:pt x="8255000" y="0"/>
                  </a:lnTo>
                  <a:lnTo>
                    <a:pt x="0" y="0"/>
                  </a:lnTo>
                  <a:lnTo>
                    <a:pt x="0" y="5043424"/>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497717" y="264945"/>
            <a:ext cx="5119065" cy="324428"/>
          </a:xfrm>
          <a:prstGeom prst="rect">
            <a:avLst/>
          </a:prstGeom>
        </p:spPr>
        <p:txBody>
          <a:bodyPr vert="horz" wrap="square" lIns="0" tIns="8552" rIns="0" bIns="0" rtlCol="0" anchor="ctr">
            <a:spAutoFit/>
          </a:bodyPr>
          <a:lstStyle/>
          <a:p>
            <a:pPr marL="8145">
              <a:lnSpc>
                <a:spcPct val="100000"/>
              </a:lnSpc>
              <a:spcBef>
                <a:spcPts val="67"/>
              </a:spcBef>
            </a:pPr>
            <a:r>
              <a:rPr sz="2052" dirty="0">
                <a:solidFill>
                  <a:srgbClr val="003399"/>
                </a:solidFill>
                <a:latin typeface="Arial Black"/>
                <a:cs typeface="Arial Black"/>
              </a:rPr>
              <a:t>Frequency</a:t>
            </a:r>
            <a:r>
              <a:rPr sz="2052" spc="-29" dirty="0">
                <a:solidFill>
                  <a:srgbClr val="003399"/>
                </a:solidFill>
                <a:latin typeface="Arial Black"/>
                <a:cs typeface="Arial Black"/>
              </a:rPr>
              <a:t> </a:t>
            </a:r>
            <a:r>
              <a:rPr sz="2052" dirty="0">
                <a:solidFill>
                  <a:srgbClr val="003399"/>
                </a:solidFill>
                <a:latin typeface="Arial Black"/>
                <a:cs typeface="Arial Black"/>
              </a:rPr>
              <a:t>Content</a:t>
            </a:r>
            <a:r>
              <a:rPr sz="2052" spc="-29" dirty="0">
                <a:solidFill>
                  <a:srgbClr val="003399"/>
                </a:solidFill>
                <a:latin typeface="Arial Black"/>
                <a:cs typeface="Arial Black"/>
              </a:rPr>
              <a:t> </a:t>
            </a:r>
            <a:r>
              <a:rPr sz="2052" dirty="0">
                <a:solidFill>
                  <a:srgbClr val="003399"/>
                </a:solidFill>
                <a:latin typeface="Arial Black"/>
                <a:cs typeface="Arial Black"/>
              </a:rPr>
              <a:t>of</a:t>
            </a:r>
            <a:r>
              <a:rPr sz="2052" spc="-38" dirty="0">
                <a:solidFill>
                  <a:srgbClr val="003399"/>
                </a:solidFill>
                <a:latin typeface="Arial Black"/>
                <a:cs typeface="Arial Black"/>
              </a:rPr>
              <a:t> </a:t>
            </a:r>
            <a:r>
              <a:rPr sz="2052" dirty="0">
                <a:solidFill>
                  <a:srgbClr val="003399"/>
                </a:solidFill>
                <a:latin typeface="Arial Black"/>
                <a:cs typeface="Arial Black"/>
              </a:rPr>
              <a:t>Audio</a:t>
            </a:r>
            <a:r>
              <a:rPr sz="2052" spc="-35" dirty="0">
                <a:solidFill>
                  <a:srgbClr val="003399"/>
                </a:solidFill>
                <a:latin typeface="Arial Black"/>
                <a:cs typeface="Arial Black"/>
              </a:rPr>
              <a:t> </a:t>
            </a:r>
            <a:r>
              <a:rPr sz="2052" spc="-6" dirty="0">
                <a:solidFill>
                  <a:srgbClr val="003399"/>
                </a:solidFill>
                <a:latin typeface="Arial Black"/>
                <a:cs typeface="Arial Black"/>
              </a:rPr>
              <a:t>Signals</a:t>
            </a:r>
            <a:endParaRPr sz="2052">
              <a:latin typeface="Arial Black"/>
              <a:cs typeface="Arial Black"/>
            </a:endParaRPr>
          </a:p>
        </p:txBody>
      </p:sp>
      <p:sp>
        <p:nvSpPr>
          <p:cNvPr id="6" name="object 6"/>
          <p:cNvSpPr txBox="1"/>
          <p:nvPr/>
        </p:nvSpPr>
        <p:spPr>
          <a:xfrm>
            <a:off x="2481297" y="671954"/>
            <a:ext cx="5138206" cy="3182976"/>
          </a:xfrm>
          <a:prstGeom prst="rect">
            <a:avLst/>
          </a:prstGeom>
        </p:spPr>
        <p:txBody>
          <a:bodyPr vert="horz" wrap="square" lIns="0" tIns="31358" rIns="0" bIns="0" rtlCol="0">
            <a:spAutoFit/>
          </a:bodyPr>
          <a:lstStyle/>
          <a:p>
            <a:pPr marL="228046" marR="11402" indent="-219902">
              <a:lnSpc>
                <a:spcPct val="90000"/>
              </a:lnSpc>
              <a:spcBef>
                <a:spcPts val="247"/>
              </a:spcBef>
            </a:pPr>
            <a:r>
              <a:rPr sz="1539" dirty="0">
                <a:solidFill>
                  <a:srgbClr val="FFCC00"/>
                </a:solidFill>
                <a:latin typeface="Wingdings"/>
                <a:cs typeface="Wingdings"/>
              </a:rPr>
              <a:t></a:t>
            </a:r>
            <a:r>
              <a:rPr sz="1539" spc="-55" dirty="0">
                <a:solidFill>
                  <a:srgbClr val="FFCC00"/>
                </a:solidFill>
                <a:latin typeface="Times New Roman"/>
                <a:cs typeface="Times New Roman"/>
              </a:rPr>
              <a:t> </a:t>
            </a:r>
            <a:r>
              <a:rPr sz="1539" b="1" dirty="0">
                <a:solidFill>
                  <a:srgbClr val="0066FF"/>
                </a:solidFill>
                <a:latin typeface="Tahoma"/>
                <a:cs typeface="Tahoma"/>
              </a:rPr>
              <a:t>Because</a:t>
            </a:r>
            <a:r>
              <a:rPr sz="1539" b="1" spc="-32" dirty="0">
                <a:solidFill>
                  <a:srgbClr val="0066FF"/>
                </a:solidFill>
                <a:latin typeface="Tahoma"/>
                <a:cs typeface="Tahoma"/>
              </a:rPr>
              <a:t> </a:t>
            </a:r>
            <a:r>
              <a:rPr sz="1539" b="1" dirty="0">
                <a:solidFill>
                  <a:srgbClr val="0066FF"/>
                </a:solidFill>
                <a:latin typeface="Tahoma"/>
                <a:cs typeface="Tahoma"/>
              </a:rPr>
              <a:t>all</a:t>
            </a:r>
            <a:r>
              <a:rPr sz="1539" b="1" spc="-32" dirty="0">
                <a:solidFill>
                  <a:srgbClr val="0066FF"/>
                </a:solidFill>
                <a:latin typeface="Tahoma"/>
                <a:cs typeface="Tahoma"/>
              </a:rPr>
              <a:t> </a:t>
            </a:r>
            <a:r>
              <a:rPr sz="1539" b="1" dirty="0">
                <a:solidFill>
                  <a:srgbClr val="0066FF"/>
                </a:solidFill>
                <a:latin typeface="Tahoma"/>
                <a:cs typeface="Tahoma"/>
              </a:rPr>
              <a:t>audio</a:t>
            </a:r>
            <a:r>
              <a:rPr sz="1539" b="1" spc="-35" dirty="0">
                <a:solidFill>
                  <a:srgbClr val="0066FF"/>
                </a:solidFill>
                <a:latin typeface="Tahoma"/>
                <a:cs typeface="Tahoma"/>
              </a:rPr>
              <a:t> </a:t>
            </a:r>
            <a:r>
              <a:rPr sz="1539" b="1" dirty="0">
                <a:solidFill>
                  <a:srgbClr val="0066FF"/>
                </a:solidFill>
                <a:latin typeface="Tahoma"/>
                <a:cs typeface="Tahoma"/>
              </a:rPr>
              <a:t>signals</a:t>
            </a:r>
            <a:r>
              <a:rPr sz="1539" b="1" spc="-29" dirty="0">
                <a:solidFill>
                  <a:srgbClr val="0066FF"/>
                </a:solidFill>
                <a:latin typeface="Tahoma"/>
                <a:cs typeface="Tahoma"/>
              </a:rPr>
              <a:t> </a:t>
            </a:r>
            <a:r>
              <a:rPr sz="1539" b="1" dirty="0">
                <a:solidFill>
                  <a:srgbClr val="0066FF"/>
                </a:solidFill>
                <a:latin typeface="Tahoma"/>
                <a:cs typeface="Tahoma"/>
              </a:rPr>
              <a:t>are</a:t>
            </a:r>
            <a:r>
              <a:rPr sz="1539" b="1" spc="-42" dirty="0">
                <a:solidFill>
                  <a:srgbClr val="0066FF"/>
                </a:solidFill>
                <a:latin typeface="Tahoma"/>
                <a:cs typeface="Tahoma"/>
              </a:rPr>
              <a:t> </a:t>
            </a:r>
            <a:r>
              <a:rPr sz="1539" b="1" dirty="0">
                <a:solidFill>
                  <a:srgbClr val="0066FF"/>
                </a:solidFill>
                <a:latin typeface="Tahoma"/>
                <a:cs typeface="Tahoma"/>
              </a:rPr>
              <a:t>comprised</a:t>
            </a:r>
            <a:r>
              <a:rPr sz="1539" b="1" spc="-35" dirty="0">
                <a:solidFill>
                  <a:srgbClr val="0066FF"/>
                </a:solidFill>
                <a:latin typeface="Tahoma"/>
                <a:cs typeface="Tahoma"/>
              </a:rPr>
              <a:t> </a:t>
            </a:r>
            <a:r>
              <a:rPr sz="1539" b="1" dirty="0">
                <a:solidFill>
                  <a:srgbClr val="0066FF"/>
                </a:solidFill>
                <a:latin typeface="Tahoma"/>
                <a:cs typeface="Tahoma"/>
              </a:rPr>
              <a:t>of</a:t>
            </a:r>
            <a:r>
              <a:rPr sz="1539" b="1" spc="-35" dirty="0">
                <a:solidFill>
                  <a:srgbClr val="0066FF"/>
                </a:solidFill>
                <a:latin typeface="Tahoma"/>
                <a:cs typeface="Tahoma"/>
              </a:rPr>
              <a:t> </a:t>
            </a:r>
            <a:r>
              <a:rPr sz="1539" b="1" dirty="0">
                <a:solidFill>
                  <a:srgbClr val="0066FF"/>
                </a:solidFill>
                <a:latin typeface="Tahoma"/>
                <a:cs typeface="Tahoma"/>
              </a:rPr>
              <a:t>a</a:t>
            </a:r>
            <a:r>
              <a:rPr sz="1539" b="1" spc="-32" dirty="0">
                <a:solidFill>
                  <a:srgbClr val="0066FF"/>
                </a:solidFill>
                <a:latin typeface="Tahoma"/>
                <a:cs typeface="Tahoma"/>
              </a:rPr>
              <a:t> </a:t>
            </a:r>
            <a:r>
              <a:rPr sz="1539" b="1" spc="-16" dirty="0">
                <a:solidFill>
                  <a:srgbClr val="0066FF"/>
                </a:solidFill>
                <a:latin typeface="Tahoma"/>
                <a:cs typeface="Tahoma"/>
              </a:rPr>
              <a:t>sum </a:t>
            </a:r>
            <a:r>
              <a:rPr sz="1539" b="1" dirty="0">
                <a:solidFill>
                  <a:srgbClr val="0066FF"/>
                </a:solidFill>
                <a:latin typeface="Tahoma"/>
                <a:cs typeface="Tahoma"/>
              </a:rPr>
              <a:t>of</a:t>
            </a:r>
            <a:r>
              <a:rPr sz="1539" b="1" spc="-29" dirty="0">
                <a:solidFill>
                  <a:srgbClr val="0066FF"/>
                </a:solidFill>
                <a:latin typeface="Tahoma"/>
                <a:cs typeface="Tahoma"/>
              </a:rPr>
              <a:t> </a:t>
            </a:r>
            <a:r>
              <a:rPr sz="1539" b="1" dirty="0">
                <a:solidFill>
                  <a:srgbClr val="0066FF"/>
                </a:solidFill>
                <a:latin typeface="Tahoma"/>
                <a:cs typeface="Tahoma"/>
              </a:rPr>
              <a:t>different</a:t>
            </a:r>
            <a:r>
              <a:rPr sz="1539" b="1" spc="-19" dirty="0">
                <a:solidFill>
                  <a:srgbClr val="0066FF"/>
                </a:solidFill>
                <a:latin typeface="Tahoma"/>
                <a:cs typeface="Tahoma"/>
              </a:rPr>
              <a:t> </a:t>
            </a:r>
            <a:r>
              <a:rPr sz="1539" b="1" dirty="0">
                <a:solidFill>
                  <a:srgbClr val="0066FF"/>
                </a:solidFill>
                <a:latin typeface="Tahoma"/>
                <a:cs typeface="Tahoma"/>
              </a:rPr>
              <a:t>pure</a:t>
            </a:r>
            <a:r>
              <a:rPr sz="1539" b="1" spc="-29" dirty="0">
                <a:solidFill>
                  <a:srgbClr val="0066FF"/>
                </a:solidFill>
                <a:latin typeface="Tahoma"/>
                <a:cs typeface="Tahoma"/>
              </a:rPr>
              <a:t> </a:t>
            </a:r>
            <a:r>
              <a:rPr sz="1539" b="1" dirty="0">
                <a:solidFill>
                  <a:srgbClr val="0066FF"/>
                </a:solidFill>
                <a:latin typeface="Tahoma"/>
                <a:cs typeface="Tahoma"/>
              </a:rPr>
              <a:t>tones</a:t>
            </a:r>
            <a:r>
              <a:rPr sz="1539" dirty="0">
                <a:latin typeface="Tahoma"/>
                <a:cs typeface="Tahoma"/>
              </a:rPr>
              <a:t>,</a:t>
            </a:r>
            <a:r>
              <a:rPr sz="1539" spc="-6" dirty="0">
                <a:latin typeface="Tahoma"/>
                <a:cs typeface="Tahoma"/>
              </a:rPr>
              <a:t> </a:t>
            </a:r>
            <a:r>
              <a:rPr sz="1539" dirty="0">
                <a:latin typeface="Tahoma"/>
                <a:cs typeface="Tahoma"/>
              </a:rPr>
              <a:t>each</a:t>
            </a:r>
            <a:r>
              <a:rPr sz="1539" spc="-22" dirty="0">
                <a:latin typeface="Tahoma"/>
                <a:cs typeface="Tahoma"/>
              </a:rPr>
              <a:t> </a:t>
            </a:r>
            <a:r>
              <a:rPr sz="1539" dirty="0">
                <a:latin typeface="Tahoma"/>
                <a:cs typeface="Tahoma"/>
              </a:rPr>
              <a:t>at</a:t>
            </a:r>
            <a:r>
              <a:rPr sz="1539" spc="-19" dirty="0">
                <a:latin typeface="Tahoma"/>
                <a:cs typeface="Tahoma"/>
              </a:rPr>
              <a:t> </a:t>
            </a:r>
            <a:r>
              <a:rPr sz="1539" dirty="0">
                <a:latin typeface="Tahoma"/>
                <a:cs typeface="Tahoma"/>
              </a:rPr>
              <a:t>a</a:t>
            </a:r>
            <a:r>
              <a:rPr sz="1539" spc="-19" dirty="0">
                <a:latin typeface="Tahoma"/>
                <a:cs typeface="Tahoma"/>
              </a:rPr>
              <a:t> </a:t>
            </a:r>
            <a:r>
              <a:rPr sz="1539" dirty="0">
                <a:latin typeface="Tahoma"/>
                <a:cs typeface="Tahoma"/>
              </a:rPr>
              <a:t>different</a:t>
            </a:r>
            <a:r>
              <a:rPr sz="1539" spc="-35" dirty="0">
                <a:latin typeface="Tahoma"/>
                <a:cs typeface="Tahoma"/>
              </a:rPr>
              <a:t> </a:t>
            </a:r>
            <a:r>
              <a:rPr sz="1539" spc="-6" dirty="0">
                <a:latin typeface="Tahoma"/>
                <a:cs typeface="Tahoma"/>
              </a:rPr>
              <a:t>frequency, </a:t>
            </a:r>
            <a:r>
              <a:rPr sz="1539" dirty="0">
                <a:latin typeface="Tahoma"/>
                <a:cs typeface="Tahoma"/>
              </a:rPr>
              <a:t>we</a:t>
            </a:r>
            <a:r>
              <a:rPr sz="1539" spc="-13" dirty="0">
                <a:latin typeface="Tahoma"/>
                <a:cs typeface="Tahoma"/>
              </a:rPr>
              <a:t> </a:t>
            </a:r>
            <a:r>
              <a:rPr sz="1539" dirty="0">
                <a:latin typeface="Tahoma"/>
                <a:cs typeface="Tahoma"/>
              </a:rPr>
              <a:t>can</a:t>
            </a:r>
            <a:r>
              <a:rPr sz="1539" spc="-16" dirty="0">
                <a:latin typeface="Tahoma"/>
                <a:cs typeface="Tahoma"/>
              </a:rPr>
              <a:t> </a:t>
            </a:r>
            <a:r>
              <a:rPr sz="1539" dirty="0">
                <a:latin typeface="Tahoma"/>
                <a:cs typeface="Tahoma"/>
              </a:rPr>
              <a:t>describe</a:t>
            </a:r>
            <a:r>
              <a:rPr sz="1539" spc="-26" dirty="0">
                <a:latin typeface="Tahoma"/>
                <a:cs typeface="Tahoma"/>
              </a:rPr>
              <a:t> </a:t>
            </a:r>
            <a:r>
              <a:rPr sz="1539" dirty="0">
                <a:latin typeface="Tahoma"/>
                <a:cs typeface="Tahoma"/>
              </a:rPr>
              <a:t>a</a:t>
            </a:r>
            <a:r>
              <a:rPr sz="1539" spc="-16" dirty="0">
                <a:latin typeface="Tahoma"/>
                <a:cs typeface="Tahoma"/>
              </a:rPr>
              <a:t> </a:t>
            </a:r>
            <a:r>
              <a:rPr sz="1539" dirty="0">
                <a:latin typeface="Tahoma"/>
                <a:cs typeface="Tahoma"/>
              </a:rPr>
              <a:t>given</a:t>
            </a:r>
            <a:r>
              <a:rPr sz="1539" spc="-26" dirty="0">
                <a:latin typeface="Tahoma"/>
                <a:cs typeface="Tahoma"/>
              </a:rPr>
              <a:t> </a:t>
            </a:r>
            <a:r>
              <a:rPr sz="1539" dirty="0">
                <a:latin typeface="Tahoma"/>
                <a:cs typeface="Tahoma"/>
              </a:rPr>
              <a:t>audio</a:t>
            </a:r>
            <a:r>
              <a:rPr sz="1539" spc="-22" dirty="0">
                <a:latin typeface="Tahoma"/>
                <a:cs typeface="Tahoma"/>
              </a:rPr>
              <a:t> </a:t>
            </a:r>
            <a:r>
              <a:rPr sz="1539" dirty="0">
                <a:latin typeface="Tahoma"/>
                <a:cs typeface="Tahoma"/>
              </a:rPr>
              <a:t>signal</a:t>
            </a:r>
            <a:r>
              <a:rPr sz="1539" spc="-16" dirty="0">
                <a:latin typeface="Tahoma"/>
                <a:cs typeface="Tahoma"/>
              </a:rPr>
              <a:t> </a:t>
            </a:r>
            <a:r>
              <a:rPr sz="1539" dirty="0">
                <a:latin typeface="Tahoma"/>
                <a:cs typeface="Tahoma"/>
              </a:rPr>
              <a:t>in</a:t>
            </a:r>
            <a:r>
              <a:rPr sz="1539" spc="-16" dirty="0">
                <a:latin typeface="Tahoma"/>
                <a:cs typeface="Tahoma"/>
              </a:rPr>
              <a:t> </a:t>
            </a:r>
            <a:r>
              <a:rPr sz="1539" dirty="0">
                <a:latin typeface="Tahoma"/>
                <a:cs typeface="Tahoma"/>
              </a:rPr>
              <a:t>two</a:t>
            </a:r>
            <a:r>
              <a:rPr sz="1539" spc="-16" dirty="0">
                <a:latin typeface="Tahoma"/>
                <a:cs typeface="Tahoma"/>
              </a:rPr>
              <a:t> </a:t>
            </a:r>
            <a:r>
              <a:rPr sz="1539" spc="-6" dirty="0">
                <a:latin typeface="Tahoma"/>
                <a:cs typeface="Tahoma"/>
              </a:rPr>
              <a:t>different </a:t>
            </a:r>
            <a:r>
              <a:rPr sz="1539" dirty="0">
                <a:latin typeface="Tahoma"/>
                <a:cs typeface="Tahoma"/>
              </a:rPr>
              <a:t>ways.</a:t>
            </a:r>
            <a:r>
              <a:rPr sz="1539" spc="-26" dirty="0">
                <a:latin typeface="Tahoma"/>
                <a:cs typeface="Tahoma"/>
              </a:rPr>
              <a:t> </a:t>
            </a:r>
            <a:r>
              <a:rPr sz="1539" dirty="0">
                <a:latin typeface="Tahoma"/>
                <a:cs typeface="Tahoma"/>
              </a:rPr>
              <a:t>One</a:t>
            </a:r>
            <a:r>
              <a:rPr sz="1539" spc="-51" dirty="0">
                <a:latin typeface="Tahoma"/>
                <a:cs typeface="Tahoma"/>
              </a:rPr>
              <a:t> </a:t>
            </a:r>
            <a:r>
              <a:rPr sz="1539" dirty="0">
                <a:latin typeface="Tahoma"/>
                <a:cs typeface="Tahoma"/>
              </a:rPr>
              <a:t>way</a:t>
            </a:r>
            <a:r>
              <a:rPr sz="1539" spc="-26" dirty="0">
                <a:latin typeface="Tahoma"/>
                <a:cs typeface="Tahoma"/>
              </a:rPr>
              <a:t> </a:t>
            </a:r>
            <a:r>
              <a:rPr sz="1539" dirty="0">
                <a:latin typeface="Tahoma"/>
                <a:cs typeface="Tahoma"/>
              </a:rPr>
              <a:t>we</a:t>
            </a:r>
            <a:r>
              <a:rPr sz="1539" spc="-32" dirty="0">
                <a:latin typeface="Tahoma"/>
                <a:cs typeface="Tahoma"/>
              </a:rPr>
              <a:t> </a:t>
            </a:r>
            <a:r>
              <a:rPr sz="1539" dirty="0">
                <a:latin typeface="Tahoma"/>
                <a:cs typeface="Tahoma"/>
              </a:rPr>
              <a:t>have</a:t>
            </a:r>
            <a:r>
              <a:rPr sz="1539" spc="-38" dirty="0">
                <a:latin typeface="Tahoma"/>
                <a:cs typeface="Tahoma"/>
              </a:rPr>
              <a:t> </a:t>
            </a:r>
            <a:r>
              <a:rPr sz="1539" dirty="0">
                <a:latin typeface="Tahoma"/>
                <a:cs typeface="Tahoma"/>
              </a:rPr>
              <a:t>already</a:t>
            </a:r>
            <a:r>
              <a:rPr sz="1539" spc="-32" dirty="0">
                <a:latin typeface="Tahoma"/>
                <a:cs typeface="Tahoma"/>
              </a:rPr>
              <a:t> </a:t>
            </a:r>
            <a:r>
              <a:rPr sz="1539" spc="-6" dirty="0">
                <a:latin typeface="Tahoma"/>
                <a:cs typeface="Tahoma"/>
              </a:rPr>
              <a:t>seen-</a:t>
            </a:r>
            <a:endParaRPr sz="1539">
              <a:latin typeface="Tahoma"/>
              <a:cs typeface="Tahoma"/>
            </a:endParaRPr>
          </a:p>
          <a:p>
            <a:pPr marL="228046" marR="3258" indent="-219902">
              <a:lnSpc>
                <a:spcPts val="1661"/>
              </a:lnSpc>
              <a:spcBef>
                <a:spcPts val="394"/>
              </a:spcBef>
            </a:pPr>
            <a:r>
              <a:rPr sz="1539" dirty="0">
                <a:solidFill>
                  <a:srgbClr val="FFCC00"/>
                </a:solidFill>
                <a:latin typeface="Wingdings"/>
                <a:cs typeface="Wingdings"/>
              </a:rPr>
              <a:t></a:t>
            </a:r>
            <a:r>
              <a:rPr sz="1539" spc="-48" dirty="0">
                <a:solidFill>
                  <a:srgbClr val="FFCC00"/>
                </a:solidFill>
                <a:latin typeface="Times New Roman"/>
                <a:cs typeface="Times New Roman"/>
              </a:rPr>
              <a:t> </a:t>
            </a:r>
            <a:r>
              <a:rPr sz="1539" b="1" spc="-16" dirty="0">
                <a:latin typeface="Tahoma"/>
                <a:cs typeface="Tahoma"/>
              </a:rPr>
              <a:t>-</a:t>
            </a:r>
            <a:r>
              <a:rPr sz="1539" b="1" dirty="0">
                <a:latin typeface="Tahoma"/>
                <a:cs typeface="Tahoma"/>
              </a:rPr>
              <a:t>we</a:t>
            </a:r>
            <a:r>
              <a:rPr sz="1539" b="1" spc="-19" dirty="0">
                <a:latin typeface="Tahoma"/>
                <a:cs typeface="Tahoma"/>
              </a:rPr>
              <a:t> </a:t>
            </a:r>
            <a:r>
              <a:rPr sz="1539" b="1" dirty="0">
                <a:latin typeface="Tahoma"/>
                <a:cs typeface="Tahoma"/>
              </a:rPr>
              <a:t>can</a:t>
            </a:r>
            <a:r>
              <a:rPr sz="1539" b="1" spc="-32" dirty="0">
                <a:latin typeface="Tahoma"/>
                <a:cs typeface="Tahoma"/>
              </a:rPr>
              <a:t> </a:t>
            </a:r>
            <a:r>
              <a:rPr sz="1539" b="1" dirty="0">
                <a:latin typeface="Tahoma"/>
                <a:cs typeface="Tahoma"/>
              </a:rPr>
              <a:t>use</a:t>
            </a:r>
            <a:r>
              <a:rPr sz="1539" b="1" spc="-22" dirty="0">
                <a:latin typeface="Tahoma"/>
                <a:cs typeface="Tahoma"/>
              </a:rPr>
              <a:t> </a:t>
            </a:r>
            <a:r>
              <a:rPr sz="1539" b="1" dirty="0">
                <a:latin typeface="Tahoma"/>
                <a:cs typeface="Tahoma"/>
              </a:rPr>
              <a:t>the</a:t>
            </a:r>
            <a:r>
              <a:rPr sz="1539" b="1" spc="-22" dirty="0">
                <a:latin typeface="Tahoma"/>
                <a:cs typeface="Tahoma"/>
              </a:rPr>
              <a:t> </a:t>
            </a:r>
            <a:r>
              <a:rPr sz="1539" b="1" dirty="0">
                <a:latin typeface="Tahoma"/>
                <a:cs typeface="Tahoma"/>
              </a:rPr>
              <a:t>waveform</a:t>
            </a:r>
            <a:r>
              <a:rPr sz="1539" b="1" spc="-22" dirty="0">
                <a:latin typeface="Tahoma"/>
                <a:cs typeface="Tahoma"/>
              </a:rPr>
              <a:t> </a:t>
            </a:r>
            <a:r>
              <a:rPr sz="1539" b="1" dirty="0">
                <a:latin typeface="Tahoma"/>
                <a:cs typeface="Tahoma"/>
              </a:rPr>
              <a:t>that</a:t>
            </a:r>
            <a:r>
              <a:rPr sz="1539" b="1" spc="-26" dirty="0">
                <a:latin typeface="Tahoma"/>
                <a:cs typeface="Tahoma"/>
              </a:rPr>
              <a:t> </a:t>
            </a:r>
            <a:r>
              <a:rPr sz="1539" b="1" dirty="0">
                <a:latin typeface="Tahoma"/>
                <a:cs typeface="Tahoma"/>
              </a:rPr>
              <a:t>describes</a:t>
            </a:r>
            <a:r>
              <a:rPr sz="1539" b="1" spc="-32" dirty="0">
                <a:latin typeface="Tahoma"/>
                <a:cs typeface="Tahoma"/>
              </a:rPr>
              <a:t> </a:t>
            </a:r>
            <a:r>
              <a:rPr sz="1539" b="1" dirty="0">
                <a:latin typeface="Tahoma"/>
                <a:cs typeface="Tahoma"/>
              </a:rPr>
              <a:t>how</a:t>
            </a:r>
            <a:r>
              <a:rPr sz="1539" b="1" spc="-26" dirty="0">
                <a:latin typeface="Tahoma"/>
                <a:cs typeface="Tahoma"/>
              </a:rPr>
              <a:t> </a:t>
            </a:r>
            <a:r>
              <a:rPr sz="1539" b="1" spc="-16" dirty="0">
                <a:latin typeface="Tahoma"/>
                <a:cs typeface="Tahoma"/>
              </a:rPr>
              <a:t>the </a:t>
            </a:r>
            <a:r>
              <a:rPr sz="1539" b="1" dirty="0">
                <a:latin typeface="Tahoma"/>
                <a:cs typeface="Tahoma"/>
              </a:rPr>
              <a:t>audio</a:t>
            </a:r>
            <a:r>
              <a:rPr sz="1539" b="1" spc="-35" dirty="0">
                <a:latin typeface="Tahoma"/>
                <a:cs typeface="Tahoma"/>
              </a:rPr>
              <a:t> </a:t>
            </a:r>
            <a:r>
              <a:rPr sz="1539" b="1" dirty="0">
                <a:latin typeface="Tahoma"/>
                <a:cs typeface="Tahoma"/>
              </a:rPr>
              <a:t>signal</a:t>
            </a:r>
            <a:r>
              <a:rPr sz="1539" b="1" spc="-35" dirty="0">
                <a:latin typeface="Tahoma"/>
                <a:cs typeface="Tahoma"/>
              </a:rPr>
              <a:t> </a:t>
            </a:r>
            <a:r>
              <a:rPr sz="1539" b="1" dirty="0">
                <a:latin typeface="Tahoma"/>
                <a:cs typeface="Tahoma"/>
              </a:rPr>
              <a:t>varies</a:t>
            </a:r>
            <a:r>
              <a:rPr sz="1539" b="1" spc="-45" dirty="0">
                <a:latin typeface="Tahoma"/>
                <a:cs typeface="Tahoma"/>
              </a:rPr>
              <a:t> </a:t>
            </a:r>
            <a:r>
              <a:rPr sz="1539" b="1" dirty="0">
                <a:latin typeface="Tahoma"/>
                <a:cs typeface="Tahoma"/>
              </a:rPr>
              <a:t>with</a:t>
            </a:r>
            <a:r>
              <a:rPr sz="1539" b="1" spc="-32" dirty="0">
                <a:latin typeface="Tahoma"/>
                <a:cs typeface="Tahoma"/>
              </a:rPr>
              <a:t> </a:t>
            </a:r>
            <a:r>
              <a:rPr sz="1539" b="1" dirty="0">
                <a:latin typeface="Tahoma"/>
                <a:cs typeface="Tahoma"/>
              </a:rPr>
              <a:t>respect</a:t>
            </a:r>
            <a:r>
              <a:rPr sz="1539" b="1" spc="-45" dirty="0">
                <a:latin typeface="Tahoma"/>
                <a:cs typeface="Tahoma"/>
              </a:rPr>
              <a:t> </a:t>
            </a:r>
            <a:r>
              <a:rPr sz="1539" b="1" dirty="0">
                <a:latin typeface="Tahoma"/>
                <a:cs typeface="Tahoma"/>
              </a:rPr>
              <a:t>to</a:t>
            </a:r>
            <a:r>
              <a:rPr sz="1539" b="1" spc="-42" dirty="0">
                <a:latin typeface="Tahoma"/>
                <a:cs typeface="Tahoma"/>
              </a:rPr>
              <a:t> </a:t>
            </a:r>
            <a:r>
              <a:rPr sz="1539" b="1" dirty="0">
                <a:latin typeface="Tahoma"/>
                <a:cs typeface="Tahoma"/>
              </a:rPr>
              <a:t>time.</a:t>
            </a:r>
            <a:r>
              <a:rPr sz="1539" b="1" spc="-38" dirty="0">
                <a:latin typeface="Tahoma"/>
                <a:cs typeface="Tahoma"/>
              </a:rPr>
              <a:t> </a:t>
            </a:r>
            <a:r>
              <a:rPr sz="1539" b="1" spc="-13" dirty="0">
                <a:latin typeface="Tahoma"/>
                <a:cs typeface="Tahoma"/>
              </a:rPr>
              <a:t>This </a:t>
            </a:r>
            <a:r>
              <a:rPr sz="1539" b="1" dirty="0">
                <a:latin typeface="Tahoma"/>
                <a:cs typeface="Tahoma"/>
              </a:rPr>
              <a:t>waveform</a:t>
            </a:r>
            <a:r>
              <a:rPr sz="1539" b="1" spc="-29" dirty="0">
                <a:latin typeface="Tahoma"/>
                <a:cs typeface="Tahoma"/>
              </a:rPr>
              <a:t> </a:t>
            </a:r>
            <a:r>
              <a:rPr sz="1539" b="1" dirty="0">
                <a:latin typeface="Tahoma"/>
                <a:cs typeface="Tahoma"/>
              </a:rPr>
              <a:t>is</a:t>
            </a:r>
            <a:r>
              <a:rPr sz="1539" b="1" spc="-29" dirty="0">
                <a:latin typeface="Tahoma"/>
                <a:cs typeface="Tahoma"/>
              </a:rPr>
              <a:t> </a:t>
            </a:r>
            <a:r>
              <a:rPr sz="1539" b="1" dirty="0">
                <a:latin typeface="Tahoma"/>
                <a:cs typeface="Tahoma"/>
              </a:rPr>
              <a:t>sometimes</a:t>
            </a:r>
            <a:r>
              <a:rPr sz="1539" b="1" spc="-26" dirty="0">
                <a:latin typeface="Tahoma"/>
                <a:cs typeface="Tahoma"/>
              </a:rPr>
              <a:t> </a:t>
            </a:r>
            <a:r>
              <a:rPr sz="1539" b="1" dirty="0">
                <a:latin typeface="Tahoma"/>
                <a:cs typeface="Tahoma"/>
              </a:rPr>
              <a:t>referred</a:t>
            </a:r>
            <a:r>
              <a:rPr sz="1539" b="1" spc="-45" dirty="0">
                <a:latin typeface="Tahoma"/>
                <a:cs typeface="Tahoma"/>
              </a:rPr>
              <a:t> </a:t>
            </a:r>
            <a:r>
              <a:rPr sz="1539" b="1" dirty="0">
                <a:latin typeface="Tahoma"/>
                <a:cs typeface="Tahoma"/>
              </a:rPr>
              <a:t>to</a:t>
            </a:r>
            <a:r>
              <a:rPr sz="1539" b="1" spc="-35" dirty="0">
                <a:latin typeface="Tahoma"/>
                <a:cs typeface="Tahoma"/>
              </a:rPr>
              <a:t> </a:t>
            </a:r>
            <a:r>
              <a:rPr sz="1539" b="1" dirty="0">
                <a:latin typeface="Tahoma"/>
                <a:cs typeface="Tahoma"/>
              </a:rPr>
              <a:t>as</a:t>
            </a:r>
            <a:r>
              <a:rPr sz="1539" b="1" spc="-26" dirty="0">
                <a:latin typeface="Tahoma"/>
                <a:cs typeface="Tahoma"/>
              </a:rPr>
              <a:t> </a:t>
            </a:r>
            <a:r>
              <a:rPr sz="1539" b="1" spc="-16" dirty="0">
                <a:latin typeface="Tahoma"/>
                <a:cs typeface="Tahoma"/>
              </a:rPr>
              <a:t>the</a:t>
            </a:r>
            <a:endParaRPr sz="1539">
              <a:latin typeface="Tahoma"/>
              <a:cs typeface="Tahoma"/>
            </a:endParaRPr>
          </a:p>
          <a:p>
            <a:pPr marL="8145">
              <a:spcBef>
                <a:spcPts val="103"/>
              </a:spcBef>
            </a:pPr>
            <a:r>
              <a:rPr sz="1539" dirty="0">
                <a:solidFill>
                  <a:srgbClr val="FFCC00"/>
                </a:solidFill>
                <a:latin typeface="Wingdings"/>
                <a:cs typeface="Wingdings"/>
              </a:rPr>
              <a:t></a:t>
            </a:r>
            <a:r>
              <a:rPr sz="1539" spc="-16" dirty="0">
                <a:solidFill>
                  <a:srgbClr val="FFCC00"/>
                </a:solidFill>
                <a:latin typeface="Times New Roman"/>
                <a:cs typeface="Times New Roman"/>
              </a:rPr>
              <a:t> </a:t>
            </a:r>
            <a:r>
              <a:rPr sz="1603" b="1" i="1" spc="-141" dirty="0">
                <a:solidFill>
                  <a:srgbClr val="FF6600"/>
                </a:solidFill>
                <a:latin typeface="Verdana"/>
                <a:cs typeface="Verdana"/>
              </a:rPr>
              <a:t>time-</a:t>
            </a:r>
            <a:r>
              <a:rPr sz="1603" b="1" i="1" spc="-163" dirty="0">
                <a:solidFill>
                  <a:srgbClr val="FF6600"/>
                </a:solidFill>
                <a:latin typeface="Verdana"/>
                <a:cs typeface="Verdana"/>
              </a:rPr>
              <a:t>domain</a:t>
            </a:r>
            <a:r>
              <a:rPr sz="1603" b="1" i="1" spc="-77" dirty="0">
                <a:solidFill>
                  <a:srgbClr val="FF6600"/>
                </a:solidFill>
                <a:latin typeface="Verdana"/>
                <a:cs typeface="Verdana"/>
              </a:rPr>
              <a:t> </a:t>
            </a:r>
            <a:r>
              <a:rPr sz="1603" b="1" i="1" spc="-144" dirty="0">
                <a:solidFill>
                  <a:srgbClr val="FF6600"/>
                </a:solidFill>
                <a:latin typeface="Verdana"/>
                <a:cs typeface="Verdana"/>
              </a:rPr>
              <a:t>description</a:t>
            </a:r>
            <a:r>
              <a:rPr sz="1603" b="1" i="1" spc="-64" dirty="0">
                <a:solidFill>
                  <a:srgbClr val="FF6600"/>
                </a:solidFill>
                <a:latin typeface="Verdana"/>
                <a:cs typeface="Verdana"/>
              </a:rPr>
              <a:t> </a:t>
            </a:r>
            <a:r>
              <a:rPr sz="1539" b="1" dirty="0">
                <a:latin typeface="Tahoma"/>
                <a:cs typeface="Tahoma"/>
              </a:rPr>
              <a:t>of</a:t>
            </a:r>
            <a:r>
              <a:rPr sz="1539" b="1" spc="3" dirty="0">
                <a:latin typeface="Tahoma"/>
                <a:cs typeface="Tahoma"/>
              </a:rPr>
              <a:t> </a:t>
            </a:r>
            <a:r>
              <a:rPr sz="1539" b="1" dirty="0">
                <a:latin typeface="Tahoma"/>
                <a:cs typeface="Tahoma"/>
              </a:rPr>
              <a:t>the</a:t>
            </a:r>
            <a:r>
              <a:rPr sz="1539" b="1" spc="16" dirty="0">
                <a:latin typeface="Tahoma"/>
                <a:cs typeface="Tahoma"/>
              </a:rPr>
              <a:t> </a:t>
            </a:r>
            <a:r>
              <a:rPr sz="1539" b="1" spc="-6" dirty="0">
                <a:latin typeface="Tahoma"/>
                <a:cs typeface="Tahoma"/>
              </a:rPr>
              <a:t>signal.</a:t>
            </a:r>
            <a:endParaRPr sz="1539">
              <a:latin typeface="Tahoma"/>
              <a:cs typeface="Tahoma"/>
            </a:endParaRPr>
          </a:p>
          <a:p>
            <a:pPr marL="228046" marR="49682" indent="-219902">
              <a:lnSpc>
                <a:spcPct val="88700"/>
              </a:lnSpc>
              <a:spcBef>
                <a:spcPts val="378"/>
              </a:spcBef>
            </a:pPr>
            <a:r>
              <a:rPr sz="1539" dirty="0">
                <a:solidFill>
                  <a:srgbClr val="FFCC00"/>
                </a:solidFill>
                <a:latin typeface="Wingdings"/>
                <a:cs typeface="Wingdings"/>
              </a:rPr>
              <a:t></a:t>
            </a:r>
            <a:r>
              <a:rPr sz="1539" spc="-51" dirty="0">
                <a:solidFill>
                  <a:srgbClr val="FFCC00"/>
                </a:solidFill>
                <a:latin typeface="Times New Roman"/>
                <a:cs typeface="Times New Roman"/>
              </a:rPr>
              <a:t> </a:t>
            </a:r>
            <a:r>
              <a:rPr sz="1539" b="1" dirty="0">
                <a:latin typeface="Tahoma"/>
                <a:cs typeface="Tahoma"/>
              </a:rPr>
              <a:t>The</a:t>
            </a:r>
            <a:r>
              <a:rPr sz="1539" b="1" spc="-29" dirty="0">
                <a:latin typeface="Tahoma"/>
                <a:cs typeface="Tahoma"/>
              </a:rPr>
              <a:t> </a:t>
            </a:r>
            <a:r>
              <a:rPr sz="1539" b="1" dirty="0">
                <a:latin typeface="Tahoma"/>
                <a:cs typeface="Tahoma"/>
              </a:rPr>
              <a:t>second</a:t>
            </a:r>
            <a:r>
              <a:rPr sz="1539" b="1" spc="-22" dirty="0">
                <a:latin typeface="Tahoma"/>
                <a:cs typeface="Tahoma"/>
              </a:rPr>
              <a:t> </a:t>
            </a:r>
            <a:r>
              <a:rPr sz="1539" b="1" dirty="0">
                <a:latin typeface="Tahoma"/>
                <a:cs typeface="Tahoma"/>
              </a:rPr>
              <a:t>way</a:t>
            </a:r>
            <a:r>
              <a:rPr sz="1539" b="1" spc="-29" dirty="0">
                <a:latin typeface="Tahoma"/>
                <a:cs typeface="Tahoma"/>
              </a:rPr>
              <a:t> </a:t>
            </a:r>
            <a:r>
              <a:rPr sz="1539" b="1" dirty="0">
                <a:latin typeface="Tahoma"/>
                <a:cs typeface="Tahoma"/>
              </a:rPr>
              <a:t>to</a:t>
            </a:r>
            <a:r>
              <a:rPr sz="1539" b="1" spc="-32" dirty="0">
                <a:latin typeface="Tahoma"/>
                <a:cs typeface="Tahoma"/>
              </a:rPr>
              <a:t> </a:t>
            </a:r>
            <a:r>
              <a:rPr sz="1539" b="1" dirty="0">
                <a:latin typeface="Tahoma"/>
                <a:cs typeface="Tahoma"/>
              </a:rPr>
              <a:t>describe</a:t>
            </a:r>
            <a:r>
              <a:rPr sz="1539" b="1" spc="-35" dirty="0">
                <a:latin typeface="Tahoma"/>
                <a:cs typeface="Tahoma"/>
              </a:rPr>
              <a:t> </a:t>
            </a:r>
            <a:r>
              <a:rPr sz="1539" b="1" dirty="0">
                <a:latin typeface="Tahoma"/>
                <a:cs typeface="Tahoma"/>
              </a:rPr>
              <a:t>an</a:t>
            </a:r>
            <a:r>
              <a:rPr sz="1539" b="1" spc="-29" dirty="0">
                <a:latin typeface="Tahoma"/>
                <a:cs typeface="Tahoma"/>
              </a:rPr>
              <a:t> </a:t>
            </a:r>
            <a:r>
              <a:rPr sz="1539" b="1" dirty="0">
                <a:latin typeface="Tahoma"/>
                <a:cs typeface="Tahoma"/>
              </a:rPr>
              <a:t>audio</a:t>
            </a:r>
            <a:r>
              <a:rPr sz="1539" b="1" spc="-35" dirty="0">
                <a:latin typeface="Tahoma"/>
                <a:cs typeface="Tahoma"/>
              </a:rPr>
              <a:t> </a:t>
            </a:r>
            <a:r>
              <a:rPr sz="1539" b="1" dirty="0">
                <a:latin typeface="Tahoma"/>
                <a:cs typeface="Tahoma"/>
              </a:rPr>
              <a:t>signal</a:t>
            </a:r>
            <a:r>
              <a:rPr sz="1539" b="1" spc="-29" dirty="0">
                <a:latin typeface="Tahoma"/>
                <a:cs typeface="Tahoma"/>
              </a:rPr>
              <a:t> </a:t>
            </a:r>
            <a:r>
              <a:rPr sz="1539" b="1" dirty="0">
                <a:latin typeface="Tahoma"/>
                <a:cs typeface="Tahoma"/>
              </a:rPr>
              <a:t>is</a:t>
            </a:r>
            <a:r>
              <a:rPr sz="1539" b="1" spc="-29" dirty="0">
                <a:latin typeface="Tahoma"/>
                <a:cs typeface="Tahoma"/>
              </a:rPr>
              <a:t> </a:t>
            </a:r>
            <a:r>
              <a:rPr sz="1539" b="1" spc="-16" dirty="0">
                <a:latin typeface="Tahoma"/>
                <a:cs typeface="Tahoma"/>
              </a:rPr>
              <a:t>by </a:t>
            </a:r>
            <a:r>
              <a:rPr sz="1539" b="1" dirty="0">
                <a:latin typeface="Tahoma"/>
                <a:cs typeface="Tahoma"/>
              </a:rPr>
              <a:t>its</a:t>
            </a:r>
            <a:r>
              <a:rPr sz="1539" b="1" spc="-10" dirty="0">
                <a:latin typeface="Tahoma"/>
                <a:cs typeface="Tahoma"/>
              </a:rPr>
              <a:t> </a:t>
            </a:r>
            <a:r>
              <a:rPr sz="1603" b="1" i="1" spc="-151" dirty="0">
                <a:solidFill>
                  <a:srgbClr val="FF6600"/>
                </a:solidFill>
                <a:latin typeface="Verdana"/>
                <a:cs typeface="Verdana"/>
              </a:rPr>
              <a:t>frequency</a:t>
            </a:r>
            <a:r>
              <a:rPr sz="1603" b="1" i="1" spc="-99" dirty="0">
                <a:solidFill>
                  <a:srgbClr val="FF6600"/>
                </a:solidFill>
                <a:latin typeface="Verdana"/>
                <a:cs typeface="Verdana"/>
              </a:rPr>
              <a:t> </a:t>
            </a:r>
            <a:r>
              <a:rPr sz="1603" b="1" i="1" spc="-147" dirty="0">
                <a:solidFill>
                  <a:srgbClr val="FF6600"/>
                </a:solidFill>
                <a:latin typeface="Verdana"/>
                <a:cs typeface="Verdana"/>
              </a:rPr>
              <a:t>spectrum</a:t>
            </a:r>
            <a:r>
              <a:rPr sz="1539" b="1" spc="-147" dirty="0">
                <a:solidFill>
                  <a:srgbClr val="FF6600"/>
                </a:solidFill>
                <a:latin typeface="Tahoma"/>
                <a:cs typeface="Tahoma"/>
              </a:rPr>
              <a:t>-</a:t>
            </a:r>
            <a:r>
              <a:rPr sz="1539" b="1" spc="-16" dirty="0">
                <a:latin typeface="Tahoma"/>
                <a:cs typeface="Tahoma"/>
              </a:rPr>
              <a:t>-</a:t>
            </a:r>
            <a:r>
              <a:rPr sz="1539" b="1" dirty="0">
                <a:latin typeface="Tahoma"/>
                <a:cs typeface="Tahoma"/>
              </a:rPr>
              <a:t>that</a:t>
            </a:r>
            <a:r>
              <a:rPr sz="1539" b="1" spc="-6" dirty="0">
                <a:latin typeface="Tahoma"/>
                <a:cs typeface="Tahoma"/>
              </a:rPr>
              <a:t> </a:t>
            </a:r>
            <a:r>
              <a:rPr sz="1539" b="1" dirty="0">
                <a:latin typeface="Tahoma"/>
                <a:cs typeface="Tahoma"/>
              </a:rPr>
              <a:t>is,</a:t>
            </a:r>
            <a:r>
              <a:rPr sz="1539" b="1" spc="-6" dirty="0">
                <a:latin typeface="Tahoma"/>
                <a:cs typeface="Tahoma"/>
              </a:rPr>
              <a:t> </a:t>
            </a:r>
            <a:r>
              <a:rPr sz="1539" b="1" dirty="0">
                <a:latin typeface="Tahoma"/>
                <a:cs typeface="Tahoma"/>
              </a:rPr>
              <a:t>by</a:t>
            </a:r>
            <a:r>
              <a:rPr sz="1539" b="1" spc="-6" dirty="0">
                <a:latin typeface="Tahoma"/>
                <a:cs typeface="Tahoma"/>
              </a:rPr>
              <a:t> specifying </a:t>
            </a:r>
            <a:r>
              <a:rPr sz="1539" b="1" dirty="0">
                <a:latin typeface="Tahoma"/>
                <a:cs typeface="Tahoma"/>
              </a:rPr>
              <a:t>which</a:t>
            </a:r>
            <a:r>
              <a:rPr sz="1539" b="1" spc="-32" dirty="0">
                <a:latin typeface="Tahoma"/>
                <a:cs typeface="Tahoma"/>
              </a:rPr>
              <a:t> </a:t>
            </a:r>
            <a:r>
              <a:rPr sz="1539" b="1" dirty="0">
                <a:latin typeface="Tahoma"/>
                <a:cs typeface="Tahoma"/>
              </a:rPr>
              <a:t>frequency</a:t>
            </a:r>
            <a:r>
              <a:rPr sz="1539" b="1" spc="-32" dirty="0">
                <a:latin typeface="Tahoma"/>
                <a:cs typeface="Tahoma"/>
              </a:rPr>
              <a:t> </a:t>
            </a:r>
            <a:r>
              <a:rPr sz="1539" b="1" dirty="0">
                <a:latin typeface="Tahoma"/>
                <a:cs typeface="Tahoma"/>
              </a:rPr>
              <a:t>components</a:t>
            </a:r>
            <a:r>
              <a:rPr sz="1539" b="1" spc="-16" dirty="0">
                <a:latin typeface="Tahoma"/>
                <a:cs typeface="Tahoma"/>
              </a:rPr>
              <a:t> </a:t>
            </a:r>
            <a:r>
              <a:rPr sz="1539" b="1" dirty="0">
                <a:latin typeface="Tahoma"/>
                <a:cs typeface="Tahoma"/>
              </a:rPr>
              <a:t>the</a:t>
            </a:r>
            <a:r>
              <a:rPr sz="1539" b="1" spc="-26" dirty="0">
                <a:latin typeface="Tahoma"/>
                <a:cs typeface="Tahoma"/>
              </a:rPr>
              <a:t> </a:t>
            </a:r>
            <a:r>
              <a:rPr sz="1539" b="1" dirty="0">
                <a:latin typeface="Tahoma"/>
                <a:cs typeface="Tahoma"/>
              </a:rPr>
              <a:t>signal</a:t>
            </a:r>
            <a:r>
              <a:rPr sz="1539" b="1" spc="-22" dirty="0">
                <a:latin typeface="Tahoma"/>
                <a:cs typeface="Tahoma"/>
              </a:rPr>
              <a:t> </a:t>
            </a:r>
            <a:r>
              <a:rPr sz="1539" b="1" spc="-6" dirty="0">
                <a:latin typeface="Tahoma"/>
                <a:cs typeface="Tahoma"/>
              </a:rPr>
              <a:t>contains, </a:t>
            </a:r>
            <a:r>
              <a:rPr sz="1539" b="1" dirty="0">
                <a:latin typeface="Tahoma"/>
                <a:cs typeface="Tahoma"/>
              </a:rPr>
              <a:t>and</a:t>
            </a:r>
            <a:r>
              <a:rPr sz="1539" b="1" spc="-29" dirty="0">
                <a:latin typeface="Tahoma"/>
                <a:cs typeface="Tahoma"/>
              </a:rPr>
              <a:t> </a:t>
            </a:r>
            <a:r>
              <a:rPr sz="1539" b="1" dirty="0">
                <a:latin typeface="Tahoma"/>
                <a:cs typeface="Tahoma"/>
              </a:rPr>
              <a:t>in</a:t>
            </a:r>
            <a:r>
              <a:rPr sz="1539" b="1" spc="-26" dirty="0">
                <a:latin typeface="Tahoma"/>
                <a:cs typeface="Tahoma"/>
              </a:rPr>
              <a:t> </a:t>
            </a:r>
            <a:r>
              <a:rPr sz="1539" b="1" dirty="0">
                <a:latin typeface="Tahoma"/>
                <a:cs typeface="Tahoma"/>
              </a:rPr>
              <a:t>what</a:t>
            </a:r>
            <a:r>
              <a:rPr sz="1539" b="1" spc="-22" dirty="0">
                <a:latin typeface="Tahoma"/>
                <a:cs typeface="Tahoma"/>
              </a:rPr>
              <a:t> </a:t>
            </a:r>
            <a:r>
              <a:rPr sz="1539" b="1" dirty="0">
                <a:latin typeface="Tahoma"/>
                <a:cs typeface="Tahoma"/>
              </a:rPr>
              <a:t>amount</a:t>
            </a:r>
            <a:r>
              <a:rPr sz="1539" b="1" spc="-22" dirty="0">
                <a:latin typeface="Tahoma"/>
                <a:cs typeface="Tahoma"/>
              </a:rPr>
              <a:t> </a:t>
            </a:r>
            <a:r>
              <a:rPr sz="1539" b="1" dirty="0">
                <a:latin typeface="Tahoma"/>
                <a:cs typeface="Tahoma"/>
              </a:rPr>
              <a:t>each</a:t>
            </a:r>
            <a:r>
              <a:rPr sz="1539" b="1" spc="-32" dirty="0">
                <a:latin typeface="Tahoma"/>
                <a:cs typeface="Tahoma"/>
              </a:rPr>
              <a:t> </a:t>
            </a:r>
            <a:r>
              <a:rPr sz="1539" b="1" dirty="0">
                <a:latin typeface="Tahoma"/>
                <a:cs typeface="Tahoma"/>
              </a:rPr>
              <a:t>frequency</a:t>
            </a:r>
            <a:r>
              <a:rPr sz="1539" b="1" spc="-22" dirty="0">
                <a:latin typeface="Tahoma"/>
                <a:cs typeface="Tahoma"/>
              </a:rPr>
              <a:t> </a:t>
            </a:r>
            <a:r>
              <a:rPr sz="1539" b="1" dirty="0">
                <a:latin typeface="Tahoma"/>
                <a:cs typeface="Tahoma"/>
              </a:rPr>
              <a:t>or</a:t>
            </a:r>
            <a:r>
              <a:rPr sz="1539" b="1" spc="-26" dirty="0">
                <a:latin typeface="Tahoma"/>
                <a:cs typeface="Tahoma"/>
              </a:rPr>
              <a:t> </a:t>
            </a:r>
            <a:r>
              <a:rPr sz="1539" b="1" dirty="0">
                <a:latin typeface="Tahoma"/>
                <a:cs typeface="Tahoma"/>
              </a:rPr>
              <a:t>pure</a:t>
            </a:r>
            <a:r>
              <a:rPr sz="1539" b="1" spc="-35" dirty="0">
                <a:latin typeface="Tahoma"/>
                <a:cs typeface="Tahoma"/>
              </a:rPr>
              <a:t> </a:t>
            </a:r>
            <a:r>
              <a:rPr sz="1539" b="1" spc="-13" dirty="0">
                <a:latin typeface="Tahoma"/>
                <a:cs typeface="Tahoma"/>
              </a:rPr>
              <a:t>tone </a:t>
            </a:r>
            <a:r>
              <a:rPr sz="1539" b="1" dirty="0">
                <a:latin typeface="Tahoma"/>
                <a:cs typeface="Tahoma"/>
              </a:rPr>
              <a:t>occurs.</a:t>
            </a:r>
            <a:r>
              <a:rPr sz="1539" b="1" spc="-29" dirty="0">
                <a:latin typeface="Tahoma"/>
                <a:cs typeface="Tahoma"/>
              </a:rPr>
              <a:t> </a:t>
            </a:r>
            <a:r>
              <a:rPr sz="1539" b="1" dirty="0">
                <a:latin typeface="Tahoma"/>
                <a:cs typeface="Tahoma"/>
              </a:rPr>
              <a:t>This</a:t>
            </a:r>
            <a:r>
              <a:rPr sz="1539" b="1" spc="-19" dirty="0">
                <a:latin typeface="Tahoma"/>
                <a:cs typeface="Tahoma"/>
              </a:rPr>
              <a:t> </a:t>
            </a:r>
            <a:r>
              <a:rPr sz="1539" b="1" spc="-6" dirty="0">
                <a:latin typeface="Tahoma"/>
                <a:cs typeface="Tahoma"/>
              </a:rPr>
              <a:t>description</a:t>
            </a:r>
            <a:r>
              <a:rPr sz="1539" b="1" spc="-22" dirty="0">
                <a:latin typeface="Tahoma"/>
                <a:cs typeface="Tahoma"/>
              </a:rPr>
              <a:t> </a:t>
            </a:r>
            <a:r>
              <a:rPr sz="1539" b="1" dirty="0">
                <a:latin typeface="Tahoma"/>
                <a:cs typeface="Tahoma"/>
              </a:rPr>
              <a:t>of</a:t>
            </a:r>
            <a:r>
              <a:rPr sz="1539" b="1" spc="-35" dirty="0">
                <a:latin typeface="Tahoma"/>
                <a:cs typeface="Tahoma"/>
              </a:rPr>
              <a:t> </a:t>
            </a:r>
            <a:r>
              <a:rPr sz="1539" b="1" dirty="0">
                <a:latin typeface="Tahoma"/>
                <a:cs typeface="Tahoma"/>
              </a:rPr>
              <a:t>a</a:t>
            </a:r>
            <a:r>
              <a:rPr sz="1539" b="1" spc="-26" dirty="0">
                <a:latin typeface="Tahoma"/>
                <a:cs typeface="Tahoma"/>
              </a:rPr>
              <a:t> </a:t>
            </a:r>
            <a:r>
              <a:rPr sz="1539" b="1" dirty="0">
                <a:latin typeface="Tahoma"/>
                <a:cs typeface="Tahoma"/>
              </a:rPr>
              <a:t>signal</a:t>
            </a:r>
            <a:r>
              <a:rPr sz="1539" b="1" spc="-26" dirty="0">
                <a:latin typeface="Tahoma"/>
                <a:cs typeface="Tahoma"/>
              </a:rPr>
              <a:t> </a:t>
            </a:r>
            <a:r>
              <a:rPr sz="1539" b="1" dirty="0">
                <a:latin typeface="Tahoma"/>
                <a:cs typeface="Tahoma"/>
              </a:rPr>
              <a:t>is</a:t>
            </a:r>
            <a:r>
              <a:rPr sz="1539" b="1" spc="-29" dirty="0">
                <a:latin typeface="Tahoma"/>
                <a:cs typeface="Tahoma"/>
              </a:rPr>
              <a:t> </a:t>
            </a:r>
            <a:r>
              <a:rPr sz="1539" b="1" dirty="0">
                <a:latin typeface="Tahoma"/>
                <a:cs typeface="Tahoma"/>
              </a:rPr>
              <a:t>referred</a:t>
            </a:r>
            <a:r>
              <a:rPr sz="1539" b="1" spc="-42" dirty="0">
                <a:latin typeface="Tahoma"/>
                <a:cs typeface="Tahoma"/>
              </a:rPr>
              <a:t> </a:t>
            </a:r>
            <a:r>
              <a:rPr sz="1539" b="1" spc="-16" dirty="0">
                <a:latin typeface="Tahoma"/>
                <a:cs typeface="Tahoma"/>
              </a:rPr>
              <a:t>to </a:t>
            </a:r>
            <a:r>
              <a:rPr sz="1539" b="1" dirty="0">
                <a:latin typeface="Tahoma"/>
                <a:cs typeface="Tahoma"/>
              </a:rPr>
              <a:t>as</a:t>
            </a:r>
            <a:r>
              <a:rPr sz="1539" b="1" spc="6" dirty="0">
                <a:latin typeface="Tahoma"/>
                <a:cs typeface="Tahoma"/>
              </a:rPr>
              <a:t> </a:t>
            </a:r>
            <a:r>
              <a:rPr sz="1539" b="1" dirty="0">
                <a:latin typeface="Tahoma"/>
                <a:cs typeface="Tahoma"/>
              </a:rPr>
              <a:t>the</a:t>
            </a:r>
            <a:r>
              <a:rPr sz="1539" b="1" spc="10" dirty="0">
                <a:latin typeface="Tahoma"/>
                <a:cs typeface="Tahoma"/>
              </a:rPr>
              <a:t> </a:t>
            </a:r>
            <a:r>
              <a:rPr sz="1603" b="1" i="1" spc="-151" dirty="0">
                <a:solidFill>
                  <a:srgbClr val="0066FF"/>
                </a:solidFill>
                <a:latin typeface="Verdana"/>
                <a:cs typeface="Verdana"/>
              </a:rPr>
              <a:t>frequency-</a:t>
            </a:r>
            <a:r>
              <a:rPr sz="1603" b="1" i="1" spc="-163" dirty="0">
                <a:solidFill>
                  <a:srgbClr val="0066FF"/>
                </a:solidFill>
                <a:latin typeface="Verdana"/>
                <a:cs typeface="Verdana"/>
              </a:rPr>
              <a:t>domain</a:t>
            </a:r>
            <a:r>
              <a:rPr sz="1603" b="1" i="1" spc="-80" dirty="0">
                <a:solidFill>
                  <a:srgbClr val="0066FF"/>
                </a:solidFill>
                <a:latin typeface="Verdana"/>
                <a:cs typeface="Verdana"/>
              </a:rPr>
              <a:t> </a:t>
            </a:r>
            <a:r>
              <a:rPr sz="1603" b="1" i="1" spc="-67" dirty="0">
                <a:solidFill>
                  <a:srgbClr val="0066FF"/>
                </a:solidFill>
                <a:latin typeface="Verdana"/>
                <a:cs typeface="Verdana"/>
              </a:rPr>
              <a:t>description</a:t>
            </a:r>
            <a:r>
              <a:rPr sz="1603" spc="-67" dirty="0">
                <a:solidFill>
                  <a:srgbClr val="0066FF"/>
                </a:solidFill>
                <a:latin typeface="Tahoma"/>
                <a:cs typeface="Tahoma"/>
              </a:rPr>
              <a:t>.</a:t>
            </a:r>
            <a:endParaRPr sz="1603">
              <a:latin typeface="Tahoma"/>
              <a:cs typeface="Tahoma"/>
            </a:endParaRPr>
          </a:p>
        </p:txBody>
      </p:sp>
      <p:sp>
        <p:nvSpPr>
          <p:cNvPr id="10" name="Footer Placeholder 9">
            <a:extLst>
              <a:ext uri="{FF2B5EF4-FFF2-40B4-BE49-F238E27FC236}">
                <a16:creationId xmlns:a16="http://schemas.microsoft.com/office/drawing/2014/main" id="{194442C0-2AB3-4E1C-A495-226FBCFAEE8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7071192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1153668" y="1679194"/>
              <a:ext cx="320420" cy="24384"/>
            </a:xfrm>
            <a:prstGeom prst="rect">
              <a:avLst/>
            </a:prstGeom>
          </p:spPr>
        </p:pic>
        <p:sp>
          <p:nvSpPr>
            <p:cNvPr id="6" name="object 6"/>
            <p:cNvSpPr/>
            <p:nvPr/>
          </p:nvSpPr>
          <p:spPr>
            <a:xfrm>
              <a:off x="1143762" y="1669288"/>
              <a:ext cx="6091555" cy="4408805"/>
            </a:xfrm>
            <a:custGeom>
              <a:avLst/>
              <a:gdLst/>
              <a:ahLst/>
              <a:cxnLst/>
              <a:rect l="l" t="t" r="r" b="b"/>
              <a:pathLst>
                <a:path w="6091555" h="4408805">
                  <a:moveTo>
                    <a:pt x="0" y="0"/>
                  </a:moveTo>
                  <a:lnTo>
                    <a:pt x="6091301" y="0"/>
                  </a:lnTo>
                </a:path>
                <a:path w="6091555" h="4408805">
                  <a:moveTo>
                    <a:pt x="0" y="0"/>
                  </a:moveTo>
                  <a:lnTo>
                    <a:pt x="0" y="4408487"/>
                  </a:lnTo>
                </a:path>
                <a:path w="6091555" h="4408805">
                  <a:moveTo>
                    <a:pt x="0" y="4408487"/>
                  </a:moveTo>
                  <a:lnTo>
                    <a:pt x="6091301" y="4408487"/>
                  </a:lnTo>
                </a:path>
                <a:path w="6091555" h="4408805">
                  <a:moveTo>
                    <a:pt x="6091301" y="4408487"/>
                  </a:moveTo>
                  <a:lnTo>
                    <a:pt x="6091301" y="0"/>
                  </a:lnTo>
                </a:path>
              </a:pathLst>
            </a:custGeom>
            <a:ln w="3175">
              <a:solidFill>
                <a:srgbClr val="000000"/>
              </a:solidFill>
            </a:ln>
          </p:spPr>
          <p:txBody>
            <a:bodyPr wrap="square" lIns="0" tIns="0" rIns="0" bIns="0" rtlCol="0"/>
            <a:lstStyle/>
            <a:p>
              <a:endParaRPr sz="1154"/>
            </a:p>
          </p:txBody>
        </p:sp>
      </p:grpSp>
      <p:sp>
        <p:nvSpPr>
          <p:cNvPr id="7" name="object 7"/>
          <p:cNvSpPr txBox="1">
            <a:spLocks noGrp="1"/>
          </p:cNvSpPr>
          <p:nvPr>
            <p:ph type="title"/>
          </p:nvPr>
        </p:nvSpPr>
        <p:spPr>
          <a:xfrm>
            <a:off x="2724015" y="248337"/>
            <a:ext cx="6743971" cy="821782"/>
          </a:xfrm>
          <a:prstGeom prst="rect">
            <a:avLst/>
          </a:prstGeom>
        </p:spPr>
        <p:txBody>
          <a:bodyPr vert="horz" wrap="square" lIns="0" tIns="188359" rIns="0" bIns="0" rtlCol="0" anchor="ctr">
            <a:spAutoFit/>
          </a:bodyPr>
          <a:lstStyle/>
          <a:p>
            <a:pPr marL="210536">
              <a:lnSpc>
                <a:spcPct val="100000"/>
              </a:lnSpc>
              <a:spcBef>
                <a:spcPts val="67"/>
              </a:spcBef>
            </a:pPr>
            <a:r>
              <a:rPr sz="2052" dirty="0">
                <a:solidFill>
                  <a:srgbClr val="000000"/>
                </a:solidFill>
                <a:latin typeface="Arial Black"/>
                <a:cs typeface="Arial Black"/>
              </a:rPr>
              <a:t>Figure</a:t>
            </a:r>
            <a:r>
              <a:rPr sz="2052" spc="-19" dirty="0">
                <a:solidFill>
                  <a:srgbClr val="000000"/>
                </a:solidFill>
                <a:latin typeface="Arial Black"/>
                <a:cs typeface="Arial Black"/>
              </a:rPr>
              <a:t> </a:t>
            </a:r>
            <a:r>
              <a:rPr sz="2052" dirty="0">
                <a:solidFill>
                  <a:srgbClr val="000000"/>
                </a:solidFill>
                <a:latin typeface="Arial Black"/>
                <a:cs typeface="Arial Black"/>
              </a:rPr>
              <a:t>10.12:</a:t>
            </a:r>
            <a:r>
              <a:rPr sz="2052" spc="-13" dirty="0">
                <a:solidFill>
                  <a:srgbClr val="000000"/>
                </a:solidFill>
                <a:latin typeface="Arial Black"/>
                <a:cs typeface="Arial Black"/>
              </a:rPr>
              <a:t> </a:t>
            </a:r>
            <a:r>
              <a:rPr sz="2052" dirty="0">
                <a:solidFill>
                  <a:srgbClr val="000000"/>
                </a:solidFill>
                <a:latin typeface="Arial Black"/>
                <a:cs typeface="Arial Black"/>
              </a:rPr>
              <a:t>A</a:t>
            </a:r>
            <a:r>
              <a:rPr sz="2052" spc="-10" dirty="0">
                <a:solidFill>
                  <a:srgbClr val="000000"/>
                </a:solidFill>
                <a:latin typeface="Arial Black"/>
                <a:cs typeface="Arial Black"/>
              </a:rPr>
              <a:t> </a:t>
            </a:r>
            <a:r>
              <a:rPr sz="2052" dirty="0">
                <a:solidFill>
                  <a:srgbClr val="000000"/>
                </a:solidFill>
                <a:latin typeface="Arial Black"/>
                <a:cs typeface="Arial Black"/>
              </a:rPr>
              <a:t>male</a:t>
            </a:r>
            <a:r>
              <a:rPr sz="2052" spc="-13" dirty="0">
                <a:solidFill>
                  <a:srgbClr val="000000"/>
                </a:solidFill>
                <a:latin typeface="Arial Black"/>
                <a:cs typeface="Arial Black"/>
              </a:rPr>
              <a:t> </a:t>
            </a:r>
            <a:r>
              <a:rPr sz="2052" spc="-6" dirty="0">
                <a:solidFill>
                  <a:srgbClr val="000000"/>
                </a:solidFill>
                <a:latin typeface="Arial Black"/>
                <a:cs typeface="Arial Black"/>
              </a:rPr>
              <a:t>saying</a:t>
            </a:r>
            <a:endParaRPr sz="2052">
              <a:latin typeface="Arial Black"/>
              <a:cs typeface="Arial Black"/>
            </a:endParaRPr>
          </a:p>
          <a:p>
            <a:pPr marL="210536">
              <a:lnSpc>
                <a:spcPct val="100000"/>
              </a:lnSpc>
            </a:pPr>
            <a:r>
              <a:rPr sz="2052" spc="-6" dirty="0">
                <a:solidFill>
                  <a:srgbClr val="0066FF"/>
                </a:solidFill>
                <a:latin typeface="Arial Black"/>
                <a:cs typeface="Arial Black"/>
              </a:rPr>
              <a:t>``information.''</a:t>
            </a:r>
            <a:endParaRPr sz="2052">
              <a:latin typeface="Arial Black"/>
              <a:cs typeface="Arial Black"/>
            </a:endParaRPr>
          </a:p>
        </p:txBody>
      </p:sp>
      <p:sp>
        <p:nvSpPr>
          <p:cNvPr id="11" name="Footer Placeholder 10">
            <a:extLst>
              <a:ext uri="{FF2B5EF4-FFF2-40B4-BE49-F238E27FC236}">
                <a16:creationId xmlns:a16="http://schemas.microsoft.com/office/drawing/2014/main" id="{13333F64-A8EF-46D6-A3D2-E3F226B9283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661872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236781"/>
            <a:chOff x="376237" y="1346464"/>
            <a:chExt cx="8768080" cy="50469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1116012" y="1700212"/>
              <a:ext cx="6597650" cy="4692650"/>
            </a:xfrm>
            <a:prstGeom prst="rect">
              <a:avLst/>
            </a:prstGeom>
          </p:spPr>
        </p:pic>
      </p:grpSp>
      <p:sp>
        <p:nvSpPr>
          <p:cNvPr id="6" name="object 6"/>
          <p:cNvSpPr txBox="1">
            <a:spLocks noGrp="1"/>
          </p:cNvSpPr>
          <p:nvPr>
            <p:ph type="title"/>
          </p:nvPr>
        </p:nvSpPr>
        <p:spPr>
          <a:xfrm>
            <a:off x="2497717" y="132193"/>
            <a:ext cx="4691051" cy="560529"/>
          </a:xfrm>
          <a:prstGeom prst="rect">
            <a:avLst/>
          </a:prstGeom>
        </p:spPr>
        <p:txBody>
          <a:bodyPr vert="horz" wrap="square" lIns="0" tIns="7738" rIns="0" bIns="0" rtlCol="0" anchor="ctr">
            <a:spAutoFit/>
          </a:bodyPr>
          <a:lstStyle/>
          <a:p>
            <a:pPr marL="8145" marR="3258">
              <a:lnSpc>
                <a:spcPct val="100000"/>
              </a:lnSpc>
              <a:spcBef>
                <a:spcPts val="61"/>
              </a:spcBef>
            </a:pPr>
            <a:r>
              <a:rPr sz="1796" b="1" dirty="0">
                <a:solidFill>
                  <a:srgbClr val="FF6600"/>
                </a:solidFill>
                <a:latin typeface="Times New Roman"/>
                <a:cs typeface="Times New Roman"/>
              </a:rPr>
              <a:t>Figure</a:t>
            </a:r>
            <a:r>
              <a:rPr sz="1796" b="1" spc="-38" dirty="0">
                <a:solidFill>
                  <a:srgbClr val="FF6600"/>
                </a:solidFill>
                <a:latin typeface="Times New Roman"/>
                <a:cs typeface="Times New Roman"/>
              </a:rPr>
              <a:t> </a:t>
            </a:r>
            <a:r>
              <a:rPr sz="1796" b="1" dirty="0">
                <a:solidFill>
                  <a:srgbClr val="FF6600"/>
                </a:solidFill>
                <a:latin typeface="Times New Roman"/>
                <a:cs typeface="Times New Roman"/>
              </a:rPr>
              <a:t>10.13:</a:t>
            </a:r>
            <a:r>
              <a:rPr sz="1796" b="1" spc="-42" dirty="0">
                <a:solidFill>
                  <a:srgbClr val="FF6600"/>
                </a:solidFill>
                <a:latin typeface="Times New Roman"/>
                <a:cs typeface="Times New Roman"/>
              </a:rPr>
              <a:t> </a:t>
            </a:r>
            <a:r>
              <a:rPr sz="1796" b="1" dirty="0">
                <a:solidFill>
                  <a:srgbClr val="FF6600"/>
                </a:solidFill>
                <a:latin typeface="Times New Roman"/>
                <a:cs typeface="Times New Roman"/>
              </a:rPr>
              <a:t>The</a:t>
            </a:r>
            <a:r>
              <a:rPr sz="1796" b="1" spc="-38" dirty="0">
                <a:solidFill>
                  <a:srgbClr val="FF6600"/>
                </a:solidFill>
                <a:latin typeface="Times New Roman"/>
                <a:cs typeface="Times New Roman"/>
              </a:rPr>
              <a:t> </a:t>
            </a:r>
            <a:r>
              <a:rPr sz="1796" b="1" dirty="0">
                <a:solidFill>
                  <a:srgbClr val="FF6600"/>
                </a:solidFill>
                <a:latin typeface="Times New Roman"/>
                <a:cs typeface="Times New Roman"/>
              </a:rPr>
              <a:t>frequency</a:t>
            </a:r>
            <a:r>
              <a:rPr sz="1796" b="1" spc="-35" dirty="0">
                <a:solidFill>
                  <a:srgbClr val="FF6600"/>
                </a:solidFill>
                <a:latin typeface="Times New Roman"/>
                <a:cs typeface="Times New Roman"/>
              </a:rPr>
              <a:t> </a:t>
            </a:r>
            <a:r>
              <a:rPr sz="1796" b="1" dirty="0">
                <a:solidFill>
                  <a:srgbClr val="FF6600"/>
                </a:solidFill>
                <a:latin typeface="Times New Roman"/>
                <a:cs typeface="Times New Roman"/>
              </a:rPr>
              <a:t>spectrum</a:t>
            </a:r>
            <a:r>
              <a:rPr sz="1796" b="1" spc="-26" dirty="0">
                <a:solidFill>
                  <a:srgbClr val="FF6600"/>
                </a:solidFill>
                <a:latin typeface="Times New Roman"/>
                <a:cs typeface="Times New Roman"/>
              </a:rPr>
              <a:t> </a:t>
            </a:r>
            <a:r>
              <a:rPr sz="1796" b="1" dirty="0">
                <a:solidFill>
                  <a:srgbClr val="FF6600"/>
                </a:solidFill>
                <a:latin typeface="Times New Roman"/>
                <a:cs typeface="Times New Roman"/>
              </a:rPr>
              <a:t>of</a:t>
            </a:r>
            <a:r>
              <a:rPr sz="1796" b="1" spc="-16" dirty="0">
                <a:solidFill>
                  <a:srgbClr val="FF6600"/>
                </a:solidFill>
                <a:latin typeface="Times New Roman"/>
                <a:cs typeface="Times New Roman"/>
              </a:rPr>
              <a:t> </a:t>
            </a:r>
            <a:r>
              <a:rPr sz="1796" b="1" dirty="0">
                <a:solidFill>
                  <a:srgbClr val="0066FF"/>
                </a:solidFill>
                <a:latin typeface="Times New Roman"/>
                <a:cs typeface="Times New Roman"/>
              </a:rPr>
              <a:t>a</a:t>
            </a:r>
            <a:r>
              <a:rPr sz="1796" b="1" spc="-38" dirty="0">
                <a:solidFill>
                  <a:srgbClr val="0066FF"/>
                </a:solidFill>
                <a:latin typeface="Times New Roman"/>
                <a:cs typeface="Times New Roman"/>
              </a:rPr>
              <a:t> </a:t>
            </a:r>
            <a:r>
              <a:rPr sz="1796" b="1" spc="-13" dirty="0">
                <a:solidFill>
                  <a:srgbClr val="0066FF"/>
                </a:solidFill>
                <a:latin typeface="Times New Roman"/>
                <a:cs typeface="Times New Roman"/>
              </a:rPr>
              <a:t>male </a:t>
            </a:r>
            <a:r>
              <a:rPr sz="1796" b="1" dirty="0">
                <a:solidFill>
                  <a:srgbClr val="FF6600"/>
                </a:solidFill>
                <a:latin typeface="Times New Roman"/>
                <a:cs typeface="Times New Roman"/>
              </a:rPr>
              <a:t>saying</a:t>
            </a:r>
            <a:r>
              <a:rPr sz="1796" b="1" spc="-48" dirty="0">
                <a:solidFill>
                  <a:srgbClr val="FF6600"/>
                </a:solidFill>
                <a:latin typeface="Times New Roman"/>
                <a:cs typeface="Times New Roman"/>
              </a:rPr>
              <a:t> </a:t>
            </a:r>
            <a:r>
              <a:rPr sz="1796" b="1" spc="-6" dirty="0">
                <a:solidFill>
                  <a:srgbClr val="0066FF"/>
                </a:solidFill>
                <a:latin typeface="Times New Roman"/>
                <a:cs typeface="Times New Roman"/>
              </a:rPr>
              <a:t>``information.''</a:t>
            </a:r>
            <a:endParaRPr sz="1796">
              <a:latin typeface="Times New Roman"/>
              <a:cs typeface="Times New Roman"/>
            </a:endParaRPr>
          </a:p>
        </p:txBody>
      </p:sp>
      <p:sp>
        <p:nvSpPr>
          <p:cNvPr id="10" name="Footer Placeholder 9">
            <a:extLst>
              <a:ext uri="{FF2B5EF4-FFF2-40B4-BE49-F238E27FC236}">
                <a16:creationId xmlns:a16="http://schemas.microsoft.com/office/drawing/2014/main" id="{E8B71F72-0C79-44C0-AB1B-71081DBF89E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19941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13471"/>
            <a:ext cx="5623234" cy="3131711"/>
            <a:chOff x="376237" y="1268412"/>
            <a:chExt cx="8768080" cy="488315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1403350" y="1268412"/>
              <a:ext cx="6337300" cy="4883150"/>
            </a:xfrm>
            <a:prstGeom prst="rect">
              <a:avLst/>
            </a:prstGeom>
          </p:spPr>
        </p:pic>
      </p:grpSp>
      <p:sp>
        <p:nvSpPr>
          <p:cNvPr id="6" name="object 6"/>
          <p:cNvSpPr txBox="1">
            <a:spLocks noGrp="1"/>
          </p:cNvSpPr>
          <p:nvPr>
            <p:ph type="title"/>
          </p:nvPr>
        </p:nvSpPr>
        <p:spPr>
          <a:xfrm>
            <a:off x="2724015" y="485766"/>
            <a:ext cx="6743971" cy="346923"/>
          </a:xfrm>
          <a:prstGeom prst="rect">
            <a:avLst/>
          </a:prstGeom>
        </p:spPr>
        <p:txBody>
          <a:bodyPr vert="horz" wrap="square" lIns="0" tIns="69883" rIns="0" bIns="0" rtlCol="0" anchor="ctr">
            <a:spAutoFit/>
          </a:bodyPr>
          <a:lstStyle/>
          <a:p>
            <a:pPr marL="210536">
              <a:lnSpc>
                <a:spcPct val="100000"/>
              </a:lnSpc>
              <a:spcBef>
                <a:spcPts val="61"/>
              </a:spcBef>
            </a:pPr>
            <a:r>
              <a:rPr sz="1796" b="1" dirty="0">
                <a:solidFill>
                  <a:srgbClr val="000000"/>
                </a:solidFill>
                <a:latin typeface="Times New Roman"/>
                <a:cs typeface="Times New Roman"/>
              </a:rPr>
              <a:t>Figure</a:t>
            </a:r>
            <a:r>
              <a:rPr sz="1796" b="1" spc="-35" dirty="0">
                <a:solidFill>
                  <a:srgbClr val="000000"/>
                </a:solidFill>
                <a:latin typeface="Times New Roman"/>
                <a:cs typeface="Times New Roman"/>
              </a:rPr>
              <a:t> </a:t>
            </a:r>
            <a:r>
              <a:rPr sz="1796" b="1" dirty="0">
                <a:solidFill>
                  <a:srgbClr val="000000"/>
                </a:solidFill>
                <a:latin typeface="Times New Roman"/>
                <a:cs typeface="Times New Roman"/>
              </a:rPr>
              <a:t>10.14</a:t>
            </a:r>
            <a:r>
              <a:rPr sz="1796" b="1" dirty="0">
                <a:solidFill>
                  <a:srgbClr val="FF6600"/>
                </a:solidFill>
                <a:latin typeface="Times New Roman"/>
                <a:cs typeface="Times New Roman"/>
              </a:rPr>
              <a:t>:</a:t>
            </a:r>
            <a:r>
              <a:rPr sz="1796" b="1" spc="-45" dirty="0">
                <a:solidFill>
                  <a:srgbClr val="FF6600"/>
                </a:solidFill>
                <a:latin typeface="Times New Roman"/>
                <a:cs typeface="Times New Roman"/>
              </a:rPr>
              <a:t> </a:t>
            </a:r>
            <a:r>
              <a:rPr sz="1796" b="1" dirty="0">
                <a:solidFill>
                  <a:srgbClr val="FF6600"/>
                </a:solidFill>
                <a:latin typeface="Times New Roman"/>
                <a:cs typeface="Times New Roman"/>
              </a:rPr>
              <a:t>A</a:t>
            </a:r>
            <a:r>
              <a:rPr sz="1796" b="1" spc="-35" dirty="0">
                <a:solidFill>
                  <a:srgbClr val="FF6600"/>
                </a:solidFill>
                <a:latin typeface="Times New Roman"/>
                <a:cs typeface="Times New Roman"/>
              </a:rPr>
              <a:t> </a:t>
            </a:r>
            <a:r>
              <a:rPr sz="1796" b="1" dirty="0">
                <a:solidFill>
                  <a:srgbClr val="FF6600"/>
                </a:solidFill>
                <a:latin typeface="Times New Roman"/>
                <a:cs typeface="Times New Roman"/>
              </a:rPr>
              <a:t>female</a:t>
            </a:r>
            <a:r>
              <a:rPr sz="1796" b="1" spc="-29" dirty="0">
                <a:solidFill>
                  <a:srgbClr val="FF6600"/>
                </a:solidFill>
                <a:latin typeface="Times New Roman"/>
                <a:cs typeface="Times New Roman"/>
              </a:rPr>
              <a:t> </a:t>
            </a:r>
            <a:r>
              <a:rPr sz="1796" b="1" dirty="0">
                <a:solidFill>
                  <a:srgbClr val="000000"/>
                </a:solidFill>
                <a:latin typeface="Times New Roman"/>
                <a:cs typeface="Times New Roman"/>
              </a:rPr>
              <a:t>saying</a:t>
            </a:r>
            <a:r>
              <a:rPr sz="1796" b="1" spc="-35" dirty="0">
                <a:solidFill>
                  <a:srgbClr val="000000"/>
                </a:solidFill>
                <a:latin typeface="Times New Roman"/>
                <a:cs typeface="Times New Roman"/>
              </a:rPr>
              <a:t> </a:t>
            </a:r>
            <a:r>
              <a:rPr sz="1796" b="1" spc="-6" dirty="0">
                <a:solidFill>
                  <a:srgbClr val="FF6600"/>
                </a:solidFill>
                <a:latin typeface="Times New Roman"/>
                <a:cs typeface="Times New Roman"/>
              </a:rPr>
              <a:t>``</a:t>
            </a:r>
            <a:r>
              <a:rPr sz="1796" b="1" spc="-6" dirty="0">
                <a:solidFill>
                  <a:srgbClr val="0066FF"/>
                </a:solidFill>
                <a:latin typeface="Times New Roman"/>
                <a:cs typeface="Times New Roman"/>
              </a:rPr>
              <a:t>information.''</a:t>
            </a:r>
            <a:endParaRPr sz="1796">
              <a:latin typeface="Times New Roman"/>
              <a:cs typeface="Times New Roman"/>
            </a:endParaRPr>
          </a:p>
        </p:txBody>
      </p:sp>
      <p:sp>
        <p:nvSpPr>
          <p:cNvPr id="7" name="object 7"/>
          <p:cNvSpPr txBox="1"/>
          <p:nvPr/>
        </p:nvSpPr>
        <p:spPr>
          <a:xfrm>
            <a:off x="4935515" y="1289255"/>
            <a:ext cx="1833008" cy="126719"/>
          </a:xfrm>
          <a:prstGeom prst="rect">
            <a:avLst/>
          </a:prstGeom>
        </p:spPr>
        <p:txBody>
          <a:bodyPr vert="horz" wrap="square" lIns="0" tIns="8145" rIns="0" bIns="0" rtlCol="0">
            <a:spAutoFit/>
          </a:bodyPr>
          <a:lstStyle/>
          <a:p>
            <a:pPr marL="8145">
              <a:spcBef>
                <a:spcPts val="64"/>
              </a:spcBef>
            </a:pPr>
            <a:r>
              <a:rPr sz="770" b="1" dirty="0">
                <a:latin typeface="Times New Roman"/>
                <a:cs typeface="Times New Roman"/>
              </a:rPr>
              <a:t>Figure</a:t>
            </a:r>
            <a:r>
              <a:rPr sz="770" b="1" spc="-16" dirty="0">
                <a:latin typeface="Times New Roman"/>
                <a:cs typeface="Times New Roman"/>
              </a:rPr>
              <a:t> </a:t>
            </a:r>
            <a:r>
              <a:rPr sz="770" b="1" spc="-6" dirty="0">
                <a:latin typeface="Times New Roman"/>
                <a:cs typeface="Times New Roman"/>
              </a:rPr>
              <a:t>10.14:</a:t>
            </a:r>
            <a:r>
              <a:rPr sz="770" b="1" spc="-51" dirty="0">
                <a:latin typeface="Times New Roman"/>
                <a:cs typeface="Times New Roman"/>
              </a:rPr>
              <a:t> </a:t>
            </a:r>
            <a:r>
              <a:rPr sz="770" dirty="0">
                <a:latin typeface="Times New Roman"/>
                <a:cs typeface="Times New Roman"/>
              </a:rPr>
              <a:t>A</a:t>
            </a:r>
            <a:r>
              <a:rPr sz="770" spc="-48" dirty="0">
                <a:latin typeface="Times New Roman"/>
                <a:cs typeface="Times New Roman"/>
              </a:rPr>
              <a:t> </a:t>
            </a:r>
            <a:r>
              <a:rPr sz="770" dirty="0">
                <a:latin typeface="Times New Roman"/>
                <a:cs typeface="Times New Roman"/>
              </a:rPr>
              <a:t>female</a:t>
            </a:r>
            <a:r>
              <a:rPr sz="770" spc="3" dirty="0">
                <a:latin typeface="Times New Roman"/>
                <a:cs typeface="Times New Roman"/>
              </a:rPr>
              <a:t> </a:t>
            </a:r>
            <a:r>
              <a:rPr sz="770" dirty="0">
                <a:latin typeface="Times New Roman"/>
                <a:cs typeface="Times New Roman"/>
              </a:rPr>
              <a:t>saying</a:t>
            </a:r>
            <a:r>
              <a:rPr sz="770" spc="3" dirty="0">
                <a:latin typeface="Times New Roman"/>
                <a:cs typeface="Times New Roman"/>
              </a:rPr>
              <a:t> </a:t>
            </a:r>
            <a:r>
              <a:rPr sz="770" spc="-6" dirty="0">
                <a:latin typeface="Times New Roman"/>
                <a:cs typeface="Times New Roman"/>
              </a:rPr>
              <a:t>``information.''</a:t>
            </a:r>
            <a:endParaRPr sz="770">
              <a:latin typeface="Times New Roman"/>
              <a:cs typeface="Times New Roman"/>
            </a:endParaRPr>
          </a:p>
        </p:txBody>
      </p:sp>
      <p:sp>
        <p:nvSpPr>
          <p:cNvPr id="11" name="Footer Placeholder 10">
            <a:extLst>
              <a:ext uri="{FF2B5EF4-FFF2-40B4-BE49-F238E27FC236}">
                <a16:creationId xmlns:a16="http://schemas.microsoft.com/office/drawing/2014/main" id="{00F2D401-09A4-49A3-80F4-7E65E3FDA03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776091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971550" y="1484312"/>
              <a:ext cx="6265926" cy="4486275"/>
            </a:xfrm>
            <a:prstGeom prst="rect">
              <a:avLst/>
            </a:prstGeom>
          </p:spPr>
        </p:pic>
      </p:grpSp>
      <p:sp>
        <p:nvSpPr>
          <p:cNvPr id="6" name="object 6"/>
          <p:cNvSpPr txBox="1">
            <a:spLocks noGrp="1"/>
          </p:cNvSpPr>
          <p:nvPr>
            <p:ph type="title"/>
          </p:nvPr>
        </p:nvSpPr>
        <p:spPr>
          <a:xfrm>
            <a:off x="2497716" y="201212"/>
            <a:ext cx="5438345" cy="640219"/>
          </a:xfrm>
          <a:prstGeom prst="rect">
            <a:avLst/>
          </a:prstGeom>
        </p:spPr>
        <p:txBody>
          <a:bodyPr vert="horz" wrap="square" lIns="0" tIns="8552" rIns="0" bIns="0" rtlCol="0" anchor="ctr">
            <a:spAutoFit/>
          </a:bodyPr>
          <a:lstStyle/>
          <a:p>
            <a:pPr marL="8145" marR="3258">
              <a:lnSpc>
                <a:spcPct val="100000"/>
              </a:lnSpc>
              <a:spcBef>
                <a:spcPts val="67"/>
              </a:spcBef>
            </a:pPr>
            <a:r>
              <a:rPr sz="2052" dirty="0">
                <a:solidFill>
                  <a:srgbClr val="000000"/>
                </a:solidFill>
                <a:latin typeface="Arial Black"/>
                <a:cs typeface="Arial Black"/>
              </a:rPr>
              <a:t>Figure</a:t>
            </a:r>
            <a:r>
              <a:rPr sz="2052" spc="-16" dirty="0">
                <a:solidFill>
                  <a:srgbClr val="000000"/>
                </a:solidFill>
                <a:latin typeface="Arial Black"/>
                <a:cs typeface="Arial Black"/>
              </a:rPr>
              <a:t> </a:t>
            </a:r>
            <a:r>
              <a:rPr sz="2052" dirty="0">
                <a:solidFill>
                  <a:srgbClr val="000000"/>
                </a:solidFill>
                <a:latin typeface="Arial Black"/>
                <a:cs typeface="Arial Black"/>
              </a:rPr>
              <a:t>10.15:</a:t>
            </a:r>
            <a:r>
              <a:rPr sz="2052" spc="-13" dirty="0">
                <a:solidFill>
                  <a:srgbClr val="000000"/>
                </a:solidFill>
                <a:latin typeface="Arial Black"/>
                <a:cs typeface="Arial Black"/>
              </a:rPr>
              <a:t> </a:t>
            </a:r>
            <a:r>
              <a:rPr sz="2052" dirty="0">
                <a:solidFill>
                  <a:srgbClr val="000000"/>
                </a:solidFill>
                <a:latin typeface="Arial Black"/>
                <a:cs typeface="Arial Black"/>
              </a:rPr>
              <a:t>The</a:t>
            </a:r>
            <a:r>
              <a:rPr sz="2052" spc="-6" dirty="0">
                <a:solidFill>
                  <a:srgbClr val="000000"/>
                </a:solidFill>
                <a:latin typeface="Arial Black"/>
                <a:cs typeface="Arial Black"/>
              </a:rPr>
              <a:t> </a:t>
            </a:r>
            <a:r>
              <a:rPr sz="2052" dirty="0">
                <a:latin typeface="Arial Black"/>
                <a:cs typeface="Arial Black"/>
              </a:rPr>
              <a:t>frequency</a:t>
            </a:r>
            <a:r>
              <a:rPr sz="2052" spc="-3" dirty="0">
                <a:latin typeface="Arial Black"/>
                <a:cs typeface="Arial Black"/>
              </a:rPr>
              <a:t> </a:t>
            </a:r>
            <a:r>
              <a:rPr sz="2052" spc="-6" dirty="0">
                <a:latin typeface="Arial Black"/>
                <a:cs typeface="Arial Black"/>
              </a:rPr>
              <a:t>spectrum </a:t>
            </a:r>
            <a:r>
              <a:rPr sz="2052" dirty="0">
                <a:solidFill>
                  <a:srgbClr val="000000"/>
                </a:solidFill>
                <a:latin typeface="Arial Black"/>
                <a:cs typeface="Arial Black"/>
              </a:rPr>
              <a:t>of</a:t>
            </a:r>
            <a:r>
              <a:rPr sz="2052" spc="-16" dirty="0">
                <a:solidFill>
                  <a:srgbClr val="000000"/>
                </a:solidFill>
                <a:latin typeface="Arial Black"/>
                <a:cs typeface="Arial Black"/>
              </a:rPr>
              <a:t> </a:t>
            </a:r>
            <a:r>
              <a:rPr sz="2052" dirty="0">
                <a:solidFill>
                  <a:srgbClr val="000000"/>
                </a:solidFill>
                <a:latin typeface="Arial Black"/>
                <a:cs typeface="Arial Black"/>
              </a:rPr>
              <a:t>a</a:t>
            </a:r>
            <a:r>
              <a:rPr sz="2052" spc="-16" dirty="0">
                <a:solidFill>
                  <a:srgbClr val="000000"/>
                </a:solidFill>
                <a:latin typeface="Arial Black"/>
                <a:cs typeface="Arial Black"/>
              </a:rPr>
              <a:t> </a:t>
            </a:r>
            <a:r>
              <a:rPr sz="2052" dirty="0">
                <a:solidFill>
                  <a:srgbClr val="0066FF"/>
                </a:solidFill>
                <a:latin typeface="Arial Black"/>
                <a:cs typeface="Arial Black"/>
              </a:rPr>
              <a:t>female</a:t>
            </a:r>
            <a:r>
              <a:rPr sz="2052" spc="-10" dirty="0">
                <a:solidFill>
                  <a:srgbClr val="0066FF"/>
                </a:solidFill>
                <a:latin typeface="Arial Black"/>
                <a:cs typeface="Arial Black"/>
              </a:rPr>
              <a:t> </a:t>
            </a:r>
            <a:r>
              <a:rPr sz="2052" dirty="0">
                <a:solidFill>
                  <a:srgbClr val="000000"/>
                </a:solidFill>
                <a:latin typeface="Arial Black"/>
                <a:cs typeface="Arial Black"/>
              </a:rPr>
              <a:t>saying</a:t>
            </a:r>
            <a:r>
              <a:rPr sz="2052" spc="-29" dirty="0">
                <a:solidFill>
                  <a:srgbClr val="000000"/>
                </a:solidFill>
                <a:latin typeface="Arial Black"/>
                <a:cs typeface="Arial Black"/>
              </a:rPr>
              <a:t> </a:t>
            </a:r>
            <a:r>
              <a:rPr sz="2052" spc="-6" dirty="0">
                <a:solidFill>
                  <a:srgbClr val="000000"/>
                </a:solidFill>
                <a:latin typeface="Arial Black"/>
                <a:cs typeface="Arial Black"/>
              </a:rPr>
              <a:t>``</a:t>
            </a:r>
            <a:r>
              <a:rPr sz="2052" spc="-6" dirty="0">
                <a:solidFill>
                  <a:srgbClr val="0066FF"/>
                </a:solidFill>
                <a:latin typeface="Arial Black"/>
                <a:cs typeface="Arial Black"/>
              </a:rPr>
              <a:t>information.''</a:t>
            </a:r>
            <a:endParaRPr sz="2052">
              <a:latin typeface="Arial Black"/>
              <a:cs typeface="Arial Black"/>
            </a:endParaRPr>
          </a:p>
        </p:txBody>
      </p:sp>
      <p:sp>
        <p:nvSpPr>
          <p:cNvPr id="10" name="Footer Placeholder 9">
            <a:extLst>
              <a:ext uri="{FF2B5EF4-FFF2-40B4-BE49-F238E27FC236}">
                <a16:creationId xmlns:a16="http://schemas.microsoft.com/office/drawing/2014/main" id="{EFEBCB5E-89AF-4644-9693-AE91EE50EBE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28937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2497717" y="473869"/>
            <a:ext cx="4479691" cy="363578"/>
          </a:xfrm>
          <a:prstGeom prst="rect">
            <a:avLst/>
          </a:prstGeom>
        </p:spPr>
        <p:txBody>
          <a:bodyPr vert="horz" wrap="square" lIns="0" tIns="8145" rIns="0" bIns="0" rtlCol="0">
            <a:spAutoFit/>
          </a:bodyPr>
          <a:lstStyle/>
          <a:p>
            <a:pPr marL="8145">
              <a:spcBef>
                <a:spcPts val="64"/>
              </a:spcBef>
            </a:pPr>
            <a:r>
              <a:rPr sz="2309" dirty="0">
                <a:solidFill>
                  <a:srgbClr val="003399"/>
                </a:solidFill>
                <a:latin typeface="Arial Black"/>
                <a:cs typeface="Arial Black"/>
              </a:rPr>
              <a:t>Lect</a:t>
            </a:r>
            <a:r>
              <a:rPr sz="2309" spc="-10" dirty="0">
                <a:solidFill>
                  <a:srgbClr val="003399"/>
                </a:solidFill>
                <a:latin typeface="Arial Black"/>
                <a:cs typeface="Arial Black"/>
              </a:rPr>
              <a:t> </a:t>
            </a:r>
            <a:r>
              <a:rPr sz="2309" dirty="0">
                <a:solidFill>
                  <a:srgbClr val="003399"/>
                </a:solidFill>
                <a:latin typeface="Arial Black"/>
                <a:cs typeface="Arial Black"/>
              </a:rPr>
              <a:t>6:</a:t>
            </a:r>
            <a:r>
              <a:rPr sz="2309" spc="-6" dirty="0">
                <a:solidFill>
                  <a:srgbClr val="003399"/>
                </a:solidFill>
                <a:latin typeface="Arial Black"/>
                <a:cs typeface="Arial Black"/>
              </a:rPr>
              <a:t> </a:t>
            </a:r>
            <a:r>
              <a:rPr sz="2309" dirty="0">
                <a:solidFill>
                  <a:srgbClr val="003399"/>
                </a:solidFill>
                <a:latin typeface="Arial Black"/>
                <a:cs typeface="Arial Black"/>
              </a:rPr>
              <a:t>Sound</a:t>
            </a:r>
            <a:r>
              <a:rPr sz="2309" spc="-10" dirty="0">
                <a:solidFill>
                  <a:srgbClr val="003399"/>
                </a:solidFill>
                <a:latin typeface="Arial Black"/>
                <a:cs typeface="Arial Black"/>
              </a:rPr>
              <a:t> </a:t>
            </a:r>
            <a:r>
              <a:rPr sz="2309" dirty="0">
                <a:solidFill>
                  <a:srgbClr val="003399"/>
                </a:solidFill>
                <a:latin typeface="Arial Black"/>
                <a:cs typeface="Arial Black"/>
              </a:rPr>
              <a:t>in</a:t>
            </a:r>
            <a:r>
              <a:rPr sz="2309" spc="-6" dirty="0">
                <a:solidFill>
                  <a:srgbClr val="003399"/>
                </a:solidFill>
                <a:latin typeface="Arial Black"/>
                <a:cs typeface="Arial Black"/>
              </a:rPr>
              <a:t> Multimedia</a:t>
            </a:r>
            <a:endParaRPr sz="2309">
              <a:latin typeface="Arial Black"/>
              <a:cs typeface="Arial Black"/>
            </a:endParaRPr>
          </a:p>
        </p:txBody>
      </p:sp>
      <p:sp>
        <p:nvSpPr>
          <p:cNvPr id="6" name="object 6"/>
          <p:cNvSpPr txBox="1"/>
          <p:nvPr/>
        </p:nvSpPr>
        <p:spPr>
          <a:xfrm>
            <a:off x="2481297" y="1091579"/>
            <a:ext cx="1506805" cy="284171"/>
          </a:xfrm>
          <a:prstGeom prst="rect">
            <a:avLst/>
          </a:prstGeom>
        </p:spPr>
        <p:txBody>
          <a:bodyPr vert="horz" wrap="square" lIns="0" tIns="7738" rIns="0" bIns="0" rtlCol="0">
            <a:spAutoFit/>
          </a:bodyPr>
          <a:lstStyle/>
          <a:p>
            <a:pPr marL="8145">
              <a:spcBef>
                <a:spcPts val="61"/>
              </a:spcBef>
            </a:pPr>
            <a:r>
              <a:rPr sz="1796" dirty="0">
                <a:solidFill>
                  <a:srgbClr val="FFCC00"/>
                </a:solidFill>
                <a:latin typeface="Wingdings"/>
                <a:cs typeface="Wingdings"/>
              </a:rPr>
              <a:t></a:t>
            </a:r>
            <a:r>
              <a:rPr sz="1796" dirty="0">
                <a:latin typeface="Tahoma"/>
                <a:cs typeface="Tahoma"/>
              </a:rPr>
              <a:t>Digital</a:t>
            </a:r>
            <a:r>
              <a:rPr sz="1796" spc="71" dirty="0">
                <a:latin typeface="Tahoma"/>
                <a:cs typeface="Tahoma"/>
              </a:rPr>
              <a:t> </a:t>
            </a:r>
            <a:r>
              <a:rPr sz="1796" spc="-6" dirty="0">
                <a:latin typeface="Tahoma"/>
                <a:cs typeface="Tahoma"/>
              </a:rPr>
              <a:t>Audio</a:t>
            </a:r>
            <a:endParaRPr sz="1796">
              <a:latin typeface="Tahoma"/>
              <a:cs typeface="Tahoma"/>
            </a:endParaRPr>
          </a:p>
        </p:txBody>
      </p:sp>
      <p:sp>
        <p:nvSpPr>
          <p:cNvPr id="10" name="Footer Placeholder 9">
            <a:extLst>
              <a:ext uri="{FF2B5EF4-FFF2-40B4-BE49-F238E27FC236}">
                <a16:creationId xmlns:a16="http://schemas.microsoft.com/office/drawing/2014/main" id="{690ECBDE-6BA6-4B4F-AEBF-E7B0389A3567}"/>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976589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2883" y="863528"/>
            <a:ext cx="5277891" cy="184787"/>
          </a:xfrm>
          <a:prstGeom prst="rect">
            <a:avLst/>
          </a:prstGeom>
        </p:spPr>
      </p:pic>
      <p:sp>
        <p:nvSpPr>
          <p:cNvPr id="3" name="object 3"/>
          <p:cNvSpPr txBox="1"/>
          <p:nvPr/>
        </p:nvSpPr>
        <p:spPr>
          <a:xfrm>
            <a:off x="2497716" y="54407"/>
            <a:ext cx="5553188" cy="1192780"/>
          </a:xfrm>
          <a:prstGeom prst="rect">
            <a:avLst/>
          </a:prstGeom>
        </p:spPr>
        <p:txBody>
          <a:bodyPr vert="horz" wrap="square" lIns="0" tIns="8145" rIns="0" bIns="0" rtlCol="0">
            <a:spAutoFit/>
          </a:bodyPr>
          <a:lstStyle/>
          <a:p>
            <a:pPr marL="8145" marR="3258">
              <a:lnSpc>
                <a:spcPct val="100099"/>
              </a:lnSpc>
              <a:spcBef>
                <a:spcPts val="64"/>
              </a:spcBef>
            </a:pPr>
            <a:r>
              <a:rPr sz="1283" dirty="0">
                <a:solidFill>
                  <a:srgbClr val="003399"/>
                </a:solidFill>
                <a:latin typeface="Arial Black"/>
                <a:cs typeface="Arial Black"/>
              </a:rPr>
              <a:t>Based</a:t>
            </a:r>
            <a:r>
              <a:rPr sz="1283" spc="-19" dirty="0">
                <a:solidFill>
                  <a:srgbClr val="003399"/>
                </a:solidFill>
                <a:latin typeface="Arial Black"/>
                <a:cs typeface="Arial Black"/>
              </a:rPr>
              <a:t> </a:t>
            </a:r>
            <a:r>
              <a:rPr sz="1283" dirty="0">
                <a:solidFill>
                  <a:srgbClr val="003399"/>
                </a:solidFill>
                <a:latin typeface="Arial Black"/>
                <a:cs typeface="Arial Black"/>
              </a:rPr>
              <a:t>on</a:t>
            </a:r>
            <a:r>
              <a:rPr sz="1283" spc="-26" dirty="0">
                <a:solidFill>
                  <a:srgbClr val="003399"/>
                </a:solidFill>
                <a:latin typeface="Arial Black"/>
                <a:cs typeface="Arial Black"/>
              </a:rPr>
              <a:t> </a:t>
            </a:r>
            <a:r>
              <a:rPr sz="1283" dirty="0">
                <a:solidFill>
                  <a:srgbClr val="003399"/>
                </a:solidFill>
                <a:latin typeface="Arial Black"/>
                <a:cs typeface="Arial Black"/>
              </a:rPr>
              <a:t>circuits</a:t>
            </a:r>
            <a:r>
              <a:rPr sz="1283" spc="-19" dirty="0">
                <a:solidFill>
                  <a:srgbClr val="003399"/>
                </a:solidFill>
                <a:latin typeface="Arial Black"/>
                <a:cs typeface="Arial Black"/>
              </a:rPr>
              <a:t> </a:t>
            </a:r>
            <a:r>
              <a:rPr sz="1283" dirty="0">
                <a:solidFill>
                  <a:srgbClr val="003399"/>
                </a:solidFill>
                <a:latin typeface="Arial Black"/>
                <a:cs typeface="Arial Black"/>
              </a:rPr>
              <a:t>that</a:t>
            </a:r>
            <a:r>
              <a:rPr sz="1283" spc="-19" dirty="0">
                <a:solidFill>
                  <a:srgbClr val="003399"/>
                </a:solidFill>
                <a:latin typeface="Arial Black"/>
                <a:cs typeface="Arial Black"/>
              </a:rPr>
              <a:t> </a:t>
            </a:r>
            <a:r>
              <a:rPr sz="1283" dirty="0">
                <a:solidFill>
                  <a:srgbClr val="003399"/>
                </a:solidFill>
                <a:latin typeface="Arial Black"/>
                <a:cs typeface="Arial Black"/>
              </a:rPr>
              <a:t>interfaces</a:t>
            </a:r>
            <a:r>
              <a:rPr sz="1283" spc="-19" dirty="0">
                <a:solidFill>
                  <a:srgbClr val="003399"/>
                </a:solidFill>
                <a:latin typeface="Arial Black"/>
                <a:cs typeface="Arial Black"/>
              </a:rPr>
              <a:t> </a:t>
            </a:r>
            <a:r>
              <a:rPr sz="1283" dirty="0">
                <a:solidFill>
                  <a:srgbClr val="003399"/>
                </a:solidFill>
                <a:latin typeface="Arial Black"/>
                <a:cs typeface="Arial Black"/>
              </a:rPr>
              <a:t>the</a:t>
            </a:r>
            <a:r>
              <a:rPr sz="1283" spc="-16" dirty="0">
                <a:solidFill>
                  <a:srgbClr val="003399"/>
                </a:solidFill>
                <a:latin typeface="Arial Black"/>
                <a:cs typeface="Arial Black"/>
              </a:rPr>
              <a:t> </a:t>
            </a:r>
            <a:r>
              <a:rPr sz="1283" dirty="0">
                <a:solidFill>
                  <a:srgbClr val="003399"/>
                </a:solidFill>
                <a:latin typeface="Arial Black"/>
                <a:cs typeface="Arial Black"/>
              </a:rPr>
              <a:t>computer</a:t>
            </a:r>
            <a:r>
              <a:rPr sz="1283" spc="-13" dirty="0">
                <a:solidFill>
                  <a:srgbClr val="003399"/>
                </a:solidFill>
                <a:latin typeface="Arial Black"/>
                <a:cs typeface="Arial Black"/>
              </a:rPr>
              <a:t> </a:t>
            </a:r>
            <a:r>
              <a:rPr sz="1283" dirty="0">
                <a:solidFill>
                  <a:srgbClr val="003399"/>
                </a:solidFill>
                <a:latin typeface="Arial Black"/>
                <a:cs typeface="Arial Black"/>
              </a:rPr>
              <a:t>with</a:t>
            </a:r>
            <a:r>
              <a:rPr sz="1283" spc="-29" dirty="0">
                <a:solidFill>
                  <a:srgbClr val="003399"/>
                </a:solidFill>
                <a:latin typeface="Arial Black"/>
                <a:cs typeface="Arial Black"/>
              </a:rPr>
              <a:t> </a:t>
            </a:r>
            <a:r>
              <a:rPr sz="1283" spc="-6" dirty="0">
                <a:solidFill>
                  <a:srgbClr val="003399"/>
                </a:solidFill>
                <a:latin typeface="Arial Black"/>
                <a:cs typeface="Arial Black"/>
              </a:rPr>
              <a:t>external </a:t>
            </a:r>
            <a:r>
              <a:rPr sz="1283" dirty="0">
                <a:solidFill>
                  <a:srgbClr val="003399"/>
                </a:solidFill>
                <a:latin typeface="Arial Black"/>
                <a:cs typeface="Arial Black"/>
              </a:rPr>
              <a:t>audio</a:t>
            </a:r>
            <a:r>
              <a:rPr sz="1283" spc="-32" dirty="0">
                <a:solidFill>
                  <a:srgbClr val="003399"/>
                </a:solidFill>
                <a:latin typeface="Arial Black"/>
                <a:cs typeface="Arial Black"/>
              </a:rPr>
              <a:t> </a:t>
            </a:r>
            <a:r>
              <a:rPr sz="1283" dirty="0">
                <a:solidFill>
                  <a:srgbClr val="003399"/>
                </a:solidFill>
                <a:latin typeface="Arial Black"/>
                <a:cs typeface="Arial Black"/>
              </a:rPr>
              <a:t>components</a:t>
            </a:r>
            <a:r>
              <a:rPr sz="1283" spc="-13" dirty="0">
                <a:solidFill>
                  <a:srgbClr val="003399"/>
                </a:solidFill>
                <a:latin typeface="Arial Black"/>
                <a:cs typeface="Arial Black"/>
              </a:rPr>
              <a:t> </a:t>
            </a:r>
            <a:r>
              <a:rPr sz="1283" dirty="0">
                <a:solidFill>
                  <a:srgbClr val="003399"/>
                </a:solidFill>
                <a:latin typeface="Arial Black"/>
                <a:cs typeface="Arial Black"/>
              </a:rPr>
              <a:t>such</a:t>
            </a:r>
            <a:r>
              <a:rPr sz="1283" spc="-22" dirty="0">
                <a:solidFill>
                  <a:srgbClr val="003399"/>
                </a:solidFill>
                <a:latin typeface="Arial Black"/>
                <a:cs typeface="Arial Black"/>
              </a:rPr>
              <a:t> </a:t>
            </a:r>
            <a:r>
              <a:rPr sz="1283" dirty="0">
                <a:solidFill>
                  <a:srgbClr val="003399"/>
                </a:solidFill>
                <a:latin typeface="Arial Black"/>
                <a:cs typeface="Arial Black"/>
              </a:rPr>
              <a:t>as</a:t>
            </a:r>
            <a:r>
              <a:rPr sz="1283" spc="-22" dirty="0">
                <a:solidFill>
                  <a:srgbClr val="003399"/>
                </a:solidFill>
                <a:latin typeface="Arial Black"/>
                <a:cs typeface="Arial Black"/>
              </a:rPr>
              <a:t> </a:t>
            </a:r>
            <a:r>
              <a:rPr sz="1283" dirty="0">
                <a:solidFill>
                  <a:srgbClr val="0066FF"/>
                </a:solidFill>
                <a:latin typeface="Arial Black"/>
                <a:cs typeface="Arial Black"/>
              </a:rPr>
              <a:t>microphones,</a:t>
            </a:r>
            <a:r>
              <a:rPr sz="1283" spc="-26" dirty="0">
                <a:solidFill>
                  <a:srgbClr val="0066FF"/>
                </a:solidFill>
                <a:latin typeface="Arial Black"/>
                <a:cs typeface="Arial Black"/>
              </a:rPr>
              <a:t> </a:t>
            </a:r>
            <a:r>
              <a:rPr sz="1283" dirty="0">
                <a:solidFill>
                  <a:srgbClr val="0066FF"/>
                </a:solidFill>
                <a:latin typeface="Arial Black"/>
                <a:cs typeface="Arial Black"/>
              </a:rPr>
              <a:t>recorders,</a:t>
            </a:r>
            <a:r>
              <a:rPr sz="1283" spc="-16" dirty="0">
                <a:solidFill>
                  <a:srgbClr val="0066FF"/>
                </a:solidFill>
                <a:latin typeface="Arial Black"/>
                <a:cs typeface="Arial Black"/>
              </a:rPr>
              <a:t> </a:t>
            </a:r>
            <a:r>
              <a:rPr sz="1283" spc="-6" dirty="0">
                <a:solidFill>
                  <a:srgbClr val="0066FF"/>
                </a:solidFill>
                <a:latin typeface="Arial Black"/>
                <a:cs typeface="Arial Black"/>
              </a:rPr>
              <a:t>speakers</a:t>
            </a:r>
            <a:r>
              <a:rPr sz="1283" spc="-6" dirty="0">
                <a:solidFill>
                  <a:srgbClr val="003399"/>
                </a:solidFill>
                <a:latin typeface="Arial Black"/>
                <a:cs typeface="Arial Black"/>
              </a:rPr>
              <a:t>. </a:t>
            </a:r>
            <a:r>
              <a:rPr sz="1283" dirty="0">
                <a:solidFill>
                  <a:srgbClr val="FF5050"/>
                </a:solidFill>
                <a:latin typeface="Arial Black"/>
                <a:cs typeface="Arial Black"/>
              </a:rPr>
              <a:t>Converts</a:t>
            </a:r>
            <a:r>
              <a:rPr sz="1283" spc="-3" dirty="0">
                <a:solidFill>
                  <a:srgbClr val="FF5050"/>
                </a:solidFill>
                <a:latin typeface="Arial Black"/>
                <a:cs typeface="Arial Black"/>
              </a:rPr>
              <a:t> </a:t>
            </a:r>
            <a:r>
              <a:rPr sz="1283" dirty="0">
                <a:solidFill>
                  <a:srgbClr val="FF5050"/>
                </a:solidFill>
                <a:latin typeface="Arial Black"/>
                <a:cs typeface="Arial Black"/>
              </a:rPr>
              <a:t>audio signals into</a:t>
            </a:r>
            <a:r>
              <a:rPr sz="1283" spc="-6" dirty="0">
                <a:solidFill>
                  <a:srgbClr val="FF5050"/>
                </a:solidFill>
                <a:latin typeface="Arial Black"/>
                <a:cs typeface="Arial Black"/>
              </a:rPr>
              <a:t> </a:t>
            </a:r>
            <a:r>
              <a:rPr sz="1283" dirty="0">
                <a:solidFill>
                  <a:srgbClr val="FF5050"/>
                </a:solidFill>
                <a:latin typeface="Arial Black"/>
                <a:cs typeface="Arial Black"/>
              </a:rPr>
              <a:t>digital</a:t>
            </a:r>
            <a:r>
              <a:rPr sz="1283" spc="-13" dirty="0">
                <a:solidFill>
                  <a:srgbClr val="FF5050"/>
                </a:solidFill>
                <a:latin typeface="Arial Black"/>
                <a:cs typeface="Arial Black"/>
              </a:rPr>
              <a:t> </a:t>
            </a:r>
            <a:r>
              <a:rPr sz="1283" dirty="0">
                <a:solidFill>
                  <a:srgbClr val="FF5050"/>
                </a:solidFill>
                <a:latin typeface="Arial Black"/>
                <a:cs typeface="Arial Black"/>
              </a:rPr>
              <a:t>signal </a:t>
            </a:r>
            <a:r>
              <a:rPr sz="1283" dirty="0">
                <a:solidFill>
                  <a:srgbClr val="003399"/>
                </a:solidFill>
                <a:latin typeface="Arial Black"/>
                <a:cs typeface="Arial Black"/>
              </a:rPr>
              <a:t>via</a:t>
            </a:r>
            <a:r>
              <a:rPr sz="1283" spc="-6" dirty="0">
                <a:solidFill>
                  <a:srgbClr val="003399"/>
                </a:solidFill>
                <a:latin typeface="Arial Black"/>
                <a:cs typeface="Arial Black"/>
              </a:rPr>
              <a:t> </a:t>
            </a:r>
            <a:r>
              <a:rPr sz="1283" spc="-6" dirty="0">
                <a:solidFill>
                  <a:srgbClr val="FF5050"/>
                </a:solidFill>
                <a:latin typeface="Arial Black"/>
                <a:cs typeface="Arial Black"/>
              </a:rPr>
              <a:t>Analog-to-Digital </a:t>
            </a:r>
            <a:r>
              <a:rPr sz="1283" dirty="0">
                <a:solidFill>
                  <a:srgbClr val="FF5050"/>
                </a:solidFill>
                <a:latin typeface="Arial Black"/>
                <a:cs typeface="Arial Black"/>
              </a:rPr>
              <a:t>Converter</a:t>
            </a:r>
            <a:r>
              <a:rPr sz="1283" spc="-19" dirty="0">
                <a:solidFill>
                  <a:srgbClr val="FF5050"/>
                </a:solidFill>
                <a:latin typeface="Arial Black"/>
                <a:cs typeface="Arial Black"/>
              </a:rPr>
              <a:t> </a:t>
            </a:r>
            <a:r>
              <a:rPr sz="1283" dirty="0">
                <a:solidFill>
                  <a:srgbClr val="FF5050"/>
                </a:solidFill>
                <a:latin typeface="Arial Black"/>
                <a:cs typeface="Arial Black"/>
              </a:rPr>
              <a:t>(ADC).</a:t>
            </a:r>
            <a:r>
              <a:rPr sz="1283" spc="-48" dirty="0">
                <a:solidFill>
                  <a:srgbClr val="FF5050"/>
                </a:solidFill>
                <a:latin typeface="Arial Black"/>
                <a:cs typeface="Arial Black"/>
              </a:rPr>
              <a:t> </a:t>
            </a:r>
            <a:r>
              <a:rPr sz="1283" dirty="0">
                <a:solidFill>
                  <a:srgbClr val="FF5050"/>
                </a:solidFill>
                <a:latin typeface="Arial Black"/>
                <a:cs typeface="Arial Black"/>
              </a:rPr>
              <a:t>Transfer</a:t>
            </a:r>
            <a:r>
              <a:rPr sz="1283" spc="-16" dirty="0">
                <a:solidFill>
                  <a:srgbClr val="FF5050"/>
                </a:solidFill>
                <a:latin typeface="Arial Black"/>
                <a:cs typeface="Arial Black"/>
              </a:rPr>
              <a:t> </a:t>
            </a:r>
            <a:r>
              <a:rPr sz="1283" dirty="0">
                <a:solidFill>
                  <a:srgbClr val="FF5050"/>
                </a:solidFill>
                <a:latin typeface="Arial Black"/>
                <a:cs typeface="Arial Black"/>
              </a:rPr>
              <a:t>the</a:t>
            </a:r>
            <a:r>
              <a:rPr sz="1283" spc="-19" dirty="0">
                <a:solidFill>
                  <a:srgbClr val="FF5050"/>
                </a:solidFill>
                <a:latin typeface="Arial Black"/>
                <a:cs typeface="Arial Black"/>
              </a:rPr>
              <a:t> </a:t>
            </a:r>
            <a:r>
              <a:rPr sz="1283" dirty="0">
                <a:solidFill>
                  <a:srgbClr val="FF5050"/>
                </a:solidFill>
                <a:latin typeface="Arial Black"/>
                <a:cs typeface="Arial Black"/>
              </a:rPr>
              <a:t>digital</a:t>
            </a:r>
            <a:r>
              <a:rPr sz="1283" spc="-16" dirty="0">
                <a:solidFill>
                  <a:srgbClr val="FF5050"/>
                </a:solidFill>
                <a:latin typeface="Arial Black"/>
                <a:cs typeface="Arial Black"/>
              </a:rPr>
              <a:t> </a:t>
            </a:r>
            <a:r>
              <a:rPr sz="1283" dirty="0">
                <a:solidFill>
                  <a:srgbClr val="FF5050"/>
                </a:solidFill>
                <a:latin typeface="Arial Black"/>
                <a:cs typeface="Arial Black"/>
              </a:rPr>
              <a:t>data</a:t>
            </a:r>
            <a:r>
              <a:rPr sz="1283" spc="-16" dirty="0">
                <a:solidFill>
                  <a:srgbClr val="FF5050"/>
                </a:solidFill>
                <a:latin typeface="Arial Black"/>
                <a:cs typeface="Arial Black"/>
              </a:rPr>
              <a:t> </a:t>
            </a:r>
            <a:r>
              <a:rPr sz="1283" dirty="0">
                <a:solidFill>
                  <a:srgbClr val="FF5050"/>
                </a:solidFill>
                <a:latin typeface="Arial Black"/>
                <a:cs typeface="Arial Black"/>
              </a:rPr>
              <a:t>to</a:t>
            </a:r>
            <a:r>
              <a:rPr sz="1283" spc="-22" dirty="0">
                <a:solidFill>
                  <a:srgbClr val="FF5050"/>
                </a:solidFill>
                <a:latin typeface="Arial Black"/>
                <a:cs typeface="Arial Black"/>
              </a:rPr>
              <a:t> </a:t>
            </a:r>
            <a:r>
              <a:rPr sz="1283" dirty="0">
                <a:solidFill>
                  <a:srgbClr val="FF5050"/>
                </a:solidFill>
                <a:latin typeface="Arial Black"/>
                <a:cs typeface="Arial Black"/>
              </a:rPr>
              <a:t>the</a:t>
            </a:r>
            <a:r>
              <a:rPr sz="1283" spc="-22" dirty="0">
                <a:solidFill>
                  <a:srgbClr val="FF5050"/>
                </a:solidFill>
                <a:latin typeface="Arial Black"/>
                <a:cs typeface="Arial Black"/>
              </a:rPr>
              <a:t> </a:t>
            </a:r>
            <a:r>
              <a:rPr sz="1283" spc="-6" dirty="0">
                <a:solidFill>
                  <a:srgbClr val="FF5050"/>
                </a:solidFill>
                <a:latin typeface="Arial Black"/>
                <a:cs typeface="Arial Black"/>
              </a:rPr>
              <a:t>computer </a:t>
            </a:r>
            <a:r>
              <a:rPr sz="1283" dirty="0">
                <a:solidFill>
                  <a:srgbClr val="FF5050"/>
                </a:solidFill>
                <a:latin typeface="Arial Black"/>
                <a:cs typeface="Arial Black"/>
              </a:rPr>
              <a:t>storage</a:t>
            </a:r>
            <a:r>
              <a:rPr sz="1283" spc="-22" dirty="0">
                <a:solidFill>
                  <a:srgbClr val="FF5050"/>
                </a:solidFill>
                <a:latin typeface="Arial Black"/>
                <a:cs typeface="Arial Black"/>
              </a:rPr>
              <a:t> </a:t>
            </a:r>
            <a:r>
              <a:rPr sz="1283" dirty="0">
                <a:solidFill>
                  <a:srgbClr val="FF5050"/>
                </a:solidFill>
                <a:latin typeface="Arial Black"/>
                <a:cs typeface="Arial Black"/>
              </a:rPr>
              <a:t>media</a:t>
            </a:r>
            <a:r>
              <a:rPr sz="1283" dirty="0">
                <a:solidFill>
                  <a:srgbClr val="003399"/>
                </a:solidFill>
                <a:latin typeface="Arial Black"/>
                <a:cs typeface="Arial Black"/>
              </a:rPr>
              <a:t>.</a:t>
            </a:r>
            <a:r>
              <a:rPr sz="1283" spc="-22" dirty="0">
                <a:solidFill>
                  <a:srgbClr val="003399"/>
                </a:solidFill>
                <a:latin typeface="Arial Black"/>
                <a:cs typeface="Arial Black"/>
              </a:rPr>
              <a:t> </a:t>
            </a:r>
            <a:r>
              <a:rPr sz="1283" dirty="0">
                <a:solidFill>
                  <a:srgbClr val="003399"/>
                </a:solidFill>
                <a:latin typeface="Arial Black"/>
                <a:cs typeface="Arial Black"/>
              </a:rPr>
              <a:t>For</a:t>
            </a:r>
            <a:r>
              <a:rPr sz="1283" spc="-26" dirty="0">
                <a:solidFill>
                  <a:srgbClr val="003399"/>
                </a:solidFill>
                <a:latin typeface="Arial Black"/>
                <a:cs typeface="Arial Black"/>
              </a:rPr>
              <a:t> </a:t>
            </a:r>
            <a:r>
              <a:rPr sz="1283" dirty="0">
                <a:solidFill>
                  <a:srgbClr val="003399"/>
                </a:solidFill>
                <a:latin typeface="Arial Black"/>
                <a:cs typeface="Arial Black"/>
              </a:rPr>
              <a:t>playback,</a:t>
            </a:r>
            <a:r>
              <a:rPr sz="1283" spc="-19" dirty="0">
                <a:solidFill>
                  <a:srgbClr val="003399"/>
                </a:solidFill>
                <a:latin typeface="Arial Black"/>
                <a:cs typeface="Arial Black"/>
              </a:rPr>
              <a:t> </a:t>
            </a:r>
            <a:r>
              <a:rPr sz="1283" dirty="0">
                <a:solidFill>
                  <a:srgbClr val="003399"/>
                </a:solidFill>
                <a:latin typeface="Arial Black"/>
                <a:cs typeface="Arial Black"/>
              </a:rPr>
              <a:t>storage</a:t>
            </a:r>
            <a:r>
              <a:rPr sz="1283" spc="-19" dirty="0">
                <a:solidFill>
                  <a:srgbClr val="003399"/>
                </a:solidFill>
                <a:latin typeface="Arial Black"/>
                <a:cs typeface="Arial Black"/>
              </a:rPr>
              <a:t> </a:t>
            </a:r>
            <a:r>
              <a:rPr sz="1283" dirty="0">
                <a:solidFill>
                  <a:srgbClr val="003399"/>
                </a:solidFill>
                <a:latin typeface="Arial Black"/>
                <a:cs typeface="Arial Black"/>
              </a:rPr>
              <a:t>is</a:t>
            </a:r>
            <a:r>
              <a:rPr sz="1283" spc="-22" dirty="0">
                <a:solidFill>
                  <a:srgbClr val="003399"/>
                </a:solidFill>
                <a:latin typeface="Arial Black"/>
                <a:cs typeface="Arial Black"/>
              </a:rPr>
              <a:t> </a:t>
            </a:r>
            <a:r>
              <a:rPr sz="1283" dirty="0">
                <a:solidFill>
                  <a:srgbClr val="003399"/>
                </a:solidFill>
                <a:latin typeface="Arial Black"/>
                <a:cs typeface="Arial Black"/>
              </a:rPr>
              <a:t>converted</a:t>
            </a:r>
            <a:r>
              <a:rPr sz="1283" spc="-10" dirty="0">
                <a:solidFill>
                  <a:srgbClr val="003399"/>
                </a:solidFill>
                <a:latin typeface="Arial Black"/>
                <a:cs typeface="Arial Black"/>
              </a:rPr>
              <a:t> </a:t>
            </a:r>
            <a:r>
              <a:rPr sz="1283" dirty="0">
                <a:solidFill>
                  <a:srgbClr val="003399"/>
                </a:solidFill>
                <a:latin typeface="Arial Black"/>
                <a:cs typeface="Arial Black"/>
              </a:rPr>
              <a:t>to</a:t>
            </a:r>
            <a:r>
              <a:rPr sz="1283" spc="-29" dirty="0">
                <a:solidFill>
                  <a:srgbClr val="003399"/>
                </a:solidFill>
                <a:latin typeface="Arial Black"/>
                <a:cs typeface="Arial Black"/>
              </a:rPr>
              <a:t> </a:t>
            </a:r>
            <a:r>
              <a:rPr sz="1283" spc="-6" dirty="0">
                <a:solidFill>
                  <a:srgbClr val="003399"/>
                </a:solidFill>
                <a:latin typeface="Arial Black"/>
                <a:cs typeface="Arial Black"/>
              </a:rPr>
              <a:t>analog </a:t>
            </a:r>
            <a:r>
              <a:rPr sz="1283" dirty="0">
                <a:solidFill>
                  <a:srgbClr val="003399"/>
                </a:solidFill>
                <a:latin typeface="Arial Black"/>
                <a:cs typeface="Arial Black"/>
              </a:rPr>
              <a:t>sound</a:t>
            </a:r>
            <a:r>
              <a:rPr sz="1283" spc="-26" dirty="0">
                <a:solidFill>
                  <a:srgbClr val="003399"/>
                </a:solidFill>
                <a:latin typeface="Arial Black"/>
                <a:cs typeface="Arial Black"/>
              </a:rPr>
              <a:t> </a:t>
            </a:r>
            <a:r>
              <a:rPr sz="1283" dirty="0">
                <a:solidFill>
                  <a:srgbClr val="003399"/>
                </a:solidFill>
                <a:latin typeface="Arial Black"/>
                <a:cs typeface="Arial Black"/>
              </a:rPr>
              <a:t>via</a:t>
            </a:r>
            <a:r>
              <a:rPr sz="1283" spc="-32" dirty="0">
                <a:solidFill>
                  <a:srgbClr val="003399"/>
                </a:solidFill>
                <a:latin typeface="Arial Black"/>
                <a:cs typeface="Arial Black"/>
              </a:rPr>
              <a:t> </a:t>
            </a:r>
            <a:r>
              <a:rPr sz="1283" spc="-16" dirty="0">
                <a:solidFill>
                  <a:srgbClr val="003399"/>
                </a:solidFill>
                <a:latin typeface="Arial Black"/>
                <a:cs typeface="Arial Black"/>
              </a:rPr>
              <a:t>DAC</a:t>
            </a:r>
            <a:endParaRPr sz="1283">
              <a:latin typeface="Arial Black"/>
              <a:cs typeface="Arial Black"/>
            </a:endParaRPr>
          </a:p>
        </p:txBody>
      </p:sp>
      <p:pic>
        <p:nvPicPr>
          <p:cNvPr id="4" name="object 4"/>
          <p:cNvPicPr/>
          <p:nvPr/>
        </p:nvPicPr>
        <p:blipFill>
          <a:blip r:embed="rId3" cstate="print"/>
          <a:stretch>
            <a:fillRect/>
          </a:stretch>
        </p:blipFill>
        <p:spPr>
          <a:xfrm>
            <a:off x="2347761" y="1275547"/>
            <a:ext cx="4571321" cy="3122695"/>
          </a:xfrm>
          <a:prstGeom prst="rect">
            <a:avLst/>
          </a:prstGeom>
        </p:spPr>
      </p:pic>
      <p:sp>
        <p:nvSpPr>
          <p:cNvPr id="5" name="object 5"/>
          <p:cNvSpPr txBox="1"/>
          <p:nvPr/>
        </p:nvSpPr>
        <p:spPr>
          <a:xfrm>
            <a:off x="4458388" y="4121788"/>
            <a:ext cx="1319880" cy="131446"/>
          </a:xfrm>
          <a:prstGeom prst="rect">
            <a:avLst/>
          </a:prstGeom>
        </p:spPr>
        <p:txBody>
          <a:bodyPr vert="horz" wrap="square" lIns="0" tIns="0" rIns="0" bIns="0" rtlCol="0">
            <a:spAutoFit/>
          </a:bodyPr>
          <a:lstStyle/>
          <a:p>
            <a:pPr marL="8145">
              <a:lnSpc>
                <a:spcPts val="1058"/>
              </a:lnSpc>
            </a:pPr>
            <a:r>
              <a:rPr sz="898" spc="-6" dirty="0">
                <a:solidFill>
                  <a:srgbClr val="5E564E"/>
                </a:solidFill>
                <a:latin typeface="Microsoft Sans Serif"/>
                <a:cs typeface="Microsoft Sans Serif"/>
              </a:rPr>
              <a:t>Introduction </a:t>
            </a:r>
            <a:r>
              <a:rPr sz="898" dirty="0">
                <a:solidFill>
                  <a:srgbClr val="5E564E"/>
                </a:solidFill>
                <a:latin typeface="Microsoft Sans Serif"/>
                <a:cs typeface="Microsoft Sans Serif"/>
              </a:rPr>
              <a:t>to</a:t>
            </a:r>
            <a:r>
              <a:rPr sz="898" spc="19" dirty="0">
                <a:solidFill>
                  <a:srgbClr val="5E564E"/>
                </a:solidFill>
                <a:latin typeface="Microsoft Sans Serif"/>
                <a:cs typeface="Microsoft Sans Serif"/>
              </a:rPr>
              <a:t> </a:t>
            </a:r>
            <a:r>
              <a:rPr sz="898" spc="-6" dirty="0">
                <a:solidFill>
                  <a:srgbClr val="5E564E"/>
                </a:solidFill>
                <a:latin typeface="Microsoft Sans Serif"/>
                <a:cs typeface="Microsoft Sans Serif"/>
              </a:rPr>
              <a:t>Multimedia</a:t>
            </a:r>
            <a:endParaRPr sz="898">
              <a:latin typeface="Microsoft Sans Serif"/>
              <a:cs typeface="Microsoft Sans Serif"/>
            </a:endParaRPr>
          </a:p>
        </p:txBody>
      </p:sp>
      <p:sp>
        <p:nvSpPr>
          <p:cNvPr id="8" name="Footer Placeholder 7">
            <a:extLst>
              <a:ext uri="{FF2B5EF4-FFF2-40B4-BE49-F238E27FC236}">
                <a16:creationId xmlns:a16="http://schemas.microsoft.com/office/drawing/2014/main" id="{79BFEF9A-8888-4C20-AD70-6DA98AFED28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2582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461A57C6-F0E3-436F-9F55-729C28890082}"/>
              </a:ext>
            </a:extLst>
          </p:cNvPr>
          <p:cNvSpPr>
            <a:spLocks noChangeArrowheads="1"/>
          </p:cNvSpPr>
          <p:nvPr/>
        </p:nvSpPr>
        <p:spPr bwMode="auto">
          <a:xfrm>
            <a:off x="1435753" y="1320274"/>
            <a:ext cx="9320494" cy="424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r>
              <a:rPr lang="en-US" altLang="en-US" sz="1588" dirty="0"/>
            </a:br>
            <a:endParaRPr lang="en-US" altLang="en-US" sz="1588" dirty="0"/>
          </a:p>
          <a:p>
            <a:pPr algn="ctr"/>
            <a:r>
              <a:rPr lang="en-US" altLang="en-US" sz="2118" b="1" dirty="0">
                <a:solidFill>
                  <a:srgbClr val="000000"/>
                </a:solidFill>
                <a:cs typeface="Calibri" panose="020F0502020204030204" pitchFamily="34" charset="0"/>
              </a:rPr>
              <a:t>Dept. of Computer Science and Engineering</a:t>
            </a:r>
            <a:endParaRPr lang="en-US" altLang="en-US" sz="529" dirty="0"/>
          </a:p>
          <a:p>
            <a:pPr algn="ctr"/>
            <a:endParaRPr lang="en-US" altLang="en-US" sz="529" dirty="0"/>
          </a:p>
          <a:p>
            <a:pPr algn="ctr"/>
            <a:br>
              <a:rPr lang="en-US" altLang="en-US" sz="1588" dirty="0"/>
            </a:br>
            <a:br>
              <a:rPr lang="en-US" altLang="en-US" sz="1588" dirty="0"/>
            </a:br>
            <a:endParaRPr lang="en-US" altLang="en-US" sz="1588" dirty="0"/>
          </a:p>
          <a:p>
            <a:pPr algn="ctr"/>
            <a:r>
              <a:rPr lang="en-US" altLang="en-US" sz="2118" dirty="0">
                <a:solidFill>
                  <a:srgbClr val="000000"/>
                </a:solidFill>
                <a:cs typeface="Calibri" panose="020F0502020204030204" pitchFamily="34" charset="0"/>
              </a:rPr>
              <a:t>Course Code: CSE-317</a:t>
            </a:r>
            <a:endParaRPr lang="en-US" altLang="en-US" sz="529" dirty="0"/>
          </a:p>
          <a:p>
            <a:pPr algn="ctr"/>
            <a:r>
              <a:rPr lang="en-US" altLang="en-US" sz="2118" dirty="0">
                <a:solidFill>
                  <a:srgbClr val="000000"/>
                </a:solidFill>
                <a:cs typeface="Calibri" panose="020F0502020204030204" pitchFamily="34" charset="0"/>
              </a:rPr>
              <a:t>Course Name: </a:t>
            </a:r>
            <a:r>
              <a:rPr lang="en-US" sz="2118" dirty="0">
                <a:solidFill>
                  <a:srgbClr val="000000"/>
                </a:solidFill>
                <a:cs typeface="Calibri" panose="020F0502020204030204" pitchFamily="34" charset="0"/>
              </a:rPr>
              <a:t>Multimedia Applications </a:t>
            </a:r>
            <a:endParaRPr lang="en-US" altLang="en-US" sz="2118" dirty="0">
              <a:solidFill>
                <a:srgbClr val="000000"/>
              </a:solidFill>
              <a:cs typeface="Calibri" panose="020F0502020204030204" pitchFamily="34" charset="0"/>
            </a:endParaRPr>
          </a:p>
          <a:p>
            <a:pPr algn="ctr"/>
            <a:r>
              <a:rPr lang="en-US" altLang="en-US" sz="2118" dirty="0">
                <a:solidFill>
                  <a:srgbClr val="000000"/>
                </a:solidFill>
                <a:cs typeface="Calibri" panose="020F0502020204030204" pitchFamily="34" charset="0"/>
              </a:rPr>
              <a:t>Instructor: </a:t>
            </a:r>
            <a:r>
              <a:rPr lang="en-US" altLang="en-US" sz="2118" b="1" dirty="0">
                <a:solidFill>
                  <a:srgbClr val="000000"/>
                </a:solidFill>
                <a:cs typeface="Calibri" panose="020F0502020204030204" pitchFamily="34" charset="0"/>
              </a:rPr>
              <a:t>Mohammad Rony</a:t>
            </a:r>
          </a:p>
          <a:p>
            <a:pPr algn="ctr"/>
            <a:r>
              <a:rPr lang="en-US" altLang="en-US" sz="1588" dirty="0">
                <a:latin typeface="Times New Roman" panose="02020603050405020304" pitchFamily="18" charset="0"/>
              </a:rPr>
              <a:t>Lecturer, Dept. of CSE</a:t>
            </a:r>
          </a:p>
          <a:p>
            <a:pPr algn="ctr"/>
            <a:r>
              <a:rPr lang="en-US" altLang="en-US" sz="1588" dirty="0">
                <a:latin typeface="Times New Roman" panose="02020603050405020304" pitchFamily="18" charset="0"/>
                <a:cs typeface="Times New Roman" panose="02020603050405020304" pitchFamily="18" charset="0"/>
              </a:rPr>
              <a:t>University Of Global Village (UGV), </a:t>
            </a:r>
            <a:r>
              <a:rPr lang="en-US" altLang="en-US" sz="1588" dirty="0" err="1">
                <a:latin typeface="Times New Roman" panose="02020603050405020304" pitchFamily="18" charset="0"/>
                <a:cs typeface="Times New Roman" panose="02020603050405020304" pitchFamily="18" charset="0"/>
              </a:rPr>
              <a:t>Barishal</a:t>
            </a:r>
            <a:endParaRPr lang="en-GB" altLang="en-US" sz="1588" dirty="0">
              <a:latin typeface="Times New Roman" panose="02020603050405020304" pitchFamily="18" charset="0"/>
              <a:cs typeface="Times New Roman" panose="02020603050405020304" pitchFamily="18" charset="0"/>
            </a:endParaRPr>
          </a:p>
          <a:p>
            <a:pPr algn="ctr"/>
            <a:endParaRPr lang="en-US" altLang="en-US" sz="529" dirty="0"/>
          </a:p>
          <a:p>
            <a:br>
              <a:rPr lang="en-US" altLang="en-US" sz="1588" dirty="0"/>
            </a:br>
            <a:endParaRPr lang="en-US" altLang="en-US" sz="1588" dirty="0"/>
          </a:p>
          <a:p>
            <a:br>
              <a:rPr lang="en-US" altLang="en-US" sz="1588" dirty="0"/>
            </a:br>
            <a:endParaRPr lang="en-US" altLang="en-US" sz="1588" dirty="0"/>
          </a:p>
        </p:txBody>
      </p:sp>
      <p:pic>
        <p:nvPicPr>
          <p:cNvPr id="12291" name="Picture 2">
            <a:extLst>
              <a:ext uri="{FF2B5EF4-FFF2-40B4-BE49-F238E27FC236}">
                <a16:creationId xmlns:a16="http://schemas.microsoft.com/office/drawing/2014/main" id="{D20DD843-400E-4AEC-A945-F6009768C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586" y="282949"/>
            <a:ext cx="6401360" cy="104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86451" y="259505"/>
            <a:ext cx="5864323" cy="3653392"/>
            <a:chOff x="0" y="404636"/>
            <a:chExt cx="9144000" cy="5696585"/>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399"/>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0" y="404636"/>
              <a:ext cx="9144000" cy="5527782"/>
            </a:xfrm>
            <a:prstGeom prst="rect">
              <a:avLst/>
            </a:prstGeom>
          </p:spPr>
        </p:pic>
      </p:grpSp>
      <p:sp>
        <p:nvSpPr>
          <p:cNvPr id="6" name="object 6"/>
          <p:cNvSpPr txBox="1"/>
          <p:nvPr/>
        </p:nvSpPr>
        <p:spPr>
          <a:xfrm>
            <a:off x="2236949" y="109142"/>
            <a:ext cx="1584589" cy="995354"/>
          </a:xfrm>
          <a:prstGeom prst="rect">
            <a:avLst/>
          </a:prstGeom>
        </p:spPr>
        <p:txBody>
          <a:bodyPr vert="horz" wrap="square" lIns="0" tIns="8145" rIns="0" bIns="0" rtlCol="0">
            <a:spAutoFit/>
          </a:bodyPr>
          <a:lstStyle/>
          <a:p>
            <a:pPr marL="8145" marR="3258">
              <a:spcBef>
                <a:spcPts val="64"/>
              </a:spcBef>
            </a:pPr>
            <a:r>
              <a:rPr sz="1283" dirty="0">
                <a:solidFill>
                  <a:srgbClr val="FF0000"/>
                </a:solidFill>
                <a:latin typeface="Times New Roman"/>
                <a:cs typeface="Times New Roman"/>
              </a:rPr>
              <a:t>Based</a:t>
            </a:r>
            <a:r>
              <a:rPr sz="1283" spc="-3" dirty="0">
                <a:solidFill>
                  <a:srgbClr val="FF0000"/>
                </a:solidFill>
                <a:latin typeface="Times New Roman"/>
                <a:cs typeface="Times New Roman"/>
              </a:rPr>
              <a:t> </a:t>
            </a:r>
            <a:r>
              <a:rPr sz="1283" dirty="0">
                <a:solidFill>
                  <a:srgbClr val="FF0000"/>
                </a:solidFill>
                <a:latin typeface="Times New Roman"/>
                <a:cs typeface="Times New Roman"/>
              </a:rPr>
              <a:t>on</a:t>
            </a:r>
            <a:r>
              <a:rPr sz="1283" spc="-13" dirty="0">
                <a:solidFill>
                  <a:srgbClr val="FF0000"/>
                </a:solidFill>
                <a:latin typeface="Times New Roman"/>
                <a:cs typeface="Times New Roman"/>
              </a:rPr>
              <a:t> </a:t>
            </a:r>
            <a:r>
              <a:rPr sz="1283" dirty="0">
                <a:solidFill>
                  <a:srgbClr val="FF0000"/>
                </a:solidFill>
                <a:latin typeface="Times New Roman"/>
                <a:cs typeface="Times New Roman"/>
              </a:rPr>
              <a:t>circuits</a:t>
            </a:r>
            <a:r>
              <a:rPr sz="1283" spc="-16" dirty="0">
                <a:solidFill>
                  <a:srgbClr val="FF0000"/>
                </a:solidFill>
                <a:latin typeface="Times New Roman"/>
                <a:cs typeface="Times New Roman"/>
              </a:rPr>
              <a:t> </a:t>
            </a:r>
            <a:r>
              <a:rPr sz="1283" spc="-13" dirty="0">
                <a:solidFill>
                  <a:srgbClr val="FF0000"/>
                </a:solidFill>
                <a:latin typeface="Times New Roman"/>
                <a:cs typeface="Times New Roman"/>
              </a:rPr>
              <a:t>that </a:t>
            </a:r>
            <a:r>
              <a:rPr sz="1283" dirty="0">
                <a:solidFill>
                  <a:srgbClr val="FF0000"/>
                </a:solidFill>
                <a:latin typeface="Times New Roman"/>
                <a:cs typeface="Times New Roman"/>
              </a:rPr>
              <a:t>interfaces</a:t>
            </a:r>
            <a:r>
              <a:rPr sz="1283" spc="-32" dirty="0">
                <a:solidFill>
                  <a:srgbClr val="FF0000"/>
                </a:solidFill>
                <a:latin typeface="Times New Roman"/>
                <a:cs typeface="Times New Roman"/>
              </a:rPr>
              <a:t> </a:t>
            </a:r>
            <a:r>
              <a:rPr sz="1283" dirty="0">
                <a:solidFill>
                  <a:srgbClr val="FF0000"/>
                </a:solidFill>
                <a:latin typeface="Times New Roman"/>
                <a:cs typeface="Times New Roman"/>
              </a:rPr>
              <a:t>the</a:t>
            </a:r>
            <a:r>
              <a:rPr sz="1283" spc="-6" dirty="0">
                <a:solidFill>
                  <a:srgbClr val="FF0000"/>
                </a:solidFill>
                <a:latin typeface="Times New Roman"/>
                <a:cs typeface="Times New Roman"/>
              </a:rPr>
              <a:t> computer </a:t>
            </a:r>
            <a:r>
              <a:rPr sz="1283" dirty="0">
                <a:solidFill>
                  <a:srgbClr val="FF0000"/>
                </a:solidFill>
                <a:latin typeface="Times New Roman"/>
                <a:cs typeface="Times New Roman"/>
              </a:rPr>
              <a:t>with</a:t>
            </a:r>
            <a:r>
              <a:rPr sz="1283" spc="-13" dirty="0">
                <a:solidFill>
                  <a:srgbClr val="FF0000"/>
                </a:solidFill>
                <a:latin typeface="Times New Roman"/>
                <a:cs typeface="Times New Roman"/>
              </a:rPr>
              <a:t> </a:t>
            </a:r>
            <a:r>
              <a:rPr sz="1283" dirty="0">
                <a:solidFill>
                  <a:srgbClr val="FF0000"/>
                </a:solidFill>
                <a:latin typeface="Times New Roman"/>
                <a:cs typeface="Times New Roman"/>
              </a:rPr>
              <a:t>external</a:t>
            </a:r>
            <a:r>
              <a:rPr sz="1283" spc="-16" dirty="0">
                <a:solidFill>
                  <a:srgbClr val="FF0000"/>
                </a:solidFill>
                <a:latin typeface="Times New Roman"/>
                <a:cs typeface="Times New Roman"/>
              </a:rPr>
              <a:t> </a:t>
            </a:r>
            <a:r>
              <a:rPr sz="1283" spc="-6" dirty="0">
                <a:solidFill>
                  <a:srgbClr val="FF0000"/>
                </a:solidFill>
                <a:latin typeface="Times New Roman"/>
                <a:cs typeface="Times New Roman"/>
              </a:rPr>
              <a:t>audio </a:t>
            </a:r>
            <a:r>
              <a:rPr sz="1283" dirty="0">
                <a:solidFill>
                  <a:srgbClr val="FF0000"/>
                </a:solidFill>
                <a:latin typeface="Times New Roman"/>
                <a:cs typeface="Times New Roman"/>
              </a:rPr>
              <a:t>components</a:t>
            </a:r>
            <a:r>
              <a:rPr sz="1283" spc="-29" dirty="0">
                <a:solidFill>
                  <a:srgbClr val="FF0000"/>
                </a:solidFill>
                <a:latin typeface="Times New Roman"/>
                <a:cs typeface="Times New Roman"/>
              </a:rPr>
              <a:t> </a:t>
            </a:r>
            <a:r>
              <a:rPr sz="1283" dirty="0">
                <a:solidFill>
                  <a:srgbClr val="FF0000"/>
                </a:solidFill>
                <a:latin typeface="Times New Roman"/>
                <a:cs typeface="Times New Roman"/>
              </a:rPr>
              <a:t>such</a:t>
            </a:r>
            <a:r>
              <a:rPr sz="1283" spc="-16" dirty="0">
                <a:solidFill>
                  <a:srgbClr val="FF0000"/>
                </a:solidFill>
                <a:latin typeface="Times New Roman"/>
                <a:cs typeface="Times New Roman"/>
              </a:rPr>
              <a:t> as </a:t>
            </a:r>
            <a:r>
              <a:rPr sz="1283" dirty="0">
                <a:solidFill>
                  <a:srgbClr val="FF0000"/>
                </a:solidFill>
                <a:latin typeface="Times New Roman"/>
                <a:cs typeface="Times New Roman"/>
              </a:rPr>
              <a:t>microphones,</a:t>
            </a:r>
            <a:r>
              <a:rPr sz="1283" spc="-35" dirty="0">
                <a:solidFill>
                  <a:srgbClr val="FF0000"/>
                </a:solidFill>
                <a:latin typeface="Times New Roman"/>
                <a:cs typeface="Times New Roman"/>
              </a:rPr>
              <a:t> </a:t>
            </a:r>
            <a:r>
              <a:rPr sz="1283" spc="-6" dirty="0">
                <a:solidFill>
                  <a:srgbClr val="FF0000"/>
                </a:solidFill>
                <a:latin typeface="Times New Roman"/>
                <a:cs typeface="Times New Roman"/>
              </a:rPr>
              <a:t>recorders,</a:t>
            </a:r>
            <a:endParaRPr sz="1283">
              <a:latin typeface="Times New Roman"/>
              <a:cs typeface="Times New Roman"/>
            </a:endParaRPr>
          </a:p>
        </p:txBody>
      </p:sp>
      <p:sp>
        <p:nvSpPr>
          <p:cNvPr id="7" name="object 7"/>
          <p:cNvSpPr txBox="1"/>
          <p:nvPr/>
        </p:nvSpPr>
        <p:spPr>
          <a:xfrm>
            <a:off x="2236949" y="1086691"/>
            <a:ext cx="1648526" cy="798339"/>
          </a:xfrm>
          <a:prstGeom prst="rect">
            <a:avLst/>
          </a:prstGeom>
        </p:spPr>
        <p:txBody>
          <a:bodyPr vert="horz" wrap="square" lIns="0" tIns="8552" rIns="0" bIns="0" rtlCol="0">
            <a:spAutoFit/>
          </a:bodyPr>
          <a:lstStyle/>
          <a:p>
            <a:pPr marL="8145" marR="3258">
              <a:spcBef>
                <a:spcPts val="67"/>
              </a:spcBef>
            </a:pPr>
            <a:r>
              <a:rPr sz="1283" dirty="0">
                <a:solidFill>
                  <a:srgbClr val="FF0000"/>
                </a:solidFill>
                <a:latin typeface="Times New Roman"/>
                <a:cs typeface="Times New Roman"/>
              </a:rPr>
              <a:t>speakers.</a:t>
            </a:r>
            <a:r>
              <a:rPr sz="1283" spc="-29" dirty="0">
                <a:solidFill>
                  <a:srgbClr val="FF0000"/>
                </a:solidFill>
                <a:latin typeface="Times New Roman"/>
                <a:cs typeface="Times New Roman"/>
              </a:rPr>
              <a:t> </a:t>
            </a:r>
            <a:r>
              <a:rPr sz="1283" dirty="0">
                <a:solidFill>
                  <a:srgbClr val="FF0000"/>
                </a:solidFill>
                <a:latin typeface="Times New Roman"/>
                <a:cs typeface="Times New Roman"/>
              </a:rPr>
              <a:t>Converts</a:t>
            </a:r>
            <a:r>
              <a:rPr sz="1283" spc="-22" dirty="0">
                <a:solidFill>
                  <a:srgbClr val="FF0000"/>
                </a:solidFill>
                <a:latin typeface="Times New Roman"/>
                <a:cs typeface="Times New Roman"/>
              </a:rPr>
              <a:t> </a:t>
            </a:r>
            <a:r>
              <a:rPr sz="1283" spc="-13" dirty="0">
                <a:solidFill>
                  <a:srgbClr val="FF0000"/>
                </a:solidFill>
                <a:latin typeface="Times New Roman"/>
                <a:cs typeface="Times New Roman"/>
              </a:rPr>
              <a:t>audio </a:t>
            </a:r>
            <a:r>
              <a:rPr sz="1283" dirty="0">
                <a:solidFill>
                  <a:srgbClr val="FF0000"/>
                </a:solidFill>
                <a:latin typeface="Times New Roman"/>
                <a:cs typeface="Times New Roman"/>
              </a:rPr>
              <a:t>signals</a:t>
            </a:r>
            <a:r>
              <a:rPr sz="1283" spc="-26" dirty="0">
                <a:solidFill>
                  <a:srgbClr val="FF0000"/>
                </a:solidFill>
                <a:latin typeface="Times New Roman"/>
                <a:cs typeface="Times New Roman"/>
              </a:rPr>
              <a:t> </a:t>
            </a:r>
            <a:r>
              <a:rPr sz="1283" dirty="0">
                <a:solidFill>
                  <a:srgbClr val="FF0000"/>
                </a:solidFill>
                <a:latin typeface="Times New Roman"/>
                <a:cs typeface="Times New Roman"/>
              </a:rPr>
              <a:t>into</a:t>
            </a:r>
            <a:r>
              <a:rPr sz="1283" spc="-13" dirty="0">
                <a:solidFill>
                  <a:srgbClr val="FF0000"/>
                </a:solidFill>
                <a:latin typeface="Times New Roman"/>
                <a:cs typeface="Times New Roman"/>
              </a:rPr>
              <a:t> </a:t>
            </a:r>
            <a:r>
              <a:rPr sz="1283" dirty="0">
                <a:solidFill>
                  <a:srgbClr val="FF0000"/>
                </a:solidFill>
                <a:latin typeface="Times New Roman"/>
                <a:cs typeface="Times New Roman"/>
              </a:rPr>
              <a:t>digital</a:t>
            </a:r>
            <a:r>
              <a:rPr sz="1283" spc="-19" dirty="0">
                <a:solidFill>
                  <a:srgbClr val="FF0000"/>
                </a:solidFill>
                <a:latin typeface="Times New Roman"/>
                <a:cs typeface="Times New Roman"/>
              </a:rPr>
              <a:t> </a:t>
            </a:r>
            <a:r>
              <a:rPr sz="1283" spc="-6" dirty="0">
                <a:solidFill>
                  <a:srgbClr val="FF0000"/>
                </a:solidFill>
                <a:latin typeface="Times New Roman"/>
                <a:cs typeface="Times New Roman"/>
              </a:rPr>
              <a:t>signal </a:t>
            </a:r>
            <a:r>
              <a:rPr sz="1283" dirty="0">
                <a:solidFill>
                  <a:srgbClr val="FF0000"/>
                </a:solidFill>
                <a:latin typeface="Times New Roman"/>
                <a:cs typeface="Times New Roman"/>
              </a:rPr>
              <a:t>via</a:t>
            </a:r>
            <a:r>
              <a:rPr sz="1283" spc="-35" dirty="0">
                <a:solidFill>
                  <a:srgbClr val="FF0000"/>
                </a:solidFill>
                <a:latin typeface="Times New Roman"/>
                <a:cs typeface="Times New Roman"/>
              </a:rPr>
              <a:t> </a:t>
            </a:r>
            <a:r>
              <a:rPr sz="1283" spc="-6" dirty="0">
                <a:solidFill>
                  <a:srgbClr val="FF0000"/>
                </a:solidFill>
                <a:latin typeface="Times New Roman"/>
                <a:cs typeface="Times New Roman"/>
              </a:rPr>
              <a:t>Analog-to-Digital </a:t>
            </a:r>
            <a:r>
              <a:rPr sz="1283" dirty="0">
                <a:solidFill>
                  <a:srgbClr val="FF0000"/>
                </a:solidFill>
                <a:latin typeface="Times New Roman"/>
                <a:cs typeface="Times New Roman"/>
              </a:rPr>
              <a:t>Converter</a:t>
            </a:r>
            <a:r>
              <a:rPr sz="1283" spc="-32" dirty="0">
                <a:solidFill>
                  <a:srgbClr val="FF0000"/>
                </a:solidFill>
                <a:latin typeface="Times New Roman"/>
                <a:cs typeface="Times New Roman"/>
              </a:rPr>
              <a:t> </a:t>
            </a:r>
            <a:r>
              <a:rPr sz="1283" spc="-6" dirty="0">
                <a:solidFill>
                  <a:srgbClr val="FF0000"/>
                </a:solidFill>
                <a:latin typeface="Times New Roman"/>
                <a:cs typeface="Times New Roman"/>
              </a:rPr>
              <a:t>(ADC).</a:t>
            </a:r>
            <a:endParaRPr sz="1283">
              <a:latin typeface="Times New Roman"/>
              <a:cs typeface="Times New Roman"/>
            </a:endParaRPr>
          </a:p>
        </p:txBody>
      </p:sp>
      <p:sp>
        <p:nvSpPr>
          <p:cNvPr id="8" name="object 8"/>
          <p:cNvSpPr txBox="1">
            <a:spLocks noGrp="1"/>
          </p:cNvSpPr>
          <p:nvPr>
            <p:ph type="title"/>
          </p:nvPr>
        </p:nvSpPr>
        <p:spPr>
          <a:xfrm>
            <a:off x="5770042" y="399787"/>
            <a:ext cx="2229664" cy="481944"/>
          </a:xfrm>
          <a:prstGeom prst="rect">
            <a:avLst/>
          </a:prstGeom>
        </p:spPr>
        <p:txBody>
          <a:bodyPr vert="horz" wrap="square" lIns="0" tIns="8145" rIns="0" bIns="0" rtlCol="0" anchor="ctr">
            <a:spAutoFit/>
          </a:bodyPr>
          <a:lstStyle/>
          <a:p>
            <a:pPr marL="8145" marR="3258">
              <a:lnSpc>
                <a:spcPct val="100000"/>
              </a:lnSpc>
              <a:spcBef>
                <a:spcPts val="64"/>
              </a:spcBef>
            </a:pPr>
            <a:r>
              <a:rPr sz="1539" dirty="0">
                <a:solidFill>
                  <a:srgbClr val="000000"/>
                </a:solidFill>
                <a:latin typeface="Times New Roman"/>
                <a:cs typeface="Times New Roman"/>
              </a:rPr>
              <a:t>Transfer</a:t>
            </a:r>
            <a:r>
              <a:rPr sz="1539" spc="-26" dirty="0">
                <a:solidFill>
                  <a:srgbClr val="000000"/>
                </a:solidFill>
                <a:latin typeface="Times New Roman"/>
                <a:cs typeface="Times New Roman"/>
              </a:rPr>
              <a:t> </a:t>
            </a:r>
            <a:r>
              <a:rPr sz="1539" dirty="0">
                <a:solidFill>
                  <a:srgbClr val="000000"/>
                </a:solidFill>
                <a:latin typeface="Times New Roman"/>
                <a:cs typeface="Times New Roman"/>
              </a:rPr>
              <a:t>the</a:t>
            </a:r>
            <a:r>
              <a:rPr sz="1539" spc="-26" dirty="0">
                <a:solidFill>
                  <a:srgbClr val="000000"/>
                </a:solidFill>
                <a:latin typeface="Times New Roman"/>
                <a:cs typeface="Times New Roman"/>
              </a:rPr>
              <a:t> </a:t>
            </a:r>
            <a:r>
              <a:rPr sz="1539" dirty="0">
                <a:solidFill>
                  <a:srgbClr val="000000"/>
                </a:solidFill>
                <a:latin typeface="Times New Roman"/>
                <a:cs typeface="Times New Roman"/>
              </a:rPr>
              <a:t>digital</a:t>
            </a:r>
            <a:r>
              <a:rPr sz="1539" spc="-42" dirty="0">
                <a:solidFill>
                  <a:srgbClr val="000000"/>
                </a:solidFill>
                <a:latin typeface="Times New Roman"/>
                <a:cs typeface="Times New Roman"/>
              </a:rPr>
              <a:t> </a:t>
            </a:r>
            <a:r>
              <a:rPr sz="1539" dirty="0">
                <a:solidFill>
                  <a:srgbClr val="000000"/>
                </a:solidFill>
                <a:latin typeface="Times New Roman"/>
                <a:cs typeface="Times New Roman"/>
              </a:rPr>
              <a:t>data</a:t>
            </a:r>
            <a:r>
              <a:rPr sz="1539" spc="-32" dirty="0">
                <a:solidFill>
                  <a:srgbClr val="000000"/>
                </a:solidFill>
                <a:latin typeface="Times New Roman"/>
                <a:cs typeface="Times New Roman"/>
              </a:rPr>
              <a:t> </a:t>
            </a:r>
            <a:r>
              <a:rPr sz="1539" spc="-22" dirty="0">
                <a:solidFill>
                  <a:srgbClr val="000000"/>
                </a:solidFill>
                <a:latin typeface="Times New Roman"/>
                <a:cs typeface="Times New Roman"/>
              </a:rPr>
              <a:t>to </a:t>
            </a:r>
            <a:r>
              <a:rPr sz="1539" dirty="0">
                <a:solidFill>
                  <a:srgbClr val="000000"/>
                </a:solidFill>
                <a:latin typeface="Times New Roman"/>
                <a:cs typeface="Times New Roman"/>
              </a:rPr>
              <a:t>the</a:t>
            </a:r>
            <a:r>
              <a:rPr sz="1539" spc="-10" dirty="0">
                <a:solidFill>
                  <a:srgbClr val="000000"/>
                </a:solidFill>
                <a:latin typeface="Times New Roman"/>
                <a:cs typeface="Times New Roman"/>
              </a:rPr>
              <a:t> </a:t>
            </a:r>
            <a:r>
              <a:rPr sz="1539" dirty="0">
                <a:solidFill>
                  <a:srgbClr val="000000"/>
                </a:solidFill>
                <a:latin typeface="Times New Roman"/>
                <a:cs typeface="Times New Roman"/>
              </a:rPr>
              <a:t>computer</a:t>
            </a:r>
            <a:r>
              <a:rPr sz="1539" spc="-3" dirty="0">
                <a:solidFill>
                  <a:srgbClr val="000000"/>
                </a:solidFill>
                <a:latin typeface="Times New Roman"/>
                <a:cs typeface="Times New Roman"/>
              </a:rPr>
              <a:t> </a:t>
            </a:r>
            <a:r>
              <a:rPr sz="1539" dirty="0">
                <a:solidFill>
                  <a:srgbClr val="000000"/>
                </a:solidFill>
                <a:latin typeface="Times New Roman"/>
                <a:cs typeface="Times New Roman"/>
              </a:rPr>
              <a:t>storage</a:t>
            </a:r>
            <a:r>
              <a:rPr sz="1539" spc="-13" dirty="0">
                <a:solidFill>
                  <a:srgbClr val="000000"/>
                </a:solidFill>
                <a:latin typeface="Times New Roman"/>
                <a:cs typeface="Times New Roman"/>
              </a:rPr>
              <a:t> </a:t>
            </a:r>
            <a:r>
              <a:rPr sz="1539" spc="-6" dirty="0">
                <a:solidFill>
                  <a:srgbClr val="000000"/>
                </a:solidFill>
                <a:latin typeface="Times New Roman"/>
                <a:cs typeface="Times New Roman"/>
              </a:rPr>
              <a:t>media.</a:t>
            </a:r>
            <a:endParaRPr sz="1539">
              <a:latin typeface="Times New Roman"/>
              <a:cs typeface="Times New Roman"/>
            </a:endParaRPr>
          </a:p>
        </p:txBody>
      </p:sp>
      <p:sp>
        <p:nvSpPr>
          <p:cNvPr id="9" name="object 9"/>
          <p:cNvSpPr txBox="1"/>
          <p:nvPr/>
        </p:nvSpPr>
        <p:spPr>
          <a:xfrm>
            <a:off x="5770042" y="867187"/>
            <a:ext cx="2074097" cy="718804"/>
          </a:xfrm>
          <a:prstGeom prst="rect">
            <a:avLst/>
          </a:prstGeom>
        </p:spPr>
        <p:txBody>
          <a:bodyPr vert="horz" wrap="square" lIns="0" tIns="8145" rIns="0" bIns="0" rtlCol="0">
            <a:spAutoFit/>
          </a:bodyPr>
          <a:lstStyle/>
          <a:p>
            <a:pPr marL="8145" marR="3258">
              <a:spcBef>
                <a:spcPts val="64"/>
              </a:spcBef>
            </a:pPr>
            <a:r>
              <a:rPr sz="1539" dirty="0">
                <a:latin typeface="Times New Roman"/>
                <a:cs typeface="Times New Roman"/>
              </a:rPr>
              <a:t>For</a:t>
            </a:r>
            <a:r>
              <a:rPr sz="1539" spc="-6" dirty="0">
                <a:latin typeface="Times New Roman"/>
                <a:cs typeface="Times New Roman"/>
              </a:rPr>
              <a:t> </a:t>
            </a:r>
            <a:r>
              <a:rPr sz="1539" dirty="0">
                <a:latin typeface="Times New Roman"/>
                <a:cs typeface="Times New Roman"/>
              </a:rPr>
              <a:t>playback,</a:t>
            </a:r>
            <a:r>
              <a:rPr sz="1539" spc="-22" dirty="0">
                <a:latin typeface="Times New Roman"/>
                <a:cs typeface="Times New Roman"/>
              </a:rPr>
              <a:t> </a:t>
            </a:r>
            <a:r>
              <a:rPr sz="1539" dirty="0">
                <a:latin typeface="Times New Roman"/>
                <a:cs typeface="Times New Roman"/>
              </a:rPr>
              <a:t>storage</a:t>
            </a:r>
            <a:r>
              <a:rPr sz="1539" spc="-16" dirty="0">
                <a:latin typeface="Times New Roman"/>
                <a:cs typeface="Times New Roman"/>
              </a:rPr>
              <a:t> is </a:t>
            </a:r>
            <a:r>
              <a:rPr sz="1539" dirty="0">
                <a:latin typeface="Times New Roman"/>
                <a:cs typeface="Times New Roman"/>
              </a:rPr>
              <a:t>converted</a:t>
            </a:r>
            <a:r>
              <a:rPr sz="1539" spc="-26" dirty="0">
                <a:latin typeface="Times New Roman"/>
                <a:cs typeface="Times New Roman"/>
              </a:rPr>
              <a:t> </a:t>
            </a:r>
            <a:r>
              <a:rPr sz="1539" dirty="0">
                <a:latin typeface="Times New Roman"/>
                <a:cs typeface="Times New Roman"/>
              </a:rPr>
              <a:t>to</a:t>
            </a:r>
            <a:r>
              <a:rPr sz="1539" spc="3" dirty="0">
                <a:latin typeface="Times New Roman"/>
                <a:cs typeface="Times New Roman"/>
              </a:rPr>
              <a:t> </a:t>
            </a:r>
            <a:r>
              <a:rPr sz="1539" dirty="0">
                <a:latin typeface="Times New Roman"/>
                <a:cs typeface="Times New Roman"/>
              </a:rPr>
              <a:t>analog</a:t>
            </a:r>
            <a:r>
              <a:rPr sz="1539" spc="-13" dirty="0">
                <a:latin typeface="Times New Roman"/>
                <a:cs typeface="Times New Roman"/>
              </a:rPr>
              <a:t> </a:t>
            </a:r>
            <a:r>
              <a:rPr sz="1539" spc="-6" dirty="0">
                <a:latin typeface="Times New Roman"/>
                <a:cs typeface="Times New Roman"/>
              </a:rPr>
              <a:t>sound </a:t>
            </a:r>
            <a:r>
              <a:rPr sz="1539" dirty="0">
                <a:latin typeface="Times New Roman"/>
                <a:cs typeface="Times New Roman"/>
              </a:rPr>
              <a:t>via</a:t>
            </a:r>
            <a:r>
              <a:rPr sz="1539" spc="-10" dirty="0">
                <a:latin typeface="Times New Roman"/>
                <a:cs typeface="Times New Roman"/>
              </a:rPr>
              <a:t> </a:t>
            </a:r>
            <a:r>
              <a:rPr sz="1539" spc="-13" dirty="0">
                <a:latin typeface="Times New Roman"/>
                <a:cs typeface="Times New Roman"/>
              </a:rPr>
              <a:t>DAC.</a:t>
            </a:r>
            <a:endParaRPr sz="1539">
              <a:latin typeface="Times New Roman"/>
              <a:cs typeface="Times New Roman"/>
            </a:endParaRPr>
          </a:p>
        </p:txBody>
      </p:sp>
      <p:sp>
        <p:nvSpPr>
          <p:cNvPr id="13" name="Footer Placeholder 12">
            <a:extLst>
              <a:ext uri="{FF2B5EF4-FFF2-40B4-BE49-F238E27FC236}">
                <a16:creationId xmlns:a16="http://schemas.microsoft.com/office/drawing/2014/main" id="{5CEFDC34-DAE4-42E3-9D1C-03773299FA76}"/>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357398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10620"/>
            <a:ext cx="5623234" cy="3101983"/>
            <a:chOff x="376237" y="1263967"/>
            <a:chExt cx="8768080" cy="4836795"/>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268730"/>
              <a:ext cx="8255000" cy="4827270"/>
            </a:xfrm>
            <a:custGeom>
              <a:avLst/>
              <a:gdLst/>
              <a:ahLst/>
              <a:cxnLst/>
              <a:rect l="l" t="t" r="r" b="b"/>
              <a:pathLst>
                <a:path w="8255000" h="4827270">
                  <a:moveTo>
                    <a:pt x="0" y="4827270"/>
                  </a:moveTo>
                  <a:lnTo>
                    <a:pt x="8255000" y="4827270"/>
                  </a:lnTo>
                  <a:lnTo>
                    <a:pt x="8255000" y="0"/>
                  </a:lnTo>
                  <a:lnTo>
                    <a:pt x="0" y="0"/>
                  </a:lnTo>
                  <a:lnTo>
                    <a:pt x="0" y="4827270"/>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2481297" y="200006"/>
            <a:ext cx="5155717" cy="2863584"/>
          </a:xfrm>
          <a:prstGeom prst="rect">
            <a:avLst/>
          </a:prstGeom>
        </p:spPr>
        <p:txBody>
          <a:bodyPr vert="horz" wrap="square" lIns="0" tIns="8552" rIns="0" bIns="0" rtlCol="0">
            <a:spAutoFit/>
          </a:bodyPr>
          <a:lstStyle/>
          <a:p>
            <a:pPr marL="24434" marR="835627">
              <a:spcBef>
                <a:spcPts val="67"/>
              </a:spcBef>
            </a:pPr>
            <a:r>
              <a:rPr sz="2052" dirty="0">
                <a:solidFill>
                  <a:srgbClr val="003399"/>
                </a:solidFill>
                <a:latin typeface="Arial Black"/>
                <a:cs typeface="Arial Black"/>
              </a:rPr>
              <a:t>3</a:t>
            </a:r>
            <a:r>
              <a:rPr sz="2052" spc="-6" dirty="0">
                <a:solidFill>
                  <a:srgbClr val="003399"/>
                </a:solidFill>
                <a:latin typeface="Arial Black"/>
                <a:cs typeface="Arial Black"/>
              </a:rPr>
              <a:t> </a:t>
            </a:r>
            <a:r>
              <a:rPr sz="2052" dirty="0">
                <a:solidFill>
                  <a:srgbClr val="003399"/>
                </a:solidFill>
                <a:latin typeface="Arial Black"/>
                <a:cs typeface="Arial Black"/>
              </a:rPr>
              <a:t>Computer</a:t>
            </a:r>
            <a:r>
              <a:rPr sz="2052" spc="-19" dirty="0">
                <a:solidFill>
                  <a:srgbClr val="003399"/>
                </a:solidFill>
                <a:latin typeface="Arial Black"/>
                <a:cs typeface="Arial Black"/>
              </a:rPr>
              <a:t> </a:t>
            </a:r>
            <a:r>
              <a:rPr sz="2052" dirty="0">
                <a:solidFill>
                  <a:srgbClr val="003399"/>
                </a:solidFill>
                <a:latin typeface="Arial Black"/>
                <a:cs typeface="Arial Black"/>
              </a:rPr>
              <a:t>Representation</a:t>
            </a:r>
            <a:r>
              <a:rPr sz="2052" spc="-16" dirty="0">
                <a:solidFill>
                  <a:srgbClr val="003399"/>
                </a:solidFill>
                <a:latin typeface="Arial Black"/>
                <a:cs typeface="Arial Black"/>
              </a:rPr>
              <a:t> </a:t>
            </a:r>
            <a:r>
              <a:rPr sz="2052" spc="-22" dirty="0">
                <a:solidFill>
                  <a:srgbClr val="003399"/>
                </a:solidFill>
                <a:latin typeface="Arial Black"/>
                <a:cs typeface="Arial Black"/>
              </a:rPr>
              <a:t>of </a:t>
            </a:r>
            <a:r>
              <a:rPr sz="2052" spc="-6" dirty="0">
                <a:solidFill>
                  <a:srgbClr val="003399"/>
                </a:solidFill>
                <a:latin typeface="Arial Black"/>
                <a:cs typeface="Arial Black"/>
              </a:rPr>
              <a:t>Sound</a:t>
            </a:r>
            <a:endParaRPr sz="2052">
              <a:latin typeface="Arial Black"/>
              <a:cs typeface="Arial Black"/>
            </a:endParaRPr>
          </a:p>
          <a:p>
            <a:pPr marL="228046" marR="3258" indent="-219902">
              <a:spcBef>
                <a:spcPts val="58"/>
              </a:spcBef>
            </a:pPr>
            <a:r>
              <a:rPr sz="2052" dirty="0">
                <a:solidFill>
                  <a:srgbClr val="FFCC00"/>
                </a:solidFill>
                <a:latin typeface="Wingdings"/>
                <a:cs typeface="Wingdings"/>
              </a:rPr>
              <a:t></a:t>
            </a:r>
            <a:r>
              <a:rPr sz="2052" dirty="0">
                <a:latin typeface="Tahoma"/>
                <a:cs typeface="Tahoma"/>
              </a:rPr>
              <a:t>Computer</a:t>
            </a:r>
            <a:r>
              <a:rPr sz="2052" spc="-48" dirty="0">
                <a:latin typeface="Tahoma"/>
                <a:cs typeface="Tahoma"/>
              </a:rPr>
              <a:t> </a:t>
            </a:r>
            <a:r>
              <a:rPr sz="2052" dirty="0">
                <a:solidFill>
                  <a:srgbClr val="0066FF"/>
                </a:solidFill>
                <a:latin typeface="Tahoma"/>
                <a:cs typeface="Tahoma"/>
              </a:rPr>
              <a:t>measures</a:t>
            </a:r>
            <a:r>
              <a:rPr sz="2052" spc="-55" dirty="0">
                <a:solidFill>
                  <a:srgbClr val="0066FF"/>
                </a:solidFill>
                <a:latin typeface="Tahoma"/>
                <a:cs typeface="Tahoma"/>
              </a:rPr>
              <a:t> </a:t>
            </a:r>
            <a:r>
              <a:rPr sz="2052" dirty="0">
                <a:latin typeface="Tahoma"/>
                <a:cs typeface="Tahoma"/>
              </a:rPr>
              <a:t>the</a:t>
            </a:r>
            <a:r>
              <a:rPr sz="2052" spc="-48" dirty="0">
                <a:latin typeface="Tahoma"/>
                <a:cs typeface="Tahoma"/>
              </a:rPr>
              <a:t> </a:t>
            </a:r>
            <a:r>
              <a:rPr sz="2052" dirty="0">
                <a:latin typeface="Tahoma"/>
                <a:cs typeface="Tahoma"/>
              </a:rPr>
              <a:t>amplitude</a:t>
            </a:r>
            <a:r>
              <a:rPr sz="2052" spc="-48" dirty="0">
                <a:latin typeface="Tahoma"/>
                <a:cs typeface="Tahoma"/>
              </a:rPr>
              <a:t> </a:t>
            </a:r>
            <a:r>
              <a:rPr sz="2052" spc="-16" dirty="0">
                <a:latin typeface="Tahoma"/>
                <a:cs typeface="Tahoma"/>
              </a:rPr>
              <a:t>of </a:t>
            </a:r>
            <a:r>
              <a:rPr sz="2052" dirty="0">
                <a:latin typeface="Tahoma"/>
                <a:cs typeface="Tahoma"/>
              </a:rPr>
              <a:t>waveform</a:t>
            </a:r>
            <a:r>
              <a:rPr sz="2052" spc="-16" dirty="0">
                <a:latin typeface="Tahoma"/>
                <a:cs typeface="Tahoma"/>
              </a:rPr>
              <a:t> </a:t>
            </a:r>
            <a:r>
              <a:rPr sz="2052" dirty="0">
                <a:latin typeface="Tahoma"/>
                <a:cs typeface="Tahoma"/>
              </a:rPr>
              <a:t>at</a:t>
            </a:r>
            <a:r>
              <a:rPr sz="2052" spc="-22" dirty="0">
                <a:latin typeface="Tahoma"/>
                <a:cs typeface="Tahoma"/>
              </a:rPr>
              <a:t> </a:t>
            </a:r>
            <a:r>
              <a:rPr sz="2052" dirty="0">
                <a:latin typeface="Tahoma"/>
                <a:cs typeface="Tahoma"/>
              </a:rPr>
              <a:t>regular</a:t>
            </a:r>
            <a:r>
              <a:rPr sz="2052" spc="-16" dirty="0">
                <a:latin typeface="Tahoma"/>
                <a:cs typeface="Tahoma"/>
              </a:rPr>
              <a:t> </a:t>
            </a:r>
            <a:r>
              <a:rPr sz="2052" dirty="0">
                <a:latin typeface="Tahoma"/>
                <a:cs typeface="Tahoma"/>
              </a:rPr>
              <a:t>intervals</a:t>
            </a:r>
            <a:r>
              <a:rPr sz="2052" spc="-16" dirty="0">
                <a:latin typeface="Tahoma"/>
                <a:cs typeface="Tahoma"/>
              </a:rPr>
              <a:t> </a:t>
            </a:r>
            <a:r>
              <a:rPr sz="2052" dirty="0">
                <a:latin typeface="Tahoma"/>
                <a:cs typeface="Tahoma"/>
              </a:rPr>
              <a:t>to</a:t>
            </a:r>
            <a:r>
              <a:rPr sz="2052" spc="-16" dirty="0">
                <a:latin typeface="Tahoma"/>
                <a:cs typeface="Tahoma"/>
              </a:rPr>
              <a:t> </a:t>
            </a:r>
            <a:r>
              <a:rPr sz="2052" dirty="0">
                <a:latin typeface="Tahoma"/>
                <a:cs typeface="Tahoma"/>
              </a:rPr>
              <a:t>produce</a:t>
            </a:r>
            <a:r>
              <a:rPr sz="2052" spc="-16" dirty="0">
                <a:latin typeface="Tahoma"/>
                <a:cs typeface="Tahoma"/>
              </a:rPr>
              <a:t> </a:t>
            </a:r>
            <a:r>
              <a:rPr sz="2052" spc="-32" dirty="0">
                <a:latin typeface="Tahoma"/>
                <a:cs typeface="Tahoma"/>
              </a:rPr>
              <a:t>a </a:t>
            </a:r>
            <a:r>
              <a:rPr sz="2052" dirty="0">
                <a:latin typeface="Tahoma"/>
                <a:cs typeface="Tahoma"/>
              </a:rPr>
              <a:t>series</a:t>
            </a:r>
            <a:r>
              <a:rPr sz="2052" spc="-35" dirty="0">
                <a:latin typeface="Tahoma"/>
                <a:cs typeface="Tahoma"/>
              </a:rPr>
              <a:t> </a:t>
            </a:r>
            <a:r>
              <a:rPr sz="2052" dirty="0">
                <a:latin typeface="Tahoma"/>
                <a:cs typeface="Tahoma"/>
              </a:rPr>
              <a:t>of</a:t>
            </a:r>
            <a:r>
              <a:rPr sz="2052" spc="-26" dirty="0">
                <a:latin typeface="Tahoma"/>
                <a:cs typeface="Tahoma"/>
              </a:rPr>
              <a:t> </a:t>
            </a:r>
            <a:r>
              <a:rPr sz="2052" dirty="0">
                <a:latin typeface="Tahoma"/>
                <a:cs typeface="Tahoma"/>
              </a:rPr>
              <a:t>numbers.</a:t>
            </a:r>
            <a:r>
              <a:rPr sz="2052" spc="-19" dirty="0">
                <a:latin typeface="Tahoma"/>
                <a:cs typeface="Tahoma"/>
              </a:rPr>
              <a:t> </a:t>
            </a:r>
            <a:r>
              <a:rPr sz="2052" dirty="0">
                <a:solidFill>
                  <a:srgbClr val="0066FF"/>
                </a:solidFill>
                <a:latin typeface="Tahoma"/>
                <a:cs typeface="Tahoma"/>
              </a:rPr>
              <a:t>Each</a:t>
            </a:r>
            <a:r>
              <a:rPr sz="2052" spc="-38" dirty="0">
                <a:solidFill>
                  <a:srgbClr val="0066FF"/>
                </a:solidFill>
                <a:latin typeface="Tahoma"/>
                <a:cs typeface="Tahoma"/>
              </a:rPr>
              <a:t> </a:t>
            </a:r>
            <a:r>
              <a:rPr sz="2052" dirty="0">
                <a:solidFill>
                  <a:srgbClr val="0066FF"/>
                </a:solidFill>
                <a:latin typeface="Tahoma"/>
                <a:cs typeface="Tahoma"/>
              </a:rPr>
              <a:t>measurement</a:t>
            </a:r>
            <a:r>
              <a:rPr sz="2052" spc="-38" dirty="0">
                <a:solidFill>
                  <a:srgbClr val="0066FF"/>
                </a:solidFill>
                <a:latin typeface="Tahoma"/>
                <a:cs typeface="Tahoma"/>
              </a:rPr>
              <a:t> </a:t>
            </a:r>
            <a:r>
              <a:rPr sz="2052" dirty="0">
                <a:solidFill>
                  <a:srgbClr val="0066FF"/>
                </a:solidFill>
                <a:latin typeface="Tahoma"/>
                <a:cs typeface="Tahoma"/>
              </a:rPr>
              <a:t>is</a:t>
            </a:r>
            <a:r>
              <a:rPr sz="2052" spc="-26" dirty="0">
                <a:solidFill>
                  <a:srgbClr val="0066FF"/>
                </a:solidFill>
                <a:latin typeface="Tahoma"/>
                <a:cs typeface="Tahoma"/>
              </a:rPr>
              <a:t> </a:t>
            </a:r>
            <a:r>
              <a:rPr sz="2052" spc="-32" dirty="0">
                <a:solidFill>
                  <a:srgbClr val="0066FF"/>
                </a:solidFill>
                <a:latin typeface="Tahoma"/>
                <a:cs typeface="Tahoma"/>
              </a:rPr>
              <a:t>a </a:t>
            </a:r>
            <a:r>
              <a:rPr sz="2052" dirty="0">
                <a:solidFill>
                  <a:srgbClr val="0066FF"/>
                </a:solidFill>
                <a:latin typeface="Tahoma"/>
                <a:cs typeface="Tahoma"/>
              </a:rPr>
              <a:t>sample</a:t>
            </a:r>
            <a:r>
              <a:rPr sz="2052" dirty="0">
                <a:latin typeface="Tahoma"/>
                <a:cs typeface="Tahoma"/>
              </a:rPr>
              <a:t>.</a:t>
            </a:r>
            <a:r>
              <a:rPr sz="2052" spc="-29" dirty="0">
                <a:latin typeface="Tahoma"/>
                <a:cs typeface="Tahoma"/>
              </a:rPr>
              <a:t> </a:t>
            </a:r>
            <a:r>
              <a:rPr sz="2052" dirty="0">
                <a:solidFill>
                  <a:srgbClr val="FF5050"/>
                </a:solidFill>
                <a:latin typeface="Tahoma"/>
                <a:cs typeface="Tahoma"/>
              </a:rPr>
              <a:t>Sampling</a:t>
            </a:r>
            <a:r>
              <a:rPr sz="2052" spc="-26" dirty="0">
                <a:solidFill>
                  <a:srgbClr val="FF5050"/>
                </a:solidFill>
                <a:latin typeface="Tahoma"/>
                <a:cs typeface="Tahoma"/>
              </a:rPr>
              <a:t> </a:t>
            </a:r>
            <a:r>
              <a:rPr sz="2052" dirty="0">
                <a:solidFill>
                  <a:srgbClr val="FF5050"/>
                </a:solidFill>
                <a:latin typeface="Tahoma"/>
                <a:cs typeface="Tahoma"/>
              </a:rPr>
              <a:t>rate</a:t>
            </a:r>
            <a:r>
              <a:rPr sz="2052" spc="-29" dirty="0">
                <a:solidFill>
                  <a:srgbClr val="FF5050"/>
                </a:solidFill>
                <a:latin typeface="Tahoma"/>
                <a:cs typeface="Tahoma"/>
              </a:rPr>
              <a:t> </a:t>
            </a:r>
            <a:r>
              <a:rPr sz="2052" dirty="0">
                <a:solidFill>
                  <a:srgbClr val="FF5050"/>
                </a:solidFill>
                <a:latin typeface="Tahoma"/>
                <a:cs typeface="Tahoma"/>
              </a:rPr>
              <a:t>is</a:t>
            </a:r>
            <a:r>
              <a:rPr sz="2052" spc="-26" dirty="0">
                <a:solidFill>
                  <a:srgbClr val="FF5050"/>
                </a:solidFill>
                <a:latin typeface="Tahoma"/>
                <a:cs typeface="Tahoma"/>
              </a:rPr>
              <a:t> </a:t>
            </a:r>
            <a:r>
              <a:rPr sz="2052" dirty="0">
                <a:solidFill>
                  <a:srgbClr val="FF5050"/>
                </a:solidFill>
                <a:latin typeface="Tahoma"/>
                <a:cs typeface="Tahoma"/>
              </a:rPr>
              <a:t>the</a:t>
            </a:r>
            <a:r>
              <a:rPr sz="2052" spc="-26" dirty="0">
                <a:solidFill>
                  <a:srgbClr val="FF5050"/>
                </a:solidFill>
                <a:latin typeface="Tahoma"/>
                <a:cs typeface="Tahoma"/>
              </a:rPr>
              <a:t> </a:t>
            </a:r>
            <a:r>
              <a:rPr sz="2052" dirty="0">
                <a:solidFill>
                  <a:srgbClr val="FF5050"/>
                </a:solidFill>
                <a:latin typeface="Tahoma"/>
                <a:cs typeface="Tahoma"/>
              </a:rPr>
              <a:t>rate</a:t>
            </a:r>
            <a:r>
              <a:rPr sz="2052" spc="-22" dirty="0">
                <a:solidFill>
                  <a:srgbClr val="FF5050"/>
                </a:solidFill>
                <a:latin typeface="Tahoma"/>
                <a:cs typeface="Tahoma"/>
              </a:rPr>
              <a:t> </a:t>
            </a:r>
            <a:r>
              <a:rPr sz="2052" dirty="0">
                <a:solidFill>
                  <a:srgbClr val="FF5050"/>
                </a:solidFill>
                <a:latin typeface="Tahoma"/>
                <a:cs typeface="Tahoma"/>
              </a:rPr>
              <a:t>which</a:t>
            </a:r>
            <a:r>
              <a:rPr sz="2052" spc="-26" dirty="0">
                <a:solidFill>
                  <a:srgbClr val="FF5050"/>
                </a:solidFill>
                <a:latin typeface="Tahoma"/>
                <a:cs typeface="Tahoma"/>
              </a:rPr>
              <a:t> </a:t>
            </a:r>
            <a:r>
              <a:rPr sz="2052" spc="-32" dirty="0">
                <a:solidFill>
                  <a:srgbClr val="FF5050"/>
                </a:solidFill>
                <a:latin typeface="Tahoma"/>
                <a:cs typeface="Tahoma"/>
              </a:rPr>
              <a:t>a </a:t>
            </a:r>
            <a:r>
              <a:rPr sz="2052" dirty="0">
                <a:solidFill>
                  <a:srgbClr val="FF5050"/>
                </a:solidFill>
                <a:latin typeface="Tahoma"/>
                <a:cs typeface="Tahoma"/>
              </a:rPr>
              <a:t>continuous</a:t>
            </a:r>
            <a:r>
              <a:rPr sz="2052" spc="-26" dirty="0">
                <a:solidFill>
                  <a:srgbClr val="FF5050"/>
                </a:solidFill>
                <a:latin typeface="Tahoma"/>
                <a:cs typeface="Tahoma"/>
              </a:rPr>
              <a:t> </a:t>
            </a:r>
            <a:r>
              <a:rPr sz="2052" dirty="0">
                <a:solidFill>
                  <a:srgbClr val="FF5050"/>
                </a:solidFill>
                <a:latin typeface="Tahoma"/>
                <a:cs typeface="Tahoma"/>
              </a:rPr>
              <a:t>waveform</a:t>
            </a:r>
            <a:r>
              <a:rPr sz="2052" spc="-16" dirty="0">
                <a:solidFill>
                  <a:srgbClr val="FF5050"/>
                </a:solidFill>
                <a:latin typeface="Tahoma"/>
                <a:cs typeface="Tahoma"/>
              </a:rPr>
              <a:t> </a:t>
            </a:r>
            <a:r>
              <a:rPr sz="2052" dirty="0">
                <a:solidFill>
                  <a:srgbClr val="FF5050"/>
                </a:solidFill>
                <a:latin typeface="Tahoma"/>
                <a:cs typeface="Tahoma"/>
              </a:rPr>
              <a:t>is</a:t>
            </a:r>
            <a:r>
              <a:rPr sz="2052" spc="-16" dirty="0">
                <a:solidFill>
                  <a:srgbClr val="FF5050"/>
                </a:solidFill>
                <a:latin typeface="Tahoma"/>
                <a:cs typeface="Tahoma"/>
              </a:rPr>
              <a:t> </a:t>
            </a:r>
            <a:r>
              <a:rPr sz="2052" spc="-6" dirty="0">
                <a:solidFill>
                  <a:srgbClr val="FF5050"/>
                </a:solidFill>
                <a:latin typeface="Tahoma"/>
                <a:cs typeface="Tahoma"/>
              </a:rPr>
              <a:t>sampled</a:t>
            </a:r>
            <a:r>
              <a:rPr sz="2052" spc="-6" dirty="0">
                <a:latin typeface="Tahoma"/>
                <a:cs typeface="Tahoma"/>
              </a:rPr>
              <a:t>.</a:t>
            </a:r>
            <a:endParaRPr sz="2052">
              <a:latin typeface="Tahoma"/>
              <a:cs typeface="Tahoma"/>
            </a:endParaRPr>
          </a:p>
          <a:p>
            <a:pPr marL="228046" marR="520434">
              <a:spcBef>
                <a:spcPts val="3"/>
              </a:spcBef>
            </a:pPr>
            <a:r>
              <a:rPr sz="2052" dirty="0">
                <a:solidFill>
                  <a:srgbClr val="0066FF"/>
                </a:solidFill>
                <a:latin typeface="Tahoma"/>
                <a:cs typeface="Tahoma"/>
              </a:rPr>
              <a:t>Quantization</a:t>
            </a:r>
            <a:r>
              <a:rPr sz="2052" spc="-64" dirty="0">
                <a:solidFill>
                  <a:srgbClr val="0066FF"/>
                </a:solidFill>
                <a:latin typeface="Tahoma"/>
                <a:cs typeface="Tahoma"/>
              </a:rPr>
              <a:t> </a:t>
            </a:r>
            <a:r>
              <a:rPr sz="2052" dirty="0">
                <a:solidFill>
                  <a:srgbClr val="0066FF"/>
                </a:solidFill>
                <a:latin typeface="Tahoma"/>
                <a:cs typeface="Tahoma"/>
              </a:rPr>
              <a:t>is</a:t>
            </a:r>
            <a:r>
              <a:rPr sz="2052" spc="-61" dirty="0">
                <a:solidFill>
                  <a:srgbClr val="0066FF"/>
                </a:solidFill>
                <a:latin typeface="Tahoma"/>
                <a:cs typeface="Tahoma"/>
              </a:rPr>
              <a:t> </a:t>
            </a:r>
            <a:r>
              <a:rPr sz="2052" dirty="0">
                <a:solidFill>
                  <a:srgbClr val="0066FF"/>
                </a:solidFill>
                <a:latin typeface="Tahoma"/>
                <a:cs typeface="Tahoma"/>
              </a:rPr>
              <a:t>the</a:t>
            </a:r>
            <a:r>
              <a:rPr sz="2052" spc="-55" dirty="0">
                <a:solidFill>
                  <a:srgbClr val="0066FF"/>
                </a:solidFill>
                <a:latin typeface="Tahoma"/>
                <a:cs typeface="Tahoma"/>
              </a:rPr>
              <a:t> </a:t>
            </a:r>
            <a:r>
              <a:rPr sz="2052" dirty="0">
                <a:solidFill>
                  <a:srgbClr val="0066FF"/>
                </a:solidFill>
                <a:latin typeface="Tahoma"/>
                <a:cs typeface="Tahoma"/>
              </a:rPr>
              <a:t>possible</a:t>
            </a:r>
            <a:r>
              <a:rPr sz="2052" spc="-55" dirty="0">
                <a:solidFill>
                  <a:srgbClr val="0066FF"/>
                </a:solidFill>
                <a:latin typeface="Tahoma"/>
                <a:cs typeface="Tahoma"/>
              </a:rPr>
              <a:t> </a:t>
            </a:r>
            <a:r>
              <a:rPr sz="2052" dirty="0">
                <a:solidFill>
                  <a:srgbClr val="0066FF"/>
                </a:solidFill>
                <a:latin typeface="Tahoma"/>
                <a:cs typeface="Tahoma"/>
              </a:rPr>
              <a:t>(range</a:t>
            </a:r>
            <a:r>
              <a:rPr sz="2052" spc="-64" dirty="0">
                <a:solidFill>
                  <a:srgbClr val="0066FF"/>
                </a:solidFill>
                <a:latin typeface="Tahoma"/>
                <a:cs typeface="Tahoma"/>
              </a:rPr>
              <a:t> </a:t>
            </a:r>
            <a:r>
              <a:rPr sz="2052" spc="-16" dirty="0">
                <a:solidFill>
                  <a:srgbClr val="0066FF"/>
                </a:solidFill>
                <a:latin typeface="Tahoma"/>
                <a:cs typeface="Tahoma"/>
              </a:rPr>
              <a:t>of) </a:t>
            </a:r>
            <a:r>
              <a:rPr sz="2052" dirty="0">
                <a:solidFill>
                  <a:srgbClr val="0066FF"/>
                </a:solidFill>
                <a:latin typeface="Tahoma"/>
                <a:cs typeface="Tahoma"/>
              </a:rPr>
              <a:t>values</a:t>
            </a:r>
            <a:r>
              <a:rPr sz="2052" spc="-26" dirty="0">
                <a:solidFill>
                  <a:srgbClr val="0066FF"/>
                </a:solidFill>
                <a:latin typeface="Tahoma"/>
                <a:cs typeface="Tahoma"/>
              </a:rPr>
              <a:t> </a:t>
            </a:r>
            <a:r>
              <a:rPr sz="2052" dirty="0">
                <a:solidFill>
                  <a:srgbClr val="0066FF"/>
                </a:solidFill>
                <a:latin typeface="Tahoma"/>
                <a:cs typeface="Tahoma"/>
              </a:rPr>
              <a:t>of</a:t>
            </a:r>
            <a:r>
              <a:rPr sz="2052" spc="-26" dirty="0">
                <a:solidFill>
                  <a:srgbClr val="0066FF"/>
                </a:solidFill>
                <a:latin typeface="Tahoma"/>
                <a:cs typeface="Tahoma"/>
              </a:rPr>
              <a:t> </a:t>
            </a:r>
            <a:r>
              <a:rPr sz="2052" dirty="0">
                <a:solidFill>
                  <a:srgbClr val="0066FF"/>
                </a:solidFill>
                <a:latin typeface="Tahoma"/>
                <a:cs typeface="Tahoma"/>
              </a:rPr>
              <a:t>the</a:t>
            </a:r>
            <a:r>
              <a:rPr sz="2052" spc="-22" dirty="0">
                <a:solidFill>
                  <a:srgbClr val="0066FF"/>
                </a:solidFill>
                <a:latin typeface="Tahoma"/>
                <a:cs typeface="Tahoma"/>
              </a:rPr>
              <a:t> </a:t>
            </a:r>
            <a:r>
              <a:rPr sz="2052" spc="-6" dirty="0">
                <a:solidFill>
                  <a:srgbClr val="0066FF"/>
                </a:solidFill>
                <a:latin typeface="Tahoma"/>
                <a:cs typeface="Tahoma"/>
              </a:rPr>
              <a:t>sample</a:t>
            </a:r>
            <a:endParaRPr sz="2052">
              <a:latin typeface="Tahoma"/>
              <a:cs typeface="Tahoma"/>
            </a:endParaRPr>
          </a:p>
        </p:txBody>
      </p:sp>
      <p:pic>
        <p:nvPicPr>
          <p:cNvPr id="6" name="object 6"/>
          <p:cNvPicPr/>
          <p:nvPr/>
        </p:nvPicPr>
        <p:blipFill>
          <a:blip r:embed="rId3" cstate="print"/>
          <a:stretch>
            <a:fillRect/>
          </a:stretch>
        </p:blipFill>
        <p:spPr>
          <a:xfrm>
            <a:off x="5442943" y="2799508"/>
            <a:ext cx="2277796" cy="1335792"/>
          </a:xfrm>
          <a:prstGeom prst="rect">
            <a:avLst/>
          </a:prstGeom>
        </p:spPr>
      </p:pic>
      <p:sp>
        <p:nvSpPr>
          <p:cNvPr id="10" name="Footer Placeholder 9">
            <a:extLst>
              <a:ext uri="{FF2B5EF4-FFF2-40B4-BE49-F238E27FC236}">
                <a16:creationId xmlns:a16="http://schemas.microsoft.com/office/drawing/2014/main" id="{3D7A6D98-E0DA-4CBC-8103-B66A187EBC7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268684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12178" y="533531"/>
            <a:ext cx="5638710" cy="3758054"/>
            <a:chOff x="351967" y="831913"/>
            <a:chExt cx="8792210" cy="58597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56730" y="836675"/>
              <a:ext cx="8255000" cy="5850255"/>
            </a:xfrm>
            <a:custGeom>
              <a:avLst/>
              <a:gdLst/>
              <a:ahLst/>
              <a:cxnLst/>
              <a:rect l="l" t="t" r="r" b="b"/>
              <a:pathLst>
                <a:path w="8255000" h="5850255">
                  <a:moveTo>
                    <a:pt x="0" y="5849874"/>
                  </a:moveTo>
                  <a:lnTo>
                    <a:pt x="8255000" y="5849874"/>
                  </a:lnTo>
                  <a:lnTo>
                    <a:pt x="8255000" y="0"/>
                  </a:lnTo>
                  <a:lnTo>
                    <a:pt x="0" y="0"/>
                  </a:lnTo>
                  <a:lnTo>
                    <a:pt x="0" y="5849874"/>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497717" y="172427"/>
            <a:ext cx="5060829" cy="324428"/>
          </a:xfrm>
          <a:prstGeom prst="rect">
            <a:avLst/>
          </a:prstGeom>
        </p:spPr>
        <p:txBody>
          <a:bodyPr vert="horz" wrap="square" lIns="0" tIns="8552" rIns="0" bIns="0" rtlCol="0" anchor="ctr">
            <a:spAutoFit/>
          </a:bodyPr>
          <a:lstStyle/>
          <a:p>
            <a:pPr marL="8145">
              <a:lnSpc>
                <a:spcPct val="100000"/>
              </a:lnSpc>
              <a:spcBef>
                <a:spcPts val="67"/>
              </a:spcBef>
            </a:pPr>
            <a:r>
              <a:rPr sz="2052" dirty="0">
                <a:solidFill>
                  <a:srgbClr val="003399"/>
                </a:solidFill>
                <a:latin typeface="Arial Black"/>
                <a:cs typeface="Arial Black"/>
              </a:rPr>
              <a:t>Audio</a:t>
            </a:r>
            <a:r>
              <a:rPr sz="2052" spc="-13" dirty="0">
                <a:solidFill>
                  <a:srgbClr val="003399"/>
                </a:solidFill>
                <a:latin typeface="Arial Black"/>
                <a:cs typeface="Arial Black"/>
              </a:rPr>
              <a:t> </a:t>
            </a:r>
            <a:r>
              <a:rPr sz="2052" dirty="0">
                <a:solidFill>
                  <a:srgbClr val="003399"/>
                </a:solidFill>
                <a:latin typeface="Arial Black"/>
                <a:cs typeface="Arial Black"/>
              </a:rPr>
              <a:t>representation</a:t>
            </a:r>
            <a:r>
              <a:rPr sz="2052" spc="-22" dirty="0">
                <a:solidFill>
                  <a:srgbClr val="003399"/>
                </a:solidFill>
                <a:latin typeface="Arial Black"/>
                <a:cs typeface="Arial Black"/>
              </a:rPr>
              <a:t> </a:t>
            </a:r>
            <a:r>
              <a:rPr sz="2052" dirty="0">
                <a:solidFill>
                  <a:srgbClr val="003399"/>
                </a:solidFill>
                <a:latin typeface="Arial Black"/>
                <a:cs typeface="Arial Black"/>
              </a:rPr>
              <a:t>on </a:t>
            </a:r>
            <a:r>
              <a:rPr sz="2052" spc="-6" dirty="0">
                <a:solidFill>
                  <a:srgbClr val="003399"/>
                </a:solidFill>
                <a:latin typeface="Arial Black"/>
                <a:cs typeface="Arial Black"/>
              </a:rPr>
              <a:t>computers</a:t>
            </a:r>
            <a:endParaRPr sz="2052">
              <a:latin typeface="Arial Black"/>
              <a:cs typeface="Arial Black"/>
            </a:endParaRPr>
          </a:p>
        </p:txBody>
      </p:sp>
      <p:sp>
        <p:nvSpPr>
          <p:cNvPr id="6" name="object 6"/>
          <p:cNvSpPr txBox="1"/>
          <p:nvPr/>
        </p:nvSpPr>
        <p:spPr>
          <a:xfrm>
            <a:off x="2465854" y="556948"/>
            <a:ext cx="5167527" cy="2613681"/>
          </a:xfrm>
          <a:prstGeom prst="rect">
            <a:avLst/>
          </a:prstGeom>
        </p:spPr>
        <p:txBody>
          <a:bodyPr vert="horz" wrap="square" lIns="0" tIns="8145" rIns="0" bIns="0" rtlCol="0">
            <a:spAutoFit/>
          </a:bodyPr>
          <a:lstStyle/>
          <a:p>
            <a:pPr marL="228046" marR="3258" indent="-219902">
              <a:spcBef>
                <a:spcPts val="64"/>
              </a:spcBef>
            </a:pPr>
            <a:r>
              <a:rPr sz="1539" dirty="0">
                <a:solidFill>
                  <a:srgbClr val="FFCC00"/>
                </a:solidFill>
                <a:latin typeface="Wingdings"/>
                <a:cs typeface="Wingdings"/>
              </a:rPr>
              <a:t></a:t>
            </a:r>
            <a:r>
              <a:rPr sz="1539" spc="-58" dirty="0">
                <a:solidFill>
                  <a:srgbClr val="FFCC00"/>
                </a:solidFill>
                <a:latin typeface="Times New Roman"/>
                <a:cs typeface="Times New Roman"/>
              </a:rPr>
              <a:t> </a:t>
            </a:r>
            <a:r>
              <a:rPr sz="1539" b="1" dirty="0">
                <a:solidFill>
                  <a:srgbClr val="0066FF"/>
                </a:solidFill>
                <a:latin typeface="Tahoma"/>
                <a:cs typeface="Tahoma"/>
              </a:rPr>
              <a:t>Before</a:t>
            </a:r>
            <a:r>
              <a:rPr sz="1539" b="1" spc="-32" dirty="0">
                <a:solidFill>
                  <a:srgbClr val="0066FF"/>
                </a:solidFill>
                <a:latin typeface="Tahoma"/>
                <a:cs typeface="Tahoma"/>
              </a:rPr>
              <a:t> </a:t>
            </a:r>
            <a:r>
              <a:rPr sz="1539" b="1" dirty="0">
                <a:solidFill>
                  <a:srgbClr val="0066FF"/>
                </a:solidFill>
                <a:latin typeface="Tahoma"/>
                <a:cs typeface="Tahoma"/>
              </a:rPr>
              <a:t>the</a:t>
            </a:r>
            <a:r>
              <a:rPr sz="1539" b="1" spc="-42" dirty="0">
                <a:solidFill>
                  <a:srgbClr val="0066FF"/>
                </a:solidFill>
                <a:latin typeface="Tahoma"/>
                <a:cs typeface="Tahoma"/>
              </a:rPr>
              <a:t> </a:t>
            </a:r>
            <a:r>
              <a:rPr sz="1539" b="1" dirty="0">
                <a:solidFill>
                  <a:srgbClr val="0066FF"/>
                </a:solidFill>
                <a:latin typeface="Tahoma"/>
                <a:cs typeface="Tahoma"/>
              </a:rPr>
              <a:t>continuous</a:t>
            </a:r>
            <a:r>
              <a:rPr sz="1539" b="1" spc="-19" dirty="0">
                <a:solidFill>
                  <a:srgbClr val="0066FF"/>
                </a:solidFill>
                <a:latin typeface="Tahoma"/>
                <a:cs typeface="Tahoma"/>
              </a:rPr>
              <a:t> </a:t>
            </a:r>
            <a:r>
              <a:rPr sz="1539" b="1" dirty="0">
                <a:solidFill>
                  <a:srgbClr val="0066FF"/>
                </a:solidFill>
                <a:latin typeface="Tahoma"/>
                <a:cs typeface="Tahoma"/>
              </a:rPr>
              <a:t>curve</a:t>
            </a:r>
            <a:r>
              <a:rPr sz="1539" b="1" spc="-35" dirty="0">
                <a:solidFill>
                  <a:srgbClr val="0066FF"/>
                </a:solidFill>
                <a:latin typeface="Tahoma"/>
                <a:cs typeface="Tahoma"/>
              </a:rPr>
              <a:t> </a:t>
            </a:r>
            <a:r>
              <a:rPr sz="1539" b="1" dirty="0">
                <a:solidFill>
                  <a:srgbClr val="0066FF"/>
                </a:solidFill>
                <a:latin typeface="Tahoma"/>
                <a:cs typeface="Tahoma"/>
              </a:rPr>
              <a:t>of</a:t>
            </a:r>
            <a:r>
              <a:rPr sz="1539" b="1" spc="-38" dirty="0">
                <a:solidFill>
                  <a:srgbClr val="0066FF"/>
                </a:solidFill>
                <a:latin typeface="Tahoma"/>
                <a:cs typeface="Tahoma"/>
              </a:rPr>
              <a:t> </a:t>
            </a:r>
            <a:r>
              <a:rPr sz="1539" b="1" dirty="0">
                <a:solidFill>
                  <a:srgbClr val="0066FF"/>
                </a:solidFill>
                <a:latin typeface="Tahoma"/>
                <a:cs typeface="Tahoma"/>
              </a:rPr>
              <a:t>a</a:t>
            </a:r>
            <a:r>
              <a:rPr sz="1539" b="1" spc="-38" dirty="0">
                <a:solidFill>
                  <a:srgbClr val="0066FF"/>
                </a:solidFill>
                <a:latin typeface="Tahoma"/>
                <a:cs typeface="Tahoma"/>
              </a:rPr>
              <a:t> </a:t>
            </a:r>
            <a:r>
              <a:rPr sz="1539" b="1" dirty="0">
                <a:solidFill>
                  <a:srgbClr val="0066FF"/>
                </a:solidFill>
                <a:latin typeface="Tahoma"/>
                <a:cs typeface="Tahoma"/>
              </a:rPr>
              <a:t>sound</a:t>
            </a:r>
            <a:r>
              <a:rPr sz="1539" b="1" spc="-26" dirty="0">
                <a:solidFill>
                  <a:srgbClr val="0066FF"/>
                </a:solidFill>
                <a:latin typeface="Tahoma"/>
                <a:cs typeface="Tahoma"/>
              </a:rPr>
              <a:t> </a:t>
            </a:r>
            <a:r>
              <a:rPr sz="1539" b="1" dirty="0">
                <a:solidFill>
                  <a:srgbClr val="0066FF"/>
                </a:solidFill>
                <a:latin typeface="Tahoma"/>
                <a:cs typeface="Tahoma"/>
              </a:rPr>
              <a:t>wave</a:t>
            </a:r>
            <a:r>
              <a:rPr sz="1539" b="1" spc="-45" dirty="0">
                <a:solidFill>
                  <a:srgbClr val="0066FF"/>
                </a:solidFill>
                <a:latin typeface="Tahoma"/>
                <a:cs typeface="Tahoma"/>
              </a:rPr>
              <a:t> </a:t>
            </a:r>
            <a:r>
              <a:rPr sz="1539" b="1" spc="-16" dirty="0">
                <a:solidFill>
                  <a:srgbClr val="0066FF"/>
                </a:solidFill>
                <a:latin typeface="Tahoma"/>
                <a:cs typeface="Tahoma"/>
              </a:rPr>
              <a:t>can </a:t>
            </a:r>
            <a:r>
              <a:rPr sz="1539" b="1" dirty="0">
                <a:solidFill>
                  <a:srgbClr val="0066FF"/>
                </a:solidFill>
                <a:latin typeface="Tahoma"/>
                <a:cs typeface="Tahoma"/>
              </a:rPr>
              <a:t>be</a:t>
            </a:r>
            <a:r>
              <a:rPr sz="1539" b="1" spc="-45" dirty="0">
                <a:solidFill>
                  <a:srgbClr val="0066FF"/>
                </a:solidFill>
                <a:latin typeface="Tahoma"/>
                <a:cs typeface="Tahoma"/>
              </a:rPr>
              <a:t> </a:t>
            </a:r>
            <a:r>
              <a:rPr sz="1539" b="1" dirty="0">
                <a:solidFill>
                  <a:srgbClr val="0066FF"/>
                </a:solidFill>
                <a:latin typeface="Tahoma"/>
                <a:cs typeface="Tahoma"/>
              </a:rPr>
              <a:t>represented</a:t>
            </a:r>
            <a:r>
              <a:rPr sz="1539" b="1" spc="-48" dirty="0">
                <a:solidFill>
                  <a:srgbClr val="0066FF"/>
                </a:solidFill>
                <a:latin typeface="Tahoma"/>
                <a:cs typeface="Tahoma"/>
              </a:rPr>
              <a:t> </a:t>
            </a:r>
            <a:r>
              <a:rPr sz="1539" b="1" dirty="0">
                <a:solidFill>
                  <a:srgbClr val="0066FF"/>
                </a:solidFill>
                <a:latin typeface="Tahoma"/>
                <a:cs typeface="Tahoma"/>
              </a:rPr>
              <a:t>on</a:t>
            </a:r>
            <a:r>
              <a:rPr sz="1539" b="1" spc="-42" dirty="0">
                <a:solidFill>
                  <a:srgbClr val="0066FF"/>
                </a:solidFill>
                <a:latin typeface="Tahoma"/>
                <a:cs typeface="Tahoma"/>
              </a:rPr>
              <a:t> </a:t>
            </a:r>
            <a:r>
              <a:rPr sz="1539" b="1" dirty="0">
                <a:solidFill>
                  <a:srgbClr val="0066FF"/>
                </a:solidFill>
                <a:latin typeface="Tahoma"/>
                <a:cs typeface="Tahoma"/>
              </a:rPr>
              <a:t>a</a:t>
            </a:r>
            <a:r>
              <a:rPr sz="1539" b="1" spc="-32" dirty="0">
                <a:solidFill>
                  <a:srgbClr val="0066FF"/>
                </a:solidFill>
                <a:latin typeface="Tahoma"/>
                <a:cs typeface="Tahoma"/>
              </a:rPr>
              <a:t> </a:t>
            </a:r>
            <a:r>
              <a:rPr sz="1539" b="1" dirty="0">
                <a:solidFill>
                  <a:srgbClr val="0066FF"/>
                </a:solidFill>
                <a:latin typeface="Tahoma"/>
                <a:cs typeface="Tahoma"/>
              </a:rPr>
              <a:t>computer</a:t>
            </a:r>
            <a:r>
              <a:rPr sz="1539" b="1" spc="-42" dirty="0">
                <a:solidFill>
                  <a:srgbClr val="0066FF"/>
                </a:solidFill>
                <a:latin typeface="Tahoma"/>
                <a:cs typeface="Tahoma"/>
              </a:rPr>
              <a:t> </a:t>
            </a:r>
            <a:r>
              <a:rPr sz="1539" b="1" dirty="0">
                <a:solidFill>
                  <a:srgbClr val="0066FF"/>
                </a:solidFill>
                <a:latin typeface="Tahoma"/>
                <a:cs typeface="Tahoma"/>
              </a:rPr>
              <a:t>,</a:t>
            </a:r>
            <a:r>
              <a:rPr sz="1539" b="1" spc="-35" dirty="0">
                <a:solidFill>
                  <a:srgbClr val="0066FF"/>
                </a:solidFill>
                <a:latin typeface="Tahoma"/>
                <a:cs typeface="Tahoma"/>
              </a:rPr>
              <a:t> </a:t>
            </a:r>
            <a:r>
              <a:rPr sz="1539" b="1" dirty="0">
                <a:solidFill>
                  <a:srgbClr val="0066FF"/>
                </a:solidFill>
                <a:latin typeface="Tahoma"/>
                <a:cs typeface="Tahoma"/>
              </a:rPr>
              <a:t>the</a:t>
            </a:r>
            <a:r>
              <a:rPr sz="1539" b="1" spc="-38" dirty="0">
                <a:solidFill>
                  <a:srgbClr val="0066FF"/>
                </a:solidFill>
                <a:latin typeface="Tahoma"/>
                <a:cs typeface="Tahoma"/>
              </a:rPr>
              <a:t> </a:t>
            </a:r>
            <a:r>
              <a:rPr sz="1539" b="1" dirty="0">
                <a:solidFill>
                  <a:srgbClr val="0066FF"/>
                </a:solidFill>
                <a:latin typeface="Tahoma"/>
                <a:cs typeface="Tahoma"/>
              </a:rPr>
              <a:t>computer</a:t>
            </a:r>
            <a:r>
              <a:rPr sz="1539" b="1" spc="-38" dirty="0">
                <a:solidFill>
                  <a:srgbClr val="0066FF"/>
                </a:solidFill>
                <a:latin typeface="Tahoma"/>
                <a:cs typeface="Tahoma"/>
              </a:rPr>
              <a:t> </a:t>
            </a:r>
            <a:r>
              <a:rPr sz="1539" b="1" spc="-16" dirty="0">
                <a:solidFill>
                  <a:srgbClr val="0066FF"/>
                </a:solidFill>
                <a:latin typeface="Tahoma"/>
                <a:cs typeface="Tahoma"/>
              </a:rPr>
              <a:t>has </a:t>
            </a:r>
            <a:r>
              <a:rPr sz="1539" b="1" dirty="0">
                <a:solidFill>
                  <a:srgbClr val="0066FF"/>
                </a:solidFill>
                <a:latin typeface="Tahoma"/>
                <a:cs typeface="Tahoma"/>
              </a:rPr>
              <a:t>to</a:t>
            </a:r>
            <a:r>
              <a:rPr sz="1539" b="1" spc="-29" dirty="0">
                <a:solidFill>
                  <a:srgbClr val="0066FF"/>
                </a:solidFill>
                <a:latin typeface="Tahoma"/>
                <a:cs typeface="Tahoma"/>
              </a:rPr>
              <a:t> </a:t>
            </a:r>
            <a:r>
              <a:rPr sz="1539" b="1" dirty="0">
                <a:solidFill>
                  <a:srgbClr val="0066FF"/>
                </a:solidFill>
                <a:latin typeface="Tahoma"/>
                <a:cs typeface="Tahoma"/>
              </a:rPr>
              <a:t>measure</a:t>
            </a:r>
            <a:r>
              <a:rPr sz="1539" b="1" spc="-38" dirty="0">
                <a:solidFill>
                  <a:srgbClr val="0066FF"/>
                </a:solidFill>
                <a:latin typeface="Tahoma"/>
                <a:cs typeface="Tahoma"/>
              </a:rPr>
              <a:t> </a:t>
            </a:r>
            <a:r>
              <a:rPr sz="1539" b="1" dirty="0">
                <a:solidFill>
                  <a:srgbClr val="0066FF"/>
                </a:solidFill>
                <a:latin typeface="Tahoma"/>
                <a:cs typeface="Tahoma"/>
              </a:rPr>
              <a:t>the</a:t>
            </a:r>
            <a:r>
              <a:rPr sz="1539" b="1" spc="-35" dirty="0">
                <a:solidFill>
                  <a:srgbClr val="0066FF"/>
                </a:solidFill>
                <a:latin typeface="Tahoma"/>
                <a:cs typeface="Tahoma"/>
              </a:rPr>
              <a:t> </a:t>
            </a:r>
            <a:r>
              <a:rPr sz="1539" b="1" dirty="0">
                <a:solidFill>
                  <a:srgbClr val="0066FF"/>
                </a:solidFill>
                <a:latin typeface="Tahoma"/>
                <a:cs typeface="Tahoma"/>
              </a:rPr>
              <a:t>wave's</a:t>
            </a:r>
            <a:r>
              <a:rPr sz="1539" b="1" spc="-35" dirty="0">
                <a:solidFill>
                  <a:srgbClr val="0066FF"/>
                </a:solidFill>
                <a:latin typeface="Tahoma"/>
                <a:cs typeface="Tahoma"/>
              </a:rPr>
              <a:t> </a:t>
            </a:r>
            <a:r>
              <a:rPr sz="1539" b="1" dirty="0">
                <a:solidFill>
                  <a:srgbClr val="0066FF"/>
                </a:solidFill>
                <a:latin typeface="Tahoma"/>
                <a:cs typeface="Tahoma"/>
              </a:rPr>
              <a:t>amplitude</a:t>
            </a:r>
            <a:r>
              <a:rPr sz="1539" b="1" spc="-29" dirty="0">
                <a:solidFill>
                  <a:srgbClr val="0066FF"/>
                </a:solidFill>
                <a:latin typeface="Tahoma"/>
                <a:cs typeface="Tahoma"/>
              </a:rPr>
              <a:t> </a:t>
            </a:r>
            <a:r>
              <a:rPr sz="1539" b="1" dirty="0">
                <a:solidFill>
                  <a:srgbClr val="0066FF"/>
                </a:solidFill>
                <a:latin typeface="Tahoma"/>
                <a:cs typeface="Tahoma"/>
              </a:rPr>
              <a:t>in</a:t>
            </a:r>
            <a:r>
              <a:rPr sz="1539" b="1" spc="-32" dirty="0">
                <a:solidFill>
                  <a:srgbClr val="0066FF"/>
                </a:solidFill>
                <a:latin typeface="Tahoma"/>
                <a:cs typeface="Tahoma"/>
              </a:rPr>
              <a:t> </a:t>
            </a:r>
            <a:r>
              <a:rPr sz="1539" b="1" dirty="0">
                <a:solidFill>
                  <a:srgbClr val="0066FF"/>
                </a:solidFill>
                <a:latin typeface="Tahoma"/>
                <a:cs typeface="Tahoma"/>
              </a:rPr>
              <a:t>regular</a:t>
            </a:r>
            <a:r>
              <a:rPr sz="1539" b="1" spc="-42" dirty="0">
                <a:solidFill>
                  <a:srgbClr val="0066FF"/>
                </a:solidFill>
                <a:latin typeface="Tahoma"/>
                <a:cs typeface="Tahoma"/>
              </a:rPr>
              <a:t> </a:t>
            </a:r>
            <a:r>
              <a:rPr sz="1539" b="1" spc="-13" dirty="0">
                <a:solidFill>
                  <a:srgbClr val="0066FF"/>
                </a:solidFill>
                <a:latin typeface="Tahoma"/>
                <a:cs typeface="Tahoma"/>
              </a:rPr>
              <a:t>time </a:t>
            </a:r>
            <a:r>
              <a:rPr sz="1539" b="1" dirty="0">
                <a:solidFill>
                  <a:srgbClr val="0066FF"/>
                </a:solidFill>
                <a:latin typeface="Tahoma"/>
                <a:cs typeface="Tahoma"/>
              </a:rPr>
              <a:t>intervals</a:t>
            </a:r>
            <a:r>
              <a:rPr sz="1539" dirty="0">
                <a:latin typeface="Tahoma"/>
                <a:cs typeface="Tahoma"/>
              </a:rPr>
              <a:t>.</a:t>
            </a:r>
            <a:r>
              <a:rPr sz="1539" spc="-42" dirty="0">
                <a:latin typeface="Tahoma"/>
                <a:cs typeface="Tahoma"/>
              </a:rPr>
              <a:t> </a:t>
            </a:r>
            <a:r>
              <a:rPr sz="1539" b="1" dirty="0">
                <a:latin typeface="Tahoma"/>
                <a:cs typeface="Tahoma"/>
              </a:rPr>
              <a:t>it</a:t>
            </a:r>
            <a:r>
              <a:rPr sz="1539" b="1" spc="-38" dirty="0">
                <a:latin typeface="Tahoma"/>
                <a:cs typeface="Tahoma"/>
              </a:rPr>
              <a:t> </a:t>
            </a:r>
            <a:r>
              <a:rPr sz="1539" b="1" dirty="0">
                <a:latin typeface="Tahoma"/>
                <a:cs typeface="Tahoma"/>
              </a:rPr>
              <a:t>then</a:t>
            </a:r>
            <a:r>
              <a:rPr sz="1539" b="1" spc="-32" dirty="0">
                <a:latin typeface="Tahoma"/>
                <a:cs typeface="Tahoma"/>
              </a:rPr>
              <a:t> </a:t>
            </a:r>
            <a:r>
              <a:rPr sz="1539" b="1" dirty="0">
                <a:latin typeface="Tahoma"/>
                <a:cs typeface="Tahoma"/>
              </a:rPr>
              <a:t>takes</a:t>
            </a:r>
            <a:r>
              <a:rPr sz="1539" b="1" spc="-32" dirty="0">
                <a:latin typeface="Tahoma"/>
                <a:cs typeface="Tahoma"/>
              </a:rPr>
              <a:t> </a:t>
            </a:r>
            <a:r>
              <a:rPr sz="1539" b="1" dirty="0">
                <a:latin typeface="Tahoma"/>
                <a:cs typeface="Tahoma"/>
              </a:rPr>
              <a:t>the</a:t>
            </a:r>
            <a:r>
              <a:rPr sz="1539" b="1" spc="-35" dirty="0">
                <a:latin typeface="Tahoma"/>
                <a:cs typeface="Tahoma"/>
              </a:rPr>
              <a:t> </a:t>
            </a:r>
            <a:r>
              <a:rPr sz="1539" b="1" dirty="0">
                <a:latin typeface="Tahoma"/>
                <a:cs typeface="Tahoma"/>
              </a:rPr>
              <a:t>result</a:t>
            </a:r>
            <a:r>
              <a:rPr sz="1539" b="1" spc="-35" dirty="0">
                <a:latin typeface="Tahoma"/>
                <a:cs typeface="Tahoma"/>
              </a:rPr>
              <a:t> </a:t>
            </a:r>
            <a:r>
              <a:rPr sz="1539" b="1" dirty="0">
                <a:latin typeface="Tahoma"/>
                <a:cs typeface="Tahoma"/>
              </a:rPr>
              <a:t>and</a:t>
            </a:r>
            <a:r>
              <a:rPr sz="1539" b="1" spc="-35" dirty="0">
                <a:latin typeface="Tahoma"/>
                <a:cs typeface="Tahoma"/>
              </a:rPr>
              <a:t> </a:t>
            </a:r>
            <a:r>
              <a:rPr sz="1539" b="1" dirty="0">
                <a:latin typeface="Tahoma"/>
                <a:cs typeface="Tahoma"/>
              </a:rPr>
              <a:t>generates</a:t>
            </a:r>
            <a:r>
              <a:rPr sz="1539" b="1" spc="-42" dirty="0">
                <a:latin typeface="Tahoma"/>
                <a:cs typeface="Tahoma"/>
              </a:rPr>
              <a:t> </a:t>
            </a:r>
            <a:r>
              <a:rPr sz="1539" b="1" spc="-32" dirty="0">
                <a:latin typeface="Tahoma"/>
                <a:cs typeface="Tahoma"/>
              </a:rPr>
              <a:t>a </a:t>
            </a:r>
            <a:r>
              <a:rPr sz="1539" b="1" dirty="0">
                <a:latin typeface="Tahoma"/>
                <a:cs typeface="Tahoma"/>
              </a:rPr>
              <a:t>sequence</a:t>
            </a:r>
            <a:r>
              <a:rPr sz="1539" b="1" spc="-55" dirty="0">
                <a:latin typeface="Tahoma"/>
                <a:cs typeface="Tahoma"/>
              </a:rPr>
              <a:t> </a:t>
            </a:r>
            <a:r>
              <a:rPr sz="1539" b="1" dirty="0">
                <a:latin typeface="Tahoma"/>
                <a:cs typeface="Tahoma"/>
              </a:rPr>
              <a:t>of</a:t>
            </a:r>
            <a:r>
              <a:rPr sz="1539" b="1" spc="-48" dirty="0">
                <a:latin typeface="Tahoma"/>
                <a:cs typeface="Tahoma"/>
              </a:rPr>
              <a:t> </a:t>
            </a:r>
            <a:r>
              <a:rPr sz="1539" b="1" dirty="0">
                <a:latin typeface="Tahoma"/>
                <a:cs typeface="Tahoma"/>
              </a:rPr>
              <a:t>sampling</a:t>
            </a:r>
            <a:r>
              <a:rPr sz="1539" b="1" spc="-51" dirty="0">
                <a:latin typeface="Tahoma"/>
                <a:cs typeface="Tahoma"/>
              </a:rPr>
              <a:t> </a:t>
            </a:r>
            <a:r>
              <a:rPr sz="1539" b="1" dirty="0">
                <a:latin typeface="Tahoma"/>
                <a:cs typeface="Tahoma"/>
              </a:rPr>
              <a:t>values.</a:t>
            </a:r>
            <a:r>
              <a:rPr sz="1539" b="1" spc="-48" dirty="0">
                <a:latin typeface="Tahoma"/>
                <a:cs typeface="Tahoma"/>
              </a:rPr>
              <a:t> </a:t>
            </a:r>
            <a:r>
              <a:rPr sz="1539" b="1" dirty="0">
                <a:latin typeface="Tahoma"/>
                <a:cs typeface="Tahoma"/>
              </a:rPr>
              <a:t>or</a:t>
            </a:r>
            <a:r>
              <a:rPr sz="1539" b="1" spc="-45" dirty="0">
                <a:latin typeface="Tahoma"/>
                <a:cs typeface="Tahoma"/>
              </a:rPr>
              <a:t> </a:t>
            </a:r>
            <a:r>
              <a:rPr sz="1539" b="1" dirty="0">
                <a:latin typeface="Tahoma"/>
                <a:cs typeface="Tahoma"/>
              </a:rPr>
              <a:t>samples</a:t>
            </a:r>
            <a:r>
              <a:rPr sz="1539" b="1" spc="-48" dirty="0">
                <a:latin typeface="Tahoma"/>
                <a:cs typeface="Tahoma"/>
              </a:rPr>
              <a:t> </a:t>
            </a:r>
            <a:r>
              <a:rPr sz="1539" b="1" spc="-16" dirty="0">
                <a:latin typeface="Tahoma"/>
                <a:cs typeface="Tahoma"/>
              </a:rPr>
              <a:t>for</a:t>
            </a:r>
            <a:r>
              <a:rPr sz="1539" b="1" spc="385" dirty="0">
                <a:latin typeface="Tahoma"/>
                <a:cs typeface="Tahoma"/>
              </a:rPr>
              <a:t> </a:t>
            </a:r>
            <a:r>
              <a:rPr sz="1539" b="1" dirty="0">
                <a:latin typeface="Tahoma"/>
                <a:cs typeface="Tahoma"/>
              </a:rPr>
              <a:t>short.</a:t>
            </a:r>
            <a:r>
              <a:rPr sz="1539" b="1" spc="-29" dirty="0">
                <a:latin typeface="Tahoma"/>
                <a:cs typeface="Tahoma"/>
              </a:rPr>
              <a:t> </a:t>
            </a:r>
            <a:r>
              <a:rPr sz="1539" b="1" dirty="0">
                <a:solidFill>
                  <a:srgbClr val="0066FF"/>
                </a:solidFill>
                <a:latin typeface="Tahoma"/>
                <a:cs typeface="Tahoma"/>
              </a:rPr>
              <a:t>figure</a:t>
            </a:r>
            <a:r>
              <a:rPr sz="1539" b="1" spc="-29" dirty="0">
                <a:solidFill>
                  <a:srgbClr val="0066FF"/>
                </a:solidFill>
                <a:latin typeface="Tahoma"/>
                <a:cs typeface="Tahoma"/>
              </a:rPr>
              <a:t> </a:t>
            </a:r>
            <a:r>
              <a:rPr sz="1539" b="1" dirty="0">
                <a:solidFill>
                  <a:srgbClr val="0066FF"/>
                </a:solidFill>
                <a:latin typeface="Tahoma"/>
                <a:cs typeface="Tahoma"/>
              </a:rPr>
              <a:t>3.4</a:t>
            </a:r>
            <a:r>
              <a:rPr sz="1539" b="1" spc="-35" dirty="0">
                <a:solidFill>
                  <a:srgbClr val="0066FF"/>
                </a:solidFill>
                <a:latin typeface="Tahoma"/>
                <a:cs typeface="Tahoma"/>
              </a:rPr>
              <a:t> </a:t>
            </a:r>
            <a:r>
              <a:rPr sz="1539" b="1" dirty="0">
                <a:solidFill>
                  <a:srgbClr val="0066FF"/>
                </a:solidFill>
                <a:latin typeface="Tahoma"/>
                <a:cs typeface="Tahoma"/>
              </a:rPr>
              <a:t>shows</a:t>
            </a:r>
            <a:r>
              <a:rPr sz="1539" b="1" spc="-22" dirty="0">
                <a:solidFill>
                  <a:srgbClr val="0066FF"/>
                </a:solidFill>
                <a:latin typeface="Tahoma"/>
                <a:cs typeface="Tahoma"/>
              </a:rPr>
              <a:t> </a:t>
            </a:r>
            <a:r>
              <a:rPr sz="1539" b="1" dirty="0">
                <a:solidFill>
                  <a:srgbClr val="0066FF"/>
                </a:solidFill>
                <a:latin typeface="Tahoma"/>
                <a:cs typeface="Tahoma"/>
              </a:rPr>
              <a:t>the</a:t>
            </a:r>
            <a:r>
              <a:rPr sz="1539" b="1" spc="-32" dirty="0">
                <a:solidFill>
                  <a:srgbClr val="0066FF"/>
                </a:solidFill>
                <a:latin typeface="Tahoma"/>
                <a:cs typeface="Tahoma"/>
              </a:rPr>
              <a:t> </a:t>
            </a:r>
            <a:r>
              <a:rPr sz="1539" b="1" dirty="0">
                <a:solidFill>
                  <a:srgbClr val="0066FF"/>
                </a:solidFill>
                <a:latin typeface="Tahoma"/>
                <a:cs typeface="Tahoma"/>
              </a:rPr>
              <a:t>period</a:t>
            </a:r>
            <a:r>
              <a:rPr sz="1539" b="1" spc="-32" dirty="0">
                <a:solidFill>
                  <a:srgbClr val="0066FF"/>
                </a:solidFill>
                <a:latin typeface="Tahoma"/>
                <a:cs typeface="Tahoma"/>
              </a:rPr>
              <a:t> </a:t>
            </a:r>
            <a:r>
              <a:rPr sz="1539" b="1" dirty="0">
                <a:solidFill>
                  <a:srgbClr val="0066FF"/>
                </a:solidFill>
                <a:latin typeface="Tahoma"/>
                <a:cs typeface="Tahoma"/>
              </a:rPr>
              <a:t>of</a:t>
            </a:r>
            <a:r>
              <a:rPr sz="1539" b="1" spc="-22" dirty="0">
                <a:solidFill>
                  <a:srgbClr val="0066FF"/>
                </a:solidFill>
                <a:latin typeface="Tahoma"/>
                <a:cs typeface="Tahoma"/>
              </a:rPr>
              <a:t> </a:t>
            </a:r>
            <a:r>
              <a:rPr sz="1539" b="1" dirty="0">
                <a:solidFill>
                  <a:srgbClr val="0066FF"/>
                </a:solidFill>
                <a:latin typeface="Tahoma"/>
                <a:cs typeface="Tahoma"/>
              </a:rPr>
              <a:t>a</a:t>
            </a:r>
            <a:r>
              <a:rPr sz="1539" b="1" spc="-29" dirty="0">
                <a:solidFill>
                  <a:srgbClr val="0066FF"/>
                </a:solidFill>
                <a:latin typeface="Tahoma"/>
                <a:cs typeface="Tahoma"/>
              </a:rPr>
              <a:t> </a:t>
            </a:r>
            <a:r>
              <a:rPr sz="1539" b="1" spc="-6" dirty="0">
                <a:solidFill>
                  <a:srgbClr val="0066FF"/>
                </a:solidFill>
                <a:latin typeface="Tahoma"/>
                <a:cs typeface="Tahoma"/>
              </a:rPr>
              <a:t>digitally </a:t>
            </a:r>
            <a:r>
              <a:rPr sz="1539" b="1" dirty="0">
                <a:solidFill>
                  <a:srgbClr val="0066FF"/>
                </a:solidFill>
                <a:latin typeface="Tahoma"/>
                <a:cs typeface="Tahoma"/>
              </a:rPr>
              <a:t>sampled</a:t>
            </a:r>
            <a:r>
              <a:rPr sz="1539" b="1" spc="-55" dirty="0">
                <a:solidFill>
                  <a:srgbClr val="0066FF"/>
                </a:solidFill>
                <a:latin typeface="Tahoma"/>
                <a:cs typeface="Tahoma"/>
              </a:rPr>
              <a:t> </a:t>
            </a:r>
            <a:r>
              <a:rPr sz="1539" b="1" dirty="0">
                <a:solidFill>
                  <a:srgbClr val="0066FF"/>
                </a:solidFill>
                <a:latin typeface="Tahoma"/>
                <a:cs typeface="Tahoma"/>
              </a:rPr>
              <a:t>wave.</a:t>
            </a:r>
            <a:r>
              <a:rPr sz="1539" b="1" spc="-48" dirty="0">
                <a:solidFill>
                  <a:srgbClr val="0066FF"/>
                </a:solidFill>
                <a:latin typeface="Tahoma"/>
                <a:cs typeface="Tahoma"/>
              </a:rPr>
              <a:t> </a:t>
            </a:r>
            <a:r>
              <a:rPr sz="1539" b="1" dirty="0">
                <a:latin typeface="Tahoma"/>
                <a:cs typeface="Tahoma"/>
              </a:rPr>
              <a:t>The</a:t>
            </a:r>
            <a:r>
              <a:rPr sz="1539" b="1" spc="-48" dirty="0">
                <a:latin typeface="Tahoma"/>
                <a:cs typeface="Tahoma"/>
              </a:rPr>
              <a:t> </a:t>
            </a:r>
            <a:r>
              <a:rPr sz="1539" b="1" dirty="0">
                <a:latin typeface="Tahoma"/>
                <a:cs typeface="Tahoma"/>
              </a:rPr>
              <a:t>mechanism</a:t>
            </a:r>
            <a:r>
              <a:rPr sz="1539" b="1" spc="-48" dirty="0">
                <a:latin typeface="Tahoma"/>
                <a:cs typeface="Tahoma"/>
              </a:rPr>
              <a:t> </a:t>
            </a:r>
            <a:r>
              <a:rPr sz="1539" b="1" dirty="0">
                <a:latin typeface="Tahoma"/>
                <a:cs typeface="Tahoma"/>
              </a:rPr>
              <a:t>that</a:t>
            </a:r>
            <a:r>
              <a:rPr sz="1539" b="1" spc="-51" dirty="0">
                <a:latin typeface="Tahoma"/>
                <a:cs typeface="Tahoma"/>
              </a:rPr>
              <a:t> </a:t>
            </a:r>
            <a:r>
              <a:rPr sz="1539" b="1" dirty="0">
                <a:latin typeface="Tahoma"/>
                <a:cs typeface="Tahoma"/>
              </a:rPr>
              <a:t>converts</a:t>
            </a:r>
            <a:r>
              <a:rPr sz="1539" b="1" spc="-48" dirty="0">
                <a:latin typeface="Tahoma"/>
                <a:cs typeface="Tahoma"/>
              </a:rPr>
              <a:t> </a:t>
            </a:r>
            <a:r>
              <a:rPr sz="1539" b="1" spc="-16" dirty="0">
                <a:latin typeface="Tahoma"/>
                <a:cs typeface="Tahoma"/>
              </a:rPr>
              <a:t>an </a:t>
            </a:r>
            <a:r>
              <a:rPr sz="1539" b="1" dirty="0">
                <a:latin typeface="Tahoma"/>
                <a:cs typeface="Tahoma"/>
              </a:rPr>
              <a:t>audio</a:t>
            </a:r>
            <a:r>
              <a:rPr sz="1539" b="1" spc="-45" dirty="0">
                <a:latin typeface="Tahoma"/>
                <a:cs typeface="Tahoma"/>
              </a:rPr>
              <a:t> </a:t>
            </a:r>
            <a:r>
              <a:rPr sz="1539" b="1" dirty="0">
                <a:latin typeface="Tahoma"/>
                <a:cs typeface="Tahoma"/>
              </a:rPr>
              <a:t>signal</a:t>
            </a:r>
            <a:r>
              <a:rPr sz="1539" b="1" spc="-48" dirty="0">
                <a:latin typeface="Tahoma"/>
                <a:cs typeface="Tahoma"/>
              </a:rPr>
              <a:t> </a:t>
            </a:r>
            <a:r>
              <a:rPr sz="1539" b="1" dirty="0">
                <a:latin typeface="Tahoma"/>
                <a:cs typeface="Tahoma"/>
              </a:rPr>
              <a:t>into</a:t>
            </a:r>
            <a:r>
              <a:rPr sz="1539" b="1" spc="-42" dirty="0">
                <a:latin typeface="Tahoma"/>
                <a:cs typeface="Tahoma"/>
              </a:rPr>
              <a:t> </a:t>
            </a:r>
            <a:r>
              <a:rPr sz="1539" b="1" dirty="0">
                <a:latin typeface="Tahoma"/>
                <a:cs typeface="Tahoma"/>
              </a:rPr>
              <a:t>sequence</a:t>
            </a:r>
            <a:r>
              <a:rPr sz="1539" b="1" spc="-51" dirty="0">
                <a:latin typeface="Tahoma"/>
                <a:cs typeface="Tahoma"/>
              </a:rPr>
              <a:t> </a:t>
            </a:r>
            <a:r>
              <a:rPr sz="1539" b="1" dirty="0">
                <a:latin typeface="Tahoma"/>
                <a:cs typeface="Tahoma"/>
              </a:rPr>
              <a:t>of</a:t>
            </a:r>
            <a:r>
              <a:rPr sz="1539" b="1" spc="-48" dirty="0">
                <a:latin typeface="Tahoma"/>
                <a:cs typeface="Tahoma"/>
              </a:rPr>
              <a:t> </a:t>
            </a:r>
            <a:r>
              <a:rPr sz="1539" b="1" dirty="0">
                <a:latin typeface="Tahoma"/>
                <a:cs typeface="Tahoma"/>
              </a:rPr>
              <a:t>digital</a:t>
            </a:r>
            <a:r>
              <a:rPr sz="1539" b="1" spc="-45" dirty="0">
                <a:latin typeface="Tahoma"/>
                <a:cs typeface="Tahoma"/>
              </a:rPr>
              <a:t> </a:t>
            </a:r>
            <a:r>
              <a:rPr sz="1539" b="1" dirty="0">
                <a:latin typeface="Tahoma"/>
                <a:cs typeface="Tahoma"/>
              </a:rPr>
              <a:t>samples</a:t>
            </a:r>
            <a:r>
              <a:rPr sz="1539" b="1" spc="-48" dirty="0">
                <a:latin typeface="Tahoma"/>
                <a:cs typeface="Tahoma"/>
              </a:rPr>
              <a:t> </a:t>
            </a:r>
            <a:r>
              <a:rPr sz="1539" b="1" spc="-16" dirty="0">
                <a:latin typeface="Tahoma"/>
                <a:cs typeface="Tahoma"/>
              </a:rPr>
              <a:t>is </a:t>
            </a:r>
            <a:r>
              <a:rPr sz="1539" b="1" dirty="0">
                <a:latin typeface="Tahoma"/>
                <a:cs typeface="Tahoma"/>
              </a:rPr>
              <a:t>called</a:t>
            </a:r>
            <a:r>
              <a:rPr sz="1539" b="1" spc="-38" dirty="0">
                <a:latin typeface="Tahoma"/>
                <a:cs typeface="Tahoma"/>
              </a:rPr>
              <a:t> </a:t>
            </a:r>
            <a:r>
              <a:rPr sz="1539" b="1" dirty="0">
                <a:latin typeface="Tahoma"/>
                <a:cs typeface="Tahoma"/>
              </a:rPr>
              <a:t>an</a:t>
            </a:r>
            <a:r>
              <a:rPr sz="1539" b="1" spc="-35" dirty="0">
                <a:latin typeface="Tahoma"/>
                <a:cs typeface="Tahoma"/>
              </a:rPr>
              <a:t> </a:t>
            </a:r>
            <a:r>
              <a:rPr sz="1539" b="1" dirty="0">
                <a:latin typeface="Tahoma"/>
                <a:cs typeface="Tahoma"/>
              </a:rPr>
              <a:t>analog</a:t>
            </a:r>
            <a:r>
              <a:rPr sz="1539" b="1" spc="-22" dirty="0">
                <a:latin typeface="Tahoma"/>
                <a:cs typeface="Tahoma"/>
              </a:rPr>
              <a:t> </a:t>
            </a:r>
            <a:r>
              <a:rPr sz="1539" b="1" spc="-13" dirty="0">
                <a:latin typeface="Tahoma"/>
                <a:cs typeface="Tahoma"/>
              </a:rPr>
              <a:t>–to-</a:t>
            </a:r>
            <a:r>
              <a:rPr sz="1539" b="1" dirty="0">
                <a:latin typeface="Tahoma"/>
                <a:cs typeface="Tahoma"/>
              </a:rPr>
              <a:t>digital</a:t>
            </a:r>
            <a:r>
              <a:rPr sz="1539" b="1" spc="-19" dirty="0">
                <a:latin typeface="Tahoma"/>
                <a:cs typeface="Tahoma"/>
              </a:rPr>
              <a:t> </a:t>
            </a:r>
            <a:r>
              <a:rPr sz="1539" b="1" dirty="0">
                <a:latin typeface="Tahoma"/>
                <a:cs typeface="Tahoma"/>
              </a:rPr>
              <a:t>converter</a:t>
            </a:r>
            <a:r>
              <a:rPr sz="1539" b="1" spc="-32" dirty="0">
                <a:latin typeface="Tahoma"/>
                <a:cs typeface="Tahoma"/>
              </a:rPr>
              <a:t> </a:t>
            </a:r>
            <a:r>
              <a:rPr sz="1539" b="1" dirty="0">
                <a:latin typeface="Tahoma"/>
                <a:cs typeface="Tahoma"/>
              </a:rPr>
              <a:t>(ADC)</a:t>
            </a:r>
            <a:r>
              <a:rPr sz="1539" b="1" spc="-42" dirty="0">
                <a:latin typeface="Tahoma"/>
                <a:cs typeface="Tahoma"/>
              </a:rPr>
              <a:t> </a:t>
            </a:r>
            <a:r>
              <a:rPr sz="1539" b="1" dirty="0">
                <a:latin typeface="Tahoma"/>
                <a:cs typeface="Tahoma"/>
              </a:rPr>
              <a:t>and</a:t>
            </a:r>
            <a:r>
              <a:rPr sz="1539" b="1" spc="-35" dirty="0">
                <a:latin typeface="Tahoma"/>
                <a:cs typeface="Tahoma"/>
              </a:rPr>
              <a:t> </a:t>
            </a:r>
            <a:r>
              <a:rPr sz="1539" b="1" spc="-32" dirty="0">
                <a:latin typeface="Tahoma"/>
                <a:cs typeface="Tahoma"/>
              </a:rPr>
              <a:t>a </a:t>
            </a:r>
            <a:r>
              <a:rPr sz="1539" b="1" dirty="0">
                <a:latin typeface="Tahoma"/>
                <a:cs typeface="Tahoma"/>
              </a:rPr>
              <a:t>digital</a:t>
            </a:r>
            <a:r>
              <a:rPr sz="1539" b="1" spc="-32" dirty="0">
                <a:latin typeface="Tahoma"/>
                <a:cs typeface="Tahoma"/>
              </a:rPr>
              <a:t> </a:t>
            </a:r>
            <a:r>
              <a:rPr sz="1539" b="1" spc="-16" dirty="0">
                <a:latin typeface="Tahoma"/>
                <a:cs typeface="Tahoma"/>
              </a:rPr>
              <a:t>to-</a:t>
            </a:r>
            <a:r>
              <a:rPr sz="1539" b="1" dirty="0">
                <a:latin typeface="Tahoma"/>
                <a:cs typeface="Tahoma"/>
              </a:rPr>
              <a:t>analog</a:t>
            </a:r>
            <a:r>
              <a:rPr sz="1539" b="1" spc="-22" dirty="0">
                <a:latin typeface="Tahoma"/>
                <a:cs typeface="Tahoma"/>
              </a:rPr>
              <a:t> </a:t>
            </a:r>
            <a:r>
              <a:rPr sz="1539" b="1" dirty="0">
                <a:latin typeface="Tahoma"/>
                <a:cs typeface="Tahoma"/>
              </a:rPr>
              <a:t>converter</a:t>
            </a:r>
            <a:r>
              <a:rPr sz="1539" b="1" spc="-35" dirty="0">
                <a:latin typeface="Tahoma"/>
                <a:cs typeface="Tahoma"/>
              </a:rPr>
              <a:t> </a:t>
            </a:r>
            <a:r>
              <a:rPr sz="1539" b="1" dirty="0">
                <a:latin typeface="Tahoma"/>
                <a:cs typeface="Tahoma"/>
              </a:rPr>
              <a:t>(DAC)</a:t>
            </a:r>
            <a:r>
              <a:rPr sz="1539" b="1" spc="-51" dirty="0">
                <a:latin typeface="Tahoma"/>
                <a:cs typeface="Tahoma"/>
              </a:rPr>
              <a:t> </a:t>
            </a:r>
            <a:r>
              <a:rPr sz="1539" b="1" dirty="0">
                <a:latin typeface="Tahoma"/>
                <a:cs typeface="Tahoma"/>
              </a:rPr>
              <a:t>is</a:t>
            </a:r>
            <a:r>
              <a:rPr sz="1539" b="1" spc="-35" dirty="0">
                <a:latin typeface="Tahoma"/>
                <a:cs typeface="Tahoma"/>
              </a:rPr>
              <a:t> </a:t>
            </a:r>
            <a:r>
              <a:rPr sz="1539" b="1" dirty="0">
                <a:latin typeface="Tahoma"/>
                <a:cs typeface="Tahoma"/>
              </a:rPr>
              <a:t>used</a:t>
            </a:r>
            <a:r>
              <a:rPr sz="1539" b="1" spc="-32" dirty="0">
                <a:latin typeface="Tahoma"/>
                <a:cs typeface="Tahoma"/>
              </a:rPr>
              <a:t> </a:t>
            </a:r>
            <a:r>
              <a:rPr sz="1539" b="1" spc="-16" dirty="0">
                <a:latin typeface="Tahoma"/>
                <a:cs typeface="Tahoma"/>
              </a:rPr>
              <a:t>to </a:t>
            </a:r>
            <a:r>
              <a:rPr sz="1539" b="1" dirty="0">
                <a:latin typeface="Tahoma"/>
                <a:cs typeface="Tahoma"/>
              </a:rPr>
              <a:t>achieve</a:t>
            </a:r>
            <a:r>
              <a:rPr sz="1539" b="1" spc="-38" dirty="0">
                <a:latin typeface="Tahoma"/>
                <a:cs typeface="Tahoma"/>
              </a:rPr>
              <a:t> </a:t>
            </a:r>
            <a:r>
              <a:rPr sz="1539" b="1" dirty="0">
                <a:latin typeface="Tahoma"/>
                <a:cs typeface="Tahoma"/>
              </a:rPr>
              <a:t>the</a:t>
            </a:r>
            <a:r>
              <a:rPr sz="1539" b="1" spc="-35" dirty="0">
                <a:latin typeface="Tahoma"/>
                <a:cs typeface="Tahoma"/>
              </a:rPr>
              <a:t> </a:t>
            </a:r>
            <a:r>
              <a:rPr sz="1539" b="1" dirty="0">
                <a:latin typeface="Tahoma"/>
                <a:cs typeface="Tahoma"/>
              </a:rPr>
              <a:t>apposite</a:t>
            </a:r>
            <a:r>
              <a:rPr sz="1539" b="1" spc="-35" dirty="0">
                <a:latin typeface="Tahoma"/>
                <a:cs typeface="Tahoma"/>
              </a:rPr>
              <a:t> </a:t>
            </a:r>
            <a:r>
              <a:rPr sz="1539" b="1" spc="-6" dirty="0">
                <a:latin typeface="Tahoma"/>
                <a:cs typeface="Tahoma"/>
              </a:rPr>
              <a:t>conversion</a:t>
            </a:r>
            <a:endParaRPr sz="1539">
              <a:latin typeface="Tahoma"/>
              <a:cs typeface="Tahoma"/>
            </a:endParaRPr>
          </a:p>
        </p:txBody>
      </p:sp>
      <p:grpSp>
        <p:nvGrpSpPr>
          <p:cNvPr id="7" name="object 7"/>
          <p:cNvGrpSpPr/>
          <p:nvPr/>
        </p:nvGrpSpPr>
        <p:grpSpPr>
          <a:xfrm>
            <a:off x="2186451" y="3133988"/>
            <a:ext cx="5534048" cy="1264495"/>
            <a:chOff x="0" y="4886700"/>
            <a:chExt cx="8629015" cy="1971675"/>
          </a:xfrm>
        </p:grpSpPr>
        <p:pic>
          <p:nvPicPr>
            <p:cNvPr id="8" name="object 8"/>
            <p:cNvPicPr/>
            <p:nvPr/>
          </p:nvPicPr>
          <p:blipFill>
            <a:blip r:embed="rId3" cstate="print"/>
            <a:stretch>
              <a:fillRect/>
            </a:stretch>
          </p:blipFill>
          <p:spPr>
            <a:xfrm>
              <a:off x="4654169" y="4886700"/>
              <a:ext cx="3974437" cy="1971299"/>
            </a:xfrm>
            <a:prstGeom prst="rect">
              <a:avLst/>
            </a:prstGeom>
          </p:spPr>
        </p:pic>
        <p:pic>
          <p:nvPicPr>
            <p:cNvPr id="9" name="object 9"/>
            <p:cNvPicPr/>
            <p:nvPr/>
          </p:nvPicPr>
          <p:blipFill>
            <a:blip r:embed="rId4" cstate="print"/>
            <a:stretch>
              <a:fillRect/>
            </a:stretch>
          </p:blipFill>
          <p:spPr>
            <a:xfrm>
              <a:off x="0" y="4898016"/>
              <a:ext cx="4764540" cy="1959983"/>
            </a:xfrm>
            <a:prstGeom prst="rect">
              <a:avLst/>
            </a:prstGeom>
          </p:spPr>
        </p:pic>
      </p:grpSp>
      <p:sp>
        <p:nvSpPr>
          <p:cNvPr id="13" name="Footer Placeholder 12">
            <a:extLst>
              <a:ext uri="{FF2B5EF4-FFF2-40B4-BE49-F238E27FC236}">
                <a16:creationId xmlns:a16="http://schemas.microsoft.com/office/drawing/2014/main" id="{4AD4DAC3-AE07-46A3-961D-6A7E60644EF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8395359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1116012" y="1700212"/>
              <a:ext cx="6840474" cy="4105275"/>
            </a:xfrm>
            <a:prstGeom prst="rect">
              <a:avLst/>
            </a:prstGeom>
          </p:spPr>
        </p:pic>
      </p:grpSp>
      <p:sp>
        <p:nvSpPr>
          <p:cNvPr id="6" name="object 6"/>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dirty="0">
                <a:solidFill>
                  <a:srgbClr val="003399"/>
                </a:solidFill>
                <a:latin typeface="Arial Black"/>
                <a:cs typeface="Arial Black"/>
              </a:rPr>
              <a:t>Sampling</a:t>
            </a:r>
            <a:r>
              <a:rPr sz="2309" spc="-3" dirty="0">
                <a:solidFill>
                  <a:srgbClr val="003399"/>
                </a:solidFill>
                <a:latin typeface="Arial Black"/>
                <a:cs typeface="Arial Black"/>
              </a:rPr>
              <a:t> </a:t>
            </a:r>
            <a:r>
              <a:rPr sz="2309" spc="-13" dirty="0">
                <a:solidFill>
                  <a:srgbClr val="003399"/>
                </a:solidFill>
                <a:latin typeface="Arial Black"/>
                <a:cs typeface="Arial Black"/>
              </a:rPr>
              <a:t>wave</a:t>
            </a:r>
            <a:endParaRPr sz="2309">
              <a:latin typeface="Arial Black"/>
              <a:cs typeface="Arial Black"/>
            </a:endParaRPr>
          </a:p>
        </p:txBody>
      </p:sp>
      <p:sp>
        <p:nvSpPr>
          <p:cNvPr id="10" name="Footer Placeholder 9">
            <a:extLst>
              <a:ext uri="{FF2B5EF4-FFF2-40B4-BE49-F238E27FC236}">
                <a16:creationId xmlns:a16="http://schemas.microsoft.com/office/drawing/2014/main" id="{08C9C975-BE11-4518-B97B-78721798573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412796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718828"/>
            <a:ext cx="5623234" cy="3279541"/>
            <a:chOff x="376237" y="1120838"/>
            <a:chExt cx="8768080" cy="5113655"/>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125600"/>
              <a:ext cx="8255000" cy="5104130"/>
            </a:xfrm>
            <a:custGeom>
              <a:avLst/>
              <a:gdLst/>
              <a:ahLst/>
              <a:cxnLst/>
              <a:rect l="l" t="t" r="r" b="b"/>
              <a:pathLst>
                <a:path w="8255000" h="5104130">
                  <a:moveTo>
                    <a:pt x="0" y="5103749"/>
                  </a:moveTo>
                  <a:lnTo>
                    <a:pt x="8255000" y="5103749"/>
                  </a:lnTo>
                  <a:lnTo>
                    <a:pt x="8255000" y="0"/>
                  </a:lnTo>
                  <a:lnTo>
                    <a:pt x="0" y="0"/>
                  </a:lnTo>
                  <a:lnTo>
                    <a:pt x="0" y="5103749"/>
                  </a:lnTo>
                  <a:close/>
                </a:path>
              </a:pathLst>
            </a:custGeom>
            <a:ln w="9524">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497716" y="223663"/>
            <a:ext cx="2312335" cy="363578"/>
          </a:xfrm>
          <a:prstGeom prst="rect">
            <a:avLst/>
          </a:prstGeom>
        </p:spPr>
        <p:txBody>
          <a:bodyPr vert="horz" wrap="square" lIns="0" tIns="8145" rIns="0" bIns="0" rtlCol="0" anchor="ctr">
            <a:spAutoFit/>
          </a:bodyPr>
          <a:lstStyle/>
          <a:p>
            <a:pPr marL="8145">
              <a:lnSpc>
                <a:spcPct val="100000"/>
              </a:lnSpc>
              <a:spcBef>
                <a:spcPts val="64"/>
              </a:spcBef>
            </a:pPr>
            <a:r>
              <a:rPr sz="2309" dirty="0">
                <a:solidFill>
                  <a:srgbClr val="003399"/>
                </a:solidFill>
                <a:latin typeface="Arial Black"/>
                <a:cs typeface="Arial Black"/>
              </a:rPr>
              <a:t>sampling</a:t>
            </a:r>
            <a:r>
              <a:rPr sz="2309" spc="-3" dirty="0">
                <a:solidFill>
                  <a:srgbClr val="003399"/>
                </a:solidFill>
                <a:latin typeface="Arial Black"/>
                <a:cs typeface="Arial Black"/>
              </a:rPr>
              <a:t> </a:t>
            </a:r>
            <a:r>
              <a:rPr sz="2309" spc="-13" dirty="0">
                <a:solidFill>
                  <a:srgbClr val="003399"/>
                </a:solidFill>
                <a:latin typeface="Arial Black"/>
                <a:cs typeface="Arial Black"/>
              </a:rPr>
              <a:t>rate:</a:t>
            </a:r>
            <a:endParaRPr sz="2309">
              <a:latin typeface="Arial Black"/>
              <a:cs typeface="Arial Black"/>
            </a:endParaRPr>
          </a:p>
        </p:txBody>
      </p:sp>
      <p:sp>
        <p:nvSpPr>
          <p:cNvPr id="6" name="object 6"/>
          <p:cNvSpPr txBox="1"/>
          <p:nvPr/>
        </p:nvSpPr>
        <p:spPr>
          <a:xfrm>
            <a:off x="2481297" y="720823"/>
            <a:ext cx="5104812" cy="3225963"/>
          </a:xfrm>
          <a:prstGeom prst="rect">
            <a:avLst/>
          </a:prstGeom>
        </p:spPr>
        <p:txBody>
          <a:bodyPr vert="horz" wrap="square" lIns="0" tIns="31765" rIns="0" bIns="0" rtlCol="0">
            <a:spAutoFit/>
          </a:bodyPr>
          <a:lstStyle/>
          <a:p>
            <a:pPr marL="228046" marR="103843" indent="-219902">
              <a:lnSpc>
                <a:spcPts val="1526"/>
              </a:lnSpc>
              <a:spcBef>
                <a:spcPts val="250"/>
              </a:spcBef>
            </a:pPr>
            <a:r>
              <a:rPr sz="1411" dirty="0">
                <a:solidFill>
                  <a:srgbClr val="FFCC00"/>
                </a:solidFill>
                <a:latin typeface="Wingdings"/>
                <a:cs typeface="Wingdings"/>
              </a:rPr>
              <a:t></a:t>
            </a:r>
            <a:r>
              <a:rPr sz="1411" spc="87" dirty="0">
                <a:solidFill>
                  <a:srgbClr val="FFCC00"/>
                </a:solidFill>
                <a:latin typeface="Times New Roman"/>
                <a:cs typeface="Times New Roman"/>
              </a:rPr>
              <a:t> </a:t>
            </a:r>
            <a:r>
              <a:rPr sz="1411" b="1" dirty="0">
                <a:solidFill>
                  <a:srgbClr val="0066FF"/>
                </a:solidFill>
                <a:latin typeface="Tahoma"/>
                <a:cs typeface="Tahoma"/>
              </a:rPr>
              <a:t>the</a:t>
            </a:r>
            <a:r>
              <a:rPr sz="1411" b="1" spc="-22" dirty="0">
                <a:solidFill>
                  <a:srgbClr val="0066FF"/>
                </a:solidFill>
                <a:latin typeface="Tahoma"/>
                <a:cs typeface="Tahoma"/>
              </a:rPr>
              <a:t> </a:t>
            </a:r>
            <a:r>
              <a:rPr sz="1411" b="1" dirty="0">
                <a:solidFill>
                  <a:srgbClr val="0066FF"/>
                </a:solidFill>
                <a:latin typeface="Tahoma"/>
                <a:cs typeface="Tahoma"/>
              </a:rPr>
              <a:t>rate</a:t>
            </a:r>
            <a:r>
              <a:rPr sz="1411" b="1" spc="-32" dirty="0">
                <a:solidFill>
                  <a:srgbClr val="0066FF"/>
                </a:solidFill>
                <a:latin typeface="Tahoma"/>
                <a:cs typeface="Tahoma"/>
              </a:rPr>
              <a:t> </a:t>
            </a:r>
            <a:r>
              <a:rPr sz="1411" b="1" dirty="0">
                <a:solidFill>
                  <a:srgbClr val="0066FF"/>
                </a:solidFill>
                <a:latin typeface="Tahoma"/>
                <a:cs typeface="Tahoma"/>
              </a:rPr>
              <a:t>at</a:t>
            </a:r>
            <a:r>
              <a:rPr sz="1411" b="1" spc="-29" dirty="0">
                <a:solidFill>
                  <a:srgbClr val="0066FF"/>
                </a:solidFill>
                <a:latin typeface="Tahoma"/>
                <a:cs typeface="Tahoma"/>
              </a:rPr>
              <a:t> </a:t>
            </a:r>
            <a:r>
              <a:rPr sz="1411" b="1" dirty="0">
                <a:solidFill>
                  <a:srgbClr val="0066FF"/>
                </a:solidFill>
                <a:latin typeface="Tahoma"/>
                <a:cs typeface="Tahoma"/>
              </a:rPr>
              <a:t>which</a:t>
            </a:r>
            <a:r>
              <a:rPr sz="1411" b="1" spc="-19" dirty="0">
                <a:solidFill>
                  <a:srgbClr val="0066FF"/>
                </a:solidFill>
                <a:latin typeface="Tahoma"/>
                <a:cs typeface="Tahoma"/>
              </a:rPr>
              <a:t> </a:t>
            </a:r>
            <a:r>
              <a:rPr sz="1411" b="1" dirty="0">
                <a:solidFill>
                  <a:srgbClr val="0066FF"/>
                </a:solidFill>
                <a:latin typeface="Tahoma"/>
                <a:cs typeface="Tahoma"/>
              </a:rPr>
              <a:t>a</a:t>
            </a:r>
            <a:r>
              <a:rPr sz="1411" b="1" spc="-22" dirty="0">
                <a:solidFill>
                  <a:srgbClr val="0066FF"/>
                </a:solidFill>
                <a:latin typeface="Tahoma"/>
                <a:cs typeface="Tahoma"/>
              </a:rPr>
              <a:t> </a:t>
            </a:r>
            <a:r>
              <a:rPr sz="1411" b="1" dirty="0">
                <a:solidFill>
                  <a:srgbClr val="0066FF"/>
                </a:solidFill>
                <a:latin typeface="Tahoma"/>
                <a:cs typeface="Tahoma"/>
              </a:rPr>
              <a:t>continuous</a:t>
            </a:r>
            <a:r>
              <a:rPr sz="1411" b="1" spc="3" dirty="0">
                <a:solidFill>
                  <a:srgbClr val="0066FF"/>
                </a:solidFill>
                <a:latin typeface="Tahoma"/>
                <a:cs typeface="Tahoma"/>
              </a:rPr>
              <a:t> </a:t>
            </a:r>
            <a:r>
              <a:rPr sz="1411" b="1" dirty="0">
                <a:solidFill>
                  <a:srgbClr val="0066FF"/>
                </a:solidFill>
                <a:latin typeface="Tahoma"/>
                <a:cs typeface="Tahoma"/>
              </a:rPr>
              <a:t>wave</a:t>
            </a:r>
            <a:r>
              <a:rPr sz="1411" b="1" spc="-26" dirty="0">
                <a:solidFill>
                  <a:srgbClr val="0066FF"/>
                </a:solidFill>
                <a:latin typeface="Tahoma"/>
                <a:cs typeface="Tahoma"/>
              </a:rPr>
              <a:t> </a:t>
            </a:r>
            <a:r>
              <a:rPr sz="1411" b="1" dirty="0">
                <a:solidFill>
                  <a:srgbClr val="0066FF"/>
                </a:solidFill>
                <a:latin typeface="Tahoma"/>
                <a:cs typeface="Tahoma"/>
              </a:rPr>
              <a:t>form</a:t>
            </a:r>
            <a:r>
              <a:rPr sz="1411" b="1" spc="-19" dirty="0">
                <a:solidFill>
                  <a:srgbClr val="0066FF"/>
                </a:solidFill>
                <a:latin typeface="Tahoma"/>
                <a:cs typeface="Tahoma"/>
              </a:rPr>
              <a:t> </a:t>
            </a:r>
            <a:r>
              <a:rPr sz="1411" b="1" dirty="0">
                <a:solidFill>
                  <a:srgbClr val="0066FF"/>
                </a:solidFill>
                <a:latin typeface="Tahoma"/>
                <a:cs typeface="Tahoma"/>
              </a:rPr>
              <a:t>is</a:t>
            </a:r>
            <a:r>
              <a:rPr sz="1411" b="1" spc="-26" dirty="0">
                <a:solidFill>
                  <a:srgbClr val="0066FF"/>
                </a:solidFill>
                <a:latin typeface="Tahoma"/>
                <a:cs typeface="Tahoma"/>
              </a:rPr>
              <a:t> </a:t>
            </a:r>
            <a:r>
              <a:rPr sz="1411" b="1" spc="-6" dirty="0">
                <a:solidFill>
                  <a:srgbClr val="0066FF"/>
                </a:solidFill>
                <a:latin typeface="Tahoma"/>
                <a:cs typeface="Tahoma"/>
              </a:rPr>
              <a:t>sampled </a:t>
            </a:r>
            <a:r>
              <a:rPr sz="1411" b="1" dirty="0">
                <a:solidFill>
                  <a:srgbClr val="0066FF"/>
                </a:solidFill>
                <a:latin typeface="Tahoma"/>
                <a:cs typeface="Tahoma"/>
              </a:rPr>
              <a:t>(see</a:t>
            </a:r>
            <a:r>
              <a:rPr sz="1411" b="1" spc="-26" dirty="0">
                <a:solidFill>
                  <a:srgbClr val="0066FF"/>
                </a:solidFill>
                <a:latin typeface="Tahoma"/>
                <a:cs typeface="Tahoma"/>
              </a:rPr>
              <a:t> </a:t>
            </a:r>
            <a:r>
              <a:rPr sz="1411" b="1" dirty="0">
                <a:solidFill>
                  <a:srgbClr val="0066FF"/>
                </a:solidFill>
                <a:latin typeface="Tahoma"/>
                <a:cs typeface="Tahoma"/>
              </a:rPr>
              <a:t>fig</a:t>
            </a:r>
            <a:r>
              <a:rPr sz="1411" b="1" spc="-35" dirty="0">
                <a:solidFill>
                  <a:srgbClr val="0066FF"/>
                </a:solidFill>
                <a:latin typeface="Tahoma"/>
                <a:cs typeface="Tahoma"/>
              </a:rPr>
              <a:t> </a:t>
            </a:r>
            <a:r>
              <a:rPr sz="1411" b="1" dirty="0">
                <a:solidFill>
                  <a:srgbClr val="0066FF"/>
                </a:solidFill>
                <a:latin typeface="Tahoma"/>
                <a:cs typeface="Tahoma"/>
              </a:rPr>
              <a:t>below)</a:t>
            </a:r>
            <a:r>
              <a:rPr sz="1411" b="1" spc="-26" dirty="0">
                <a:solidFill>
                  <a:srgbClr val="0066FF"/>
                </a:solidFill>
                <a:latin typeface="Tahoma"/>
                <a:cs typeface="Tahoma"/>
              </a:rPr>
              <a:t> </a:t>
            </a:r>
            <a:r>
              <a:rPr sz="1411" b="1" dirty="0">
                <a:solidFill>
                  <a:srgbClr val="0066FF"/>
                </a:solidFill>
                <a:latin typeface="Tahoma"/>
                <a:cs typeface="Tahoma"/>
              </a:rPr>
              <a:t>is</a:t>
            </a:r>
            <a:r>
              <a:rPr sz="1411" b="1" spc="-35" dirty="0">
                <a:solidFill>
                  <a:srgbClr val="0066FF"/>
                </a:solidFill>
                <a:latin typeface="Tahoma"/>
                <a:cs typeface="Tahoma"/>
              </a:rPr>
              <a:t> </a:t>
            </a:r>
            <a:r>
              <a:rPr sz="1411" b="1" dirty="0">
                <a:solidFill>
                  <a:srgbClr val="0066FF"/>
                </a:solidFill>
                <a:latin typeface="Tahoma"/>
                <a:cs typeface="Tahoma"/>
              </a:rPr>
              <a:t>called</a:t>
            </a:r>
            <a:r>
              <a:rPr sz="1411" b="1" spc="-32" dirty="0">
                <a:solidFill>
                  <a:srgbClr val="0066FF"/>
                </a:solidFill>
                <a:latin typeface="Tahoma"/>
                <a:cs typeface="Tahoma"/>
              </a:rPr>
              <a:t> </a:t>
            </a:r>
            <a:r>
              <a:rPr sz="1411" b="1" dirty="0">
                <a:solidFill>
                  <a:srgbClr val="0066FF"/>
                </a:solidFill>
                <a:latin typeface="Tahoma"/>
                <a:cs typeface="Tahoma"/>
              </a:rPr>
              <a:t>the</a:t>
            </a:r>
            <a:r>
              <a:rPr sz="1411" b="1" spc="-32" dirty="0">
                <a:solidFill>
                  <a:srgbClr val="0066FF"/>
                </a:solidFill>
                <a:latin typeface="Tahoma"/>
                <a:cs typeface="Tahoma"/>
              </a:rPr>
              <a:t> </a:t>
            </a:r>
            <a:r>
              <a:rPr sz="1411" b="1" dirty="0">
                <a:solidFill>
                  <a:srgbClr val="0066FF"/>
                </a:solidFill>
                <a:latin typeface="Tahoma"/>
                <a:cs typeface="Tahoma"/>
              </a:rPr>
              <a:t>sampling</a:t>
            </a:r>
            <a:r>
              <a:rPr sz="1411" b="1" spc="-19" dirty="0">
                <a:solidFill>
                  <a:srgbClr val="0066FF"/>
                </a:solidFill>
                <a:latin typeface="Tahoma"/>
                <a:cs typeface="Tahoma"/>
              </a:rPr>
              <a:t> </a:t>
            </a:r>
            <a:r>
              <a:rPr sz="1411" b="1" spc="-6" dirty="0">
                <a:solidFill>
                  <a:srgbClr val="0066FF"/>
                </a:solidFill>
                <a:latin typeface="Tahoma"/>
                <a:cs typeface="Tahoma"/>
              </a:rPr>
              <a:t>rate</a:t>
            </a:r>
            <a:r>
              <a:rPr sz="1411" b="1" spc="-6" dirty="0">
                <a:latin typeface="Tahoma"/>
                <a:cs typeface="Tahoma"/>
              </a:rPr>
              <a:t>.</a:t>
            </a:r>
            <a:endParaRPr sz="1411">
              <a:latin typeface="Tahoma"/>
              <a:cs typeface="Tahoma"/>
            </a:endParaRPr>
          </a:p>
          <a:p>
            <a:pPr marL="8145">
              <a:lnSpc>
                <a:spcPts val="1610"/>
              </a:lnSpc>
              <a:spcBef>
                <a:spcPts val="144"/>
              </a:spcBef>
              <a:tabLst>
                <a:tab pos="280578" algn="l"/>
              </a:tabLst>
            </a:pPr>
            <a:r>
              <a:rPr sz="1411" spc="-32" dirty="0">
                <a:solidFill>
                  <a:srgbClr val="FFCC00"/>
                </a:solidFill>
                <a:latin typeface="Wingdings"/>
                <a:cs typeface="Wingdings"/>
              </a:rPr>
              <a:t></a:t>
            </a:r>
            <a:r>
              <a:rPr sz="1411" dirty="0">
                <a:solidFill>
                  <a:srgbClr val="FFCC00"/>
                </a:solidFill>
                <a:latin typeface="Times New Roman"/>
                <a:cs typeface="Times New Roman"/>
              </a:rPr>
              <a:t>	</a:t>
            </a:r>
            <a:r>
              <a:rPr sz="1411" b="1" dirty="0">
                <a:latin typeface="Tahoma"/>
                <a:cs typeface="Tahoma"/>
              </a:rPr>
              <a:t>like</a:t>
            </a:r>
            <a:r>
              <a:rPr sz="1411" b="1" spc="-26" dirty="0">
                <a:latin typeface="Tahoma"/>
                <a:cs typeface="Tahoma"/>
              </a:rPr>
              <a:t> </a:t>
            </a:r>
            <a:r>
              <a:rPr sz="1411" b="1" dirty="0">
                <a:latin typeface="Tahoma"/>
                <a:cs typeface="Tahoma"/>
              </a:rPr>
              <a:t>frequency</a:t>
            </a:r>
            <a:r>
              <a:rPr sz="1411" b="1" spc="-22" dirty="0">
                <a:latin typeface="Tahoma"/>
                <a:cs typeface="Tahoma"/>
              </a:rPr>
              <a:t> </a:t>
            </a:r>
            <a:r>
              <a:rPr sz="1411" b="1" dirty="0">
                <a:latin typeface="Tahoma"/>
                <a:cs typeface="Tahoma"/>
              </a:rPr>
              <a:t>,the</a:t>
            </a:r>
            <a:r>
              <a:rPr sz="1411" b="1" spc="-35" dirty="0">
                <a:latin typeface="Tahoma"/>
                <a:cs typeface="Tahoma"/>
              </a:rPr>
              <a:t> </a:t>
            </a:r>
            <a:r>
              <a:rPr sz="1411" b="1" dirty="0">
                <a:latin typeface="Tahoma"/>
                <a:cs typeface="Tahoma"/>
              </a:rPr>
              <a:t>sampling</a:t>
            </a:r>
            <a:r>
              <a:rPr sz="1411" b="1" spc="-22" dirty="0">
                <a:latin typeface="Tahoma"/>
                <a:cs typeface="Tahoma"/>
              </a:rPr>
              <a:t> </a:t>
            </a:r>
            <a:r>
              <a:rPr sz="1411" b="1" dirty="0">
                <a:latin typeface="Tahoma"/>
                <a:cs typeface="Tahoma"/>
              </a:rPr>
              <a:t>rate</a:t>
            </a:r>
            <a:r>
              <a:rPr sz="1411" b="1" spc="-45" dirty="0">
                <a:latin typeface="Tahoma"/>
                <a:cs typeface="Tahoma"/>
              </a:rPr>
              <a:t> </a:t>
            </a:r>
            <a:r>
              <a:rPr sz="1411" b="1" dirty="0">
                <a:latin typeface="Tahoma"/>
                <a:cs typeface="Tahoma"/>
              </a:rPr>
              <a:t>is</a:t>
            </a:r>
            <a:r>
              <a:rPr sz="1411" b="1" spc="-32" dirty="0">
                <a:latin typeface="Tahoma"/>
                <a:cs typeface="Tahoma"/>
              </a:rPr>
              <a:t> </a:t>
            </a:r>
            <a:r>
              <a:rPr sz="1411" b="1" dirty="0">
                <a:latin typeface="Tahoma"/>
                <a:cs typeface="Tahoma"/>
              </a:rPr>
              <a:t>measured</a:t>
            </a:r>
            <a:r>
              <a:rPr sz="1411" b="1" spc="-26" dirty="0">
                <a:latin typeface="Tahoma"/>
                <a:cs typeface="Tahoma"/>
              </a:rPr>
              <a:t> </a:t>
            </a:r>
            <a:r>
              <a:rPr sz="1411" b="1" dirty="0">
                <a:latin typeface="Tahoma"/>
                <a:cs typeface="Tahoma"/>
              </a:rPr>
              <a:t>in</a:t>
            </a:r>
            <a:r>
              <a:rPr sz="1411" b="1" spc="-38" dirty="0">
                <a:latin typeface="Tahoma"/>
                <a:cs typeface="Tahoma"/>
              </a:rPr>
              <a:t> </a:t>
            </a:r>
            <a:r>
              <a:rPr sz="1411" b="1" spc="-16" dirty="0">
                <a:latin typeface="Tahoma"/>
                <a:cs typeface="Tahoma"/>
              </a:rPr>
              <a:t>Hz</a:t>
            </a:r>
            <a:endParaRPr sz="1411">
              <a:latin typeface="Tahoma"/>
              <a:cs typeface="Tahoma"/>
            </a:endParaRPr>
          </a:p>
          <a:p>
            <a:pPr marL="228046" marR="3258">
              <a:lnSpc>
                <a:spcPct val="90000"/>
              </a:lnSpc>
              <a:spcBef>
                <a:spcPts val="83"/>
              </a:spcBef>
            </a:pPr>
            <a:r>
              <a:rPr sz="1411" b="1" dirty="0">
                <a:latin typeface="Tahoma"/>
                <a:cs typeface="Tahoma"/>
              </a:rPr>
              <a:t>.for</a:t>
            </a:r>
            <a:r>
              <a:rPr sz="1411" b="1" spc="-22" dirty="0">
                <a:latin typeface="Tahoma"/>
                <a:cs typeface="Tahoma"/>
              </a:rPr>
              <a:t> </a:t>
            </a:r>
            <a:r>
              <a:rPr sz="1411" b="1" dirty="0">
                <a:latin typeface="Tahoma"/>
                <a:cs typeface="Tahoma"/>
              </a:rPr>
              <a:t>example</a:t>
            </a:r>
            <a:r>
              <a:rPr sz="1411" b="1" spc="-19" dirty="0">
                <a:latin typeface="Tahoma"/>
                <a:cs typeface="Tahoma"/>
              </a:rPr>
              <a:t> </a:t>
            </a:r>
            <a:r>
              <a:rPr sz="1411" b="1" dirty="0">
                <a:latin typeface="Tahoma"/>
                <a:cs typeface="Tahoma"/>
              </a:rPr>
              <a:t>,</a:t>
            </a:r>
            <a:r>
              <a:rPr sz="1411" b="1" spc="-26" dirty="0">
                <a:latin typeface="Tahoma"/>
                <a:cs typeface="Tahoma"/>
              </a:rPr>
              <a:t> </a:t>
            </a:r>
            <a:r>
              <a:rPr sz="1411" b="1" dirty="0">
                <a:latin typeface="Tahoma"/>
                <a:cs typeface="Tahoma"/>
              </a:rPr>
              <a:t>CDs</a:t>
            </a:r>
            <a:r>
              <a:rPr sz="1411" b="1" spc="-19" dirty="0">
                <a:latin typeface="Tahoma"/>
                <a:cs typeface="Tahoma"/>
              </a:rPr>
              <a:t> </a:t>
            </a:r>
            <a:r>
              <a:rPr sz="1411" b="1" dirty="0">
                <a:latin typeface="Tahoma"/>
                <a:cs typeface="Tahoma"/>
              </a:rPr>
              <a:t>are</a:t>
            </a:r>
            <a:r>
              <a:rPr sz="1411" b="1" spc="-26" dirty="0">
                <a:latin typeface="Tahoma"/>
                <a:cs typeface="Tahoma"/>
              </a:rPr>
              <a:t> </a:t>
            </a:r>
            <a:r>
              <a:rPr sz="1411" b="1" dirty="0">
                <a:latin typeface="Tahoma"/>
                <a:cs typeface="Tahoma"/>
              </a:rPr>
              <a:t>sampled</a:t>
            </a:r>
            <a:r>
              <a:rPr sz="1411" b="1" spc="-6" dirty="0">
                <a:latin typeface="Tahoma"/>
                <a:cs typeface="Tahoma"/>
              </a:rPr>
              <a:t> </a:t>
            </a:r>
            <a:r>
              <a:rPr sz="1411" b="1" dirty="0">
                <a:latin typeface="Tahoma"/>
                <a:cs typeface="Tahoma"/>
              </a:rPr>
              <a:t>at</a:t>
            </a:r>
            <a:r>
              <a:rPr sz="1411" b="1" spc="-29" dirty="0">
                <a:latin typeface="Tahoma"/>
                <a:cs typeface="Tahoma"/>
              </a:rPr>
              <a:t> </a:t>
            </a:r>
            <a:r>
              <a:rPr sz="1411" b="1" dirty="0">
                <a:latin typeface="Tahoma"/>
                <a:cs typeface="Tahoma"/>
              </a:rPr>
              <a:t>a</a:t>
            </a:r>
            <a:r>
              <a:rPr sz="1411" b="1" spc="-29" dirty="0">
                <a:latin typeface="Tahoma"/>
                <a:cs typeface="Tahoma"/>
              </a:rPr>
              <a:t> </a:t>
            </a:r>
            <a:r>
              <a:rPr sz="1411" b="1" dirty="0">
                <a:latin typeface="Tahoma"/>
                <a:cs typeface="Tahoma"/>
              </a:rPr>
              <a:t>rate</a:t>
            </a:r>
            <a:r>
              <a:rPr sz="1411" b="1" spc="-19" dirty="0">
                <a:latin typeface="Tahoma"/>
                <a:cs typeface="Tahoma"/>
              </a:rPr>
              <a:t> </a:t>
            </a:r>
            <a:r>
              <a:rPr sz="1411" b="1" dirty="0">
                <a:latin typeface="Tahoma"/>
                <a:cs typeface="Tahoma"/>
              </a:rPr>
              <a:t>of</a:t>
            </a:r>
            <a:r>
              <a:rPr sz="1411" b="1" spc="-3" dirty="0">
                <a:latin typeface="Tahoma"/>
                <a:cs typeface="Tahoma"/>
              </a:rPr>
              <a:t> </a:t>
            </a:r>
            <a:r>
              <a:rPr sz="1411" b="1" dirty="0">
                <a:solidFill>
                  <a:srgbClr val="FF0000"/>
                </a:solidFill>
                <a:latin typeface="Tahoma"/>
                <a:cs typeface="Tahoma"/>
              </a:rPr>
              <a:t>44100</a:t>
            </a:r>
            <a:r>
              <a:rPr sz="1411" b="1" spc="-29" dirty="0">
                <a:solidFill>
                  <a:srgbClr val="FF0000"/>
                </a:solidFill>
                <a:latin typeface="Tahoma"/>
                <a:cs typeface="Tahoma"/>
              </a:rPr>
              <a:t> </a:t>
            </a:r>
            <a:r>
              <a:rPr sz="1411" b="1" dirty="0">
                <a:solidFill>
                  <a:srgbClr val="FF0000"/>
                </a:solidFill>
                <a:latin typeface="Tahoma"/>
                <a:cs typeface="Tahoma"/>
              </a:rPr>
              <a:t>Hz</a:t>
            </a:r>
            <a:r>
              <a:rPr sz="1411" b="1" spc="-26" dirty="0">
                <a:solidFill>
                  <a:srgbClr val="FF0000"/>
                </a:solidFill>
                <a:latin typeface="Tahoma"/>
                <a:cs typeface="Tahoma"/>
              </a:rPr>
              <a:t> </a:t>
            </a:r>
            <a:r>
              <a:rPr sz="1411" b="1" spc="-32" dirty="0">
                <a:latin typeface="Tahoma"/>
                <a:cs typeface="Tahoma"/>
              </a:rPr>
              <a:t>, </a:t>
            </a:r>
            <a:r>
              <a:rPr sz="1411" b="1" dirty="0">
                <a:latin typeface="Tahoma"/>
                <a:cs typeface="Tahoma"/>
              </a:rPr>
              <a:t>which</a:t>
            </a:r>
            <a:r>
              <a:rPr sz="1411" b="1" spc="-22" dirty="0">
                <a:latin typeface="Tahoma"/>
                <a:cs typeface="Tahoma"/>
              </a:rPr>
              <a:t> </a:t>
            </a:r>
            <a:r>
              <a:rPr sz="1411" b="1" dirty="0">
                <a:latin typeface="Tahoma"/>
                <a:cs typeface="Tahoma"/>
              </a:rPr>
              <a:t>may</a:t>
            </a:r>
            <a:r>
              <a:rPr sz="1411" b="1" spc="-32" dirty="0">
                <a:latin typeface="Tahoma"/>
                <a:cs typeface="Tahoma"/>
              </a:rPr>
              <a:t> </a:t>
            </a:r>
            <a:r>
              <a:rPr sz="1411" b="1" dirty="0">
                <a:latin typeface="Tahoma"/>
                <a:cs typeface="Tahoma"/>
              </a:rPr>
              <a:t>appear</a:t>
            </a:r>
            <a:r>
              <a:rPr sz="1411" b="1" spc="-32" dirty="0">
                <a:latin typeface="Tahoma"/>
                <a:cs typeface="Tahoma"/>
              </a:rPr>
              <a:t> </a:t>
            </a:r>
            <a:r>
              <a:rPr sz="1411" b="1" dirty="0">
                <a:latin typeface="Tahoma"/>
                <a:cs typeface="Tahoma"/>
              </a:rPr>
              <a:t>to</a:t>
            </a:r>
            <a:r>
              <a:rPr sz="1411" b="1" spc="-38" dirty="0">
                <a:latin typeface="Tahoma"/>
                <a:cs typeface="Tahoma"/>
              </a:rPr>
              <a:t> </a:t>
            </a:r>
            <a:r>
              <a:rPr sz="1411" b="1" dirty="0">
                <a:latin typeface="Tahoma"/>
                <a:cs typeface="Tahoma"/>
              </a:rPr>
              <a:t>be</a:t>
            </a:r>
            <a:r>
              <a:rPr sz="1411" b="1" spc="-26" dirty="0">
                <a:latin typeface="Tahoma"/>
                <a:cs typeface="Tahoma"/>
              </a:rPr>
              <a:t> </a:t>
            </a:r>
            <a:r>
              <a:rPr sz="1411" b="1" dirty="0">
                <a:latin typeface="Tahoma"/>
                <a:cs typeface="Tahoma"/>
              </a:rPr>
              <a:t>above</a:t>
            </a:r>
            <a:r>
              <a:rPr sz="1411" b="1" spc="-35" dirty="0">
                <a:latin typeface="Tahoma"/>
                <a:cs typeface="Tahoma"/>
              </a:rPr>
              <a:t> </a:t>
            </a:r>
            <a:r>
              <a:rPr sz="1411" b="1" dirty="0">
                <a:latin typeface="Tahoma"/>
                <a:cs typeface="Tahoma"/>
              </a:rPr>
              <a:t>the</a:t>
            </a:r>
            <a:r>
              <a:rPr sz="1411" b="1" spc="-29" dirty="0">
                <a:latin typeface="Tahoma"/>
                <a:cs typeface="Tahoma"/>
              </a:rPr>
              <a:t> </a:t>
            </a:r>
            <a:r>
              <a:rPr sz="1411" b="1" dirty="0">
                <a:latin typeface="Tahoma"/>
                <a:cs typeface="Tahoma"/>
              </a:rPr>
              <a:t>frequency</a:t>
            </a:r>
            <a:r>
              <a:rPr sz="1411" b="1" spc="-13" dirty="0">
                <a:latin typeface="Tahoma"/>
                <a:cs typeface="Tahoma"/>
              </a:rPr>
              <a:t> </a:t>
            </a:r>
            <a:r>
              <a:rPr sz="1411" b="1" spc="-6" dirty="0">
                <a:latin typeface="Tahoma"/>
                <a:cs typeface="Tahoma"/>
              </a:rPr>
              <a:t>range </a:t>
            </a:r>
            <a:r>
              <a:rPr sz="1411" b="1" dirty="0">
                <a:latin typeface="Tahoma"/>
                <a:cs typeface="Tahoma"/>
              </a:rPr>
              <a:t>perceived</a:t>
            </a:r>
            <a:r>
              <a:rPr sz="1411" b="1" spc="-22" dirty="0">
                <a:latin typeface="Tahoma"/>
                <a:cs typeface="Tahoma"/>
              </a:rPr>
              <a:t> </a:t>
            </a:r>
            <a:r>
              <a:rPr sz="1411" b="1" dirty="0">
                <a:latin typeface="Tahoma"/>
                <a:cs typeface="Tahoma"/>
              </a:rPr>
              <a:t>by</a:t>
            </a:r>
            <a:r>
              <a:rPr sz="1411" b="1" spc="-42" dirty="0">
                <a:latin typeface="Tahoma"/>
                <a:cs typeface="Tahoma"/>
              </a:rPr>
              <a:t> </a:t>
            </a:r>
            <a:r>
              <a:rPr sz="1411" b="1" dirty="0">
                <a:latin typeface="Tahoma"/>
                <a:cs typeface="Tahoma"/>
              </a:rPr>
              <a:t>human</a:t>
            </a:r>
            <a:r>
              <a:rPr sz="1411" b="1" spc="-29" dirty="0">
                <a:latin typeface="Tahoma"/>
                <a:cs typeface="Tahoma"/>
              </a:rPr>
              <a:t> </a:t>
            </a:r>
            <a:r>
              <a:rPr sz="1411" b="1" dirty="0">
                <a:latin typeface="Tahoma"/>
                <a:cs typeface="Tahoma"/>
              </a:rPr>
              <a:t>.however</a:t>
            </a:r>
            <a:r>
              <a:rPr sz="1411" b="1" spc="-10" dirty="0">
                <a:latin typeface="Tahoma"/>
                <a:cs typeface="Tahoma"/>
              </a:rPr>
              <a:t> </a:t>
            </a:r>
            <a:r>
              <a:rPr sz="1411" b="1" dirty="0">
                <a:solidFill>
                  <a:srgbClr val="FF0000"/>
                </a:solidFill>
                <a:latin typeface="Tahoma"/>
                <a:cs typeface="Tahoma"/>
              </a:rPr>
              <a:t>the</a:t>
            </a:r>
            <a:r>
              <a:rPr sz="1411" b="1" spc="-35" dirty="0">
                <a:solidFill>
                  <a:srgbClr val="FF0000"/>
                </a:solidFill>
                <a:latin typeface="Tahoma"/>
                <a:cs typeface="Tahoma"/>
              </a:rPr>
              <a:t> </a:t>
            </a:r>
            <a:r>
              <a:rPr sz="1411" b="1" dirty="0">
                <a:solidFill>
                  <a:srgbClr val="FF0000"/>
                </a:solidFill>
                <a:latin typeface="Tahoma"/>
                <a:cs typeface="Tahoma"/>
              </a:rPr>
              <a:t>bandwidth</a:t>
            </a:r>
            <a:r>
              <a:rPr sz="1411" b="1" spc="-19" dirty="0">
                <a:solidFill>
                  <a:srgbClr val="FF0000"/>
                </a:solidFill>
                <a:latin typeface="Tahoma"/>
                <a:cs typeface="Tahoma"/>
              </a:rPr>
              <a:t> </a:t>
            </a:r>
            <a:r>
              <a:rPr sz="1411" b="1" dirty="0">
                <a:solidFill>
                  <a:srgbClr val="FF0000"/>
                </a:solidFill>
                <a:latin typeface="Tahoma"/>
                <a:cs typeface="Tahoma"/>
              </a:rPr>
              <a:t>in</a:t>
            </a:r>
            <a:r>
              <a:rPr sz="1411" b="1" spc="-38" dirty="0">
                <a:solidFill>
                  <a:srgbClr val="FF0000"/>
                </a:solidFill>
                <a:latin typeface="Tahoma"/>
                <a:cs typeface="Tahoma"/>
              </a:rPr>
              <a:t> </a:t>
            </a:r>
            <a:r>
              <a:rPr sz="1411" b="1" spc="-13" dirty="0">
                <a:solidFill>
                  <a:srgbClr val="FF0000"/>
                </a:solidFill>
                <a:latin typeface="Tahoma"/>
                <a:cs typeface="Tahoma"/>
              </a:rPr>
              <a:t>this </a:t>
            </a:r>
            <a:r>
              <a:rPr sz="1411" b="1" dirty="0">
                <a:solidFill>
                  <a:srgbClr val="FF0000"/>
                </a:solidFill>
                <a:latin typeface="Tahoma"/>
                <a:cs typeface="Tahoma"/>
              </a:rPr>
              <a:t>case</a:t>
            </a:r>
            <a:r>
              <a:rPr sz="1411" b="1" spc="-22" dirty="0">
                <a:solidFill>
                  <a:srgbClr val="FF0000"/>
                </a:solidFill>
                <a:latin typeface="Tahoma"/>
                <a:cs typeface="Tahoma"/>
              </a:rPr>
              <a:t> </a:t>
            </a:r>
            <a:r>
              <a:rPr sz="1411" b="1" dirty="0">
                <a:solidFill>
                  <a:srgbClr val="FF0000"/>
                </a:solidFill>
                <a:latin typeface="Tahoma"/>
                <a:cs typeface="Tahoma"/>
              </a:rPr>
              <a:t>,20000</a:t>
            </a:r>
            <a:r>
              <a:rPr sz="1411" b="1" spc="-38" dirty="0">
                <a:solidFill>
                  <a:srgbClr val="FF0000"/>
                </a:solidFill>
                <a:latin typeface="Tahoma"/>
                <a:cs typeface="Tahoma"/>
              </a:rPr>
              <a:t> </a:t>
            </a:r>
            <a:r>
              <a:rPr sz="1411" b="1" spc="-13" dirty="0">
                <a:solidFill>
                  <a:srgbClr val="FF0000"/>
                </a:solidFill>
                <a:latin typeface="Tahoma"/>
                <a:cs typeface="Tahoma"/>
              </a:rPr>
              <a:t>Hz-</a:t>
            </a:r>
            <a:r>
              <a:rPr sz="1411" b="1" dirty="0">
                <a:solidFill>
                  <a:srgbClr val="FF0000"/>
                </a:solidFill>
                <a:latin typeface="Tahoma"/>
                <a:cs typeface="Tahoma"/>
              </a:rPr>
              <a:t>20</a:t>
            </a:r>
            <a:r>
              <a:rPr sz="1411" b="1" spc="-19" dirty="0">
                <a:solidFill>
                  <a:srgbClr val="FF0000"/>
                </a:solidFill>
                <a:latin typeface="Tahoma"/>
                <a:cs typeface="Tahoma"/>
              </a:rPr>
              <a:t> </a:t>
            </a:r>
            <a:r>
              <a:rPr sz="1411" b="1" dirty="0">
                <a:solidFill>
                  <a:srgbClr val="FF0000"/>
                </a:solidFill>
                <a:latin typeface="Tahoma"/>
                <a:cs typeface="Tahoma"/>
              </a:rPr>
              <a:t>Hz=19980</a:t>
            </a:r>
            <a:r>
              <a:rPr sz="1411" b="1" spc="-38" dirty="0">
                <a:solidFill>
                  <a:srgbClr val="FF0000"/>
                </a:solidFill>
                <a:latin typeface="Tahoma"/>
                <a:cs typeface="Tahoma"/>
              </a:rPr>
              <a:t> </a:t>
            </a:r>
            <a:r>
              <a:rPr sz="1411" b="1" spc="-13" dirty="0">
                <a:solidFill>
                  <a:srgbClr val="FF0000"/>
                </a:solidFill>
                <a:latin typeface="Tahoma"/>
                <a:cs typeface="Tahoma"/>
              </a:rPr>
              <a:t>Hz.-</a:t>
            </a:r>
            <a:r>
              <a:rPr sz="1411" b="1" dirty="0">
                <a:latin typeface="Tahoma"/>
                <a:cs typeface="Tahoma"/>
              </a:rPr>
              <a:t>that</a:t>
            </a:r>
            <a:r>
              <a:rPr sz="1411" b="1" spc="-16" dirty="0">
                <a:latin typeface="Tahoma"/>
                <a:cs typeface="Tahoma"/>
              </a:rPr>
              <a:t> </a:t>
            </a:r>
            <a:r>
              <a:rPr sz="1411" b="1" dirty="0">
                <a:latin typeface="Tahoma"/>
                <a:cs typeface="Tahoma"/>
              </a:rPr>
              <a:t>can</a:t>
            </a:r>
            <a:r>
              <a:rPr sz="1411" b="1" spc="-26" dirty="0">
                <a:latin typeface="Tahoma"/>
                <a:cs typeface="Tahoma"/>
              </a:rPr>
              <a:t> </a:t>
            </a:r>
            <a:r>
              <a:rPr sz="1411" b="1" spc="-6" dirty="0">
                <a:latin typeface="Tahoma"/>
                <a:cs typeface="Tahoma"/>
              </a:rPr>
              <a:t>represent </a:t>
            </a:r>
            <a:r>
              <a:rPr sz="1411" b="1" dirty="0">
                <a:latin typeface="Tahoma"/>
                <a:cs typeface="Tahoma"/>
              </a:rPr>
              <a:t>digitally</a:t>
            </a:r>
            <a:r>
              <a:rPr sz="1411" b="1" spc="-26" dirty="0">
                <a:latin typeface="Tahoma"/>
                <a:cs typeface="Tahoma"/>
              </a:rPr>
              <a:t> </a:t>
            </a:r>
            <a:r>
              <a:rPr sz="1411" b="1" dirty="0">
                <a:latin typeface="Tahoma"/>
                <a:cs typeface="Tahoma"/>
              </a:rPr>
              <a:t>sampled</a:t>
            </a:r>
            <a:r>
              <a:rPr sz="1411" b="1" spc="-22" dirty="0">
                <a:latin typeface="Tahoma"/>
                <a:cs typeface="Tahoma"/>
              </a:rPr>
              <a:t> </a:t>
            </a:r>
            <a:r>
              <a:rPr sz="1411" b="1" dirty="0">
                <a:latin typeface="Tahoma"/>
                <a:cs typeface="Tahoma"/>
              </a:rPr>
              <a:t>audio</a:t>
            </a:r>
            <a:r>
              <a:rPr sz="1411" b="1" spc="-19" dirty="0">
                <a:latin typeface="Tahoma"/>
                <a:cs typeface="Tahoma"/>
              </a:rPr>
              <a:t> </a:t>
            </a:r>
            <a:r>
              <a:rPr sz="1411" b="1" dirty="0">
                <a:latin typeface="Tahoma"/>
                <a:cs typeface="Tahoma"/>
              </a:rPr>
              <a:t>signal</a:t>
            </a:r>
            <a:r>
              <a:rPr sz="1411" b="1" spc="-19" dirty="0">
                <a:latin typeface="Tahoma"/>
                <a:cs typeface="Tahoma"/>
              </a:rPr>
              <a:t> </a:t>
            </a:r>
            <a:r>
              <a:rPr sz="1411" b="1" dirty="0">
                <a:latin typeface="Tahoma"/>
                <a:cs typeface="Tahoma"/>
              </a:rPr>
              <a:t>is</a:t>
            </a:r>
            <a:r>
              <a:rPr sz="1411" b="1" spc="-29" dirty="0">
                <a:latin typeface="Tahoma"/>
                <a:cs typeface="Tahoma"/>
              </a:rPr>
              <a:t> </a:t>
            </a:r>
            <a:r>
              <a:rPr sz="1411" b="1" dirty="0">
                <a:latin typeface="Tahoma"/>
                <a:cs typeface="Tahoma"/>
              </a:rPr>
              <a:t>only</a:t>
            </a:r>
            <a:r>
              <a:rPr sz="1411" b="1" spc="-26" dirty="0">
                <a:latin typeface="Tahoma"/>
                <a:cs typeface="Tahoma"/>
              </a:rPr>
              <a:t> </a:t>
            </a:r>
            <a:r>
              <a:rPr sz="1411" b="1" dirty="0">
                <a:latin typeface="Tahoma"/>
                <a:cs typeface="Tahoma"/>
              </a:rPr>
              <a:t>about</a:t>
            </a:r>
            <a:r>
              <a:rPr sz="1411" b="1" spc="-16" dirty="0">
                <a:latin typeface="Tahoma"/>
                <a:cs typeface="Tahoma"/>
              </a:rPr>
              <a:t> </a:t>
            </a:r>
            <a:r>
              <a:rPr sz="1411" b="1" u="sng" dirty="0">
                <a:uFill>
                  <a:solidFill>
                    <a:srgbClr val="000000"/>
                  </a:solidFill>
                </a:uFill>
                <a:latin typeface="Tahoma"/>
                <a:cs typeface="Tahoma"/>
              </a:rPr>
              <a:t>half</a:t>
            </a:r>
            <a:r>
              <a:rPr sz="1411" b="1" u="sng" spc="-38" dirty="0">
                <a:uFill>
                  <a:solidFill>
                    <a:srgbClr val="000000"/>
                  </a:solidFill>
                </a:uFill>
                <a:latin typeface="Tahoma"/>
                <a:cs typeface="Tahoma"/>
              </a:rPr>
              <a:t> </a:t>
            </a:r>
            <a:r>
              <a:rPr sz="1411" b="1" u="sng" dirty="0">
                <a:uFill>
                  <a:solidFill>
                    <a:srgbClr val="000000"/>
                  </a:solidFill>
                </a:uFill>
                <a:latin typeface="Tahoma"/>
                <a:cs typeface="Tahoma"/>
              </a:rPr>
              <a:t>as</a:t>
            </a:r>
            <a:r>
              <a:rPr sz="1411" b="1" u="sng" spc="-26" dirty="0">
                <a:uFill>
                  <a:solidFill>
                    <a:srgbClr val="000000"/>
                  </a:solidFill>
                </a:uFill>
                <a:latin typeface="Tahoma"/>
                <a:cs typeface="Tahoma"/>
              </a:rPr>
              <a:t> </a:t>
            </a:r>
            <a:r>
              <a:rPr sz="1411" b="1" u="sng" spc="-16" dirty="0">
                <a:uFill>
                  <a:solidFill>
                    <a:srgbClr val="000000"/>
                  </a:solidFill>
                </a:uFill>
                <a:latin typeface="Tahoma"/>
                <a:cs typeface="Tahoma"/>
              </a:rPr>
              <a:t>big</a:t>
            </a:r>
            <a:r>
              <a:rPr sz="1411" b="1" spc="-16" dirty="0">
                <a:latin typeface="Tahoma"/>
                <a:cs typeface="Tahoma"/>
              </a:rPr>
              <a:t> </a:t>
            </a:r>
            <a:r>
              <a:rPr sz="1411" b="1" u="sng" dirty="0">
                <a:uFill>
                  <a:solidFill>
                    <a:srgbClr val="000000"/>
                  </a:solidFill>
                </a:uFill>
                <a:latin typeface="Tahoma"/>
                <a:cs typeface="Tahoma"/>
              </a:rPr>
              <a:t>as</a:t>
            </a:r>
            <a:r>
              <a:rPr sz="1411" b="1" u="sng" spc="-22" dirty="0">
                <a:uFill>
                  <a:solidFill>
                    <a:srgbClr val="000000"/>
                  </a:solidFill>
                </a:uFill>
                <a:latin typeface="Tahoma"/>
                <a:cs typeface="Tahoma"/>
              </a:rPr>
              <a:t> </a:t>
            </a:r>
            <a:r>
              <a:rPr sz="1411" b="1" u="sng" dirty="0">
                <a:uFill>
                  <a:solidFill>
                    <a:srgbClr val="000000"/>
                  </a:solidFill>
                </a:uFill>
                <a:latin typeface="Tahoma"/>
                <a:cs typeface="Tahoma"/>
              </a:rPr>
              <a:t>a</a:t>
            </a:r>
            <a:r>
              <a:rPr sz="1411" b="1" u="sng" spc="-16" dirty="0">
                <a:uFill>
                  <a:solidFill>
                    <a:srgbClr val="000000"/>
                  </a:solidFill>
                </a:uFill>
                <a:latin typeface="Tahoma"/>
                <a:cs typeface="Tahoma"/>
              </a:rPr>
              <a:t> </a:t>
            </a:r>
            <a:r>
              <a:rPr sz="1411" b="1" u="sng" dirty="0">
                <a:uFill>
                  <a:solidFill>
                    <a:srgbClr val="000000"/>
                  </a:solidFill>
                </a:uFill>
                <a:latin typeface="Tahoma"/>
                <a:cs typeface="Tahoma"/>
              </a:rPr>
              <a:t>CD's</a:t>
            </a:r>
            <a:r>
              <a:rPr sz="1411" b="1" u="sng" spc="-26" dirty="0">
                <a:uFill>
                  <a:solidFill>
                    <a:srgbClr val="000000"/>
                  </a:solidFill>
                </a:uFill>
                <a:latin typeface="Tahoma"/>
                <a:cs typeface="Tahoma"/>
              </a:rPr>
              <a:t> </a:t>
            </a:r>
            <a:r>
              <a:rPr sz="1411" b="1" u="sng" dirty="0">
                <a:uFill>
                  <a:solidFill>
                    <a:srgbClr val="000000"/>
                  </a:solidFill>
                </a:uFill>
                <a:latin typeface="Tahoma"/>
                <a:cs typeface="Tahoma"/>
              </a:rPr>
              <a:t>sampling rate</a:t>
            </a:r>
            <a:r>
              <a:rPr sz="1411" b="1" u="sng" spc="-22" dirty="0">
                <a:uFill>
                  <a:solidFill>
                    <a:srgbClr val="000000"/>
                  </a:solidFill>
                </a:uFill>
                <a:latin typeface="Tahoma"/>
                <a:cs typeface="Tahoma"/>
              </a:rPr>
              <a:t> </a:t>
            </a:r>
            <a:r>
              <a:rPr sz="1411" b="1" u="sng" spc="-32" dirty="0">
                <a:uFill>
                  <a:solidFill>
                    <a:srgbClr val="000000"/>
                  </a:solidFill>
                </a:uFill>
                <a:latin typeface="Tahoma"/>
                <a:cs typeface="Tahoma"/>
              </a:rPr>
              <a:t>,</a:t>
            </a:r>
            <a:endParaRPr sz="1411">
              <a:latin typeface="Tahoma"/>
              <a:cs typeface="Tahoma"/>
            </a:endParaRPr>
          </a:p>
          <a:p>
            <a:pPr marL="228046" marR="46424" indent="-219902">
              <a:lnSpc>
                <a:spcPct val="90000"/>
              </a:lnSpc>
              <a:spcBef>
                <a:spcPts val="340"/>
              </a:spcBef>
            </a:pPr>
            <a:r>
              <a:rPr sz="1411" dirty="0">
                <a:solidFill>
                  <a:srgbClr val="FFCC00"/>
                </a:solidFill>
                <a:latin typeface="Wingdings"/>
                <a:cs typeface="Wingdings"/>
              </a:rPr>
              <a:t></a:t>
            </a:r>
            <a:r>
              <a:rPr sz="1411" spc="77" dirty="0">
                <a:solidFill>
                  <a:srgbClr val="FFCC00"/>
                </a:solidFill>
                <a:latin typeface="Times New Roman"/>
                <a:cs typeface="Times New Roman"/>
              </a:rPr>
              <a:t> </a:t>
            </a:r>
            <a:r>
              <a:rPr sz="1411" b="1" dirty="0">
                <a:latin typeface="Tahoma"/>
                <a:cs typeface="Tahoma"/>
              </a:rPr>
              <a:t>because</a:t>
            </a:r>
            <a:r>
              <a:rPr sz="1411" b="1" spc="-29" dirty="0">
                <a:latin typeface="Tahoma"/>
                <a:cs typeface="Tahoma"/>
              </a:rPr>
              <a:t> </a:t>
            </a:r>
            <a:r>
              <a:rPr sz="1411" b="1" dirty="0">
                <a:latin typeface="Tahoma"/>
                <a:cs typeface="Tahoma"/>
              </a:rPr>
              <a:t>CDs</a:t>
            </a:r>
            <a:r>
              <a:rPr sz="1411" b="1" spc="-32" dirty="0">
                <a:latin typeface="Tahoma"/>
                <a:cs typeface="Tahoma"/>
              </a:rPr>
              <a:t> </a:t>
            </a:r>
            <a:r>
              <a:rPr sz="1411" b="1" dirty="0">
                <a:latin typeface="Tahoma"/>
                <a:cs typeface="Tahoma"/>
              </a:rPr>
              <a:t>use</a:t>
            </a:r>
            <a:r>
              <a:rPr sz="1411" b="1" spc="-22" dirty="0">
                <a:latin typeface="Tahoma"/>
                <a:cs typeface="Tahoma"/>
              </a:rPr>
              <a:t> </a:t>
            </a:r>
            <a:r>
              <a:rPr sz="1411" b="1" dirty="0">
                <a:latin typeface="Tahoma"/>
                <a:cs typeface="Tahoma"/>
              </a:rPr>
              <a:t>the</a:t>
            </a:r>
            <a:r>
              <a:rPr sz="1411" b="1" spc="-26" dirty="0">
                <a:latin typeface="Tahoma"/>
                <a:cs typeface="Tahoma"/>
              </a:rPr>
              <a:t> </a:t>
            </a:r>
            <a:r>
              <a:rPr sz="1411" b="1" dirty="0">
                <a:solidFill>
                  <a:srgbClr val="0066FF"/>
                </a:solidFill>
                <a:latin typeface="Tahoma"/>
                <a:cs typeface="Tahoma"/>
              </a:rPr>
              <a:t>Nyquist</a:t>
            </a:r>
            <a:r>
              <a:rPr sz="1411" b="1" spc="-19" dirty="0">
                <a:solidFill>
                  <a:srgbClr val="0066FF"/>
                </a:solidFill>
                <a:latin typeface="Tahoma"/>
                <a:cs typeface="Tahoma"/>
              </a:rPr>
              <a:t> </a:t>
            </a:r>
            <a:r>
              <a:rPr sz="1411" b="1" dirty="0">
                <a:solidFill>
                  <a:srgbClr val="0066FF"/>
                </a:solidFill>
                <a:latin typeface="Tahoma"/>
                <a:cs typeface="Tahoma"/>
              </a:rPr>
              <a:t>sampling</a:t>
            </a:r>
            <a:r>
              <a:rPr sz="1411" b="1" spc="-19" dirty="0">
                <a:solidFill>
                  <a:srgbClr val="0066FF"/>
                </a:solidFill>
                <a:latin typeface="Tahoma"/>
                <a:cs typeface="Tahoma"/>
              </a:rPr>
              <a:t> </a:t>
            </a:r>
            <a:r>
              <a:rPr sz="1411" b="1" spc="-6" dirty="0">
                <a:solidFill>
                  <a:srgbClr val="0066FF"/>
                </a:solidFill>
                <a:latin typeface="Tahoma"/>
                <a:cs typeface="Tahoma"/>
              </a:rPr>
              <a:t>theorem </a:t>
            </a:r>
            <a:r>
              <a:rPr sz="1411" b="1" dirty="0">
                <a:solidFill>
                  <a:srgbClr val="0066FF"/>
                </a:solidFill>
                <a:latin typeface="Tahoma"/>
                <a:cs typeface="Tahoma"/>
              </a:rPr>
              <a:t>(which</a:t>
            </a:r>
            <a:r>
              <a:rPr sz="1411" b="1" spc="-26" dirty="0">
                <a:solidFill>
                  <a:srgbClr val="0066FF"/>
                </a:solidFill>
                <a:latin typeface="Tahoma"/>
                <a:cs typeface="Tahoma"/>
              </a:rPr>
              <a:t> </a:t>
            </a:r>
            <a:r>
              <a:rPr sz="1411" b="1" dirty="0">
                <a:solidFill>
                  <a:srgbClr val="0066FF"/>
                </a:solidFill>
                <a:latin typeface="Tahoma"/>
                <a:cs typeface="Tahoma"/>
              </a:rPr>
              <a:t>states</a:t>
            </a:r>
            <a:r>
              <a:rPr sz="1411" b="1" spc="-42" dirty="0">
                <a:solidFill>
                  <a:srgbClr val="0066FF"/>
                </a:solidFill>
                <a:latin typeface="Tahoma"/>
                <a:cs typeface="Tahoma"/>
              </a:rPr>
              <a:t> </a:t>
            </a:r>
            <a:r>
              <a:rPr sz="1411" b="1" dirty="0">
                <a:solidFill>
                  <a:srgbClr val="0066FF"/>
                </a:solidFill>
                <a:latin typeface="Tahoma"/>
                <a:cs typeface="Tahoma"/>
              </a:rPr>
              <a:t>that</a:t>
            </a:r>
            <a:r>
              <a:rPr sz="1411" b="1" spc="-45" dirty="0">
                <a:solidFill>
                  <a:srgbClr val="0066FF"/>
                </a:solidFill>
                <a:latin typeface="Tahoma"/>
                <a:cs typeface="Tahoma"/>
              </a:rPr>
              <a:t> </a:t>
            </a:r>
            <a:r>
              <a:rPr sz="1411" b="1" dirty="0">
                <a:solidFill>
                  <a:srgbClr val="0066FF"/>
                </a:solidFill>
                <a:latin typeface="Tahoma"/>
                <a:cs typeface="Tahoma"/>
              </a:rPr>
              <a:t>the</a:t>
            </a:r>
            <a:r>
              <a:rPr sz="1411" b="1" spc="-29" dirty="0">
                <a:solidFill>
                  <a:srgbClr val="0066FF"/>
                </a:solidFill>
                <a:latin typeface="Tahoma"/>
                <a:cs typeface="Tahoma"/>
              </a:rPr>
              <a:t> </a:t>
            </a:r>
            <a:r>
              <a:rPr sz="1411" b="1" dirty="0">
                <a:solidFill>
                  <a:srgbClr val="0066FF"/>
                </a:solidFill>
                <a:latin typeface="Tahoma"/>
                <a:cs typeface="Tahoma"/>
              </a:rPr>
              <a:t>signal</a:t>
            </a:r>
            <a:r>
              <a:rPr sz="1411" b="1" spc="-32" dirty="0">
                <a:solidFill>
                  <a:srgbClr val="0066FF"/>
                </a:solidFill>
                <a:latin typeface="Tahoma"/>
                <a:cs typeface="Tahoma"/>
              </a:rPr>
              <a:t> </a:t>
            </a:r>
            <a:r>
              <a:rPr sz="1411" b="1" dirty="0">
                <a:solidFill>
                  <a:srgbClr val="0066FF"/>
                </a:solidFill>
                <a:latin typeface="Tahoma"/>
                <a:cs typeface="Tahoma"/>
              </a:rPr>
              <a:t>being</a:t>
            </a:r>
            <a:r>
              <a:rPr sz="1411" b="1" spc="-35" dirty="0">
                <a:solidFill>
                  <a:srgbClr val="0066FF"/>
                </a:solidFill>
                <a:latin typeface="Tahoma"/>
                <a:cs typeface="Tahoma"/>
              </a:rPr>
              <a:t> </a:t>
            </a:r>
            <a:r>
              <a:rPr sz="1411" b="1" dirty="0">
                <a:solidFill>
                  <a:srgbClr val="0066FF"/>
                </a:solidFill>
                <a:latin typeface="Tahoma"/>
                <a:cs typeface="Tahoma"/>
              </a:rPr>
              <a:t>sampled</a:t>
            </a:r>
            <a:r>
              <a:rPr sz="1411" b="1" spc="-35" dirty="0">
                <a:solidFill>
                  <a:srgbClr val="0066FF"/>
                </a:solidFill>
                <a:latin typeface="Tahoma"/>
                <a:cs typeface="Tahoma"/>
              </a:rPr>
              <a:t> </a:t>
            </a:r>
            <a:r>
              <a:rPr sz="1411" b="1" spc="-6" dirty="0">
                <a:solidFill>
                  <a:srgbClr val="0066FF"/>
                </a:solidFill>
                <a:latin typeface="Tahoma"/>
                <a:cs typeface="Tahoma"/>
              </a:rPr>
              <a:t>cannot </a:t>
            </a:r>
            <a:r>
              <a:rPr sz="1411" b="1" dirty="0">
                <a:solidFill>
                  <a:srgbClr val="0066FF"/>
                </a:solidFill>
                <a:latin typeface="Tahoma"/>
                <a:cs typeface="Tahoma"/>
              </a:rPr>
              <a:t>contain</a:t>
            </a:r>
            <a:r>
              <a:rPr sz="1411" b="1" spc="-45" dirty="0">
                <a:solidFill>
                  <a:srgbClr val="0066FF"/>
                </a:solidFill>
                <a:latin typeface="Tahoma"/>
                <a:cs typeface="Tahoma"/>
              </a:rPr>
              <a:t> </a:t>
            </a:r>
            <a:r>
              <a:rPr sz="1411" b="1" dirty="0">
                <a:solidFill>
                  <a:srgbClr val="0066FF"/>
                </a:solidFill>
                <a:latin typeface="Tahoma"/>
                <a:cs typeface="Tahoma"/>
              </a:rPr>
              <a:t>any</a:t>
            </a:r>
            <a:r>
              <a:rPr sz="1411" b="1" spc="-58" dirty="0">
                <a:solidFill>
                  <a:srgbClr val="0066FF"/>
                </a:solidFill>
                <a:latin typeface="Tahoma"/>
                <a:cs typeface="Tahoma"/>
              </a:rPr>
              <a:t> </a:t>
            </a:r>
            <a:r>
              <a:rPr sz="1411" b="1" dirty="0">
                <a:solidFill>
                  <a:srgbClr val="0066FF"/>
                </a:solidFill>
                <a:latin typeface="Tahoma"/>
                <a:cs typeface="Tahoma"/>
              </a:rPr>
              <a:t>frequency</a:t>
            </a:r>
            <a:r>
              <a:rPr sz="1411" b="1" spc="-38" dirty="0">
                <a:solidFill>
                  <a:srgbClr val="0066FF"/>
                </a:solidFill>
                <a:latin typeface="Tahoma"/>
                <a:cs typeface="Tahoma"/>
              </a:rPr>
              <a:t> </a:t>
            </a:r>
            <a:r>
              <a:rPr sz="1411" b="1" dirty="0">
                <a:solidFill>
                  <a:srgbClr val="0066FF"/>
                </a:solidFill>
                <a:latin typeface="Tahoma"/>
                <a:cs typeface="Tahoma"/>
              </a:rPr>
              <a:t>components</a:t>
            </a:r>
            <a:r>
              <a:rPr sz="1411" b="1" spc="-32" dirty="0">
                <a:solidFill>
                  <a:srgbClr val="0066FF"/>
                </a:solidFill>
                <a:latin typeface="Tahoma"/>
                <a:cs typeface="Tahoma"/>
              </a:rPr>
              <a:t> </a:t>
            </a:r>
            <a:r>
              <a:rPr sz="1411" b="1" dirty="0">
                <a:solidFill>
                  <a:srgbClr val="0066FF"/>
                </a:solidFill>
                <a:latin typeface="Tahoma"/>
                <a:cs typeface="Tahoma"/>
              </a:rPr>
              <a:t>that</a:t>
            </a:r>
            <a:r>
              <a:rPr sz="1411" b="1" spc="-48" dirty="0">
                <a:solidFill>
                  <a:srgbClr val="0066FF"/>
                </a:solidFill>
                <a:latin typeface="Tahoma"/>
                <a:cs typeface="Tahoma"/>
              </a:rPr>
              <a:t> </a:t>
            </a:r>
            <a:r>
              <a:rPr sz="1411" b="1" dirty="0">
                <a:solidFill>
                  <a:srgbClr val="0066FF"/>
                </a:solidFill>
                <a:latin typeface="Tahoma"/>
                <a:cs typeface="Tahoma"/>
              </a:rPr>
              <a:t>exceed</a:t>
            </a:r>
            <a:r>
              <a:rPr sz="1411" b="1" spc="-48" dirty="0">
                <a:solidFill>
                  <a:srgbClr val="0066FF"/>
                </a:solidFill>
                <a:latin typeface="Tahoma"/>
                <a:cs typeface="Tahoma"/>
              </a:rPr>
              <a:t> </a:t>
            </a:r>
            <a:r>
              <a:rPr sz="1411" b="1" spc="-13" dirty="0">
                <a:solidFill>
                  <a:srgbClr val="0066FF"/>
                </a:solidFill>
                <a:latin typeface="Tahoma"/>
                <a:cs typeface="Tahoma"/>
              </a:rPr>
              <a:t>half </a:t>
            </a:r>
            <a:r>
              <a:rPr sz="1411" b="1" dirty="0">
                <a:solidFill>
                  <a:srgbClr val="0066FF"/>
                </a:solidFill>
                <a:latin typeface="Tahoma"/>
                <a:cs typeface="Tahoma"/>
              </a:rPr>
              <a:t>the</a:t>
            </a:r>
            <a:r>
              <a:rPr sz="1411" b="1" spc="-35" dirty="0">
                <a:solidFill>
                  <a:srgbClr val="0066FF"/>
                </a:solidFill>
                <a:latin typeface="Tahoma"/>
                <a:cs typeface="Tahoma"/>
              </a:rPr>
              <a:t> </a:t>
            </a:r>
            <a:r>
              <a:rPr sz="1411" b="1" dirty="0">
                <a:solidFill>
                  <a:srgbClr val="0066FF"/>
                </a:solidFill>
                <a:latin typeface="Tahoma"/>
                <a:cs typeface="Tahoma"/>
              </a:rPr>
              <a:t>sampling</a:t>
            </a:r>
            <a:r>
              <a:rPr sz="1411" b="1" spc="-22" dirty="0">
                <a:solidFill>
                  <a:srgbClr val="0066FF"/>
                </a:solidFill>
                <a:latin typeface="Tahoma"/>
                <a:cs typeface="Tahoma"/>
              </a:rPr>
              <a:t> </a:t>
            </a:r>
            <a:r>
              <a:rPr sz="1411" b="1" dirty="0">
                <a:solidFill>
                  <a:srgbClr val="0066FF"/>
                </a:solidFill>
                <a:latin typeface="Tahoma"/>
                <a:cs typeface="Tahoma"/>
              </a:rPr>
              <a:t>frequency</a:t>
            </a:r>
            <a:r>
              <a:rPr sz="1411" b="1" dirty="0">
                <a:latin typeface="Tahoma"/>
                <a:cs typeface="Tahoma"/>
              </a:rPr>
              <a:t>)</a:t>
            </a:r>
            <a:r>
              <a:rPr sz="1411" b="1" spc="-19" dirty="0">
                <a:latin typeface="Tahoma"/>
                <a:cs typeface="Tahoma"/>
              </a:rPr>
              <a:t> </a:t>
            </a:r>
            <a:r>
              <a:rPr sz="1411" b="1" dirty="0">
                <a:latin typeface="Tahoma"/>
                <a:cs typeface="Tahoma"/>
              </a:rPr>
              <a:t>.This</a:t>
            </a:r>
            <a:r>
              <a:rPr sz="1411" b="1" spc="-22" dirty="0">
                <a:latin typeface="Tahoma"/>
                <a:cs typeface="Tahoma"/>
              </a:rPr>
              <a:t> </a:t>
            </a:r>
            <a:r>
              <a:rPr sz="1411" b="1" dirty="0">
                <a:latin typeface="Tahoma"/>
                <a:cs typeface="Tahoma"/>
              </a:rPr>
              <a:t>means</a:t>
            </a:r>
            <a:r>
              <a:rPr sz="1411" b="1" spc="-29" dirty="0">
                <a:latin typeface="Tahoma"/>
                <a:cs typeface="Tahoma"/>
              </a:rPr>
              <a:t> </a:t>
            </a:r>
            <a:r>
              <a:rPr sz="1411" b="1" dirty="0">
                <a:latin typeface="Tahoma"/>
                <a:cs typeface="Tahoma"/>
              </a:rPr>
              <a:t>that</a:t>
            </a:r>
            <a:r>
              <a:rPr sz="1411" b="1" spc="-32" dirty="0">
                <a:latin typeface="Tahoma"/>
                <a:cs typeface="Tahoma"/>
              </a:rPr>
              <a:t> </a:t>
            </a:r>
            <a:r>
              <a:rPr sz="1411" b="1" dirty="0">
                <a:latin typeface="Tahoma"/>
                <a:cs typeface="Tahoma"/>
              </a:rPr>
              <a:t>a</a:t>
            </a:r>
            <a:r>
              <a:rPr sz="1411" b="1" spc="-42" dirty="0">
                <a:latin typeface="Tahoma"/>
                <a:cs typeface="Tahoma"/>
              </a:rPr>
              <a:t> </a:t>
            </a:r>
            <a:r>
              <a:rPr sz="1411" b="1" spc="-6" dirty="0">
                <a:latin typeface="Tahoma"/>
                <a:cs typeface="Tahoma"/>
              </a:rPr>
              <a:t>sampling </a:t>
            </a:r>
            <a:r>
              <a:rPr sz="1411" b="1" dirty="0">
                <a:latin typeface="Tahoma"/>
                <a:cs typeface="Tahoma"/>
              </a:rPr>
              <a:t>rate</a:t>
            </a:r>
            <a:r>
              <a:rPr sz="1411" b="1" spc="-35" dirty="0">
                <a:latin typeface="Tahoma"/>
                <a:cs typeface="Tahoma"/>
              </a:rPr>
              <a:t> </a:t>
            </a:r>
            <a:r>
              <a:rPr sz="1411" b="1" dirty="0">
                <a:latin typeface="Tahoma"/>
                <a:cs typeface="Tahoma"/>
              </a:rPr>
              <a:t>of</a:t>
            </a:r>
            <a:r>
              <a:rPr sz="1411" b="1" spc="-22" dirty="0">
                <a:latin typeface="Tahoma"/>
                <a:cs typeface="Tahoma"/>
              </a:rPr>
              <a:t> </a:t>
            </a:r>
            <a:r>
              <a:rPr sz="1411" b="1" dirty="0">
                <a:solidFill>
                  <a:srgbClr val="FF0000"/>
                </a:solidFill>
                <a:latin typeface="Tahoma"/>
                <a:cs typeface="Tahoma"/>
              </a:rPr>
              <a:t>44100</a:t>
            </a:r>
            <a:r>
              <a:rPr sz="1411" b="1" spc="-42" dirty="0">
                <a:solidFill>
                  <a:srgbClr val="FF0000"/>
                </a:solidFill>
                <a:latin typeface="Tahoma"/>
                <a:cs typeface="Tahoma"/>
              </a:rPr>
              <a:t> </a:t>
            </a:r>
            <a:r>
              <a:rPr sz="1411" b="1" dirty="0">
                <a:latin typeface="Tahoma"/>
                <a:cs typeface="Tahoma"/>
              </a:rPr>
              <a:t>Hz</a:t>
            </a:r>
            <a:r>
              <a:rPr sz="1411" b="1" spc="-29" dirty="0">
                <a:latin typeface="Tahoma"/>
                <a:cs typeface="Tahoma"/>
              </a:rPr>
              <a:t> </a:t>
            </a:r>
            <a:r>
              <a:rPr sz="1411" b="1" dirty="0">
                <a:latin typeface="Tahoma"/>
                <a:cs typeface="Tahoma"/>
              </a:rPr>
              <a:t>covers</a:t>
            </a:r>
            <a:r>
              <a:rPr sz="1411" b="1" spc="-19" dirty="0">
                <a:latin typeface="Tahoma"/>
                <a:cs typeface="Tahoma"/>
              </a:rPr>
              <a:t> </a:t>
            </a:r>
            <a:r>
              <a:rPr sz="1411" b="1" dirty="0">
                <a:latin typeface="Tahoma"/>
                <a:cs typeface="Tahoma"/>
              </a:rPr>
              <a:t>only</a:t>
            </a:r>
            <a:r>
              <a:rPr sz="1411" b="1" spc="-22" dirty="0">
                <a:latin typeface="Tahoma"/>
                <a:cs typeface="Tahoma"/>
              </a:rPr>
              <a:t> </a:t>
            </a:r>
            <a:r>
              <a:rPr sz="1411" b="1" dirty="0">
                <a:latin typeface="Tahoma"/>
                <a:cs typeface="Tahoma"/>
              </a:rPr>
              <a:t>frequencies</a:t>
            </a:r>
            <a:r>
              <a:rPr sz="1411" b="1" spc="-6" dirty="0">
                <a:latin typeface="Tahoma"/>
                <a:cs typeface="Tahoma"/>
              </a:rPr>
              <a:t> </a:t>
            </a:r>
            <a:r>
              <a:rPr sz="1411" b="1" dirty="0">
                <a:latin typeface="Tahoma"/>
                <a:cs typeface="Tahoma"/>
              </a:rPr>
              <a:t>in</a:t>
            </a:r>
            <a:r>
              <a:rPr sz="1411" b="1" spc="-29" dirty="0">
                <a:latin typeface="Tahoma"/>
                <a:cs typeface="Tahoma"/>
              </a:rPr>
              <a:t> </a:t>
            </a:r>
            <a:r>
              <a:rPr sz="1411" b="1" dirty="0">
                <a:latin typeface="Tahoma"/>
                <a:cs typeface="Tahoma"/>
              </a:rPr>
              <a:t>the</a:t>
            </a:r>
            <a:r>
              <a:rPr sz="1411" b="1" spc="-26" dirty="0">
                <a:latin typeface="Tahoma"/>
                <a:cs typeface="Tahoma"/>
              </a:rPr>
              <a:t> </a:t>
            </a:r>
            <a:r>
              <a:rPr sz="1411" b="1" spc="-6" dirty="0">
                <a:latin typeface="Tahoma"/>
                <a:cs typeface="Tahoma"/>
              </a:rPr>
              <a:t>range </a:t>
            </a:r>
            <a:r>
              <a:rPr sz="1411" b="1" dirty="0">
                <a:latin typeface="Tahoma"/>
                <a:cs typeface="Tahoma"/>
              </a:rPr>
              <a:t>from</a:t>
            </a:r>
            <a:r>
              <a:rPr sz="1411" b="1" spc="-16" dirty="0">
                <a:latin typeface="Tahoma"/>
                <a:cs typeface="Tahoma"/>
              </a:rPr>
              <a:t> </a:t>
            </a:r>
            <a:r>
              <a:rPr sz="1411" b="1" dirty="0">
                <a:solidFill>
                  <a:srgbClr val="FF0000"/>
                </a:solidFill>
                <a:latin typeface="Tahoma"/>
                <a:cs typeface="Tahoma"/>
              </a:rPr>
              <a:t>0</a:t>
            </a:r>
            <a:r>
              <a:rPr sz="1411" b="1" spc="-29" dirty="0">
                <a:solidFill>
                  <a:srgbClr val="FF0000"/>
                </a:solidFill>
                <a:latin typeface="Tahoma"/>
                <a:cs typeface="Tahoma"/>
              </a:rPr>
              <a:t> </a:t>
            </a:r>
            <a:r>
              <a:rPr sz="1411" b="1" dirty="0">
                <a:solidFill>
                  <a:srgbClr val="FF0000"/>
                </a:solidFill>
                <a:latin typeface="Tahoma"/>
                <a:cs typeface="Tahoma"/>
              </a:rPr>
              <a:t>Hz</a:t>
            </a:r>
            <a:r>
              <a:rPr sz="1411" b="1" spc="-16" dirty="0">
                <a:solidFill>
                  <a:srgbClr val="FF0000"/>
                </a:solidFill>
                <a:latin typeface="Tahoma"/>
                <a:cs typeface="Tahoma"/>
              </a:rPr>
              <a:t> </a:t>
            </a:r>
            <a:r>
              <a:rPr sz="1411" b="1" dirty="0">
                <a:solidFill>
                  <a:srgbClr val="FF0000"/>
                </a:solidFill>
                <a:latin typeface="Tahoma"/>
                <a:cs typeface="Tahoma"/>
              </a:rPr>
              <a:t>to</a:t>
            </a:r>
            <a:r>
              <a:rPr sz="1411" b="1" spc="-13" dirty="0">
                <a:solidFill>
                  <a:srgbClr val="FF0000"/>
                </a:solidFill>
                <a:latin typeface="Tahoma"/>
                <a:cs typeface="Tahoma"/>
              </a:rPr>
              <a:t> </a:t>
            </a:r>
            <a:r>
              <a:rPr sz="1411" b="1" dirty="0">
                <a:solidFill>
                  <a:srgbClr val="FF0000"/>
                </a:solidFill>
                <a:latin typeface="Tahoma"/>
                <a:cs typeface="Tahoma"/>
              </a:rPr>
              <a:t>22050</a:t>
            </a:r>
            <a:r>
              <a:rPr sz="1411" b="1" spc="-32" dirty="0">
                <a:solidFill>
                  <a:srgbClr val="FF0000"/>
                </a:solidFill>
                <a:latin typeface="Tahoma"/>
                <a:cs typeface="Tahoma"/>
              </a:rPr>
              <a:t> </a:t>
            </a:r>
            <a:r>
              <a:rPr sz="1411" b="1" dirty="0">
                <a:solidFill>
                  <a:srgbClr val="FF0000"/>
                </a:solidFill>
                <a:latin typeface="Tahoma"/>
                <a:cs typeface="Tahoma"/>
              </a:rPr>
              <a:t>Hz</a:t>
            </a:r>
            <a:r>
              <a:rPr sz="1411" b="1" dirty="0">
                <a:latin typeface="Tahoma"/>
                <a:cs typeface="Tahoma"/>
              </a:rPr>
              <a:t>.</a:t>
            </a:r>
            <a:r>
              <a:rPr sz="1411" b="1" spc="-19" dirty="0">
                <a:latin typeface="Tahoma"/>
                <a:cs typeface="Tahoma"/>
              </a:rPr>
              <a:t> </a:t>
            </a:r>
            <a:r>
              <a:rPr sz="1411" b="1" dirty="0">
                <a:latin typeface="Tahoma"/>
                <a:cs typeface="Tahoma"/>
              </a:rPr>
              <a:t>this</a:t>
            </a:r>
            <a:r>
              <a:rPr sz="1411" b="1" spc="-13" dirty="0">
                <a:latin typeface="Tahoma"/>
                <a:cs typeface="Tahoma"/>
              </a:rPr>
              <a:t> </a:t>
            </a:r>
            <a:r>
              <a:rPr sz="1411" b="1" dirty="0">
                <a:latin typeface="Tahoma"/>
                <a:cs typeface="Tahoma"/>
              </a:rPr>
              <a:t>limit</a:t>
            </a:r>
            <a:r>
              <a:rPr sz="1411" b="1" spc="-22" dirty="0">
                <a:latin typeface="Tahoma"/>
                <a:cs typeface="Tahoma"/>
              </a:rPr>
              <a:t> </a:t>
            </a:r>
            <a:r>
              <a:rPr sz="1411" b="1" dirty="0">
                <a:latin typeface="Tahoma"/>
                <a:cs typeface="Tahoma"/>
              </a:rPr>
              <a:t>is</a:t>
            </a:r>
            <a:r>
              <a:rPr sz="1411" b="1" spc="-19" dirty="0">
                <a:latin typeface="Tahoma"/>
                <a:cs typeface="Tahoma"/>
              </a:rPr>
              <a:t> </a:t>
            </a:r>
            <a:r>
              <a:rPr sz="1411" b="1" dirty="0">
                <a:latin typeface="Tahoma"/>
                <a:cs typeface="Tahoma"/>
              </a:rPr>
              <a:t>very</a:t>
            </a:r>
            <a:r>
              <a:rPr sz="1411" b="1" spc="-22" dirty="0">
                <a:latin typeface="Tahoma"/>
                <a:cs typeface="Tahoma"/>
              </a:rPr>
              <a:t> </a:t>
            </a:r>
            <a:r>
              <a:rPr sz="1411" b="1" dirty="0">
                <a:latin typeface="Tahoma"/>
                <a:cs typeface="Tahoma"/>
              </a:rPr>
              <a:t>close</a:t>
            </a:r>
            <a:r>
              <a:rPr sz="1411" b="1" spc="-13" dirty="0">
                <a:latin typeface="Tahoma"/>
                <a:cs typeface="Tahoma"/>
              </a:rPr>
              <a:t> </a:t>
            </a:r>
            <a:r>
              <a:rPr sz="1411" b="1" dirty="0">
                <a:latin typeface="Tahoma"/>
                <a:cs typeface="Tahoma"/>
              </a:rPr>
              <a:t>to</a:t>
            </a:r>
            <a:r>
              <a:rPr sz="1411" b="1" spc="-16" dirty="0">
                <a:latin typeface="Tahoma"/>
                <a:cs typeface="Tahoma"/>
              </a:rPr>
              <a:t> the </a:t>
            </a:r>
            <a:r>
              <a:rPr sz="1411" b="1" dirty="0">
                <a:latin typeface="Tahoma"/>
                <a:cs typeface="Tahoma"/>
              </a:rPr>
              <a:t>human</a:t>
            </a:r>
            <a:r>
              <a:rPr sz="1411" b="1" spc="-35" dirty="0">
                <a:latin typeface="Tahoma"/>
                <a:cs typeface="Tahoma"/>
              </a:rPr>
              <a:t> </a:t>
            </a:r>
            <a:r>
              <a:rPr sz="1411" b="1" dirty="0">
                <a:latin typeface="Tahoma"/>
                <a:cs typeface="Tahoma"/>
              </a:rPr>
              <a:t>hearing</a:t>
            </a:r>
            <a:r>
              <a:rPr sz="1411" b="1" spc="-35" dirty="0">
                <a:latin typeface="Tahoma"/>
                <a:cs typeface="Tahoma"/>
              </a:rPr>
              <a:t> </a:t>
            </a:r>
            <a:r>
              <a:rPr sz="1411" b="1" spc="-6" dirty="0">
                <a:latin typeface="Tahoma"/>
                <a:cs typeface="Tahoma"/>
              </a:rPr>
              <a:t>capability.</a:t>
            </a:r>
            <a:endParaRPr sz="1411">
              <a:latin typeface="Tahoma"/>
              <a:cs typeface="Tahoma"/>
            </a:endParaRPr>
          </a:p>
        </p:txBody>
      </p:sp>
      <p:sp>
        <p:nvSpPr>
          <p:cNvPr id="10" name="Footer Placeholder 9">
            <a:extLst>
              <a:ext uri="{FF2B5EF4-FFF2-40B4-BE49-F238E27FC236}">
                <a16:creationId xmlns:a16="http://schemas.microsoft.com/office/drawing/2014/main" id="{2D90E217-9634-42E8-9234-5B739A570F1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009303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spc="-6" dirty="0">
                <a:solidFill>
                  <a:srgbClr val="003399"/>
                </a:solidFill>
                <a:latin typeface="Arial Black"/>
                <a:cs typeface="Arial Black"/>
              </a:rPr>
              <a:t>QUANTIZATION:</a:t>
            </a:r>
            <a:endParaRPr sz="2309">
              <a:latin typeface="Arial Black"/>
              <a:cs typeface="Arial Black"/>
            </a:endParaRPr>
          </a:p>
        </p:txBody>
      </p:sp>
      <p:sp>
        <p:nvSpPr>
          <p:cNvPr id="6" name="object 6"/>
          <p:cNvSpPr txBox="1"/>
          <p:nvPr/>
        </p:nvSpPr>
        <p:spPr>
          <a:xfrm>
            <a:off x="2481297" y="1048573"/>
            <a:ext cx="5090558" cy="2621376"/>
          </a:xfrm>
          <a:prstGeom prst="rect">
            <a:avLst/>
          </a:prstGeom>
        </p:spPr>
        <p:txBody>
          <a:bodyPr vert="horz" wrap="square" lIns="0" tIns="8145" rIns="0" bIns="0" rtlCol="0">
            <a:spAutoFit/>
          </a:bodyPr>
          <a:lstStyle/>
          <a:p>
            <a:pPr marL="8145">
              <a:spcBef>
                <a:spcPts val="64"/>
              </a:spcBef>
            </a:pPr>
            <a:r>
              <a:rPr sz="1539" dirty="0">
                <a:solidFill>
                  <a:srgbClr val="FFCC00"/>
                </a:solidFill>
                <a:latin typeface="Wingdings"/>
                <a:cs typeface="Wingdings"/>
              </a:rPr>
              <a:t></a:t>
            </a:r>
            <a:r>
              <a:rPr sz="1539" spc="-64" dirty="0">
                <a:solidFill>
                  <a:srgbClr val="FFCC00"/>
                </a:solidFill>
                <a:latin typeface="Times New Roman"/>
                <a:cs typeface="Times New Roman"/>
              </a:rPr>
              <a:t> </a:t>
            </a:r>
            <a:r>
              <a:rPr sz="1539" b="1" dirty="0">
                <a:solidFill>
                  <a:srgbClr val="0066FF"/>
                </a:solidFill>
                <a:latin typeface="Tahoma"/>
                <a:cs typeface="Tahoma"/>
              </a:rPr>
              <a:t>The</a:t>
            </a:r>
            <a:r>
              <a:rPr sz="1539" b="1" spc="-45" dirty="0">
                <a:solidFill>
                  <a:srgbClr val="0066FF"/>
                </a:solidFill>
                <a:latin typeface="Tahoma"/>
                <a:cs typeface="Tahoma"/>
              </a:rPr>
              <a:t> </a:t>
            </a:r>
            <a:r>
              <a:rPr sz="1539" b="1" dirty="0">
                <a:solidFill>
                  <a:srgbClr val="0066FF"/>
                </a:solidFill>
                <a:latin typeface="Tahoma"/>
                <a:cs typeface="Tahoma"/>
              </a:rPr>
              <a:t>digitization</a:t>
            </a:r>
            <a:r>
              <a:rPr sz="1539" b="1" spc="-29" dirty="0">
                <a:solidFill>
                  <a:srgbClr val="0066FF"/>
                </a:solidFill>
                <a:latin typeface="Tahoma"/>
                <a:cs typeface="Tahoma"/>
              </a:rPr>
              <a:t> </a:t>
            </a:r>
            <a:r>
              <a:rPr sz="1539" b="1" dirty="0">
                <a:solidFill>
                  <a:srgbClr val="0066FF"/>
                </a:solidFill>
                <a:latin typeface="Tahoma"/>
                <a:cs typeface="Tahoma"/>
              </a:rPr>
              <a:t>process</a:t>
            </a:r>
            <a:r>
              <a:rPr sz="1539" b="1" spc="-48" dirty="0">
                <a:solidFill>
                  <a:srgbClr val="0066FF"/>
                </a:solidFill>
                <a:latin typeface="Tahoma"/>
                <a:cs typeface="Tahoma"/>
              </a:rPr>
              <a:t> </a:t>
            </a:r>
            <a:r>
              <a:rPr sz="1539" b="1" dirty="0">
                <a:solidFill>
                  <a:srgbClr val="0066FF"/>
                </a:solidFill>
                <a:latin typeface="Tahoma"/>
                <a:cs typeface="Tahoma"/>
              </a:rPr>
              <a:t>requires</a:t>
            </a:r>
            <a:r>
              <a:rPr sz="1539" b="1" spc="-58" dirty="0">
                <a:solidFill>
                  <a:srgbClr val="0066FF"/>
                </a:solidFill>
                <a:latin typeface="Tahoma"/>
                <a:cs typeface="Tahoma"/>
              </a:rPr>
              <a:t> </a:t>
            </a:r>
            <a:r>
              <a:rPr sz="1539" b="1" dirty="0">
                <a:solidFill>
                  <a:srgbClr val="0066FF"/>
                </a:solidFill>
                <a:latin typeface="Tahoma"/>
                <a:cs typeface="Tahoma"/>
              </a:rPr>
              <a:t>two</a:t>
            </a:r>
            <a:r>
              <a:rPr sz="1539" b="1" spc="-42" dirty="0">
                <a:solidFill>
                  <a:srgbClr val="0066FF"/>
                </a:solidFill>
                <a:latin typeface="Tahoma"/>
                <a:cs typeface="Tahoma"/>
              </a:rPr>
              <a:t> </a:t>
            </a:r>
            <a:r>
              <a:rPr sz="1539" b="1" spc="-6" dirty="0">
                <a:solidFill>
                  <a:srgbClr val="0066FF"/>
                </a:solidFill>
                <a:latin typeface="Tahoma"/>
                <a:cs typeface="Tahoma"/>
              </a:rPr>
              <a:t>steps:</a:t>
            </a:r>
            <a:endParaRPr sz="1539">
              <a:latin typeface="Tahoma"/>
              <a:cs typeface="Tahoma"/>
            </a:endParaRPr>
          </a:p>
          <a:p>
            <a:pPr marL="228046" marR="487042" indent="-219902">
              <a:lnSpc>
                <a:spcPct val="80000"/>
              </a:lnSpc>
              <a:spcBef>
                <a:spcPts val="372"/>
              </a:spcBef>
            </a:pPr>
            <a:r>
              <a:rPr sz="1539" dirty="0">
                <a:solidFill>
                  <a:srgbClr val="FFCC00"/>
                </a:solidFill>
                <a:latin typeface="Wingdings"/>
                <a:cs typeface="Wingdings"/>
              </a:rPr>
              <a:t></a:t>
            </a:r>
            <a:r>
              <a:rPr sz="1539" spc="-48" dirty="0">
                <a:solidFill>
                  <a:srgbClr val="FFCC00"/>
                </a:solidFill>
                <a:latin typeface="Times New Roman"/>
                <a:cs typeface="Times New Roman"/>
              </a:rPr>
              <a:t> </a:t>
            </a:r>
            <a:r>
              <a:rPr sz="1539" b="1" dirty="0">
                <a:solidFill>
                  <a:srgbClr val="FF0000"/>
                </a:solidFill>
                <a:latin typeface="Tahoma"/>
                <a:cs typeface="Tahoma"/>
              </a:rPr>
              <a:t>first</a:t>
            </a:r>
            <a:r>
              <a:rPr sz="1539" b="1" spc="-19" dirty="0">
                <a:solidFill>
                  <a:srgbClr val="FF0000"/>
                </a:solidFill>
                <a:latin typeface="Tahoma"/>
                <a:cs typeface="Tahoma"/>
              </a:rPr>
              <a:t> </a:t>
            </a:r>
            <a:r>
              <a:rPr sz="1539" b="1" dirty="0">
                <a:solidFill>
                  <a:srgbClr val="FF0000"/>
                </a:solidFill>
                <a:latin typeface="Tahoma"/>
                <a:cs typeface="Tahoma"/>
              </a:rPr>
              <a:t>the</a:t>
            </a:r>
            <a:r>
              <a:rPr sz="1539" b="1" spc="-29" dirty="0">
                <a:solidFill>
                  <a:srgbClr val="FF0000"/>
                </a:solidFill>
                <a:latin typeface="Tahoma"/>
                <a:cs typeface="Tahoma"/>
              </a:rPr>
              <a:t> </a:t>
            </a:r>
            <a:r>
              <a:rPr sz="1539" b="1" dirty="0">
                <a:solidFill>
                  <a:srgbClr val="FF0000"/>
                </a:solidFill>
                <a:latin typeface="Tahoma"/>
                <a:cs typeface="Tahoma"/>
              </a:rPr>
              <a:t>analog</a:t>
            </a:r>
            <a:r>
              <a:rPr sz="1539" b="1" spc="-13" dirty="0">
                <a:solidFill>
                  <a:srgbClr val="FF0000"/>
                </a:solidFill>
                <a:latin typeface="Tahoma"/>
                <a:cs typeface="Tahoma"/>
              </a:rPr>
              <a:t> </a:t>
            </a:r>
            <a:r>
              <a:rPr sz="1539" b="1" dirty="0">
                <a:solidFill>
                  <a:srgbClr val="FF0000"/>
                </a:solidFill>
                <a:latin typeface="Tahoma"/>
                <a:cs typeface="Tahoma"/>
              </a:rPr>
              <a:t>signal</a:t>
            </a:r>
            <a:r>
              <a:rPr sz="1539" b="1" spc="-22" dirty="0">
                <a:solidFill>
                  <a:srgbClr val="FF0000"/>
                </a:solidFill>
                <a:latin typeface="Tahoma"/>
                <a:cs typeface="Tahoma"/>
              </a:rPr>
              <a:t> </a:t>
            </a:r>
            <a:r>
              <a:rPr sz="1539" b="1" dirty="0">
                <a:solidFill>
                  <a:srgbClr val="FF0000"/>
                </a:solidFill>
                <a:latin typeface="Tahoma"/>
                <a:cs typeface="Tahoma"/>
              </a:rPr>
              <a:t>must</a:t>
            </a:r>
            <a:r>
              <a:rPr sz="1539" b="1" spc="-19" dirty="0">
                <a:solidFill>
                  <a:srgbClr val="FF0000"/>
                </a:solidFill>
                <a:latin typeface="Tahoma"/>
                <a:cs typeface="Tahoma"/>
              </a:rPr>
              <a:t> </a:t>
            </a:r>
            <a:r>
              <a:rPr sz="1539" b="1" dirty="0">
                <a:solidFill>
                  <a:srgbClr val="FF0000"/>
                </a:solidFill>
                <a:latin typeface="Tahoma"/>
                <a:cs typeface="Tahoma"/>
              </a:rPr>
              <a:t>be</a:t>
            </a:r>
            <a:r>
              <a:rPr sz="1539" b="1" spc="-16" dirty="0">
                <a:solidFill>
                  <a:srgbClr val="FF0000"/>
                </a:solidFill>
                <a:latin typeface="Tahoma"/>
                <a:cs typeface="Tahoma"/>
              </a:rPr>
              <a:t> </a:t>
            </a:r>
            <a:r>
              <a:rPr sz="1539" b="1" dirty="0">
                <a:solidFill>
                  <a:srgbClr val="0066FF"/>
                </a:solidFill>
                <a:latin typeface="Tahoma"/>
                <a:cs typeface="Tahoma"/>
              </a:rPr>
              <a:t>sampled</a:t>
            </a:r>
            <a:r>
              <a:rPr sz="1539" b="1" spc="-22" dirty="0">
                <a:solidFill>
                  <a:srgbClr val="0066FF"/>
                </a:solidFill>
                <a:latin typeface="Tahoma"/>
                <a:cs typeface="Tahoma"/>
              </a:rPr>
              <a:t> </a:t>
            </a:r>
            <a:r>
              <a:rPr sz="1539" b="1" spc="-13" dirty="0">
                <a:solidFill>
                  <a:srgbClr val="FF0000"/>
                </a:solidFill>
                <a:latin typeface="Tahoma"/>
                <a:cs typeface="Tahoma"/>
              </a:rPr>
              <a:t>.this </a:t>
            </a:r>
            <a:r>
              <a:rPr sz="1539" b="1" dirty="0">
                <a:solidFill>
                  <a:srgbClr val="FF0000"/>
                </a:solidFill>
                <a:latin typeface="Tahoma"/>
                <a:cs typeface="Tahoma"/>
              </a:rPr>
              <a:t>means</a:t>
            </a:r>
            <a:r>
              <a:rPr sz="1539" b="1" spc="-32" dirty="0">
                <a:solidFill>
                  <a:srgbClr val="FF0000"/>
                </a:solidFill>
                <a:latin typeface="Tahoma"/>
                <a:cs typeface="Tahoma"/>
              </a:rPr>
              <a:t> </a:t>
            </a:r>
            <a:r>
              <a:rPr sz="1539" b="1" dirty="0">
                <a:solidFill>
                  <a:srgbClr val="FF0000"/>
                </a:solidFill>
                <a:latin typeface="Tahoma"/>
                <a:cs typeface="Tahoma"/>
              </a:rPr>
              <a:t>that</a:t>
            </a:r>
            <a:r>
              <a:rPr sz="1539" b="1" spc="-26" dirty="0">
                <a:solidFill>
                  <a:srgbClr val="FF0000"/>
                </a:solidFill>
                <a:latin typeface="Tahoma"/>
                <a:cs typeface="Tahoma"/>
              </a:rPr>
              <a:t> </a:t>
            </a:r>
            <a:r>
              <a:rPr sz="1539" b="1" dirty="0">
                <a:solidFill>
                  <a:srgbClr val="FF0000"/>
                </a:solidFill>
                <a:latin typeface="Tahoma"/>
                <a:cs typeface="Tahoma"/>
              </a:rPr>
              <a:t>only</a:t>
            </a:r>
            <a:r>
              <a:rPr sz="1539" b="1" spc="-19" dirty="0">
                <a:solidFill>
                  <a:srgbClr val="FF0000"/>
                </a:solidFill>
                <a:latin typeface="Tahoma"/>
                <a:cs typeface="Tahoma"/>
              </a:rPr>
              <a:t> </a:t>
            </a:r>
            <a:r>
              <a:rPr sz="1539" b="1" dirty="0">
                <a:solidFill>
                  <a:srgbClr val="FF0000"/>
                </a:solidFill>
                <a:latin typeface="Tahoma"/>
                <a:cs typeface="Tahoma"/>
              </a:rPr>
              <a:t>a</a:t>
            </a:r>
            <a:r>
              <a:rPr sz="1539" b="1" spc="-26" dirty="0">
                <a:solidFill>
                  <a:srgbClr val="FF0000"/>
                </a:solidFill>
                <a:latin typeface="Tahoma"/>
                <a:cs typeface="Tahoma"/>
              </a:rPr>
              <a:t> </a:t>
            </a:r>
            <a:r>
              <a:rPr sz="1539" b="1" dirty="0">
                <a:solidFill>
                  <a:srgbClr val="FF0000"/>
                </a:solidFill>
                <a:latin typeface="Tahoma"/>
                <a:cs typeface="Tahoma"/>
              </a:rPr>
              <a:t>discrete</a:t>
            </a:r>
            <a:r>
              <a:rPr sz="1539" b="1" spc="-26" dirty="0">
                <a:solidFill>
                  <a:srgbClr val="FF0000"/>
                </a:solidFill>
                <a:latin typeface="Tahoma"/>
                <a:cs typeface="Tahoma"/>
              </a:rPr>
              <a:t> </a:t>
            </a:r>
            <a:r>
              <a:rPr sz="1539" b="1" dirty="0">
                <a:solidFill>
                  <a:srgbClr val="FF0000"/>
                </a:solidFill>
                <a:latin typeface="Tahoma"/>
                <a:cs typeface="Tahoma"/>
              </a:rPr>
              <a:t>set</a:t>
            </a:r>
            <a:r>
              <a:rPr sz="1539" b="1" spc="-26" dirty="0">
                <a:solidFill>
                  <a:srgbClr val="FF0000"/>
                </a:solidFill>
                <a:latin typeface="Tahoma"/>
                <a:cs typeface="Tahoma"/>
              </a:rPr>
              <a:t> </a:t>
            </a:r>
            <a:r>
              <a:rPr sz="1539" b="1" dirty="0">
                <a:solidFill>
                  <a:srgbClr val="FF0000"/>
                </a:solidFill>
                <a:latin typeface="Tahoma"/>
                <a:cs typeface="Tahoma"/>
              </a:rPr>
              <a:t>of</a:t>
            </a:r>
            <a:r>
              <a:rPr sz="1539" b="1" spc="-22" dirty="0">
                <a:solidFill>
                  <a:srgbClr val="FF0000"/>
                </a:solidFill>
                <a:latin typeface="Tahoma"/>
                <a:cs typeface="Tahoma"/>
              </a:rPr>
              <a:t> </a:t>
            </a:r>
            <a:r>
              <a:rPr sz="1539" b="1" dirty="0">
                <a:solidFill>
                  <a:srgbClr val="FF0000"/>
                </a:solidFill>
                <a:latin typeface="Tahoma"/>
                <a:cs typeface="Tahoma"/>
              </a:rPr>
              <a:t>values</a:t>
            </a:r>
            <a:r>
              <a:rPr sz="1539" b="1" spc="-26" dirty="0">
                <a:solidFill>
                  <a:srgbClr val="FF0000"/>
                </a:solidFill>
                <a:latin typeface="Tahoma"/>
                <a:cs typeface="Tahoma"/>
              </a:rPr>
              <a:t> </a:t>
            </a:r>
            <a:r>
              <a:rPr sz="1539" b="1" spc="-16" dirty="0">
                <a:solidFill>
                  <a:srgbClr val="FF0000"/>
                </a:solidFill>
                <a:latin typeface="Tahoma"/>
                <a:cs typeface="Tahoma"/>
              </a:rPr>
              <a:t>is </a:t>
            </a:r>
            <a:r>
              <a:rPr sz="1539" b="1" dirty="0">
                <a:solidFill>
                  <a:srgbClr val="FF0000"/>
                </a:solidFill>
                <a:latin typeface="Tahoma"/>
                <a:cs typeface="Tahoma"/>
              </a:rPr>
              <a:t>retained</a:t>
            </a:r>
            <a:r>
              <a:rPr sz="1539" b="1" spc="-32" dirty="0">
                <a:solidFill>
                  <a:srgbClr val="FF0000"/>
                </a:solidFill>
                <a:latin typeface="Tahoma"/>
                <a:cs typeface="Tahoma"/>
              </a:rPr>
              <a:t> </a:t>
            </a:r>
            <a:r>
              <a:rPr sz="1539" b="1" dirty="0">
                <a:solidFill>
                  <a:srgbClr val="FF0000"/>
                </a:solidFill>
                <a:latin typeface="Tahoma"/>
                <a:cs typeface="Tahoma"/>
              </a:rPr>
              <a:t>at</a:t>
            </a:r>
            <a:r>
              <a:rPr sz="1539" b="1" spc="-35" dirty="0">
                <a:solidFill>
                  <a:srgbClr val="FF0000"/>
                </a:solidFill>
                <a:latin typeface="Tahoma"/>
                <a:cs typeface="Tahoma"/>
              </a:rPr>
              <a:t> </a:t>
            </a:r>
            <a:r>
              <a:rPr sz="1539" b="1" dirty="0">
                <a:solidFill>
                  <a:srgbClr val="FF0000"/>
                </a:solidFill>
                <a:latin typeface="Tahoma"/>
                <a:cs typeface="Tahoma"/>
              </a:rPr>
              <a:t>(generally</a:t>
            </a:r>
            <a:r>
              <a:rPr sz="1539" b="1" spc="-29" dirty="0">
                <a:solidFill>
                  <a:srgbClr val="FF0000"/>
                </a:solidFill>
                <a:latin typeface="Tahoma"/>
                <a:cs typeface="Tahoma"/>
              </a:rPr>
              <a:t> </a:t>
            </a:r>
            <a:r>
              <a:rPr sz="1539" b="1" dirty="0">
                <a:solidFill>
                  <a:srgbClr val="FF0000"/>
                </a:solidFill>
                <a:latin typeface="Tahoma"/>
                <a:cs typeface="Tahoma"/>
              </a:rPr>
              <a:t>regular)</a:t>
            </a:r>
            <a:r>
              <a:rPr sz="1539" b="1" spc="-35" dirty="0">
                <a:solidFill>
                  <a:srgbClr val="FF0000"/>
                </a:solidFill>
                <a:latin typeface="Tahoma"/>
                <a:cs typeface="Tahoma"/>
              </a:rPr>
              <a:t> </a:t>
            </a:r>
            <a:r>
              <a:rPr sz="1539" b="1" dirty="0">
                <a:solidFill>
                  <a:srgbClr val="FF0000"/>
                </a:solidFill>
                <a:latin typeface="Tahoma"/>
                <a:cs typeface="Tahoma"/>
              </a:rPr>
              <a:t>time</a:t>
            </a:r>
            <a:r>
              <a:rPr sz="1539" b="1" spc="-29" dirty="0">
                <a:solidFill>
                  <a:srgbClr val="FF0000"/>
                </a:solidFill>
                <a:latin typeface="Tahoma"/>
                <a:cs typeface="Tahoma"/>
              </a:rPr>
              <a:t> </a:t>
            </a:r>
            <a:r>
              <a:rPr sz="1539" b="1" dirty="0">
                <a:solidFill>
                  <a:srgbClr val="FF0000"/>
                </a:solidFill>
                <a:latin typeface="Tahoma"/>
                <a:cs typeface="Tahoma"/>
              </a:rPr>
              <a:t>or</a:t>
            </a:r>
            <a:r>
              <a:rPr sz="1539" b="1" spc="-29" dirty="0">
                <a:solidFill>
                  <a:srgbClr val="FF0000"/>
                </a:solidFill>
                <a:latin typeface="Tahoma"/>
                <a:cs typeface="Tahoma"/>
              </a:rPr>
              <a:t> </a:t>
            </a:r>
            <a:r>
              <a:rPr sz="1539" b="1" spc="-13" dirty="0">
                <a:solidFill>
                  <a:srgbClr val="FF0000"/>
                </a:solidFill>
                <a:latin typeface="Tahoma"/>
                <a:cs typeface="Tahoma"/>
              </a:rPr>
              <a:t>space </a:t>
            </a:r>
            <a:r>
              <a:rPr sz="1539" b="1" spc="-6" dirty="0">
                <a:solidFill>
                  <a:srgbClr val="FF0000"/>
                </a:solidFill>
                <a:latin typeface="Tahoma"/>
                <a:cs typeface="Tahoma"/>
              </a:rPr>
              <a:t>intervals</a:t>
            </a:r>
            <a:r>
              <a:rPr sz="1539" b="1" spc="-6" dirty="0">
                <a:latin typeface="Tahoma"/>
                <a:cs typeface="Tahoma"/>
              </a:rPr>
              <a:t>.</a:t>
            </a:r>
            <a:endParaRPr sz="1539">
              <a:latin typeface="Tahoma"/>
              <a:cs typeface="Tahoma"/>
            </a:endParaRPr>
          </a:p>
          <a:p>
            <a:pPr marL="228046" marR="3258" indent="-219902">
              <a:lnSpc>
                <a:spcPct val="80000"/>
              </a:lnSpc>
              <a:spcBef>
                <a:spcPts val="369"/>
              </a:spcBef>
            </a:pPr>
            <a:r>
              <a:rPr sz="1539" dirty="0">
                <a:solidFill>
                  <a:srgbClr val="FFCC00"/>
                </a:solidFill>
                <a:latin typeface="Wingdings"/>
                <a:cs typeface="Wingdings"/>
              </a:rPr>
              <a:t></a:t>
            </a:r>
            <a:r>
              <a:rPr sz="1539" spc="-71" dirty="0">
                <a:solidFill>
                  <a:srgbClr val="FFCC00"/>
                </a:solidFill>
                <a:latin typeface="Times New Roman"/>
                <a:cs typeface="Times New Roman"/>
              </a:rPr>
              <a:t> </a:t>
            </a:r>
            <a:r>
              <a:rPr sz="1539" b="1" dirty="0">
                <a:solidFill>
                  <a:srgbClr val="0066FF"/>
                </a:solidFill>
                <a:latin typeface="Tahoma"/>
                <a:cs typeface="Tahoma"/>
              </a:rPr>
              <a:t>The</a:t>
            </a:r>
            <a:r>
              <a:rPr sz="1539" b="1" spc="-55" dirty="0">
                <a:solidFill>
                  <a:srgbClr val="0066FF"/>
                </a:solidFill>
                <a:latin typeface="Tahoma"/>
                <a:cs typeface="Tahoma"/>
              </a:rPr>
              <a:t> </a:t>
            </a:r>
            <a:r>
              <a:rPr sz="1539" b="1" dirty="0">
                <a:solidFill>
                  <a:srgbClr val="0066FF"/>
                </a:solidFill>
                <a:latin typeface="Tahoma"/>
                <a:cs typeface="Tahoma"/>
              </a:rPr>
              <a:t>second</a:t>
            </a:r>
            <a:r>
              <a:rPr sz="1539" b="1" spc="-51" dirty="0">
                <a:solidFill>
                  <a:srgbClr val="0066FF"/>
                </a:solidFill>
                <a:latin typeface="Tahoma"/>
                <a:cs typeface="Tahoma"/>
              </a:rPr>
              <a:t> </a:t>
            </a:r>
            <a:r>
              <a:rPr sz="1539" b="1" dirty="0">
                <a:solidFill>
                  <a:srgbClr val="0066FF"/>
                </a:solidFill>
                <a:latin typeface="Tahoma"/>
                <a:cs typeface="Tahoma"/>
              </a:rPr>
              <a:t>step</a:t>
            </a:r>
            <a:r>
              <a:rPr sz="1539" b="1" spc="-58" dirty="0">
                <a:solidFill>
                  <a:srgbClr val="0066FF"/>
                </a:solidFill>
                <a:latin typeface="Tahoma"/>
                <a:cs typeface="Tahoma"/>
              </a:rPr>
              <a:t> </a:t>
            </a:r>
            <a:r>
              <a:rPr sz="1539" b="1" dirty="0">
                <a:solidFill>
                  <a:srgbClr val="0066FF"/>
                </a:solidFill>
                <a:latin typeface="Tahoma"/>
                <a:cs typeface="Tahoma"/>
              </a:rPr>
              <a:t>involves</a:t>
            </a:r>
            <a:r>
              <a:rPr sz="1539" b="1" spc="-35" dirty="0">
                <a:solidFill>
                  <a:srgbClr val="0066FF"/>
                </a:solidFill>
                <a:latin typeface="Tahoma"/>
                <a:cs typeface="Tahoma"/>
              </a:rPr>
              <a:t> </a:t>
            </a:r>
            <a:r>
              <a:rPr sz="1539" b="1" dirty="0">
                <a:solidFill>
                  <a:srgbClr val="FF0000"/>
                </a:solidFill>
                <a:latin typeface="Tahoma"/>
                <a:cs typeface="Tahoma"/>
              </a:rPr>
              <a:t>quantization</a:t>
            </a:r>
            <a:r>
              <a:rPr sz="1539" b="1" spc="-45" dirty="0">
                <a:solidFill>
                  <a:srgbClr val="FF0000"/>
                </a:solidFill>
                <a:latin typeface="Tahoma"/>
                <a:cs typeface="Tahoma"/>
              </a:rPr>
              <a:t> </a:t>
            </a:r>
            <a:r>
              <a:rPr sz="1539" b="1" spc="-13" dirty="0">
                <a:solidFill>
                  <a:srgbClr val="0066FF"/>
                </a:solidFill>
                <a:latin typeface="Tahoma"/>
                <a:cs typeface="Tahoma"/>
              </a:rPr>
              <a:t>.the </a:t>
            </a:r>
            <a:r>
              <a:rPr sz="1539" b="1" dirty="0">
                <a:solidFill>
                  <a:srgbClr val="0066FF"/>
                </a:solidFill>
                <a:latin typeface="Tahoma"/>
                <a:cs typeface="Tahoma"/>
              </a:rPr>
              <a:t>quantization</a:t>
            </a:r>
            <a:r>
              <a:rPr sz="1539" b="1" spc="-51" dirty="0">
                <a:solidFill>
                  <a:srgbClr val="0066FF"/>
                </a:solidFill>
                <a:latin typeface="Tahoma"/>
                <a:cs typeface="Tahoma"/>
              </a:rPr>
              <a:t> </a:t>
            </a:r>
            <a:r>
              <a:rPr sz="1539" b="1" dirty="0">
                <a:solidFill>
                  <a:srgbClr val="0066FF"/>
                </a:solidFill>
                <a:latin typeface="Tahoma"/>
                <a:cs typeface="Tahoma"/>
              </a:rPr>
              <a:t>process</a:t>
            </a:r>
            <a:r>
              <a:rPr sz="1539" b="1" spc="-61" dirty="0">
                <a:solidFill>
                  <a:srgbClr val="0066FF"/>
                </a:solidFill>
                <a:latin typeface="Tahoma"/>
                <a:cs typeface="Tahoma"/>
              </a:rPr>
              <a:t> </a:t>
            </a:r>
            <a:r>
              <a:rPr sz="1539" b="1" dirty="0">
                <a:solidFill>
                  <a:srgbClr val="0066FF"/>
                </a:solidFill>
                <a:latin typeface="Tahoma"/>
                <a:cs typeface="Tahoma"/>
              </a:rPr>
              <a:t>consists</a:t>
            </a:r>
            <a:r>
              <a:rPr sz="1539" b="1" spc="-48" dirty="0">
                <a:solidFill>
                  <a:srgbClr val="0066FF"/>
                </a:solidFill>
                <a:latin typeface="Tahoma"/>
                <a:cs typeface="Tahoma"/>
              </a:rPr>
              <a:t> </a:t>
            </a:r>
            <a:r>
              <a:rPr sz="1539" b="1" dirty="0">
                <a:solidFill>
                  <a:srgbClr val="0066FF"/>
                </a:solidFill>
                <a:latin typeface="Tahoma"/>
                <a:cs typeface="Tahoma"/>
              </a:rPr>
              <a:t>of</a:t>
            </a:r>
            <a:r>
              <a:rPr sz="1539" b="1" spc="-71" dirty="0">
                <a:solidFill>
                  <a:srgbClr val="0066FF"/>
                </a:solidFill>
                <a:latin typeface="Tahoma"/>
                <a:cs typeface="Tahoma"/>
              </a:rPr>
              <a:t> </a:t>
            </a:r>
            <a:r>
              <a:rPr sz="1539" b="1" spc="-6" dirty="0">
                <a:solidFill>
                  <a:srgbClr val="0066FF"/>
                </a:solidFill>
                <a:latin typeface="Tahoma"/>
                <a:cs typeface="Tahoma"/>
              </a:rPr>
              <a:t>converting</a:t>
            </a:r>
            <a:r>
              <a:rPr sz="1539" b="1" spc="-61" dirty="0">
                <a:solidFill>
                  <a:srgbClr val="0066FF"/>
                </a:solidFill>
                <a:latin typeface="Tahoma"/>
                <a:cs typeface="Tahoma"/>
              </a:rPr>
              <a:t> </a:t>
            </a:r>
            <a:r>
              <a:rPr sz="1539" b="1" spc="-32" dirty="0">
                <a:solidFill>
                  <a:srgbClr val="0066FF"/>
                </a:solidFill>
                <a:latin typeface="Tahoma"/>
                <a:cs typeface="Tahoma"/>
              </a:rPr>
              <a:t>a </a:t>
            </a:r>
            <a:r>
              <a:rPr sz="1539" b="1" dirty="0">
                <a:solidFill>
                  <a:srgbClr val="0066FF"/>
                </a:solidFill>
                <a:latin typeface="Tahoma"/>
                <a:cs typeface="Tahoma"/>
              </a:rPr>
              <a:t>sampled</a:t>
            </a:r>
            <a:r>
              <a:rPr sz="1539" b="1" spc="-45" dirty="0">
                <a:solidFill>
                  <a:srgbClr val="0066FF"/>
                </a:solidFill>
                <a:latin typeface="Tahoma"/>
                <a:cs typeface="Tahoma"/>
              </a:rPr>
              <a:t> </a:t>
            </a:r>
            <a:r>
              <a:rPr sz="1539" b="1" dirty="0">
                <a:solidFill>
                  <a:srgbClr val="0066FF"/>
                </a:solidFill>
                <a:latin typeface="Tahoma"/>
                <a:cs typeface="Tahoma"/>
              </a:rPr>
              <a:t>signal</a:t>
            </a:r>
            <a:r>
              <a:rPr sz="1539" b="1" spc="-38" dirty="0">
                <a:solidFill>
                  <a:srgbClr val="0066FF"/>
                </a:solidFill>
                <a:latin typeface="Tahoma"/>
                <a:cs typeface="Tahoma"/>
              </a:rPr>
              <a:t> </a:t>
            </a:r>
            <a:r>
              <a:rPr sz="1539" b="1" dirty="0">
                <a:solidFill>
                  <a:srgbClr val="0066FF"/>
                </a:solidFill>
                <a:latin typeface="Tahoma"/>
                <a:cs typeface="Tahoma"/>
              </a:rPr>
              <a:t>into</a:t>
            </a:r>
            <a:r>
              <a:rPr sz="1539" b="1" spc="-26" dirty="0">
                <a:solidFill>
                  <a:srgbClr val="0066FF"/>
                </a:solidFill>
                <a:latin typeface="Tahoma"/>
                <a:cs typeface="Tahoma"/>
              </a:rPr>
              <a:t> </a:t>
            </a:r>
            <a:r>
              <a:rPr sz="1539" b="1" dirty="0">
                <a:solidFill>
                  <a:srgbClr val="0066FF"/>
                </a:solidFill>
                <a:latin typeface="Tahoma"/>
                <a:cs typeface="Tahoma"/>
              </a:rPr>
              <a:t>a</a:t>
            </a:r>
            <a:r>
              <a:rPr sz="1539" b="1" spc="-35" dirty="0">
                <a:solidFill>
                  <a:srgbClr val="0066FF"/>
                </a:solidFill>
                <a:latin typeface="Tahoma"/>
                <a:cs typeface="Tahoma"/>
              </a:rPr>
              <a:t> </a:t>
            </a:r>
            <a:r>
              <a:rPr sz="1539" b="1" dirty="0">
                <a:solidFill>
                  <a:srgbClr val="0066FF"/>
                </a:solidFill>
                <a:latin typeface="Tahoma"/>
                <a:cs typeface="Tahoma"/>
              </a:rPr>
              <a:t>signal</a:t>
            </a:r>
            <a:r>
              <a:rPr sz="1539" b="1" spc="-38" dirty="0">
                <a:solidFill>
                  <a:srgbClr val="0066FF"/>
                </a:solidFill>
                <a:latin typeface="Tahoma"/>
                <a:cs typeface="Tahoma"/>
              </a:rPr>
              <a:t> </a:t>
            </a:r>
            <a:r>
              <a:rPr sz="1539" b="1" dirty="0">
                <a:solidFill>
                  <a:srgbClr val="0066FF"/>
                </a:solidFill>
                <a:latin typeface="Tahoma"/>
                <a:cs typeface="Tahoma"/>
              </a:rPr>
              <a:t>that</a:t>
            </a:r>
            <a:r>
              <a:rPr sz="1539" b="1" spc="-38" dirty="0">
                <a:solidFill>
                  <a:srgbClr val="0066FF"/>
                </a:solidFill>
                <a:latin typeface="Tahoma"/>
                <a:cs typeface="Tahoma"/>
              </a:rPr>
              <a:t> </a:t>
            </a:r>
            <a:r>
              <a:rPr sz="1539" b="1" dirty="0">
                <a:solidFill>
                  <a:srgbClr val="0066FF"/>
                </a:solidFill>
                <a:latin typeface="Tahoma"/>
                <a:cs typeface="Tahoma"/>
              </a:rPr>
              <a:t>can</a:t>
            </a:r>
            <a:r>
              <a:rPr sz="1539" b="1" spc="-38" dirty="0">
                <a:solidFill>
                  <a:srgbClr val="0066FF"/>
                </a:solidFill>
                <a:latin typeface="Tahoma"/>
                <a:cs typeface="Tahoma"/>
              </a:rPr>
              <a:t> </a:t>
            </a:r>
            <a:r>
              <a:rPr sz="1539" b="1" dirty="0">
                <a:solidFill>
                  <a:srgbClr val="0066FF"/>
                </a:solidFill>
                <a:latin typeface="Tahoma"/>
                <a:cs typeface="Tahoma"/>
              </a:rPr>
              <a:t>take</a:t>
            </a:r>
            <a:r>
              <a:rPr sz="1539" b="1" spc="-38" dirty="0">
                <a:solidFill>
                  <a:srgbClr val="0066FF"/>
                </a:solidFill>
                <a:latin typeface="Tahoma"/>
                <a:cs typeface="Tahoma"/>
              </a:rPr>
              <a:t> </a:t>
            </a:r>
            <a:r>
              <a:rPr sz="1539" b="1" dirty="0">
                <a:solidFill>
                  <a:srgbClr val="0066FF"/>
                </a:solidFill>
                <a:latin typeface="Tahoma"/>
                <a:cs typeface="Tahoma"/>
              </a:rPr>
              <a:t>only</a:t>
            </a:r>
            <a:r>
              <a:rPr sz="1539" b="1" spc="-26" dirty="0">
                <a:solidFill>
                  <a:srgbClr val="0066FF"/>
                </a:solidFill>
                <a:latin typeface="Tahoma"/>
                <a:cs typeface="Tahoma"/>
              </a:rPr>
              <a:t> </a:t>
            </a:r>
            <a:r>
              <a:rPr sz="1539" b="1" spc="-32" dirty="0">
                <a:solidFill>
                  <a:srgbClr val="0066FF"/>
                </a:solidFill>
                <a:latin typeface="Tahoma"/>
                <a:cs typeface="Tahoma"/>
              </a:rPr>
              <a:t>a </a:t>
            </a:r>
            <a:r>
              <a:rPr sz="1539" b="1" dirty="0">
                <a:solidFill>
                  <a:srgbClr val="0066FF"/>
                </a:solidFill>
                <a:latin typeface="Tahoma"/>
                <a:cs typeface="Tahoma"/>
              </a:rPr>
              <a:t>limited</a:t>
            </a:r>
            <a:r>
              <a:rPr sz="1539" b="1" spc="-32" dirty="0">
                <a:solidFill>
                  <a:srgbClr val="0066FF"/>
                </a:solidFill>
                <a:latin typeface="Tahoma"/>
                <a:cs typeface="Tahoma"/>
              </a:rPr>
              <a:t> </a:t>
            </a:r>
            <a:r>
              <a:rPr sz="1539" b="1" dirty="0">
                <a:solidFill>
                  <a:srgbClr val="0066FF"/>
                </a:solidFill>
                <a:latin typeface="Tahoma"/>
                <a:cs typeface="Tahoma"/>
              </a:rPr>
              <a:t>number</a:t>
            </a:r>
            <a:r>
              <a:rPr sz="1539" b="1" spc="-26" dirty="0">
                <a:solidFill>
                  <a:srgbClr val="0066FF"/>
                </a:solidFill>
                <a:latin typeface="Tahoma"/>
                <a:cs typeface="Tahoma"/>
              </a:rPr>
              <a:t> </a:t>
            </a:r>
            <a:r>
              <a:rPr sz="1539" b="1" dirty="0">
                <a:solidFill>
                  <a:srgbClr val="0066FF"/>
                </a:solidFill>
                <a:latin typeface="Tahoma"/>
                <a:cs typeface="Tahoma"/>
              </a:rPr>
              <a:t>of</a:t>
            </a:r>
            <a:r>
              <a:rPr sz="1539" b="1" spc="-35" dirty="0">
                <a:solidFill>
                  <a:srgbClr val="0066FF"/>
                </a:solidFill>
                <a:latin typeface="Tahoma"/>
                <a:cs typeface="Tahoma"/>
              </a:rPr>
              <a:t> </a:t>
            </a:r>
            <a:r>
              <a:rPr sz="1539" b="1" dirty="0">
                <a:solidFill>
                  <a:srgbClr val="0066FF"/>
                </a:solidFill>
                <a:latin typeface="Tahoma"/>
                <a:cs typeface="Tahoma"/>
              </a:rPr>
              <a:t>values.</a:t>
            </a:r>
            <a:r>
              <a:rPr sz="1539" b="1" spc="-26" dirty="0">
                <a:solidFill>
                  <a:srgbClr val="0066FF"/>
                </a:solidFill>
                <a:latin typeface="Tahoma"/>
                <a:cs typeface="Tahoma"/>
              </a:rPr>
              <a:t> </a:t>
            </a:r>
            <a:r>
              <a:rPr sz="1539" b="1" dirty="0">
                <a:solidFill>
                  <a:srgbClr val="0066FF"/>
                </a:solidFill>
                <a:latin typeface="Tahoma"/>
                <a:cs typeface="Tahoma"/>
              </a:rPr>
              <a:t>an</a:t>
            </a:r>
            <a:r>
              <a:rPr sz="1539" b="1" spc="-26" dirty="0">
                <a:solidFill>
                  <a:srgbClr val="0066FF"/>
                </a:solidFill>
                <a:latin typeface="Tahoma"/>
                <a:cs typeface="Tahoma"/>
              </a:rPr>
              <a:t> </a:t>
            </a:r>
            <a:r>
              <a:rPr sz="1539" b="1" spc="-13" dirty="0">
                <a:solidFill>
                  <a:srgbClr val="0066FF"/>
                </a:solidFill>
                <a:latin typeface="Tahoma"/>
                <a:cs typeface="Tahoma"/>
              </a:rPr>
              <a:t>8-</a:t>
            </a:r>
            <a:r>
              <a:rPr sz="1539" b="1" dirty="0">
                <a:solidFill>
                  <a:srgbClr val="0066FF"/>
                </a:solidFill>
                <a:latin typeface="Tahoma"/>
                <a:cs typeface="Tahoma"/>
              </a:rPr>
              <a:t>bit</a:t>
            </a:r>
            <a:r>
              <a:rPr sz="1539" b="1" spc="-19" dirty="0">
                <a:solidFill>
                  <a:srgbClr val="0066FF"/>
                </a:solidFill>
                <a:latin typeface="Tahoma"/>
                <a:cs typeface="Tahoma"/>
              </a:rPr>
              <a:t> </a:t>
            </a:r>
            <a:r>
              <a:rPr sz="1539" b="1" spc="-6" dirty="0">
                <a:solidFill>
                  <a:srgbClr val="0066FF"/>
                </a:solidFill>
                <a:latin typeface="Tahoma"/>
                <a:cs typeface="Tahoma"/>
              </a:rPr>
              <a:t>quantization </a:t>
            </a:r>
            <a:r>
              <a:rPr sz="1539" b="1" dirty="0">
                <a:solidFill>
                  <a:srgbClr val="0066FF"/>
                </a:solidFill>
                <a:latin typeface="Tahoma"/>
                <a:cs typeface="Tahoma"/>
              </a:rPr>
              <a:t>provides</a:t>
            </a:r>
            <a:r>
              <a:rPr sz="1539" b="1" spc="-35" dirty="0">
                <a:solidFill>
                  <a:srgbClr val="0066FF"/>
                </a:solidFill>
                <a:latin typeface="Tahoma"/>
                <a:cs typeface="Tahoma"/>
              </a:rPr>
              <a:t> </a:t>
            </a:r>
            <a:r>
              <a:rPr sz="1539" b="1" dirty="0">
                <a:solidFill>
                  <a:srgbClr val="0066FF"/>
                </a:solidFill>
                <a:latin typeface="Tahoma"/>
                <a:cs typeface="Tahoma"/>
              </a:rPr>
              <a:t>256</a:t>
            </a:r>
            <a:r>
              <a:rPr sz="1539" b="1" spc="-45" dirty="0">
                <a:solidFill>
                  <a:srgbClr val="0066FF"/>
                </a:solidFill>
                <a:latin typeface="Tahoma"/>
                <a:cs typeface="Tahoma"/>
              </a:rPr>
              <a:t> </a:t>
            </a:r>
            <a:r>
              <a:rPr sz="1539" b="1" dirty="0">
                <a:solidFill>
                  <a:srgbClr val="0066FF"/>
                </a:solidFill>
                <a:latin typeface="Tahoma"/>
                <a:cs typeface="Tahoma"/>
              </a:rPr>
              <a:t>possible</a:t>
            </a:r>
            <a:r>
              <a:rPr sz="1539" b="1" spc="-22" dirty="0">
                <a:solidFill>
                  <a:srgbClr val="0066FF"/>
                </a:solidFill>
                <a:latin typeface="Tahoma"/>
                <a:cs typeface="Tahoma"/>
              </a:rPr>
              <a:t> </a:t>
            </a:r>
            <a:r>
              <a:rPr sz="1539" b="1" dirty="0">
                <a:solidFill>
                  <a:srgbClr val="0066FF"/>
                </a:solidFill>
                <a:latin typeface="Tahoma"/>
                <a:cs typeface="Tahoma"/>
              </a:rPr>
              <a:t>values</a:t>
            </a:r>
            <a:r>
              <a:rPr sz="1539" b="1" spc="-35" dirty="0">
                <a:solidFill>
                  <a:srgbClr val="0066FF"/>
                </a:solidFill>
                <a:latin typeface="Tahoma"/>
                <a:cs typeface="Tahoma"/>
              </a:rPr>
              <a:t> </a:t>
            </a:r>
            <a:r>
              <a:rPr sz="1539" b="1" dirty="0">
                <a:solidFill>
                  <a:srgbClr val="0066FF"/>
                </a:solidFill>
                <a:latin typeface="Tahoma"/>
                <a:cs typeface="Tahoma"/>
              </a:rPr>
              <a:t>,while</a:t>
            </a:r>
            <a:r>
              <a:rPr sz="1539" b="1" spc="-38" dirty="0">
                <a:solidFill>
                  <a:srgbClr val="0066FF"/>
                </a:solidFill>
                <a:latin typeface="Tahoma"/>
                <a:cs typeface="Tahoma"/>
              </a:rPr>
              <a:t> </a:t>
            </a:r>
            <a:r>
              <a:rPr sz="1539" b="1" dirty="0">
                <a:solidFill>
                  <a:srgbClr val="0066FF"/>
                </a:solidFill>
                <a:latin typeface="Tahoma"/>
                <a:cs typeface="Tahoma"/>
              </a:rPr>
              <a:t>a</a:t>
            </a:r>
            <a:r>
              <a:rPr sz="1539" b="1" spc="-35" dirty="0">
                <a:solidFill>
                  <a:srgbClr val="0066FF"/>
                </a:solidFill>
                <a:latin typeface="Tahoma"/>
                <a:cs typeface="Tahoma"/>
              </a:rPr>
              <a:t> </a:t>
            </a:r>
            <a:r>
              <a:rPr sz="1539" b="1" spc="-6" dirty="0">
                <a:solidFill>
                  <a:srgbClr val="0066FF"/>
                </a:solidFill>
                <a:latin typeface="Tahoma"/>
                <a:cs typeface="Tahoma"/>
              </a:rPr>
              <a:t>16-</a:t>
            </a:r>
            <a:r>
              <a:rPr sz="1539" b="1" spc="-16" dirty="0">
                <a:solidFill>
                  <a:srgbClr val="0066FF"/>
                </a:solidFill>
                <a:latin typeface="Tahoma"/>
                <a:cs typeface="Tahoma"/>
              </a:rPr>
              <a:t>bit </a:t>
            </a:r>
            <a:r>
              <a:rPr sz="1539" b="1" dirty="0">
                <a:solidFill>
                  <a:srgbClr val="0066FF"/>
                </a:solidFill>
                <a:latin typeface="Tahoma"/>
                <a:cs typeface="Tahoma"/>
              </a:rPr>
              <a:t>quantization</a:t>
            </a:r>
            <a:r>
              <a:rPr sz="1539" b="1" spc="-22" dirty="0">
                <a:solidFill>
                  <a:srgbClr val="0066FF"/>
                </a:solidFill>
                <a:latin typeface="Tahoma"/>
                <a:cs typeface="Tahoma"/>
              </a:rPr>
              <a:t> </a:t>
            </a:r>
            <a:r>
              <a:rPr sz="1539" b="1" dirty="0">
                <a:solidFill>
                  <a:srgbClr val="0066FF"/>
                </a:solidFill>
                <a:latin typeface="Tahoma"/>
                <a:cs typeface="Tahoma"/>
              </a:rPr>
              <a:t>in</a:t>
            </a:r>
            <a:r>
              <a:rPr sz="1539" b="1" spc="-32" dirty="0">
                <a:solidFill>
                  <a:srgbClr val="0066FF"/>
                </a:solidFill>
                <a:latin typeface="Tahoma"/>
                <a:cs typeface="Tahoma"/>
              </a:rPr>
              <a:t> </a:t>
            </a:r>
            <a:r>
              <a:rPr sz="1539" b="1" dirty="0">
                <a:solidFill>
                  <a:srgbClr val="0066FF"/>
                </a:solidFill>
                <a:latin typeface="Tahoma"/>
                <a:cs typeface="Tahoma"/>
              </a:rPr>
              <a:t>CD</a:t>
            </a:r>
            <a:r>
              <a:rPr sz="1539" b="1" spc="-32" dirty="0">
                <a:solidFill>
                  <a:srgbClr val="0066FF"/>
                </a:solidFill>
                <a:latin typeface="Tahoma"/>
                <a:cs typeface="Tahoma"/>
              </a:rPr>
              <a:t> </a:t>
            </a:r>
            <a:r>
              <a:rPr sz="1539" b="1" dirty="0">
                <a:solidFill>
                  <a:srgbClr val="0066FF"/>
                </a:solidFill>
                <a:latin typeface="Tahoma"/>
                <a:cs typeface="Tahoma"/>
              </a:rPr>
              <a:t>quality</a:t>
            </a:r>
            <a:r>
              <a:rPr sz="1539" b="1" spc="-22" dirty="0">
                <a:solidFill>
                  <a:srgbClr val="0066FF"/>
                </a:solidFill>
                <a:latin typeface="Tahoma"/>
                <a:cs typeface="Tahoma"/>
              </a:rPr>
              <a:t> </a:t>
            </a:r>
            <a:r>
              <a:rPr sz="1539" b="1" dirty="0">
                <a:solidFill>
                  <a:srgbClr val="0066FF"/>
                </a:solidFill>
                <a:latin typeface="Tahoma"/>
                <a:cs typeface="Tahoma"/>
              </a:rPr>
              <a:t>results</a:t>
            </a:r>
            <a:r>
              <a:rPr sz="1539" b="1" spc="-38" dirty="0">
                <a:solidFill>
                  <a:srgbClr val="0066FF"/>
                </a:solidFill>
                <a:latin typeface="Tahoma"/>
                <a:cs typeface="Tahoma"/>
              </a:rPr>
              <a:t> </a:t>
            </a:r>
            <a:r>
              <a:rPr sz="1539" b="1" dirty="0">
                <a:solidFill>
                  <a:srgbClr val="0066FF"/>
                </a:solidFill>
                <a:latin typeface="Tahoma"/>
                <a:cs typeface="Tahoma"/>
              </a:rPr>
              <a:t>in</a:t>
            </a:r>
            <a:r>
              <a:rPr sz="1539" b="1" spc="-32" dirty="0">
                <a:solidFill>
                  <a:srgbClr val="0066FF"/>
                </a:solidFill>
                <a:latin typeface="Tahoma"/>
                <a:cs typeface="Tahoma"/>
              </a:rPr>
              <a:t> </a:t>
            </a:r>
            <a:r>
              <a:rPr sz="1539" b="1" dirty="0">
                <a:solidFill>
                  <a:srgbClr val="0066FF"/>
                </a:solidFill>
                <a:latin typeface="Tahoma"/>
                <a:cs typeface="Tahoma"/>
              </a:rPr>
              <a:t>more</a:t>
            </a:r>
            <a:r>
              <a:rPr sz="1539" b="1" spc="-29" dirty="0">
                <a:solidFill>
                  <a:srgbClr val="0066FF"/>
                </a:solidFill>
                <a:latin typeface="Tahoma"/>
                <a:cs typeface="Tahoma"/>
              </a:rPr>
              <a:t> </a:t>
            </a:r>
            <a:r>
              <a:rPr sz="1539" b="1" spc="-13" dirty="0">
                <a:solidFill>
                  <a:srgbClr val="0066FF"/>
                </a:solidFill>
                <a:latin typeface="Tahoma"/>
                <a:cs typeface="Tahoma"/>
              </a:rPr>
              <a:t>than </a:t>
            </a:r>
            <a:r>
              <a:rPr sz="1539" b="1" dirty="0">
                <a:solidFill>
                  <a:srgbClr val="0066FF"/>
                </a:solidFill>
                <a:latin typeface="Tahoma"/>
                <a:cs typeface="Tahoma"/>
              </a:rPr>
              <a:t>65,536</a:t>
            </a:r>
            <a:r>
              <a:rPr sz="1539" b="1" spc="-42" dirty="0">
                <a:solidFill>
                  <a:srgbClr val="0066FF"/>
                </a:solidFill>
                <a:latin typeface="Tahoma"/>
                <a:cs typeface="Tahoma"/>
              </a:rPr>
              <a:t> </a:t>
            </a:r>
            <a:r>
              <a:rPr sz="1539" b="1" dirty="0">
                <a:solidFill>
                  <a:srgbClr val="0066FF"/>
                </a:solidFill>
                <a:latin typeface="Tahoma"/>
                <a:cs typeface="Tahoma"/>
              </a:rPr>
              <a:t>possible</a:t>
            </a:r>
            <a:r>
              <a:rPr sz="1539" b="1" spc="-26" dirty="0">
                <a:solidFill>
                  <a:srgbClr val="0066FF"/>
                </a:solidFill>
                <a:latin typeface="Tahoma"/>
                <a:cs typeface="Tahoma"/>
              </a:rPr>
              <a:t> </a:t>
            </a:r>
            <a:r>
              <a:rPr sz="1539" b="1" dirty="0">
                <a:solidFill>
                  <a:srgbClr val="0066FF"/>
                </a:solidFill>
                <a:latin typeface="Tahoma"/>
                <a:cs typeface="Tahoma"/>
              </a:rPr>
              <a:t>values.</a:t>
            </a:r>
            <a:r>
              <a:rPr sz="1539" b="1" spc="-32" dirty="0">
                <a:solidFill>
                  <a:srgbClr val="0066FF"/>
                </a:solidFill>
                <a:latin typeface="Tahoma"/>
                <a:cs typeface="Tahoma"/>
              </a:rPr>
              <a:t> </a:t>
            </a:r>
            <a:r>
              <a:rPr sz="1539" b="1" dirty="0">
                <a:latin typeface="Tahoma"/>
                <a:cs typeface="Tahoma"/>
              </a:rPr>
              <a:t>The</a:t>
            </a:r>
            <a:r>
              <a:rPr sz="1539" b="1" spc="-32" dirty="0">
                <a:latin typeface="Tahoma"/>
                <a:cs typeface="Tahoma"/>
              </a:rPr>
              <a:t> </a:t>
            </a:r>
            <a:r>
              <a:rPr sz="1539" b="1" dirty="0">
                <a:latin typeface="Tahoma"/>
                <a:cs typeface="Tahoma"/>
              </a:rPr>
              <a:t>figure</a:t>
            </a:r>
            <a:r>
              <a:rPr sz="1539" b="1" spc="-38" dirty="0">
                <a:latin typeface="Tahoma"/>
                <a:cs typeface="Tahoma"/>
              </a:rPr>
              <a:t> </a:t>
            </a:r>
            <a:r>
              <a:rPr sz="1539" b="1" dirty="0">
                <a:latin typeface="Tahoma"/>
                <a:cs typeface="Tahoma"/>
              </a:rPr>
              <a:t>below</a:t>
            </a:r>
            <a:r>
              <a:rPr sz="1539" b="1" spc="-26" dirty="0">
                <a:latin typeface="Tahoma"/>
                <a:cs typeface="Tahoma"/>
              </a:rPr>
              <a:t> </a:t>
            </a:r>
            <a:r>
              <a:rPr sz="1539" b="1" dirty="0">
                <a:latin typeface="Tahoma"/>
                <a:cs typeface="Tahoma"/>
              </a:rPr>
              <a:t>shows</a:t>
            </a:r>
            <a:r>
              <a:rPr sz="1539" b="1" spc="-26" dirty="0">
                <a:latin typeface="Tahoma"/>
                <a:cs typeface="Tahoma"/>
              </a:rPr>
              <a:t> </a:t>
            </a:r>
            <a:r>
              <a:rPr sz="1539" b="1" spc="-32" dirty="0">
                <a:latin typeface="Tahoma"/>
                <a:cs typeface="Tahoma"/>
              </a:rPr>
              <a:t>a </a:t>
            </a:r>
            <a:r>
              <a:rPr sz="1539" b="1" spc="-13" dirty="0">
                <a:latin typeface="Tahoma"/>
                <a:cs typeface="Tahoma"/>
              </a:rPr>
              <a:t>3-</a:t>
            </a:r>
            <a:r>
              <a:rPr sz="1539" b="1" dirty="0">
                <a:latin typeface="Tahoma"/>
                <a:cs typeface="Tahoma"/>
              </a:rPr>
              <a:t>bit</a:t>
            </a:r>
            <a:r>
              <a:rPr sz="1539" b="1" spc="3" dirty="0">
                <a:latin typeface="Tahoma"/>
                <a:cs typeface="Tahoma"/>
              </a:rPr>
              <a:t> </a:t>
            </a:r>
            <a:r>
              <a:rPr sz="1539" b="1" spc="-6" dirty="0">
                <a:latin typeface="Tahoma"/>
                <a:cs typeface="Tahoma"/>
              </a:rPr>
              <a:t>quantization</a:t>
            </a:r>
            <a:endParaRPr sz="1539">
              <a:latin typeface="Tahoma"/>
              <a:cs typeface="Tahoma"/>
            </a:endParaRPr>
          </a:p>
        </p:txBody>
      </p:sp>
      <p:sp>
        <p:nvSpPr>
          <p:cNvPr id="10" name="Footer Placeholder 9">
            <a:extLst>
              <a:ext uri="{FF2B5EF4-FFF2-40B4-BE49-F238E27FC236}">
                <a16:creationId xmlns:a16="http://schemas.microsoft.com/office/drawing/2014/main" id="{1448DACF-8D12-4B98-A852-317BE6A8F26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517767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pic>
          <p:nvPicPr>
            <p:cNvPr id="5" name="object 5"/>
            <p:cNvPicPr/>
            <p:nvPr/>
          </p:nvPicPr>
          <p:blipFill>
            <a:blip r:embed="rId3" cstate="print"/>
            <a:stretch>
              <a:fillRect/>
            </a:stretch>
          </p:blipFill>
          <p:spPr>
            <a:xfrm>
              <a:off x="827087" y="1773237"/>
              <a:ext cx="6985000" cy="4146550"/>
            </a:xfrm>
            <a:prstGeom prst="rect">
              <a:avLst/>
            </a:prstGeom>
          </p:spPr>
        </p:pic>
      </p:grpSp>
      <p:sp>
        <p:nvSpPr>
          <p:cNvPr id="6" name="object 6"/>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spc="-6" dirty="0">
                <a:solidFill>
                  <a:srgbClr val="003399"/>
                </a:solidFill>
                <a:latin typeface="Arial Black"/>
                <a:cs typeface="Arial Black"/>
              </a:rPr>
              <a:t>3-</a:t>
            </a:r>
            <a:r>
              <a:rPr sz="2309" dirty="0">
                <a:solidFill>
                  <a:srgbClr val="003399"/>
                </a:solidFill>
                <a:latin typeface="Arial Black"/>
                <a:cs typeface="Arial Black"/>
              </a:rPr>
              <a:t>bit</a:t>
            </a:r>
            <a:r>
              <a:rPr sz="2309" spc="-35" dirty="0">
                <a:solidFill>
                  <a:srgbClr val="003399"/>
                </a:solidFill>
                <a:latin typeface="Arial Black"/>
                <a:cs typeface="Arial Black"/>
              </a:rPr>
              <a:t> </a:t>
            </a:r>
            <a:r>
              <a:rPr sz="2309" spc="-6" dirty="0">
                <a:solidFill>
                  <a:srgbClr val="003399"/>
                </a:solidFill>
                <a:latin typeface="Arial Black"/>
                <a:cs typeface="Arial Black"/>
              </a:rPr>
              <a:t>quantization</a:t>
            </a:r>
            <a:endParaRPr sz="2309">
              <a:latin typeface="Arial Black"/>
              <a:cs typeface="Arial Black"/>
            </a:endParaRPr>
          </a:p>
        </p:txBody>
      </p:sp>
      <p:sp>
        <p:nvSpPr>
          <p:cNvPr id="10" name="Footer Placeholder 9">
            <a:extLst>
              <a:ext uri="{FF2B5EF4-FFF2-40B4-BE49-F238E27FC236}">
                <a16:creationId xmlns:a16="http://schemas.microsoft.com/office/drawing/2014/main" id="{CE211C70-7A61-4228-9F6B-6DA77F13B43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343383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2481297" y="1095488"/>
            <a:ext cx="5072639" cy="2218675"/>
          </a:xfrm>
          <a:prstGeom prst="rect">
            <a:avLst/>
          </a:prstGeom>
        </p:spPr>
        <p:txBody>
          <a:bodyPr vert="horz" wrap="square" lIns="0" tIns="7738" rIns="0" bIns="0" rtlCol="0">
            <a:spAutoFit/>
          </a:bodyPr>
          <a:lstStyle/>
          <a:p>
            <a:pPr marL="228046" marR="46831" indent="-219902">
              <a:spcBef>
                <a:spcPts val="61"/>
              </a:spcBef>
            </a:pPr>
            <a:r>
              <a:rPr sz="1796" dirty="0">
                <a:solidFill>
                  <a:srgbClr val="FFCC00"/>
                </a:solidFill>
                <a:latin typeface="Wingdings"/>
                <a:cs typeface="Wingdings"/>
              </a:rPr>
              <a:t></a:t>
            </a:r>
            <a:r>
              <a:rPr sz="1796" b="1" dirty="0">
                <a:latin typeface="Tahoma"/>
                <a:cs typeface="Tahoma"/>
              </a:rPr>
              <a:t>The</a:t>
            </a:r>
            <a:r>
              <a:rPr sz="1796" b="1" spc="-22" dirty="0">
                <a:latin typeface="Tahoma"/>
                <a:cs typeface="Tahoma"/>
              </a:rPr>
              <a:t> </a:t>
            </a:r>
            <a:r>
              <a:rPr sz="1796" b="1" dirty="0">
                <a:latin typeface="Tahoma"/>
                <a:cs typeface="Tahoma"/>
              </a:rPr>
              <a:t>values transformed by</a:t>
            </a:r>
            <a:r>
              <a:rPr sz="1796" b="1" spc="-10" dirty="0">
                <a:latin typeface="Tahoma"/>
                <a:cs typeface="Tahoma"/>
              </a:rPr>
              <a:t> </a:t>
            </a:r>
            <a:r>
              <a:rPr sz="1796" b="1" dirty="0">
                <a:latin typeface="Tahoma"/>
                <a:cs typeface="Tahoma"/>
              </a:rPr>
              <a:t>a </a:t>
            </a:r>
            <a:r>
              <a:rPr sz="1796" b="1" spc="-19" dirty="0">
                <a:latin typeface="Tahoma"/>
                <a:cs typeface="Tahoma"/>
              </a:rPr>
              <a:t>3-</a:t>
            </a:r>
            <a:r>
              <a:rPr sz="1796" b="1" spc="-16" dirty="0">
                <a:latin typeface="Tahoma"/>
                <a:cs typeface="Tahoma"/>
              </a:rPr>
              <a:t>bit </a:t>
            </a:r>
            <a:r>
              <a:rPr sz="1796" b="1" dirty="0">
                <a:latin typeface="Tahoma"/>
                <a:cs typeface="Tahoma"/>
              </a:rPr>
              <a:t>quantization</a:t>
            </a:r>
            <a:r>
              <a:rPr sz="1796" b="1" spc="-55" dirty="0">
                <a:latin typeface="Tahoma"/>
                <a:cs typeface="Tahoma"/>
              </a:rPr>
              <a:t> </a:t>
            </a:r>
            <a:r>
              <a:rPr sz="1796" b="1" dirty="0">
                <a:latin typeface="Tahoma"/>
                <a:cs typeface="Tahoma"/>
              </a:rPr>
              <a:t>process</a:t>
            </a:r>
            <a:r>
              <a:rPr sz="1796" b="1" spc="-67" dirty="0">
                <a:latin typeface="Tahoma"/>
                <a:cs typeface="Tahoma"/>
              </a:rPr>
              <a:t> </a:t>
            </a:r>
            <a:r>
              <a:rPr sz="1796" b="1" dirty="0">
                <a:latin typeface="Tahoma"/>
                <a:cs typeface="Tahoma"/>
              </a:rPr>
              <a:t>can</a:t>
            </a:r>
            <a:r>
              <a:rPr sz="1796" b="1" spc="-71" dirty="0">
                <a:latin typeface="Tahoma"/>
                <a:cs typeface="Tahoma"/>
              </a:rPr>
              <a:t> </a:t>
            </a:r>
            <a:r>
              <a:rPr sz="1796" b="1" dirty="0">
                <a:latin typeface="Tahoma"/>
                <a:cs typeface="Tahoma"/>
              </a:rPr>
              <a:t>accept</a:t>
            </a:r>
            <a:r>
              <a:rPr sz="1796" b="1" spc="-51" dirty="0">
                <a:latin typeface="Tahoma"/>
                <a:cs typeface="Tahoma"/>
              </a:rPr>
              <a:t> </a:t>
            </a:r>
            <a:r>
              <a:rPr sz="1796" b="1" spc="-6" dirty="0">
                <a:latin typeface="Tahoma"/>
                <a:cs typeface="Tahoma"/>
              </a:rPr>
              <a:t>eight </a:t>
            </a:r>
            <a:r>
              <a:rPr sz="1796" b="1" dirty="0">
                <a:latin typeface="Tahoma"/>
                <a:cs typeface="Tahoma"/>
              </a:rPr>
              <a:t>different</a:t>
            </a:r>
            <a:r>
              <a:rPr sz="1796" b="1" spc="-77" dirty="0">
                <a:latin typeface="Tahoma"/>
                <a:cs typeface="Tahoma"/>
              </a:rPr>
              <a:t> </a:t>
            </a:r>
            <a:r>
              <a:rPr sz="1796" b="1" dirty="0">
                <a:latin typeface="Tahoma"/>
                <a:cs typeface="Tahoma"/>
              </a:rPr>
              <a:t>characteristics</a:t>
            </a:r>
            <a:r>
              <a:rPr sz="1796" b="1" spc="-80" dirty="0">
                <a:latin typeface="Tahoma"/>
                <a:cs typeface="Tahoma"/>
              </a:rPr>
              <a:t> </a:t>
            </a:r>
            <a:r>
              <a:rPr sz="1796" b="1" spc="-6" dirty="0">
                <a:latin typeface="Tahoma"/>
                <a:cs typeface="Tahoma"/>
              </a:rPr>
              <a:t>:</a:t>
            </a:r>
            <a:r>
              <a:rPr sz="1796" b="1" spc="-6" dirty="0">
                <a:solidFill>
                  <a:srgbClr val="0066FF"/>
                </a:solidFill>
                <a:latin typeface="Tahoma"/>
                <a:cs typeface="Tahoma"/>
              </a:rPr>
              <a:t>0.75,0.5,0.25,0,-</a:t>
            </a:r>
            <a:endParaRPr sz="1796">
              <a:latin typeface="Tahoma"/>
              <a:cs typeface="Tahoma"/>
            </a:endParaRPr>
          </a:p>
          <a:p>
            <a:pPr marL="228046" marR="3258">
              <a:spcBef>
                <a:spcPts val="3"/>
              </a:spcBef>
            </a:pPr>
            <a:r>
              <a:rPr sz="1796" b="1" spc="-16" dirty="0">
                <a:solidFill>
                  <a:srgbClr val="0066FF"/>
                </a:solidFill>
                <a:latin typeface="Tahoma"/>
                <a:cs typeface="Tahoma"/>
              </a:rPr>
              <a:t>0.25,-</a:t>
            </a:r>
            <a:r>
              <a:rPr sz="1796" b="1" dirty="0">
                <a:solidFill>
                  <a:srgbClr val="0066FF"/>
                </a:solidFill>
                <a:latin typeface="Tahoma"/>
                <a:cs typeface="Tahoma"/>
              </a:rPr>
              <a:t>0,5,</a:t>
            </a:r>
            <a:r>
              <a:rPr sz="1796" b="1" spc="16" dirty="0">
                <a:solidFill>
                  <a:srgbClr val="0066FF"/>
                </a:solidFill>
                <a:latin typeface="Tahoma"/>
                <a:cs typeface="Tahoma"/>
              </a:rPr>
              <a:t> </a:t>
            </a:r>
            <a:r>
              <a:rPr sz="1796" b="1" spc="-19" dirty="0">
                <a:solidFill>
                  <a:srgbClr val="0066FF"/>
                </a:solidFill>
                <a:latin typeface="Tahoma"/>
                <a:cs typeface="Tahoma"/>
              </a:rPr>
              <a:t>-</a:t>
            </a:r>
            <a:r>
              <a:rPr sz="1796" b="1" dirty="0">
                <a:solidFill>
                  <a:srgbClr val="0066FF"/>
                </a:solidFill>
                <a:latin typeface="Tahoma"/>
                <a:cs typeface="Tahoma"/>
              </a:rPr>
              <a:t>0.75,</a:t>
            </a:r>
            <a:r>
              <a:rPr sz="1796" b="1" spc="16" dirty="0">
                <a:solidFill>
                  <a:srgbClr val="0066FF"/>
                </a:solidFill>
                <a:latin typeface="Tahoma"/>
                <a:cs typeface="Tahoma"/>
              </a:rPr>
              <a:t> </a:t>
            </a:r>
            <a:r>
              <a:rPr sz="1796" b="1" dirty="0">
                <a:solidFill>
                  <a:srgbClr val="0066FF"/>
                </a:solidFill>
                <a:latin typeface="Tahoma"/>
                <a:cs typeface="Tahoma"/>
              </a:rPr>
              <a:t>and</a:t>
            </a:r>
            <a:r>
              <a:rPr sz="1796" b="1" spc="-13" dirty="0">
                <a:solidFill>
                  <a:srgbClr val="0066FF"/>
                </a:solidFill>
                <a:latin typeface="Tahoma"/>
                <a:cs typeface="Tahoma"/>
              </a:rPr>
              <a:t> </a:t>
            </a:r>
            <a:r>
              <a:rPr sz="1796" b="1" spc="-19" dirty="0">
                <a:solidFill>
                  <a:srgbClr val="0066FF"/>
                </a:solidFill>
                <a:latin typeface="Tahoma"/>
                <a:cs typeface="Tahoma"/>
              </a:rPr>
              <a:t>-</a:t>
            </a:r>
            <a:r>
              <a:rPr sz="1796" b="1" dirty="0">
                <a:solidFill>
                  <a:srgbClr val="0066FF"/>
                </a:solidFill>
                <a:latin typeface="Tahoma"/>
                <a:cs typeface="Tahoma"/>
              </a:rPr>
              <a:t>1</a:t>
            </a:r>
            <a:r>
              <a:rPr sz="1796" b="1" spc="-3" dirty="0">
                <a:solidFill>
                  <a:srgbClr val="0066FF"/>
                </a:solidFill>
                <a:latin typeface="Tahoma"/>
                <a:cs typeface="Tahoma"/>
              </a:rPr>
              <a:t> </a:t>
            </a:r>
            <a:r>
              <a:rPr sz="1796" b="1" dirty="0">
                <a:latin typeface="Tahoma"/>
                <a:cs typeface="Tahoma"/>
              </a:rPr>
              <a:t>so</a:t>
            </a:r>
            <a:r>
              <a:rPr sz="1796" b="1" spc="-22" dirty="0">
                <a:latin typeface="Tahoma"/>
                <a:cs typeface="Tahoma"/>
              </a:rPr>
              <a:t> </a:t>
            </a:r>
            <a:r>
              <a:rPr sz="1796" b="1" dirty="0">
                <a:latin typeface="Tahoma"/>
                <a:cs typeface="Tahoma"/>
              </a:rPr>
              <a:t>that</a:t>
            </a:r>
            <a:r>
              <a:rPr sz="1796" b="1" spc="-16" dirty="0">
                <a:latin typeface="Tahoma"/>
                <a:cs typeface="Tahoma"/>
              </a:rPr>
              <a:t> </a:t>
            </a:r>
            <a:r>
              <a:rPr sz="1796" b="1" dirty="0">
                <a:latin typeface="Tahoma"/>
                <a:cs typeface="Tahoma"/>
              </a:rPr>
              <a:t>we</a:t>
            </a:r>
            <a:r>
              <a:rPr sz="1796" b="1" spc="-13" dirty="0">
                <a:latin typeface="Tahoma"/>
                <a:cs typeface="Tahoma"/>
              </a:rPr>
              <a:t> </a:t>
            </a:r>
            <a:r>
              <a:rPr sz="1796" b="1" spc="-6" dirty="0">
                <a:latin typeface="Tahoma"/>
                <a:cs typeface="Tahoma"/>
              </a:rPr>
              <a:t>obtain </a:t>
            </a:r>
            <a:r>
              <a:rPr sz="1796" b="1" dirty="0">
                <a:latin typeface="Tahoma"/>
                <a:cs typeface="Tahoma"/>
              </a:rPr>
              <a:t>an</a:t>
            </a:r>
            <a:r>
              <a:rPr sz="1796" b="1" spc="-45" dirty="0">
                <a:latin typeface="Tahoma"/>
                <a:cs typeface="Tahoma"/>
              </a:rPr>
              <a:t> </a:t>
            </a:r>
            <a:r>
              <a:rPr sz="1796" b="1" dirty="0">
                <a:latin typeface="Tahoma"/>
                <a:cs typeface="Tahoma"/>
              </a:rPr>
              <a:t>"angular</a:t>
            </a:r>
            <a:r>
              <a:rPr sz="1796" b="1" spc="-22" dirty="0">
                <a:latin typeface="Tahoma"/>
                <a:cs typeface="Tahoma"/>
              </a:rPr>
              <a:t> </a:t>
            </a:r>
            <a:r>
              <a:rPr sz="1796" b="1" dirty="0">
                <a:latin typeface="Tahoma"/>
                <a:cs typeface="Tahoma"/>
              </a:rPr>
              <a:t>shape"</a:t>
            </a:r>
            <a:r>
              <a:rPr sz="1796" b="1" spc="-22" dirty="0">
                <a:latin typeface="Tahoma"/>
                <a:cs typeface="Tahoma"/>
              </a:rPr>
              <a:t> </a:t>
            </a:r>
            <a:r>
              <a:rPr sz="1796" b="1" dirty="0">
                <a:latin typeface="Tahoma"/>
                <a:cs typeface="Tahoma"/>
              </a:rPr>
              <a:t>wave.</a:t>
            </a:r>
            <a:r>
              <a:rPr sz="1796" b="1" spc="-29" dirty="0">
                <a:latin typeface="Tahoma"/>
                <a:cs typeface="Tahoma"/>
              </a:rPr>
              <a:t> </a:t>
            </a:r>
            <a:r>
              <a:rPr sz="1796" b="1" dirty="0">
                <a:latin typeface="Tahoma"/>
                <a:cs typeface="Tahoma"/>
              </a:rPr>
              <a:t>This</a:t>
            </a:r>
            <a:r>
              <a:rPr sz="1796" b="1" spc="-35" dirty="0">
                <a:latin typeface="Tahoma"/>
                <a:cs typeface="Tahoma"/>
              </a:rPr>
              <a:t> </a:t>
            </a:r>
            <a:r>
              <a:rPr sz="1796" b="1" dirty="0">
                <a:latin typeface="Tahoma"/>
                <a:cs typeface="Tahoma"/>
              </a:rPr>
              <a:t>means</a:t>
            </a:r>
            <a:r>
              <a:rPr sz="1796" b="1" spc="-22" dirty="0">
                <a:latin typeface="Tahoma"/>
                <a:cs typeface="Tahoma"/>
              </a:rPr>
              <a:t> </a:t>
            </a:r>
            <a:r>
              <a:rPr sz="1796" b="1" spc="-13" dirty="0">
                <a:latin typeface="Tahoma"/>
                <a:cs typeface="Tahoma"/>
              </a:rPr>
              <a:t>that </a:t>
            </a:r>
            <a:r>
              <a:rPr sz="1796" b="1" dirty="0">
                <a:latin typeface="Tahoma"/>
                <a:cs typeface="Tahoma"/>
              </a:rPr>
              <a:t>the</a:t>
            </a:r>
            <a:r>
              <a:rPr sz="1796" b="1" spc="-48" dirty="0">
                <a:latin typeface="Tahoma"/>
                <a:cs typeface="Tahoma"/>
              </a:rPr>
              <a:t> </a:t>
            </a:r>
            <a:r>
              <a:rPr sz="1796" b="1" dirty="0">
                <a:latin typeface="Tahoma"/>
                <a:cs typeface="Tahoma"/>
              </a:rPr>
              <a:t>lower</a:t>
            </a:r>
            <a:r>
              <a:rPr sz="1796" b="1" spc="-42" dirty="0">
                <a:latin typeface="Tahoma"/>
                <a:cs typeface="Tahoma"/>
              </a:rPr>
              <a:t> </a:t>
            </a:r>
            <a:r>
              <a:rPr sz="1796" b="1" dirty="0">
                <a:latin typeface="Tahoma"/>
                <a:cs typeface="Tahoma"/>
              </a:rPr>
              <a:t>the</a:t>
            </a:r>
            <a:r>
              <a:rPr sz="1796" b="1" spc="-45" dirty="0">
                <a:latin typeface="Tahoma"/>
                <a:cs typeface="Tahoma"/>
              </a:rPr>
              <a:t> </a:t>
            </a:r>
            <a:r>
              <a:rPr sz="1796" b="1" dirty="0">
                <a:latin typeface="Tahoma"/>
                <a:cs typeface="Tahoma"/>
              </a:rPr>
              <a:t>quantization</a:t>
            </a:r>
            <a:r>
              <a:rPr sz="1796" b="1" spc="-29" dirty="0">
                <a:latin typeface="Tahoma"/>
                <a:cs typeface="Tahoma"/>
              </a:rPr>
              <a:t> </a:t>
            </a:r>
            <a:r>
              <a:rPr sz="1796" b="1" dirty="0">
                <a:latin typeface="Tahoma"/>
                <a:cs typeface="Tahoma"/>
              </a:rPr>
              <a:t>(in</a:t>
            </a:r>
            <a:r>
              <a:rPr sz="1796" b="1" spc="-38" dirty="0">
                <a:latin typeface="Tahoma"/>
                <a:cs typeface="Tahoma"/>
              </a:rPr>
              <a:t> </a:t>
            </a:r>
            <a:r>
              <a:rPr sz="1796" b="1" dirty="0">
                <a:latin typeface="Tahoma"/>
                <a:cs typeface="Tahoma"/>
              </a:rPr>
              <a:t>bit)</a:t>
            </a:r>
            <a:r>
              <a:rPr sz="1796" b="1" spc="-32" dirty="0">
                <a:latin typeface="Tahoma"/>
                <a:cs typeface="Tahoma"/>
              </a:rPr>
              <a:t> </a:t>
            </a:r>
            <a:r>
              <a:rPr sz="1796" b="1" spc="-13" dirty="0">
                <a:latin typeface="Tahoma"/>
                <a:cs typeface="Tahoma"/>
              </a:rPr>
              <a:t>,the </a:t>
            </a:r>
            <a:r>
              <a:rPr sz="1796" b="1" dirty="0">
                <a:latin typeface="Tahoma"/>
                <a:cs typeface="Tahoma"/>
              </a:rPr>
              <a:t>more</a:t>
            </a:r>
            <a:r>
              <a:rPr sz="1796" b="1" spc="-42" dirty="0">
                <a:latin typeface="Tahoma"/>
                <a:cs typeface="Tahoma"/>
              </a:rPr>
              <a:t> </a:t>
            </a:r>
            <a:r>
              <a:rPr sz="1796" b="1" dirty="0">
                <a:latin typeface="Tahoma"/>
                <a:cs typeface="Tahoma"/>
              </a:rPr>
              <a:t>the</a:t>
            </a:r>
            <a:r>
              <a:rPr sz="1796" b="1" spc="-48" dirty="0">
                <a:latin typeface="Tahoma"/>
                <a:cs typeface="Tahoma"/>
              </a:rPr>
              <a:t> </a:t>
            </a:r>
            <a:r>
              <a:rPr sz="1796" b="1" dirty="0">
                <a:latin typeface="Tahoma"/>
                <a:cs typeface="Tahoma"/>
              </a:rPr>
              <a:t>resulting</a:t>
            </a:r>
            <a:r>
              <a:rPr sz="1796" b="1" spc="-32" dirty="0">
                <a:latin typeface="Tahoma"/>
                <a:cs typeface="Tahoma"/>
              </a:rPr>
              <a:t> </a:t>
            </a:r>
            <a:r>
              <a:rPr sz="1796" b="1" dirty="0">
                <a:latin typeface="Tahoma"/>
                <a:cs typeface="Tahoma"/>
              </a:rPr>
              <a:t>sound</a:t>
            </a:r>
            <a:r>
              <a:rPr sz="1796" b="1" spc="-48" dirty="0">
                <a:latin typeface="Tahoma"/>
                <a:cs typeface="Tahoma"/>
              </a:rPr>
              <a:t> </a:t>
            </a:r>
            <a:r>
              <a:rPr sz="1796" b="1" spc="-6" dirty="0">
                <a:latin typeface="Tahoma"/>
                <a:cs typeface="Tahoma"/>
              </a:rPr>
              <a:t>quality deteriorates</a:t>
            </a:r>
            <a:endParaRPr sz="1796">
              <a:latin typeface="Tahoma"/>
              <a:cs typeface="Tahoma"/>
            </a:endParaRPr>
          </a:p>
        </p:txBody>
      </p:sp>
      <p:sp>
        <p:nvSpPr>
          <p:cNvPr id="9" name="Footer Placeholder 8">
            <a:extLst>
              <a:ext uri="{FF2B5EF4-FFF2-40B4-BE49-F238E27FC236}">
                <a16:creationId xmlns:a16="http://schemas.microsoft.com/office/drawing/2014/main" id="{82276CAF-ACD1-4980-8A9C-ABF7E56B785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6433230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351835"/>
            <a:ext cx="5623234" cy="3560947"/>
            <a:chOff x="376237" y="548602"/>
            <a:chExt cx="8768080" cy="5552440"/>
          </a:xfrm>
        </p:grpSpPr>
        <p:pic>
          <p:nvPicPr>
            <p:cNvPr id="3" name="object 3"/>
            <p:cNvPicPr/>
            <p:nvPr/>
          </p:nvPicPr>
          <p:blipFill>
            <a:blip r:embed="rId2" cstate="print"/>
            <a:stretch>
              <a:fillRect/>
            </a:stretch>
          </p:blipFill>
          <p:spPr>
            <a:xfrm>
              <a:off x="914400" y="1346464"/>
              <a:ext cx="8229600" cy="288131"/>
            </a:xfrm>
            <a:prstGeom prst="rect">
              <a:avLst/>
            </a:prstGeom>
          </p:spPr>
        </p:pic>
        <p:pic>
          <p:nvPicPr>
            <p:cNvPr id="4" name="object 4"/>
            <p:cNvPicPr/>
            <p:nvPr/>
          </p:nvPicPr>
          <p:blipFill>
            <a:blip r:embed="rId3" cstate="print"/>
            <a:stretch>
              <a:fillRect/>
            </a:stretch>
          </p:blipFill>
          <p:spPr>
            <a:xfrm>
              <a:off x="376237" y="548602"/>
              <a:ext cx="8264525" cy="5552159"/>
            </a:xfrm>
            <a:prstGeom prst="rect">
              <a:avLst/>
            </a:prstGeom>
          </p:spPr>
        </p:pic>
      </p:grpSp>
      <p:sp>
        <p:nvSpPr>
          <p:cNvPr id="8" name="Footer Placeholder 7">
            <a:extLst>
              <a:ext uri="{FF2B5EF4-FFF2-40B4-BE49-F238E27FC236}">
                <a16:creationId xmlns:a16="http://schemas.microsoft.com/office/drawing/2014/main" id="{416537A3-8AE7-4F00-9AF0-00C13B3FF5E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400841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671994"/>
            <a:ext cx="5623234" cy="3240853"/>
            <a:chOff x="376237" y="1047813"/>
            <a:chExt cx="8768080" cy="505333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052575"/>
              <a:ext cx="8255000" cy="5043805"/>
            </a:xfrm>
            <a:custGeom>
              <a:avLst/>
              <a:gdLst/>
              <a:ahLst/>
              <a:cxnLst/>
              <a:rect l="l" t="t" r="r" b="b"/>
              <a:pathLst>
                <a:path w="8255000" h="5043805">
                  <a:moveTo>
                    <a:pt x="0" y="5043424"/>
                  </a:moveTo>
                  <a:lnTo>
                    <a:pt x="8255000" y="5043424"/>
                  </a:lnTo>
                  <a:lnTo>
                    <a:pt x="8255000" y="0"/>
                  </a:lnTo>
                  <a:lnTo>
                    <a:pt x="0" y="0"/>
                  </a:lnTo>
                  <a:lnTo>
                    <a:pt x="0" y="5043424"/>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497716" y="202726"/>
            <a:ext cx="4798971" cy="324428"/>
          </a:xfrm>
          <a:prstGeom prst="rect">
            <a:avLst/>
          </a:prstGeom>
        </p:spPr>
        <p:txBody>
          <a:bodyPr vert="horz" wrap="square" lIns="0" tIns="8552" rIns="0" bIns="0" rtlCol="0" anchor="ctr">
            <a:spAutoFit/>
          </a:bodyPr>
          <a:lstStyle/>
          <a:p>
            <a:pPr marL="8145">
              <a:lnSpc>
                <a:spcPct val="100000"/>
              </a:lnSpc>
              <a:spcBef>
                <a:spcPts val="67"/>
              </a:spcBef>
            </a:pPr>
            <a:r>
              <a:rPr sz="2052" dirty="0">
                <a:solidFill>
                  <a:srgbClr val="003399"/>
                </a:solidFill>
                <a:latin typeface="Arial Black"/>
                <a:cs typeface="Arial Black"/>
              </a:rPr>
              <a:t>3.2</a:t>
            </a:r>
            <a:r>
              <a:rPr sz="2052" spc="-19" dirty="0">
                <a:solidFill>
                  <a:srgbClr val="003399"/>
                </a:solidFill>
                <a:latin typeface="Arial Black"/>
                <a:cs typeface="Arial Black"/>
              </a:rPr>
              <a:t> </a:t>
            </a:r>
            <a:r>
              <a:rPr sz="2052" dirty="0">
                <a:solidFill>
                  <a:srgbClr val="003399"/>
                </a:solidFill>
                <a:latin typeface="Arial Black"/>
                <a:cs typeface="Arial Black"/>
              </a:rPr>
              <a:t>Digital</a:t>
            </a:r>
            <a:r>
              <a:rPr sz="2052" spc="-16" dirty="0">
                <a:solidFill>
                  <a:srgbClr val="003399"/>
                </a:solidFill>
                <a:latin typeface="Arial Black"/>
                <a:cs typeface="Arial Black"/>
              </a:rPr>
              <a:t> </a:t>
            </a:r>
            <a:r>
              <a:rPr sz="2052" dirty="0">
                <a:solidFill>
                  <a:srgbClr val="003399"/>
                </a:solidFill>
                <a:latin typeface="Arial Black"/>
                <a:cs typeface="Arial Black"/>
              </a:rPr>
              <a:t>Audio</a:t>
            </a:r>
            <a:r>
              <a:rPr sz="2052" spc="-13" dirty="0">
                <a:solidFill>
                  <a:srgbClr val="003399"/>
                </a:solidFill>
                <a:latin typeface="Arial Black"/>
                <a:cs typeface="Arial Black"/>
              </a:rPr>
              <a:t> </a:t>
            </a:r>
            <a:r>
              <a:rPr sz="2052" spc="-6" dirty="0">
                <a:solidFill>
                  <a:srgbClr val="003399"/>
                </a:solidFill>
                <a:latin typeface="Arial Black"/>
                <a:cs typeface="Arial Black"/>
              </a:rPr>
              <a:t>Representations</a:t>
            </a:r>
            <a:endParaRPr sz="2052">
              <a:latin typeface="Arial Black"/>
              <a:cs typeface="Arial Black"/>
            </a:endParaRPr>
          </a:p>
        </p:txBody>
      </p:sp>
      <p:sp>
        <p:nvSpPr>
          <p:cNvPr id="6" name="object 6"/>
          <p:cNvSpPr txBox="1"/>
          <p:nvPr/>
        </p:nvSpPr>
        <p:spPr>
          <a:xfrm>
            <a:off x="2481297" y="648496"/>
            <a:ext cx="5068160" cy="2176272"/>
          </a:xfrm>
          <a:prstGeom prst="rect">
            <a:avLst/>
          </a:prstGeom>
        </p:spPr>
        <p:txBody>
          <a:bodyPr vert="horz" wrap="square" lIns="0" tIns="53756" rIns="0" bIns="0" rtlCol="0">
            <a:spAutoFit/>
          </a:bodyPr>
          <a:lstStyle/>
          <a:p>
            <a:pPr marL="228046" marR="196283" indent="-219902">
              <a:lnSpc>
                <a:spcPts val="1475"/>
              </a:lnSpc>
              <a:spcBef>
                <a:spcPts val="423"/>
              </a:spcBef>
            </a:pPr>
            <a:r>
              <a:rPr sz="1539" dirty="0">
                <a:solidFill>
                  <a:srgbClr val="FFCC00"/>
                </a:solidFill>
                <a:latin typeface="Wingdings"/>
                <a:cs typeface="Wingdings"/>
              </a:rPr>
              <a:t></a:t>
            </a:r>
            <a:r>
              <a:rPr sz="1539" spc="-38" dirty="0">
                <a:solidFill>
                  <a:srgbClr val="FFCC00"/>
                </a:solidFill>
                <a:latin typeface="Times New Roman"/>
                <a:cs typeface="Times New Roman"/>
              </a:rPr>
              <a:t> </a:t>
            </a:r>
            <a:r>
              <a:rPr sz="1539" dirty="0">
                <a:latin typeface="Tahoma"/>
                <a:cs typeface="Tahoma"/>
              </a:rPr>
              <a:t>·</a:t>
            </a:r>
            <a:r>
              <a:rPr sz="1539" spc="-19" dirty="0">
                <a:latin typeface="Tahoma"/>
                <a:cs typeface="Tahoma"/>
              </a:rPr>
              <a:t> </a:t>
            </a:r>
            <a:r>
              <a:rPr sz="1539" dirty="0">
                <a:solidFill>
                  <a:srgbClr val="FF5050"/>
                </a:solidFill>
                <a:latin typeface="Tahoma"/>
                <a:cs typeface="Tahoma"/>
              </a:rPr>
              <a:t>Sampling</a:t>
            </a:r>
            <a:r>
              <a:rPr sz="1539" spc="-26" dirty="0">
                <a:solidFill>
                  <a:srgbClr val="FF5050"/>
                </a:solidFill>
                <a:latin typeface="Tahoma"/>
                <a:cs typeface="Tahoma"/>
              </a:rPr>
              <a:t> </a:t>
            </a:r>
            <a:r>
              <a:rPr sz="1539" dirty="0">
                <a:solidFill>
                  <a:srgbClr val="FF5050"/>
                </a:solidFill>
                <a:latin typeface="Tahoma"/>
                <a:cs typeface="Tahoma"/>
              </a:rPr>
              <a:t>frequency</a:t>
            </a:r>
            <a:r>
              <a:rPr sz="1539" spc="-13" dirty="0">
                <a:solidFill>
                  <a:srgbClr val="FF5050"/>
                </a:solidFill>
                <a:latin typeface="Tahoma"/>
                <a:cs typeface="Tahoma"/>
              </a:rPr>
              <a:t> </a:t>
            </a:r>
            <a:r>
              <a:rPr sz="1539" dirty="0">
                <a:solidFill>
                  <a:srgbClr val="FF5050"/>
                </a:solidFill>
                <a:latin typeface="Tahoma"/>
                <a:cs typeface="Tahoma"/>
              </a:rPr>
              <a:t>(rate</a:t>
            </a:r>
            <a:r>
              <a:rPr sz="1539" dirty="0">
                <a:latin typeface="Tahoma"/>
                <a:cs typeface="Tahoma"/>
              </a:rPr>
              <a:t>)</a:t>
            </a:r>
            <a:r>
              <a:rPr sz="1539" spc="-22" dirty="0">
                <a:latin typeface="Tahoma"/>
                <a:cs typeface="Tahoma"/>
              </a:rPr>
              <a:t> </a:t>
            </a:r>
            <a:r>
              <a:rPr sz="1539" dirty="0">
                <a:latin typeface="Tahoma"/>
                <a:cs typeface="Tahoma"/>
              </a:rPr>
              <a:t>-</a:t>
            </a:r>
            <a:r>
              <a:rPr sz="1539" spc="-10" dirty="0">
                <a:latin typeface="Tahoma"/>
                <a:cs typeface="Tahoma"/>
              </a:rPr>
              <a:t> </a:t>
            </a:r>
            <a:r>
              <a:rPr sz="1539" dirty="0">
                <a:latin typeface="Tahoma"/>
                <a:cs typeface="Tahoma"/>
              </a:rPr>
              <a:t>sampling</a:t>
            </a:r>
            <a:r>
              <a:rPr sz="1539" spc="-26" dirty="0">
                <a:latin typeface="Tahoma"/>
                <a:cs typeface="Tahoma"/>
              </a:rPr>
              <a:t> </a:t>
            </a:r>
            <a:r>
              <a:rPr sz="1539" dirty="0">
                <a:latin typeface="Tahoma"/>
                <a:cs typeface="Tahoma"/>
              </a:rPr>
              <a:t>freq</a:t>
            </a:r>
            <a:r>
              <a:rPr sz="1539" spc="-29" dirty="0">
                <a:latin typeface="Tahoma"/>
                <a:cs typeface="Tahoma"/>
              </a:rPr>
              <a:t> </a:t>
            </a:r>
            <a:r>
              <a:rPr sz="1539" dirty="0">
                <a:latin typeface="Tahoma"/>
                <a:cs typeface="Tahoma"/>
              </a:rPr>
              <a:t>is</a:t>
            </a:r>
            <a:r>
              <a:rPr sz="1539" spc="-16" dirty="0">
                <a:latin typeface="Tahoma"/>
                <a:cs typeface="Tahoma"/>
              </a:rPr>
              <a:t> </a:t>
            </a:r>
            <a:r>
              <a:rPr sz="1539" dirty="0">
                <a:latin typeface="Tahoma"/>
                <a:cs typeface="Tahoma"/>
              </a:rPr>
              <a:t>at</a:t>
            </a:r>
            <a:r>
              <a:rPr sz="1539" spc="-16" dirty="0">
                <a:latin typeface="Tahoma"/>
                <a:cs typeface="Tahoma"/>
              </a:rPr>
              <a:t> </a:t>
            </a:r>
            <a:r>
              <a:rPr sz="1539" spc="-6" dirty="0">
                <a:latin typeface="Tahoma"/>
                <a:cs typeface="Tahoma"/>
              </a:rPr>
              <a:t>least </a:t>
            </a:r>
            <a:r>
              <a:rPr sz="1539" dirty="0">
                <a:latin typeface="Tahoma"/>
                <a:cs typeface="Tahoma"/>
              </a:rPr>
              <a:t>twice</a:t>
            </a:r>
            <a:r>
              <a:rPr sz="1539" spc="-16" dirty="0">
                <a:latin typeface="Tahoma"/>
                <a:cs typeface="Tahoma"/>
              </a:rPr>
              <a:t> </a:t>
            </a:r>
            <a:r>
              <a:rPr sz="1539" dirty="0">
                <a:latin typeface="Tahoma"/>
                <a:cs typeface="Tahoma"/>
              </a:rPr>
              <a:t>the</a:t>
            </a:r>
            <a:r>
              <a:rPr sz="1539" spc="-16" dirty="0">
                <a:latin typeface="Tahoma"/>
                <a:cs typeface="Tahoma"/>
              </a:rPr>
              <a:t> </a:t>
            </a:r>
            <a:r>
              <a:rPr sz="1539" dirty="0">
                <a:latin typeface="Tahoma"/>
                <a:cs typeface="Tahoma"/>
              </a:rPr>
              <a:t>highest</a:t>
            </a:r>
            <a:r>
              <a:rPr sz="1539" spc="-29" dirty="0">
                <a:latin typeface="Tahoma"/>
                <a:cs typeface="Tahoma"/>
              </a:rPr>
              <a:t> </a:t>
            </a:r>
            <a:r>
              <a:rPr sz="1539" dirty="0">
                <a:latin typeface="Tahoma"/>
                <a:cs typeface="Tahoma"/>
              </a:rPr>
              <a:t>freq</a:t>
            </a:r>
            <a:r>
              <a:rPr sz="1539" spc="-26" dirty="0">
                <a:latin typeface="Tahoma"/>
                <a:cs typeface="Tahoma"/>
              </a:rPr>
              <a:t> </a:t>
            </a:r>
            <a:r>
              <a:rPr sz="1539" dirty="0">
                <a:latin typeface="Tahoma"/>
                <a:cs typeface="Tahoma"/>
              </a:rPr>
              <a:t>present</a:t>
            </a:r>
            <a:r>
              <a:rPr sz="1539" spc="-16" dirty="0">
                <a:latin typeface="Tahoma"/>
                <a:cs typeface="Tahoma"/>
              </a:rPr>
              <a:t> </a:t>
            </a:r>
            <a:r>
              <a:rPr sz="1539" dirty="0">
                <a:latin typeface="Tahoma"/>
                <a:cs typeface="Tahoma"/>
              </a:rPr>
              <a:t>in</a:t>
            </a:r>
            <a:r>
              <a:rPr sz="1539" spc="-16" dirty="0">
                <a:latin typeface="Tahoma"/>
                <a:cs typeface="Tahoma"/>
              </a:rPr>
              <a:t> </a:t>
            </a:r>
            <a:r>
              <a:rPr sz="1539" dirty="0">
                <a:latin typeface="Tahoma"/>
                <a:cs typeface="Tahoma"/>
              </a:rPr>
              <a:t>original</a:t>
            </a:r>
            <a:r>
              <a:rPr sz="1539" spc="-32" dirty="0">
                <a:latin typeface="Tahoma"/>
                <a:cs typeface="Tahoma"/>
              </a:rPr>
              <a:t> </a:t>
            </a:r>
            <a:r>
              <a:rPr sz="1539" spc="-6" dirty="0">
                <a:latin typeface="Tahoma"/>
                <a:cs typeface="Tahoma"/>
              </a:rPr>
              <a:t>signal</a:t>
            </a:r>
            <a:endParaRPr sz="1539">
              <a:latin typeface="Tahoma"/>
              <a:cs typeface="Tahoma"/>
            </a:endParaRPr>
          </a:p>
          <a:p>
            <a:pPr marL="8145">
              <a:spcBef>
                <a:spcPts val="16"/>
              </a:spcBef>
            </a:pPr>
            <a:r>
              <a:rPr sz="1539" dirty="0">
                <a:solidFill>
                  <a:srgbClr val="FFCC00"/>
                </a:solidFill>
                <a:latin typeface="Wingdings"/>
                <a:cs typeface="Wingdings"/>
              </a:rPr>
              <a:t></a:t>
            </a:r>
            <a:r>
              <a:rPr sz="1539" spc="-29" dirty="0">
                <a:solidFill>
                  <a:srgbClr val="FFCC00"/>
                </a:solidFill>
                <a:latin typeface="Times New Roman"/>
                <a:cs typeface="Times New Roman"/>
              </a:rPr>
              <a:t> </a:t>
            </a:r>
            <a:r>
              <a:rPr sz="1539" spc="-32" dirty="0">
                <a:latin typeface="Tahoma"/>
                <a:cs typeface="Tahoma"/>
              </a:rPr>
              <a:t>·</a:t>
            </a:r>
            <a:endParaRPr sz="1539">
              <a:latin typeface="Tahoma"/>
              <a:cs typeface="Tahoma"/>
            </a:endParaRPr>
          </a:p>
          <a:p>
            <a:pPr marL="228046" marR="3258" indent="-219902">
              <a:lnSpc>
                <a:spcPts val="1475"/>
              </a:lnSpc>
              <a:spcBef>
                <a:spcPts val="359"/>
              </a:spcBef>
              <a:tabLst>
                <a:tab pos="2650223" algn="l"/>
              </a:tabLst>
            </a:pPr>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dirty="0">
                <a:latin typeface="Tahoma"/>
                <a:cs typeface="Tahoma"/>
              </a:rPr>
              <a:t>·</a:t>
            </a:r>
            <a:r>
              <a:rPr sz="1539" spc="-22" dirty="0">
                <a:latin typeface="Tahoma"/>
                <a:cs typeface="Tahoma"/>
              </a:rPr>
              <a:t> </a:t>
            </a:r>
            <a:r>
              <a:rPr sz="1539" dirty="0">
                <a:solidFill>
                  <a:srgbClr val="FF5050"/>
                </a:solidFill>
                <a:latin typeface="Tahoma"/>
                <a:cs typeface="Tahoma"/>
              </a:rPr>
              <a:t>Number</a:t>
            </a:r>
            <a:r>
              <a:rPr sz="1539" spc="-22" dirty="0">
                <a:solidFill>
                  <a:srgbClr val="FF5050"/>
                </a:solidFill>
                <a:latin typeface="Tahoma"/>
                <a:cs typeface="Tahoma"/>
              </a:rPr>
              <a:t> </a:t>
            </a:r>
            <a:r>
              <a:rPr sz="1539" dirty="0">
                <a:solidFill>
                  <a:srgbClr val="FF5050"/>
                </a:solidFill>
                <a:latin typeface="Tahoma"/>
                <a:cs typeface="Tahoma"/>
              </a:rPr>
              <a:t>of</a:t>
            </a:r>
            <a:r>
              <a:rPr sz="1539" spc="-29" dirty="0">
                <a:solidFill>
                  <a:srgbClr val="FF5050"/>
                </a:solidFill>
                <a:latin typeface="Tahoma"/>
                <a:cs typeface="Tahoma"/>
              </a:rPr>
              <a:t> </a:t>
            </a:r>
            <a:r>
              <a:rPr sz="1539" dirty="0">
                <a:solidFill>
                  <a:srgbClr val="FF5050"/>
                </a:solidFill>
                <a:latin typeface="Tahoma"/>
                <a:cs typeface="Tahoma"/>
              </a:rPr>
              <a:t>channels</a:t>
            </a:r>
            <a:r>
              <a:rPr sz="1539" spc="-19" dirty="0">
                <a:solidFill>
                  <a:srgbClr val="FF5050"/>
                </a:solidFill>
                <a:latin typeface="Tahoma"/>
                <a:cs typeface="Tahoma"/>
              </a:rPr>
              <a:t> </a:t>
            </a:r>
            <a:r>
              <a:rPr sz="1539" dirty="0">
                <a:solidFill>
                  <a:srgbClr val="FF5050"/>
                </a:solidFill>
                <a:latin typeface="Tahoma"/>
                <a:cs typeface="Tahoma"/>
              </a:rPr>
              <a:t>(tracks</a:t>
            </a:r>
            <a:r>
              <a:rPr sz="1539" dirty="0">
                <a:latin typeface="Tahoma"/>
                <a:cs typeface="Tahoma"/>
              </a:rPr>
              <a:t>)</a:t>
            </a:r>
            <a:r>
              <a:rPr sz="1539" spc="-13" dirty="0">
                <a:latin typeface="Tahoma"/>
                <a:cs typeface="Tahoma"/>
              </a:rPr>
              <a:t> </a:t>
            </a:r>
            <a:r>
              <a:rPr sz="1539" dirty="0">
                <a:latin typeface="Tahoma"/>
                <a:cs typeface="Tahoma"/>
              </a:rPr>
              <a:t>-</a:t>
            </a:r>
            <a:r>
              <a:rPr sz="1539" spc="-16" dirty="0">
                <a:latin typeface="Tahoma"/>
                <a:cs typeface="Tahoma"/>
              </a:rPr>
              <a:t> </a:t>
            </a:r>
            <a:r>
              <a:rPr sz="1539" dirty="0">
                <a:latin typeface="Tahoma"/>
                <a:cs typeface="Tahoma"/>
              </a:rPr>
              <a:t>stereo</a:t>
            </a:r>
            <a:r>
              <a:rPr sz="1539" spc="-19" dirty="0">
                <a:latin typeface="Tahoma"/>
                <a:cs typeface="Tahoma"/>
              </a:rPr>
              <a:t> </a:t>
            </a:r>
            <a:r>
              <a:rPr sz="1539" dirty="0">
                <a:latin typeface="Tahoma"/>
                <a:cs typeface="Tahoma"/>
              </a:rPr>
              <a:t>have</a:t>
            </a:r>
            <a:r>
              <a:rPr sz="1539" spc="-19" dirty="0">
                <a:latin typeface="Tahoma"/>
                <a:cs typeface="Tahoma"/>
              </a:rPr>
              <a:t> </a:t>
            </a:r>
            <a:r>
              <a:rPr sz="1539" dirty="0">
                <a:latin typeface="Tahoma"/>
                <a:cs typeface="Tahoma"/>
              </a:rPr>
              <a:t>2</a:t>
            </a:r>
            <a:r>
              <a:rPr sz="1539" spc="-29" dirty="0">
                <a:latin typeface="Tahoma"/>
                <a:cs typeface="Tahoma"/>
              </a:rPr>
              <a:t> </a:t>
            </a:r>
            <a:r>
              <a:rPr sz="1539" spc="-6" dirty="0">
                <a:latin typeface="Tahoma"/>
                <a:cs typeface="Tahoma"/>
              </a:rPr>
              <a:t>channels, </a:t>
            </a:r>
            <a:r>
              <a:rPr sz="1539" dirty="0">
                <a:latin typeface="Tahoma"/>
                <a:cs typeface="Tahoma"/>
              </a:rPr>
              <a:t>some</a:t>
            </a:r>
            <a:r>
              <a:rPr sz="1539" spc="-26" dirty="0">
                <a:latin typeface="Tahoma"/>
                <a:cs typeface="Tahoma"/>
              </a:rPr>
              <a:t> </a:t>
            </a:r>
            <a:r>
              <a:rPr sz="1539" dirty="0">
                <a:latin typeface="Tahoma"/>
                <a:cs typeface="Tahoma"/>
              </a:rPr>
              <a:t>products</a:t>
            </a:r>
            <a:r>
              <a:rPr sz="1539" spc="-32" dirty="0">
                <a:latin typeface="Tahoma"/>
                <a:cs typeface="Tahoma"/>
              </a:rPr>
              <a:t> </a:t>
            </a:r>
            <a:r>
              <a:rPr sz="1539" dirty="0">
                <a:latin typeface="Tahoma"/>
                <a:cs typeface="Tahoma"/>
              </a:rPr>
              <a:t>have</a:t>
            </a:r>
            <a:r>
              <a:rPr sz="1539" spc="-6" dirty="0">
                <a:latin typeface="Tahoma"/>
                <a:cs typeface="Tahoma"/>
              </a:rPr>
              <a:t> </a:t>
            </a:r>
            <a:r>
              <a:rPr sz="1539" dirty="0">
                <a:latin typeface="Tahoma"/>
                <a:cs typeface="Tahoma"/>
              </a:rPr>
              <a:t>4,</a:t>
            </a:r>
            <a:r>
              <a:rPr sz="1539" spc="-22" dirty="0">
                <a:latin typeface="Tahoma"/>
                <a:cs typeface="Tahoma"/>
              </a:rPr>
              <a:t> </a:t>
            </a:r>
            <a:r>
              <a:rPr sz="1539" spc="-16" dirty="0">
                <a:latin typeface="Tahoma"/>
                <a:cs typeface="Tahoma"/>
              </a:rPr>
              <a:t>16,</a:t>
            </a:r>
            <a:r>
              <a:rPr sz="1539" dirty="0">
                <a:latin typeface="Tahoma"/>
                <a:cs typeface="Tahoma"/>
              </a:rPr>
              <a:t>	</a:t>
            </a:r>
            <a:r>
              <a:rPr sz="1539" spc="-16" dirty="0">
                <a:latin typeface="Tahoma"/>
                <a:cs typeface="Tahoma"/>
              </a:rPr>
              <a:t>32</a:t>
            </a:r>
            <a:endParaRPr sz="1539">
              <a:latin typeface="Tahoma"/>
              <a:cs typeface="Tahoma"/>
            </a:endParaRPr>
          </a:p>
          <a:p>
            <a:pPr marL="228046" marR="155967" indent="-219902">
              <a:lnSpc>
                <a:spcPts val="1475"/>
              </a:lnSpc>
              <a:spcBef>
                <a:spcPts val="375"/>
              </a:spcBef>
            </a:pPr>
            <a:r>
              <a:rPr sz="1539" dirty="0">
                <a:solidFill>
                  <a:srgbClr val="FFCC00"/>
                </a:solidFill>
                <a:latin typeface="Wingdings"/>
                <a:cs typeface="Wingdings"/>
              </a:rPr>
              <a:t></a:t>
            </a:r>
            <a:r>
              <a:rPr sz="1539" spc="-45" dirty="0">
                <a:solidFill>
                  <a:srgbClr val="FFCC00"/>
                </a:solidFill>
                <a:latin typeface="Times New Roman"/>
                <a:cs typeface="Times New Roman"/>
              </a:rPr>
              <a:t> </a:t>
            </a:r>
            <a:r>
              <a:rPr sz="1539" dirty="0">
                <a:latin typeface="Tahoma"/>
                <a:cs typeface="Tahoma"/>
              </a:rPr>
              <a:t>·</a:t>
            </a:r>
            <a:r>
              <a:rPr sz="1539" spc="-26" dirty="0">
                <a:latin typeface="Tahoma"/>
                <a:cs typeface="Tahoma"/>
              </a:rPr>
              <a:t> </a:t>
            </a:r>
            <a:r>
              <a:rPr sz="1539" dirty="0">
                <a:solidFill>
                  <a:srgbClr val="FF5050"/>
                </a:solidFill>
                <a:latin typeface="Tahoma"/>
                <a:cs typeface="Tahoma"/>
              </a:rPr>
              <a:t>Negative</a:t>
            </a:r>
            <a:r>
              <a:rPr sz="1539" spc="-26" dirty="0">
                <a:solidFill>
                  <a:srgbClr val="FF5050"/>
                </a:solidFill>
                <a:latin typeface="Tahoma"/>
                <a:cs typeface="Tahoma"/>
              </a:rPr>
              <a:t> </a:t>
            </a:r>
            <a:r>
              <a:rPr sz="1539" dirty="0">
                <a:solidFill>
                  <a:srgbClr val="FF5050"/>
                </a:solidFill>
                <a:latin typeface="Tahoma"/>
                <a:cs typeface="Tahoma"/>
              </a:rPr>
              <a:t>samples</a:t>
            </a:r>
            <a:r>
              <a:rPr sz="1539" spc="-19" dirty="0">
                <a:solidFill>
                  <a:srgbClr val="FF5050"/>
                </a:solidFill>
                <a:latin typeface="Tahoma"/>
                <a:cs typeface="Tahoma"/>
              </a:rPr>
              <a:t> </a:t>
            </a:r>
            <a:r>
              <a:rPr sz="1539" dirty="0">
                <a:latin typeface="Tahoma"/>
                <a:cs typeface="Tahoma"/>
              </a:rPr>
              <a:t>-</a:t>
            </a:r>
            <a:r>
              <a:rPr sz="1539" spc="-29" dirty="0">
                <a:latin typeface="Tahoma"/>
                <a:cs typeface="Tahoma"/>
              </a:rPr>
              <a:t> </a:t>
            </a:r>
            <a:r>
              <a:rPr sz="1539" dirty="0">
                <a:latin typeface="Tahoma"/>
                <a:cs typeface="Tahoma"/>
              </a:rPr>
              <a:t>analog</a:t>
            </a:r>
            <a:r>
              <a:rPr sz="1539" spc="-35" dirty="0">
                <a:latin typeface="Tahoma"/>
                <a:cs typeface="Tahoma"/>
              </a:rPr>
              <a:t> </a:t>
            </a:r>
            <a:r>
              <a:rPr sz="1539" dirty="0">
                <a:latin typeface="Tahoma"/>
                <a:cs typeface="Tahoma"/>
              </a:rPr>
              <a:t>signals</a:t>
            </a:r>
            <a:r>
              <a:rPr sz="1539" spc="-26" dirty="0">
                <a:latin typeface="Tahoma"/>
                <a:cs typeface="Tahoma"/>
              </a:rPr>
              <a:t> </a:t>
            </a:r>
            <a:r>
              <a:rPr sz="1539" dirty="0">
                <a:latin typeface="Tahoma"/>
                <a:cs typeface="Tahoma"/>
              </a:rPr>
              <a:t>alternate</a:t>
            </a:r>
            <a:r>
              <a:rPr sz="1539" spc="-38" dirty="0">
                <a:latin typeface="Tahoma"/>
                <a:cs typeface="Tahoma"/>
              </a:rPr>
              <a:t> </a:t>
            </a:r>
            <a:r>
              <a:rPr sz="1539" spc="-6" dirty="0">
                <a:latin typeface="Tahoma"/>
                <a:cs typeface="Tahoma"/>
              </a:rPr>
              <a:t>between </a:t>
            </a:r>
            <a:r>
              <a:rPr sz="1539" dirty="0">
                <a:latin typeface="Tahoma"/>
                <a:cs typeface="Tahoma"/>
              </a:rPr>
              <a:t>positive</a:t>
            </a:r>
            <a:r>
              <a:rPr sz="1539" spc="-35" dirty="0">
                <a:latin typeface="Tahoma"/>
                <a:cs typeface="Tahoma"/>
              </a:rPr>
              <a:t> </a:t>
            </a:r>
            <a:r>
              <a:rPr sz="1539" dirty="0">
                <a:latin typeface="Tahoma"/>
                <a:cs typeface="Tahoma"/>
              </a:rPr>
              <a:t>and</a:t>
            </a:r>
            <a:r>
              <a:rPr sz="1539" spc="-13" dirty="0">
                <a:latin typeface="Tahoma"/>
                <a:cs typeface="Tahoma"/>
              </a:rPr>
              <a:t> </a:t>
            </a:r>
            <a:r>
              <a:rPr sz="1539" spc="-6" dirty="0">
                <a:latin typeface="Tahoma"/>
                <a:cs typeface="Tahoma"/>
              </a:rPr>
              <a:t>negative</a:t>
            </a:r>
            <a:endParaRPr sz="1539">
              <a:latin typeface="Tahoma"/>
              <a:cs typeface="Tahoma"/>
            </a:endParaRPr>
          </a:p>
          <a:p>
            <a:pPr marL="228046" marR="597399" indent="-219902">
              <a:lnSpc>
                <a:spcPts val="1475"/>
              </a:lnSpc>
              <a:spcBef>
                <a:spcPts val="375"/>
              </a:spcBef>
            </a:pPr>
            <a:r>
              <a:rPr sz="1539" dirty="0">
                <a:solidFill>
                  <a:srgbClr val="FFCC00"/>
                </a:solidFill>
                <a:latin typeface="Wingdings"/>
                <a:cs typeface="Wingdings"/>
              </a:rPr>
              <a:t></a:t>
            </a:r>
            <a:r>
              <a:rPr sz="1539" spc="-35" dirty="0">
                <a:solidFill>
                  <a:srgbClr val="FFCC00"/>
                </a:solidFill>
                <a:latin typeface="Times New Roman"/>
                <a:cs typeface="Times New Roman"/>
              </a:rPr>
              <a:t> </a:t>
            </a:r>
            <a:r>
              <a:rPr sz="1539" dirty="0">
                <a:latin typeface="Tahoma"/>
                <a:cs typeface="Tahoma"/>
              </a:rPr>
              <a:t>·</a:t>
            </a:r>
            <a:r>
              <a:rPr sz="1539" spc="-10" dirty="0">
                <a:latin typeface="Tahoma"/>
                <a:cs typeface="Tahoma"/>
              </a:rPr>
              <a:t> </a:t>
            </a:r>
            <a:r>
              <a:rPr sz="1539" dirty="0">
                <a:solidFill>
                  <a:srgbClr val="FF5050"/>
                </a:solidFill>
                <a:latin typeface="Tahoma"/>
                <a:cs typeface="Tahoma"/>
              </a:rPr>
              <a:t>Encoding</a:t>
            </a:r>
            <a:r>
              <a:rPr sz="1539" spc="-19" dirty="0">
                <a:solidFill>
                  <a:srgbClr val="FF5050"/>
                </a:solidFill>
                <a:latin typeface="Tahoma"/>
                <a:cs typeface="Tahoma"/>
              </a:rPr>
              <a:t> </a:t>
            </a:r>
            <a:r>
              <a:rPr sz="1539" dirty="0">
                <a:latin typeface="Tahoma"/>
                <a:cs typeface="Tahoma"/>
              </a:rPr>
              <a:t>-</a:t>
            </a:r>
            <a:r>
              <a:rPr sz="1539" spc="-6" dirty="0">
                <a:latin typeface="Tahoma"/>
                <a:cs typeface="Tahoma"/>
              </a:rPr>
              <a:t> </a:t>
            </a:r>
            <a:r>
              <a:rPr sz="1539" dirty="0">
                <a:latin typeface="Tahoma"/>
                <a:cs typeface="Tahoma"/>
              </a:rPr>
              <a:t>common</a:t>
            </a:r>
            <a:r>
              <a:rPr sz="1539" spc="-16" dirty="0">
                <a:latin typeface="Tahoma"/>
                <a:cs typeface="Tahoma"/>
              </a:rPr>
              <a:t> </a:t>
            </a:r>
            <a:r>
              <a:rPr sz="1539" dirty="0">
                <a:latin typeface="Tahoma"/>
                <a:cs typeface="Tahoma"/>
              </a:rPr>
              <a:t>methods</a:t>
            </a:r>
            <a:r>
              <a:rPr sz="1539" spc="-19" dirty="0">
                <a:latin typeface="Tahoma"/>
                <a:cs typeface="Tahoma"/>
              </a:rPr>
              <a:t> </a:t>
            </a:r>
            <a:r>
              <a:rPr sz="1539" dirty="0">
                <a:latin typeface="Tahoma"/>
                <a:cs typeface="Tahoma"/>
              </a:rPr>
              <a:t>are</a:t>
            </a:r>
            <a:r>
              <a:rPr sz="1539" spc="-6" dirty="0">
                <a:latin typeface="Tahoma"/>
                <a:cs typeface="Tahoma"/>
              </a:rPr>
              <a:t> </a:t>
            </a:r>
            <a:r>
              <a:rPr sz="1539" dirty="0">
                <a:latin typeface="Tahoma"/>
                <a:cs typeface="Tahoma"/>
              </a:rPr>
              <a:t>Pulse</a:t>
            </a:r>
            <a:r>
              <a:rPr sz="1539" spc="-13" dirty="0">
                <a:latin typeface="Tahoma"/>
                <a:cs typeface="Tahoma"/>
              </a:rPr>
              <a:t> Code </a:t>
            </a:r>
            <a:r>
              <a:rPr sz="1539" dirty="0">
                <a:latin typeface="Tahoma"/>
                <a:cs typeface="Tahoma"/>
              </a:rPr>
              <a:t>Modulation</a:t>
            </a:r>
            <a:r>
              <a:rPr sz="1539" spc="-48" dirty="0">
                <a:latin typeface="Tahoma"/>
                <a:cs typeface="Tahoma"/>
              </a:rPr>
              <a:t> </a:t>
            </a:r>
            <a:r>
              <a:rPr sz="1539" dirty="0">
                <a:latin typeface="Tahoma"/>
                <a:cs typeface="Tahoma"/>
              </a:rPr>
              <a:t>(PCM)</a:t>
            </a:r>
            <a:r>
              <a:rPr sz="1539" spc="-26" dirty="0">
                <a:latin typeface="Tahoma"/>
                <a:cs typeface="Tahoma"/>
              </a:rPr>
              <a:t> </a:t>
            </a:r>
            <a:r>
              <a:rPr sz="1539" dirty="0">
                <a:latin typeface="Tahoma"/>
                <a:cs typeface="Tahoma"/>
              </a:rPr>
              <a:t>and</a:t>
            </a:r>
            <a:r>
              <a:rPr sz="1539" spc="-22" dirty="0">
                <a:latin typeface="Tahoma"/>
                <a:cs typeface="Tahoma"/>
              </a:rPr>
              <a:t> </a:t>
            </a:r>
            <a:r>
              <a:rPr sz="1539" dirty="0">
                <a:latin typeface="Tahoma"/>
                <a:cs typeface="Tahoma"/>
              </a:rPr>
              <a:t>Adaptive</a:t>
            </a:r>
            <a:r>
              <a:rPr sz="1539" spc="-42" dirty="0">
                <a:latin typeface="Tahoma"/>
                <a:cs typeface="Tahoma"/>
              </a:rPr>
              <a:t> </a:t>
            </a:r>
            <a:r>
              <a:rPr sz="1539" dirty="0">
                <a:latin typeface="Tahoma"/>
                <a:cs typeface="Tahoma"/>
              </a:rPr>
              <a:t>Delta</a:t>
            </a:r>
            <a:r>
              <a:rPr sz="1539" spc="-26" dirty="0">
                <a:latin typeface="Tahoma"/>
                <a:cs typeface="Tahoma"/>
              </a:rPr>
              <a:t> </a:t>
            </a:r>
            <a:r>
              <a:rPr sz="1539" dirty="0">
                <a:latin typeface="Tahoma"/>
                <a:cs typeface="Tahoma"/>
              </a:rPr>
              <a:t>Pulse</a:t>
            </a:r>
            <a:r>
              <a:rPr sz="1539" spc="-22" dirty="0">
                <a:latin typeface="Tahoma"/>
                <a:cs typeface="Tahoma"/>
              </a:rPr>
              <a:t> </a:t>
            </a:r>
            <a:r>
              <a:rPr sz="1539" spc="-13" dirty="0">
                <a:latin typeface="Tahoma"/>
                <a:cs typeface="Tahoma"/>
              </a:rPr>
              <a:t>Code </a:t>
            </a:r>
            <a:r>
              <a:rPr sz="1539" dirty="0">
                <a:latin typeface="Tahoma"/>
                <a:cs typeface="Tahoma"/>
              </a:rPr>
              <a:t>Modulation</a:t>
            </a:r>
            <a:r>
              <a:rPr sz="1539" spc="-35" dirty="0">
                <a:latin typeface="Tahoma"/>
                <a:cs typeface="Tahoma"/>
              </a:rPr>
              <a:t> </a:t>
            </a:r>
            <a:r>
              <a:rPr sz="1539" spc="-6" dirty="0">
                <a:latin typeface="Tahoma"/>
                <a:cs typeface="Tahoma"/>
              </a:rPr>
              <a:t>(ADPCM).</a:t>
            </a:r>
            <a:endParaRPr sz="1539">
              <a:latin typeface="Tahoma"/>
              <a:cs typeface="Tahoma"/>
            </a:endParaRPr>
          </a:p>
        </p:txBody>
      </p:sp>
      <p:sp>
        <p:nvSpPr>
          <p:cNvPr id="10" name="Footer Placeholder 9">
            <a:extLst>
              <a:ext uri="{FF2B5EF4-FFF2-40B4-BE49-F238E27FC236}">
                <a16:creationId xmlns:a16="http://schemas.microsoft.com/office/drawing/2014/main" id="{168A2035-272F-48C1-A445-2BD1160717B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26920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136710" y="2391139"/>
            <a:ext cx="7772400" cy="180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dirty="0">
                <a:solidFill>
                  <a:srgbClr val="000000"/>
                </a:solidFill>
              </a:rPr>
              <a:t>Week: 01</a:t>
            </a:r>
            <a:br>
              <a:rPr lang="en-GB" altLang="en-US" sz="1588" dirty="0">
                <a:solidFill>
                  <a:srgbClr val="000000"/>
                </a:solidFill>
              </a:rPr>
            </a:br>
            <a:r>
              <a:rPr lang="en-US" sz="1588" b="1" dirty="0">
                <a:latin typeface="Times New Roman" panose="02020603050405020304" pitchFamily="18" charset="0"/>
                <a:cs typeface="Times New Roman" panose="02020603050405020304" pitchFamily="18" charset="0"/>
              </a:rPr>
              <a:t>Introduction to Multimedia</a:t>
            </a:r>
            <a:endParaRPr lang="en-GB" sz="1588" b="1" dirty="0">
              <a:latin typeface="Times New Roman" panose="02020603050405020304" pitchFamily="18" charset="0"/>
              <a:cs typeface="Times New Roman" panose="02020603050405020304" pitchFamily="18" charset="0"/>
            </a:endParaRPr>
          </a:p>
          <a:p>
            <a:pPr algn="ctr"/>
            <a:r>
              <a:rPr lang="en-US" sz="1588" b="1" dirty="0">
                <a:latin typeface="Times New Roman" panose="02020603050405020304" pitchFamily="18" charset="0"/>
                <a:cs typeface="Times New Roman" panose="02020603050405020304" pitchFamily="18" charset="0"/>
              </a:rPr>
              <a:t>Understand the significance and components of multimedia.</a:t>
            </a:r>
          </a:p>
          <a:p>
            <a:pPr algn="ctr"/>
            <a:r>
              <a:rPr lang="en-US" sz="1588" b="1" dirty="0">
                <a:latin typeface="Times New Roman" panose="02020603050405020304" pitchFamily="18" charset="0"/>
                <a:cs typeface="Times New Roman" panose="02020603050405020304" pitchFamily="18" charset="0"/>
              </a:rPr>
              <a:t>Components of Multimedia</a:t>
            </a:r>
            <a:endParaRPr lang="en-GB" sz="1588" b="1" dirty="0">
              <a:latin typeface="Times New Roman" panose="02020603050405020304" pitchFamily="18" charset="0"/>
              <a:cs typeface="Times New Roman" panose="02020603050405020304" pitchFamily="18" charset="0"/>
            </a:endParaRPr>
          </a:p>
          <a:p>
            <a:pPr algn="ctr"/>
            <a:r>
              <a:rPr lang="en-US" sz="1588" b="1" dirty="0">
                <a:latin typeface="Times New Roman" panose="02020603050405020304" pitchFamily="18" charset="0"/>
                <a:cs typeface="Times New Roman" panose="02020603050405020304" pitchFamily="18" charset="0"/>
              </a:rPr>
              <a:t>Identify and explain the components of multimedia.</a:t>
            </a:r>
            <a:endParaRPr lang="en-GB" sz="1588" b="1" dirty="0">
              <a:latin typeface="Times New Roman" panose="02020603050405020304" pitchFamily="18" charset="0"/>
              <a:cs typeface="Times New Roman" panose="02020603050405020304" pitchFamily="18" charset="0"/>
            </a:endParaRPr>
          </a:p>
          <a:p>
            <a:pPr algn="ctr"/>
            <a:br>
              <a:rPr lang="en-GB" altLang="en-US" sz="1588" dirty="0"/>
            </a:br>
            <a:endParaRPr lang="en-GB" altLang="en-US" sz="1588"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49374"/>
            <a:ext cx="6743971" cy="819706"/>
          </a:xfrm>
          <a:prstGeom prst="rect">
            <a:avLst/>
          </a:prstGeom>
        </p:spPr>
        <p:txBody>
          <a:bodyPr vert="horz" wrap="square" lIns="0" tIns="459861" rIns="0" bIns="0" rtlCol="0" anchor="ctr">
            <a:spAutoFit/>
          </a:bodyPr>
          <a:lstStyle/>
          <a:p>
            <a:pPr marL="210536">
              <a:lnSpc>
                <a:spcPct val="100000"/>
              </a:lnSpc>
              <a:spcBef>
                <a:spcPts val="64"/>
              </a:spcBef>
            </a:pPr>
            <a:r>
              <a:rPr sz="2309" dirty="0">
                <a:solidFill>
                  <a:srgbClr val="003399"/>
                </a:solidFill>
                <a:latin typeface="Arial Black"/>
                <a:cs typeface="Arial Black"/>
              </a:rPr>
              <a:t>File</a:t>
            </a:r>
            <a:r>
              <a:rPr sz="2309" spc="-35" dirty="0">
                <a:solidFill>
                  <a:srgbClr val="003399"/>
                </a:solidFill>
                <a:latin typeface="Arial Black"/>
                <a:cs typeface="Arial Black"/>
              </a:rPr>
              <a:t> </a:t>
            </a:r>
            <a:r>
              <a:rPr sz="2309" dirty="0">
                <a:solidFill>
                  <a:srgbClr val="003399"/>
                </a:solidFill>
                <a:latin typeface="Arial Black"/>
                <a:cs typeface="Arial Black"/>
              </a:rPr>
              <a:t>size</a:t>
            </a:r>
            <a:r>
              <a:rPr sz="2309" spc="-35" dirty="0">
                <a:solidFill>
                  <a:srgbClr val="003399"/>
                </a:solidFill>
                <a:latin typeface="Arial Black"/>
                <a:cs typeface="Arial Black"/>
              </a:rPr>
              <a:t> </a:t>
            </a:r>
            <a:r>
              <a:rPr sz="2309" dirty="0">
                <a:solidFill>
                  <a:srgbClr val="003399"/>
                </a:solidFill>
                <a:latin typeface="Arial Black"/>
                <a:cs typeface="Arial Black"/>
              </a:rPr>
              <a:t>versus</a:t>
            </a:r>
            <a:r>
              <a:rPr sz="2309" spc="-32" dirty="0">
                <a:solidFill>
                  <a:srgbClr val="003399"/>
                </a:solidFill>
                <a:latin typeface="Arial Black"/>
                <a:cs typeface="Arial Black"/>
              </a:rPr>
              <a:t> </a:t>
            </a:r>
            <a:r>
              <a:rPr sz="2309" spc="-6" dirty="0">
                <a:solidFill>
                  <a:srgbClr val="003399"/>
                </a:solidFill>
                <a:latin typeface="Arial Black"/>
                <a:cs typeface="Arial Black"/>
              </a:rPr>
              <a:t>quality</a:t>
            </a:r>
            <a:endParaRPr sz="2309">
              <a:latin typeface="Arial Black"/>
              <a:cs typeface="Arial Black"/>
            </a:endParaRPr>
          </a:p>
        </p:txBody>
      </p:sp>
      <p:sp>
        <p:nvSpPr>
          <p:cNvPr id="6" name="object 6"/>
          <p:cNvSpPr txBox="1"/>
          <p:nvPr/>
        </p:nvSpPr>
        <p:spPr>
          <a:xfrm>
            <a:off x="2481296" y="1424134"/>
            <a:ext cx="5057979" cy="2218675"/>
          </a:xfrm>
          <a:prstGeom prst="rect">
            <a:avLst/>
          </a:prstGeom>
        </p:spPr>
        <p:txBody>
          <a:bodyPr vert="horz" wrap="square" lIns="0" tIns="7738" rIns="0" bIns="0" rtlCol="0">
            <a:spAutoFit/>
          </a:bodyPr>
          <a:lstStyle/>
          <a:p>
            <a:pPr marL="228046" marR="239449" indent="-219902">
              <a:spcBef>
                <a:spcPts val="61"/>
              </a:spcBef>
            </a:pPr>
            <a:r>
              <a:rPr sz="1796" dirty="0">
                <a:solidFill>
                  <a:srgbClr val="FFCC00"/>
                </a:solidFill>
                <a:latin typeface="Wingdings"/>
                <a:cs typeface="Wingdings"/>
              </a:rPr>
              <a:t></a:t>
            </a:r>
            <a:r>
              <a:rPr sz="1796" dirty="0">
                <a:latin typeface="Tahoma"/>
                <a:cs typeface="Tahoma"/>
              </a:rPr>
              <a:t>Remember</a:t>
            </a:r>
            <a:r>
              <a:rPr sz="1796" spc="-38" dirty="0">
                <a:latin typeface="Tahoma"/>
                <a:cs typeface="Tahoma"/>
              </a:rPr>
              <a:t> </a:t>
            </a:r>
            <a:r>
              <a:rPr sz="1796" dirty="0">
                <a:latin typeface="Tahoma"/>
                <a:cs typeface="Tahoma"/>
              </a:rPr>
              <a:t>that</a:t>
            </a:r>
            <a:r>
              <a:rPr sz="1796" spc="-10" dirty="0">
                <a:latin typeface="Tahoma"/>
                <a:cs typeface="Tahoma"/>
              </a:rPr>
              <a:t> </a:t>
            </a:r>
            <a:r>
              <a:rPr sz="1796" dirty="0">
                <a:solidFill>
                  <a:srgbClr val="FF0000"/>
                </a:solidFill>
                <a:latin typeface="Tahoma"/>
                <a:cs typeface="Tahoma"/>
              </a:rPr>
              <a:t>the</a:t>
            </a:r>
            <a:r>
              <a:rPr sz="1796" spc="-35" dirty="0">
                <a:solidFill>
                  <a:srgbClr val="FF0000"/>
                </a:solidFill>
                <a:latin typeface="Tahoma"/>
                <a:cs typeface="Tahoma"/>
              </a:rPr>
              <a:t> </a:t>
            </a:r>
            <a:r>
              <a:rPr sz="1796" dirty="0">
                <a:solidFill>
                  <a:srgbClr val="FF0000"/>
                </a:solidFill>
                <a:latin typeface="Tahoma"/>
                <a:cs typeface="Tahoma"/>
              </a:rPr>
              <a:t>sampling</a:t>
            </a:r>
            <a:r>
              <a:rPr sz="1796" spc="-26" dirty="0">
                <a:solidFill>
                  <a:srgbClr val="FF0000"/>
                </a:solidFill>
                <a:latin typeface="Tahoma"/>
                <a:cs typeface="Tahoma"/>
              </a:rPr>
              <a:t> </a:t>
            </a:r>
            <a:r>
              <a:rPr sz="1796" dirty="0">
                <a:solidFill>
                  <a:srgbClr val="FF0000"/>
                </a:solidFill>
                <a:latin typeface="Tahoma"/>
                <a:cs typeface="Tahoma"/>
              </a:rPr>
              <a:t>rate</a:t>
            </a:r>
            <a:r>
              <a:rPr sz="1796" spc="-26" dirty="0">
                <a:solidFill>
                  <a:srgbClr val="FF0000"/>
                </a:solidFill>
                <a:latin typeface="Tahoma"/>
                <a:cs typeface="Tahoma"/>
              </a:rPr>
              <a:t> </a:t>
            </a:r>
            <a:r>
              <a:rPr sz="1796" spc="-6" dirty="0">
                <a:solidFill>
                  <a:srgbClr val="FF0000"/>
                </a:solidFill>
                <a:latin typeface="Tahoma"/>
                <a:cs typeface="Tahoma"/>
              </a:rPr>
              <a:t>determines </a:t>
            </a:r>
            <a:r>
              <a:rPr sz="1796" dirty="0">
                <a:solidFill>
                  <a:srgbClr val="FF0000"/>
                </a:solidFill>
                <a:latin typeface="Tahoma"/>
                <a:cs typeface="Tahoma"/>
              </a:rPr>
              <a:t>the</a:t>
            </a:r>
            <a:r>
              <a:rPr sz="1796" spc="-51" dirty="0">
                <a:solidFill>
                  <a:srgbClr val="FF0000"/>
                </a:solidFill>
                <a:latin typeface="Tahoma"/>
                <a:cs typeface="Tahoma"/>
              </a:rPr>
              <a:t> </a:t>
            </a:r>
            <a:r>
              <a:rPr sz="1796" dirty="0">
                <a:solidFill>
                  <a:srgbClr val="FF0000"/>
                </a:solidFill>
                <a:latin typeface="Tahoma"/>
                <a:cs typeface="Tahoma"/>
              </a:rPr>
              <a:t>frequency</a:t>
            </a:r>
            <a:r>
              <a:rPr sz="1796" spc="-38" dirty="0">
                <a:solidFill>
                  <a:srgbClr val="FF0000"/>
                </a:solidFill>
                <a:latin typeface="Tahoma"/>
                <a:cs typeface="Tahoma"/>
              </a:rPr>
              <a:t> </a:t>
            </a:r>
            <a:r>
              <a:rPr sz="1796" dirty="0">
                <a:solidFill>
                  <a:srgbClr val="FF0000"/>
                </a:solidFill>
                <a:latin typeface="Tahoma"/>
                <a:cs typeface="Tahoma"/>
              </a:rPr>
              <a:t>makeup</a:t>
            </a:r>
            <a:r>
              <a:rPr sz="1796" spc="-38" dirty="0">
                <a:solidFill>
                  <a:srgbClr val="FF0000"/>
                </a:solidFill>
                <a:latin typeface="Tahoma"/>
                <a:cs typeface="Tahoma"/>
              </a:rPr>
              <a:t> </a:t>
            </a:r>
            <a:r>
              <a:rPr sz="1796" dirty="0">
                <a:solidFill>
                  <a:srgbClr val="FF0000"/>
                </a:solidFill>
                <a:latin typeface="Tahoma"/>
                <a:cs typeface="Tahoma"/>
              </a:rPr>
              <a:t>of</a:t>
            </a:r>
            <a:r>
              <a:rPr sz="1796" spc="-51" dirty="0">
                <a:solidFill>
                  <a:srgbClr val="FF0000"/>
                </a:solidFill>
                <a:latin typeface="Tahoma"/>
                <a:cs typeface="Tahoma"/>
              </a:rPr>
              <a:t> </a:t>
            </a:r>
            <a:r>
              <a:rPr sz="1796" dirty="0">
                <a:solidFill>
                  <a:srgbClr val="FF0000"/>
                </a:solidFill>
                <a:latin typeface="Tahoma"/>
                <a:cs typeface="Tahoma"/>
              </a:rPr>
              <a:t>the</a:t>
            </a:r>
            <a:r>
              <a:rPr sz="1796" spc="-35" dirty="0">
                <a:solidFill>
                  <a:srgbClr val="FF0000"/>
                </a:solidFill>
                <a:latin typeface="Tahoma"/>
                <a:cs typeface="Tahoma"/>
              </a:rPr>
              <a:t> </a:t>
            </a:r>
            <a:r>
              <a:rPr sz="1796" spc="-6" dirty="0">
                <a:solidFill>
                  <a:srgbClr val="FF0000"/>
                </a:solidFill>
                <a:latin typeface="Tahoma"/>
                <a:cs typeface="Tahoma"/>
              </a:rPr>
              <a:t>recording.</a:t>
            </a:r>
            <a:endParaRPr sz="1796">
              <a:latin typeface="Tahoma"/>
              <a:cs typeface="Tahoma"/>
            </a:endParaRPr>
          </a:p>
          <a:p>
            <a:pPr marL="228046" marR="3258"/>
            <a:r>
              <a:rPr sz="1796" dirty="0">
                <a:latin typeface="Tahoma"/>
                <a:cs typeface="Tahoma"/>
              </a:rPr>
              <a:t>Sampling</a:t>
            </a:r>
            <a:r>
              <a:rPr sz="1796" spc="-38" dirty="0">
                <a:latin typeface="Tahoma"/>
                <a:cs typeface="Tahoma"/>
              </a:rPr>
              <a:t> </a:t>
            </a:r>
            <a:r>
              <a:rPr sz="1796" dirty="0">
                <a:latin typeface="Tahoma"/>
                <a:cs typeface="Tahoma"/>
              </a:rPr>
              <a:t>at</a:t>
            </a:r>
            <a:r>
              <a:rPr sz="1796" spc="-48" dirty="0">
                <a:latin typeface="Tahoma"/>
                <a:cs typeface="Tahoma"/>
              </a:rPr>
              <a:t> </a:t>
            </a:r>
            <a:r>
              <a:rPr sz="1796" dirty="0">
                <a:latin typeface="Tahoma"/>
                <a:cs typeface="Tahoma"/>
              </a:rPr>
              <a:t>higher</a:t>
            </a:r>
            <a:r>
              <a:rPr sz="1796" spc="-42" dirty="0">
                <a:latin typeface="Tahoma"/>
                <a:cs typeface="Tahoma"/>
              </a:rPr>
              <a:t> </a:t>
            </a:r>
            <a:r>
              <a:rPr sz="1796" dirty="0">
                <a:latin typeface="Tahoma"/>
                <a:cs typeface="Tahoma"/>
              </a:rPr>
              <a:t>rates</a:t>
            </a:r>
            <a:r>
              <a:rPr sz="1796" spc="-42" dirty="0">
                <a:latin typeface="Tahoma"/>
                <a:cs typeface="Tahoma"/>
              </a:rPr>
              <a:t> </a:t>
            </a:r>
            <a:r>
              <a:rPr sz="1796" dirty="0">
                <a:latin typeface="Tahoma"/>
                <a:cs typeface="Tahoma"/>
              </a:rPr>
              <a:t>more</a:t>
            </a:r>
            <a:r>
              <a:rPr sz="1796" spc="-55" dirty="0">
                <a:latin typeface="Tahoma"/>
                <a:cs typeface="Tahoma"/>
              </a:rPr>
              <a:t> </a:t>
            </a:r>
            <a:r>
              <a:rPr sz="1796" spc="-6" dirty="0">
                <a:latin typeface="Tahoma"/>
                <a:cs typeface="Tahoma"/>
              </a:rPr>
              <a:t>accurately </a:t>
            </a:r>
            <a:r>
              <a:rPr sz="1796" dirty="0">
                <a:latin typeface="Tahoma"/>
                <a:cs typeface="Tahoma"/>
              </a:rPr>
              <a:t>captures</a:t>
            </a:r>
            <a:r>
              <a:rPr sz="1796" spc="-51" dirty="0">
                <a:latin typeface="Tahoma"/>
                <a:cs typeface="Tahoma"/>
              </a:rPr>
              <a:t> </a:t>
            </a:r>
            <a:r>
              <a:rPr sz="1796" dirty="0">
                <a:latin typeface="Tahoma"/>
                <a:cs typeface="Tahoma"/>
              </a:rPr>
              <a:t>the</a:t>
            </a:r>
            <a:r>
              <a:rPr sz="1796" spc="-61" dirty="0">
                <a:latin typeface="Tahoma"/>
                <a:cs typeface="Tahoma"/>
              </a:rPr>
              <a:t> </a:t>
            </a:r>
            <a:r>
              <a:rPr sz="1796" dirty="0">
                <a:latin typeface="Tahoma"/>
                <a:cs typeface="Tahoma"/>
              </a:rPr>
              <a:t>high</a:t>
            </a:r>
            <a:r>
              <a:rPr sz="1796" spc="-55" dirty="0">
                <a:latin typeface="Tahoma"/>
                <a:cs typeface="Tahoma"/>
              </a:rPr>
              <a:t> </a:t>
            </a:r>
            <a:r>
              <a:rPr sz="1796" dirty="0">
                <a:latin typeface="Tahoma"/>
                <a:cs typeface="Tahoma"/>
              </a:rPr>
              <a:t>frequency</a:t>
            </a:r>
            <a:r>
              <a:rPr sz="1796" spc="-55" dirty="0">
                <a:latin typeface="Tahoma"/>
                <a:cs typeface="Tahoma"/>
              </a:rPr>
              <a:t> </a:t>
            </a:r>
            <a:r>
              <a:rPr sz="1796" dirty="0">
                <a:latin typeface="Tahoma"/>
                <a:cs typeface="Tahoma"/>
              </a:rPr>
              <a:t>content</a:t>
            </a:r>
            <a:r>
              <a:rPr sz="1796" spc="-58" dirty="0">
                <a:latin typeface="Tahoma"/>
                <a:cs typeface="Tahoma"/>
              </a:rPr>
              <a:t> </a:t>
            </a:r>
            <a:r>
              <a:rPr sz="1796" dirty="0">
                <a:latin typeface="Tahoma"/>
                <a:cs typeface="Tahoma"/>
              </a:rPr>
              <a:t>of</a:t>
            </a:r>
            <a:r>
              <a:rPr sz="1796" spc="-61" dirty="0">
                <a:latin typeface="Tahoma"/>
                <a:cs typeface="Tahoma"/>
              </a:rPr>
              <a:t> </a:t>
            </a:r>
            <a:r>
              <a:rPr sz="1796" spc="-13" dirty="0">
                <a:latin typeface="Tahoma"/>
                <a:cs typeface="Tahoma"/>
              </a:rPr>
              <a:t>your </a:t>
            </a:r>
            <a:r>
              <a:rPr sz="1796" dirty="0">
                <a:latin typeface="Tahoma"/>
                <a:cs typeface="Tahoma"/>
              </a:rPr>
              <a:t>sound.</a:t>
            </a:r>
            <a:r>
              <a:rPr sz="1796" spc="-58" dirty="0">
                <a:latin typeface="Tahoma"/>
                <a:cs typeface="Tahoma"/>
              </a:rPr>
              <a:t> </a:t>
            </a:r>
            <a:r>
              <a:rPr sz="1796" dirty="0">
                <a:solidFill>
                  <a:srgbClr val="FF0000"/>
                </a:solidFill>
                <a:latin typeface="Tahoma"/>
                <a:cs typeface="Tahoma"/>
              </a:rPr>
              <a:t>Resolution</a:t>
            </a:r>
            <a:r>
              <a:rPr sz="1796" spc="-67" dirty="0">
                <a:solidFill>
                  <a:srgbClr val="FF0000"/>
                </a:solidFill>
                <a:latin typeface="Tahoma"/>
                <a:cs typeface="Tahoma"/>
              </a:rPr>
              <a:t> </a:t>
            </a:r>
            <a:r>
              <a:rPr sz="1796" dirty="0">
                <a:solidFill>
                  <a:srgbClr val="FF0000"/>
                </a:solidFill>
                <a:latin typeface="Tahoma"/>
                <a:cs typeface="Tahoma"/>
              </a:rPr>
              <a:t>determines</a:t>
            </a:r>
            <a:r>
              <a:rPr sz="1796" spc="-61" dirty="0">
                <a:solidFill>
                  <a:srgbClr val="FF0000"/>
                </a:solidFill>
                <a:latin typeface="Tahoma"/>
                <a:cs typeface="Tahoma"/>
              </a:rPr>
              <a:t> </a:t>
            </a:r>
            <a:r>
              <a:rPr sz="1796" dirty="0">
                <a:solidFill>
                  <a:srgbClr val="FF0000"/>
                </a:solidFill>
                <a:latin typeface="Tahoma"/>
                <a:cs typeface="Tahoma"/>
              </a:rPr>
              <a:t>the</a:t>
            </a:r>
            <a:r>
              <a:rPr sz="1796" spc="-73" dirty="0">
                <a:solidFill>
                  <a:srgbClr val="FF0000"/>
                </a:solidFill>
                <a:latin typeface="Tahoma"/>
                <a:cs typeface="Tahoma"/>
              </a:rPr>
              <a:t> </a:t>
            </a:r>
            <a:r>
              <a:rPr sz="1796" dirty="0">
                <a:solidFill>
                  <a:srgbClr val="FF0000"/>
                </a:solidFill>
                <a:latin typeface="Tahoma"/>
                <a:cs typeface="Tahoma"/>
              </a:rPr>
              <a:t>accuracy</a:t>
            </a:r>
            <a:r>
              <a:rPr sz="1796" spc="-67" dirty="0">
                <a:solidFill>
                  <a:srgbClr val="FF0000"/>
                </a:solidFill>
                <a:latin typeface="Tahoma"/>
                <a:cs typeface="Tahoma"/>
              </a:rPr>
              <a:t> </a:t>
            </a:r>
            <a:r>
              <a:rPr sz="1796" spc="-13" dirty="0">
                <a:solidFill>
                  <a:srgbClr val="FF0000"/>
                </a:solidFill>
                <a:latin typeface="Tahoma"/>
                <a:cs typeface="Tahoma"/>
              </a:rPr>
              <a:t>with </a:t>
            </a:r>
            <a:r>
              <a:rPr sz="1796" dirty="0">
                <a:solidFill>
                  <a:srgbClr val="FF0000"/>
                </a:solidFill>
                <a:latin typeface="Tahoma"/>
                <a:cs typeface="Tahoma"/>
              </a:rPr>
              <a:t>which</a:t>
            </a:r>
            <a:r>
              <a:rPr sz="1796" spc="-38" dirty="0">
                <a:solidFill>
                  <a:srgbClr val="FF0000"/>
                </a:solidFill>
                <a:latin typeface="Tahoma"/>
                <a:cs typeface="Tahoma"/>
              </a:rPr>
              <a:t> </a:t>
            </a:r>
            <a:r>
              <a:rPr sz="1796" dirty="0">
                <a:solidFill>
                  <a:srgbClr val="FF0000"/>
                </a:solidFill>
                <a:latin typeface="Tahoma"/>
                <a:cs typeface="Tahoma"/>
              </a:rPr>
              <a:t>a</a:t>
            </a:r>
            <a:r>
              <a:rPr sz="1796" spc="-38" dirty="0">
                <a:solidFill>
                  <a:srgbClr val="FF0000"/>
                </a:solidFill>
                <a:latin typeface="Tahoma"/>
                <a:cs typeface="Tahoma"/>
              </a:rPr>
              <a:t> </a:t>
            </a:r>
            <a:r>
              <a:rPr sz="1796" dirty="0">
                <a:solidFill>
                  <a:srgbClr val="FF0000"/>
                </a:solidFill>
                <a:latin typeface="Tahoma"/>
                <a:cs typeface="Tahoma"/>
              </a:rPr>
              <a:t>sound</a:t>
            </a:r>
            <a:r>
              <a:rPr sz="1796" spc="-29" dirty="0">
                <a:solidFill>
                  <a:srgbClr val="FF0000"/>
                </a:solidFill>
                <a:latin typeface="Tahoma"/>
                <a:cs typeface="Tahoma"/>
              </a:rPr>
              <a:t> </a:t>
            </a:r>
            <a:r>
              <a:rPr sz="1796" dirty="0">
                <a:solidFill>
                  <a:srgbClr val="FF0000"/>
                </a:solidFill>
                <a:latin typeface="Tahoma"/>
                <a:cs typeface="Tahoma"/>
              </a:rPr>
              <a:t>can</a:t>
            </a:r>
            <a:r>
              <a:rPr sz="1796" spc="-29" dirty="0">
                <a:solidFill>
                  <a:srgbClr val="FF0000"/>
                </a:solidFill>
                <a:latin typeface="Tahoma"/>
                <a:cs typeface="Tahoma"/>
              </a:rPr>
              <a:t> </a:t>
            </a:r>
            <a:r>
              <a:rPr sz="1796" dirty="0">
                <a:solidFill>
                  <a:srgbClr val="FF0000"/>
                </a:solidFill>
                <a:latin typeface="Tahoma"/>
                <a:cs typeface="Tahoma"/>
              </a:rPr>
              <a:t>be</a:t>
            </a:r>
            <a:r>
              <a:rPr sz="1796" spc="-42" dirty="0">
                <a:solidFill>
                  <a:srgbClr val="FF0000"/>
                </a:solidFill>
                <a:latin typeface="Tahoma"/>
                <a:cs typeface="Tahoma"/>
              </a:rPr>
              <a:t> </a:t>
            </a:r>
            <a:r>
              <a:rPr sz="1796" dirty="0">
                <a:solidFill>
                  <a:srgbClr val="FF0000"/>
                </a:solidFill>
                <a:latin typeface="Tahoma"/>
                <a:cs typeface="Tahoma"/>
              </a:rPr>
              <a:t>digitized</a:t>
            </a:r>
            <a:r>
              <a:rPr sz="1796" dirty="0">
                <a:latin typeface="Tahoma"/>
                <a:cs typeface="Tahoma"/>
              </a:rPr>
              <a:t>.</a:t>
            </a:r>
            <a:r>
              <a:rPr sz="1796" spc="-38" dirty="0">
                <a:latin typeface="Tahoma"/>
                <a:cs typeface="Tahoma"/>
              </a:rPr>
              <a:t> </a:t>
            </a:r>
            <a:r>
              <a:rPr sz="1796" dirty="0">
                <a:latin typeface="Tahoma"/>
                <a:cs typeface="Tahoma"/>
              </a:rPr>
              <a:t>Using</a:t>
            </a:r>
            <a:r>
              <a:rPr sz="1796" spc="-35" dirty="0">
                <a:latin typeface="Tahoma"/>
                <a:cs typeface="Tahoma"/>
              </a:rPr>
              <a:t> </a:t>
            </a:r>
            <a:r>
              <a:rPr sz="1796" dirty="0">
                <a:latin typeface="Tahoma"/>
                <a:cs typeface="Tahoma"/>
              </a:rPr>
              <a:t>more</a:t>
            </a:r>
            <a:r>
              <a:rPr sz="1796" spc="-42" dirty="0">
                <a:latin typeface="Tahoma"/>
                <a:cs typeface="Tahoma"/>
              </a:rPr>
              <a:t> </a:t>
            </a:r>
            <a:r>
              <a:rPr sz="1796" spc="-13" dirty="0">
                <a:latin typeface="Tahoma"/>
                <a:cs typeface="Tahoma"/>
              </a:rPr>
              <a:t>bits </a:t>
            </a:r>
            <a:r>
              <a:rPr sz="1796" dirty="0">
                <a:latin typeface="Tahoma"/>
                <a:cs typeface="Tahoma"/>
              </a:rPr>
              <a:t>yields</a:t>
            </a:r>
            <a:r>
              <a:rPr sz="1796" spc="-48" dirty="0">
                <a:latin typeface="Tahoma"/>
                <a:cs typeface="Tahoma"/>
              </a:rPr>
              <a:t> </a:t>
            </a:r>
            <a:r>
              <a:rPr sz="1796" dirty="0">
                <a:latin typeface="Tahoma"/>
                <a:cs typeface="Tahoma"/>
              </a:rPr>
              <a:t>a</a:t>
            </a:r>
            <a:r>
              <a:rPr sz="1796" spc="-45" dirty="0">
                <a:latin typeface="Tahoma"/>
                <a:cs typeface="Tahoma"/>
              </a:rPr>
              <a:t> </a:t>
            </a:r>
            <a:r>
              <a:rPr sz="1796" dirty="0">
                <a:latin typeface="Tahoma"/>
                <a:cs typeface="Tahoma"/>
              </a:rPr>
              <a:t>recording</a:t>
            </a:r>
            <a:r>
              <a:rPr sz="1796" spc="-42" dirty="0">
                <a:latin typeface="Tahoma"/>
                <a:cs typeface="Tahoma"/>
              </a:rPr>
              <a:t> </a:t>
            </a:r>
            <a:r>
              <a:rPr sz="1796" dirty="0">
                <a:latin typeface="Tahoma"/>
                <a:cs typeface="Tahoma"/>
              </a:rPr>
              <a:t>that</a:t>
            </a:r>
            <a:r>
              <a:rPr sz="1796" spc="-48" dirty="0">
                <a:latin typeface="Tahoma"/>
                <a:cs typeface="Tahoma"/>
              </a:rPr>
              <a:t> </a:t>
            </a:r>
            <a:r>
              <a:rPr sz="1796" dirty="0">
                <a:latin typeface="Tahoma"/>
                <a:cs typeface="Tahoma"/>
              </a:rPr>
              <a:t>sounds</a:t>
            </a:r>
            <a:r>
              <a:rPr sz="1796" spc="-45" dirty="0">
                <a:latin typeface="Tahoma"/>
                <a:cs typeface="Tahoma"/>
              </a:rPr>
              <a:t> </a:t>
            </a:r>
            <a:r>
              <a:rPr sz="1796" dirty="0">
                <a:latin typeface="Tahoma"/>
                <a:cs typeface="Tahoma"/>
              </a:rPr>
              <a:t>more</a:t>
            </a:r>
            <a:r>
              <a:rPr sz="1796" spc="-42" dirty="0">
                <a:latin typeface="Tahoma"/>
                <a:cs typeface="Tahoma"/>
              </a:rPr>
              <a:t> </a:t>
            </a:r>
            <a:r>
              <a:rPr sz="1796" dirty="0">
                <a:latin typeface="Tahoma"/>
                <a:cs typeface="Tahoma"/>
              </a:rPr>
              <a:t>like</a:t>
            </a:r>
            <a:r>
              <a:rPr sz="1796" spc="-42" dirty="0">
                <a:latin typeface="Tahoma"/>
                <a:cs typeface="Tahoma"/>
              </a:rPr>
              <a:t> </a:t>
            </a:r>
            <a:r>
              <a:rPr sz="1796" spc="-16" dirty="0">
                <a:latin typeface="Tahoma"/>
                <a:cs typeface="Tahoma"/>
              </a:rPr>
              <a:t>its </a:t>
            </a:r>
            <a:r>
              <a:rPr sz="1796" spc="-6" dirty="0">
                <a:latin typeface="Tahoma"/>
                <a:cs typeface="Tahoma"/>
              </a:rPr>
              <a:t>original.</a:t>
            </a:r>
            <a:endParaRPr sz="1796">
              <a:latin typeface="Tahoma"/>
              <a:cs typeface="Tahoma"/>
            </a:endParaRPr>
          </a:p>
        </p:txBody>
      </p:sp>
      <p:sp>
        <p:nvSpPr>
          <p:cNvPr id="10" name="Footer Placeholder 9">
            <a:extLst>
              <a:ext uri="{FF2B5EF4-FFF2-40B4-BE49-F238E27FC236}">
                <a16:creationId xmlns:a16="http://schemas.microsoft.com/office/drawing/2014/main" id="{03B77FEC-FD6C-49C0-9A47-3E69F453175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190809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724015" y="238323"/>
            <a:ext cx="6743971" cy="841810"/>
          </a:xfrm>
          <a:prstGeom prst="rect">
            <a:avLst/>
          </a:prstGeom>
        </p:spPr>
        <p:txBody>
          <a:bodyPr vert="horz" wrap="square" lIns="0" tIns="198669" rIns="0" bIns="0" rtlCol="0" anchor="ctr">
            <a:spAutoFit/>
          </a:bodyPr>
          <a:lstStyle/>
          <a:p>
            <a:pPr marL="210536" marR="3258">
              <a:lnSpc>
                <a:spcPts val="2463"/>
              </a:lnSpc>
              <a:spcBef>
                <a:spcPts val="260"/>
              </a:spcBef>
            </a:pPr>
            <a:r>
              <a:rPr sz="2148" b="1" i="1" u="sng" spc="58" dirty="0">
                <a:solidFill>
                  <a:srgbClr val="003399"/>
                </a:solidFill>
                <a:uFill>
                  <a:solidFill>
                    <a:srgbClr val="003399"/>
                  </a:solidFill>
                </a:uFill>
                <a:latin typeface="Arial"/>
                <a:cs typeface="Arial"/>
              </a:rPr>
              <a:t>Warning</a:t>
            </a:r>
            <a:r>
              <a:rPr sz="2148" b="1" i="1" spc="58" dirty="0">
                <a:solidFill>
                  <a:srgbClr val="003399"/>
                </a:solidFill>
                <a:latin typeface="Arial"/>
                <a:cs typeface="Arial"/>
              </a:rPr>
              <a:t>:</a:t>
            </a:r>
            <a:r>
              <a:rPr sz="2148" b="1" i="1" spc="83" dirty="0">
                <a:solidFill>
                  <a:srgbClr val="003399"/>
                </a:solidFill>
                <a:latin typeface="Arial"/>
                <a:cs typeface="Arial"/>
              </a:rPr>
              <a:t> </a:t>
            </a:r>
            <a:r>
              <a:rPr sz="2148" b="1" i="1" spc="138" dirty="0">
                <a:solidFill>
                  <a:srgbClr val="003399"/>
                </a:solidFill>
                <a:latin typeface="Arial"/>
                <a:cs typeface="Arial"/>
              </a:rPr>
              <a:t>the</a:t>
            </a:r>
            <a:r>
              <a:rPr sz="2148" b="1" i="1" spc="83" dirty="0">
                <a:solidFill>
                  <a:srgbClr val="003399"/>
                </a:solidFill>
                <a:latin typeface="Arial"/>
                <a:cs typeface="Arial"/>
              </a:rPr>
              <a:t> </a:t>
            </a:r>
            <a:r>
              <a:rPr sz="2148" b="1" i="1" spc="77" dirty="0">
                <a:solidFill>
                  <a:srgbClr val="003399"/>
                </a:solidFill>
                <a:latin typeface="Arial"/>
                <a:cs typeface="Arial"/>
              </a:rPr>
              <a:t>higher</a:t>
            </a:r>
            <a:r>
              <a:rPr sz="2148" b="1" i="1" spc="96" dirty="0">
                <a:solidFill>
                  <a:srgbClr val="003399"/>
                </a:solidFill>
                <a:latin typeface="Arial"/>
                <a:cs typeface="Arial"/>
              </a:rPr>
              <a:t> </a:t>
            </a:r>
            <a:r>
              <a:rPr sz="2148" b="1" i="1" spc="138" dirty="0">
                <a:solidFill>
                  <a:srgbClr val="003399"/>
                </a:solidFill>
                <a:latin typeface="Arial"/>
                <a:cs typeface="Arial"/>
              </a:rPr>
              <a:t>the</a:t>
            </a:r>
            <a:r>
              <a:rPr sz="2148" b="1" i="1" spc="93" dirty="0">
                <a:solidFill>
                  <a:srgbClr val="003399"/>
                </a:solidFill>
                <a:latin typeface="Arial"/>
                <a:cs typeface="Arial"/>
              </a:rPr>
              <a:t> </a:t>
            </a:r>
            <a:r>
              <a:rPr sz="2148" b="1" i="1" spc="51" dirty="0">
                <a:solidFill>
                  <a:srgbClr val="003399"/>
                </a:solidFill>
                <a:latin typeface="Arial"/>
                <a:cs typeface="Arial"/>
              </a:rPr>
              <a:t>sound</a:t>
            </a:r>
            <a:r>
              <a:rPr sz="2148" b="1" i="1" spc="87" dirty="0">
                <a:solidFill>
                  <a:srgbClr val="003399"/>
                </a:solidFill>
                <a:latin typeface="Arial"/>
                <a:cs typeface="Arial"/>
              </a:rPr>
              <a:t> </a:t>
            </a:r>
            <a:r>
              <a:rPr sz="2148" b="1" i="1" spc="96" dirty="0">
                <a:solidFill>
                  <a:srgbClr val="003399"/>
                </a:solidFill>
                <a:latin typeface="Arial"/>
                <a:cs typeface="Arial"/>
              </a:rPr>
              <a:t>quality, </a:t>
            </a:r>
            <a:r>
              <a:rPr sz="2148" b="1" i="1" spc="138" dirty="0">
                <a:solidFill>
                  <a:srgbClr val="003399"/>
                </a:solidFill>
                <a:latin typeface="Arial"/>
                <a:cs typeface="Arial"/>
              </a:rPr>
              <a:t>the</a:t>
            </a:r>
            <a:r>
              <a:rPr sz="2148" b="1" i="1" spc="93" dirty="0">
                <a:solidFill>
                  <a:srgbClr val="003399"/>
                </a:solidFill>
                <a:latin typeface="Arial"/>
                <a:cs typeface="Arial"/>
              </a:rPr>
              <a:t> </a:t>
            </a:r>
            <a:r>
              <a:rPr sz="2148" b="1" i="1" spc="73" dirty="0">
                <a:solidFill>
                  <a:srgbClr val="003399"/>
                </a:solidFill>
                <a:latin typeface="Arial"/>
                <a:cs typeface="Arial"/>
              </a:rPr>
              <a:t>longer</a:t>
            </a:r>
            <a:r>
              <a:rPr sz="2148" b="1" i="1" spc="96" dirty="0">
                <a:solidFill>
                  <a:srgbClr val="003399"/>
                </a:solidFill>
                <a:latin typeface="Arial"/>
                <a:cs typeface="Arial"/>
              </a:rPr>
              <a:t> </a:t>
            </a:r>
            <a:r>
              <a:rPr sz="2148" b="1" i="1" spc="58" dirty="0">
                <a:solidFill>
                  <a:srgbClr val="003399"/>
                </a:solidFill>
                <a:latin typeface="Arial"/>
                <a:cs typeface="Arial"/>
              </a:rPr>
              <a:t>your</a:t>
            </a:r>
            <a:r>
              <a:rPr sz="2148" b="1" i="1" spc="83" dirty="0">
                <a:solidFill>
                  <a:srgbClr val="003399"/>
                </a:solidFill>
                <a:latin typeface="Arial"/>
                <a:cs typeface="Arial"/>
              </a:rPr>
              <a:t> </a:t>
            </a:r>
            <a:r>
              <a:rPr sz="2148" b="1" i="1" spc="106" dirty="0">
                <a:solidFill>
                  <a:srgbClr val="003399"/>
                </a:solidFill>
                <a:latin typeface="Arial"/>
                <a:cs typeface="Arial"/>
              </a:rPr>
              <a:t>file</a:t>
            </a:r>
            <a:r>
              <a:rPr sz="2148" b="1" i="1" spc="93" dirty="0">
                <a:solidFill>
                  <a:srgbClr val="003399"/>
                </a:solidFill>
                <a:latin typeface="Arial"/>
                <a:cs typeface="Arial"/>
              </a:rPr>
              <a:t> </a:t>
            </a:r>
            <a:r>
              <a:rPr sz="2148" b="1" i="1" spc="128" dirty="0">
                <a:solidFill>
                  <a:srgbClr val="003399"/>
                </a:solidFill>
                <a:latin typeface="Arial"/>
                <a:cs typeface="Arial"/>
              </a:rPr>
              <a:t>will</a:t>
            </a:r>
            <a:r>
              <a:rPr sz="2148" b="1" i="1" spc="73" dirty="0">
                <a:solidFill>
                  <a:srgbClr val="003399"/>
                </a:solidFill>
                <a:latin typeface="Arial"/>
                <a:cs typeface="Arial"/>
              </a:rPr>
              <a:t> </a:t>
            </a:r>
            <a:r>
              <a:rPr sz="2148" b="1" i="1" spc="87" dirty="0">
                <a:solidFill>
                  <a:srgbClr val="003399"/>
                </a:solidFill>
                <a:latin typeface="Arial"/>
                <a:cs typeface="Arial"/>
              </a:rPr>
              <a:t>be.</a:t>
            </a:r>
            <a:endParaRPr sz="2148">
              <a:latin typeface="Arial"/>
              <a:cs typeface="Arial"/>
            </a:endParaRPr>
          </a:p>
        </p:txBody>
      </p:sp>
      <p:sp>
        <p:nvSpPr>
          <p:cNvPr id="6" name="object 6"/>
          <p:cNvSpPr txBox="1"/>
          <p:nvPr/>
        </p:nvSpPr>
        <p:spPr>
          <a:xfrm>
            <a:off x="2481297" y="1424134"/>
            <a:ext cx="5151238" cy="1667572"/>
          </a:xfrm>
          <a:prstGeom prst="rect">
            <a:avLst/>
          </a:prstGeom>
        </p:spPr>
        <p:txBody>
          <a:bodyPr vert="horz" wrap="square" lIns="0" tIns="18733" rIns="0" bIns="0" rtlCol="0">
            <a:spAutoFit/>
          </a:bodyPr>
          <a:lstStyle/>
          <a:p>
            <a:pPr marL="227639" marR="3258" indent="-219902">
              <a:lnSpc>
                <a:spcPct val="95900"/>
              </a:lnSpc>
              <a:spcBef>
                <a:spcPts val="147"/>
              </a:spcBef>
            </a:pPr>
            <a:r>
              <a:rPr sz="1796" dirty="0">
                <a:solidFill>
                  <a:srgbClr val="FFCC00"/>
                </a:solidFill>
                <a:latin typeface="Wingdings"/>
                <a:cs typeface="Wingdings"/>
              </a:rPr>
              <a:t></a:t>
            </a:r>
            <a:r>
              <a:rPr sz="1796" dirty="0">
                <a:latin typeface="Tahoma"/>
                <a:cs typeface="Tahoma"/>
              </a:rPr>
              <a:t>Stereo</a:t>
            </a:r>
            <a:r>
              <a:rPr sz="1796" spc="-22" dirty="0">
                <a:latin typeface="Tahoma"/>
                <a:cs typeface="Tahoma"/>
              </a:rPr>
              <a:t> </a:t>
            </a:r>
            <a:r>
              <a:rPr sz="1796" dirty="0">
                <a:latin typeface="Tahoma"/>
                <a:cs typeface="Tahoma"/>
              </a:rPr>
              <a:t>recording</a:t>
            </a:r>
            <a:r>
              <a:rPr sz="1796" spc="-32" dirty="0">
                <a:latin typeface="Tahoma"/>
                <a:cs typeface="Tahoma"/>
              </a:rPr>
              <a:t> </a:t>
            </a:r>
            <a:r>
              <a:rPr sz="1796" dirty="0">
                <a:latin typeface="Tahoma"/>
                <a:cs typeface="Tahoma"/>
              </a:rPr>
              <a:t>are</a:t>
            </a:r>
            <a:r>
              <a:rPr sz="1796" spc="-22" dirty="0">
                <a:latin typeface="Tahoma"/>
                <a:cs typeface="Tahoma"/>
              </a:rPr>
              <a:t> </a:t>
            </a:r>
            <a:r>
              <a:rPr sz="1796" dirty="0">
                <a:latin typeface="Tahoma"/>
                <a:cs typeface="Tahoma"/>
              </a:rPr>
              <a:t>more</a:t>
            </a:r>
            <a:r>
              <a:rPr sz="1796" spc="-35" dirty="0">
                <a:latin typeface="Tahoma"/>
                <a:cs typeface="Tahoma"/>
              </a:rPr>
              <a:t> </a:t>
            </a:r>
            <a:r>
              <a:rPr sz="1796" dirty="0">
                <a:latin typeface="Tahoma"/>
                <a:cs typeface="Tahoma"/>
              </a:rPr>
              <a:t>lifelike</a:t>
            </a:r>
            <a:r>
              <a:rPr sz="1796" spc="-26" dirty="0">
                <a:latin typeface="Tahoma"/>
                <a:cs typeface="Tahoma"/>
              </a:rPr>
              <a:t> </a:t>
            </a:r>
            <a:r>
              <a:rPr sz="1796" dirty="0">
                <a:latin typeface="Tahoma"/>
                <a:cs typeface="Tahoma"/>
              </a:rPr>
              <a:t>and</a:t>
            </a:r>
            <a:r>
              <a:rPr sz="1796" spc="-19" dirty="0">
                <a:latin typeface="Tahoma"/>
                <a:cs typeface="Tahoma"/>
              </a:rPr>
              <a:t> </a:t>
            </a:r>
            <a:r>
              <a:rPr sz="1796" spc="-6" dirty="0">
                <a:latin typeface="Tahoma"/>
                <a:cs typeface="Tahoma"/>
              </a:rPr>
              <a:t>realistic, </a:t>
            </a:r>
            <a:r>
              <a:rPr sz="1796" dirty="0">
                <a:latin typeface="Tahoma"/>
                <a:cs typeface="Tahoma"/>
              </a:rPr>
              <a:t>because</a:t>
            </a:r>
            <a:r>
              <a:rPr sz="1796" spc="-51" dirty="0">
                <a:latin typeface="Tahoma"/>
                <a:cs typeface="Tahoma"/>
              </a:rPr>
              <a:t> </a:t>
            </a:r>
            <a:r>
              <a:rPr sz="1796" dirty="0">
                <a:latin typeface="Tahoma"/>
                <a:cs typeface="Tahoma"/>
              </a:rPr>
              <a:t>human</a:t>
            </a:r>
            <a:r>
              <a:rPr sz="1796" spc="-35" dirty="0">
                <a:latin typeface="Tahoma"/>
                <a:cs typeface="Tahoma"/>
              </a:rPr>
              <a:t> </a:t>
            </a:r>
            <a:r>
              <a:rPr sz="1796" dirty="0">
                <a:latin typeface="Tahoma"/>
                <a:cs typeface="Tahoma"/>
              </a:rPr>
              <a:t>being</a:t>
            </a:r>
            <a:r>
              <a:rPr sz="1796" spc="-48" dirty="0">
                <a:latin typeface="Tahoma"/>
                <a:cs typeface="Tahoma"/>
              </a:rPr>
              <a:t> </a:t>
            </a:r>
            <a:r>
              <a:rPr sz="1796" dirty="0">
                <a:latin typeface="Tahoma"/>
                <a:cs typeface="Tahoma"/>
              </a:rPr>
              <a:t>have</a:t>
            </a:r>
            <a:r>
              <a:rPr sz="1796" spc="-22" dirty="0">
                <a:latin typeface="Tahoma"/>
                <a:cs typeface="Tahoma"/>
              </a:rPr>
              <a:t> </a:t>
            </a:r>
            <a:r>
              <a:rPr sz="1796" dirty="0">
                <a:solidFill>
                  <a:srgbClr val="FF0000"/>
                </a:solidFill>
                <a:latin typeface="Tahoma"/>
                <a:cs typeface="Tahoma"/>
              </a:rPr>
              <a:t>two</a:t>
            </a:r>
            <a:r>
              <a:rPr sz="1796" spc="-45" dirty="0">
                <a:solidFill>
                  <a:srgbClr val="FF0000"/>
                </a:solidFill>
                <a:latin typeface="Tahoma"/>
                <a:cs typeface="Tahoma"/>
              </a:rPr>
              <a:t> </a:t>
            </a:r>
            <a:r>
              <a:rPr sz="1796" dirty="0">
                <a:solidFill>
                  <a:srgbClr val="FF0000"/>
                </a:solidFill>
                <a:latin typeface="Tahoma"/>
                <a:cs typeface="Tahoma"/>
              </a:rPr>
              <a:t>ears</a:t>
            </a:r>
            <a:r>
              <a:rPr sz="1796" dirty="0">
                <a:latin typeface="Tahoma"/>
                <a:cs typeface="Tahoma"/>
              </a:rPr>
              <a:t>.</a:t>
            </a:r>
            <a:r>
              <a:rPr sz="1796" spc="-38" dirty="0">
                <a:latin typeface="Tahoma"/>
                <a:cs typeface="Tahoma"/>
              </a:rPr>
              <a:t> </a:t>
            </a:r>
            <a:r>
              <a:rPr sz="1892" spc="-13" dirty="0">
                <a:solidFill>
                  <a:srgbClr val="0066FF"/>
                </a:solidFill>
                <a:latin typeface="Tahoma"/>
                <a:cs typeface="Tahoma"/>
              </a:rPr>
              <a:t>mono </a:t>
            </a:r>
            <a:r>
              <a:rPr sz="1892" spc="-51" dirty="0">
                <a:solidFill>
                  <a:srgbClr val="0066FF"/>
                </a:solidFill>
                <a:latin typeface="Tahoma"/>
                <a:cs typeface="Tahoma"/>
              </a:rPr>
              <a:t>recordings</a:t>
            </a:r>
            <a:r>
              <a:rPr sz="1892" spc="-99" dirty="0">
                <a:solidFill>
                  <a:srgbClr val="0066FF"/>
                </a:solidFill>
                <a:latin typeface="Tahoma"/>
                <a:cs typeface="Tahoma"/>
              </a:rPr>
              <a:t> </a:t>
            </a:r>
            <a:r>
              <a:rPr sz="1892" spc="-26" dirty="0">
                <a:solidFill>
                  <a:srgbClr val="0066FF"/>
                </a:solidFill>
                <a:latin typeface="Tahoma"/>
                <a:cs typeface="Tahoma"/>
              </a:rPr>
              <a:t>are</a:t>
            </a:r>
            <a:r>
              <a:rPr sz="1892" spc="-96" dirty="0">
                <a:solidFill>
                  <a:srgbClr val="0066FF"/>
                </a:solidFill>
                <a:latin typeface="Tahoma"/>
                <a:cs typeface="Tahoma"/>
              </a:rPr>
              <a:t> </a:t>
            </a:r>
            <a:r>
              <a:rPr sz="1892" spc="-32" dirty="0">
                <a:solidFill>
                  <a:srgbClr val="0066FF"/>
                </a:solidFill>
                <a:latin typeface="Tahoma"/>
                <a:cs typeface="Tahoma"/>
              </a:rPr>
              <a:t>fine,</a:t>
            </a:r>
            <a:r>
              <a:rPr sz="1892" spc="-106" dirty="0">
                <a:solidFill>
                  <a:srgbClr val="0066FF"/>
                </a:solidFill>
                <a:latin typeface="Tahoma"/>
                <a:cs typeface="Tahoma"/>
              </a:rPr>
              <a:t> </a:t>
            </a:r>
            <a:r>
              <a:rPr sz="1892" spc="-29" dirty="0">
                <a:solidFill>
                  <a:srgbClr val="0066FF"/>
                </a:solidFill>
                <a:latin typeface="Tahoma"/>
                <a:cs typeface="Tahoma"/>
              </a:rPr>
              <a:t>but</a:t>
            </a:r>
            <a:r>
              <a:rPr sz="1892" spc="-103" dirty="0">
                <a:solidFill>
                  <a:srgbClr val="0066FF"/>
                </a:solidFill>
                <a:latin typeface="Tahoma"/>
                <a:cs typeface="Tahoma"/>
              </a:rPr>
              <a:t> </a:t>
            </a:r>
            <a:r>
              <a:rPr sz="1892" spc="-35" dirty="0">
                <a:solidFill>
                  <a:srgbClr val="0066FF"/>
                </a:solidFill>
                <a:latin typeface="Tahoma"/>
                <a:cs typeface="Tahoma"/>
              </a:rPr>
              <a:t>tend</a:t>
            </a:r>
            <a:r>
              <a:rPr sz="1892" spc="-93" dirty="0">
                <a:solidFill>
                  <a:srgbClr val="0066FF"/>
                </a:solidFill>
                <a:latin typeface="Tahoma"/>
                <a:cs typeface="Tahoma"/>
              </a:rPr>
              <a:t> </a:t>
            </a:r>
            <a:r>
              <a:rPr sz="1892" dirty="0">
                <a:solidFill>
                  <a:srgbClr val="0066FF"/>
                </a:solidFill>
                <a:latin typeface="Tahoma"/>
                <a:cs typeface="Tahoma"/>
              </a:rPr>
              <a:t>to</a:t>
            </a:r>
            <a:r>
              <a:rPr sz="1892" spc="-103" dirty="0">
                <a:solidFill>
                  <a:srgbClr val="0066FF"/>
                </a:solidFill>
                <a:latin typeface="Tahoma"/>
                <a:cs typeface="Tahoma"/>
              </a:rPr>
              <a:t> </a:t>
            </a:r>
            <a:r>
              <a:rPr sz="1892" spc="-45" dirty="0">
                <a:solidFill>
                  <a:srgbClr val="0066FF"/>
                </a:solidFill>
                <a:latin typeface="Tahoma"/>
                <a:cs typeface="Tahoma"/>
              </a:rPr>
              <a:t>sound</a:t>
            </a:r>
            <a:r>
              <a:rPr sz="1892" spc="-93" dirty="0">
                <a:solidFill>
                  <a:srgbClr val="0066FF"/>
                </a:solidFill>
                <a:latin typeface="Tahoma"/>
                <a:cs typeface="Tahoma"/>
              </a:rPr>
              <a:t> </a:t>
            </a:r>
            <a:r>
              <a:rPr sz="1892" dirty="0">
                <a:solidFill>
                  <a:srgbClr val="0066FF"/>
                </a:solidFill>
                <a:latin typeface="Tahoma"/>
                <a:cs typeface="Tahoma"/>
              </a:rPr>
              <a:t>a</a:t>
            </a:r>
            <a:r>
              <a:rPr sz="1892" spc="-103" dirty="0">
                <a:solidFill>
                  <a:srgbClr val="0066FF"/>
                </a:solidFill>
                <a:latin typeface="Tahoma"/>
                <a:cs typeface="Tahoma"/>
              </a:rPr>
              <a:t> </a:t>
            </a:r>
            <a:r>
              <a:rPr sz="1892" spc="-13" dirty="0">
                <a:solidFill>
                  <a:srgbClr val="0066FF"/>
                </a:solidFill>
                <a:latin typeface="Tahoma"/>
                <a:cs typeface="Tahoma"/>
              </a:rPr>
              <a:t>bit</a:t>
            </a:r>
            <a:r>
              <a:rPr sz="1892" spc="-103" dirty="0">
                <a:solidFill>
                  <a:srgbClr val="0066FF"/>
                </a:solidFill>
                <a:latin typeface="Tahoma"/>
                <a:cs typeface="Tahoma"/>
              </a:rPr>
              <a:t> </a:t>
            </a:r>
            <a:r>
              <a:rPr sz="1892" spc="-6" dirty="0">
                <a:solidFill>
                  <a:srgbClr val="0066FF"/>
                </a:solidFill>
                <a:latin typeface="Tahoma"/>
                <a:cs typeface="Tahoma"/>
              </a:rPr>
              <a:t>"flat" </a:t>
            </a:r>
            <a:r>
              <a:rPr sz="1892" spc="-35" dirty="0">
                <a:solidFill>
                  <a:srgbClr val="0066FF"/>
                </a:solidFill>
                <a:latin typeface="Tahoma"/>
                <a:cs typeface="Tahoma"/>
              </a:rPr>
              <a:t>and</a:t>
            </a:r>
            <a:r>
              <a:rPr sz="1892" spc="-99" dirty="0">
                <a:solidFill>
                  <a:srgbClr val="0066FF"/>
                </a:solidFill>
                <a:latin typeface="Tahoma"/>
                <a:cs typeface="Tahoma"/>
              </a:rPr>
              <a:t> </a:t>
            </a:r>
            <a:r>
              <a:rPr sz="1892" spc="-45" dirty="0">
                <a:solidFill>
                  <a:srgbClr val="0066FF"/>
                </a:solidFill>
                <a:latin typeface="Tahoma"/>
                <a:cs typeface="Tahoma"/>
              </a:rPr>
              <a:t>uninteresting</a:t>
            </a:r>
            <a:r>
              <a:rPr sz="1892" spc="-83" dirty="0">
                <a:solidFill>
                  <a:srgbClr val="0066FF"/>
                </a:solidFill>
                <a:latin typeface="Tahoma"/>
                <a:cs typeface="Tahoma"/>
              </a:rPr>
              <a:t> </a:t>
            </a:r>
            <a:r>
              <a:rPr sz="1892" spc="-51" dirty="0">
                <a:solidFill>
                  <a:srgbClr val="0066FF"/>
                </a:solidFill>
                <a:latin typeface="Tahoma"/>
                <a:cs typeface="Tahoma"/>
              </a:rPr>
              <a:t>when</a:t>
            </a:r>
            <a:r>
              <a:rPr sz="1892" spc="-93" dirty="0">
                <a:solidFill>
                  <a:srgbClr val="0066FF"/>
                </a:solidFill>
                <a:latin typeface="Tahoma"/>
                <a:cs typeface="Tahoma"/>
              </a:rPr>
              <a:t> </a:t>
            </a:r>
            <a:r>
              <a:rPr sz="1892" spc="-48" dirty="0">
                <a:solidFill>
                  <a:srgbClr val="0066FF"/>
                </a:solidFill>
                <a:latin typeface="Tahoma"/>
                <a:cs typeface="Tahoma"/>
              </a:rPr>
              <a:t>compared</a:t>
            </a:r>
            <a:r>
              <a:rPr sz="1892" spc="-90" dirty="0">
                <a:solidFill>
                  <a:srgbClr val="0066FF"/>
                </a:solidFill>
                <a:latin typeface="Tahoma"/>
                <a:cs typeface="Tahoma"/>
              </a:rPr>
              <a:t> </a:t>
            </a:r>
            <a:r>
              <a:rPr sz="1892" spc="-35" dirty="0">
                <a:solidFill>
                  <a:srgbClr val="0066FF"/>
                </a:solidFill>
                <a:latin typeface="Tahoma"/>
                <a:cs typeface="Tahoma"/>
              </a:rPr>
              <a:t>with</a:t>
            </a:r>
            <a:r>
              <a:rPr sz="1892" spc="-96" dirty="0">
                <a:solidFill>
                  <a:srgbClr val="0066FF"/>
                </a:solidFill>
                <a:latin typeface="Tahoma"/>
                <a:cs typeface="Tahoma"/>
              </a:rPr>
              <a:t> </a:t>
            </a:r>
            <a:r>
              <a:rPr sz="1892" spc="-6" dirty="0">
                <a:solidFill>
                  <a:srgbClr val="0066FF"/>
                </a:solidFill>
                <a:latin typeface="Tahoma"/>
                <a:cs typeface="Tahoma"/>
              </a:rPr>
              <a:t>stereo </a:t>
            </a:r>
            <a:r>
              <a:rPr sz="1892" spc="-38" dirty="0">
                <a:solidFill>
                  <a:srgbClr val="0066FF"/>
                </a:solidFill>
                <a:latin typeface="Tahoma"/>
                <a:cs typeface="Tahoma"/>
              </a:rPr>
              <a:t>recordings</a:t>
            </a:r>
            <a:r>
              <a:rPr sz="1796" spc="-38" dirty="0">
                <a:latin typeface="Tahoma"/>
                <a:cs typeface="Tahoma"/>
              </a:rPr>
              <a:t>.</a:t>
            </a:r>
            <a:r>
              <a:rPr sz="1796" spc="-48" dirty="0">
                <a:latin typeface="Tahoma"/>
                <a:cs typeface="Tahoma"/>
              </a:rPr>
              <a:t> </a:t>
            </a:r>
            <a:r>
              <a:rPr sz="1796" dirty="0">
                <a:solidFill>
                  <a:srgbClr val="FF0000"/>
                </a:solidFill>
                <a:latin typeface="Tahoma"/>
                <a:cs typeface="Tahoma"/>
              </a:rPr>
              <a:t>Stereo</a:t>
            </a:r>
            <a:r>
              <a:rPr sz="1796" spc="-58" dirty="0">
                <a:solidFill>
                  <a:srgbClr val="FF0000"/>
                </a:solidFill>
                <a:latin typeface="Tahoma"/>
                <a:cs typeface="Tahoma"/>
              </a:rPr>
              <a:t> </a:t>
            </a:r>
            <a:r>
              <a:rPr sz="1796" dirty="0">
                <a:solidFill>
                  <a:srgbClr val="FF0000"/>
                </a:solidFill>
                <a:latin typeface="Tahoma"/>
                <a:cs typeface="Tahoma"/>
              </a:rPr>
              <a:t>sound</a:t>
            </a:r>
            <a:r>
              <a:rPr sz="1796" spc="-45" dirty="0">
                <a:solidFill>
                  <a:srgbClr val="FF0000"/>
                </a:solidFill>
                <a:latin typeface="Tahoma"/>
                <a:cs typeface="Tahoma"/>
              </a:rPr>
              <a:t> </a:t>
            </a:r>
            <a:r>
              <a:rPr sz="1796" dirty="0">
                <a:latin typeface="Tahoma"/>
                <a:cs typeface="Tahoma"/>
              </a:rPr>
              <a:t>files</a:t>
            </a:r>
            <a:r>
              <a:rPr sz="1796" spc="-64" dirty="0">
                <a:latin typeface="Tahoma"/>
                <a:cs typeface="Tahoma"/>
              </a:rPr>
              <a:t> </a:t>
            </a:r>
            <a:r>
              <a:rPr sz="1796" dirty="0">
                <a:latin typeface="Tahoma"/>
                <a:cs typeface="Tahoma"/>
              </a:rPr>
              <a:t>require</a:t>
            </a:r>
            <a:r>
              <a:rPr sz="1796" spc="-51" dirty="0">
                <a:latin typeface="Tahoma"/>
                <a:cs typeface="Tahoma"/>
              </a:rPr>
              <a:t> </a:t>
            </a:r>
            <a:r>
              <a:rPr sz="1796" dirty="0">
                <a:latin typeface="Tahoma"/>
                <a:cs typeface="Tahoma"/>
              </a:rPr>
              <a:t>twice</a:t>
            </a:r>
            <a:r>
              <a:rPr sz="1796" spc="-61" dirty="0">
                <a:latin typeface="Tahoma"/>
                <a:cs typeface="Tahoma"/>
              </a:rPr>
              <a:t> </a:t>
            </a:r>
            <a:r>
              <a:rPr sz="1796" spc="-16" dirty="0">
                <a:latin typeface="Tahoma"/>
                <a:cs typeface="Tahoma"/>
              </a:rPr>
              <a:t>as </a:t>
            </a:r>
            <a:r>
              <a:rPr sz="1796" dirty="0">
                <a:latin typeface="Tahoma"/>
                <a:cs typeface="Tahoma"/>
              </a:rPr>
              <a:t>much</a:t>
            </a:r>
            <a:r>
              <a:rPr sz="1796" spc="-55" dirty="0">
                <a:latin typeface="Tahoma"/>
                <a:cs typeface="Tahoma"/>
              </a:rPr>
              <a:t> </a:t>
            </a:r>
            <a:r>
              <a:rPr sz="1796" dirty="0">
                <a:latin typeface="Tahoma"/>
                <a:cs typeface="Tahoma"/>
              </a:rPr>
              <a:t>storage</a:t>
            </a:r>
            <a:r>
              <a:rPr sz="1796" spc="-29" dirty="0">
                <a:latin typeface="Tahoma"/>
                <a:cs typeface="Tahoma"/>
              </a:rPr>
              <a:t> </a:t>
            </a:r>
            <a:r>
              <a:rPr sz="1796" dirty="0">
                <a:latin typeface="Tahoma"/>
                <a:cs typeface="Tahoma"/>
              </a:rPr>
              <a:t>space</a:t>
            </a:r>
            <a:r>
              <a:rPr sz="1796" spc="-38" dirty="0">
                <a:latin typeface="Tahoma"/>
                <a:cs typeface="Tahoma"/>
              </a:rPr>
              <a:t> </a:t>
            </a:r>
            <a:r>
              <a:rPr sz="1796" dirty="0">
                <a:latin typeface="Tahoma"/>
                <a:cs typeface="Tahoma"/>
              </a:rPr>
              <a:t>as</a:t>
            </a:r>
            <a:r>
              <a:rPr sz="1796" spc="-45" dirty="0">
                <a:latin typeface="Tahoma"/>
                <a:cs typeface="Tahoma"/>
              </a:rPr>
              <a:t> </a:t>
            </a:r>
            <a:r>
              <a:rPr sz="1796" dirty="0">
                <a:latin typeface="Tahoma"/>
                <a:cs typeface="Tahoma"/>
              </a:rPr>
              <a:t>mono</a:t>
            </a:r>
            <a:r>
              <a:rPr sz="1796" spc="-45" dirty="0">
                <a:latin typeface="Tahoma"/>
                <a:cs typeface="Tahoma"/>
              </a:rPr>
              <a:t> </a:t>
            </a:r>
            <a:r>
              <a:rPr sz="1796" spc="-6" dirty="0">
                <a:latin typeface="Tahoma"/>
                <a:cs typeface="Tahoma"/>
              </a:rPr>
              <a:t>files.</a:t>
            </a:r>
            <a:endParaRPr sz="1796">
              <a:latin typeface="Tahoma"/>
              <a:cs typeface="Tahoma"/>
            </a:endParaRPr>
          </a:p>
        </p:txBody>
      </p:sp>
      <p:sp>
        <p:nvSpPr>
          <p:cNvPr id="10" name="Footer Placeholder 9">
            <a:extLst>
              <a:ext uri="{FF2B5EF4-FFF2-40B4-BE49-F238E27FC236}">
                <a16:creationId xmlns:a16="http://schemas.microsoft.com/office/drawing/2014/main" id="{30838701-C89B-4DB0-B099-B3C8D9B07BB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568839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27744" y="863528"/>
            <a:ext cx="5623234" cy="3049448"/>
            <a:chOff x="376237" y="1346464"/>
            <a:chExt cx="8768080" cy="4754880"/>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676400"/>
              <a:ext cx="8255000" cy="4419600"/>
            </a:xfrm>
            <a:custGeom>
              <a:avLst/>
              <a:gdLst/>
              <a:ahLst/>
              <a:cxnLst/>
              <a:rect l="l" t="t" r="r" b="b"/>
              <a:pathLst>
                <a:path w="8255000" h="4419600">
                  <a:moveTo>
                    <a:pt x="0" y="4419600"/>
                  </a:moveTo>
                  <a:lnTo>
                    <a:pt x="8255000" y="4419600"/>
                  </a:lnTo>
                  <a:lnTo>
                    <a:pt x="8255000" y="0"/>
                  </a:lnTo>
                  <a:lnTo>
                    <a:pt x="0" y="0"/>
                  </a:lnTo>
                  <a:lnTo>
                    <a:pt x="0" y="4419600"/>
                  </a:lnTo>
                  <a:close/>
                </a:path>
              </a:pathLst>
            </a:custGeom>
            <a:ln w="9525">
              <a:solidFill>
                <a:srgbClr val="0000FF"/>
              </a:solidFill>
            </a:ln>
          </p:spPr>
          <p:txBody>
            <a:bodyPr wrap="square" lIns="0" tIns="0" rIns="0" bIns="0" rtlCol="0"/>
            <a:lstStyle/>
            <a:p>
              <a:endParaRPr sz="1154"/>
            </a:p>
          </p:txBody>
        </p:sp>
      </p:grpSp>
      <p:sp>
        <p:nvSpPr>
          <p:cNvPr id="5" name="object 5"/>
          <p:cNvSpPr txBox="1"/>
          <p:nvPr/>
        </p:nvSpPr>
        <p:spPr>
          <a:xfrm>
            <a:off x="2612657" y="68906"/>
            <a:ext cx="5248976" cy="403076"/>
          </a:xfrm>
          <a:prstGeom prst="rect">
            <a:avLst/>
          </a:prstGeom>
        </p:spPr>
        <p:txBody>
          <a:bodyPr vert="horz" wrap="square" lIns="0" tIns="8145" rIns="0" bIns="0" rtlCol="0">
            <a:spAutoFit/>
          </a:bodyPr>
          <a:lstStyle/>
          <a:p>
            <a:pPr marL="8145" marR="3258">
              <a:spcBef>
                <a:spcPts val="64"/>
              </a:spcBef>
            </a:pPr>
            <a:r>
              <a:rPr sz="1283" dirty="0">
                <a:solidFill>
                  <a:srgbClr val="003399"/>
                </a:solidFill>
                <a:latin typeface="Arial Black"/>
                <a:cs typeface="Arial Black"/>
              </a:rPr>
              <a:t>Here</a:t>
            </a:r>
            <a:r>
              <a:rPr sz="1283" spc="-10" dirty="0">
                <a:solidFill>
                  <a:srgbClr val="003399"/>
                </a:solidFill>
                <a:latin typeface="Arial Black"/>
                <a:cs typeface="Arial Black"/>
              </a:rPr>
              <a:t> </a:t>
            </a:r>
            <a:r>
              <a:rPr sz="1283" dirty="0">
                <a:solidFill>
                  <a:srgbClr val="003399"/>
                </a:solidFill>
                <a:latin typeface="Arial Black"/>
                <a:cs typeface="Arial Black"/>
              </a:rPr>
              <a:t>are</a:t>
            </a:r>
            <a:r>
              <a:rPr sz="1283" spc="-10" dirty="0">
                <a:solidFill>
                  <a:srgbClr val="003399"/>
                </a:solidFill>
                <a:latin typeface="Arial Black"/>
                <a:cs typeface="Arial Black"/>
              </a:rPr>
              <a:t> </a:t>
            </a:r>
            <a:r>
              <a:rPr sz="1283" dirty="0">
                <a:solidFill>
                  <a:srgbClr val="003399"/>
                </a:solidFill>
                <a:latin typeface="Arial Black"/>
                <a:cs typeface="Arial Black"/>
              </a:rPr>
              <a:t>the</a:t>
            </a:r>
            <a:r>
              <a:rPr sz="1283" spc="-10" dirty="0">
                <a:solidFill>
                  <a:srgbClr val="003399"/>
                </a:solidFill>
                <a:latin typeface="Arial Black"/>
                <a:cs typeface="Arial Black"/>
              </a:rPr>
              <a:t> </a:t>
            </a:r>
            <a:r>
              <a:rPr sz="1283" dirty="0">
                <a:solidFill>
                  <a:srgbClr val="003399"/>
                </a:solidFill>
                <a:latin typeface="Arial Black"/>
                <a:cs typeface="Arial Black"/>
              </a:rPr>
              <a:t>formulas</a:t>
            </a:r>
            <a:r>
              <a:rPr sz="1283" spc="-16" dirty="0">
                <a:solidFill>
                  <a:srgbClr val="003399"/>
                </a:solidFill>
                <a:latin typeface="Arial Black"/>
                <a:cs typeface="Arial Black"/>
              </a:rPr>
              <a:t> </a:t>
            </a:r>
            <a:r>
              <a:rPr sz="1283" dirty="0">
                <a:solidFill>
                  <a:srgbClr val="003399"/>
                </a:solidFill>
                <a:latin typeface="Arial Black"/>
                <a:cs typeface="Arial Black"/>
              </a:rPr>
              <a:t>for</a:t>
            </a:r>
            <a:r>
              <a:rPr sz="1283" spc="-19" dirty="0">
                <a:solidFill>
                  <a:srgbClr val="003399"/>
                </a:solidFill>
                <a:latin typeface="Arial Black"/>
                <a:cs typeface="Arial Black"/>
              </a:rPr>
              <a:t> </a:t>
            </a:r>
            <a:r>
              <a:rPr sz="1283" dirty="0">
                <a:solidFill>
                  <a:srgbClr val="003399"/>
                </a:solidFill>
                <a:latin typeface="Arial Black"/>
                <a:cs typeface="Arial Black"/>
              </a:rPr>
              <a:t>determining</a:t>
            </a:r>
            <a:r>
              <a:rPr sz="1283" spc="-16" dirty="0">
                <a:solidFill>
                  <a:srgbClr val="003399"/>
                </a:solidFill>
                <a:latin typeface="Arial Black"/>
                <a:cs typeface="Arial Black"/>
              </a:rPr>
              <a:t> </a:t>
            </a:r>
            <a:r>
              <a:rPr sz="1283" dirty="0">
                <a:solidFill>
                  <a:srgbClr val="003399"/>
                </a:solidFill>
                <a:latin typeface="Arial Black"/>
                <a:cs typeface="Arial Black"/>
              </a:rPr>
              <a:t>the</a:t>
            </a:r>
            <a:r>
              <a:rPr sz="1283" spc="-13" dirty="0">
                <a:solidFill>
                  <a:srgbClr val="003399"/>
                </a:solidFill>
                <a:latin typeface="Arial Black"/>
                <a:cs typeface="Arial Black"/>
              </a:rPr>
              <a:t> </a:t>
            </a:r>
            <a:r>
              <a:rPr sz="1283" dirty="0">
                <a:solidFill>
                  <a:srgbClr val="003399"/>
                </a:solidFill>
                <a:latin typeface="Arial Black"/>
                <a:cs typeface="Arial Black"/>
              </a:rPr>
              <a:t>size</a:t>
            </a:r>
            <a:r>
              <a:rPr sz="1283" spc="-16" dirty="0">
                <a:solidFill>
                  <a:srgbClr val="003399"/>
                </a:solidFill>
                <a:latin typeface="Arial Black"/>
                <a:cs typeface="Arial Black"/>
              </a:rPr>
              <a:t> </a:t>
            </a:r>
            <a:r>
              <a:rPr sz="1283" dirty="0">
                <a:solidFill>
                  <a:srgbClr val="003399"/>
                </a:solidFill>
                <a:latin typeface="Arial Black"/>
                <a:cs typeface="Arial Black"/>
              </a:rPr>
              <a:t>(in</a:t>
            </a:r>
            <a:r>
              <a:rPr sz="1283" spc="-22" dirty="0">
                <a:solidFill>
                  <a:srgbClr val="003399"/>
                </a:solidFill>
                <a:latin typeface="Arial Black"/>
                <a:cs typeface="Arial Black"/>
              </a:rPr>
              <a:t> </a:t>
            </a:r>
            <a:r>
              <a:rPr sz="1283" dirty="0">
                <a:solidFill>
                  <a:srgbClr val="003399"/>
                </a:solidFill>
                <a:latin typeface="Arial Black"/>
                <a:cs typeface="Arial Black"/>
              </a:rPr>
              <a:t>bytes)</a:t>
            </a:r>
            <a:r>
              <a:rPr sz="1283" spc="-10" dirty="0">
                <a:solidFill>
                  <a:srgbClr val="003399"/>
                </a:solidFill>
                <a:latin typeface="Arial Black"/>
                <a:cs typeface="Arial Black"/>
              </a:rPr>
              <a:t> </a:t>
            </a:r>
            <a:r>
              <a:rPr sz="1283" spc="-16" dirty="0">
                <a:solidFill>
                  <a:srgbClr val="003399"/>
                </a:solidFill>
                <a:latin typeface="Arial Black"/>
                <a:cs typeface="Arial Black"/>
              </a:rPr>
              <a:t>of </a:t>
            </a:r>
            <a:r>
              <a:rPr sz="1283" dirty="0">
                <a:solidFill>
                  <a:srgbClr val="003399"/>
                </a:solidFill>
                <a:latin typeface="Arial Black"/>
                <a:cs typeface="Arial Black"/>
              </a:rPr>
              <a:t>a</a:t>
            </a:r>
            <a:r>
              <a:rPr sz="1283" spc="-10" dirty="0">
                <a:solidFill>
                  <a:srgbClr val="003399"/>
                </a:solidFill>
                <a:latin typeface="Arial Black"/>
                <a:cs typeface="Arial Black"/>
              </a:rPr>
              <a:t> </a:t>
            </a:r>
            <a:r>
              <a:rPr sz="1283" dirty="0">
                <a:solidFill>
                  <a:srgbClr val="003399"/>
                </a:solidFill>
                <a:latin typeface="Arial Black"/>
                <a:cs typeface="Arial Black"/>
              </a:rPr>
              <a:t>digital</a:t>
            </a:r>
            <a:r>
              <a:rPr sz="1283" spc="-16" dirty="0">
                <a:solidFill>
                  <a:srgbClr val="003399"/>
                </a:solidFill>
                <a:latin typeface="Arial Black"/>
                <a:cs typeface="Arial Black"/>
              </a:rPr>
              <a:t> </a:t>
            </a:r>
            <a:r>
              <a:rPr sz="1283" spc="-6" dirty="0">
                <a:solidFill>
                  <a:srgbClr val="003399"/>
                </a:solidFill>
                <a:latin typeface="Arial Black"/>
                <a:cs typeface="Arial Black"/>
              </a:rPr>
              <a:t>recording.</a:t>
            </a:r>
            <a:endParaRPr sz="1283">
              <a:latin typeface="Arial Black"/>
              <a:cs typeface="Arial Black"/>
            </a:endParaRPr>
          </a:p>
        </p:txBody>
      </p:sp>
      <p:sp>
        <p:nvSpPr>
          <p:cNvPr id="6" name="object 6"/>
          <p:cNvSpPr txBox="1">
            <a:spLocks noGrp="1"/>
          </p:cNvSpPr>
          <p:nvPr>
            <p:ph type="title"/>
          </p:nvPr>
        </p:nvSpPr>
        <p:spPr>
          <a:xfrm>
            <a:off x="2481296" y="1098382"/>
            <a:ext cx="3448548" cy="284171"/>
          </a:xfrm>
          <a:prstGeom prst="rect">
            <a:avLst/>
          </a:prstGeom>
        </p:spPr>
        <p:txBody>
          <a:bodyPr vert="horz" wrap="square" lIns="0" tIns="7738" rIns="0" bIns="0" rtlCol="0" anchor="ctr">
            <a:spAutoFit/>
          </a:bodyPr>
          <a:lstStyle/>
          <a:p>
            <a:pPr marL="8145">
              <a:lnSpc>
                <a:spcPct val="100000"/>
              </a:lnSpc>
              <a:spcBef>
                <a:spcPts val="61"/>
              </a:spcBef>
            </a:pPr>
            <a:r>
              <a:rPr sz="1796" dirty="0">
                <a:solidFill>
                  <a:srgbClr val="FFCC00"/>
                </a:solidFill>
                <a:latin typeface="Wingdings"/>
                <a:cs typeface="Wingdings"/>
              </a:rPr>
              <a:t></a:t>
            </a:r>
            <a:r>
              <a:rPr sz="1796" b="1" u="sng" dirty="0">
                <a:uFill>
                  <a:solidFill>
                    <a:srgbClr val="FF0000"/>
                  </a:solidFill>
                </a:uFill>
                <a:latin typeface="Tahoma"/>
                <a:cs typeface="Tahoma"/>
              </a:rPr>
              <a:t>For</a:t>
            </a:r>
            <a:r>
              <a:rPr sz="1796" b="1" u="sng" spc="-13" dirty="0">
                <a:uFill>
                  <a:solidFill>
                    <a:srgbClr val="FF0000"/>
                  </a:solidFill>
                </a:uFill>
                <a:latin typeface="Tahoma"/>
                <a:cs typeface="Tahoma"/>
              </a:rPr>
              <a:t> </a:t>
            </a:r>
            <a:r>
              <a:rPr sz="1796" b="1" u="sng" dirty="0">
                <a:uFill>
                  <a:solidFill>
                    <a:srgbClr val="FF0000"/>
                  </a:solidFill>
                </a:uFill>
                <a:latin typeface="Tahoma"/>
                <a:cs typeface="Tahoma"/>
              </a:rPr>
              <a:t>a</a:t>
            </a:r>
            <a:r>
              <a:rPr sz="1796" b="1" u="sng" spc="-13" dirty="0">
                <a:uFill>
                  <a:solidFill>
                    <a:srgbClr val="FF0000"/>
                  </a:solidFill>
                </a:uFill>
                <a:latin typeface="Tahoma"/>
                <a:cs typeface="Tahoma"/>
              </a:rPr>
              <a:t> </a:t>
            </a:r>
            <a:r>
              <a:rPr sz="1796" b="1" u="sng" dirty="0">
                <a:uFill>
                  <a:solidFill>
                    <a:srgbClr val="FF0000"/>
                  </a:solidFill>
                </a:uFill>
                <a:latin typeface="Tahoma"/>
                <a:cs typeface="Tahoma"/>
              </a:rPr>
              <a:t>monophonic </a:t>
            </a:r>
            <a:r>
              <a:rPr sz="1796" b="1" u="sng" spc="-6" dirty="0">
                <a:uFill>
                  <a:solidFill>
                    <a:srgbClr val="FF0000"/>
                  </a:solidFill>
                </a:uFill>
                <a:latin typeface="Tahoma"/>
                <a:cs typeface="Tahoma"/>
              </a:rPr>
              <a:t>recording</a:t>
            </a:r>
            <a:endParaRPr sz="1796">
              <a:latin typeface="Tahoma"/>
              <a:cs typeface="Tahoma"/>
            </a:endParaRPr>
          </a:p>
        </p:txBody>
      </p:sp>
      <p:sp>
        <p:nvSpPr>
          <p:cNvPr id="7" name="object 7"/>
          <p:cNvSpPr txBox="1"/>
          <p:nvPr/>
        </p:nvSpPr>
        <p:spPr>
          <a:xfrm>
            <a:off x="6499337" y="1451943"/>
            <a:ext cx="1113406" cy="206062"/>
          </a:xfrm>
          <a:prstGeom prst="rect">
            <a:avLst/>
          </a:prstGeom>
        </p:spPr>
        <p:txBody>
          <a:bodyPr vert="horz" wrap="square" lIns="0" tIns="8552" rIns="0" bIns="0" rtlCol="0">
            <a:spAutoFit/>
          </a:bodyPr>
          <a:lstStyle/>
          <a:p>
            <a:pPr marL="8145">
              <a:spcBef>
                <a:spcPts val="67"/>
              </a:spcBef>
            </a:pPr>
            <a:r>
              <a:rPr sz="1283" i="1" dirty="0">
                <a:latin typeface="Times New Roman"/>
                <a:cs typeface="Times New Roman"/>
              </a:rPr>
              <a:t>resolution</a:t>
            </a:r>
            <a:r>
              <a:rPr sz="1283" i="1" spc="-48" dirty="0">
                <a:latin typeface="Times New Roman"/>
                <a:cs typeface="Times New Roman"/>
              </a:rPr>
              <a:t> </a:t>
            </a:r>
            <a:r>
              <a:rPr sz="1283" dirty="0">
                <a:latin typeface="Times New Roman"/>
                <a:cs typeface="Times New Roman"/>
              </a:rPr>
              <a:t>/</a:t>
            </a:r>
            <a:r>
              <a:rPr sz="1283" spc="-157" dirty="0">
                <a:latin typeface="Times New Roman"/>
                <a:cs typeface="Times New Roman"/>
              </a:rPr>
              <a:t> </a:t>
            </a:r>
            <a:r>
              <a:rPr sz="1283" spc="48" dirty="0">
                <a:latin typeface="Times New Roman"/>
                <a:cs typeface="Times New Roman"/>
              </a:rPr>
              <a:t>8)*1</a:t>
            </a:r>
            <a:endParaRPr sz="1283">
              <a:latin typeface="Times New Roman"/>
              <a:cs typeface="Times New Roman"/>
            </a:endParaRPr>
          </a:p>
        </p:txBody>
      </p:sp>
      <p:sp>
        <p:nvSpPr>
          <p:cNvPr id="8" name="object 8"/>
          <p:cNvSpPr txBox="1"/>
          <p:nvPr/>
        </p:nvSpPr>
        <p:spPr>
          <a:xfrm>
            <a:off x="2506129" y="1451943"/>
            <a:ext cx="3881449" cy="206062"/>
          </a:xfrm>
          <a:prstGeom prst="rect">
            <a:avLst/>
          </a:prstGeom>
        </p:spPr>
        <p:txBody>
          <a:bodyPr vert="horz" wrap="square" lIns="0" tIns="8552" rIns="0" bIns="0" rtlCol="0">
            <a:spAutoFit/>
          </a:bodyPr>
          <a:lstStyle/>
          <a:p>
            <a:pPr marL="8145">
              <a:spcBef>
                <a:spcPts val="67"/>
              </a:spcBef>
              <a:tabLst>
                <a:tab pos="1728672" algn="l"/>
                <a:tab pos="2011287" algn="l"/>
                <a:tab pos="2784608" algn="l"/>
                <a:tab pos="3026093" algn="l"/>
              </a:tabLst>
            </a:pPr>
            <a:r>
              <a:rPr sz="1283" i="1" dirty="0">
                <a:latin typeface="Times New Roman"/>
                <a:cs typeface="Times New Roman"/>
              </a:rPr>
              <a:t>sampling</a:t>
            </a:r>
            <a:r>
              <a:rPr sz="1283" i="1" spc="-32" dirty="0">
                <a:latin typeface="Times New Roman"/>
                <a:cs typeface="Times New Roman"/>
              </a:rPr>
              <a:t> </a:t>
            </a:r>
            <a:r>
              <a:rPr sz="1283" i="1" dirty="0">
                <a:latin typeface="Times New Roman"/>
                <a:cs typeface="Times New Roman"/>
              </a:rPr>
              <a:t>rate</a:t>
            </a:r>
            <a:r>
              <a:rPr sz="1283" i="1" spc="-138" dirty="0">
                <a:latin typeface="Times New Roman"/>
                <a:cs typeface="Times New Roman"/>
              </a:rPr>
              <a:t> </a:t>
            </a:r>
            <a:r>
              <a:rPr sz="1283" spc="45" dirty="0">
                <a:latin typeface="Times New Roman"/>
                <a:cs typeface="Times New Roman"/>
              </a:rPr>
              <a:t>*</a:t>
            </a:r>
            <a:r>
              <a:rPr sz="1283" spc="-144" dirty="0">
                <a:latin typeface="Times New Roman"/>
                <a:cs typeface="Times New Roman"/>
              </a:rPr>
              <a:t> </a:t>
            </a:r>
            <a:r>
              <a:rPr sz="1283" i="1" spc="-6" dirty="0">
                <a:latin typeface="Times New Roman"/>
                <a:cs typeface="Times New Roman"/>
              </a:rPr>
              <a:t>duration</a:t>
            </a:r>
            <a:r>
              <a:rPr sz="1283" i="1" dirty="0">
                <a:latin typeface="Times New Roman"/>
                <a:cs typeface="Times New Roman"/>
              </a:rPr>
              <a:t>	</a:t>
            </a:r>
            <a:r>
              <a:rPr sz="1283" i="1" spc="-16" dirty="0">
                <a:latin typeface="Times New Roman"/>
                <a:cs typeface="Times New Roman"/>
              </a:rPr>
              <a:t>of</a:t>
            </a:r>
            <a:r>
              <a:rPr sz="1283" i="1" dirty="0">
                <a:latin typeface="Times New Roman"/>
                <a:cs typeface="Times New Roman"/>
              </a:rPr>
              <a:t>	</a:t>
            </a:r>
            <a:r>
              <a:rPr sz="1283" i="1" spc="-6" dirty="0">
                <a:latin typeface="Times New Roman"/>
                <a:cs typeface="Times New Roman"/>
              </a:rPr>
              <a:t>recording</a:t>
            </a:r>
            <a:r>
              <a:rPr sz="1283" i="1" dirty="0">
                <a:latin typeface="Times New Roman"/>
                <a:cs typeface="Times New Roman"/>
              </a:rPr>
              <a:t>	</a:t>
            </a:r>
            <a:r>
              <a:rPr sz="1283" i="1" spc="-16" dirty="0">
                <a:latin typeface="Times New Roman"/>
                <a:cs typeface="Times New Roman"/>
              </a:rPr>
              <a:t>in</a:t>
            </a:r>
            <a:r>
              <a:rPr sz="1283" i="1" dirty="0">
                <a:latin typeface="Times New Roman"/>
                <a:cs typeface="Times New Roman"/>
              </a:rPr>
              <a:t>	</a:t>
            </a:r>
            <a:r>
              <a:rPr sz="1283" spc="35" dirty="0">
                <a:latin typeface="Times New Roman"/>
                <a:cs typeface="Times New Roman"/>
              </a:rPr>
              <a:t>sec</a:t>
            </a:r>
            <a:r>
              <a:rPr sz="1283" i="1" spc="35" dirty="0">
                <a:latin typeface="Times New Roman"/>
                <a:cs typeface="Times New Roman"/>
              </a:rPr>
              <a:t>ond</a:t>
            </a:r>
            <a:r>
              <a:rPr sz="1283" i="1" spc="-51" dirty="0">
                <a:latin typeface="Times New Roman"/>
                <a:cs typeface="Times New Roman"/>
              </a:rPr>
              <a:t> </a:t>
            </a:r>
            <a:r>
              <a:rPr sz="1283" spc="26" dirty="0">
                <a:latin typeface="Times New Roman"/>
                <a:cs typeface="Times New Roman"/>
              </a:rPr>
              <a:t>*(</a:t>
            </a:r>
            <a:r>
              <a:rPr sz="1283" i="1" spc="26" dirty="0">
                <a:latin typeface="Times New Roman"/>
                <a:cs typeface="Times New Roman"/>
              </a:rPr>
              <a:t>bit</a:t>
            </a:r>
            <a:endParaRPr sz="1283">
              <a:latin typeface="Times New Roman"/>
              <a:cs typeface="Times New Roman"/>
            </a:endParaRPr>
          </a:p>
        </p:txBody>
      </p:sp>
      <p:sp>
        <p:nvSpPr>
          <p:cNvPr id="9" name="object 9"/>
          <p:cNvSpPr txBox="1"/>
          <p:nvPr/>
        </p:nvSpPr>
        <p:spPr>
          <a:xfrm>
            <a:off x="2625257" y="2122722"/>
            <a:ext cx="2493558" cy="259888"/>
          </a:xfrm>
          <a:prstGeom prst="rect">
            <a:avLst/>
          </a:prstGeom>
          <a:solidFill>
            <a:srgbClr val="FFCC00"/>
          </a:solidFill>
        </p:spPr>
        <p:txBody>
          <a:bodyPr vert="horz" wrap="square" lIns="0" tIns="22806" rIns="0" bIns="0" rtlCol="0">
            <a:spAutoFit/>
          </a:bodyPr>
          <a:lstStyle/>
          <a:p>
            <a:pPr marL="58640">
              <a:spcBef>
                <a:spcPts val="180"/>
              </a:spcBef>
            </a:pPr>
            <a:r>
              <a:rPr sz="1539" b="1" u="sng" dirty="0">
                <a:solidFill>
                  <a:srgbClr val="FF0000"/>
                </a:solidFill>
                <a:uFill>
                  <a:solidFill>
                    <a:srgbClr val="FF0000"/>
                  </a:solidFill>
                </a:uFill>
                <a:latin typeface="Times New Roman"/>
                <a:cs typeface="Times New Roman"/>
              </a:rPr>
              <a:t>For</a:t>
            </a:r>
            <a:r>
              <a:rPr sz="1539" b="1" u="sng" spc="-45" dirty="0">
                <a:solidFill>
                  <a:srgbClr val="FF0000"/>
                </a:solidFill>
                <a:uFill>
                  <a:solidFill>
                    <a:srgbClr val="FF0000"/>
                  </a:solidFill>
                </a:uFill>
                <a:latin typeface="Times New Roman"/>
                <a:cs typeface="Times New Roman"/>
              </a:rPr>
              <a:t> </a:t>
            </a:r>
            <a:r>
              <a:rPr sz="1539" b="1" u="sng" dirty="0">
                <a:solidFill>
                  <a:srgbClr val="FF0000"/>
                </a:solidFill>
                <a:uFill>
                  <a:solidFill>
                    <a:srgbClr val="FF0000"/>
                  </a:solidFill>
                </a:uFill>
                <a:latin typeface="Times New Roman"/>
                <a:cs typeface="Times New Roman"/>
              </a:rPr>
              <a:t>a</a:t>
            </a:r>
            <a:r>
              <a:rPr sz="1539" b="1" u="sng" spc="-16" dirty="0">
                <a:solidFill>
                  <a:srgbClr val="FF0000"/>
                </a:solidFill>
                <a:uFill>
                  <a:solidFill>
                    <a:srgbClr val="FF0000"/>
                  </a:solidFill>
                </a:uFill>
                <a:latin typeface="Times New Roman"/>
                <a:cs typeface="Times New Roman"/>
              </a:rPr>
              <a:t> </a:t>
            </a:r>
            <a:r>
              <a:rPr sz="1539" b="1" u="sng" dirty="0">
                <a:solidFill>
                  <a:srgbClr val="FF0000"/>
                </a:solidFill>
                <a:uFill>
                  <a:solidFill>
                    <a:srgbClr val="FF0000"/>
                  </a:solidFill>
                </a:uFill>
                <a:latin typeface="Times New Roman"/>
                <a:cs typeface="Times New Roman"/>
              </a:rPr>
              <a:t>stereo</a:t>
            </a:r>
            <a:r>
              <a:rPr sz="1539" b="1" u="sng" spc="-13" dirty="0">
                <a:solidFill>
                  <a:srgbClr val="FF0000"/>
                </a:solidFill>
                <a:uFill>
                  <a:solidFill>
                    <a:srgbClr val="FF0000"/>
                  </a:solidFill>
                </a:uFill>
                <a:latin typeface="Times New Roman"/>
                <a:cs typeface="Times New Roman"/>
              </a:rPr>
              <a:t> </a:t>
            </a:r>
            <a:r>
              <a:rPr sz="1539" b="1" u="sng" spc="-6" dirty="0">
                <a:solidFill>
                  <a:srgbClr val="FF0000"/>
                </a:solidFill>
                <a:uFill>
                  <a:solidFill>
                    <a:srgbClr val="FF0000"/>
                  </a:solidFill>
                </a:uFill>
                <a:latin typeface="Times New Roman"/>
                <a:cs typeface="Times New Roman"/>
              </a:rPr>
              <a:t>recording:</a:t>
            </a:r>
            <a:endParaRPr sz="1539">
              <a:latin typeface="Times New Roman"/>
              <a:cs typeface="Times New Roman"/>
            </a:endParaRPr>
          </a:p>
        </p:txBody>
      </p:sp>
      <p:sp>
        <p:nvSpPr>
          <p:cNvPr id="10" name="object 10"/>
          <p:cNvSpPr txBox="1"/>
          <p:nvPr/>
        </p:nvSpPr>
        <p:spPr>
          <a:xfrm>
            <a:off x="6481579" y="2606485"/>
            <a:ext cx="1127660" cy="205651"/>
          </a:xfrm>
          <a:prstGeom prst="rect">
            <a:avLst/>
          </a:prstGeom>
        </p:spPr>
        <p:txBody>
          <a:bodyPr vert="horz" wrap="square" lIns="0" tIns="8145" rIns="0" bIns="0" rtlCol="0">
            <a:spAutoFit/>
          </a:bodyPr>
          <a:lstStyle/>
          <a:p>
            <a:pPr marL="8145">
              <a:spcBef>
                <a:spcPts val="64"/>
              </a:spcBef>
            </a:pPr>
            <a:r>
              <a:rPr sz="1283" i="1" dirty="0">
                <a:latin typeface="Times New Roman"/>
                <a:cs typeface="Times New Roman"/>
              </a:rPr>
              <a:t>resolution</a:t>
            </a:r>
            <a:r>
              <a:rPr sz="1283" i="1" spc="-83" dirty="0">
                <a:latin typeface="Times New Roman"/>
                <a:cs typeface="Times New Roman"/>
              </a:rPr>
              <a:t> </a:t>
            </a:r>
            <a:r>
              <a:rPr sz="1283" dirty="0">
                <a:latin typeface="Times New Roman"/>
                <a:cs typeface="Times New Roman"/>
              </a:rPr>
              <a:t>/</a:t>
            </a:r>
            <a:r>
              <a:rPr sz="1283" spc="-138" dirty="0">
                <a:latin typeface="Times New Roman"/>
                <a:cs typeface="Times New Roman"/>
              </a:rPr>
              <a:t> </a:t>
            </a:r>
            <a:r>
              <a:rPr sz="1283" spc="-6" dirty="0">
                <a:latin typeface="Times New Roman"/>
                <a:cs typeface="Times New Roman"/>
              </a:rPr>
              <a:t>8)</a:t>
            </a:r>
            <a:r>
              <a:rPr sz="1283" spc="-128" dirty="0">
                <a:latin typeface="Times New Roman"/>
                <a:cs typeface="Times New Roman"/>
              </a:rPr>
              <a:t> </a:t>
            </a:r>
            <a:r>
              <a:rPr sz="1283" dirty="0">
                <a:latin typeface="Times New Roman"/>
                <a:cs typeface="Times New Roman"/>
              </a:rPr>
              <a:t>*</a:t>
            </a:r>
            <a:r>
              <a:rPr sz="1283" spc="-122" dirty="0">
                <a:latin typeface="Times New Roman"/>
                <a:cs typeface="Times New Roman"/>
              </a:rPr>
              <a:t> </a:t>
            </a:r>
            <a:r>
              <a:rPr sz="1283" spc="-32" dirty="0">
                <a:latin typeface="Times New Roman"/>
                <a:cs typeface="Times New Roman"/>
              </a:rPr>
              <a:t>2</a:t>
            </a:r>
            <a:endParaRPr sz="1283">
              <a:latin typeface="Times New Roman"/>
              <a:cs typeface="Times New Roman"/>
            </a:endParaRPr>
          </a:p>
        </p:txBody>
      </p:sp>
      <p:sp>
        <p:nvSpPr>
          <p:cNvPr id="11" name="object 11"/>
          <p:cNvSpPr txBox="1"/>
          <p:nvPr/>
        </p:nvSpPr>
        <p:spPr>
          <a:xfrm>
            <a:off x="5264640" y="2606485"/>
            <a:ext cx="1107298" cy="205651"/>
          </a:xfrm>
          <a:prstGeom prst="rect">
            <a:avLst/>
          </a:prstGeom>
        </p:spPr>
        <p:txBody>
          <a:bodyPr vert="horz" wrap="square" lIns="0" tIns="8145" rIns="0" bIns="0" rtlCol="0">
            <a:spAutoFit/>
          </a:bodyPr>
          <a:lstStyle/>
          <a:p>
            <a:pPr marL="8145">
              <a:spcBef>
                <a:spcPts val="64"/>
              </a:spcBef>
              <a:tabLst>
                <a:tab pos="249629" algn="l"/>
              </a:tabLst>
            </a:pPr>
            <a:r>
              <a:rPr sz="1283" i="1" spc="-16" dirty="0">
                <a:latin typeface="Times New Roman"/>
                <a:cs typeface="Times New Roman"/>
              </a:rPr>
              <a:t>in</a:t>
            </a:r>
            <a:r>
              <a:rPr sz="1283" i="1" dirty="0">
                <a:latin typeface="Times New Roman"/>
                <a:cs typeface="Times New Roman"/>
              </a:rPr>
              <a:t>	</a:t>
            </a:r>
            <a:r>
              <a:rPr sz="1283" dirty="0">
                <a:latin typeface="Times New Roman"/>
                <a:cs typeface="Times New Roman"/>
              </a:rPr>
              <a:t>sec</a:t>
            </a:r>
            <a:r>
              <a:rPr sz="1283" spc="-167" dirty="0">
                <a:latin typeface="Times New Roman"/>
                <a:cs typeface="Times New Roman"/>
              </a:rPr>
              <a:t> </a:t>
            </a:r>
            <a:r>
              <a:rPr sz="1283" i="1" dirty="0">
                <a:latin typeface="Times New Roman"/>
                <a:cs typeface="Times New Roman"/>
              </a:rPr>
              <a:t>ond</a:t>
            </a:r>
            <a:r>
              <a:rPr sz="1283" i="1" spc="-3" dirty="0">
                <a:latin typeface="Times New Roman"/>
                <a:cs typeface="Times New Roman"/>
              </a:rPr>
              <a:t> </a:t>
            </a:r>
            <a:r>
              <a:rPr sz="1283" spc="32" dirty="0">
                <a:latin typeface="Times New Roman"/>
                <a:cs typeface="Times New Roman"/>
              </a:rPr>
              <a:t>*(</a:t>
            </a:r>
            <a:r>
              <a:rPr sz="1283" i="1" spc="32" dirty="0">
                <a:latin typeface="Times New Roman"/>
                <a:cs typeface="Times New Roman"/>
              </a:rPr>
              <a:t>bit</a:t>
            </a:r>
            <a:endParaRPr sz="1283">
              <a:latin typeface="Times New Roman"/>
              <a:cs typeface="Times New Roman"/>
            </a:endParaRPr>
          </a:p>
        </p:txBody>
      </p:sp>
      <p:sp>
        <p:nvSpPr>
          <p:cNvPr id="12" name="object 12"/>
          <p:cNvSpPr txBox="1"/>
          <p:nvPr/>
        </p:nvSpPr>
        <p:spPr>
          <a:xfrm>
            <a:off x="2485852" y="2606485"/>
            <a:ext cx="2672746" cy="205651"/>
          </a:xfrm>
          <a:prstGeom prst="rect">
            <a:avLst/>
          </a:prstGeom>
        </p:spPr>
        <p:txBody>
          <a:bodyPr vert="horz" wrap="square" lIns="0" tIns="8145" rIns="0" bIns="0" rtlCol="0">
            <a:spAutoFit/>
          </a:bodyPr>
          <a:lstStyle/>
          <a:p>
            <a:pPr marL="8145">
              <a:spcBef>
                <a:spcPts val="64"/>
              </a:spcBef>
              <a:tabLst>
                <a:tab pos="1729894" algn="l"/>
                <a:tab pos="2012916" algn="l"/>
              </a:tabLst>
            </a:pPr>
            <a:r>
              <a:rPr sz="1283" i="1" dirty="0">
                <a:latin typeface="Times New Roman"/>
                <a:cs typeface="Times New Roman"/>
              </a:rPr>
              <a:t>sampling</a:t>
            </a:r>
            <a:r>
              <a:rPr sz="1283" i="1" spc="-16" dirty="0">
                <a:latin typeface="Times New Roman"/>
                <a:cs typeface="Times New Roman"/>
              </a:rPr>
              <a:t> </a:t>
            </a:r>
            <a:r>
              <a:rPr sz="1283" i="1" dirty="0">
                <a:latin typeface="Times New Roman"/>
                <a:cs typeface="Times New Roman"/>
              </a:rPr>
              <a:t>rate</a:t>
            </a:r>
            <a:r>
              <a:rPr sz="1283" i="1" spc="-119" dirty="0">
                <a:latin typeface="Times New Roman"/>
                <a:cs typeface="Times New Roman"/>
              </a:rPr>
              <a:t> </a:t>
            </a:r>
            <a:r>
              <a:rPr sz="1283" dirty="0">
                <a:latin typeface="Times New Roman"/>
                <a:cs typeface="Times New Roman"/>
              </a:rPr>
              <a:t>*</a:t>
            </a:r>
            <a:r>
              <a:rPr sz="1283" spc="-119" dirty="0">
                <a:latin typeface="Times New Roman"/>
                <a:cs typeface="Times New Roman"/>
              </a:rPr>
              <a:t> </a:t>
            </a:r>
            <a:r>
              <a:rPr sz="1283" i="1" spc="-6" dirty="0">
                <a:latin typeface="Times New Roman"/>
                <a:cs typeface="Times New Roman"/>
              </a:rPr>
              <a:t>duration</a:t>
            </a:r>
            <a:r>
              <a:rPr sz="1283" i="1" dirty="0">
                <a:latin typeface="Times New Roman"/>
                <a:cs typeface="Times New Roman"/>
              </a:rPr>
              <a:t>	</a:t>
            </a:r>
            <a:r>
              <a:rPr sz="1283" i="1" spc="-16" dirty="0">
                <a:latin typeface="Times New Roman"/>
                <a:cs typeface="Times New Roman"/>
              </a:rPr>
              <a:t>of</a:t>
            </a:r>
            <a:r>
              <a:rPr sz="1283" i="1" dirty="0">
                <a:latin typeface="Times New Roman"/>
                <a:cs typeface="Times New Roman"/>
              </a:rPr>
              <a:t>	</a:t>
            </a:r>
            <a:r>
              <a:rPr sz="1283" i="1" spc="-6" dirty="0">
                <a:latin typeface="Times New Roman"/>
                <a:cs typeface="Times New Roman"/>
              </a:rPr>
              <a:t>recording</a:t>
            </a:r>
            <a:endParaRPr sz="1283">
              <a:latin typeface="Times New Roman"/>
              <a:cs typeface="Times New Roman"/>
            </a:endParaRPr>
          </a:p>
        </p:txBody>
      </p:sp>
      <p:sp>
        <p:nvSpPr>
          <p:cNvPr id="16" name="Footer Placeholder 15">
            <a:extLst>
              <a:ext uri="{FF2B5EF4-FFF2-40B4-BE49-F238E27FC236}">
                <a16:creationId xmlns:a16="http://schemas.microsoft.com/office/drawing/2014/main" id="{3AD6A616-89D7-4C55-994E-27B7CECB39E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461202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2883" y="863528"/>
            <a:ext cx="5277891" cy="184787"/>
          </a:xfrm>
          <a:prstGeom prst="rect">
            <a:avLst/>
          </a:prstGeom>
        </p:spPr>
      </p:pic>
      <p:sp>
        <p:nvSpPr>
          <p:cNvPr id="3" name="object 3"/>
          <p:cNvSpPr txBox="1">
            <a:spLocks noGrp="1"/>
          </p:cNvSpPr>
          <p:nvPr>
            <p:ph type="title"/>
          </p:nvPr>
        </p:nvSpPr>
        <p:spPr>
          <a:xfrm>
            <a:off x="2497717" y="122186"/>
            <a:ext cx="1402143" cy="363578"/>
          </a:xfrm>
          <a:prstGeom prst="rect">
            <a:avLst/>
          </a:prstGeom>
        </p:spPr>
        <p:txBody>
          <a:bodyPr vert="horz" wrap="square" lIns="0" tIns="8145" rIns="0" bIns="0" rtlCol="0" anchor="ctr">
            <a:spAutoFit/>
          </a:bodyPr>
          <a:lstStyle/>
          <a:p>
            <a:pPr marL="8145">
              <a:lnSpc>
                <a:spcPct val="100000"/>
              </a:lnSpc>
              <a:spcBef>
                <a:spcPts val="64"/>
              </a:spcBef>
            </a:pPr>
            <a:r>
              <a:rPr sz="2309" spc="-6" dirty="0">
                <a:solidFill>
                  <a:srgbClr val="003399"/>
                </a:solidFill>
                <a:latin typeface="Arial Black"/>
                <a:cs typeface="Arial Black"/>
              </a:rPr>
              <a:t>Example</a:t>
            </a:r>
            <a:endParaRPr sz="2309">
              <a:latin typeface="Arial Black"/>
              <a:cs typeface="Arial Black"/>
            </a:endParaRPr>
          </a:p>
        </p:txBody>
      </p:sp>
      <p:pic>
        <p:nvPicPr>
          <p:cNvPr id="4" name="object 4"/>
          <p:cNvPicPr/>
          <p:nvPr/>
        </p:nvPicPr>
        <p:blipFill>
          <a:blip r:embed="rId3" cstate="print"/>
          <a:stretch>
            <a:fillRect/>
          </a:stretch>
        </p:blipFill>
        <p:spPr>
          <a:xfrm>
            <a:off x="2540333" y="1260043"/>
            <a:ext cx="5081196" cy="2622774"/>
          </a:xfrm>
          <a:prstGeom prst="rect">
            <a:avLst/>
          </a:prstGeom>
        </p:spPr>
      </p:pic>
      <p:sp>
        <p:nvSpPr>
          <p:cNvPr id="5" name="object 5"/>
          <p:cNvSpPr txBox="1"/>
          <p:nvPr/>
        </p:nvSpPr>
        <p:spPr>
          <a:xfrm>
            <a:off x="2444033" y="572301"/>
            <a:ext cx="5131283" cy="200716"/>
          </a:xfrm>
          <a:prstGeom prst="rect">
            <a:avLst/>
          </a:prstGeom>
          <a:ln w="9525">
            <a:solidFill>
              <a:srgbClr val="FF0000"/>
            </a:solidFill>
          </a:ln>
        </p:spPr>
        <p:txBody>
          <a:bodyPr vert="horz" wrap="square" lIns="0" tIns="3258" rIns="0" bIns="0" rtlCol="0">
            <a:spAutoFit/>
          </a:bodyPr>
          <a:lstStyle/>
          <a:p>
            <a:pPr marL="30135">
              <a:spcBef>
                <a:spcPts val="26"/>
              </a:spcBef>
              <a:tabLst>
                <a:tab pos="1751070" algn="l"/>
                <a:tab pos="2033684" algn="l"/>
                <a:tab pos="2807005" algn="l"/>
                <a:tab pos="3048490" algn="l"/>
                <a:tab pos="4023388" algn="l"/>
              </a:tabLst>
            </a:pPr>
            <a:r>
              <a:rPr sz="1283" i="1" dirty="0">
                <a:latin typeface="Times New Roman"/>
                <a:cs typeface="Times New Roman"/>
              </a:rPr>
              <a:t>sampling</a:t>
            </a:r>
            <a:r>
              <a:rPr sz="1283" i="1" spc="-32" dirty="0">
                <a:latin typeface="Times New Roman"/>
                <a:cs typeface="Times New Roman"/>
              </a:rPr>
              <a:t> </a:t>
            </a:r>
            <a:r>
              <a:rPr sz="1283" i="1" dirty="0">
                <a:latin typeface="Times New Roman"/>
                <a:cs typeface="Times New Roman"/>
              </a:rPr>
              <a:t>rate</a:t>
            </a:r>
            <a:r>
              <a:rPr sz="1283" i="1" spc="-138" dirty="0">
                <a:latin typeface="Times New Roman"/>
                <a:cs typeface="Times New Roman"/>
              </a:rPr>
              <a:t> </a:t>
            </a:r>
            <a:r>
              <a:rPr sz="1283" spc="45" dirty="0">
                <a:latin typeface="Times New Roman"/>
                <a:cs typeface="Times New Roman"/>
              </a:rPr>
              <a:t>*</a:t>
            </a:r>
            <a:r>
              <a:rPr sz="1283" spc="-144" dirty="0">
                <a:latin typeface="Times New Roman"/>
                <a:cs typeface="Times New Roman"/>
              </a:rPr>
              <a:t> </a:t>
            </a:r>
            <a:r>
              <a:rPr sz="1283" i="1" spc="-6" dirty="0">
                <a:latin typeface="Times New Roman"/>
                <a:cs typeface="Times New Roman"/>
              </a:rPr>
              <a:t>duration</a:t>
            </a:r>
            <a:r>
              <a:rPr sz="1283" i="1" dirty="0">
                <a:latin typeface="Times New Roman"/>
                <a:cs typeface="Times New Roman"/>
              </a:rPr>
              <a:t>	</a:t>
            </a:r>
            <a:r>
              <a:rPr sz="1283" i="1" spc="-16" dirty="0">
                <a:latin typeface="Times New Roman"/>
                <a:cs typeface="Times New Roman"/>
              </a:rPr>
              <a:t>of</a:t>
            </a:r>
            <a:r>
              <a:rPr sz="1283" i="1" dirty="0">
                <a:latin typeface="Times New Roman"/>
                <a:cs typeface="Times New Roman"/>
              </a:rPr>
              <a:t>	</a:t>
            </a:r>
            <a:r>
              <a:rPr sz="1283" i="1" spc="-6" dirty="0">
                <a:latin typeface="Times New Roman"/>
                <a:cs typeface="Times New Roman"/>
              </a:rPr>
              <a:t>recording</a:t>
            </a:r>
            <a:r>
              <a:rPr sz="1283" i="1" dirty="0">
                <a:latin typeface="Times New Roman"/>
                <a:cs typeface="Times New Roman"/>
              </a:rPr>
              <a:t>	</a:t>
            </a:r>
            <a:r>
              <a:rPr sz="1283" i="1" spc="-16" dirty="0">
                <a:latin typeface="Times New Roman"/>
                <a:cs typeface="Times New Roman"/>
              </a:rPr>
              <a:t>in</a:t>
            </a:r>
            <a:r>
              <a:rPr sz="1283" i="1" dirty="0">
                <a:latin typeface="Times New Roman"/>
                <a:cs typeface="Times New Roman"/>
              </a:rPr>
              <a:t>	</a:t>
            </a:r>
            <a:r>
              <a:rPr sz="1283" spc="35" dirty="0">
                <a:latin typeface="Times New Roman"/>
                <a:cs typeface="Times New Roman"/>
              </a:rPr>
              <a:t>sec</a:t>
            </a:r>
            <a:r>
              <a:rPr sz="1283" i="1" spc="35" dirty="0">
                <a:latin typeface="Times New Roman"/>
                <a:cs typeface="Times New Roman"/>
              </a:rPr>
              <a:t>ond</a:t>
            </a:r>
            <a:r>
              <a:rPr sz="1283" i="1" spc="-51" dirty="0">
                <a:latin typeface="Times New Roman"/>
                <a:cs typeface="Times New Roman"/>
              </a:rPr>
              <a:t> </a:t>
            </a:r>
            <a:r>
              <a:rPr sz="1283" spc="26" dirty="0">
                <a:latin typeface="Times New Roman"/>
                <a:cs typeface="Times New Roman"/>
              </a:rPr>
              <a:t>*(</a:t>
            </a:r>
            <a:r>
              <a:rPr sz="1283" i="1" spc="26" dirty="0">
                <a:latin typeface="Times New Roman"/>
                <a:cs typeface="Times New Roman"/>
              </a:rPr>
              <a:t>bit</a:t>
            </a:r>
            <a:r>
              <a:rPr sz="1283" i="1" dirty="0">
                <a:latin typeface="Times New Roman"/>
                <a:cs typeface="Times New Roman"/>
              </a:rPr>
              <a:t>	resolution</a:t>
            </a:r>
            <a:r>
              <a:rPr sz="1283" i="1" spc="-48" dirty="0">
                <a:latin typeface="Times New Roman"/>
                <a:cs typeface="Times New Roman"/>
              </a:rPr>
              <a:t> </a:t>
            </a:r>
            <a:r>
              <a:rPr sz="1283" dirty="0">
                <a:latin typeface="Times New Roman"/>
                <a:cs typeface="Times New Roman"/>
              </a:rPr>
              <a:t>/</a:t>
            </a:r>
            <a:r>
              <a:rPr sz="1283" spc="-157" dirty="0">
                <a:latin typeface="Times New Roman"/>
                <a:cs typeface="Times New Roman"/>
              </a:rPr>
              <a:t> </a:t>
            </a:r>
            <a:r>
              <a:rPr sz="1283" spc="48" dirty="0">
                <a:latin typeface="Times New Roman"/>
                <a:cs typeface="Times New Roman"/>
              </a:rPr>
              <a:t>8)*1</a:t>
            </a:r>
            <a:endParaRPr sz="1283">
              <a:latin typeface="Times New Roman"/>
              <a:cs typeface="Times New Roman"/>
            </a:endParaRPr>
          </a:p>
        </p:txBody>
      </p:sp>
      <p:sp>
        <p:nvSpPr>
          <p:cNvPr id="9" name="Footer Placeholder 8">
            <a:extLst>
              <a:ext uri="{FF2B5EF4-FFF2-40B4-BE49-F238E27FC236}">
                <a16:creationId xmlns:a16="http://schemas.microsoft.com/office/drawing/2014/main" id="{5569D22D-42B1-4399-9058-AB767A4BE2E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814769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2883" y="863528"/>
            <a:ext cx="5277891" cy="184787"/>
          </a:xfrm>
          <a:prstGeom prst="rect">
            <a:avLst/>
          </a:prstGeom>
        </p:spPr>
      </p:pic>
      <p:pic>
        <p:nvPicPr>
          <p:cNvPr id="3" name="object 3"/>
          <p:cNvPicPr/>
          <p:nvPr/>
        </p:nvPicPr>
        <p:blipFill>
          <a:blip r:embed="rId3" cstate="print"/>
          <a:stretch>
            <a:fillRect/>
          </a:stretch>
        </p:blipFill>
        <p:spPr>
          <a:xfrm>
            <a:off x="2888704" y="1048315"/>
            <a:ext cx="5264696" cy="4398242"/>
          </a:xfrm>
          <a:prstGeom prst="rect">
            <a:avLst/>
          </a:prstGeom>
        </p:spPr>
      </p:pic>
      <p:sp>
        <p:nvSpPr>
          <p:cNvPr id="7" name="Footer Placeholder 6">
            <a:extLst>
              <a:ext uri="{FF2B5EF4-FFF2-40B4-BE49-F238E27FC236}">
                <a16:creationId xmlns:a16="http://schemas.microsoft.com/office/drawing/2014/main" id="{96B19516-15D4-4567-B967-B723C34A0A6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186607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65393" y="1401619"/>
            <a:ext cx="5623234" cy="3194020"/>
            <a:chOff x="376237" y="1120838"/>
            <a:chExt cx="8768080" cy="4980305"/>
          </a:xfrm>
        </p:grpSpPr>
        <p:pic>
          <p:nvPicPr>
            <p:cNvPr id="3" name="object 3"/>
            <p:cNvPicPr/>
            <p:nvPr/>
          </p:nvPicPr>
          <p:blipFill>
            <a:blip r:embed="rId2" cstate="print"/>
            <a:stretch>
              <a:fillRect/>
            </a:stretch>
          </p:blipFill>
          <p:spPr>
            <a:xfrm>
              <a:off x="914400" y="1346464"/>
              <a:ext cx="8229600" cy="288131"/>
            </a:xfrm>
            <a:prstGeom prst="rect">
              <a:avLst/>
            </a:prstGeom>
          </p:spPr>
        </p:pic>
        <p:sp>
          <p:nvSpPr>
            <p:cNvPr id="4" name="object 4"/>
            <p:cNvSpPr/>
            <p:nvPr/>
          </p:nvSpPr>
          <p:spPr>
            <a:xfrm>
              <a:off x="381000" y="1125600"/>
              <a:ext cx="8255000" cy="4970780"/>
            </a:xfrm>
            <a:custGeom>
              <a:avLst/>
              <a:gdLst/>
              <a:ahLst/>
              <a:cxnLst/>
              <a:rect l="l" t="t" r="r" b="b"/>
              <a:pathLst>
                <a:path w="8255000" h="4970780">
                  <a:moveTo>
                    <a:pt x="0" y="4970399"/>
                  </a:moveTo>
                  <a:lnTo>
                    <a:pt x="8255000" y="4970399"/>
                  </a:lnTo>
                  <a:lnTo>
                    <a:pt x="8255000" y="0"/>
                  </a:lnTo>
                  <a:lnTo>
                    <a:pt x="0" y="0"/>
                  </a:lnTo>
                  <a:lnTo>
                    <a:pt x="0" y="4970399"/>
                  </a:lnTo>
                  <a:close/>
                </a:path>
              </a:pathLst>
            </a:custGeom>
            <a:ln w="9525">
              <a:solidFill>
                <a:srgbClr val="0000FF"/>
              </a:solidFill>
            </a:ln>
          </p:spPr>
          <p:txBody>
            <a:bodyPr wrap="square" lIns="0" tIns="0" rIns="0" bIns="0" rtlCol="0"/>
            <a:lstStyle/>
            <a:p>
              <a:endParaRPr sz="1154"/>
            </a:p>
          </p:txBody>
        </p:sp>
      </p:grpSp>
      <p:sp>
        <p:nvSpPr>
          <p:cNvPr id="5" name="object 5"/>
          <p:cNvSpPr txBox="1">
            <a:spLocks noGrp="1"/>
          </p:cNvSpPr>
          <p:nvPr>
            <p:ph type="title"/>
          </p:nvPr>
        </p:nvSpPr>
        <p:spPr>
          <a:xfrm>
            <a:off x="2497717" y="202726"/>
            <a:ext cx="4015025" cy="324428"/>
          </a:xfrm>
          <a:prstGeom prst="rect">
            <a:avLst/>
          </a:prstGeom>
        </p:spPr>
        <p:txBody>
          <a:bodyPr vert="horz" wrap="square" lIns="0" tIns="8552" rIns="0" bIns="0" rtlCol="0" anchor="ctr">
            <a:spAutoFit/>
          </a:bodyPr>
          <a:lstStyle/>
          <a:p>
            <a:pPr marL="8145">
              <a:lnSpc>
                <a:spcPct val="100000"/>
              </a:lnSpc>
              <a:spcBef>
                <a:spcPts val="67"/>
              </a:spcBef>
            </a:pPr>
            <a:r>
              <a:rPr sz="2052" dirty="0">
                <a:solidFill>
                  <a:srgbClr val="003399"/>
                </a:solidFill>
                <a:latin typeface="Arial Black"/>
                <a:cs typeface="Arial Black"/>
              </a:rPr>
              <a:t>3.3</a:t>
            </a:r>
            <a:r>
              <a:rPr sz="2052" spc="-13" dirty="0">
                <a:solidFill>
                  <a:srgbClr val="003399"/>
                </a:solidFill>
                <a:latin typeface="Arial Black"/>
                <a:cs typeface="Arial Black"/>
              </a:rPr>
              <a:t> </a:t>
            </a:r>
            <a:r>
              <a:rPr sz="2052" dirty="0">
                <a:solidFill>
                  <a:srgbClr val="FF5050"/>
                </a:solidFill>
                <a:latin typeface="Arial Black"/>
                <a:cs typeface="Arial Black"/>
              </a:rPr>
              <a:t>Digital</a:t>
            </a:r>
            <a:r>
              <a:rPr sz="2052" spc="-16" dirty="0">
                <a:solidFill>
                  <a:srgbClr val="FF5050"/>
                </a:solidFill>
                <a:latin typeface="Arial Black"/>
                <a:cs typeface="Arial Black"/>
              </a:rPr>
              <a:t> </a:t>
            </a:r>
            <a:r>
              <a:rPr sz="2052" dirty="0">
                <a:solidFill>
                  <a:srgbClr val="FF5050"/>
                </a:solidFill>
                <a:latin typeface="Arial Black"/>
                <a:cs typeface="Arial Black"/>
              </a:rPr>
              <a:t>Audio</a:t>
            </a:r>
            <a:r>
              <a:rPr sz="2052" spc="-13" dirty="0">
                <a:solidFill>
                  <a:srgbClr val="FF5050"/>
                </a:solidFill>
                <a:latin typeface="Arial Black"/>
                <a:cs typeface="Arial Black"/>
              </a:rPr>
              <a:t> </a:t>
            </a:r>
            <a:r>
              <a:rPr sz="2052" spc="-6" dirty="0">
                <a:solidFill>
                  <a:srgbClr val="FF5050"/>
                </a:solidFill>
                <a:latin typeface="Arial Black"/>
                <a:cs typeface="Arial Black"/>
              </a:rPr>
              <a:t>Operations</a:t>
            </a:r>
            <a:endParaRPr sz="2052" dirty="0">
              <a:latin typeface="Arial Black"/>
              <a:cs typeface="Arial Black"/>
            </a:endParaRPr>
          </a:p>
        </p:txBody>
      </p:sp>
      <p:sp>
        <p:nvSpPr>
          <p:cNvPr id="6" name="object 6"/>
          <p:cNvSpPr txBox="1"/>
          <p:nvPr/>
        </p:nvSpPr>
        <p:spPr>
          <a:xfrm>
            <a:off x="2640970" y="1404673"/>
            <a:ext cx="5817016" cy="3243854"/>
          </a:xfrm>
          <a:prstGeom prst="rect">
            <a:avLst/>
          </a:prstGeom>
        </p:spPr>
        <p:txBody>
          <a:bodyPr vert="horz" wrap="square" lIns="0" tIns="8145" rIns="0" bIns="0" rtlCol="0">
            <a:spAutoFit/>
          </a:bodyPr>
          <a:lstStyle/>
          <a:p>
            <a:pPr marL="8145">
              <a:spcBef>
                <a:spcPts val="64"/>
              </a:spcBef>
            </a:pPr>
            <a:r>
              <a:rPr sz="1539" dirty="0">
                <a:solidFill>
                  <a:srgbClr val="FFCC00"/>
                </a:solidFill>
                <a:latin typeface="Wingdings"/>
                <a:cs typeface="Wingdings"/>
              </a:rPr>
              <a:t></a:t>
            </a:r>
            <a:r>
              <a:rPr sz="1539" spc="-29" dirty="0">
                <a:solidFill>
                  <a:srgbClr val="FFCC00"/>
                </a:solidFill>
                <a:latin typeface="Times New Roman"/>
                <a:cs typeface="Times New Roman"/>
              </a:rPr>
              <a:t> </a:t>
            </a:r>
            <a:r>
              <a:rPr sz="1539" dirty="0">
                <a:latin typeface="Tahoma"/>
                <a:cs typeface="Tahoma"/>
              </a:rPr>
              <a:t>·</a:t>
            </a:r>
            <a:r>
              <a:rPr sz="1539" spc="-3" dirty="0">
                <a:latin typeface="Tahoma"/>
                <a:cs typeface="Tahoma"/>
              </a:rPr>
              <a:t> </a:t>
            </a:r>
            <a:r>
              <a:rPr sz="1539" b="1" spc="-6" dirty="0">
                <a:latin typeface="Tahoma"/>
                <a:cs typeface="Tahoma"/>
              </a:rPr>
              <a:t>Storage</a:t>
            </a:r>
            <a:endParaRPr sz="1539" dirty="0">
              <a:latin typeface="Tahoma"/>
              <a:cs typeface="Tahoma"/>
            </a:endParaRPr>
          </a:p>
          <a:p>
            <a:pPr marL="8145"/>
            <a:r>
              <a:rPr sz="1539" dirty="0">
                <a:solidFill>
                  <a:srgbClr val="FFCC00"/>
                </a:solidFill>
                <a:latin typeface="Wingdings"/>
                <a:cs typeface="Wingdings"/>
              </a:rPr>
              <a:t></a:t>
            </a:r>
            <a:r>
              <a:rPr sz="1539" spc="-29" dirty="0">
                <a:solidFill>
                  <a:srgbClr val="FFCC00"/>
                </a:solidFill>
                <a:latin typeface="Times New Roman"/>
                <a:cs typeface="Times New Roman"/>
              </a:rPr>
              <a:t> </a:t>
            </a:r>
            <a:r>
              <a:rPr sz="1539" b="1" dirty="0">
                <a:latin typeface="Tahoma"/>
                <a:cs typeface="Tahoma"/>
              </a:rPr>
              <a:t>·</a:t>
            </a:r>
            <a:r>
              <a:rPr sz="1539" b="1" spc="-6" dirty="0">
                <a:latin typeface="Tahoma"/>
                <a:cs typeface="Tahoma"/>
              </a:rPr>
              <a:t> Retrieval</a:t>
            </a:r>
            <a:endParaRPr sz="1539" dirty="0">
              <a:latin typeface="Tahoma"/>
              <a:cs typeface="Tahoma"/>
            </a:endParaRPr>
          </a:p>
          <a:p>
            <a:pPr marL="8145"/>
            <a:r>
              <a:rPr sz="1539" dirty="0">
                <a:solidFill>
                  <a:srgbClr val="FFCC00"/>
                </a:solidFill>
                <a:latin typeface="Wingdings"/>
                <a:cs typeface="Wingdings"/>
              </a:rPr>
              <a:t></a:t>
            </a:r>
            <a:r>
              <a:rPr sz="1539" spc="-29" dirty="0">
                <a:solidFill>
                  <a:srgbClr val="FFCC00"/>
                </a:solidFill>
                <a:latin typeface="Times New Roman"/>
                <a:cs typeface="Times New Roman"/>
              </a:rPr>
              <a:t> </a:t>
            </a:r>
            <a:r>
              <a:rPr sz="1539" b="1" dirty="0">
                <a:latin typeface="Tahoma"/>
                <a:cs typeface="Tahoma"/>
              </a:rPr>
              <a:t>·</a:t>
            </a:r>
            <a:r>
              <a:rPr sz="1539" b="1" spc="-6" dirty="0">
                <a:latin typeface="Tahoma"/>
                <a:cs typeface="Tahoma"/>
              </a:rPr>
              <a:t> Editing</a:t>
            </a:r>
            <a:endParaRPr sz="1539" dirty="0">
              <a:latin typeface="Tahoma"/>
              <a:cs typeface="Tahoma"/>
            </a:endParaRPr>
          </a:p>
          <a:p>
            <a:pPr marL="8145"/>
            <a:r>
              <a:rPr sz="1539" dirty="0">
                <a:solidFill>
                  <a:srgbClr val="FFCC00"/>
                </a:solidFill>
                <a:latin typeface="Wingdings"/>
                <a:cs typeface="Wingdings"/>
              </a:rPr>
              <a:t></a:t>
            </a:r>
            <a:r>
              <a:rPr sz="1539" spc="-45" dirty="0">
                <a:solidFill>
                  <a:srgbClr val="FFCC00"/>
                </a:solidFill>
                <a:latin typeface="Times New Roman"/>
                <a:cs typeface="Times New Roman"/>
              </a:rPr>
              <a:t> </a:t>
            </a:r>
            <a:r>
              <a:rPr sz="1539" b="1" dirty="0">
                <a:latin typeface="Tahoma"/>
                <a:cs typeface="Tahoma"/>
              </a:rPr>
              <a:t>·</a:t>
            </a:r>
            <a:r>
              <a:rPr sz="1539" b="1" spc="-22" dirty="0">
                <a:latin typeface="Tahoma"/>
                <a:cs typeface="Tahoma"/>
              </a:rPr>
              <a:t> </a:t>
            </a:r>
            <a:r>
              <a:rPr sz="1539" b="1" dirty="0">
                <a:latin typeface="Tahoma"/>
                <a:cs typeface="Tahoma"/>
              </a:rPr>
              <a:t>Effects</a:t>
            </a:r>
            <a:r>
              <a:rPr sz="1539" b="1" spc="-19" dirty="0">
                <a:latin typeface="Tahoma"/>
                <a:cs typeface="Tahoma"/>
              </a:rPr>
              <a:t> </a:t>
            </a:r>
            <a:r>
              <a:rPr sz="1539" b="1" dirty="0">
                <a:latin typeface="Tahoma"/>
                <a:cs typeface="Tahoma"/>
              </a:rPr>
              <a:t>and</a:t>
            </a:r>
            <a:r>
              <a:rPr sz="1539" b="1" spc="-26" dirty="0">
                <a:latin typeface="Tahoma"/>
                <a:cs typeface="Tahoma"/>
              </a:rPr>
              <a:t> </a:t>
            </a:r>
            <a:r>
              <a:rPr sz="1539" b="1" spc="-6" dirty="0">
                <a:latin typeface="Tahoma"/>
                <a:cs typeface="Tahoma"/>
              </a:rPr>
              <a:t>filtering</a:t>
            </a:r>
            <a:endParaRPr sz="1539" dirty="0">
              <a:latin typeface="Tahoma"/>
              <a:cs typeface="Tahoma"/>
            </a:endParaRPr>
          </a:p>
          <a:p>
            <a:pPr marL="8145"/>
            <a:r>
              <a:rPr sz="1539" dirty="0">
                <a:solidFill>
                  <a:srgbClr val="FFCC00"/>
                </a:solidFill>
                <a:latin typeface="Wingdings"/>
                <a:cs typeface="Wingdings"/>
              </a:rPr>
              <a:t></a:t>
            </a:r>
            <a:r>
              <a:rPr sz="1539" spc="-29" dirty="0">
                <a:solidFill>
                  <a:srgbClr val="FFCC00"/>
                </a:solidFill>
                <a:latin typeface="Times New Roman"/>
                <a:cs typeface="Times New Roman"/>
              </a:rPr>
              <a:t> </a:t>
            </a:r>
            <a:r>
              <a:rPr sz="1539" b="1" dirty="0">
                <a:latin typeface="Tahoma"/>
                <a:cs typeface="Tahoma"/>
              </a:rPr>
              <a:t>·</a:t>
            </a:r>
            <a:r>
              <a:rPr sz="1539" b="1" spc="-6" dirty="0">
                <a:latin typeface="Tahoma"/>
                <a:cs typeface="Tahoma"/>
              </a:rPr>
              <a:t> Conversion</a:t>
            </a:r>
            <a:endParaRPr sz="1539" dirty="0">
              <a:latin typeface="Tahoma"/>
              <a:cs typeface="Tahoma"/>
            </a:endParaRPr>
          </a:p>
          <a:p>
            <a:pPr marL="8145"/>
            <a:r>
              <a:rPr sz="1539" dirty="0">
                <a:solidFill>
                  <a:srgbClr val="FFCC00"/>
                </a:solidFill>
                <a:latin typeface="Wingdings"/>
                <a:cs typeface="Wingdings"/>
              </a:rPr>
              <a:t></a:t>
            </a:r>
            <a:r>
              <a:rPr sz="1539" spc="-48" dirty="0">
                <a:solidFill>
                  <a:srgbClr val="FFCC00"/>
                </a:solidFill>
                <a:latin typeface="Times New Roman"/>
                <a:cs typeface="Times New Roman"/>
              </a:rPr>
              <a:t> </a:t>
            </a:r>
            <a:r>
              <a:rPr sz="1539" b="1" dirty="0">
                <a:solidFill>
                  <a:srgbClr val="0066FF"/>
                </a:solidFill>
                <a:latin typeface="Tahoma"/>
                <a:cs typeface="Tahoma"/>
              </a:rPr>
              <a:t>3.4</a:t>
            </a:r>
            <a:r>
              <a:rPr sz="1539" b="1" spc="-35" dirty="0">
                <a:solidFill>
                  <a:srgbClr val="0066FF"/>
                </a:solidFill>
                <a:latin typeface="Tahoma"/>
                <a:cs typeface="Tahoma"/>
              </a:rPr>
              <a:t> </a:t>
            </a:r>
            <a:r>
              <a:rPr sz="1539" b="1" dirty="0">
                <a:solidFill>
                  <a:srgbClr val="0066FF"/>
                </a:solidFill>
                <a:latin typeface="Tahoma"/>
                <a:cs typeface="Tahoma"/>
              </a:rPr>
              <a:t>Audio</a:t>
            </a:r>
            <a:r>
              <a:rPr sz="1539" b="1" spc="-32" dirty="0">
                <a:solidFill>
                  <a:srgbClr val="0066FF"/>
                </a:solidFill>
                <a:latin typeface="Tahoma"/>
                <a:cs typeface="Tahoma"/>
              </a:rPr>
              <a:t> </a:t>
            </a:r>
            <a:r>
              <a:rPr sz="1539" b="1" dirty="0">
                <a:solidFill>
                  <a:srgbClr val="0066FF"/>
                </a:solidFill>
                <a:latin typeface="Tahoma"/>
                <a:cs typeface="Tahoma"/>
              </a:rPr>
              <a:t>Capacity</a:t>
            </a:r>
            <a:r>
              <a:rPr sz="1539" b="1" spc="-19" dirty="0">
                <a:solidFill>
                  <a:srgbClr val="0066FF"/>
                </a:solidFill>
                <a:latin typeface="Tahoma"/>
                <a:cs typeface="Tahoma"/>
              </a:rPr>
              <a:t> </a:t>
            </a:r>
            <a:r>
              <a:rPr sz="1539" b="1" dirty="0">
                <a:solidFill>
                  <a:srgbClr val="0066FF"/>
                </a:solidFill>
                <a:latin typeface="Tahoma"/>
                <a:cs typeface="Tahoma"/>
              </a:rPr>
              <a:t>of</a:t>
            </a:r>
            <a:r>
              <a:rPr sz="1539" b="1" spc="-29" dirty="0">
                <a:solidFill>
                  <a:srgbClr val="0066FF"/>
                </a:solidFill>
                <a:latin typeface="Tahoma"/>
                <a:cs typeface="Tahoma"/>
              </a:rPr>
              <a:t> </a:t>
            </a:r>
            <a:r>
              <a:rPr sz="1539" b="1" spc="-6" dirty="0">
                <a:solidFill>
                  <a:srgbClr val="0066FF"/>
                </a:solidFill>
                <a:latin typeface="Tahoma"/>
                <a:cs typeface="Tahoma"/>
              </a:rPr>
              <a:t>CD-</a:t>
            </a:r>
            <a:r>
              <a:rPr sz="1539" b="1" spc="-16" dirty="0">
                <a:solidFill>
                  <a:srgbClr val="0066FF"/>
                </a:solidFill>
                <a:latin typeface="Tahoma"/>
                <a:cs typeface="Tahoma"/>
              </a:rPr>
              <a:t>ROM</a:t>
            </a:r>
            <a:endParaRPr sz="1539" dirty="0">
              <a:latin typeface="Tahoma"/>
              <a:cs typeface="Tahoma"/>
            </a:endParaRPr>
          </a:p>
          <a:p>
            <a:pPr marL="8145"/>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b="1" dirty="0">
                <a:solidFill>
                  <a:srgbClr val="0066FF"/>
                </a:solidFill>
                <a:latin typeface="Tahoma"/>
                <a:cs typeface="Tahoma"/>
              </a:rPr>
              <a:t>Based</a:t>
            </a:r>
            <a:r>
              <a:rPr sz="1539" b="1" spc="-16" dirty="0">
                <a:solidFill>
                  <a:srgbClr val="0066FF"/>
                </a:solidFill>
                <a:latin typeface="Tahoma"/>
                <a:cs typeface="Tahoma"/>
              </a:rPr>
              <a:t> </a:t>
            </a:r>
            <a:r>
              <a:rPr sz="1539" b="1" dirty="0">
                <a:solidFill>
                  <a:srgbClr val="0066FF"/>
                </a:solidFill>
                <a:latin typeface="Tahoma"/>
                <a:cs typeface="Tahoma"/>
              </a:rPr>
              <a:t>on</a:t>
            </a:r>
            <a:r>
              <a:rPr sz="1539" b="1" spc="-13" dirty="0">
                <a:solidFill>
                  <a:srgbClr val="0066FF"/>
                </a:solidFill>
                <a:latin typeface="Tahoma"/>
                <a:cs typeface="Tahoma"/>
              </a:rPr>
              <a:t> </a:t>
            </a:r>
            <a:r>
              <a:rPr sz="1539" b="1" dirty="0">
                <a:solidFill>
                  <a:srgbClr val="0066FF"/>
                </a:solidFill>
                <a:latin typeface="Tahoma"/>
                <a:cs typeface="Tahoma"/>
              </a:rPr>
              <a:t>650</a:t>
            </a:r>
            <a:r>
              <a:rPr sz="1539" b="1" spc="-19" dirty="0">
                <a:solidFill>
                  <a:srgbClr val="0066FF"/>
                </a:solidFill>
                <a:latin typeface="Tahoma"/>
                <a:cs typeface="Tahoma"/>
              </a:rPr>
              <a:t> </a:t>
            </a:r>
            <a:r>
              <a:rPr sz="1539" b="1" dirty="0">
                <a:solidFill>
                  <a:srgbClr val="0066FF"/>
                </a:solidFill>
                <a:latin typeface="Tahoma"/>
                <a:cs typeface="Tahoma"/>
              </a:rPr>
              <a:t>MB</a:t>
            </a:r>
            <a:r>
              <a:rPr sz="1539" b="1" spc="-19" dirty="0">
                <a:solidFill>
                  <a:srgbClr val="0066FF"/>
                </a:solidFill>
                <a:latin typeface="Tahoma"/>
                <a:cs typeface="Tahoma"/>
              </a:rPr>
              <a:t> </a:t>
            </a:r>
            <a:r>
              <a:rPr sz="1539" b="1" dirty="0">
                <a:solidFill>
                  <a:srgbClr val="0066FF"/>
                </a:solidFill>
                <a:latin typeface="Tahoma"/>
                <a:cs typeface="Tahoma"/>
              </a:rPr>
              <a:t>size</a:t>
            </a:r>
            <a:r>
              <a:rPr sz="1539" b="1" spc="-22" dirty="0">
                <a:solidFill>
                  <a:srgbClr val="0066FF"/>
                </a:solidFill>
                <a:latin typeface="Tahoma"/>
                <a:cs typeface="Tahoma"/>
              </a:rPr>
              <a:t> </a:t>
            </a:r>
            <a:r>
              <a:rPr sz="1539" b="1" dirty="0">
                <a:solidFill>
                  <a:srgbClr val="0066FF"/>
                </a:solidFill>
                <a:latin typeface="Tahoma"/>
                <a:cs typeface="Tahoma"/>
              </a:rPr>
              <a:t>of</a:t>
            </a:r>
            <a:r>
              <a:rPr sz="1539" b="1" spc="-19" dirty="0">
                <a:solidFill>
                  <a:srgbClr val="0066FF"/>
                </a:solidFill>
                <a:latin typeface="Tahoma"/>
                <a:cs typeface="Tahoma"/>
              </a:rPr>
              <a:t> </a:t>
            </a:r>
            <a:r>
              <a:rPr sz="1539" b="1" spc="-13" dirty="0">
                <a:solidFill>
                  <a:srgbClr val="0066FF"/>
                </a:solidFill>
                <a:latin typeface="Tahoma"/>
                <a:cs typeface="Tahoma"/>
              </a:rPr>
              <a:t>CD-ROM.</a:t>
            </a:r>
            <a:endParaRPr sz="1539" dirty="0">
              <a:latin typeface="Tahoma"/>
              <a:cs typeface="Tahoma"/>
            </a:endParaRPr>
          </a:p>
          <a:p>
            <a:pPr marL="228046" marR="293609" indent="-219902">
              <a:lnSpc>
                <a:spcPts val="1481"/>
              </a:lnSpc>
              <a:spcBef>
                <a:spcPts val="353"/>
              </a:spcBef>
            </a:pPr>
            <a:r>
              <a:rPr sz="1539" dirty="0">
                <a:solidFill>
                  <a:srgbClr val="FFCC00"/>
                </a:solidFill>
                <a:latin typeface="Wingdings"/>
                <a:cs typeface="Wingdings"/>
              </a:rPr>
              <a:t></a:t>
            </a:r>
            <a:r>
              <a:rPr sz="1539" spc="-48" dirty="0">
                <a:solidFill>
                  <a:srgbClr val="FFCC00"/>
                </a:solidFill>
                <a:latin typeface="Times New Roman"/>
                <a:cs typeface="Times New Roman"/>
              </a:rPr>
              <a:t> </a:t>
            </a:r>
            <a:r>
              <a:rPr sz="1539" b="1" dirty="0">
                <a:latin typeface="Tahoma"/>
                <a:cs typeface="Tahoma"/>
              </a:rPr>
              <a:t>1.</a:t>
            </a:r>
            <a:r>
              <a:rPr sz="1539" b="1" spc="-29" dirty="0">
                <a:latin typeface="Tahoma"/>
                <a:cs typeface="Tahoma"/>
              </a:rPr>
              <a:t> </a:t>
            </a:r>
            <a:r>
              <a:rPr sz="1539" b="1" dirty="0">
                <a:latin typeface="Tahoma"/>
                <a:cs typeface="Tahoma"/>
              </a:rPr>
              <a:t>Voice</a:t>
            </a:r>
            <a:r>
              <a:rPr sz="1539" b="1" spc="-19" dirty="0">
                <a:latin typeface="Tahoma"/>
                <a:cs typeface="Tahoma"/>
              </a:rPr>
              <a:t> </a:t>
            </a:r>
            <a:r>
              <a:rPr sz="1539" b="1" dirty="0">
                <a:latin typeface="Tahoma"/>
                <a:cs typeface="Tahoma"/>
              </a:rPr>
              <a:t>quality</a:t>
            </a:r>
            <a:r>
              <a:rPr sz="1539" b="1" spc="-19" dirty="0">
                <a:latin typeface="Tahoma"/>
                <a:cs typeface="Tahoma"/>
              </a:rPr>
              <a:t> </a:t>
            </a:r>
            <a:r>
              <a:rPr sz="1539" b="1" dirty="0">
                <a:latin typeface="Tahoma"/>
                <a:cs typeface="Tahoma"/>
              </a:rPr>
              <a:t>(11</a:t>
            </a:r>
            <a:r>
              <a:rPr sz="1539" b="1" spc="-38" dirty="0">
                <a:latin typeface="Tahoma"/>
                <a:cs typeface="Tahoma"/>
              </a:rPr>
              <a:t> </a:t>
            </a:r>
            <a:r>
              <a:rPr sz="1539" b="1" dirty="0">
                <a:latin typeface="Tahoma"/>
                <a:cs typeface="Tahoma"/>
              </a:rPr>
              <a:t>kHz,</a:t>
            </a:r>
            <a:r>
              <a:rPr sz="1539" b="1" spc="-26" dirty="0">
                <a:latin typeface="Tahoma"/>
                <a:cs typeface="Tahoma"/>
              </a:rPr>
              <a:t> </a:t>
            </a:r>
            <a:r>
              <a:rPr sz="1539" b="1" dirty="0">
                <a:latin typeface="Tahoma"/>
                <a:cs typeface="Tahoma"/>
              </a:rPr>
              <a:t>8</a:t>
            </a:r>
            <a:r>
              <a:rPr sz="1539" b="1" spc="-26" dirty="0">
                <a:latin typeface="Tahoma"/>
                <a:cs typeface="Tahoma"/>
              </a:rPr>
              <a:t> </a:t>
            </a:r>
            <a:r>
              <a:rPr sz="1539" b="1" dirty="0">
                <a:latin typeface="Tahoma"/>
                <a:cs typeface="Tahoma"/>
              </a:rPr>
              <a:t>bit,</a:t>
            </a:r>
            <a:r>
              <a:rPr sz="1539" b="1" spc="-29" dirty="0">
                <a:latin typeface="Tahoma"/>
                <a:cs typeface="Tahoma"/>
              </a:rPr>
              <a:t> </a:t>
            </a:r>
            <a:r>
              <a:rPr sz="1539" b="1" dirty="0">
                <a:latin typeface="Tahoma"/>
                <a:cs typeface="Tahoma"/>
              </a:rPr>
              <a:t>mono,</a:t>
            </a:r>
            <a:r>
              <a:rPr sz="1539" b="1" spc="-13" dirty="0">
                <a:latin typeface="Tahoma"/>
                <a:cs typeface="Tahoma"/>
              </a:rPr>
              <a:t> </a:t>
            </a:r>
            <a:r>
              <a:rPr sz="1539" b="1" dirty="0">
                <a:latin typeface="Tahoma"/>
                <a:cs typeface="Tahoma"/>
              </a:rPr>
              <a:t>about</a:t>
            </a:r>
            <a:r>
              <a:rPr sz="1539" b="1" spc="-29" dirty="0">
                <a:latin typeface="Tahoma"/>
                <a:cs typeface="Tahoma"/>
              </a:rPr>
              <a:t> </a:t>
            </a:r>
            <a:r>
              <a:rPr sz="1539" b="1" spc="-16" dirty="0">
                <a:latin typeface="Tahoma"/>
                <a:cs typeface="Tahoma"/>
              </a:rPr>
              <a:t>600 </a:t>
            </a:r>
            <a:r>
              <a:rPr sz="1539" b="1" spc="-6" dirty="0">
                <a:latin typeface="Tahoma"/>
                <a:cs typeface="Tahoma"/>
              </a:rPr>
              <a:t>kbyte/minute)</a:t>
            </a:r>
            <a:r>
              <a:rPr sz="1539" b="1" spc="-13" dirty="0">
                <a:latin typeface="Tahoma"/>
                <a:cs typeface="Tahoma"/>
              </a:rPr>
              <a:t> </a:t>
            </a:r>
            <a:r>
              <a:rPr sz="1539" b="1" dirty="0">
                <a:latin typeface="Tahoma"/>
                <a:cs typeface="Tahoma"/>
              </a:rPr>
              <a:t>:</a:t>
            </a:r>
            <a:r>
              <a:rPr sz="1539" b="1" spc="-22" dirty="0">
                <a:latin typeface="Tahoma"/>
                <a:cs typeface="Tahoma"/>
              </a:rPr>
              <a:t> </a:t>
            </a:r>
            <a:r>
              <a:rPr sz="1539" b="1" dirty="0">
                <a:latin typeface="Tahoma"/>
                <a:cs typeface="Tahoma"/>
              </a:rPr>
              <a:t>1083</a:t>
            </a:r>
            <a:r>
              <a:rPr sz="1539" b="1" spc="-32" dirty="0">
                <a:latin typeface="Tahoma"/>
                <a:cs typeface="Tahoma"/>
              </a:rPr>
              <a:t> </a:t>
            </a:r>
            <a:r>
              <a:rPr sz="1539" b="1" spc="-6" dirty="0">
                <a:latin typeface="Tahoma"/>
                <a:cs typeface="Tahoma"/>
              </a:rPr>
              <a:t>minutes.</a:t>
            </a:r>
            <a:endParaRPr sz="1539" dirty="0">
              <a:latin typeface="Tahoma"/>
              <a:cs typeface="Tahoma"/>
            </a:endParaRPr>
          </a:p>
          <a:p>
            <a:pPr marL="228046" marR="600658" indent="-219902">
              <a:lnSpc>
                <a:spcPct val="80000"/>
              </a:lnSpc>
              <a:spcBef>
                <a:spcPts val="378"/>
              </a:spcBef>
            </a:pPr>
            <a:r>
              <a:rPr sz="1539" dirty="0">
                <a:solidFill>
                  <a:srgbClr val="FFCC00"/>
                </a:solidFill>
                <a:latin typeface="Wingdings"/>
                <a:cs typeface="Wingdings"/>
              </a:rPr>
              <a:t></a:t>
            </a:r>
            <a:r>
              <a:rPr sz="1539" spc="-45" dirty="0">
                <a:solidFill>
                  <a:srgbClr val="FFCC00"/>
                </a:solidFill>
                <a:latin typeface="Times New Roman"/>
                <a:cs typeface="Times New Roman"/>
              </a:rPr>
              <a:t> </a:t>
            </a:r>
            <a:r>
              <a:rPr sz="1539" b="1" dirty="0">
                <a:latin typeface="Tahoma"/>
                <a:cs typeface="Tahoma"/>
              </a:rPr>
              <a:t>2.</a:t>
            </a:r>
            <a:r>
              <a:rPr sz="1539" b="1" spc="-22" dirty="0">
                <a:latin typeface="Tahoma"/>
                <a:cs typeface="Tahoma"/>
              </a:rPr>
              <a:t> </a:t>
            </a:r>
            <a:r>
              <a:rPr sz="1539" b="1" dirty="0">
                <a:solidFill>
                  <a:srgbClr val="FF0000"/>
                </a:solidFill>
                <a:latin typeface="Tahoma"/>
                <a:cs typeface="Tahoma"/>
              </a:rPr>
              <a:t>High</a:t>
            </a:r>
            <a:r>
              <a:rPr sz="1539" b="1" spc="-22" dirty="0">
                <a:solidFill>
                  <a:srgbClr val="FF0000"/>
                </a:solidFill>
                <a:latin typeface="Tahoma"/>
                <a:cs typeface="Tahoma"/>
              </a:rPr>
              <a:t> </a:t>
            </a:r>
            <a:r>
              <a:rPr sz="1539" b="1" dirty="0">
                <a:solidFill>
                  <a:srgbClr val="FF0000"/>
                </a:solidFill>
                <a:latin typeface="Tahoma"/>
                <a:cs typeface="Tahoma"/>
              </a:rPr>
              <a:t>quality</a:t>
            </a:r>
            <a:r>
              <a:rPr sz="1539" b="1" spc="-13" dirty="0">
                <a:solidFill>
                  <a:srgbClr val="FF0000"/>
                </a:solidFill>
                <a:latin typeface="Tahoma"/>
                <a:cs typeface="Tahoma"/>
              </a:rPr>
              <a:t> </a:t>
            </a:r>
            <a:r>
              <a:rPr sz="1539" b="1" dirty="0">
                <a:solidFill>
                  <a:srgbClr val="FF0000"/>
                </a:solidFill>
                <a:latin typeface="Tahoma"/>
                <a:cs typeface="Tahoma"/>
              </a:rPr>
              <a:t>music</a:t>
            </a:r>
            <a:r>
              <a:rPr sz="1539" b="1" spc="-26" dirty="0">
                <a:solidFill>
                  <a:srgbClr val="FF0000"/>
                </a:solidFill>
                <a:latin typeface="Tahoma"/>
                <a:cs typeface="Tahoma"/>
              </a:rPr>
              <a:t> </a:t>
            </a:r>
            <a:r>
              <a:rPr sz="1539" b="1" dirty="0">
                <a:solidFill>
                  <a:srgbClr val="FF0000"/>
                </a:solidFill>
                <a:latin typeface="Tahoma"/>
                <a:cs typeface="Tahoma"/>
              </a:rPr>
              <a:t>(44</a:t>
            </a:r>
            <a:r>
              <a:rPr sz="1539" b="1" spc="-26" dirty="0">
                <a:solidFill>
                  <a:srgbClr val="FF0000"/>
                </a:solidFill>
                <a:latin typeface="Tahoma"/>
                <a:cs typeface="Tahoma"/>
              </a:rPr>
              <a:t> </a:t>
            </a:r>
            <a:r>
              <a:rPr sz="1539" b="1" dirty="0">
                <a:solidFill>
                  <a:srgbClr val="FF0000"/>
                </a:solidFill>
                <a:latin typeface="Tahoma"/>
                <a:cs typeface="Tahoma"/>
              </a:rPr>
              <a:t>kHz,</a:t>
            </a:r>
            <a:r>
              <a:rPr sz="1539" b="1" spc="-22" dirty="0">
                <a:solidFill>
                  <a:srgbClr val="FF0000"/>
                </a:solidFill>
                <a:latin typeface="Tahoma"/>
                <a:cs typeface="Tahoma"/>
              </a:rPr>
              <a:t> </a:t>
            </a:r>
            <a:r>
              <a:rPr sz="1539" b="1" dirty="0">
                <a:solidFill>
                  <a:srgbClr val="FF0000"/>
                </a:solidFill>
                <a:latin typeface="Tahoma"/>
                <a:cs typeface="Tahoma"/>
              </a:rPr>
              <a:t>16</a:t>
            </a:r>
            <a:r>
              <a:rPr sz="1539" b="1" spc="-19" dirty="0">
                <a:solidFill>
                  <a:srgbClr val="FF0000"/>
                </a:solidFill>
                <a:latin typeface="Tahoma"/>
                <a:cs typeface="Tahoma"/>
              </a:rPr>
              <a:t> </a:t>
            </a:r>
            <a:r>
              <a:rPr sz="1539" b="1" dirty="0">
                <a:solidFill>
                  <a:srgbClr val="FF0000"/>
                </a:solidFill>
                <a:latin typeface="Tahoma"/>
                <a:cs typeface="Tahoma"/>
              </a:rPr>
              <a:t>bit,</a:t>
            </a:r>
            <a:r>
              <a:rPr sz="1539" b="1" spc="-19" dirty="0">
                <a:solidFill>
                  <a:srgbClr val="FF0000"/>
                </a:solidFill>
                <a:latin typeface="Tahoma"/>
                <a:cs typeface="Tahoma"/>
              </a:rPr>
              <a:t> </a:t>
            </a:r>
            <a:r>
              <a:rPr sz="1539" b="1" spc="-6" dirty="0">
                <a:solidFill>
                  <a:srgbClr val="FF0000"/>
                </a:solidFill>
                <a:latin typeface="Tahoma"/>
                <a:cs typeface="Tahoma"/>
              </a:rPr>
              <a:t>stereo, </a:t>
            </a:r>
            <a:r>
              <a:rPr sz="1539" b="1" dirty="0">
                <a:solidFill>
                  <a:srgbClr val="FF0000"/>
                </a:solidFill>
                <a:latin typeface="Tahoma"/>
                <a:cs typeface="Tahoma"/>
              </a:rPr>
              <a:t>about</a:t>
            </a:r>
            <a:r>
              <a:rPr sz="1539" b="1" spc="-38" dirty="0">
                <a:solidFill>
                  <a:srgbClr val="FF0000"/>
                </a:solidFill>
                <a:latin typeface="Tahoma"/>
                <a:cs typeface="Tahoma"/>
              </a:rPr>
              <a:t> </a:t>
            </a:r>
            <a:r>
              <a:rPr sz="1539" b="1" dirty="0">
                <a:solidFill>
                  <a:srgbClr val="FF0000"/>
                </a:solidFill>
                <a:latin typeface="Tahoma"/>
                <a:cs typeface="Tahoma"/>
              </a:rPr>
              <a:t>10</a:t>
            </a:r>
            <a:r>
              <a:rPr sz="1539" b="1" spc="-51" dirty="0">
                <a:solidFill>
                  <a:srgbClr val="FF0000"/>
                </a:solidFill>
                <a:latin typeface="Tahoma"/>
                <a:cs typeface="Tahoma"/>
              </a:rPr>
              <a:t> </a:t>
            </a:r>
            <a:r>
              <a:rPr sz="1539" b="1" dirty="0">
                <a:solidFill>
                  <a:srgbClr val="FF0000"/>
                </a:solidFill>
                <a:latin typeface="Tahoma"/>
                <a:cs typeface="Tahoma"/>
              </a:rPr>
              <a:t>MB/minute):</a:t>
            </a:r>
            <a:r>
              <a:rPr sz="1539" b="1" spc="-35" dirty="0">
                <a:solidFill>
                  <a:srgbClr val="FF0000"/>
                </a:solidFill>
                <a:latin typeface="Tahoma"/>
                <a:cs typeface="Tahoma"/>
              </a:rPr>
              <a:t> </a:t>
            </a:r>
            <a:r>
              <a:rPr sz="1539" b="1" dirty="0">
                <a:solidFill>
                  <a:srgbClr val="FF0000"/>
                </a:solidFill>
                <a:latin typeface="Tahoma"/>
                <a:cs typeface="Tahoma"/>
              </a:rPr>
              <a:t>61</a:t>
            </a:r>
            <a:r>
              <a:rPr sz="1539" b="1" spc="-48" dirty="0">
                <a:solidFill>
                  <a:srgbClr val="FF0000"/>
                </a:solidFill>
                <a:latin typeface="Tahoma"/>
                <a:cs typeface="Tahoma"/>
              </a:rPr>
              <a:t> </a:t>
            </a:r>
            <a:r>
              <a:rPr sz="1539" b="1" spc="-6" dirty="0">
                <a:solidFill>
                  <a:srgbClr val="FF0000"/>
                </a:solidFill>
                <a:latin typeface="Tahoma"/>
                <a:cs typeface="Tahoma"/>
              </a:rPr>
              <a:t>minutes.</a:t>
            </a:r>
            <a:endParaRPr sz="1539" dirty="0">
              <a:latin typeface="Tahoma"/>
              <a:cs typeface="Tahoma"/>
            </a:endParaRPr>
          </a:p>
          <a:p>
            <a:pPr marL="228046" marR="72486" indent="-219902">
              <a:lnSpc>
                <a:spcPts val="1481"/>
              </a:lnSpc>
              <a:spcBef>
                <a:spcPts val="356"/>
              </a:spcBef>
            </a:pPr>
            <a:r>
              <a:rPr sz="1539" dirty="0">
                <a:solidFill>
                  <a:srgbClr val="FFCC00"/>
                </a:solidFill>
                <a:latin typeface="Wingdings"/>
                <a:cs typeface="Wingdings"/>
              </a:rPr>
              <a:t></a:t>
            </a:r>
            <a:r>
              <a:rPr sz="1539" spc="-42" dirty="0">
                <a:solidFill>
                  <a:srgbClr val="FFCC00"/>
                </a:solidFill>
                <a:latin typeface="Times New Roman"/>
                <a:cs typeface="Times New Roman"/>
              </a:rPr>
              <a:t> </a:t>
            </a:r>
            <a:r>
              <a:rPr sz="1539" b="1" dirty="0">
                <a:latin typeface="Tahoma"/>
                <a:cs typeface="Tahoma"/>
              </a:rPr>
              <a:t>3.</a:t>
            </a:r>
            <a:r>
              <a:rPr sz="1539" b="1" spc="-16" dirty="0">
                <a:latin typeface="Tahoma"/>
                <a:cs typeface="Tahoma"/>
              </a:rPr>
              <a:t> </a:t>
            </a:r>
            <a:r>
              <a:rPr sz="1539" b="1" dirty="0">
                <a:latin typeface="Tahoma"/>
                <a:cs typeface="Tahoma"/>
              </a:rPr>
              <a:t>Good</a:t>
            </a:r>
            <a:r>
              <a:rPr sz="1539" b="1" spc="-10" dirty="0">
                <a:latin typeface="Tahoma"/>
                <a:cs typeface="Tahoma"/>
              </a:rPr>
              <a:t> </a:t>
            </a:r>
            <a:r>
              <a:rPr sz="1539" b="1" dirty="0">
                <a:latin typeface="Tahoma"/>
                <a:cs typeface="Tahoma"/>
              </a:rPr>
              <a:t>voice</a:t>
            </a:r>
            <a:r>
              <a:rPr sz="1539" b="1" spc="-16" dirty="0">
                <a:latin typeface="Tahoma"/>
                <a:cs typeface="Tahoma"/>
              </a:rPr>
              <a:t> </a:t>
            </a:r>
            <a:r>
              <a:rPr sz="1539" b="1" dirty="0">
                <a:latin typeface="Tahoma"/>
                <a:cs typeface="Tahoma"/>
              </a:rPr>
              <a:t>or</a:t>
            </a:r>
            <a:r>
              <a:rPr sz="1539" b="1" spc="-16" dirty="0">
                <a:latin typeface="Tahoma"/>
                <a:cs typeface="Tahoma"/>
              </a:rPr>
              <a:t> </a:t>
            </a:r>
            <a:r>
              <a:rPr sz="1539" b="1" dirty="0">
                <a:latin typeface="Tahoma"/>
                <a:cs typeface="Tahoma"/>
              </a:rPr>
              <a:t>acceptable</a:t>
            </a:r>
            <a:r>
              <a:rPr sz="1539" b="1" spc="-13" dirty="0">
                <a:latin typeface="Tahoma"/>
                <a:cs typeface="Tahoma"/>
              </a:rPr>
              <a:t> </a:t>
            </a:r>
            <a:r>
              <a:rPr sz="1539" b="1" dirty="0">
                <a:latin typeface="Tahoma"/>
                <a:cs typeface="Tahoma"/>
              </a:rPr>
              <a:t>music</a:t>
            </a:r>
            <a:r>
              <a:rPr sz="1539" b="1" spc="-19" dirty="0">
                <a:latin typeface="Tahoma"/>
                <a:cs typeface="Tahoma"/>
              </a:rPr>
              <a:t> </a:t>
            </a:r>
            <a:r>
              <a:rPr sz="1539" b="1" dirty="0">
                <a:latin typeface="Tahoma"/>
                <a:cs typeface="Tahoma"/>
              </a:rPr>
              <a:t>(22</a:t>
            </a:r>
            <a:r>
              <a:rPr sz="1539" b="1" spc="-26" dirty="0">
                <a:latin typeface="Tahoma"/>
                <a:cs typeface="Tahoma"/>
              </a:rPr>
              <a:t> </a:t>
            </a:r>
            <a:r>
              <a:rPr sz="1539" b="1" dirty="0">
                <a:latin typeface="Tahoma"/>
                <a:cs typeface="Tahoma"/>
              </a:rPr>
              <a:t>kHz,</a:t>
            </a:r>
            <a:r>
              <a:rPr sz="1539" b="1" spc="-19" dirty="0">
                <a:latin typeface="Tahoma"/>
                <a:cs typeface="Tahoma"/>
              </a:rPr>
              <a:t> </a:t>
            </a:r>
            <a:r>
              <a:rPr sz="1539" b="1" dirty="0">
                <a:latin typeface="Tahoma"/>
                <a:cs typeface="Tahoma"/>
              </a:rPr>
              <a:t>16</a:t>
            </a:r>
            <a:r>
              <a:rPr sz="1539" b="1" spc="-22" dirty="0">
                <a:latin typeface="Tahoma"/>
                <a:cs typeface="Tahoma"/>
              </a:rPr>
              <a:t> </a:t>
            </a:r>
            <a:r>
              <a:rPr sz="1539" b="1" spc="-13" dirty="0">
                <a:latin typeface="Tahoma"/>
                <a:cs typeface="Tahoma"/>
              </a:rPr>
              <a:t>bit, </a:t>
            </a:r>
            <a:r>
              <a:rPr sz="1539" b="1" dirty="0">
                <a:latin typeface="Tahoma"/>
                <a:cs typeface="Tahoma"/>
              </a:rPr>
              <a:t>stereo):</a:t>
            </a:r>
            <a:r>
              <a:rPr sz="1539" b="1" spc="-42" dirty="0">
                <a:latin typeface="Tahoma"/>
                <a:cs typeface="Tahoma"/>
              </a:rPr>
              <a:t> </a:t>
            </a:r>
            <a:r>
              <a:rPr sz="1539" b="1" dirty="0">
                <a:latin typeface="Tahoma"/>
                <a:cs typeface="Tahoma"/>
              </a:rPr>
              <a:t>122</a:t>
            </a:r>
            <a:r>
              <a:rPr sz="1539" b="1" spc="-45" dirty="0">
                <a:latin typeface="Tahoma"/>
                <a:cs typeface="Tahoma"/>
              </a:rPr>
              <a:t> </a:t>
            </a:r>
            <a:r>
              <a:rPr sz="1539" b="1" spc="-6" dirty="0">
                <a:latin typeface="Tahoma"/>
                <a:cs typeface="Tahoma"/>
              </a:rPr>
              <a:t>minutes.</a:t>
            </a:r>
            <a:endParaRPr sz="1539" dirty="0">
              <a:latin typeface="Tahoma"/>
              <a:cs typeface="Tahoma"/>
            </a:endParaRPr>
          </a:p>
          <a:p>
            <a:pPr marL="24434">
              <a:spcBef>
                <a:spcPts val="301"/>
              </a:spcBef>
            </a:pPr>
            <a:r>
              <a:rPr sz="1539" b="1" dirty="0">
                <a:solidFill>
                  <a:srgbClr val="FF0000"/>
                </a:solidFill>
                <a:latin typeface="Times New Roman"/>
                <a:cs typeface="Times New Roman"/>
              </a:rPr>
              <a:t>650</a:t>
            </a:r>
            <a:r>
              <a:rPr sz="1539" b="1" spc="-6" dirty="0">
                <a:solidFill>
                  <a:srgbClr val="FF0000"/>
                </a:solidFill>
                <a:latin typeface="Times New Roman"/>
                <a:cs typeface="Times New Roman"/>
              </a:rPr>
              <a:t> </a:t>
            </a:r>
            <a:r>
              <a:rPr sz="1539" b="1" dirty="0">
                <a:solidFill>
                  <a:srgbClr val="FF0000"/>
                </a:solidFill>
                <a:latin typeface="Times New Roman"/>
                <a:cs typeface="Times New Roman"/>
              </a:rPr>
              <a:t>Mbyte=44</a:t>
            </a:r>
            <a:r>
              <a:rPr sz="1539" b="1" spc="-16" dirty="0">
                <a:solidFill>
                  <a:srgbClr val="FF0000"/>
                </a:solidFill>
                <a:latin typeface="Times New Roman"/>
                <a:cs typeface="Times New Roman"/>
              </a:rPr>
              <a:t> </a:t>
            </a:r>
            <a:r>
              <a:rPr sz="1539" b="1" dirty="0">
                <a:solidFill>
                  <a:srgbClr val="FF0000"/>
                </a:solidFill>
                <a:latin typeface="Times New Roman"/>
                <a:cs typeface="Times New Roman"/>
              </a:rPr>
              <a:t>x1000x</a:t>
            </a:r>
            <a:r>
              <a:rPr sz="1539" b="1" spc="-38" dirty="0">
                <a:solidFill>
                  <a:srgbClr val="FF0000"/>
                </a:solidFill>
                <a:latin typeface="Times New Roman"/>
                <a:cs typeface="Times New Roman"/>
              </a:rPr>
              <a:t> </a:t>
            </a:r>
            <a:r>
              <a:rPr sz="1539" b="1" dirty="0">
                <a:solidFill>
                  <a:srgbClr val="FF0000"/>
                </a:solidFill>
                <a:latin typeface="Times New Roman"/>
                <a:cs typeface="Times New Roman"/>
              </a:rPr>
              <a:t>Tx</a:t>
            </a:r>
            <a:r>
              <a:rPr sz="1539" b="1" spc="-6" dirty="0">
                <a:solidFill>
                  <a:srgbClr val="FF0000"/>
                </a:solidFill>
                <a:latin typeface="Times New Roman"/>
                <a:cs typeface="Times New Roman"/>
              </a:rPr>
              <a:t> </a:t>
            </a:r>
            <a:r>
              <a:rPr sz="1539" b="1" dirty="0">
                <a:solidFill>
                  <a:srgbClr val="FF0000"/>
                </a:solidFill>
                <a:latin typeface="Times New Roman"/>
                <a:cs typeface="Times New Roman"/>
              </a:rPr>
              <a:t>(16/8)x2;</a:t>
            </a:r>
            <a:r>
              <a:rPr sz="1539" b="1" spc="-3" dirty="0">
                <a:solidFill>
                  <a:srgbClr val="FF0000"/>
                </a:solidFill>
                <a:latin typeface="Times New Roman"/>
                <a:cs typeface="Times New Roman"/>
              </a:rPr>
              <a:t> </a:t>
            </a:r>
            <a:r>
              <a:rPr sz="1539" b="1" dirty="0">
                <a:solidFill>
                  <a:srgbClr val="FF0000"/>
                </a:solidFill>
                <a:latin typeface="Times New Roman"/>
                <a:cs typeface="Times New Roman"/>
              </a:rPr>
              <a:t>→T(sec)/60=61.55</a:t>
            </a:r>
            <a:r>
              <a:rPr sz="1539" b="1" spc="-29" dirty="0">
                <a:solidFill>
                  <a:srgbClr val="FF0000"/>
                </a:solidFill>
                <a:latin typeface="Times New Roman"/>
                <a:cs typeface="Times New Roman"/>
              </a:rPr>
              <a:t> </a:t>
            </a:r>
            <a:r>
              <a:rPr sz="1539" b="1" spc="-6" dirty="0">
                <a:solidFill>
                  <a:srgbClr val="FF0000"/>
                </a:solidFill>
                <a:latin typeface="Times New Roman"/>
                <a:cs typeface="Times New Roman"/>
              </a:rPr>
              <a:t>Minutes</a:t>
            </a:r>
            <a:endParaRPr sz="1539" dirty="0">
              <a:latin typeface="Times New Roman"/>
              <a:cs typeface="Times New Roman"/>
            </a:endParaRPr>
          </a:p>
        </p:txBody>
      </p:sp>
      <p:sp>
        <p:nvSpPr>
          <p:cNvPr id="10" name="Footer Placeholder 9">
            <a:extLst>
              <a:ext uri="{FF2B5EF4-FFF2-40B4-BE49-F238E27FC236}">
                <a16:creationId xmlns:a16="http://schemas.microsoft.com/office/drawing/2014/main" id="{0CADE4AA-2FDE-40B3-82EE-D283A682D4E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628741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81973" y="4123270"/>
            <a:ext cx="73711" cy="146404"/>
          </a:xfrm>
          <a:prstGeom prst="rect">
            <a:avLst/>
          </a:prstGeom>
        </p:spPr>
        <p:txBody>
          <a:bodyPr vert="horz" wrap="square" lIns="0" tIns="8145" rIns="0" bIns="0" rtlCol="0">
            <a:spAutoFit/>
          </a:bodyPr>
          <a:lstStyle/>
          <a:p>
            <a:pPr marL="8145">
              <a:spcBef>
                <a:spcPts val="64"/>
              </a:spcBef>
            </a:pPr>
            <a:r>
              <a:rPr sz="898" spc="-32" dirty="0">
                <a:latin typeface="Times New Roman"/>
                <a:cs typeface="Times New Roman"/>
              </a:rPr>
              <a:t>1</a:t>
            </a:r>
            <a:endParaRPr sz="898">
              <a:latin typeface="Times New Roman"/>
              <a:cs typeface="Times New Roman"/>
            </a:endParaRPr>
          </a:p>
        </p:txBody>
      </p:sp>
      <p:sp>
        <p:nvSpPr>
          <p:cNvPr id="3" name="object 3"/>
          <p:cNvSpPr txBox="1">
            <a:spLocks noGrp="1"/>
          </p:cNvSpPr>
          <p:nvPr>
            <p:ph type="title"/>
          </p:nvPr>
        </p:nvSpPr>
        <p:spPr>
          <a:xfrm>
            <a:off x="3947214" y="139098"/>
            <a:ext cx="2148216" cy="492290"/>
          </a:xfrm>
          <a:prstGeom prst="rect">
            <a:avLst/>
          </a:prstGeom>
        </p:spPr>
        <p:txBody>
          <a:bodyPr vert="horz" wrap="square" lIns="0" tIns="25249" rIns="0" bIns="0" rtlCol="0" anchor="ctr">
            <a:spAutoFit/>
          </a:bodyPr>
          <a:lstStyle/>
          <a:p>
            <a:pPr algn="ctr">
              <a:lnSpc>
                <a:spcPct val="100000"/>
              </a:lnSpc>
              <a:spcBef>
                <a:spcPts val="199"/>
              </a:spcBef>
            </a:pPr>
            <a:r>
              <a:rPr sz="2052" u="sng" dirty="0">
                <a:solidFill>
                  <a:srgbClr val="3333CC"/>
                </a:solidFill>
                <a:uFill>
                  <a:solidFill>
                    <a:srgbClr val="3333CC"/>
                  </a:solidFill>
                </a:uFill>
                <a:latin typeface="Comic Sans MS"/>
                <a:cs typeface="Comic Sans MS"/>
              </a:rPr>
              <a:t>Digital</a:t>
            </a:r>
            <a:r>
              <a:rPr sz="2052" u="sng" spc="-64" dirty="0">
                <a:solidFill>
                  <a:srgbClr val="3333CC"/>
                </a:solidFill>
                <a:uFill>
                  <a:solidFill>
                    <a:srgbClr val="3333CC"/>
                  </a:solidFill>
                </a:uFill>
                <a:latin typeface="Comic Sans MS"/>
                <a:cs typeface="Comic Sans MS"/>
              </a:rPr>
              <a:t> </a:t>
            </a:r>
            <a:r>
              <a:rPr sz="2052" u="sng" spc="-6" dirty="0">
                <a:solidFill>
                  <a:srgbClr val="3333CC"/>
                </a:solidFill>
                <a:uFill>
                  <a:solidFill>
                    <a:srgbClr val="3333CC"/>
                  </a:solidFill>
                </a:uFill>
                <a:latin typeface="Comic Sans MS"/>
                <a:cs typeface="Comic Sans MS"/>
              </a:rPr>
              <a:t>Audio</a:t>
            </a:r>
            <a:endParaRPr sz="2052">
              <a:latin typeface="Comic Sans MS"/>
              <a:cs typeface="Comic Sans MS"/>
            </a:endParaRPr>
          </a:p>
          <a:p>
            <a:pPr algn="ctr">
              <a:lnSpc>
                <a:spcPct val="100000"/>
              </a:lnSpc>
              <a:spcBef>
                <a:spcPts val="61"/>
              </a:spcBef>
            </a:pPr>
            <a:r>
              <a:rPr sz="898" u="sng" dirty="0">
                <a:solidFill>
                  <a:srgbClr val="3333CC"/>
                </a:solidFill>
                <a:uFill>
                  <a:solidFill>
                    <a:srgbClr val="3333CC"/>
                  </a:solidFill>
                </a:uFill>
                <a:latin typeface="Comic Sans MS"/>
                <a:cs typeface="Comic Sans MS"/>
              </a:rPr>
              <a:t>Multimedia</a:t>
            </a:r>
            <a:r>
              <a:rPr sz="898" u="sng" spc="-42" dirty="0">
                <a:solidFill>
                  <a:srgbClr val="3333CC"/>
                </a:solidFill>
                <a:uFill>
                  <a:solidFill>
                    <a:srgbClr val="3333CC"/>
                  </a:solidFill>
                </a:uFill>
                <a:latin typeface="Comic Sans MS"/>
                <a:cs typeface="Comic Sans MS"/>
              </a:rPr>
              <a:t> </a:t>
            </a:r>
            <a:r>
              <a:rPr sz="898" u="sng" dirty="0">
                <a:solidFill>
                  <a:srgbClr val="3333CC"/>
                </a:solidFill>
                <a:uFill>
                  <a:solidFill>
                    <a:srgbClr val="3333CC"/>
                  </a:solidFill>
                </a:uFill>
                <a:latin typeface="Comic Sans MS"/>
                <a:cs typeface="Comic Sans MS"/>
              </a:rPr>
              <a:t>Systems</a:t>
            </a:r>
            <a:r>
              <a:rPr sz="898" u="sng" spc="-26" dirty="0">
                <a:solidFill>
                  <a:srgbClr val="3333CC"/>
                </a:solidFill>
                <a:uFill>
                  <a:solidFill>
                    <a:srgbClr val="3333CC"/>
                  </a:solidFill>
                </a:uFill>
                <a:latin typeface="Comic Sans MS"/>
                <a:cs typeface="Comic Sans MS"/>
              </a:rPr>
              <a:t> </a:t>
            </a:r>
            <a:r>
              <a:rPr sz="898" u="sng" dirty="0">
                <a:solidFill>
                  <a:srgbClr val="3333CC"/>
                </a:solidFill>
                <a:uFill>
                  <a:solidFill>
                    <a:srgbClr val="3333CC"/>
                  </a:solidFill>
                </a:uFill>
                <a:latin typeface="Comic Sans MS"/>
                <a:cs typeface="Comic Sans MS"/>
              </a:rPr>
              <a:t>(Module</a:t>
            </a:r>
            <a:r>
              <a:rPr sz="898" u="sng" spc="-26" dirty="0">
                <a:solidFill>
                  <a:srgbClr val="3333CC"/>
                </a:solidFill>
                <a:uFill>
                  <a:solidFill>
                    <a:srgbClr val="3333CC"/>
                  </a:solidFill>
                </a:uFill>
                <a:latin typeface="Comic Sans MS"/>
                <a:cs typeface="Comic Sans MS"/>
              </a:rPr>
              <a:t> </a:t>
            </a:r>
            <a:r>
              <a:rPr sz="898" u="sng" dirty="0">
                <a:solidFill>
                  <a:srgbClr val="3333CC"/>
                </a:solidFill>
                <a:uFill>
                  <a:solidFill>
                    <a:srgbClr val="3333CC"/>
                  </a:solidFill>
                </a:uFill>
                <a:latin typeface="Comic Sans MS"/>
                <a:cs typeface="Comic Sans MS"/>
              </a:rPr>
              <a:t>1</a:t>
            </a:r>
            <a:r>
              <a:rPr sz="898" u="sng" spc="-26" dirty="0">
                <a:solidFill>
                  <a:srgbClr val="3333CC"/>
                </a:solidFill>
                <a:uFill>
                  <a:solidFill>
                    <a:srgbClr val="3333CC"/>
                  </a:solidFill>
                </a:uFill>
                <a:latin typeface="Comic Sans MS"/>
                <a:cs typeface="Comic Sans MS"/>
              </a:rPr>
              <a:t> </a:t>
            </a:r>
            <a:r>
              <a:rPr sz="898" u="sng" dirty="0">
                <a:solidFill>
                  <a:srgbClr val="3333CC"/>
                </a:solidFill>
                <a:uFill>
                  <a:solidFill>
                    <a:srgbClr val="3333CC"/>
                  </a:solidFill>
                </a:uFill>
                <a:latin typeface="Comic Sans MS"/>
                <a:cs typeface="Comic Sans MS"/>
              </a:rPr>
              <a:t>Lesson</a:t>
            </a:r>
            <a:r>
              <a:rPr sz="898" u="sng" spc="-13" dirty="0">
                <a:solidFill>
                  <a:srgbClr val="3333CC"/>
                </a:solidFill>
                <a:uFill>
                  <a:solidFill>
                    <a:srgbClr val="3333CC"/>
                  </a:solidFill>
                </a:uFill>
                <a:latin typeface="Comic Sans MS"/>
                <a:cs typeface="Comic Sans MS"/>
              </a:rPr>
              <a:t> </a:t>
            </a:r>
            <a:r>
              <a:rPr sz="898" u="sng" spc="-16" dirty="0">
                <a:solidFill>
                  <a:srgbClr val="3333CC"/>
                </a:solidFill>
                <a:uFill>
                  <a:solidFill>
                    <a:srgbClr val="3333CC"/>
                  </a:solidFill>
                </a:uFill>
                <a:latin typeface="Comic Sans MS"/>
                <a:cs typeface="Comic Sans MS"/>
              </a:rPr>
              <a:t>1)</a:t>
            </a:r>
            <a:endParaRPr sz="898">
              <a:latin typeface="Comic Sans MS"/>
              <a:cs typeface="Comic Sans MS"/>
            </a:endParaRPr>
          </a:p>
        </p:txBody>
      </p:sp>
      <p:sp>
        <p:nvSpPr>
          <p:cNvPr id="4" name="object 4"/>
          <p:cNvSpPr txBox="1"/>
          <p:nvPr/>
        </p:nvSpPr>
        <p:spPr>
          <a:xfrm>
            <a:off x="2579035" y="955589"/>
            <a:ext cx="2335141" cy="2641986"/>
          </a:xfrm>
          <a:prstGeom prst="rect">
            <a:avLst/>
          </a:prstGeom>
        </p:spPr>
        <p:txBody>
          <a:bodyPr vert="horz" wrap="square" lIns="0" tIns="57829" rIns="0" bIns="0" rtlCol="0">
            <a:spAutoFit/>
          </a:bodyPr>
          <a:lstStyle/>
          <a:p>
            <a:pPr marL="8145">
              <a:spcBef>
                <a:spcPts val="455"/>
              </a:spcBef>
            </a:pPr>
            <a:r>
              <a:rPr sz="1603" b="1" i="1" spc="-6" dirty="0">
                <a:latin typeface="Comic Sans MS"/>
                <a:cs typeface="Comic Sans MS"/>
              </a:rPr>
              <a:t>Summary:</a:t>
            </a:r>
            <a:endParaRPr sz="1603" dirty="0">
              <a:latin typeface="Comic Sans MS"/>
              <a:cs typeface="Comic Sans MS"/>
            </a:endParaRPr>
          </a:p>
          <a:p>
            <a:pPr marL="228046" indent="-219902">
              <a:spcBef>
                <a:spcPts val="356"/>
              </a:spcBef>
              <a:buClr>
                <a:srgbClr val="3333CC"/>
              </a:buClr>
              <a:buSzPct val="85416"/>
              <a:buFont typeface="Wingdings"/>
              <a:buChar char=""/>
              <a:tabLst>
                <a:tab pos="228046" algn="l"/>
              </a:tabLst>
            </a:pPr>
            <a:r>
              <a:rPr sz="1539" dirty="0">
                <a:latin typeface="Comic Sans MS"/>
                <a:cs typeface="Comic Sans MS"/>
              </a:rPr>
              <a:t>Basic</a:t>
            </a:r>
            <a:r>
              <a:rPr sz="1539" spc="-6" dirty="0">
                <a:latin typeface="Comic Sans MS"/>
                <a:cs typeface="Comic Sans MS"/>
              </a:rPr>
              <a:t> concepts</a:t>
            </a:r>
            <a:endParaRPr sz="1539" dirty="0">
              <a:latin typeface="Comic Sans MS"/>
              <a:cs typeface="Comic Sans MS"/>
            </a:endParaRPr>
          </a:p>
          <a:p>
            <a:pPr marL="228046">
              <a:tabLst>
                <a:tab pos="1281539" algn="l"/>
              </a:tabLst>
            </a:pPr>
            <a:r>
              <a:rPr sz="1539" spc="-6" dirty="0">
                <a:latin typeface="Comic Sans MS"/>
                <a:cs typeface="Comic Sans MS"/>
              </a:rPr>
              <a:t>underlying</a:t>
            </a:r>
            <a:r>
              <a:rPr sz="1539" dirty="0">
                <a:latin typeface="Comic Sans MS"/>
                <a:cs typeface="Comic Sans MS"/>
              </a:rPr>
              <a:t>	</a:t>
            </a:r>
            <a:r>
              <a:rPr sz="1539" spc="-13" dirty="0">
                <a:latin typeface="Comic Sans MS"/>
                <a:cs typeface="Comic Sans MS"/>
              </a:rPr>
              <a:t>sound</a:t>
            </a:r>
            <a:endParaRPr sz="1539" dirty="0">
              <a:latin typeface="Comic Sans MS"/>
              <a:cs typeface="Comic Sans MS"/>
            </a:endParaRPr>
          </a:p>
          <a:p>
            <a:pPr marL="228046" marR="296867" indent="-219902">
              <a:spcBef>
                <a:spcPts val="372"/>
              </a:spcBef>
              <a:buClr>
                <a:srgbClr val="3333CC"/>
              </a:buClr>
              <a:buSzPct val="85416"/>
              <a:buFont typeface="Wingdings"/>
              <a:buChar char=""/>
              <a:tabLst>
                <a:tab pos="228046" algn="l"/>
              </a:tabLst>
            </a:pPr>
            <a:r>
              <a:rPr sz="1539" dirty="0">
                <a:latin typeface="Comic Sans MS"/>
                <a:cs typeface="Comic Sans MS"/>
              </a:rPr>
              <a:t>Facts</a:t>
            </a:r>
            <a:r>
              <a:rPr sz="1539" spc="-22" dirty="0">
                <a:latin typeface="Comic Sans MS"/>
                <a:cs typeface="Comic Sans MS"/>
              </a:rPr>
              <a:t> </a:t>
            </a:r>
            <a:r>
              <a:rPr sz="1539" dirty="0">
                <a:latin typeface="Comic Sans MS"/>
                <a:cs typeface="Comic Sans MS"/>
              </a:rPr>
              <a:t>about</a:t>
            </a:r>
            <a:r>
              <a:rPr sz="1539" spc="-26" dirty="0">
                <a:latin typeface="Comic Sans MS"/>
                <a:cs typeface="Comic Sans MS"/>
              </a:rPr>
              <a:t> </a:t>
            </a:r>
            <a:r>
              <a:rPr sz="1539" spc="-6" dirty="0">
                <a:latin typeface="Comic Sans MS"/>
                <a:cs typeface="Comic Sans MS"/>
              </a:rPr>
              <a:t>human </a:t>
            </a:r>
            <a:r>
              <a:rPr sz="1539" dirty="0">
                <a:latin typeface="Comic Sans MS"/>
                <a:cs typeface="Comic Sans MS"/>
              </a:rPr>
              <a:t>perception</a:t>
            </a:r>
            <a:r>
              <a:rPr sz="1539" spc="-58" dirty="0">
                <a:latin typeface="Comic Sans MS"/>
                <a:cs typeface="Comic Sans MS"/>
              </a:rPr>
              <a:t> </a:t>
            </a:r>
            <a:r>
              <a:rPr sz="1539" dirty="0">
                <a:latin typeface="Comic Sans MS"/>
                <a:cs typeface="Comic Sans MS"/>
              </a:rPr>
              <a:t>of</a:t>
            </a:r>
            <a:r>
              <a:rPr sz="1539" spc="-58" dirty="0">
                <a:latin typeface="Comic Sans MS"/>
                <a:cs typeface="Comic Sans MS"/>
              </a:rPr>
              <a:t> </a:t>
            </a:r>
            <a:r>
              <a:rPr sz="1539" spc="-6" dirty="0">
                <a:latin typeface="Comic Sans MS"/>
                <a:cs typeface="Comic Sans MS"/>
              </a:rPr>
              <a:t>sound</a:t>
            </a:r>
            <a:endParaRPr sz="1539" dirty="0">
              <a:latin typeface="Comic Sans MS"/>
              <a:cs typeface="Comic Sans MS"/>
            </a:endParaRPr>
          </a:p>
          <a:p>
            <a:pPr marL="228046" marR="487042" indent="-219902">
              <a:spcBef>
                <a:spcPts val="369"/>
              </a:spcBef>
              <a:buClr>
                <a:srgbClr val="3333CC"/>
              </a:buClr>
              <a:buSzPct val="85416"/>
              <a:buFont typeface="Wingdings"/>
              <a:buChar char=""/>
              <a:tabLst>
                <a:tab pos="228046" algn="l"/>
              </a:tabLst>
            </a:pPr>
            <a:r>
              <a:rPr sz="1539" spc="-6" dirty="0">
                <a:latin typeface="Comic Sans MS"/>
                <a:cs typeface="Comic Sans MS"/>
              </a:rPr>
              <a:t>Computer </a:t>
            </a:r>
            <a:r>
              <a:rPr sz="1539" dirty="0">
                <a:latin typeface="Comic Sans MS"/>
                <a:cs typeface="Comic Sans MS"/>
              </a:rPr>
              <a:t>representation</a:t>
            </a:r>
            <a:r>
              <a:rPr sz="1539" spc="-26" dirty="0">
                <a:latin typeface="Comic Sans MS"/>
                <a:cs typeface="Comic Sans MS"/>
              </a:rPr>
              <a:t> </a:t>
            </a:r>
            <a:r>
              <a:rPr sz="1539" spc="-16" dirty="0">
                <a:latin typeface="Comic Sans MS"/>
                <a:cs typeface="Comic Sans MS"/>
              </a:rPr>
              <a:t>of </a:t>
            </a:r>
            <a:r>
              <a:rPr sz="1539" dirty="0">
                <a:latin typeface="Comic Sans MS"/>
                <a:cs typeface="Comic Sans MS"/>
              </a:rPr>
              <a:t>sound</a:t>
            </a:r>
            <a:r>
              <a:rPr sz="1539" spc="-32" dirty="0">
                <a:latin typeface="Comic Sans MS"/>
                <a:cs typeface="Comic Sans MS"/>
              </a:rPr>
              <a:t> </a:t>
            </a:r>
            <a:r>
              <a:rPr sz="1539" spc="-6" dirty="0">
                <a:latin typeface="Comic Sans MS"/>
                <a:cs typeface="Comic Sans MS"/>
              </a:rPr>
              <a:t>(Audio)</a:t>
            </a:r>
            <a:endParaRPr sz="1539" dirty="0">
              <a:latin typeface="Comic Sans MS"/>
              <a:cs typeface="Comic Sans MS"/>
            </a:endParaRPr>
          </a:p>
          <a:p>
            <a:pPr marL="227639" indent="-219495">
              <a:spcBef>
                <a:spcPts val="372"/>
              </a:spcBef>
              <a:buClr>
                <a:srgbClr val="3333CC"/>
              </a:buClr>
              <a:buSzPct val="85416"/>
              <a:buFont typeface="Wingdings"/>
              <a:buChar char=""/>
              <a:tabLst>
                <a:tab pos="227639" algn="l"/>
              </a:tabLst>
            </a:pPr>
            <a:r>
              <a:rPr sz="1539" dirty="0">
                <a:latin typeface="Comic Sans MS"/>
                <a:cs typeface="Comic Sans MS"/>
              </a:rPr>
              <a:t>A</a:t>
            </a:r>
            <a:r>
              <a:rPr sz="1539" spc="-29" dirty="0">
                <a:latin typeface="Comic Sans MS"/>
                <a:cs typeface="Comic Sans MS"/>
              </a:rPr>
              <a:t> </a:t>
            </a:r>
            <a:r>
              <a:rPr sz="1539" dirty="0">
                <a:latin typeface="Comic Sans MS"/>
                <a:cs typeface="Comic Sans MS"/>
              </a:rPr>
              <a:t>brief</a:t>
            </a:r>
            <a:r>
              <a:rPr sz="1539" spc="-19" dirty="0">
                <a:latin typeface="Comic Sans MS"/>
                <a:cs typeface="Comic Sans MS"/>
              </a:rPr>
              <a:t> </a:t>
            </a:r>
            <a:r>
              <a:rPr sz="1539" dirty="0">
                <a:latin typeface="Comic Sans MS"/>
                <a:cs typeface="Comic Sans MS"/>
              </a:rPr>
              <a:t>introduction</a:t>
            </a:r>
            <a:r>
              <a:rPr sz="1539" spc="-13" dirty="0">
                <a:latin typeface="Comic Sans MS"/>
                <a:cs typeface="Comic Sans MS"/>
              </a:rPr>
              <a:t> </a:t>
            </a:r>
            <a:r>
              <a:rPr sz="1539" spc="-16" dirty="0">
                <a:latin typeface="Comic Sans MS"/>
                <a:cs typeface="Comic Sans MS"/>
              </a:rPr>
              <a:t>to</a:t>
            </a:r>
            <a:endParaRPr sz="1539" dirty="0">
              <a:latin typeface="Comic Sans MS"/>
              <a:cs typeface="Comic Sans MS"/>
            </a:endParaRPr>
          </a:p>
          <a:p>
            <a:pPr marL="228046"/>
            <a:r>
              <a:rPr sz="1539" spc="-13" dirty="0">
                <a:latin typeface="Comic Sans MS"/>
                <a:cs typeface="Comic Sans MS"/>
              </a:rPr>
              <a:t>MIDI</a:t>
            </a:r>
            <a:endParaRPr sz="1539" dirty="0">
              <a:latin typeface="Comic Sans MS"/>
              <a:cs typeface="Comic Sans MS"/>
            </a:endParaRPr>
          </a:p>
        </p:txBody>
      </p:sp>
      <p:sp>
        <p:nvSpPr>
          <p:cNvPr id="5" name="object 5"/>
          <p:cNvSpPr txBox="1"/>
          <p:nvPr/>
        </p:nvSpPr>
        <p:spPr>
          <a:xfrm>
            <a:off x="5096377" y="949565"/>
            <a:ext cx="2340028" cy="1236730"/>
          </a:xfrm>
          <a:prstGeom prst="rect">
            <a:avLst/>
          </a:prstGeom>
        </p:spPr>
        <p:txBody>
          <a:bodyPr vert="horz" wrap="square" lIns="0" tIns="57829" rIns="0" bIns="0" rtlCol="0">
            <a:spAutoFit/>
          </a:bodyPr>
          <a:lstStyle/>
          <a:p>
            <a:pPr marL="8145">
              <a:spcBef>
                <a:spcPts val="455"/>
              </a:spcBef>
            </a:pPr>
            <a:r>
              <a:rPr sz="1603" b="1" i="1" spc="-6" dirty="0">
                <a:latin typeface="Comic Sans MS"/>
                <a:cs typeface="Comic Sans MS"/>
              </a:rPr>
              <a:t>Sources:</a:t>
            </a:r>
            <a:endParaRPr sz="1603">
              <a:latin typeface="Comic Sans MS"/>
              <a:cs typeface="Comic Sans MS"/>
            </a:endParaRPr>
          </a:p>
          <a:p>
            <a:pPr marL="227639" indent="-219495">
              <a:spcBef>
                <a:spcPts val="356"/>
              </a:spcBef>
              <a:buClr>
                <a:srgbClr val="3333CC"/>
              </a:buClr>
              <a:buSzPct val="85416"/>
              <a:buFont typeface="Wingdings"/>
              <a:buChar char=""/>
              <a:tabLst>
                <a:tab pos="227639" algn="l"/>
              </a:tabLst>
            </a:pPr>
            <a:r>
              <a:rPr sz="1539" dirty="0">
                <a:latin typeface="Comic Sans MS"/>
                <a:cs typeface="Comic Sans MS"/>
              </a:rPr>
              <a:t>My</a:t>
            </a:r>
            <a:r>
              <a:rPr sz="1539" spc="-10" dirty="0">
                <a:latin typeface="Comic Sans MS"/>
                <a:cs typeface="Comic Sans MS"/>
              </a:rPr>
              <a:t> </a:t>
            </a:r>
            <a:r>
              <a:rPr sz="1539" dirty="0">
                <a:latin typeface="Comic Sans MS"/>
                <a:cs typeface="Comic Sans MS"/>
              </a:rPr>
              <a:t>research</a:t>
            </a:r>
            <a:r>
              <a:rPr sz="1539" spc="-29" dirty="0">
                <a:latin typeface="Comic Sans MS"/>
                <a:cs typeface="Comic Sans MS"/>
              </a:rPr>
              <a:t> </a:t>
            </a:r>
            <a:r>
              <a:rPr sz="1539" spc="-6" dirty="0">
                <a:latin typeface="Comic Sans MS"/>
                <a:cs typeface="Comic Sans MS"/>
              </a:rPr>
              <a:t>notes</a:t>
            </a:r>
            <a:endParaRPr sz="1539">
              <a:latin typeface="Comic Sans MS"/>
              <a:cs typeface="Comic Sans MS"/>
            </a:endParaRPr>
          </a:p>
          <a:p>
            <a:pPr marL="228046" indent="-219902">
              <a:spcBef>
                <a:spcPts val="369"/>
              </a:spcBef>
              <a:buClr>
                <a:srgbClr val="3333CC"/>
              </a:buClr>
              <a:buSzPct val="85416"/>
              <a:buFont typeface="Wingdings"/>
              <a:buChar char=""/>
              <a:tabLst>
                <a:tab pos="228046" algn="l"/>
              </a:tabLst>
            </a:pPr>
            <a:r>
              <a:rPr sz="1539" dirty="0">
                <a:latin typeface="Comic Sans MS"/>
                <a:cs typeface="Comic Sans MS"/>
              </a:rPr>
              <a:t>Dr.</a:t>
            </a:r>
            <a:r>
              <a:rPr sz="1539" spc="-22" dirty="0">
                <a:latin typeface="Comic Sans MS"/>
                <a:cs typeface="Comic Sans MS"/>
              </a:rPr>
              <a:t> </a:t>
            </a:r>
            <a:r>
              <a:rPr sz="1539" dirty="0">
                <a:latin typeface="Comic Sans MS"/>
                <a:cs typeface="Comic Sans MS"/>
              </a:rPr>
              <a:t>Ze-Nian</a:t>
            </a:r>
            <a:r>
              <a:rPr sz="1539" spc="-19" dirty="0">
                <a:latin typeface="Comic Sans MS"/>
                <a:cs typeface="Comic Sans MS"/>
              </a:rPr>
              <a:t> </a:t>
            </a:r>
            <a:r>
              <a:rPr sz="1539" dirty="0">
                <a:latin typeface="Comic Sans MS"/>
                <a:cs typeface="Comic Sans MS"/>
              </a:rPr>
              <a:t>Li’s</a:t>
            </a:r>
            <a:r>
              <a:rPr sz="1539" spc="-32" dirty="0">
                <a:latin typeface="Comic Sans MS"/>
                <a:cs typeface="Comic Sans MS"/>
              </a:rPr>
              <a:t> </a:t>
            </a:r>
            <a:r>
              <a:rPr sz="1539" spc="-6" dirty="0">
                <a:latin typeface="Comic Sans MS"/>
                <a:cs typeface="Comic Sans MS"/>
              </a:rPr>
              <a:t>course</a:t>
            </a:r>
            <a:endParaRPr sz="1539">
              <a:latin typeface="Comic Sans MS"/>
              <a:cs typeface="Comic Sans MS"/>
            </a:endParaRPr>
          </a:p>
          <a:p>
            <a:pPr marL="228046"/>
            <a:r>
              <a:rPr sz="1539" dirty="0">
                <a:latin typeface="Comic Sans MS"/>
                <a:cs typeface="Comic Sans MS"/>
              </a:rPr>
              <a:t>material</a:t>
            </a:r>
            <a:r>
              <a:rPr sz="1539" spc="-13" dirty="0">
                <a:latin typeface="Comic Sans MS"/>
                <a:cs typeface="Comic Sans MS"/>
              </a:rPr>
              <a:t> </a:t>
            </a:r>
            <a:r>
              <a:rPr sz="1539" spc="-16" dirty="0">
                <a:latin typeface="Comic Sans MS"/>
                <a:cs typeface="Comic Sans MS"/>
              </a:rPr>
              <a:t>at:</a:t>
            </a:r>
            <a:endParaRPr sz="1539">
              <a:latin typeface="Comic Sans MS"/>
              <a:cs typeface="Comic Sans MS"/>
            </a:endParaRPr>
          </a:p>
          <a:p>
            <a:pPr marL="228046">
              <a:spcBef>
                <a:spcPts val="38"/>
              </a:spcBef>
            </a:pPr>
            <a:r>
              <a:rPr sz="770" b="1" spc="-6" dirty="0">
                <a:solidFill>
                  <a:srgbClr val="FF0000"/>
                </a:solidFill>
                <a:latin typeface="Comic Sans MS"/>
                <a:cs typeface="Comic Sans MS"/>
                <a:hlinkClick r:id="rId2"/>
              </a:rPr>
              <a:t>http://www.cs.sfu.ca/CourseCentral/365/li/</a:t>
            </a:r>
            <a:endParaRPr sz="770">
              <a:latin typeface="Comic Sans MS"/>
              <a:cs typeface="Comic Sans MS"/>
            </a:endParaRPr>
          </a:p>
        </p:txBody>
      </p:sp>
      <p:sp>
        <p:nvSpPr>
          <p:cNvPr id="7" name="Footer Placeholder 6">
            <a:extLst>
              <a:ext uri="{FF2B5EF4-FFF2-40B4-BE49-F238E27FC236}">
                <a16:creationId xmlns:a16="http://schemas.microsoft.com/office/drawing/2014/main" id="{9B61380B-EDFA-4DA6-AC1C-B72C5EFBF98B}"/>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2567413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86452" y="4130946"/>
            <a:ext cx="5529739" cy="60749"/>
          </a:xfrm>
          <a:prstGeom prst="rect">
            <a:avLst/>
          </a:prstGeom>
        </p:spPr>
      </p:pic>
      <p:sp>
        <p:nvSpPr>
          <p:cNvPr id="3" name="object 3"/>
          <p:cNvSpPr/>
          <p:nvPr/>
        </p:nvSpPr>
        <p:spPr>
          <a:xfrm>
            <a:off x="2186452" y="4244243"/>
            <a:ext cx="5863916" cy="0"/>
          </a:xfrm>
          <a:custGeom>
            <a:avLst/>
            <a:gdLst/>
            <a:ahLst/>
            <a:cxnLst/>
            <a:rect l="l" t="t" r="r" b="b"/>
            <a:pathLst>
              <a:path w="9143365">
                <a:moveTo>
                  <a:pt x="0" y="0"/>
                </a:moveTo>
                <a:lnTo>
                  <a:pt x="9143052" y="0"/>
                </a:lnTo>
              </a:path>
            </a:pathLst>
          </a:custGeom>
          <a:ln w="8525">
            <a:solidFill>
              <a:srgbClr val="000000"/>
            </a:solidFill>
          </a:ln>
        </p:spPr>
        <p:txBody>
          <a:bodyPr wrap="square" lIns="0" tIns="0" rIns="0" bIns="0" rtlCol="0"/>
          <a:lstStyle/>
          <a:p>
            <a:endParaRPr sz="1154"/>
          </a:p>
        </p:txBody>
      </p:sp>
      <p:sp>
        <p:nvSpPr>
          <p:cNvPr id="4" name="object 4"/>
          <p:cNvSpPr/>
          <p:nvPr/>
        </p:nvSpPr>
        <p:spPr>
          <a:xfrm>
            <a:off x="2186452" y="4061995"/>
            <a:ext cx="5863916" cy="0"/>
          </a:xfrm>
          <a:custGeom>
            <a:avLst/>
            <a:gdLst/>
            <a:ahLst/>
            <a:cxnLst/>
            <a:rect l="l" t="t" r="r" b="b"/>
            <a:pathLst>
              <a:path w="9143365">
                <a:moveTo>
                  <a:pt x="0" y="0"/>
                </a:moveTo>
                <a:lnTo>
                  <a:pt x="9143052" y="0"/>
                </a:lnTo>
              </a:path>
            </a:pathLst>
          </a:custGeom>
          <a:ln w="8525">
            <a:solidFill>
              <a:srgbClr val="000000"/>
            </a:solidFill>
          </a:ln>
        </p:spPr>
        <p:txBody>
          <a:bodyPr wrap="square" lIns="0" tIns="0" rIns="0" bIns="0" rtlCol="0"/>
          <a:lstStyle/>
          <a:p>
            <a:endParaRPr sz="1154"/>
          </a:p>
        </p:txBody>
      </p:sp>
      <p:grpSp>
        <p:nvGrpSpPr>
          <p:cNvPr id="5" name="object 5"/>
          <p:cNvGrpSpPr/>
          <p:nvPr/>
        </p:nvGrpSpPr>
        <p:grpSpPr>
          <a:xfrm>
            <a:off x="2191925" y="1161525"/>
            <a:ext cx="5860251" cy="31358"/>
            <a:chOff x="8536" y="1811119"/>
            <a:chExt cx="9137650" cy="48895"/>
          </a:xfrm>
        </p:grpSpPr>
        <p:sp>
          <p:nvSpPr>
            <p:cNvPr id="6" name="object 6"/>
            <p:cNvSpPr/>
            <p:nvPr/>
          </p:nvSpPr>
          <p:spPr>
            <a:xfrm>
              <a:off x="8536" y="1849481"/>
              <a:ext cx="9137650" cy="0"/>
            </a:xfrm>
            <a:custGeom>
              <a:avLst/>
              <a:gdLst/>
              <a:ahLst/>
              <a:cxnLst/>
              <a:rect l="l" t="t" r="r" b="b"/>
              <a:pathLst>
                <a:path w="9137650">
                  <a:moveTo>
                    <a:pt x="0" y="0"/>
                  </a:moveTo>
                  <a:lnTo>
                    <a:pt x="9137360" y="0"/>
                  </a:lnTo>
                </a:path>
              </a:pathLst>
            </a:custGeom>
            <a:ln w="19891">
              <a:solidFill>
                <a:srgbClr val="2B2B2B"/>
              </a:solidFill>
            </a:ln>
          </p:spPr>
          <p:txBody>
            <a:bodyPr wrap="square" lIns="0" tIns="0" rIns="0" bIns="0" rtlCol="0"/>
            <a:lstStyle/>
            <a:p>
              <a:endParaRPr sz="1154"/>
            </a:p>
          </p:txBody>
        </p:sp>
        <p:sp>
          <p:nvSpPr>
            <p:cNvPr id="7" name="object 7"/>
            <p:cNvSpPr/>
            <p:nvPr/>
          </p:nvSpPr>
          <p:spPr>
            <a:xfrm>
              <a:off x="8536" y="1821065"/>
              <a:ext cx="2515870" cy="0"/>
            </a:xfrm>
            <a:custGeom>
              <a:avLst/>
              <a:gdLst/>
              <a:ahLst/>
              <a:cxnLst/>
              <a:rect l="l" t="t" r="r" b="b"/>
              <a:pathLst>
                <a:path w="2515870">
                  <a:moveTo>
                    <a:pt x="0" y="0"/>
                  </a:moveTo>
                  <a:lnTo>
                    <a:pt x="2515548" y="0"/>
                  </a:lnTo>
                </a:path>
              </a:pathLst>
            </a:custGeom>
            <a:ln w="19891">
              <a:solidFill>
                <a:srgbClr val="2B2B2B"/>
              </a:solidFill>
            </a:ln>
          </p:spPr>
          <p:txBody>
            <a:bodyPr wrap="square" lIns="0" tIns="0" rIns="0" bIns="0" rtlCol="0"/>
            <a:lstStyle/>
            <a:p>
              <a:endParaRPr sz="1154"/>
            </a:p>
          </p:txBody>
        </p:sp>
        <p:sp>
          <p:nvSpPr>
            <p:cNvPr id="8" name="object 8"/>
            <p:cNvSpPr/>
            <p:nvPr/>
          </p:nvSpPr>
          <p:spPr>
            <a:xfrm>
              <a:off x="2552541" y="1821065"/>
              <a:ext cx="6593840" cy="0"/>
            </a:xfrm>
            <a:custGeom>
              <a:avLst/>
              <a:gdLst/>
              <a:ahLst/>
              <a:cxnLst/>
              <a:rect l="l" t="t" r="r" b="b"/>
              <a:pathLst>
                <a:path w="6593840">
                  <a:moveTo>
                    <a:pt x="0" y="0"/>
                  </a:moveTo>
                  <a:lnTo>
                    <a:pt x="6593355" y="0"/>
                  </a:lnTo>
                </a:path>
              </a:pathLst>
            </a:custGeom>
            <a:ln w="19891">
              <a:solidFill>
                <a:srgbClr val="2B2B2B"/>
              </a:solidFill>
            </a:ln>
          </p:spPr>
          <p:txBody>
            <a:bodyPr wrap="square" lIns="0" tIns="0" rIns="0" bIns="0" rtlCol="0"/>
            <a:lstStyle/>
            <a:p>
              <a:endParaRPr sz="1154"/>
            </a:p>
          </p:txBody>
        </p:sp>
      </p:grpSp>
      <p:sp>
        <p:nvSpPr>
          <p:cNvPr id="9" name="object 9"/>
          <p:cNvSpPr/>
          <p:nvPr/>
        </p:nvSpPr>
        <p:spPr>
          <a:xfrm>
            <a:off x="2191925" y="1022105"/>
            <a:ext cx="5860251" cy="0"/>
          </a:xfrm>
          <a:custGeom>
            <a:avLst/>
            <a:gdLst/>
            <a:ahLst/>
            <a:cxnLst/>
            <a:rect l="l" t="t" r="r" b="b"/>
            <a:pathLst>
              <a:path w="9137650">
                <a:moveTo>
                  <a:pt x="0" y="0"/>
                </a:moveTo>
                <a:lnTo>
                  <a:pt x="9137360" y="0"/>
                </a:lnTo>
              </a:path>
            </a:pathLst>
          </a:custGeom>
          <a:ln w="19891">
            <a:solidFill>
              <a:srgbClr val="2B2B2B"/>
            </a:solidFill>
          </a:ln>
        </p:spPr>
        <p:txBody>
          <a:bodyPr wrap="square" lIns="0" tIns="0" rIns="0" bIns="0" rtlCol="0"/>
          <a:lstStyle/>
          <a:p>
            <a:endParaRPr sz="1154"/>
          </a:p>
        </p:txBody>
      </p:sp>
      <p:pic>
        <p:nvPicPr>
          <p:cNvPr id="10" name="object 10"/>
          <p:cNvPicPr/>
          <p:nvPr/>
        </p:nvPicPr>
        <p:blipFill>
          <a:blip r:embed="rId3" cstate="print"/>
          <a:stretch>
            <a:fillRect/>
          </a:stretch>
        </p:blipFill>
        <p:spPr>
          <a:xfrm>
            <a:off x="3707282" y="1470131"/>
            <a:ext cx="334583" cy="85049"/>
          </a:xfrm>
          <a:prstGeom prst="rect">
            <a:avLst/>
          </a:prstGeom>
        </p:spPr>
      </p:pic>
      <p:sp>
        <p:nvSpPr>
          <p:cNvPr id="11" name="object 11"/>
          <p:cNvSpPr txBox="1"/>
          <p:nvPr/>
        </p:nvSpPr>
        <p:spPr>
          <a:xfrm>
            <a:off x="2174786" y="110317"/>
            <a:ext cx="1056392" cy="117949"/>
          </a:xfrm>
          <a:prstGeom prst="rect">
            <a:avLst/>
          </a:prstGeom>
        </p:spPr>
        <p:txBody>
          <a:bodyPr vert="horz" wrap="square" lIns="0" tIns="9366" rIns="0" bIns="0" rtlCol="0">
            <a:spAutoFit/>
          </a:bodyPr>
          <a:lstStyle/>
          <a:p>
            <a:pPr marL="7737">
              <a:spcBef>
                <a:spcPts val="73"/>
              </a:spcBef>
            </a:pPr>
            <a:r>
              <a:rPr sz="705" spc="-29" dirty="0">
                <a:solidFill>
                  <a:srgbClr val="212121"/>
                </a:solidFill>
                <a:latin typeface="Cambria"/>
                <a:cs typeface="Cambria"/>
              </a:rPr>
              <a:t>flu.ca/CourseCentral/365/li/</a:t>
            </a:r>
            <a:endParaRPr sz="705">
              <a:latin typeface="Cambria"/>
              <a:cs typeface="Cambria"/>
            </a:endParaRPr>
          </a:p>
        </p:txBody>
      </p:sp>
      <p:sp>
        <p:nvSpPr>
          <p:cNvPr id="12" name="object 12"/>
          <p:cNvSpPr txBox="1">
            <a:spLocks noGrp="1"/>
          </p:cNvSpPr>
          <p:nvPr>
            <p:ph type="title"/>
          </p:nvPr>
        </p:nvSpPr>
        <p:spPr>
          <a:xfrm>
            <a:off x="4896901" y="346800"/>
            <a:ext cx="2756232" cy="233152"/>
          </a:xfrm>
          <a:prstGeom prst="rect">
            <a:avLst/>
          </a:prstGeom>
        </p:spPr>
        <p:txBody>
          <a:bodyPr vert="horz" wrap="square" lIns="0" tIns="10996" rIns="0" bIns="0" rtlCol="0" anchor="ctr">
            <a:spAutoFit/>
          </a:bodyPr>
          <a:lstStyle/>
          <a:p>
            <a:pPr marL="8145">
              <a:lnSpc>
                <a:spcPct val="100000"/>
              </a:lnSpc>
              <a:spcBef>
                <a:spcPts val="87"/>
              </a:spcBef>
              <a:tabLst>
                <a:tab pos="1070189" algn="l"/>
              </a:tabLst>
            </a:pPr>
            <a:r>
              <a:rPr sz="1443" spc="103" dirty="0">
                <a:solidFill>
                  <a:srgbClr val="000000"/>
                </a:solidFill>
                <a:latin typeface="Times New Roman"/>
                <a:cs typeface="Times New Roman"/>
              </a:rPr>
              <a:t>CñIPT</a:t>
            </a:r>
            <a:r>
              <a:rPr sz="1443" spc="67" dirty="0">
                <a:solidFill>
                  <a:srgbClr val="000000"/>
                </a:solidFill>
                <a:latin typeface="Times New Roman"/>
                <a:cs typeface="Times New Roman"/>
              </a:rPr>
              <a:t> </a:t>
            </a:r>
            <a:r>
              <a:rPr sz="1443" spc="48" dirty="0">
                <a:solidFill>
                  <a:srgbClr val="000000"/>
                </a:solidFill>
                <a:latin typeface="Times New Roman"/>
                <a:cs typeface="Times New Roman"/>
              </a:rPr>
              <a:t>365</a:t>
            </a:r>
            <a:r>
              <a:rPr sz="1443" dirty="0">
                <a:solidFill>
                  <a:srgbClr val="000000"/>
                </a:solidFill>
                <a:latin typeface="Times New Roman"/>
                <a:cs typeface="Times New Roman"/>
              </a:rPr>
              <a:t>	</a:t>
            </a:r>
            <a:r>
              <a:rPr sz="1443" spc="64" dirty="0">
                <a:solidFill>
                  <a:srgbClr val="000000"/>
                </a:solidFill>
                <a:latin typeface="Times New Roman"/>
                <a:cs typeface="Times New Roman"/>
              </a:rPr>
              <a:t>Multimedia</a:t>
            </a:r>
            <a:r>
              <a:rPr sz="1443" spc="218" dirty="0">
                <a:solidFill>
                  <a:srgbClr val="000000"/>
                </a:solidFill>
                <a:latin typeface="Times New Roman"/>
                <a:cs typeface="Times New Roman"/>
              </a:rPr>
              <a:t> </a:t>
            </a:r>
            <a:r>
              <a:rPr sz="1443" spc="38" dirty="0">
                <a:solidFill>
                  <a:srgbClr val="000000"/>
                </a:solidFill>
                <a:latin typeface="Times New Roman"/>
                <a:cs typeface="Times New Roman"/>
              </a:rPr>
              <a:t>Systems</a:t>
            </a:r>
            <a:endParaRPr sz="1443">
              <a:latin typeface="Times New Roman"/>
              <a:cs typeface="Times New Roman"/>
            </a:endParaRPr>
          </a:p>
        </p:txBody>
      </p:sp>
      <p:sp>
        <p:nvSpPr>
          <p:cNvPr id="13" name="object 13"/>
          <p:cNvSpPr txBox="1"/>
          <p:nvPr/>
        </p:nvSpPr>
        <p:spPr>
          <a:xfrm>
            <a:off x="3273547" y="1828000"/>
            <a:ext cx="217469" cy="127540"/>
          </a:xfrm>
          <a:prstGeom prst="rect">
            <a:avLst/>
          </a:prstGeom>
        </p:spPr>
        <p:txBody>
          <a:bodyPr vert="horz" wrap="square" lIns="0" tIns="8959" rIns="0" bIns="0" rtlCol="0">
            <a:spAutoFit/>
          </a:bodyPr>
          <a:lstStyle/>
          <a:p>
            <a:pPr marL="8145">
              <a:spcBef>
                <a:spcPts val="71"/>
              </a:spcBef>
            </a:pPr>
            <a:r>
              <a:rPr sz="770" spc="22" dirty="0">
                <a:latin typeface="Cambria"/>
                <a:cs typeface="Cambria"/>
              </a:rPr>
              <a:t>Lab:</a:t>
            </a:r>
            <a:endParaRPr sz="770">
              <a:latin typeface="Cambria"/>
              <a:cs typeface="Cambria"/>
            </a:endParaRPr>
          </a:p>
        </p:txBody>
      </p:sp>
      <p:sp>
        <p:nvSpPr>
          <p:cNvPr id="14" name="object 14"/>
          <p:cNvSpPr txBox="1"/>
          <p:nvPr/>
        </p:nvSpPr>
        <p:spPr>
          <a:xfrm>
            <a:off x="3079330" y="1033704"/>
            <a:ext cx="3976744" cy="820000"/>
          </a:xfrm>
          <a:prstGeom prst="rect">
            <a:avLst/>
          </a:prstGeom>
        </p:spPr>
        <p:txBody>
          <a:bodyPr vert="horz" wrap="square" lIns="0" tIns="9366" rIns="0" bIns="0" rtlCol="0">
            <a:spAutoFit/>
          </a:bodyPr>
          <a:lstStyle/>
          <a:p>
            <a:pPr marL="733413">
              <a:spcBef>
                <a:spcPts val="73"/>
              </a:spcBef>
              <a:tabLst>
                <a:tab pos="1223713" algn="l"/>
                <a:tab pos="1907444" algn="l"/>
                <a:tab pos="2077665" algn="l"/>
              </a:tabLst>
            </a:pPr>
            <a:r>
              <a:rPr sz="705" i="1" spc="-128" dirty="0">
                <a:solidFill>
                  <a:srgbClr val="87C6FF"/>
                </a:solidFill>
                <a:latin typeface="Cambria"/>
                <a:cs typeface="Cambria"/>
              </a:rPr>
              <a:t>aTves</a:t>
            </a:r>
            <a:r>
              <a:rPr sz="705" i="1" spc="-19" dirty="0">
                <a:solidFill>
                  <a:srgbClr val="87C6FF"/>
                </a:solidFill>
                <a:latin typeface="Cambria"/>
                <a:cs typeface="Cambria"/>
              </a:rPr>
              <a:t> </a:t>
            </a:r>
            <a:r>
              <a:rPr sz="705" i="1" spc="-16" dirty="0">
                <a:solidFill>
                  <a:srgbClr val="87C6FF"/>
                </a:solidFill>
                <a:latin typeface="Cambria"/>
                <a:cs typeface="Cambria"/>
              </a:rPr>
              <a:t>chi</a:t>
            </a:r>
            <a:r>
              <a:rPr sz="705" i="1" dirty="0">
                <a:solidFill>
                  <a:srgbClr val="87C6FF"/>
                </a:solidFill>
                <a:latin typeface="Cambria"/>
                <a:cs typeface="Cambria"/>
              </a:rPr>
              <a:t>	</a:t>
            </a:r>
            <a:r>
              <a:rPr sz="705" i="1" spc="-16" dirty="0">
                <a:solidFill>
                  <a:srgbClr val="4FA7E6"/>
                </a:solidFill>
                <a:latin typeface="Cambria"/>
                <a:cs typeface="Cambria"/>
              </a:rPr>
              <a:t>st</a:t>
            </a:r>
            <a:r>
              <a:rPr sz="705" i="1" dirty="0">
                <a:solidFill>
                  <a:srgbClr val="4FA7E6"/>
                </a:solidFill>
                <a:latin typeface="Cambria"/>
                <a:cs typeface="Cambria"/>
              </a:rPr>
              <a:t>	</a:t>
            </a:r>
            <a:r>
              <a:rPr sz="705" i="1" dirty="0">
                <a:solidFill>
                  <a:srgbClr val="87C6FF"/>
                </a:solidFill>
                <a:latin typeface="Cambria"/>
                <a:cs typeface="Cambria"/>
              </a:rPr>
              <a:t>o	</a:t>
            </a:r>
            <a:r>
              <a:rPr sz="705" i="1" spc="3" dirty="0">
                <a:solidFill>
                  <a:srgbClr val="004FA7"/>
                </a:solidFill>
                <a:latin typeface="Cambria"/>
                <a:cs typeface="Cambria"/>
              </a:rPr>
              <a:t>d</a:t>
            </a:r>
            <a:endParaRPr sz="705">
              <a:latin typeface="Cambria"/>
              <a:cs typeface="Cambria"/>
            </a:endParaRPr>
          </a:p>
          <a:p>
            <a:pPr>
              <a:spcBef>
                <a:spcPts val="228"/>
              </a:spcBef>
            </a:pPr>
            <a:endParaRPr sz="705">
              <a:latin typeface="Cambria"/>
              <a:cs typeface="Cambria"/>
            </a:endParaRPr>
          </a:p>
          <a:p>
            <a:pPr marL="68820" marR="2690132" indent="-61084">
              <a:lnSpc>
                <a:spcPct val="124300"/>
              </a:lnSpc>
            </a:pPr>
            <a:r>
              <a:rPr sz="705" dirty="0">
                <a:latin typeface="Cambria"/>
                <a:cs typeface="Cambria"/>
              </a:rPr>
              <a:t>Lecture</a:t>
            </a:r>
            <a:r>
              <a:rPr sz="705" spc="176" dirty="0">
                <a:latin typeface="Cambria"/>
                <a:cs typeface="Cambria"/>
              </a:rPr>
              <a:t> </a:t>
            </a:r>
            <a:r>
              <a:rPr sz="705" dirty="0">
                <a:latin typeface="Cambria"/>
                <a:cs typeface="Cambria"/>
              </a:rPr>
              <a:t>Time:</a:t>
            </a:r>
            <a:r>
              <a:rPr sz="705" spc="269" dirty="0">
                <a:latin typeface="Cambria"/>
                <a:cs typeface="Cambria"/>
              </a:rPr>
              <a:t> </a:t>
            </a:r>
            <a:r>
              <a:rPr sz="705" spc="80" dirty="0">
                <a:latin typeface="Cambria"/>
                <a:cs typeface="Cambria"/>
              </a:rPr>
              <a:t>hA\T</a:t>
            </a:r>
            <a:r>
              <a:rPr sz="705" spc="125" dirty="0">
                <a:latin typeface="Cambria"/>
                <a:cs typeface="Cambria"/>
              </a:rPr>
              <a:t> </a:t>
            </a:r>
            <a:r>
              <a:rPr sz="705" spc="-42" dirty="0">
                <a:latin typeface="Cambria"/>
                <a:cs typeface="Cambria"/>
              </a:rPr>
              <a:t>I:30—</a:t>
            </a:r>
            <a:r>
              <a:rPr sz="705" spc="-13" dirty="0">
                <a:latin typeface="Cambria"/>
                <a:cs typeface="Cambria"/>
              </a:rPr>
              <a:t>2:20 </a:t>
            </a:r>
            <a:r>
              <a:rPr sz="705" spc="-6" dirty="0">
                <a:latin typeface="Cambria"/>
                <a:cs typeface="Cambria"/>
              </a:rPr>
              <a:t>Classroom:</a:t>
            </a:r>
            <a:endParaRPr sz="705">
              <a:latin typeface="Cambria"/>
              <a:cs typeface="Cambria"/>
            </a:endParaRPr>
          </a:p>
          <a:p>
            <a:pPr marL="630385">
              <a:spcBef>
                <a:spcPts val="555"/>
              </a:spcBef>
            </a:pPr>
            <a:r>
              <a:rPr sz="737" dirty="0">
                <a:latin typeface="Times New Roman"/>
                <a:cs typeface="Times New Roman"/>
              </a:rPr>
              <a:t>CSIL,</a:t>
            </a:r>
            <a:r>
              <a:rPr sz="737" spc="106" dirty="0">
                <a:latin typeface="Times New Roman"/>
                <a:cs typeface="Times New Roman"/>
              </a:rPr>
              <a:t> </a:t>
            </a:r>
            <a:r>
              <a:rPr sz="737" dirty="0">
                <a:latin typeface="Times New Roman"/>
                <a:cs typeface="Times New Roman"/>
              </a:rPr>
              <a:t>Room</a:t>
            </a:r>
            <a:r>
              <a:rPr sz="737" spc="109" dirty="0">
                <a:latin typeface="Times New Roman"/>
                <a:cs typeface="Times New Roman"/>
              </a:rPr>
              <a:t> </a:t>
            </a:r>
            <a:r>
              <a:rPr sz="737" dirty="0">
                <a:latin typeface="Times New Roman"/>
                <a:cs typeface="Times New Roman"/>
              </a:rPr>
              <a:t>ASB9700,</a:t>
            </a:r>
            <a:r>
              <a:rPr sz="737" spc="141" dirty="0">
                <a:latin typeface="Times New Roman"/>
                <a:cs typeface="Times New Roman"/>
              </a:rPr>
              <a:t> </a:t>
            </a:r>
            <a:r>
              <a:rPr sz="737" dirty="0">
                <a:latin typeface="Times New Roman"/>
                <a:cs typeface="Times New Roman"/>
              </a:rPr>
              <a:t>9804,</a:t>
            </a:r>
            <a:r>
              <a:rPr sz="737" spc="87" dirty="0">
                <a:latin typeface="Times New Roman"/>
                <a:cs typeface="Times New Roman"/>
              </a:rPr>
              <a:t> </a:t>
            </a:r>
            <a:r>
              <a:rPr sz="737" spc="-13" dirty="0">
                <a:latin typeface="Times New Roman"/>
                <a:cs typeface="Times New Roman"/>
              </a:rPr>
              <a:t>etc.</a:t>
            </a:r>
            <a:endParaRPr sz="737">
              <a:latin typeface="Times New Roman"/>
              <a:cs typeface="Times New Roman"/>
            </a:endParaRPr>
          </a:p>
          <a:p>
            <a:pPr marL="628349">
              <a:spcBef>
                <a:spcPts val="10"/>
              </a:spcBef>
            </a:pPr>
            <a:r>
              <a:rPr sz="705" dirty="0">
                <a:latin typeface="Cambria"/>
                <a:cs typeface="Cambria"/>
              </a:rPr>
              <a:t>For</a:t>
            </a:r>
            <a:r>
              <a:rPr sz="705" spc="212" dirty="0">
                <a:latin typeface="Cambria"/>
                <a:cs typeface="Cambria"/>
              </a:rPr>
              <a:t> </a:t>
            </a:r>
            <a:r>
              <a:rPr sz="705" spc="112" dirty="0">
                <a:latin typeface="Cambria"/>
                <a:cs typeface="Cambria"/>
              </a:rPr>
              <a:t>CSIL</a:t>
            </a:r>
            <a:r>
              <a:rPr sz="705" spc="26" dirty="0">
                <a:latin typeface="Cambria"/>
                <a:cs typeface="Cambria"/>
              </a:rPr>
              <a:t> </a:t>
            </a:r>
            <a:r>
              <a:rPr sz="705" dirty="0">
                <a:latin typeface="Cambria"/>
                <a:cs typeface="Cambria"/>
              </a:rPr>
              <a:t>information,</a:t>
            </a:r>
            <a:r>
              <a:rPr sz="705" spc="125" dirty="0">
                <a:latin typeface="Cambria"/>
                <a:cs typeface="Cambria"/>
              </a:rPr>
              <a:t> </a:t>
            </a:r>
            <a:r>
              <a:rPr sz="705" dirty="0">
                <a:latin typeface="Cambria"/>
                <a:cs typeface="Cambria"/>
              </a:rPr>
              <a:t>see</a:t>
            </a:r>
            <a:r>
              <a:rPr sz="705" spc="109" dirty="0">
                <a:latin typeface="Cambria"/>
                <a:cs typeface="Cambria"/>
              </a:rPr>
              <a:t> </a:t>
            </a:r>
            <a:r>
              <a:rPr sz="705" u="heavy" dirty="0">
                <a:solidFill>
                  <a:srgbClr val="0000ED"/>
                </a:solidFill>
                <a:uFill>
                  <a:solidFill>
                    <a:srgbClr val="0000EB"/>
                  </a:solidFill>
                </a:uFill>
                <a:latin typeface="Cambria"/>
                <a:cs typeface="Cambria"/>
              </a:rPr>
              <a:t>httn-</a:t>
            </a:r>
            <a:r>
              <a:rPr sz="705" u="heavy" spc="-58" dirty="0">
                <a:solidFill>
                  <a:srgbClr val="4FA7F6"/>
                </a:solidFill>
                <a:uFill>
                  <a:solidFill>
                    <a:srgbClr val="0000EB"/>
                  </a:solidFill>
                </a:uFill>
                <a:latin typeface="Cambria"/>
                <a:cs typeface="Cambria"/>
              </a:rPr>
              <a:t>//ivwnv</a:t>
            </a:r>
            <a:r>
              <a:rPr sz="705" u="heavy" spc="19" dirty="0">
                <a:solidFill>
                  <a:srgbClr val="4FA7F6"/>
                </a:solidFill>
                <a:uFill>
                  <a:solidFill>
                    <a:srgbClr val="0000EB"/>
                  </a:solidFill>
                </a:uFill>
                <a:latin typeface="Cambria"/>
                <a:cs typeface="Cambria"/>
              </a:rPr>
              <a:t> </a:t>
            </a:r>
            <a:r>
              <a:rPr sz="705" u="heavy" dirty="0">
                <a:solidFill>
                  <a:srgbClr val="4FA7F6"/>
                </a:solidFill>
                <a:uFill>
                  <a:solidFill>
                    <a:srgbClr val="0000EB"/>
                  </a:solidFill>
                </a:uFill>
                <a:latin typeface="Cambria"/>
                <a:cs typeface="Cambria"/>
              </a:rPr>
              <a:t>sfu</a:t>
            </a:r>
            <a:r>
              <a:rPr sz="705" u="heavy" spc="96" dirty="0">
                <a:solidFill>
                  <a:srgbClr val="4FA7F6"/>
                </a:solidFill>
                <a:uFill>
                  <a:solidFill>
                    <a:srgbClr val="0000EB"/>
                  </a:solidFill>
                </a:uFill>
                <a:latin typeface="Cambria"/>
                <a:cs typeface="Cambria"/>
              </a:rPr>
              <a:t> </a:t>
            </a:r>
            <a:r>
              <a:rPr sz="705" i="1" u="heavy" dirty="0">
                <a:solidFill>
                  <a:srgbClr val="0000EF"/>
                </a:solidFill>
                <a:uFill>
                  <a:solidFill>
                    <a:srgbClr val="0000EB"/>
                  </a:solidFill>
                </a:uFill>
                <a:latin typeface="Cambria"/>
                <a:cs typeface="Cambria"/>
              </a:rPr>
              <a:t>calco</a:t>
            </a:r>
            <a:r>
              <a:rPr sz="705" u="heavy" dirty="0">
                <a:solidFill>
                  <a:srgbClr val="0000EF"/>
                </a:solidFill>
                <a:uFill>
                  <a:solidFill>
                    <a:srgbClr val="0000EB"/>
                  </a:solidFill>
                </a:uFill>
                <a:latin typeface="Cambria"/>
                <a:cs typeface="Cambria"/>
              </a:rPr>
              <a:t>iri</a:t>
            </a:r>
            <a:r>
              <a:rPr sz="705" i="1" u="heavy" dirty="0">
                <a:solidFill>
                  <a:srgbClr val="0000EF"/>
                </a:solidFill>
                <a:uFill>
                  <a:solidFill>
                    <a:srgbClr val="0000EB"/>
                  </a:solidFill>
                </a:uFill>
                <a:latin typeface="Cambria"/>
                <a:cs typeface="Cambria"/>
              </a:rPr>
              <a:t>pu</a:t>
            </a:r>
            <a:r>
              <a:rPr sz="705" i="1" u="heavy" spc="-29" dirty="0">
                <a:solidFill>
                  <a:srgbClr val="0000EF"/>
                </a:solidFill>
                <a:uFill>
                  <a:solidFill>
                    <a:srgbClr val="0000EB"/>
                  </a:solidFill>
                </a:uFill>
                <a:latin typeface="Cambria"/>
                <a:cs typeface="Cambria"/>
              </a:rPr>
              <a:t> </a:t>
            </a:r>
            <a:r>
              <a:rPr sz="705" u="heavy" dirty="0">
                <a:solidFill>
                  <a:srgbClr val="0000ED"/>
                </a:solidFill>
                <a:uFill>
                  <a:solidFill>
                    <a:srgbClr val="0000EB"/>
                  </a:solidFill>
                </a:uFill>
                <a:latin typeface="Cambria"/>
                <a:cs typeface="Cambria"/>
              </a:rPr>
              <a:t>tin</a:t>
            </a:r>
            <a:r>
              <a:rPr sz="705" dirty="0">
                <a:solidFill>
                  <a:srgbClr val="0000ED"/>
                </a:solidFill>
                <a:latin typeface="Cambria"/>
                <a:cs typeface="Cambria"/>
              </a:rPr>
              <a:t>g/</a:t>
            </a:r>
            <a:r>
              <a:rPr sz="705" u="heavy" dirty="0">
                <a:solidFill>
                  <a:srgbClr val="0000ED"/>
                </a:solidFill>
                <a:uFill>
                  <a:solidFill>
                    <a:srgbClr val="0000EB"/>
                  </a:solidFill>
                </a:uFill>
                <a:latin typeface="Cambria"/>
                <a:cs typeface="Cambria"/>
              </a:rPr>
              <a:t>about/support/csil</a:t>
            </a:r>
            <a:r>
              <a:rPr sz="705" u="heavy" spc="119" dirty="0">
                <a:solidFill>
                  <a:srgbClr val="0000ED"/>
                </a:solidFill>
                <a:uFill>
                  <a:solidFill>
                    <a:srgbClr val="0000EB"/>
                  </a:solidFill>
                </a:uFill>
                <a:latin typeface="Cambria"/>
                <a:cs typeface="Cambria"/>
              </a:rPr>
              <a:t> </a:t>
            </a:r>
            <a:r>
              <a:rPr sz="705" u="heavy" spc="-6" dirty="0">
                <a:uFill>
                  <a:solidFill>
                    <a:srgbClr val="0000EB"/>
                  </a:solidFill>
                </a:uFill>
                <a:latin typeface="Cambria"/>
                <a:cs typeface="Cambria"/>
              </a:rPr>
              <a:t>html</a:t>
            </a:r>
            <a:r>
              <a:rPr sz="705" spc="-6" dirty="0">
                <a:latin typeface="Cambria"/>
                <a:cs typeface="Cambria"/>
              </a:rPr>
              <a:t>,</a:t>
            </a:r>
            <a:endParaRPr sz="705">
              <a:latin typeface="Cambria"/>
              <a:cs typeface="Cambria"/>
            </a:endParaRPr>
          </a:p>
        </p:txBody>
      </p:sp>
      <p:sp>
        <p:nvSpPr>
          <p:cNvPr id="15" name="object 15"/>
          <p:cNvSpPr txBox="1"/>
          <p:nvPr/>
        </p:nvSpPr>
        <p:spPr>
          <a:xfrm>
            <a:off x="3265339" y="3003497"/>
            <a:ext cx="244347" cy="145993"/>
          </a:xfrm>
          <a:prstGeom prst="rect">
            <a:avLst/>
          </a:prstGeom>
        </p:spPr>
        <p:txBody>
          <a:bodyPr vert="horz" wrap="square" lIns="0" tIns="7738" rIns="0" bIns="0" rtlCol="0">
            <a:spAutoFit/>
          </a:bodyPr>
          <a:lstStyle/>
          <a:p>
            <a:pPr marL="8145">
              <a:spcBef>
                <a:spcPts val="61"/>
              </a:spcBef>
            </a:pPr>
            <a:r>
              <a:rPr sz="898" spc="38" dirty="0">
                <a:latin typeface="Courier New"/>
                <a:cs typeface="Courier New"/>
              </a:rPr>
              <a:t>Ti:</a:t>
            </a:r>
            <a:endParaRPr sz="898">
              <a:latin typeface="Courier New"/>
              <a:cs typeface="Courier New"/>
            </a:endParaRPr>
          </a:p>
        </p:txBody>
      </p:sp>
      <p:sp>
        <p:nvSpPr>
          <p:cNvPr id="16" name="object 16"/>
          <p:cNvSpPr txBox="1"/>
          <p:nvPr/>
        </p:nvSpPr>
        <p:spPr>
          <a:xfrm>
            <a:off x="5906394" y="688952"/>
            <a:ext cx="742407" cy="182545"/>
          </a:xfrm>
          <a:prstGeom prst="rect">
            <a:avLst/>
          </a:prstGeom>
        </p:spPr>
        <p:txBody>
          <a:bodyPr vert="horz" wrap="square" lIns="0" tIns="9774" rIns="0" bIns="0" rtlCol="0">
            <a:spAutoFit/>
          </a:bodyPr>
          <a:lstStyle/>
          <a:p>
            <a:pPr marL="8145">
              <a:spcBef>
                <a:spcPts val="77"/>
              </a:spcBef>
            </a:pPr>
            <a:r>
              <a:rPr sz="1122" i="1" dirty="0">
                <a:latin typeface="Times New Roman"/>
                <a:cs typeface="Times New Roman"/>
              </a:rPr>
              <a:t>Spring</a:t>
            </a:r>
            <a:r>
              <a:rPr sz="1122" i="1" spc="199" dirty="0">
                <a:latin typeface="Times New Roman"/>
                <a:cs typeface="Times New Roman"/>
              </a:rPr>
              <a:t> </a:t>
            </a:r>
            <a:r>
              <a:rPr sz="1122" i="1" spc="-13" dirty="0">
                <a:latin typeface="Times New Roman"/>
                <a:cs typeface="Times New Roman"/>
              </a:rPr>
              <a:t>2019</a:t>
            </a:r>
            <a:endParaRPr sz="1122">
              <a:latin typeface="Times New Roman"/>
              <a:cs typeface="Times New Roman"/>
            </a:endParaRPr>
          </a:p>
        </p:txBody>
      </p:sp>
      <p:sp>
        <p:nvSpPr>
          <p:cNvPr id="17" name="object 17"/>
          <p:cNvSpPr txBox="1"/>
          <p:nvPr/>
        </p:nvSpPr>
        <p:spPr>
          <a:xfrm>
            <a:off x="3699829" y="1835594"/>
            <a:ext cx="2168578" cy="337647"/>
          </a:xfrm>
          <a:prstGeom prst="rect">
            <a:avLst/>
          </a:prstGeom>
        </p:spPr>
        <p:txBody>
          <a:bodyPr vert="horz" wrap="square" lIns="0" tIns="7738" rIns="0" bIns="0" rtlCol="0">
            <a:spAutoFit/>
          </a:bodyPr>
          <a:lstStyle/>
          <a:p>
            <a:pPr marL="10588" marR="232933" indent="-814">
              <a:lnSpc>
                <a:spcPct val="101699"/>
              </a:lnSpc>
              <a:spcBef>
                <a:spcPts val="61"/>
              </a:spcBef>
            </a:pPr>
            <a:r>
              <a:rPr sz="705" dirty="0">
                <a:latin typeface="Cambria"/>
                <a:cs typeface="Cambria"/>
              </a:rPr>
              <a:t>for</a:t>
            </a:r>
            <a:r>
              <a:rPr sz="705" spc="48" dirty="0">
                <a:latin typeface="Cambria"/>
                <a:cs typeface="Cambria"/>
              </a:rPr>
              <a:t> </a:t>
            </a:r>
            <a:r>
              <a:rPr sz="705" dirty="0">
                <a:latin typeface="Cambria"/>
                <a:cs typeface="Cambria"/>
              </a:rPr>
              <a:t>the</a:t>
            </a:r>
            <a:r>
              <a:rPr sz="705" spc="58" dirty="0">
                <a:latin typeface="Cambria"/>
                <a:cs typeface="Cambria"/>
              </a:rPr>
              <a:t> </a:t>
            </a:r>
            <a:r>
              <a:rPr sz="705" dirty="0">
                <a:latin typeface="Cambria"/>
                <a:cs typeface="Cambria"/>
              </a:rPr>
              <a:t>PC</a:t>
            </a:r>
            <a:r>
              <a:rPr sz="705" spc="321" dirty="0">
                <a:latin typeface="Cambria"/>
                <a:cs typeface="Cambria"/>
              </a:rPr>
              <a:t> </a:t>
            </a:r>
            <a:r>
              <a:rPr sz="705" dirty="0">
                <a:latin typeface="Cambria"/>
                <a:cs typeface="Cambria"/>
              </a:rPr>
              <a:t>workstation</a:t>
            </a:r>
            <a:r>
              <a:rPr sz="705" spc="122" dirty="0">
                <a:latin typeface="Cambria"/>
                <a:cs typeface="Cambria"/>
              </a:rPr>
              <a:t> </a:t>
            </a:r>
            <a:r>
              <a:rPr sz="705" spc="32" dirty="0">
                <a:latin typeface="Cambria"/>
                <a:cs typeface="Cambria"/>
              </a:rPr>
              <a:t>map</a:t>
            </a:r>
            <a:r>
              <a:rPr sz="705" spc="71" dirty="0">
                <a:latin typeface="Cambria"/>
                <a:cs typeface="Cambria"/>
              </a:rPr>
              <a:t> </a:t>
            </a:r>
            <a:r>
              <a:rPr sz="705" dirty="0">
                <a:latin typeface="Cambria"/>
                <a:cs typeface="Cambria"/>
              </a:rPr>
              <a:t>in</a:t>
            </a:r>
            <a:r>
              <a:rPr sz="705" spc="83" dirty="0">
                <a:latin typeface="Cambria"/>
                <a:cs typeface="Cambria"/>
              </a:rPr>
              <a:t> </a:t>
            </a:r>
            <a:r>
              <a:rPr sz="705" dirty="0">
                <a:latin typeface="Cambria"/>
                <a:cs typeface="Cambria"/>
              </a:rPr>
              <a:t>C</a:t>
            </a:r>
            <a:r>
              <a:rPr sz="705" spc="10" dirty="0">
                <a:latin typeface="Cambria"/>
                <a:cs typeface="Cambria"/>
              </a:rPr>
              <a:t> </a:t>
            </a:r>
            <a:r>
              <a:rPr sz="705" spc="71" dirty="0">
                <a:latin typeface="Cambria"/>
                <a:cs typeface="Cambria"/>
              </a:rPr>
              <a:t>SIL,</a:t>
            </a:r>
            <a:r>
              <a:rPr sz="705" spc="38" dirty="0">
                <a:latin typeface="Cambria"/>
                <a:cs typeface="Cambria"/>
              </a:rPr>
              <a:t> </a:t>
            </a:r>
            <a:r>
              <a:rPr sz="705" dirty="0">
                <a:solidFill>
                  <a:srgbClr val="87C6FF"/>
                </a:solidFill>
                <a:latin typeface="Cambria"/>
                <a:cs typeface="Cambria"/>
              </a:rPr>
              <a:t>see</a:t>
            </a:r>
            <a:r>
              <a:rPr sz="705" spc="80" dirty="0">
                <a:solidFill>
                  <a:srgbClr val="87C6FF"/>
                </a:solidFill>
                <a:latin typeface="Cambria"/>
                <a:cs typeface="Cambria"/>
              </a:rPr>
              <a:t> </a:t>
            </a:r>
            <a:r>
              <a:rPr sz="705" u="heavy" dirty="0">
                <a:solidFill>
                  <a:srgbClr val="0000ED"/>
                </a:solidFill>
                <a:uFill>
                  <a:solidFill>
                    <a:srgbClr val="0000EB"/>
                  </a:solidFill>
                </a:uFill>
                <a:latin typeface="Cambria"/>
                <a:cs typeface="Cambria"/>
              </a:rPr>
              <a:t>here</a:t>
            </a:r>
            <a:r>
              <a:rPr sz="705" u="heavy" spc="55" dirty="0">
                <a:solidFill>
                  <a:srgbClr val="0000ED"/>
                </a:solidFill>
                <a:uFill>
                  <a:solidFill>
                    <a:srgbClr val="0000EB"/>
                  </a:solidFill>
                </a:uFill>
                <a:latin typeface="Cambria"/>
                <a:cs typeface="Cambria"/>
              </a:rPr>
              <a:t> </a:t>
            </a:r>
            <a:r>
              <a:rPr sz="705" spc="55" dirty="0">
                <a:solidFill>
                  <a:srgbClr val="0000ED"/>
                </a:solidFill>
                <a:latin typeface="Cambria"/>
                <a:cs typeface="Cambria"/>
              </a:rPr>
              <a:t> </a:t>
            </a:r>
            <a:r>
              <a:rPr sz="705" dirty="0">
                <a:latin typeface="Cambria"/>
                <a:cs typeface="Cambria"/>
              </a:rPr>
              <a:t>To</a:t>
            </a:r>
            <a:r>
              <a:rPr sz="705" spc="48" dirty="0">
                <a:latin typeface="Cambria"/>
                <a:cs typeface="Cambria"/>
              </a:rPr>
              <a:t> </a:t>
            </a:r>
            <a:r>
              <a:rPr sz="705" dirty="0">
                <a:latin typeface="Cambria"/>
                <a:cs typeface="Cambria"/>
              </a:rPr>
              <a:t>get</a:t>
            </a:r>
            <a:r>
              <a:rPr sz="705" spc="90" dirty="0">
                <a:latin typeface="Cambria"/>
                <a:cs typeface="Cambria"/>
              </a:rPr>
              <a:t> </a:t>
            </a:r>
            <a:r>
              <a:rPr sz="705" dirty="0">
                <a:latin typeface="Cambria"/>
                <a:cs typeface="Cambria"/>
              </a:rPr>
              <a:t>an</a:t>
            </a:r>
            <a:r>
              <a:rPr sz="705" spc="55" dirty="0">
                <a:latin typeface="Cambria"/>
                <a:cs typeface="Cambria"/>
              </a:rPr>
              <a:t> </a:t>
            </a:r>
            <a:r>
              <a:rPr sz="705" dirty="0">
                <a:latin typeface="Cambria"/>
                <a:cs typeface="Cambria"/>
              </a:rPr>
              <a:t>access</a:t>
            </a:r>
            <a:r>
              <a:rPr sz="705" spc="61" dirty="0">
                <a:latin typeface="Cambria"/>
                <a:cs typeface="Cambria"/>
              </a:rPr>
              <a:t> </a:t>
            </a:r>
            <a:r>
              <a:rPr sz="705" spc="35" dirty="0">
                <a:latin typeface="Cambria"/>
                <a:cs typeface="Cambria"/>
              </a:rPr>
              <a:t>card,</a:t>
            </a:r>
            <a:r>
              <a:rPr sz="705" spc="51" dirty="0">
                <a:latin typeface="Cambria"/>
                <a:cs typeface="Cambria"/>
              </a:rPr>
              <a:t> </a:t>
            </a:r>
            <a:r>
              <a:rPr sz="705" dirty="0">
                <a:latin typeface="Cambria"/>
                <a:cs typeface="Cambria"/>
              </a:rPr>
              <a:t>see</a:t>
            </a:r>
            <a:r>
              <a:rPr sz="705" spc="67" dirty="0">
                <a:latin typeface="Cambria"/>
                <a:cs typeface="Cambria"/>
              </a:rPr>
              <a:t> </a:t>
            </a:r>
            <a:r>
              <a:rPr sz="705" u="heavy" spc="-13" dirty="0">
                <a:solidFill>
                  <a:srgbClr val="0000ED"/>
                </a:solidFill>
                <a:uFill>
                  <a:solidFill>
                    <a:srgbClr val="0000EB"/>
                  </a:solidFill>
                </a:uFill>
                <a:latin typeface="Cambria"/>
                <a:cs typeface="Cambria"/>
              </a:rPr>
              <a:t>here</a:t>
            </a:r>
            <a:r>
              <a:rPr sz="705" u="heavy" spc="321" dirty="0">
                <a:solidFill>
                  <a:srgbClr val="0000ED"/>
                </a:solidFill>
                <a:uFill>
                  <a:solidFill>
                    <a:srgbClr val="0000EB"/>
                  </a:solidFill>
                </a:uFill>
                <a:latin typeface="Cambria"/>
                <a:cs typeface="Cambria"/>
              </a:rPr>
              <a:t> </a:t>
            </a:r>
            <a:endParaRPr sz="705">
              <a:latin typeface="Cambria"/>
              <a:cs typeface="Cambria"/>
            </a:endParaRPr>
          </a:p>
          <a:p>
            <a:pPr marL="8145">
              <a:spcBef>
                <a:spcPts val="13"/>
              </a:spcBef>
            </a:pPr>
            <a:r>
              <a:rPr sz="705" dirty="0">
                <a:latin typeface="Cambria"/>
                <a:cs typeface="Cambria"/>
              </a:rPr>
              <a:t>For</a:t>
            </a:r>
            <a:r>
              <a:rPr sz="705" spc="144" dirty="0">
                <a:latin typeface="Cambria"/>
                <a:cs typeface="Cambria"/>
              </a:rPr>
              <a:t> </a:t>
            </a:r>
            <a:r>
              <a:rPr sz="705" dirty="0">
                <a:latin typeface="Cambria"/>
                <a:cs typeface="Cambria"/>
              </a:rPr>
              <a:t>remote</a:t>
            </a:r>
            <a:r>
              <a:rPr sz="705" spc="93" dirty="0">
                <a:latin typeface="Cambria"/>
                <a:cs typeface="Cambria"/>
              </a:rPr>
              <a:t> </a:t>
            </a:r>
            <a:r>
              <a:rPr sz="705" dirty="0">
                <a:latin typeface="Cambria"/>
                <a:cs typeface="Cambria"/>
              </a:rPr>
              <a:t>desktop</a:t>
            </a:r>
            <a:r>
              <a:rPr sz="705" spc="77" dirty="0">
                <a:latin typeface="Cambria"/>
                <a:cs typeface="Cambria"/>
              </a:rPr>
              <a:t> </a:t>
            </a:r>
            <a:r>
              <a:rPr sz="705" dirty="0">
                <a:latin typeface="Cambria"/>
                <a:cs typeface="Cambria"/>
              </a:rPr>
              <a:t>access</a:t>
            </a:r>
            <a:r>
              <a:rPr sz="705" spc="106" dirty="0">
                <a:latin typeface="Cambria"/>
                <a:cs typeface="Cambria"/>
              </a:rPr>
              <a:t> </a:t>
            </a:r>
            <a:r>
              <a:rPr sz="705" dirty="0">
                <a:latin typeface="Cambria"/>
                <a:cs typeface="Cambria"/>
              </a:rPr>
              <a:t>to</a:t>
            </a:r>
            <a:r>
              <a:rPr sz="705" spc="16" dirty="0">
                <a:latin typeface="Cambria"/>
                <a:cs typeface="Cambria"/>
              </a:rPr>
              <a:t> </a:t>
            </a:r>
            <a:r>
              <a:rPr sz="705" dirty="0">
                <a:latin typeface="Cambria"/>
                <a:cs typeface="Cambria"/>
              </a:rPr>
              <a:t>the</a:t>
            </a:r>
            <a:r>
              <a:rPr sz="705" spc="61" dirty="0">
                <a:latin typeface="Cambria"/>
                <a:cs typeface="Cambria"/>
              </a:rPr>
              <a:t> </a:t>
            </a:r>
            <a:r>
              <a:rPr sz="705" b="1" spc="87" dirty="0">
                <a:latin typeface="Cambria"/>
                <a:cs typeface="Cambria"/>
              </a:rPr>
              <a:t>CSIL</a:t>
            </a:r>
            <a:r>
              <a:rPr sz="705" b="1" spc="29" dirty="0">
                <a:latin typeface="Cambria"/>
                <a:cs typeface="Cambria"/>
              </a:rPr>
              <a:t> </a:t>
            </a:r>
            <a:r>
              <a:rPr sz="705" spc="38" dirty="0">
                <a:latin typeface="Cambria"/>
                <a:cs typeface="Cambria"/>
              </a:rPr>
              <a:t>lab,</a:t>
            </a:r>
            <a:r>
              <a:rPr sz="705" spc="58" dirty="0">
                <a:latin typeface="Cambria"/>
                <a:cs typeface="Cambria"/>
              </a:rPr>
              <a:t> </a:t>
            </a:r>
            <a:r>
              <a:rPr sz="705" dirty="0">
                <a:latin typeface="Cambria"/>
                <a:cs typeface="Cambria"/>
              </a:rPr>
              <a:t>see</a:t>
            </a:r>
            <a:r>
              <a:rPr sz="705" spc="83" dirty="0">
                <a:latin typeface="Cambria"/>
                <a:cs typeface="Cambria"/>
              </a:rPr>
              <a:t> </a:t>
            </a:r>
            <a:r>
              <a:rPr sz="705" u="heavy" spc="-13" dirty="0">
                <a:solidFill>
                  <a:srgbClr val="0000EF"/>
                </a:solidFill>
                <a:uFill>
                  <a:solidFill>
                    <a:srgbClr val="0000EB"/>
                  </a:solidFill>
                </a:uFill>
                <a:latin typeface="Cambria"/>
                <a:cs typeface="Cambria"/>
              </a:rPr>
              <a:t>here</a:t>
            </a:r>
            <a:r>
              <a:rPr sz="705" u="heavy" spc="321" dirty="0">
                <a:solidFill>
                  <a:srgbClr val="0000EF"/>
                </a:solidFill>
                <a:uFill>
                  <a:solidFill>
                    <a:srgbClr val="0000EB"/>
                  </a:solidFill>
                </a:uFill>
                <a:latin typeface="Cambria"/>
                <a:cs typeface="Cambria"/>
              </a:rPr>
              <a:t> </a:t>
            </a:r>
            <a:endParaRPr sz="705">
              <a:latin typeface="Cambria"/>
              <a:cs typeface="Cambria"/>
            </a:endParaRPr>
          </a:p>
        </p:txBody>
      </p:sp>
      <p:sp>
        <p:nvSpPr>
          <p:cNvPr id="18" name="object 18"/>
          <p:cNvSpPr txBox="1"/>
          <p:nvPr/>
        </p:nvSpPr>
        <p:spPr>
          <a:xfrm>
            <a:off x="3699829" y="2297288"/>
            <a:ext cx="2231701" cy="117949"/>
          </a:xfrm>
          <a:prstGeom prst="rect">
            <a:avLst/>
          </a:prstGeom>
        </p:spPr>
        <p:txBody>
          <a:bodyPr vert="horz" wrap="square" lIns="0" tIns="9366" rIns="0" bIns="0" rtlCol="0">
            <a:spAutoFit/>
          </a:bodyPr>
          <a:lstStyle/>
          <a:p>
            <a:pPr marL="8145">
              <a:spcBef>
                <a:spcPts val="73"/>
              </a:spcBef>
              <a:tabLst>
                <a:tab pos="2122459" algn="l"/>
              </a:tabLst>
            </a:pPr>
            <a:r>
              <a:rPr sz="705" spc="19" dirty="0">
                <a:solidFill>
                  <a:srgbClr val="0000ED"/>
                </a:solidFill>
                <a:latin typeface="Cambria"/>
                <a:cs typeface="Cambria"/>
              </a:rPr>
              <a:t>Fundamentals</a:t>
            </a:r>
            <a:r>
              <a:rPr sz="705" spc="115" dirty="0">
                <a:solidFill>
                  <a:srgbClr val="0000ED"/>
                </a:solidFill>
                <a:latin typeface="Cambria"/>
                <a:cs typeface="Cambria"/>
              </a:rPr>
              <a:t> </a:t>
            </a:r>
            <a:r>
              <a:rPr sz="705" spc="19" dirty="0">
                <a:solidFill>
                  <a:srgbClr val="0087F4"/>
                </a:solidFill>
                <a:latin typeface="Cambria"/>
                <a:cs typeface="Cambria"/>
              </a:rPr>
              <a:t>of</a:t>
            </a:r>
            <a:r>
              <a:rPr sz="705" spc="109" dirty="0">
                <a:solidFill>
                  <a:srgbClr val="0087F4"/>
                </a:solidFill>
                <a:latin typeface="Cambria"/>
                <a:cs typeface="Cambria"/>
              </a:rPr>
              <a:t> </a:t>
            </a:r>
            <a:r>
              <a:rPr sz="705" spc="19" dirty="0">
                <a:solidFill>
                  <a:srgbClr val="0000ED"/>
                </a:solidFill>
                <a:latin typeface="Cambria"/>
                <a:cs typeface="Cambria"/>
              </a:rPr>
              <a:t>multimedia,</a:t>
            </a:r>
            <a:r>
              <a:rPr sz="705" spc="45" dirty="0">
                <a:solidFill>
                  <a:srgbClr val="0000ED"/>
                </a:solidFill>
                <a:latin typeface="Cambria"/>
                <a:cs typeface="Cambria"/>
              </a:rPr>
              <a:t> </a:t>
            </a:r>
            <a:r>
              <a:rPr sz="705" spc="32" dirty="0">
                <a:solidFill>
                  <a:srgbClr val="0000ED"/>
                </a:solidFill>
                <a:latin typeface="Cambria"/>
                <a:cs typeface="Cambria"/>
              </a:rPr>
              <a:t>2nd</a:t>
            </a:r>
            <a:r>
              <a:rPr sz="705" spc="67" dirty="0">
                <a:solidFill>
                  <a:srgbClr val="0000ED"/>
                </a:solidFill>
                <a:latin typeface="Cambria"/>
                <a:cs typeface="Cambria"/>
              </a:rPr>
              <a:t> </a:t>
            </a:r>
            <a:r>
              <a:rPr sz="705" spc="38" dirty="0">
                <a:solidFill>
                  <a:srgbClr val="4FA7F6"/>
                </a:solidFill>
                <a:latin typeface="Cambria"/>
                <a:cs typeface="Cambria"/>
              </a:rPr>
              <a:t>ed.S.pring</a:t>
            </a:r>
            <a:r>
              <a:rPr sz="705" dirty="0">
                <a:solidFill>
                  <a:srgbClr val="4FA7F6"/>
                </a:solidFill>
                <a:latin typeface="Cambria"/>
                <a:cs typeface="Cambria"/>
              </a:rPr>
              <a:t>	</a:t>
            </a:r>
            <a:r>
              <a:rPr sz="705" spc="-16" dirty="0">
                <a:solidFill>
                  <a:srgbClr val="4FA7F6"/>
                </a:solidFill>
                <a:latin typeface="Cambria"/>
                <a:cs typeface="Cambria"/>
              </a:rPr>
              <a:t>14</a:t>
            </a:r>
            <a:endParaRPr sz="705">
              <a:latin typeface="Cambria"/>
              <a:cs typeface="Cambria"/>
            </a:endParaRPr>
          </a:p>
        </p:txBody>
      </p:sp>
      <p:sp>
        <p:nvSpPr>
          <p:cNvPr id="19" name="object 19"/>
          <p:cNvSpPr txBox="1"/>
          <p:nvPr/>
        </p:nvSpPr>
        <p:spPr>
          <a:xfrm>
            <a:off x="3273547" y="3528977"/>
            <a:ext cx="4197517" cy="458850"/>
          </a:xfrm>
          <a:prstGeom prst="rect">
            <a:avLst/>
          </a:prstGeom>
        </p:spPr>
        <p:txBody>
          <a:bodyPr vert="horz" wrap="square" lIns="0" tIns="8959" rIns="0" bIns="0" rtlCol="0">
            <a:spAutoFit/>
          </a:bodyPr>
          <a:lstStyle/>
          <a:p>
            <a:pPr marL="8145">
              <a:lnSpc>
                <a:spcPts val="891"/>
              </a:lnSpc>
              <a:spcBef>
                <a:spcPts val="71"/>
              </a:spcBef>
            </a:pPr>
            <a:r>
              <a:rPr sz="770" spc="71" dirty="0">
                <a:latin typeface="Calibri"/>
                <a:cs typeface="Calibri"/>
              </a:rPr>
              <a:t>ISBN:</a:t>
            </a:r>
            <a:r>
              <a:rPr sz="770" spc="87" dirty="0">
                <a:latin typeface="Calibri"/>
                <a:cs typeface="Calibri"/>
              </a:rPr>
              <a:t> </a:t>
            </a:r>
            <a:r>
              <a:rPr sz="770" dirty="0">
                <a:latin typeface="Calibri"/>
                <a:cs typeface="Calibri"/>
              </a:rPr>
              <a:t>974-3-3f9-0?249-2,</a:t>
            </a:r>
            <a:r>
              <a:rPr sz="770" spc="-6" dirty="0">
                <a:latin typeface="Calibri"/>
                <a:cs typeface="Calibri"/>
              </a:rPr>
              <a:t> </a:t>
            </a:r>
            <a:r>
              <a:rPr sz="770" dirty="0">
                <a:latin typeface="Calibri"/>
                <a:cs typeface="Calibri"/>
              </a:rPr>
              <a:t>Bpriager</a:t>
            </a:r>
            <a:r>
              <a:rPr sz="770" spc="48" dirty="0">
                <a:latin typeface="Calibri"/>
                <a:cs typeface="Calibri"/>
              </a:rPr>
              <a:t> </a:t>
            </a:r>
            <a:r>
              <a:rPr sz="770" spc="-48" dirty="0">
                <a:latin typeface="Calibri"/>
                <a:cs typeface="Calibri"/>
              </a:rPr>
              <a:t>(studezzYs</a:t>
            </a:r>
            <a:r>
              <a:rPr sz="770" spc="87" dirty="0">
                <a:latin typeface="Calibri"/>
                <a:cs typeface="Calibri"/>
              </a:rPr>
              <a:t> </a:t>
            </a:r>
            <a:r>
              <a:rPr sz="770" dirty="0">
                <a:solidFill>
                  <a:srgbClr val="4FA7E6"/>
                </a:solidFill>
                <a:latin typeface="Calibri"/>
                <a:cs typeface="Calibri"/>
              </a:rPr>
              <a:t>con</a:t>
            </a:r>
            <a:r>
              <a:rPr sz="770" spc="55" dirty="0">
                <a:solidFill>
                  <a:srgbClr val="4FA7E6"/>
                </a:solidFill>
                <a:latin typeface="Calibri"/>
                <a:cs typeface="Calibri"/>
              </a:rPr>
              <a:t> </a:t>
            </a:r>
            <a:r>
              <a:rPr sz="770" spc="-26" dirty="0">
                <a:latin typeface="Calibri"/>
                <a:cs typeface="Calibri"/>
              </a:rPr>
              <a:t>don'n/âa‹f</a:t>
            </a:r>
            <a:r>
              <a:rPr sz="770" spc="90" dirty="0">
                <a:latin typeface="Calibri"/>
                <a:cs typeface="Calibri"/>
              </a:rPr>
              <a:t> </a:t>
            </a:r>
            <a:r>
              <a:rPr sz="770" dirty="0">
                <a:latin typeface="Calibri"/>
                <a:cs typeface="Calibri"/>
              </a:rPr>
              <a:t>via</a:t>
            </a:r>
            <a:r>
              <a:rPr sz="770" spc="80" dirty="0">
                <a:latin typeface="Calibri"/>
                <a:cs typeface="Calibri"/>
              </a:rPr>
              <a:t> </a:t>
            </a:r>
            <a:r>
              <a:rPr sz="770" spc="-6" dirty="0">
                <a:latin typeface="Calibri"/>
                <a:cs typeface="Calibri"/>
              </a:rPr>
              <a:t>ttvw'Ziâ.s/sea)</a:t>
            </a:r>
            <a:endParaRPr sz="770" dirty="0">
              <a:latin typeface="Calibri"/>
              <a:cs typeface="Calibri"/>
            </a:endParaRPr>
          </a:p>
          <a:p>
            <a:pPr marL="15475">
              <a:lnSpc>
                <a:spcPts val="891"/>
              </a:lnSpc>
            </a:pPr>
            <a:r>
              <a:rPr sz="770" u="heavy" dirty="0">
                <a:solidFill>
                  <a:srgbClr val="0000ED"/>
                </a:solidFill>
                <a:uFill>
                  <a:solidFill>
                    <a:srgbClr val="0000EB"/>
                  </a:solidFill>
                </a:uFill>
                <a:latin typeface="Calibri"/>
                <a:cs typeface="Calibri"/>
              </a:rPr>
              <a:t>Table</a:t>
            </a:r>
            <a:r>
              <a:rPr sz="770" u="heavy" spc="35" dirty="0">
                <a:solidFill>
                  <a:srgbClr val="0000ED"/>
                </a:solidFill>
                <a:uFill>
                  <a:solidFill>
                    <a:srgbClr val="0000EB"/>
                  </a:solidFill>
                </a:uFill>
                <a:latin typeface="Calibri"/>
                <a:cs typeface="Calibri"/>
              </a:rPr>
              <a:t> </a:t>
            </a:r>
            <a:r>
              <a:rPr sz="770" u="heavy" dirty="0">
                <a:solidFill>
                  <a:srgbClr val="0087F4"/>
                </a:solidFill>
                <a:uFill>
                  <a:solidFill>
                    <a:srgbClr val="0000EB"/>
                  </a:solidFill>
                </a:uFill>
                <a:latin typeface="Calibri"/>
                <a:cs typeface="Calibri"/>
              </a:rPr>
              <a:t>of</a:t>
            </a:r>
            <a:r>
              <a:rPr sz="770" u="heavy" spc="35" dirty="0">
                <a:solidFill>
                  <a:srgbClr val="0087F4"/>
                </a:solidFill>
                <a:uFill>
                  <a:solidFill>
                    <a:srgbClr val="0000EB"/>
                  </a:solidFill>
                </a:uFill>
                <a:latin typeface="Calibri"/>
                <a:cs typeface="Calibri"/>
              </a:rPr>
              <a:t> </a:t>
            </a:r>
            <a:r>
              <a:rPr sz="770" u="heavy" spc="-6" dirty="0">
                <a:solidFill>
                  <a:srgbClr val="0000ED"/>
                </a:solidFill>
                <a:uFill>
                  <a:solidFill>
                    <a:srgbClr val="0000EB"/>
                  </a:solidFill>
                </a:uFill>
                <a:latin typeface="Calibri"/>
                <a:cs typeface="Calibri"/>
              </a:rPr>
              <a:t>C'onteots</a:t>
            </a:r>
            <a:endParaRPr sz="770" dirty="0">
              <a:latin typeface="Calibri"/>
              <a:cs typeface="Calibri"/>
            </a:endParaRPr>
          </a:p>
          <a:p>
            <a:pPr marL="13438">
              <a:spcBef>
                <a:spcPts val="895"/>
              </a:spcBef>
            </a:pPr>
            <a:r>
              <a:rPr sz="673" u="heavy" dirty="0">
                <a:solidFill>
                  <a:srgbClr val="0000ED"/>
                </a:solidFill>
                <a:uFill>
                  <a:solidFill>
                    <a:srgbClr val="0000EB"/>
                  </a:solidFill>
                </a:uFill>
                <a:latin typeface="Cambria"/>
                <a:cs typeface="Cambria"/>
              </a:rPr>
              <a:t>http-</a:t>
            </a:r>
            <a:r>
              <a:rPr sz="673" u="heavy" spc="-32" dirty="0">
                <a:solidFill>
                  <a:srgbClr val="FFFFFF"/>
                </a:solidFill>
                <a:uFill>
                  <a:solidFill>
                    <a:srgbClr val="0000EB"/>
                  </a:solidFill>
                </a:uFill>
                <a:latin typeface="Cambria"/>
                <a:cs typeface="Cambria"/>
              </a:rPr>
              <a:t>8/vavw</a:t>
            </a:r>
            <a:r>
              <a:rPr sz="673" u="heavy" spc="73" dirty="0">
                <a:solidFill>
                  <a:srgbClr val="FFFFFF"/>
                </a:solidFill>
                <a:uFill>
                  <a:solidFill>
                    <a:srgbClr val="0000EB"/>
                  </a:solidFill>
                </a:uFill>
                <a:latin typeface="Cambria"/>
                <a:cs typeface="Cambria"/>
              </a:rPr>
              <a:t> </a:t>
            </a:r>
            <a:r>
              <a:rPr sz="673" u="heavy" dirty="0">
                <a:solidFill>
                  <a:srgbClr val="0000ED"/>
                </a:solidFill>
                <a:uFill>
                  <a:solidFill>
                    <a:srgbClr val="0000EB"/>
                  </a:solidFill>
                </a:uFill>
                <a:latin typeface="Cambria"/>
                <a:cs typeface="Cambria"/>
              </a:rPr>
              <a:t>cs</a:t>
            </a:r>
            <a:r>
              <a:rPr sz="673" u="heavy" spc="141" dirty="0">
                <a:solidFill>
                  <a:srgbClr val="0000ED"/>
                </a:solidFill>
                <a:uFill>
                  <a:solidFill>
                    <a:srgbClr val="0000EB"/>
                  </a:solidFill>
                </a:uFill>
                <a:latin typeface="Cambria"/>
                <a:cs typeface="Cambria"/>
              </a:rPr>
              <a:t> </a:t>
            </a:r>
            <a:r>
              <a:rPr sz="673" u="heavy" dirty="0">
                <a:solidFill>
                  <a:srgbClr val="4FA7F6"/>
                </a:solidFill>
                <a:uFill>
                  <a:solidFill>
                    <a:srgbClr val="0000EB"/>
                  </a:solidFill>
                </a:uFill>
                <a:latin typeface="Cambria"/>
                <a:cs typeface="Cambria"/>
              </a:rPr>
              <a:t>sfu</a:t>
            </a:r>
            <a:r>
              <a:rPr sz="673" u="heavy" spc="99" dirty="0">
                <a:solidFill>
                  <a:srgbClr val="4FA7F6"/>
                </a:solidFill>
                <a:uFill>
                  <a:solidFill>
                    <a:srgbClr val="0000EB"/>
                  </a:solidFill>
                </a:uFill>
                <a:latin typeface="Cambria"/>
                <a:cs typeface="Cambria"/>
              </a:rPr>
              <a:t> </a:t>
            </a:r>
            <a:r>
              <a:rPr sz="673" u="heavy" dirty="0">
                <a:solidFill>
                  <a:srgbClr val="0000EF"/>
                </a:solidFill>
                <a:uFill>
                  <a:solidFill>
                    <a:srgbClr val="0000EB"/>
                  </a:solidFill>
                </a:uFill>
                <a:latin typeface="Cambria"/>
                <a:cs typeface="Cambria"/>
              </a:rPr>
              <a:t>ca/rrinibook</a:t>
            </a:r>
            <a:r>
              <a:rPr sz="673" spc="141" dirty="0">
                <a:solidFill>
                  <a:srgbClr val="0000EF"/>
                </a:solidFill>
                <a:latin typeface="Cambria"/>
                <a:cs typeface="Cambria"/>
              </a:rPr>
              <a:t> </a:t>
            </a:r>
            <a:r>
              <a:rPr sz="673" spc="58" dirty="0">
                <a:latin typeface="Cambria"/>
                <a:cs typeface="Cambria"/>
              </a:rPr>
              <a:t>(lst</a:t>
            </a:r>
            <a:r>
              <a:rPr sz="673" spc="128" dirty="0">
                <a:latin typeface="Cambria"/>
                <a:cs typeface="Cambria"/>
              </a:rPr>
              <a:t> </a:t>
            </a:r>
            <a:r>
              <a:rPr sz="673" spc="38" dirty="0">
                <a:solidFill>
                  <a:srgbClr val="4FA7E6"/>
                </a:solidFill>
                <a:latin typeface="Cambria"/>
                <a:cs typeface="Cambria"/>
              </a:rPr>
              <a:t>ed.,</a:t>
            </a:r>
            <a:r>
              <a:rPr sz="673" spc="35" dirty="0">
                <a:solidFill>
                  <a:srgbClr val="4FA7E6"/>
                </a:solidFill>
                <a:latin typeface="Cambria"/>
                <a:cs typeface="Cambria"/>
              </a:rPr>
              <a:t> </a:t>
            </a:r>
            <a:r>
              <a:rPr sz="673" spc="35" dirty="0">
                <a:latin typeface="Cambria"/>
                <a:cs typeface="Cambria"/>
              </a:rPr>
              <a:t>plus</a:t>
            </a:r>
            <a:r>
              <a:rPr sz="673" spc="103" dirty="0">
                <a:latin typeface="Cambria"/>
                <a:cs typeface="Cambria"/>
              </a:rPr>
              <a:t> </a:t>
            </a:r>
            <a:r>
              <a:rPr sz="673" dirty="0">
                <a:latin typeface="Cambria"/>
                <a:cs typeface="Cambria"/>
              </a:rPr>
              <a:t>student</a:t>
            </a:r>
            <a:r>
              <a:rPr sz="673" spc="186" dirty="0">
                <a:latin typeface="Cambria"/>
                <a:cs typeface="Cambria"/>
              </a:rPr>
              <a:t> </a:t>
            </a:r>
            <a:r>
              <a:rPr sz="673" spc="-6" dirty="0">
                <a:latin typeface="Cambria"/>
                <a:cs typeface="Cambria"/>
              </a:rPr>
              <a:t>resources)</a:t>
            </a:r>
            <a:endParaRPr sz="673" dirty="0">
              <a:latin typeface="Cambria"/>
              <a:cs typeface="Cambria"/>
            </a:endParaRPr>
          </a:p>
        </p:txBody>
      </p:sp>
      <p:sp>
        <p:nvSpPr>
          <p:cNvPr id="21" name="Footer Placeholder 20">
            <a:extLst>
              <a:ext uri="{FF2B5EF4-FFF2-40B4-BE49-F238E27FC236}">
                <a16:creationId xmlns:a16="http://schemas.microsoft.com/office/drawing/2014/main" id="{D85658DE-6BF1-461A-B269-4BE2EF2E3C3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271232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86451" y="266928"/>
            <a:ext cx="5864322" cy="4131314"/>
          </a:xfrm>
          <a:prstGeom prst="rect">
            <a:avLst/>
          </a:prstGeom>
        </p:spPr>
      </p:pic>
      <p:sp>
        <p:nvSpPr>
          <p:cNvPr id="3" name="object 3"/>
          <p:cNvSpPr txBox="1"/>
          <p:nvPr/>
        </p:nvSpPr>
        <p:spPr>
          <a:xfrm>
            <a:off x="2174786" y="79820"/>
            <a:ext cx="1319065" cy="117949"/>
          </a:xfrm>
          <a:prstGeom prst="rect">
            <a:avLst/>
          </a:prstGeom>
        </p:spPr>
        <p:txBody>
          <a:bodyPr vert="horz" wrap="square" lIns="0" tIns="9366" rIns="0" bIns="0" rtlCol="0">
            <a:spAutoFit/>
          </a:bodyPr>
          <a:lstStyle/>
          <a:p>
            <a:pPr marL="7737">
              <a:spcBef>
                <a:spcPts val="73"/>
              </a:spcBef>
            </a:pPr>
            <a:r>
              <a:rPr sz="705" spc="-6" dirty="0">
                <a:solidFill>
                  <a:srgbClr val="212121"/>
                </a:solidFill>
                <a:latin typeface="Times New Roman"/>
                <a:cs typeface="Times New Roman"/>
              </a:rPr>
              <a:t>flu.ca/CourseCentral/365/li/toc.pdf</a:t>
            </a:r>
            <a:endParaRPr sz="705">
              <a:latin typeface="Times New Roman"/>
              <a:cs typeface="Times New Roman"/>
            </a:endParaRPr>
          </a:p>
        </p:txBody>
      </p:sp>
      <p:sp>
        <p:nvSpPr>
          <p:cNvPr id="4" name="object 4"/>
          <p:cNvSpPr txBox="1"/>
          <p:nvPr/>
        </p:nvSpPr>
        <p:spPr>
          <a:xfrm>
            <a:off x="3291797" y="721357"/>
            <a:ext cx="2146179" cy="127540"/>
          </a:xfrm>
          <a:prstGeom prst="rect">
            <a:avLst/>
          </a:prstGeom>
        </p:spPr>
        <p:txBody>
          <a:bodyPr vert="horz" wrap="square" lIns="0" tIns="8959" rIns="0" bIns="0" rtlCol="0">
            <a:spAutoFit/>
          </a:bodyPr>
          <a:lstStyle/>
          <a:p>
            <a:pPr marL="8145">
              <a:spcBef>
                <a:spcPts val="71"/>
              </a:spcBef>
            </a:pPr>
            <a:r>
              <a:rPr sz="770" spc="-6" dirty="0">
                <a:solidFill>
                  <a:srgbClr val="212121"/>
                </a:solidFill>
                <a:latin typeface="Cambria"/>
                <a:cs typeface="Cambria"/>
              </a:rPr>
              <a:t>Introduction</a:t>
            </a:r>
            <a:r>
              <a:rPr sz="770" spc="77" dirty="0">
                <a:solidFill>
                  <a:srgbClr val="212121"/>
                </a:solidFill>
                <a:latin typeface="Cambria"/>
                <a:cs typeface="Cambria"/>
              </a:rPr>
              <a:t> </a:t>
            </a:r>
            <a:r>
              <a:rPr sz="770" dirty="0">
                <a:solidFill>
                  <a:srgbClr val="212121"/>
                </a:solidFill>
                <a:latin typeface="Cambria"/>
                <a:cs typeface="Cambria"/>
              </a:rPr>
              <a:t>and Multimedia</a:t>
            </a:r>
            <a:r>
              <a:rPr sz="770" spc="51" dirty="0">
                <a:solidFill>
                  <a:srgbClr val="212121"/>
                </a:solidFill>
                <a:latin typeface="Cambria"/>
                <a:cs typeface="Cambria"/>
              </a:rPr>
              <a:t> </a:t>
            </a:r>
            <a:r>
              <a:rPr sz="770" dirty="0">
                <a:solidFill>
                  <a:srgbClr val="1F1F1F"/>
                </a:solidFill>
                <a:latin typeface="Cambria"/>
                <a:cs typeface="Cambria"/>
              </a:rPr>
              <a:t>Data</a:t>
            </a:r>
            <a:r>
              <a:rPr sz="770" spc="13" dirty="0">
                <a:solidFill>
                  <a:srgbClr val="1F1F1F"/>
                </a:solidFill>
                <a:latin typeface="Cambria"/>
                <a:cs typeface="Cambria"/>
              </a:rPr>
              <a:t> </a:t>
            </a:r>
            <a:r>
              <a:rPr sz="770" spc="-6" dirty="0">
                <a:solidFill>
                  <a:srgbClr val="212121"/>
                </a:solidFill>
                <a:latin typeface="Cambria"/>
                <a:cs typeface="Cambria"/>
              </a:rPr>
              <a:t>Representations</a:t>
            </a:r>
            <a:endParaRPr sz="770">
              <a:latin typeface="Cambria"/>
              <a:cs typeface="Cambria"/>
            </a:endParaRPr>
          </a:p>
        </p:txBody>
      </p:sp>
      <p:sp>
        <p:nvSpPr>
          <p:cNvPr id="5" name="object 5"/>
          <p:cNvSpPr txBox="1"/>
          <p:nvPr/>
        </p:nvSpPr>
        <p:spPr>
          <a:xfrm>
            <a:off x="3467308" y="1413700"/>
            <a:ext cx="1410288" cy="693921"/>
          </a:xfrm>
          <a:prstGeom prst="rect">
            <a:avLst/>
          </a:prstGeom>
        </p:spPr>
        <p:txBody>
          <a:bodyPr vert="horz" wrap="square" lIns="0" tIns="6109" rIns="0" bIns="0" rtlCol="0">
            <a:spAutoFit/>
          </a:bodyPr>
          <a:lstStyle/>
          <a:p>
            <a:pPr marL="262660" marR="3258" indent="-407">
              <a:lnSpc>
                <a:spcPct val="104500"/>
              </a:lnSpc>
              <a:spcBef>
                <a:spcPts val="48"/>
              </a:spcBef>
              <a:tabLst>
                <a:tab pos="960645" algn="l"/>
              </a:tabLst>
            </a:pPr>
            <a:r>
              <a:rPr sz="609" spc="-13" dirty="0">
                <a:solidFill>
                  <a:srgbClr val="5B9CE4"/>
                </a:solidFill>
                <a:latin typeface="Times New Roman"/>
                <a:cs typeface="Times New Roman"/>
              </a:rPr>
              <a:t>Hype</a:t>
            </a:r>
            <a:r>
              <a:rPr sz="609" dirty="0">
                <a:solidFill>
                  <a:srgbClr val="5B9CE4"/>
                </a:solidFill>
                <a:latin typeface="Times New Roman"/>
                <a:cs typeface="Times New Roman"/>
              </a:rPr>
              <a:t>	</a:t>
            </a:r>
            <a:r>
              <a:rPr sz="609" dirty="0">
                <a:solidFill>
                  <a:srgbClr val="894431"/>
                </a:solidFill>
                <a:latin typeface="Times New Roman"/>
                <a:cs typeface="Times New Roman"/>
              </a:rPr>
              <a:t>and</a:t>
            </a:r>
            <a:r>
              <a:rPr sz="609" spc="61" dirty="0">
                <a:solidFill>
                  <a:srgbClr val="894431"/>
                </a:solidFill>
                <a:latin typeface="Times New Roman"/>
                <a:cs typeface="Times New Roman"/>
              </a:rPr>
              <a:t> </a:t>
            </a:r>
            <a:r>
              <a:rPr sz="609" spc="-6" dirty="0">
                <a:solidFill>
                  <a:srgbClr val="E29954"/>
                </a:solidFill>
                <a:latin typeface="Times New Roman"/>
                <a:cs typeface="Times New Roman"/>
              </a:rPr>
              <a:t>Internet</a:t>
            </a:r>
            <a:r>
              <a:rPr sz="609" spc="321" dirty="0">
                <a:solidFill>
                  <a:srgbClr val="E29954"/>
                </a:solidFill>
                <a:latin typeface="Times New Roman"/>
                <a:cs typeface="Times New Roman"/>
              </a:rPr>
              <a:t> </a:t>
            </a:r>
            <a:r>
              <a:rPr sz="609" spc="-64" dirty="0">
                <a:solidFill>
                  <a:srgbClr val="316DB5"/>
                </a:solidFill>
                <a:latin typeface="Times New Roman"/>
                <a:cs typeface="Times New Roman"/>
              </a:rPr>
              <a:t>M</a:t>
            </a:r>
            <a:r>
              <a:rPr sz="609" spc="-55" dirty="0">
                <a:solidFill>
                  <a:srgbClr val="316DB5"/>
                </a:solidFill>
                <a:latin typeface="Times New Roman"/>
                <a:cs typeface="Times New Roman"/>
              </a:rPr>
              <a:t> </a:t>
            </a:r>
            <a:r>
              <a:rPr sz="609" dirty="0">
                <a:solidFill>
                  <a:srgbClr val="5497DF"/>
                </a:solidFill>
                <a:latin typeface="Times New Roman"/>
                <a:cs typeface="Times New Roman"/>
              </a:rPr>
              <a:t>ultimcdia</a:t>
            </a:r>
            <a:r>
              <a:rPr sz="609" spc="58" dirty="0">
                <a:solidFill>
                  <a:srgbClr val="5497DF"/>
                </a:solidFill>
                <a:latin typeface="Times New Roman"/>
                <a:cs typeface="Times New Roman"/>
              </a:rPr>
              <a:t> </a:t>
            </a:r>
            <a:r>
              <a:rPr sz="609" dirty="0">
                <a:solidFill>
                  <a:srgbClr val="5D8EC3"/>
                </a:solidFill>
                <a:latin typeface="Times New Roman"/>
                <a:cs typeface="Times New Roman"/>
              </a:rPr>
              <a:t>in</a:t>
            </a:r>
            <a:r>
              <a:rPr sz="609" spc="13" dirty="0">
                <a:solidFill>
                  <a:srgbClr val="5D8EC3"/>
                </a:solidFill>
                <a:latin typeface="Times New Roman"/>
                <a:cs typeface="Times New Roman"/>
              </a:rPr>
              <a:t> </a:t>
            </a:r>
            <a:r>
              <a:rPr sz="609" dirty="0">
                <a:solidFill>
                  <a:srgbClr val="4D8CD4"/>
                </a:solidFill>
                <a:latin typeface="Times New Roman"/>
                <a:cs typeface="Times New Roman"/>
              </a:rPr>
              <a:t>the</a:t>
            </a:r>
            <a:r>
              <a:rPr sz="609" spc="13" dirty="0">
                <a:solidFill>
                  <a:srgbClr val="4D8CD4"/>
                </a:solidFill>
                <a:latin typeface="Times New Roman"/>
                <a:cs typeface="Times New Roman"/>
              </a:rPr>
              <a:t> </a:t>
            </a:r>
            <a:r>
              <a:rPr sz="609" spc="-6" dirty="0">
                <a:solidFill>
                  <a:srgbClr val="54668E"/>
                </a:solidFill>
                <a:latin typeface="Times New Roman"/>
                <a:cs typeface="Times New Roman"/>
              </a:rPr>
              <a:t>New</a:t>
            </a:r>
            <a:r>
              <a:rPr sz="609" spc="48" dirty="0">
                <a:solidFill>
                  <a:srgbClr val="54668E"/>
                </a:solidFill>
                <a:latin typeface="Times New Roman"/>
                <a:cs typeface="Times New Roman"/>
              </a:rPr>
              <a:t> </a:t>
            </a:r>
            <a:r>
              <a:rPr sz="609" spc="-6" dirty="0">
                <a:solidFill>
                  <a:srgbClr val="67857E"/>
                </a:solidFill>
                <a:latin typeface="Times New Roman"/>
                <a:cs typeface="Times New Roman"/>
              </a:rPr>
              <a:t>Millennium</a:t>
            </a:r>
            <a:endParaRPr sz="609">
              <a:latin typeface="Times New Roman"/>
              <a:cs typeface="Times New Roman"/>
            </a:endParaRPr>
          </a:p>
          <a:p>
            <a:pPr marL="8145">
              <a:spcBef>
                <a:spcPts val="32"/>
              </a:spcBef>
            </a:pPr>
            <a:r>
              <a:rPr sz="609" spc="-61" dirty="0">
                <a:solidFill>
                  <a:srgbClr val="807295"/>
                </a:solidFill>
                <a:latin typeface="Times New Roman"/>
                <a:cs typeface="Times New Roman"/>
              </a:rPr>
              <a:t>k4 </a:t>
            </a:r>
            <a:r>
              <a:rPr sz="609" dirty="0">
                <a:solidFill>
                  <a:srgbClr val="2F64AC"/>
                </a:solidFill>
                <a:latin typeface="Times New Roman"/>
                <a:cs typeface="Times New Roman"/>
              </a:rPr>
              <a:t>ultimcdia</a:t>
            </a:r>
            <a:r>
              <a:rPr sz="609" spc="55" dirty="0">
                <a:solidFill>
                  <a:srgbClr val="2F64AC"/>
                </a:solidFill>
                <a:latin typeface="Times New Roman"/>
                <a:cs typeface="Times New Roman"/>
              </a:rPr>
              <a:t> </a:t>
            </a:r>
            <a:r>
              <a:rPr sz="609" dirty="0">
                <a:solidFill>
                  <a:srgbClr val="6087B5"/>
                </a:solidFill>
                <a:latin typeface="Times New Roman"/>
                <a:cs typeface="Times New Roman"/>
              </a:rPr>
              <a:t>Sofiwarc</a:t>
            </a:r>
            <a:r>
              <a:rPr sz="609" spc="3" dirty="0">
                <a:solidFill>
                  <a:srgbClr val="6087B5"/>
                </a:solidFill>
                <a:latin typeface="Times New Roman"/>
                <a:cs typeface="Times New Roman"/>
              </a:rPr>
              <a:t> </a:t>
            </a:r>
            <a:r>
              <a:rPr sz="609" spc="-6" dirty="0">
                <a:solidFill>
                  <a:srgbClr val="2A5DA5"/>
                </a:solidFill>
                <a:latin typeface="Times New Roman"/>
                <a:cs typeface="Times New Roman"/>
              </a:rPr>
              <a:t>Tools</a:t>
            </a:r>
            <a:endParaRPr sz="609">
              <a:latin typeface="Times New Roman"/>
              <a:cs typeface="Times New Roman"/>
            </a:endParaRPr>
          </a:p>
          <a:p>
            <a:pPr marL="262660" marR="114430">
              <a:lnSpc>
                <a:spcPct val="104500"/>
              </a:lnSpc>
            </a:pPr>
            <a:r>
              <a:rPr sz="609" dirty="0">
                <a:solidFill>
                  <a:srgbClr val="316DB5"/>
                </a:solidFill>
                <a:latin typeface="Times New Roman"/>
                <a:cs typeface="Times New Roman"/>
              </a:rPr>
              <a:t>Music</a:t>
            </a:r>
            <a:r>
              <a:rPr sz="609" spc="77" dirty="0">
                <a:solidFill>
                  <a:srgbClr val="316DB5"/>
                </a:solidFill>
                <a:latin typeface="Times New Roman"/>
                <a:cs typeface="Times New Roman"/>
              </a:rPr>
              <a:t> </a:t>
            </a:r>
            <a:r>
              <a:rPr sz="609" dirty="0">
                <a:solidFill>
                  <a:srgbClr val="2F69B1"/>
                </a:solidFill>
                <a:latin typeface="Times New Roman"/>
                <a:cs typeface="Times New Roman"/>
              </a:rPr>
              <a:t>Sequencing</a:t>
            </a:r>
            <a:r>
              <a:rPr sz="609" spc="51" dirty="0">
                <a:solidFill>
                  <a:srgbClr val="2F69B1"/>
                </a:solidFill>
                <a:latin typeface="Times New Roman"/>
                <a:cs typeface="Times New Roman"/>
              </a:rPr>
              <a:t> </a:t>
            </a:r>
            <a:r>
              <a:rPr sz="609" dirty="0">
                <a:solidFill>
                  <a:srgbClr val="64AAF4"/>
                </a:solidFill>
                <a:latin typeface="Times New Roman"/>
                <a:cs typeface="Times New Roman"/>
              </a:rPr>
              <a:t>and</a:t>
            </a:r>
            <a:r>
              <a:rPr sz="609" spc="64" dirty="0">
                <a:solidFill>
                  <a:srgbClr val="64AAF4"/>
                </a:solidFill>
                <a:latin typeface="Times New Roman"/>
                <a:cs typeface="Times New Roman"/>
              </a:rPr>
              <a:t> </a:t>
            </a:r>
            <a:r>
              <a:rPr sz="609" spc="-32" dirty="0">
                <a:solidFill>
                  <a:srgbClr val="D39E7E"/>
                </a:solidFill>
                <a:latin typeface="Times New Roman"/>
                <a:cs typeface="Times New Roman"/>
              </a:rPr>
              <a:t>l'notat</a:t>
            </a:r>
            <a:r>
              <a:rPr sz="609" spc="-29" dirty="0">
                <a:solidFill>
                  <a:srgbClr val="D39E7E"/>
                </a:solidFill>
                <a:latin typeface="Times New Roman"/>
                <a:cs typeface="Times New Roman"/>
              </a:rPr>
              <a:t> </a:t>
            </a:r>
            <a:r>
              <a:rPr sz="609" spc="-16" dirty="0">
                <a:solidFill>
                  <a:srgbClr val="5D8EC6"/>
                </a:solidFill>
                <a:latin typeface="Times New Roman"/>
                <a:cs typeface="Times New Roman"/>
              </a:rPr>
              <a:t>ion </a:t>
            </a:r>
            <a:r>
              <a:rPr sz="609" dirty="0">
                <a:solidFill>
                  <a:srgbClr val="282D64"/>
                </a:solidFill>
                <a:latin typeface="Times New Roman"/>
                <a:cs typeface="Times New Roman"/>
              </a:rPr>
              <a:t>Digital</a:t>
            </a:r>
            <a:r>
              <a:rPr sz="609" spc="58" dirty="0">
                <a:solidFill>
                  <a:srgbClr val="282D64"/>
                </a:solidFill>
                <a:latin typeface="Times New Roman"/>
                <a:cs typeface="Times New Roman"/>
              </a:rPr>
              <a:t> </a:t>
            </a:r>
            <a:r>
              <a:rPr sz="609" spc="-6" dirty="0">
                <a:solidFill>
                  <a:srgbClr val="2F60A5"/>
                </a:solidFill>
                <a:latin typeface="Times New Roman"/>
                <a:cs typeface="Times New Roman"/>
              </a:rPr>
              <a:t>Audio</a:t>
            </a:r>
            <a:endParaRPr sz="609">
              <a:latin typeface="Times New Roman"/>
              <a:cs typeface="Times New Roman"/>
            </a:endParaRPr>
          </a:p>
          <a:p>
            <a:pPr marL="261439">
              <a:spcBef>
                <a:spcPts val="83"/>
              </a:spcBef>
            </a:pPr>
            <a:r>
              <a:rPr sz="609" spc="-45" dirty="0">
                <a:solidFill>
                  <a:srgbClr val="8CB1D6"/>
                </a:solidFill>
                <a:latin typeface="Times New Roman"/>
                <a:cs typeface="Times New Roman"/>
              </a:rPr>
              <a:t>G</a:t>
            </a:r>
            <a:r>
              <a:rPr sz="609" spc="-58" dirty="0">
                <a:solidFill>
                  <a:srgbClr val="8CB1D6"/>
                </a:solidFill>
                <a:latin typeface="Times New Roman"/>
                <a:cs typeface="Times New Roman"/>
              </a:rPr>
              <a:t> </a:t>
            </a:r>
            <a:r>
              <a:rPr sz="609" dirty="0">
                <a:solidFill>
                  <a:srgbClr val="2F2F2F"/>
                </a:solidFill>
                <a:latin typeface="Times New Roman"/>
                <a:cs typeface="Times New Roman"/>
              </a:rPr>
              <a:t>mphics</a:t>
            </a:r>
            <a:r>
              <a:rPr sz="609" spc="38" dirty="0">
                <a:solidFill>
                  <a:srgbClr val="2F2F2F"/>
                </a:solidFill>
                <a:latin typeface="Times New Roman"/>
                <a:cs typeface="Times New Roman"/>
              </a:rPr>
              <a:t> </a:t>
            </a:r>
            <a:r>
              <a:rPr sz="609" dirty="0">
                <a:solidFill>
                  <a:srgbClr val="CA8E54"/>
                </a:solidFill>
                <a:latin typeface="Times New Roman"/>
                <a:cs typeface="Times New Roman"/>
              </a:rPr>
              <a:t>and</a:t>
            </a:r>
            <a:r>
              <a:rPr sz="609" spc="58" dirty="0">
                <a:solidFill>
                  <a:srgbClr val="CA8E54"/>
                </a:solidFill>
                <a:latin typeface="Times New Roman"/>
                <a:cs typeface="Times New Roman"/>
              </a:rPr>
              <a:t> </a:t>
            </a:r>
            <a:r>
              <a:rPr sz="609" dirty="0">
                <a:solidFill>
                  <a:srgbClr val="24284D"/>
                </a:solidFill>
                <a:latin typeface="Times New Roman"/>
                <a:cs typeface="Times New Roman"/>
              </a:rPr>
              <a:t>tmagc</a:t>
            </a:r>
            <a:r>
              <a:rPr sz="609" spc="38" dirty="0">
                <a:solidFill>
                  <a:srgbClr val="24284D"/>
                </a:solidFill>
                <a:latin typeface="Times New Roman"/>
                <a:cs typeface="Times New Roman"/>
              </a:rPr>
              <a:t> </a:t>
            </a:r>
            <a:r>
              <a:rPr sz="609" spc="-6" dirty="0">
                <a:solidFill>
                  <a:srgbClr val="242D4F"/>
                </a:solidFill>
                <a:latin typeface="Times New Roman"/>
                <a:cs typeface="Times New Roman"/>
              </a:rPr>
              <a:t>Editing</a:t>
            </a:r>
            <a:endParaRPr sz="609">
              <a:latin typeface="Times New Roman"/>
              <a:cs typeface="Times New Roman"/>
            </a:endParaRPr>
          </a:p>
          <a:p>
            <a:pPr marL="263882">
              <a:spcBef>
                <a:spcPts val="32"/>
              </a:spcBef>
            </a:pPr>
            <a:r>
              <a:rPr sz="609" dirty="0">
                <a:solidFill>
                  <a:srgbClr val="5B7777"/>
                </a:solidFill>
                <a:latin typeface="Times New Roman"/>
                <a:cs typeface="Times New Roman"/>
              </a:rPr>
              <a:t>\’idco</a:t>
            </a:r>
            <a:r>
              <a:rPr sz="609" spc="80" dirty="0">
                <a:solidFill>
                  <a:srgbClr val="5B7777"/>
                </a:solidFill>
                <a:latin typeface="Times New Roman"/>
                <a:cs typeface="Times New Roman"/>
              </a:rPr>
              <a:t> </a:t>
            </a:r>
            <a:r>
              <a:rPr sz="609" spc="-6" dirty="0">
                <a:solidFill>
                  <a:srgbClr val="AC8052"/>
                </a:solidFill>
                <a:latin typeface="Times New Roman"/>
                <a:cs typeface="Times New Roman"/>
              </a:rPr>
              <a:t>Editing</a:t>
            </a:r>
            <a:endParaRPr sz="609">
              <a:latin typeface="Times New Roman"/>
              <a:cs typeface="Times New Roman"/>
            </a:endParaRPr>
          </a:p>
        </p:txBody>
      </p:sp>
      <p:sp>
        <p:nvSpPr>
          <p:cNvPr id="6" name="object 6"/>
          <p:cNvSpPr txBox="1"/>
          <p:nvPr/>
        </p:nvSpPr>
        <p:spPr>
          <a:xfrm>
            <a:off x="3277672" y="2572410"/>
            <a:ext cx="1238431" cy="304335"/>
          </a:xfrm>
          <a:prstGeom prst="rect">
            <a:avLst/>
          </a:prstGeom>
        </p:spPr>
        <p:txBody>
          <a:bodyPr vert="horz" wrap="square" lIns="0" tIns="10181" rIns="0" bIns="0" rtlCol="0">
            <a:spAutoFit/>
          </a:bodyPr>
          <a:lstStyle/>
          <a:p>
            <a:pPr marL="8959">
              <a:spcBef>
                <a:spcPts val="80"/>
              </a:spcBef>
            </a:pPr>
            <a:r>
              <a:rPr sz="609" b="1" dirty="0">
                <a:solidFill>
                  <a:srgbClr val="232323"/>
                </a:solidFill>
                <a:latin typeface="Times New Roman"/>
                <a:cs typeface="Times New Roman"/>
              </a:rPr>
              <a:t>A</a:t>
            </a:r>
            <a:r>
              <a:rPr sz="609" b="1" spc="3" dirty="0">
                <a:solidFill>
                  <a:srgbClr val="232323"/>
                </a:solidFill>
                <a:latin typeface="Times New Roman"/>
                <a:cs typeface="Times New Roman"/>
              </a:rPr>
              <a:t> </a:t>
            </a:r>
            <a:r>
              <a:rPr sz="609" b="1" dirty="0">
                <a:solidFill>
                  <a:srgbClr val="232349"/>
                </a:solidFill>
                <a:latin typeface="Times New Roman"/>
                <a:cs typeface="Times New Roman"/>
              </a:rPr>
              <a:t>Taste</a:t>
            </a:r>
            <a:r>
              <a:rPr sz="609" b="1" spc="26" dirty="0">
                <a:solidFill>
                  <a:srgbClr val="232349"/>
                </a:solidFill>
                <a:latin typeface="Times New Roman"/>
                <a:cs typeface="Times New Roman"/>
              </a:rPr>
              <a:t> </a:t>
            </a:r>
            <a:r>
              <a:rPr sz="609" b="1" dirty="0">
                <a:solidFill>
                  <a:srgbClr val="23235B"/>
                </a:solidFill>
                <a:latin typeface="Times New Roman"/>
                <a:cs typeface="Times New Roman"/>
              </a:rPr>
              <a:t>of</a:t>
            </a:r>
            <a:r>
              <a:rPr sz="609" b="1" spc="22" dirty="0">
                <a:solidFill>
                  <a:srgbClr val="23235B"/>
                </a:solidFill>
                <a:latin typeface="Times New Roman"/>
                <a:cs typeface="Times New Roman"/>
              </a:rPr>
              <a:t> </a:t>
            </a:r>
            <a:r>
              <a:rPr sz="609" b="1" spc="-6" dirty="0">
                <a:solidFill>
                  <a:srgbClr val="212121"/>
                </a:solidFill>
                <a:latin typeface="Times New Roman"/>
                <a:cs typeface="Times New Roman"/>
              </a:rPr>
              <a:t>Multimedia</a:t>
            </a:r>
            <a:endParaRPr sz="609">
              <a:latin typeface="Times New Roman"/>
              <a:cs typeface="Times New Roman"/>
            </a:endParaRPr>
          </a:p>
          <a:p>
            <a:pPr marL="197504">
              <a:spcBef>
                <a:spcPts val="35"/>
              </a:spcBef>
            </a:pPr>
            <a:r>
              <a:rPr sz="609" spc="-61" dirty="0">
                <a:solidFill>
                  <a:srgbClr val="807295"/>
                </a:solidFill>
                <a:latin typeface="Times New Roman"/>
                <a:cs typeface="Times New Roman"/>
              </a:rPr>
              <a:t>k4</a:t>
            </a:r>
            <a:r>
              <a:rPr sz="609" spc="-64" dirty="0">
                <a:solidFill>
                  <a:srgbClr val="807295"/>
                </a:solidFill>
                <a:latin typeface="Times New Roman"/>
                <a:cs typeface="Times New Roman"/>
              </a:rPr>
              <a:t> </a:t>
            </a:r>
            <a:r>
              <a:rPr sz="609" dirty="0">
                <a:solidFill>
                  <a:srgbClr val="2F64AC"/>
                </a:solidFill>
                <a:latin typeface="Times New Roman"/>
                <a:cs typeface="Times New Roman"/>
              </a:rPr>
              <a:t>ultimcdia</a:t>
            </a:r>
            <a:r>
              <a:rPr sz="609" spc="22" dirty="0">
                <a:solidFill>
                  <a:srgbClr val="2F64AC"/>
                </a:solidFill>
                <a:latin typeface="Times New Roman"/>
                <a:cs typeface="Times New Roman"/>
              </a:rPr>
              <a:t> </a:t>
            </a:r>
            <a:r>
              <a:rPr sz="609" dirty="0">
                <a:solidFill>
                  <a:srgbClr val="A57546"/>
                </a:solidFill>
                <a:latin typeface="Times New Roman"/>
                <a:cs typeface="Times New Roman"/>
              </a:rPr>
              <a:t>Tasks</a:t>
            </a:r>
            <a:r>
              <a:rPr sz="609" spc="-6" dirty="0">
                <a:solidFill>
                  <a:srgbClr val="A57546"/>
                </a:solidFill>
                <a:latin typeface="Times New Roman"/>
                <a:cs typeface="Times New Roman"/>
              </a:rPr>
              <a:t> </a:t>
            </a:r>
            <a:r>
              <a:rPr sz="609" dirty="0">
                <a:solidFill>
                  <a:srgbClr val="905436"/>
                </a:solidFill>
                <a:latin typeface="Times New Roman"/>
                <a:cs typeface="Times New Roman"/>
              </a:rPr>
              <a:t>and</a:t>
            </a:r>
            <a:r>
              <a:rPr sz="609" spc="10" dirty="0">
                <a:solidFill>
                  <a:srgbClr val="905436"/>
                </a:solidFill>
                <a:latin typeface="Times New Roman"/>
                <a:cs typeface="Times New Roman"/>
              </a:rPr>
              <a:t> </a:t>
            </a:r>
            <a:r>
              <a:rPr sz="609" spc="-6" dirty="0">
                <a:solidFill>
                  <a:srgbClr val="2A60A8"/>
                </a:solidFill>
                <a:latin typeface="Times New Roman"/>
                <a:cs typeface="Times New Roman"/>
              </a:rPr>
              <a:t>Concerns</a:t>
            </a:r>
            <a:endParaRPr sz="609">
              <a:latin typeface="Times New Roman"/>
              <a:cs typeface="Times New Roman"/>
            </a:endParaRPr>
          </a:p>
          <a:p>
            <a:pPr marL="8145">
              <a:spcBef>
                <a:spcPts val="80"/>
              </a:spcBef>
            </a:pPr>
            <a:r>
              <a:rPr sz="609" spc="-16" dirty="0">
                <a:solidFill>
                  <a:srgbClr val="5B9CE2"/>
                </a:solidFill>
                <a:latin typeface="Times New Roman"/>
                <a:cs typeface="Times New Roman"/>
              </a:rPr>
              <a:t>2.2</a:t>
            </a:r>
            <a:endParaRPr sz="609">
              <a:latin typeface="Times New Roman"/>
              <a:cs typeface="Times New Roman"/>
            </a:endParaRPr>
          </a:p>
        </p:txBody>
      </p:sp>
      <p:sp>
        <p:nvSpPr>
          <p:cNvPr id="7" name="object 7"/>
          <p:cNvSpPr txBox="1"/>
          <p:nvPr/>
        </p:nvSpPr>
        <p:spPr>
          <a:xfrm>
            <a:off x="3462981" y="3063800"/>
            <a:ext cx="1371193" cy="196734"/>
          </a:xfrm>
          <a:prstGeom prst="rect">
            <a:avLst/>
          </a:prstGeom>
        </p:spPr>
        <p:txBody>
          <a:bodyPr vert="horz" wrap="square" lIns="0" tIns="6109" rIns="0" bIns="0" rtlCol="0">
            <a:spAutoFit/>
          </a:bodyPr>
          <a:lstStyle/>
          <a:p>
            <a:pPr marL="8145" marR="3258" indent="4072">
              <a:lnSpc>
                <a:spcPct val="104500"/>
              </a:lnSpc>
              <a:spcBef>
                <a:spcPts val="48"/>
              </a:spcBef>
            </a:pPr>
            <a:r>
              <a:rPr sz="609" spc="-61" dirty="0">
                <a:solidFill>
                  <a:srgbClr val="807295"/>
                </a:solidFill>
                <a:latin typeface="Times New Roman"/>
                <a:cs typeface="Times New Roman"/>
              </a:rPr>
              <a:t>k4</a:t>
            </a:r>
            <a:r>
              <a:rPr sz="609" spc="-64" dirty="0">
                <a:solidFill>
                  <a:srgbClr val="807295"/>
                </a:solidFill>
                <a:latin typeface="Times New Roman"/>
                <a:cs typeface="Times New Roman"/>
              </a:rPr>
              <a:t> </a:t>
            </a:r>
            <a:r>
              <a:rPr sz="609" dirty="0">
                <a:solidFill>
                  <a:srgbClr val="2F64AC"/>
                </a:solidFill>
                <a:latin typeface="Times New Roman"/>
                <a:cs typeface="Times New Roman"/>
              </a:rPr>
              <a:t>ultimcdia</a:t>
            </a:r>
            <a:r>
              <a:rPr sz="609" spc="55" dirty="0">
                <a:solidFill>
                  <a:srgbClr val="2F64AC"/>
                </a:solidFill>
                <a:latin typeface="Times New Roman"/>
                <a:cs typeface="Times New Roman"/>
              </a:rPr>
              <a:t> </a:t>
            </a:r>
            <a:r>
              <a:rPr sz="609" dirty="0">
                <a:solidFill>
                  <a:srgbClr val="6087B5"/>
                </a:solidFill>
                <a:latin typeface="Times New Roman"/>
                <a:cs typeface="Times New Roman"/>
              </a:rPr>
              <a:t>Sharing</a:t>
            </a:r>
            <a:r>
              <a:rPr sz="609" spc="42" dirty="0">
                <a:solidFill>
                  <a:srgbClr val="6087B5"/>
                </a:solidFill>
                <a:latin typeface="Times New Roman"/>
                <a:cs typeface="Times New Roman"/>
              </a:rPr>
              <a:t> </a:t>
            </a:r>
            <a:r>
              <a:rPr sz="609" dirty="0">
                <a:solidFill>
                  <a:srgbClr val="67AEED"/>
                </a:solidFill>
                <a:latin typeface="Times New Roman"/>
                <a:cs typeface="Times New Roman"/>
              </a:rPr>
              <a:t>and</a:t>
            </a:r>
            <a:r>
              <a:rPr sz="609" spc="55" dirty="0">
                <a:solidFill>
                  <a:srgbClr val="67AEED"/>
                </a:solidFill>
                <a:latin typeface="Times New Roman"/>
                <a:cs typeface="Times New Roman"/>
              </a:rPr>
              <a:t> </a:t>
            </a:r>
            <a:r>
              <a:rPr sz="609" dirty="0">
                <a:solidFill>
                  <a:srgbClr val="5B9CE4"/>
                </a:solidFill>
                <a:latin typeface="Times New Roman"/>
                <a:cs typeface="Times New Roman"/>
              </a:rPr>
              <a:t>Distnbut</a:t>
            </a:r>
            <a:r>
              <a:rPr sz="609" spc="-19" dirty="0">
                <a:solidFill>
                  <a:srgbClr val="5B9CE4"/>
                </a:solidFill>
                <a:latin typeface="Times New Roman"/>
                <a:cs typeface="Times New Roman"/>
              </a:rPr>
              <a:t> </a:t>
            </a:r>
            <a:r>
              <a:rPr sz="609" spc="-16" dirty="0">
                <a:solidFill>
                  <a:srgbClr val="D6B177"/>
                </a:solidFill>
                <a:latin typeface="Times New Roman"/>
                <a:cs typeface="Times New Roman"/>
              </a:rPr>
              <a:t>ion</a:t>
            </a:r>
            <a:r>
              <a:rPr sz="609" spc="321" dirty="0">
                <a:solidFill>
                  <a:srgbClr val="D6B177"/>
                </a:solidFill>
                <a:latin typeface="Times New Roman"/>
                <a:cs typeface="Times New Roman"/>
              </a:rPr>
              <a:t> </a:t>
            </a:r>
            <a:r>
              <a:rPr sz="609" dirty="0">
                <a:solidFill>
                  <a:srgbClr val="2F69B1"/>
                </a:solidFill>
                <a:latin typeface="Times New Roman"/>
                <a:cs typeface="Times New Roman"/>
              </a:rPr>
              <a:t>Some</a:t>
            </a:r>
            <a:r>
              <a:rPr sz="609" spc="48" dirty="0">
                <a:solidFill>
                  <a:srgbClr val="2F69B1"/>
                </a:solidFill>
                <a:latin typeface="Times New Roman"/>
                <a:cs typeface="Times New Roman"/>
              </a:rPr>
              <a:t> </a:t>
            </a:r>
            <a:r>
              <a:rPr sz="609" dirty="0">
                <a:solidFill>
                  <a:srgbClr val="62A8EF"/>
                </a:solidFill>
                <a:latin typeface="Times New Roman"/>
                <a:cs typeface="Times New Roman"/>
              </a:rPr>
              <a:t>Usctiil</a:t>
            </a:r>
            <a:r>
              <a:rPr sz="609" spc="99" dirty="0">
                <a:solidFill>
                  <a:srgbClr val="62A8EF"/>
                </a:solidFill>
                <a:latin typeface="Times New Roman"/>
                <a:cs typeface="Times New Roman"/>
              </a:rPr>
              <a:t> </a:t>
            </a:r>
            <a:r>
              <a:rPr sz="609" dirty="0">
                <a:solidFill>
                  <a:srgbClr val="2A4D93"/>
                </a:solidFill>
                <a:latin typeface="Times New Roman"/>
                <a:cs typeface="Times New Roman"/>
              </a:rPr>
              <a:t>Editing</a:t>
            </a:r>
            <a:r>
              <a:rPr sz="609" spc="35" dirty="0">
                <a:solidFill>
                  <a:srgbClr val="2A4D93"/>
                </a:solidFill>
                <a:latin typeface="Times New Roman"/>
                <a:cs typeface="Times New Roman"/>
              </a:rPr>
              <a:t> </a:t>
            </a:r>
            <a:r>
              <a:rPr sz="609" dirty="0">
                <a:solidFill>
                  <a:srgbClr val="905436"/>
                </a:solidFill>
                <a:latin typeface="Times New Roman"/>
                <a:cs typeface="Times New Roman"/>
              </a:rPr>
              <a:t>and</a:t>
            </a:r>
            <a:r>
              <a:rPr sz="609" spc="58" dirty="0">
                <a:solidFill>
                  <a:srgbClr val="905436"/>
                </a:solidFill>
                <a:latin typeface="Times New Roman"/>
                <a:cs typeface="Times New Roman"/>
              </a:rPr>
              <a:t> </a:t>
            </a:r>
            <a:r>
              <a:rPr sz="609" dirty="0">
                <a:solidFill>
                  <a:srgbClr val="2F60A5"/>
                </a:solidFill>
                <a:latin typeface="Times New Roman"/>
                <a:cs typeface="Times New Roman"/>
              </a:rPr>
              <a:t>Authoring</a:t>
            </a:r>
            <a:r>
              <a:rPr sz="609" spc="3" dirty="0">
                <a:solidFill>
                  <a:srgbClr val="2F60A5"/>
                </a:solidFill>
                <a:latin typeface="Times New Roman"/>
                <a:cs typeface="Times New Roman"/>
              </a:rPr>
              <a:t> </a:t>
            </a:r>
            <a:r>
              <a:rPr sz="609" spc="-6" dirty="0">
                <a:solidFill>
                  <a:srgbClr val="2A5DA5"/>
                </a:solidFill>
                <a:latin typeface="Times New Roman"/>
                <a:cs typeface="Times New Roman"/>
              </a:rPr>
              <a:t>Tools</a:t>
            </a:r>
            <a:endParaRPr sz="609">
              <a:latin typeface="Times New Roman"/>
              <a:cs typeface="Times New Roman"/>
            </a:endParaRPr>
          </a:p>
        </p:txBody>
      </p:sp>
      <p:sp>
        <p:nvSpPr>
          <p:cNvPr id="8" name="object 8"/>
          <p:cNvSpPr txBox="1"/>
          <p:nvPr/>
        </p:nvSpPr>
        <p:spPr>
          <a:xfrm>
            <a:off x="3466255" y="3263996"/>
            <a:ext cx="794534" cy="305233"/>
          </a:xfrm>
          <a:prstGeom prst="rect">
            <a:avLst/>
          </a:prstGeom>
        </p:spPr>
        <p:txBody>
          <a:bodyPr vert="horz" wrap="square" lIns="0" tIns="10181" rIns="0" bIns="0" rtlCol="0">
            <a:spAutoFit/>
          </a:bodyPr>
          <a:lstStyle/>
          <a:p>
            <a:pPr marL="8145">
              <a:lnSpc>
                <a:spcPts val="715"/>
              </a:lnSpc>
              <a:spcBef>
                <a:spcPts val="80"/>
              </a:spcBef>
              <a:tabLst>
                <a:tab pos="264289" algn="l"/>
              </a:tabLst>
            </a:pPr>
            <a:r>
              <a:rPr sz="609" spc="-6" dirty="0">
                <a:solidFill>
                  <a:srgbClr val="5B3123"/>
                </a:solidFill>
                <a:latin typeface="Times New Roman"/>
                <a:cs typeface="Times New Roman"/>
              </a:rPr>
              <a:t>2.</a:t>
            </a:r>
            <a:r>
              <a:rPr sz="609" spc="-6" dirty="0">
                <a:solidFill>
                  <a:srgbClr val="5B9EE4"/>
                </a:solidFill>
                <a:latin typeface="Times New Roman"/>
                <a:cs typeface="Times New Roman"/>
              </a:rPr>
              <a:t>6.</a:t>
            </a:r>
            <a:r>
              <a:rPr sz="609" spc="-6" dirty="0">
                <a:solidFill>
                  <a:srgbClr val="B58957"/>
                </a:solidFill>
                <a:latin typeface="Times New Roman"/>
                <a:cs typeface="Times New Roman"/>
              </a:rPr>
              <a:t>1</a:t>
            </a:r>
            <a:r>
              <a:rPr sz="609" dirty="0">
                <a:solidFill>
                  <a:srgbClr val="B58957"/>
                </a:solidFill>
                <a:latin typeface="Times New Roman"/>
                <a:cs typeface="Times New Roman"/>
              </a:rPr>
              <a:t>	</a:t>
            </a:r>
            <a:r>
              <a:rPr sz="609" dirty="0">
                <a:solidFill>
                  <a:srgbClr val="62A5E4"/>
                </a:solidFill>
                <a:latin typeface="Times New Roman"/>
                <a:cs typeface="Times New Roman"/>
              </a:rPr>
              <a:t>Adobe</a:t>
            </a:r>
            <a:r>
              <a:rPr sz="609" spc="55" dirty="0">
                <a:solidFill>
                  <a:srgbClr val="62A5E4"/>
                </a:solidFill>
                <a:latin typeface="Times New Roman"/>
                <a:cs typeface="Times New Roman"/>
              </a:rPr>
              <a:t> </a:t>
            </a:r>
            <a:r>
              <a:rPr sz="609" spc="-6" dirty="0">
                <a:solidFill>
                  <a:srgbClr val="2A579E"/>
                </a:solidFill>
                <a:latin typeface="Times New Roman"/>
                <a:cs typeface="Times New Roman"/>
              </a:rPr>
              <a:t>Premiere</a:t>
            </a:r>
            <a:endParaRPr sz="609">
              <a:latin typeface="Times New Roman"/>
              <a:cs typeface="Times New Roman"/>
            </a:endParaRPr>
          </a:p>
          <a:p>
            <a:pPr marL="264289" marR="31764">
              <a:lnSpc>
                <a:spcPts val="763"/>
              </a:lnSpc>
              <a:spcBef>
                <a:spcPts val="48"/>
              </a:spcBef>
            </a:pPr>
            <a:r>
              <a:rPr sz="673" spc="-19" dirty="0">
                <a:solidFill>
                  <a:srgbClr val="62A5E4"/>
                </a:solidFill>
                <a:latin typeface="Times New Roman"/>
                <a:cs typeface="Times New Roman"/>
              </a:rPr>
              <a:t>Adobe</a:t>
            </a:r>
            <a:r>
              <a:rPr sz="673" spc="-22" dirty="0">
                <a:solidFill>
                  <a:srgbClr val="62A5E4"/>
                </a:solidFill>
                <a:latin typeface="Times New Roman"/>
                <a:cs typeface="Times New Roman"/>
              </a:rPr>
              <a:t> </a:t>
            </a:r>
            <a:r>
              <a:rPr sz="673" spc="-32" dirty="0">
                <a:solidFill>
                  <a:srgbClr val="2A579C"/>
                </a:solidFill>
                <a:latin typeface="Times New Roman"/>
                <a:cs typeface="Times New Roman"/>
              </a:rPr>
              <a:t>Director </a:t>
            </a:r>
            <a:r>
              <a:rPr sz="673" spc="-19" dirty="0">
                <a:solidFill>
                  <a:srgbClr val="62A5E4"/>
                </a:solidFill>
                <a:latin typeface="Times New Roman"/>
                <a:cs typeface="Times New Roman"/>
              </a:rPr>
              <a:t>Adobe </a:t>
            </a:r>
            <a:r>
              <a:rPr sz="673" spc="-6" dirty="0">
                <a:solidFill>
                  <a:srgbClr val="2A57A0"/>
                </a:solidFill>
                <a:latin typeface="Times New Roman"/>
                <a:cs typeface="Times New Roman"/>
              </a:rPr>
              <a:t>Flash</a:t>
            </a:r>
            <a:endParaRPr sz="673">
              <a:latin typeface="Times New Roman"/>
              <a:cs typeface="Times New Roman"/>
            </a:endParaRPr>
          </a:p>
        </p:txBody>
      </p:sp>
      <p:sp>
        <p:nvSpPr>
          <p:cNvPr id="9" name="object 9"/>
          <p:cNvSpPr txBox="1"/>
          <p:nvPr/>
        </p:nvSpPr>
        <p:spPr>
          <a:xfrm>
            <a:off x="3459080" y="3834250"/>
            <a:ext cx="1082456" cy="296761"/>
          </a:xfrm>
          <a:prstGeom prst="rect">
            <a:avLst/>
          </a:prstGeom>
        </p:spPr>
        <p:txBody>
          <a:bodyPr vert="horz" wrap="square" lIns="0" tIns="6109" rIns="0" bIns="0" rtlCol="0">
            <a:spAutoFit/>
          </a:bodyPr>
          <a:lstStyle/>
          <a:p>
            <a:pPr marL="411298" marR="173478" indent="-403560">
              <a:lnSpc>
                <a:spcPct val="104500"/>
              </a:lnSpc>
              <a:spcBef>
                <a:spcPts val="48"/>
              </a:spcBef>
            </a:pPr>
            <a:r>
              <a:rPr sz="609" spc="13" dirty="0">
                <a:solidFill>
                  <a:srgbClr val="34345D"/>
                </a:solidFill>
                <a:latin typeface="Times New Roman"/>
                <a:cs typeface="Times New Roman"/>
              </a:rPr>
              <a:t>Graphics/Image</a:t>
            </a:r>
            <a:r>
              <a:rPr sz="609" spc="-55" dirty="0">
                <a:solidFill>
                  <a:srgbClr val="34345D"/>
                </a:solidFill>
                <a:latin typeface="Times New Roman"/>
                <a:cs typeface="Times New Roman"/>
              </a:rPr>
              <a:t> </a:t>
            </a:r>
            <a:r>
              <a:rPr sz="609" spc="13" dirty="0">
                <a:solidFill>
                  <a:srgbClr val="5B9CE4"/>
                </a:solidFill>
                <a:latin typeface="Times New Roman"/>
                <a:cs typeface="Times New Roman"/>
              </a:rPr>
              <a:t>Data</a:t>
            </a:r>
            <a:r>
              <a:rPr sz="609" spc="16" dirty="0">
                <a:solidFill>
                  <a:srgbClr val="5B9CE4"/>
                </a:solidFill>
                <a:latin typeface="Times New Roman"/>
                <a:cs typeface="Times New Roman"/>
              </a:rPr>
              <a:t> </a:t>
            </a:r>
            <a:r>
              <a:rPr sz="609" spc="-6" dirty="0">
                <a:solidFill>
                  <a:srgbClr val="A57546"/>
                </a:solidFill>
                <a:latin typeface="Times New Roman"/>
                <a:cs typeface="Times New Roman"/>
              </a:rPr>
              <a:t>Types </a:t>
            </a:r>
            <a:r>
              <a:rPr sz="609" dirty="0">
                <a:solidFill>
                  <a:srgbClr val="AE6E3F"/>
                </a:solidFill>
                <a:latin typeface="Times New Roman"/>
                <a:cs typeface="Times New Roman"/>
              </a:rPr>
              <a:t>t</a:t>
            </a:r>
            <a:r>
              <a:rPr sz="609" spc="58" dirty="0">
                <a:solidFill>
                  <a:srgbClr val="AE6E3F"/>
                </a:solidFill>
                <a:latin typeface="Times New Roman"/>
                <a:cs typeface="Times New Roman"/>
              </a:rPr>
              <a:t> </a:t>
            </a:r>
            <a:r>
              <a:rPr sz="609" spc="-32" dirty="0">
                <a:solidFill>
                  <a:srgbClr val="2A4287"/>
                </a:solidFill>
                <a:latin typeface="Times New Roman"/>
                <a:cs typeface="Times New Roman"/>
              </a:rPr>
              <a:t>t</a:t>
            </a:r>
            <a:endParaRPr sz="609">
              <a:latin typeface="Times New Roman"/>
              <a:cs typeface="Times New Roman"/>
            </a:endParaRPr>
          </a:p>
          <a:p>
            <a:pPr marL="267547">
              <a:spcBef>
                <a:spcPts val="32"/>
              </a:spcBef>
            </a:pPr>
            <a:r>
              <a:rPr sz="609" dirty="0">
                <a:solidFill>
                  <a:srgbClr val="507C97"/>
                </a:solidFill>
                <a:latin typeface="Times New Roman"/>
                <a:cs typeface="Times New Roman"/>
              </a:rPr>
              <a:t>8</a:t>
            </a:r>
            <a:r>
              <a:rPr sz="609" dirty="0">
                <a:solidFill>
                  <a:srgbClr val="808080"/>
                </a:solidFill>
                <a:latin typeface="Times New Roman"/>
                <a:cs typeface="Times New Roman"/>
              </a:rPr>
              <a:t>•Bit</a:t>
            </a:r>
            <a:r>
              <a:rPr sz="609" spc="6" dirty="0">
                <a:solidFill>
                  <a:srgbClr val="808080"/>
                </a:solidFill>
                <a:latin typeface="Times New Roman"/>
                <a:cs typeface="Times New Roman"/>
              </a:rPr>
              <a:t> </a:t>
            </a:r>
            <a:r>
              <a:rPr sz="609" dirty="0">
                <a:solidFill>
                  <a:srgbClr val="808080"/>
                </a:solidFill>
                <a:latin typeface="Times New Roman"/>
                <a:cs typeface="Times New Roman"/>
              </a:rPr>
              <a:t>Gray•</a:t>
            </a:r>
            <a:r>
              <a:rPr sz="609" spc="-67" dirty="0">
                <a:solidFill>
                  <a:srgbClr val="808080"/>
                </a:solidFill>
                <a:latin typeface="Times New Roman"/>
                <a:cs typeface="Times New Roman"/>
              </a:rPr>
              <a:t> </a:t>
            </a:r>
            <a:r>
              <a:rPr sz="609" spc="-16" dirty="0">
                <a:solidFill>
                  <a:srgbClr val="2A4B90"/>
                </a:solidFill>
                <a:latin typeface="Times New Roman"/>
                <a:cs typeface="Times New Roman"/>
              </a:rPr>
              <a:t>kev</a:t>
            </a:r>
            <a:r>
              <a:rPr sz="609" spc="-64" dirty="0">
                <a:solidFill>
                  <a:srgbClr val="2A4B90"/>
                </a:solidFill>
                <a:latin typeface="Times New Roman"/>
                <a:cs typeface="Times New Roman"/>
              </a:rPr>
              <a:t> </a:t>
            </a:r>
            <a:r>
              <a:rPr sz="609" dirty="0">
                <a:solidFill>
                  <a:srgbClr val="2A4B90"/>
                </a:solidFill>
                <a:latin typeface="Times New Roman"/>
                <a:cs typeface="Times New Roman"/>
              </a:rPr>
              <a:t>cl</a:t>
            </a:r>
            <a:r>
              <a:rPr sz="609" spc="-6" dirty="0">
                <a:solidFill>
                  <a:srgbClr val="2A4B90"/>
                </a:solidFill>
                <a:latin typeface="Times New Roman"/>
                <a:cs typeface="Times New Roman"/>
              </a:rPr>
              <a:t> </a:t>
            </a:r>
            <a:r>
              <a:rPr sz="609" spc="-6" dirty="0">
                <a:solidFill>
                  <a:srgbClr val="4687CF"/>
                </a:solidFill>
                <a:latin typeface="Times New Roman"/>
                <a:cs typeface="Times New Roman"/>
              </a:rPr>
              <a:t>1</a:t>
            </a:r>
            <a:r>
              <a:rPr sz="609" spc="-6" dirty="0">
                <a:solidFill>
                  <a:srgbClr val="4885CD"/>
                </a:solidFill>
                <a:latin typeface="Times New Roman"/>
                <a:cs typeface="Times New Roman"/>
              </a:rPr>
              <a:t>makes</a:t>
            </a:r>
            <a:endParaRPr sz="609">
              <a:latin typeface="Times New Roman"/>
              <a:cs typeface="Times New Roman"/>
            </a:endParaRPr>
          </a:p>
        </p:txBody>
      </p:sp>
      <p:sp>
        <p:nvSpPr>
          <p:cNvPr id="10" name="object 10"/>
          <p:cNvSpPr txBox="1"/>
          <p:nvPr/>
        </p:nvSpPr>
        <p:spPr>
          <a:xfrm>
            <a:off x="6628025" y="1905091"/>
            <a:ext cx="94888" cy="197768"/>
          </a:xfrm>
          <a:prstGeom prst="rect">
            <a:avLst/>
          </a:prstGeom>
        </p:spPr>
        <p:txBody>
          <a:bodyPr vert="horz" wrap="square" lIns="0" tIns="10181" rIns="0" bIns="0" rtlCol="0">
            <a:spAutoFit/>
          </a:bodyPr>
          <a:lstStyle/>
          <a:p>
            <a:pPr marL="8145">
              <a:spcBef>
                <a:spcPts val="80"/>
              </a:spcBef>
            </a:pPr>
            <a:r>
              <a:rPr sz="609" spc="-16" dirty="0">
                <a:solidFill>
                  <a:srgbClr val="B58957"/>
                </a:solidFill>
                <a:latin typeface="Times New Roman"/>
                <a:cs typeface="Times New Roman"/>
              </a:rPr>
              <a:t>12</a:t>
            </a:r>
            <a:endParaRPr sz="609">
              <a:latin typeface="Times New Roman"/>
              <a:cs typeface="Times New Roman"/>
            </a:endParaRPr>
          </a:p>
          <a:p>
            <a:pPr marL="8145">
              <a:spcBef>
                <a:spcPts val="35"/>
              </a:spcBef>
            </a:pPr>
            <a:r>
              <a:rPr sz="609" spc="-16" dirty="0">
                <a:solidFill>
                  <a:srgbClr val="B58957"/>
                </a:solidFill>
                <a:latin typeface="Times New Roman"/>
                <a:cs typeface="Times New Roman"/>
              </a:rPr>
              <a:t>12</a:t>
            </a:r>
            <a:endParaRPr sz="609">
              <a:latin typeface="Times New Roman"/>
              <a:cs typeface="Times New Roman"/>
            </a:endParaRPr>
          </a:p>
        </p:txBody>
      </p:sp>
      <p:sp>
        <p:nvSpPr>
          <p:cNvPr id="11" name="object 11"/>
          <p:cNvSpPr txBox="1"/>
          <p:nvPr/>
        </p:nvSpPr>
        <p:spPr>
          <a:xfrm>
            <a:off x="6617596" y="3149490"/>
            <a:ext cx="106291" cy="117949"/>
          </a:xfrm>
          <a:prstGeom prst="rect">
            <a:avLst/>
          </a:prstGeom>
        </p:spPr>
        <p:txBody>
          <a:bodyPr vert="horz" wrap="square" lIns="0" tIns="9366" rIns="0" bIns="0" rtlCol="0">
            <a:spAutoFit/>
          </a:bodyPr>
          <a:lstStyle/>
          <a:p>
            <a:pPr marL="8145">
              <a:spcBef>
                <a:spcPts val="73"/>
              </a:spcBef>
            </a:pPr>
            <a:r>
              <a:rPr sz="705" spc="-55" dirty="0">
                <a:solidFill>
                  <a:srgbClr val="69A0D4"/>
                </a:solidFill>
                <a:latin typeface="Courier New"/>
                <a:cs typeface="Courier New"/>
              </a:rPr>
              <a:t>29</a:t>
            </a:r>
            <a:endParaRPr sz="705">
              <a:latin typeface="Courier New"/>
              <a:cs typeface="Courier New"/>
            </a:endParaRPr>
          </a:p>
        </p:txBody>
      </p:sp>
      <p:sp>
        <p:nvSpPr>
          <p:cNvPr id="12" name="object 12"/>
          <p:cNvSpPr txBox="1"/>
          <p:nvPr/>
        </p:nvSpPr>
        <p:spPr>
          <a:xfrm>
            <a:off x="6623458" y="3830459"/>
            <a:ext cx="100182" cy="108897"/>
          </a:xfrm>
          <a:prstGeom prst="rect">
            <a:avLst/>
          </a:prstGeom>
        </p:spPr>
        <p:txBody>
          <a:bodyPr vert="horz" wrap="square" lIns="0" tIns="10181" rIns="0" bIns="0" rtlCol="0">
            <a:spAutoFit/>
          </a:bodyPr>
          <a:lstStyle/>
          <a:p>
            <a:pPr marL="8145">
              <a:spcBef>
                <a:spcPts val="80"/>
              </a:spcBef>
            </a:pPr>
            <a:r>
              <a:rPr sz="641" spc="-16" dirty="0">
                <a:solidFill>
                  <a:srgbClr val="759AAC"/>
                </a:solidFill>
                <a:latin typeface="Consolas"/>
                <a:cs typeface="Consolas"/>
              </a:rPr>
              <a:t>42</a:t>
            </a:r>
            <a:endParaRPr sz="641">
              <a:latin typeface="Consolas"/>
              <a:cs typeface="Consolas"/>
            </a:endParaRPr>
          </a:p>
        </p:txBody>
      </p:sp>
      <p:sp>
        <p:nvSpPr>
          <p:cNvPr id="14" name="Footer Placeholder 13">
            <a:extLst>
              <a:ext uri="{FF2B5EF4-FFF2-40B4-BE49-F238E27FC236}">
                <a16:creationId xmlns:a16="http://schemas.microsoft.com/office/drawing/2014/main" id="{F2B41555-6172-4B6E-B78E-8E2E282162F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8638301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Sound</a:t>
            </a:r>
            <a:r>
              <a:rPr sz="2565" u="sng" spc="-80"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Facts</a:t>
            </a:r>
            <a:endParaRPr sz="2565">
              <a:latin typeface="Comic Sans MS"/>
              <a:cs typeface="Comic Sans MS"/>
            </a:endParaRPr>
          </a:p>
        </p:txBody>
      </p:sp>
      <p:sp>
        <p:nvSpPr>
          <p:cNvPr id="3" name="object 3"/>
          <p:cNvSpPr txBox="1"/>
          <p:nvPr/>
        </p:nvSpPr>
        <p:spPr>
          <a:xfrm>
            <a:off x="2579035" y="1029972"/>
            <a:ext cx="2264688" cy="2504270"/>
          </a:xfrm>
          <a:prstGeom prst="rect">
            <a:avLst/>
          </a:prstGeom>
        </p:spPr>
        <p:txBody>
          <a:bodyPr vert="horz" wrap="square" lIns="0" tIns="9774" rIns="0" bIns="0" rtlCol="0">
            <a:spAutoFit/>
          </a:bodyPr>
          <a:lstStyle/>
          <a:p>
            <a:pPr marL="228046" marR="3258" indent="-219902">
              <a:lnSpc>
                <a:spcPct val="99600"/>
              </a:lnSpc>
              <a:spcBef>
                <a:spcPts val="77"/>
              </a:spcBef>
              <a:buClr>
                <a:srgbClr val="3333CC"/>
              </a:buClr>
              <a:buSzPct val="85000"/>
              <a:buFont typeface="Wingdings"/>
              <a:buChar char=""/>
              <a:tabLst>
                <a:tab pos="228046" algn="l"/>
              </a:tabLst>
            </a:pPr>
            <a:r>
              <a:rPr sz="1283" dirty="0">
                <a:latin typeface="Comic Sans MS"/>
                <a:cs typeface="Comic Sans MS"/>
              </a:rPr>
              <a:t>Sound</a:t>
            </a:r>
            <a:r>
              <a:rPr sz="1283" spc="-19" dirty="0">
                <a:latin typeface="Comic Sans MS"/>
                <a:cs typeface="Comic Sans MS"/>
              </a:rPr>
              <a:t> </a:t>
            </a:r>
            <a:r>
              <a:rPr sz="1283" dirty="0">
                <a:latin typeface="Comic Sans MS"/>
                <a:cs typeface="Comic Sans MS"/>
              </a:rPr>
              <a:t>is</a:t>
            </a:r>
            <a:r>
              <a:rPr sz="1283" spc="-6" dirty="0">
                <a:latin typeface="Comic Sans MS"/>
                <a:cs typeface="Comic Sans MS"/>
              </a:rPr>
              <a:t> </a:t>
            </a:r>
            <a:r>
              <a:rPr sz="1283" dirty="0">
                <a:latin typeface="Comic Sans MS"/>
                <a:cs typeface="Comic Sans MS"/>
              </a:rPr>
              <a:t>a</a:t>
            </a:r>
            <a:r>
              <a:rPr sz="1283" spc="-3" dirty="0">
                <a:latin typeface="Comic Sans MS"/>
                <a:cs typeface="Comic Sans MS"/>
              </a:rPr>
              <a:t> </a:t>
            </a:r>
            <a:r>
              <a:rPr sz="1283" dirty="0">
                <a:latin typeface="Comic Sans MS"/>
                <a:cs typeface="Comic Sans MS"/>
              </a:rPr>
              <a:t>continuous</a:t>
            </a:r>
            <a:r>
              <a:rPr sz="1283" spc="-26" dirty="0">
                <a:latin typeface="Comic Sans MS"/>
                <a:cs typeface="Comic Sans MS"/>
              </a:rPr>
              <a:t> </a:t>
            </a:r>
            <a:r>
              <a:rPr sz="1347" i="1" spc="-32" dirty="0">
                <a:latin typeface="Comic Sans MS"/>
                <a:cs typeface="Comic Sans MS"/>
              </a:rPr>
              <a:t>wave </a:t>
            </a:r>
            <a:r>
              <a:rPr sz="1283" dirty="0">
                <a:latin typeface="Comic Sans MS"/>
                <a:cs typeface="Comic Sans MS"/>
              </a:rPr>
              <a:t>that</a:t>
            </a:r>
            <a:r>
              <a:rPr sz="1283" spc="-29" dirty="0">
                <a:latin typeface="Comic Sans MS"/>
                <a:cs typeface="Comic Sans MS"/>
              </a:rPr>
              <a:t> </a:t>
            </a:r>
            <a:r>
              <a:rPr sz="1283" dirty="0">
                <a:latin typeface="Comic Sans MS"/>
                <a:cs typeface="Comic Sans MS"/>
              </a:rPr>
              <a:t>travels</a:t>
            </a:r>
            <a:r>
              <a:rPr sz="1283" spc="-13" dirty="0">
                <a:latin typeface="Comic Sans MS"/>
                <a:cs typeface="Comic Sans MS"/>
              </a:rPr>
              <a:t> </a:t>
            </a:r>
            <a:r>
              <a:rPr sz="1283" dirty="0">
                <a:latin typeface="Comic Sans MS"/>
                <a:cs typeface="Comic Sans MS"/>
              </a:rPr>
              <a:t>through</a:t>
            </a:r>
            <a:r>
              <a:rPr sz="1283" spc="-35" dirty="0">
                <a:latin typeface="Comic Sans MS"/>
                <a:cs typeface="Comic Sans MS"/>
              </a:rPr>
              <a:t> </a:t>
            </a:r>
            <a:r>
              <a:rPr sz="1283" spc="-16" dirty="0">
                <a:latin typeface="Comic Sans MS"/>
                <a:cs typeface="Comic Sans MS"/>
              </a:rPr>
              <a:t>the air</a:t>
            </a:r>
            <a:endParaRPr sz="1283">
              <a:latin typeface="Comic Sans MS"/>
              <a:cs typeface="Comic Sans MS"/>
            </a:endParaRPr>
          </a:p>
          <a:p>
            <a:pPr marL="228046" marR="268362" indent="-219902">
              <a:spcBef>
                <a:spcPts val="308"/>
              </a:spcBef>
              <a:buClr>
                <a:srgbClr val="3333CC"/>
              </a:buClr>
              <a:buSzPct val="85000"/>
              <a:buFont typeface="Wingdings"/>
              <a:buChar char=""/>
              <a:tabLst>
                <a:tab pos="228046" algn="l"/>
              </a:tabLst>
            </a:pPr>
            <a:r>
              <a:rPr sz="1283" dirty="0">
                <a:latin typeface="Comic Sans MS"/>
                <a:cs typeface="Comic Sans MS"/>
              </a:rPr>
              <a:t>The</a:t>
            </a:r>
            <a:r>
              <a:rPr sz="1283" spc="-13" dirty="0">
                <a:latin typeface="Comic Sans MS"/>
                <a:cs typeface="Comic Sans MS"/>
              </a:rPr>
              <a:t> </a:t>
            </a:r>
            <a:r>
              <a:rPr sz="1283" dirty="0">
                <a:latin typeface="Comic Sans MS"/>
                <a:cs typeface="Comic Sans MS"/>
              </a:rPr>
              <a:t>wave</a:t>
            </a:r>
            <a:r>
              <a:rPr sz="1283" spc="-6" dirty="0">
                <a:latin typeface="Comic Sans MS"/>
                <a:cs typeface="Comic Sans MS"/>
              </a:rPr>
              <a:t> </a:t>
            </a:r>
            <a:r>
              <a:rPr sz="1283" dirty="0">
                <a:latin typeface="Comic Sans MS"/>
                <a:cs typeface="Comic Sans MS"/>
              </a:rPr>
              <a:t>is</a:t>
            </a:r>
            <a:r>
              <a:rPr sz="1283" spc="-6" dirty="0">
                <a:latin typeface="Comic Sans MS"/>
                <a:cs typeface="Comic Sans MS"/>
              </a:rPr>
              <a:t> </a:t>
            </a:r>
            <a:r>
              <a:rPr sz="1283" dirty="0">
                <a:latin typeface="Comic Sans MS"/>
                <a:cs typeface="Comic Sans MS"/>
              </a:rPr>
              <a:t>made</a:t>
            </a:r>
            <a:r>
              <a:rPr sz="1283" spc="-13" dirty="0">
                <a:latin typeface="Comic Sans MS"/>
                <a:cs typeface="Comic Sans MS"/>
              </a:rPr>
              <a:t> </a:t>
            </a:r>
            <a:r>
              <a:rPr sz="1283" dirty="0">
                <a:latin typeface="Comic Sans MS"/>
                <a:cs typeface="Comic Sans MS"/>
              </a:rPr>
              <a:t>up</a:t>
            </a:r>
            <a:r>
              <a:rPr sz="1283" spc="-6" dirty="0">
                <a:latin typeface="Comic Sans MS"/>
                <a:cs typeface="Comic Sans MS"/>
              </a:rPr>
              <a:t> </a:t>
            </a:r>
            <a:r>
              <a:rPr sz="1283" spc="-16" dirty="0">
                <a:latin typeface="Comic Sans MS"/>
                <a:cs typeface="Comic Sans MS"/>
              </a:rPr>
              <a:t>of </a:t>
            </a:r>
            <a:r>
              <a:rPr sz="1283" dirty="0">
                <a:latin typeface="Comic Sans MS"/>
                <a:cs typeface="Comic Sans MS"/>
              </a:rPr>
              <a:t>pressure</a:t>
            </a:r>
            <a:r>
              <a:rPr sz="1283" spc="-35" dirty="0">
                <a:latin typeface="Comic Sans MS"/>
                <a:cs typeface="Comic Sans MS"/>
              </a:rPr>
              <a:t> </a:t>
            </a:r>
            <a:r>
              <a:rPr sz="1283" spc="-6" dirty="0">
                <a:latin typeface="Comic Sans MS"/>
                <a:cs typeface="Comic Sans MS"/>
              </a:rPr>
              <a:t>differences.</a:t>
            </a:r>
            <a:endParaRPr sz="1283">
              <a:latin typeface="Comic Sans MS"/>
              <a:cs typeface="Comic Sans MS"/>
            </a:endParaRPr>
          </a:p>
          <a:p>
            <a:pPr marL="228046" marR="248408" indent="-219902">
              <a:spcBef>
                <a:spcPts val="308"/>
              </a:spcBef>
              <a:buClr>
                <a:srgbClr val="3333CC"/>
              </a:buClr>
              <a:buSzPct val="85000"/>
              <a:buFont typeface="Wingdings"/>
              <a:buChar char=""/>
              <a:tabLst>
                <a:tab pos="228046" algn="l"/>
              </a:tabLst>
            </a:pPr>
            <a:r>
              <a:rPr sz="1283" dirty="0">
                <a:latin typeface="Comic Sans MS"/>
                <a:cs typeface="Comic Sans MS"/>
              </a:rPr>
              <a:t>Sound</a:t>
            </a:r>
            <a:r>
              <a:rPr sz="1283" spc="-26" dirty="0">
                <a:latin typeface="Comic Sans MS"/>
                <a:cs typeface="Comic Sans MS"/>
              </a:rPr>
              <a:t> </a:t>
            </a:r>
            <a:r>
              <a:rPr sz="1283" dirty="0">
                <a:latin typeface="Comic Sans MS"/>
                <a:cs typeface="Comic Sans MS"/>
              </a:rPr>
              <a:t>is</a:t>
            </a:r>
            <a:r>
              <a:rPr sz="1283" spc="-10" dirty="0">
                <a:latin typeface="Comic Sans MS"/>
                <a:cs typeface="Comic Sans MS"/>
              </a:rPr>
              <a:t> </a:t>
            </a:r>
            <a:r>
              <a:rPr sz="1283" dirty="0">
                <a:latin typeface="Comic Sans MS"/>
                <a:cs typeface="Comic Sans MS"/>
              </a:rPr>
              <a:t>detected</a:t>
            </a:r>
            <a:r>
              <a:rPr sz="1283" spc="-13" dirty="0">
                <a:latin typeface="Comic Sans MS"/>
                <a:cs typeface="Comic Sans MS"/>
              </a:rPr>
              <a:t> </a:t>
            </a:r>
            <a:r>
              <a:rPr sz="1283" spc="-16" dirty="0">
                <a:latin typeface="Comic Sans MS"/>
                <a:cs typeface="Comic Sans MS"/>
              </a:rPr>
              <a:t>by </a:t>
            </a:r>
            <a:r>
              <a:rPr sz="1283" dirty="0">
                <a:latin typeface="Comic Sans MS"/>
                <a:cs typeface="Comic Sans MS"/>
              </a:rPr>
              <a:t>measuring</a:t>
            </a:r>
            <a:r>
              <a:rPr sz="1283" spc="-3" dirty="0">
                <a:latin typeface="Comic Sans MS"/>
                <a:cs typeface="Comic Sans MS"/>
              </a:rPr>
              <a:t> </a:t>
            </a:r>
            <a:r>
              <a:rPr sz="1283" dirty="0">
                <a:latin typeface="Comic Sans MS"/>
                <a:cs typeface="Comic Sans MS"/>
              </a:rPr>
              <a:t>the</a:t>
            </a:r>
            <a:r>
              <a:rPr sz="1283" spc="-10" dirty="0">
                <a:latin typeface="Comic Sans MS"/>
                <a:cs typeface="Comic Sans MS"/>
              </a:rPr>
              <a:t> </a:t>
            </a:r>
            <a:r>
              <a:rPr sz="1283" spc="-6" dirty="0">
                <a:latin typeface="Comic Sans MS"/>
                <a:cs typeface="Comic Sans MS"/>
              </a:rPr>
              <a:t>pressure </a:t>
            </a:r>
            <a:r>
              <a:rPr sz="1283" dirty="0">
                <a:latin typeface="Comic Sans MS"/>
                <a:cs typeface="Comic Sans MS"/>
              </a:rPr>
              <a:t>level</a:t>
            </a:r>
            <a:r>
              <a:rPr sz="1283" spc="-6" dirty="0">
                <a:latin typeface="Comic Sans MS"/>
                <a:cs typeface="Comic Sans MS"/>
              </a:rPr>
              <a:t> </a:t>
            </a:r>
            <a:r>
              <a:rPr sz="1283" dirty="0">
                <a:latin typeface="Comic Sans MS"/>
                <a:cs typeface="Comic Sans MS"/>
              </a:rPr>
              <a:t>at</a:t>
            </a:r>
            <a:r>
              <a:rPr sz="1283" spc="-16" dirty="0">
                <a:latin typeface="Comic Sans MS"/>
                <a:cs typeface="Comic Sans MS"/>
              </a:rPr>
              <a:t> </a:t>
            </a:r>
            <a:r>
              <a:rPr sz="1283" dirty="0">
                <a:latin typeface="Comic Sans MS"/>
                <a:cs typeface="Comic Sans MS"/>
              </a:rPr>
              <a:t>a</a:t>
            </a:r>
            <a:r>
              <a:rPr sz="1283" spc="-13" dirty="0">
                <a:latin typeface="Comic Sans MS"/>
                <a:cs typeface="Comic Sans MS"/>
              </a:rPr>
              <a:t> </a:t>
            </a:r>
            <a:r>
              <a:rPr sz="1283" spc="-6" dirty="0">
                <a:latin typeface="Comic Sans MS"/>
                <a:cs typeface="Comic Sans MS"/>
              </a:rPr>
              <a:t>location</a:t>
            </a:r>
            <a:endParaRPr sz="1283">
              <a:latin typeface="Comic Sans MS"/>
              <a:cs typeface="Comic Sans MS"/>
            </a:endParaRPr>
          </a:p>
          <a:p>
            <a:pPr marL="228046" marR="127869" indent="-219902">
              <a:spcBef>
                <a:spcPts val="310"/>
              </a:spcBef>
              <a:buClr>
                <a:srgbClr val="3333CC"/>
              </a:buClr>
              <a:buSzPct val="85000"/>
              <a:buFont typeface="Wingdings"/>
              <a:buChar char=""/>
              <a:tabLst>
                <a:tab pos="228046" algn="l"/>
              </a:tabLst>
            </a:pPr>
            <a:r>
              <a:rPr sz="1283" dirty="0">
                <a:latin typeface="Comic Sans MS"/>
                <a:cs typeface="Comic Sans MS"/>
              </a:rPr>
              <a:t>Sound</a:t>
            </a:r>
            <a:r>
              <a:rPr sz="1283" spc="-32" dirty="0">
                <a:latin typeface="Comic Sans MS"/>
                <a:cs typeface="Comic Sans MS"/>
              </a:rPr>
              <a:t> </a:t>
            </a:r>
            <a:r>
              <a:rPr sz="1283" dirty="0">
                <a:latin typeface="Comic Sans MS"/>
                <a:cs typeface="Comic Sans MS"/>
              </a:rPr>
              <a:t>waves</a:t>
            </a:r>
            <a:r>
              <a:rPr sz="1283" spc="-13" dirty="0">
                <a:latin typeface="Comic Sans MS"/>
                <a:cs typeface="Comic Sans MS"/>
              </a:rPr>
              <a:t> </a:t>
            </a:r>
            <a:r>
              <a:rPr sz="1283" dirty="0">
                <a:latin typeface="Comic Sans MS"/>
                <a:cs typeface="Comic Sans MS"/>
              </a:rPr>
              <a:t>have</a:t>
            </a:r>
            <a:r>
              <a:rPr sz="1283" spc="-19" dirty="0">
                <a:latin typeface="Comic Sans MS"/>
                <a:cs typeface="Comic Sans MS"/>
              </a:rPr>
              <a:t> </a:t>
            </a:r>
            <a:r>
              <a:rPr sz="1283" spc="-6" dirty="0">
                <a:latin typeface="Comic Sans MS"/>
                <a:cs typeface="Comic Sans MS"/>
              </a:rPr>
              <a:t>normal </a:t>
            </a:r>
            <a:r>
              <a:rPr sz="1283" dirty="0">
                <a:latin typeface="Comic Sans MS"/>
                <a:cs typeface="Comic Sans MS"/>
              </a:rPr>
              <a:t>wave</a:t>
            </a:r>
            <a:r>
              <a:rPr sz="1283" spc="-22" dirty="0">
                <a:latin typeface="Comic Sans MS"/>
                <a:cs typeface="Comic Sans MS"/>
              </a:rPr>
              <a:t> </a:t>
            </a:r>
            <a:r>
              <a:rPr sz="1283" spc="-6" dirty="0">
                <a:latin typeface="Comic Sans MS"/>
                <a:cs typeface="Comic Sans MS"/>
              </a:rPr>
              <a:t>properties </a:t>
            </a:r>
            <a:r>
              <a:rPr sz="1283" dirty="0">
                <a:latin typeface="Comic Sans MS"/>
                <a:cs typeface="Comic Sans MS"/>
              </a:rPr>
              <a:t>(reflection,</a:t>
            </a:r>
            <a:r>
              <a:rPr sz="1283" spc="-42" dirty="0">
                <a:latin typeface="Comic Sans MS"/>
                <a:cs typeface="Comic Sans MS"/>
              </a:rPr>
              <a:t> </a:t>
            </a:r>
            <a:r>
              <a:rPr sz="1283" spc="-6" dirty="0">
                <a:latin typeface="Comic Sans MS"/>
                <a:cs typeface="Comic Sans MS"/>
              </a:rPr>
              <a:t>refraction, </a:t>
            </a:r>
            <a:r>
              <a:rPr sz="1283" dirty="0">
                <a:latin typeface="Comic Sans MS"/>
                <a:cs typeface="Comic Sans MS"/>
              </a:rPr>
              <a:t>diffraction</a:t>
            </a:r>
            <a:r>
              <a:rPr sz="1283" spc="-42" dirty="0">
                <a:latin typeface="Comic Sans MS"/>
                <a:cs typeface="Comic Sans MS"/>
              </a:rPr>
              <a:t> </a:t>
            </a:r>
            <a:r>
              <a:rPr sz="1283" spc="-13" dirty="0">
                <a:latin typeface="Comic Sans MS"/>
                <a:cs typeface="Comic Sans MS"/>
              </a:rPr>
              <a:t>etc.)</a:t>
            </a:r>
            <a:endParaRPr sz="1283">
              <a:latin typeface="Comic Sans MS"/>
              <a:cs typeface="Comic Sans MS"/>
            </a:endParaRPr>
          </a:p>
        </p:txBody>
      </p:sp>
      <p:pic>
        <p:nvPicPr>
          <p:cNvPr id="4" name="object 4"/>
          <p:cNvPicPr/>
          <p:nvPr/>
        </p:nvPicPr>
        <p:blipFill>
          <a:blip r:embed="rId2" cstate="print"/>
          <a:stretch>
            <a:fillRect/>
          </a:stretch>
        </p:blipFill>
        <p:spPr>
          <a:xfrm>
            <a:off x="5616510" y="1448732"/>
            <a:ext cx="1253255" cy="792091"/>
          </a:xfrm>
          <a:prstGeom prst="rect">
            <a:avLst/>
          </a:prstGeom>
        </p:spPr>
      </p:pic>
      <p:sp>
        <p:nvSpPr>
          <p:cNvPr id="5" name="object 5"/>
          <p:cNvSpPr txBox="1"/>
          <p:nvPr/>
        </p:nvSpPr>
        <p:spPr>
          <a:xfrm>
            <a:off x="5452716" y="2327974"/>
            <a:ext cx="1708391" cy="146404"/>
          </a:xfrm>
          <a:prstGeom prst="rect">
            <a:avLst/>
          </a:prstGeom>
        </p:spPr>
        <p:txBody>
          <a:bodyPr vert="horz" wrap="square" lIns="0" tIns="8145" rIns="0" bIns="0" rtlCol="0">
            <a:spAutoFit/>
          </a:bodyPr>
          <a:lstStyle/>
          <a:p>
            <a:pPr marL="8145">
              <a:spcBef>
                <a:spcPts val="64"/>
              </a:spcBef>
            </a:pPr>
            <a:r>
              <a:rPr sz="898" u="sng" dirty="0">
                <a:uFill>
                  <a:solidFill>
                    <a:srgbClr val="000000"/>
                  </a:solidFill>
                </a:uFill>
                <a:latin typeface="Comic Sans MS"/>
                <a:cs typeface="Comic Sans MS"/>
              </a:rPr>
              <a:t>The</a:t>
            </a:r>
            <a:r>
              <a:rPr sz="898" u="sng" spc="-26" dirty="0">
                <a:uFill>
                  <a:solidFill>
                    <a:srgbClr val="000000"/>
                  </a:solidFill>
                </a:uFill>
                <a:latin typeface="Comic Sans MS"/>
                <a:cs typeface="Comic Sans MS"/>
              </a:rPr>
              <a:t> </a:t>
            </a:r>
            <a:r>
              <a:rPr sz="898" u="sng" dirty="0">
                <a:uFill>
                  <a:solidFill>
                    <a:srgbClr val="000000"/>
                  </a:solidFill>
                </a:uFill>
                <a:latin typeface="Comic Sans MS"/>
                <a:cs typeface="Comic Sans MS"/>
              </a:rPr>
              <a:t>human</a:t>
            </a:r>
            <a:r>
              <a:rPr sz="898" u="sng" spc="-22" dirty="0">
                <a:uFill>
                  <a:solidFill>
                    <a:srgbClr val="000000"/>
                  </a:solidFill>
                </a:uFill>
                <a:latin typeface="Comic Sans MS"/>
                <a:cs typeface="Comic Sans MS"/>
              </a:rPr>
              <a:t> </a:t>
            </a:r>
            <a:r>
              <a:rPr sz="898" u="sng" dirty="0">
                <a:uFill>
                  <a:solidFill>
                    <a:srgbClr val="000000"/>
                  </a:solidFill>
                </a:uFill>
                <a:latin typeface="Comic Sans MS"/>
                <a:cs typeface="Comic Sans MS"/>
              </a:rPr>
              <a:t>Ear</a:t>
            </a:r>
            <a:r>
              <a:rPr sz="898" u="sng" spc="-19" dirty="0">
                <a:uFill>
                  <a:solidFill>
                    <a:srgbClr val="000000"/>
                  </a:solidFill>
                </a:uFill>
                <a:latin typeface="Comic Sans MS"/>
                <a:cs typeface="Comic Sans MS"/>
              </a:rPr>
              <a:t> </a:t>
            </a:r>
            <a:r>
              <a:rPr sz="898" u="sng" dirty="0">
                <a:uFill>
                  <a:solidFill>
                    <a:srgbClr val="000000"/>
                  </a:solidFill>
                </a:uFill>
                <a:latin typeface="Comic Sans MS"/>
                <a:cs typeface="Comic Sans MS"/>
              </a:rPr>
              <a:t>detecting</a:t>
            </a:r>
            <a:r>
              <a:rPr sz="898" u="sng" spc="-26" dirty="0">
                <a:uFill>
                  <a:solidFill>
                    <a:srgbClr val="000000"/>
                  </a:solidFill>
                </a:uFill>
                <a:latin typeface="Comic Sans MS"/>
                <a:cs typeface="Comic Sans MS"/>
              </a:rPr>
              <a:t> </a:t>
            </a:r>
            <a:r>
              <a:rPr sz="898" u="sng" spc="-6" dirty="0">
                <a:uFill>
                  <a:solidFill>
                    <a:srgbClr val="000000"/>
                  </a:solidFill>
                </a:uFill>
                <a:latin typeface="Comic Sans MS"/>
                <a:cs typeface="Comic Sans MS"/>
              </a:rPr>
              <a:t>Sound</a:t>
            </a:r>
            <a:endParaRPr sz="898">
              <a:latin typeface="Comic Sans MS"/>
              <a:cs typeface="Comic Sans MS"/>
            </a:endParaRPr>
          </a:p>
        </p:txBody>
      </p:sp>
      <p:sp>
        <p:nvSpPr>
          <p:cNvPr id="8" name="Footer Placeholder 7">
            <a:extLst>
              <a:ext uri="{FF2B5EF4-FFF2-40B4-BE49-F238E27FC236}">
                <a16:creationId xmlns:a16="http://schemas.microsoft.com/office/drawing/2014/main" id="{3790161B-5174-4E7C-95F9-D57705DA642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6230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4309998" y="128473"/>
            <a:ext cx="3573779" cy="680720"/>
          </a:xfrm>
          <a:prstGeom prst="rect">
            <a:avLst/>
          </a:prstGeom>
        </p:spPr>
        <p:txBody>
          <a:bodyPr vert="horz" wrap="square" lIns="0" tIns="12065" rIns="0" bIns="0" rtlCol="0">
            <a:spAutoFit/>
          </a:bodyPr>
          <a:lstStyle/>
          <a:p>
            <a:pPr marL="12700">
              <a:lnSpc>
                <a:spcPct val="100000"/>
              </a:lnSpc>
              <a:spcBef>
                <a:spcPts val="95"/>
              </a:spcBef>
            </a:pPr>
            <a:r>
              <a:rPr sz="4300" spc="-445" dirty="0"/>
              <a:t>INTRODUCTION</a:t>
            </a:r>
            <a:endParaRPr sz="4300"/>
          </a:p>
        </p:txBody>
      </p:sp>
      <p:pic>
        <p:nvPicPr>
          <p:cNvPr id="4" name="object 4"/>
          <p:cNvPicPr/>
          <p:nvPr/>
        </p:nvPicPr>
        <p:blipFill>
          <a:blip r:embed="rId3" cstate="print"/>
          <a:stretch>
            <a:fillRect/>
          </a:stretch>
        </p:blipFill>
        <p:spPr>
          <a:xfrm>
            <a:off x="1331975" y="1232916"/>
            <a:ext cx="10069068" cy="4642104"/>
          </a:xfrm>
          <a:prstGeom prst="rect">
            <a:avLst/>
          </a:prstGeom>
        </p:spPr>
      </p:pic>
      <p:sp>
        <p:nvSpPr>
          <p:cNvPr id="6" name="Footer Placeholder 5">
            <a:extLst>
              <a:ext uri="{FF2B5EF4-FFF2-40B4-BE49-F238E27FC236}">
                <a16:creationId xmlns:a16="http://schemas.microsoft.com/office/drawing/2014/main" id="{94B01124-B251-4BCE-8750-11E9D7FCF67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341181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9035" y="295211"/>
            <a:ext cx="1885543" cy="402537"/>
          </a:xfrm>
          <a:prstGeom prst="rect">
            <a:avLst/>
          </a:prstGeom>
        </p:spPr>
        <p:txBody>
          <a:bodyPr vert="horz" wrap="square" lIns="0" tIns="7738" rIns="0" bIns="0" rtlCol="0" anchor="ctr">
            <a:spAutoFit/>
          </a:bodyPr>
          <a:lstStyle/>
          <a:p>
            <a:pPr marL="8145">
              <a:lnSpc>
                <a:spcPct val="100000"/>
              </a:lnSpc>
              <a:spcBef>
                <a:spcPts val="61"/>
              </a:spcBef>
            </a:pPr>
            <a:r>
              <a:rPr sz="2565" u="sng" dirty="0">
                <a:solidFill>
                  <a:srgbClr val="3333CC"/>
                </a:solidFill>
                <a:uFill>
                  <a:solidFill>
                    <a:srgbClr val="3333CC"/>
                  </a:solidFill>
                </a:uFill>
                <a:latin typeface="Comic Sans MS"/>
                <a:cs typeface="Comic Sans MS"/>
              </a:rPr>
              <a:t>Sound</a:t>
            </a:r>
            <a:r>
              <a:rPr sz="2565" u="sng" spc="-80"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Facts</a:t>
            </a:r>
            <a:endParaRPr sz="2565">
              <a:latin typeface="Comic Sans MS"/>
              <a:cs typeface="Comic Sans MS"/>
            </a:endParaRPr>
          </a:p>
        </p:txBody>
      </p:sp>
      <p:sp>
        <p:nvSpPr>
          <p:cNvPr id="3" name="object 3"/>
          <p:cNvSpPr txBox="1"/>
          <p:nvPr/>
        </p:nvSpPr>
        <p:spPr>
          <a:xfrm>
            <a:off x="2585290" y="827166"/>
            <a:ext cx="2294824" cy="2846973"/>
          </a:xfrm>
          <a:prstGeom prst="rect">
            <a:avLst/>
          </a:prstGeom>
        </p:spPr>
        <p:txBody>
          <a:bodyPr vert="horz" wrap="square" lIns="0" tIns="37059" rIns="0" bIns="0" rtlCol="0">
            <a:spAutoFit/>
          </a:bodyPr>
          <a:lstStyle/>
          <a:p>
            <a:pPr marL="8145">
              <a:spcBef>
                <a:spcPts val="292"/>
              </a:spcBef>
            </a:pPr>
            <a:r>
              <a:rPr sz="1283" dirty="0">
                <a:latin typeface="Comic Sans MS"/>
                <a:cs typeface="Comic Sans MS"/>
              </a:rPr>
              <a:t>Wave</a:t>
            </a:r>
            <a:r>
              <a:rPr sz="1283" spc="-32" dirty="0">
                <a:latin typeface="Comic Sans MS"/>
                <a:cs typeface="Comic Sans MS"/>
              </a:rPr>
              <a:t> </a:t>
            </a:r>
            <a:r>
              <a:rPr sz="1283" spc="-6" dirty="0">
                <a:latin typeface="Comic Sans MS"/>
                <a:cs typeface="Comic Sans MS"/>
              </a:rPr>
              <a:t>Characteristics</a:t>
            </a:r>
            <a:endParaRPr sz="1283">
              <a:latin typeface="Comic Sans MS"/>
              <a:cs typeface="Comic Sans MS"/>
            </a:endParaRPr>
          </a:p>
          <a:p>
            <a:pPr marL="228046" marR="17103" indent="-219902">
              <a:lnSpc>
                <a:spcPct val="97600"/>
              </a:lnSpc>
              <a:spcBef>
                <a:spcPts val="282"/>
              </a:spcBef>
              <a:buClr>
                <a:srgbClr val="3333CC"/>
              </a:buClr>
              <a:buSzPct val="80952"/>
              <a:buFont typeface="Wingdings"/>
              <a:buChar char=""/>
              <a:tabLst>
                <a:tab pos="228046" algn="l"/>
              </a:tabLst>
            </a:pPr>
            <a:r>
              <a:rPr sz="1347" i="1" spc="-32" dirty="0">
                <a:latin typeface="Comic Sans MS"/>
                <a:cs typeface="Comic Sans MS"/>
              </a:rPr>
              <a:t>Frequency</a:t>
            </a:r>
            <a:r>
              <a:rPr sz="1283" spc="-32" dirty="0">
                <a:latin typeface="Comic Sans MS"/>
                <a:cs typeface="Comic Sans MS"/>
              </a:rPr>
              <a:t>:</a:t>
            </a:r>
            <a:r>
              <a:rPr sz="1283" spc="-51" dirty="0">
                <a:latin typeface="Comic Sans MS"/>
                <a:cs typeface="Comic Sans MS"/>
              </a:rPr>
              <a:t> </a:t>
            </a:r>
            <a:r>
              <a:rPr sz="1283" dirty="0">
                <a:latin typeface="Comic Sans MS"/>
                <a:cs typeface="Comic Sans MS"/>
              </a:rPr>
              <a:t>Represents</a:t>
            </a:r>
            <a:r>
              <a:rPr sz="1283" spc="-32" dirty="0">
                <a:latin typeface="Comic Sans MS"/>
                <a:cs typeface="Comic Sans MS"/>
              </a:rPr>
              <a:t> </a:t>
            </a:r>
            <a:r>
              <a:rPr sz="1283" spc="-16" dirty="0">
                <a:latin typeface="Comic Sans MS"/>
                <a:cs typeface="Comic Sans MS"/>
              </a:rPr>
              <a:t>the </a:t>
            </a:r>
            <a:r>
              <a:rPr sz="1283" dirty="0">
                <a:latin typeface="Comic Sans MS"/>
                <a:cs typeface="Comic Sans MS"/>
              </a:rPr>
              <a:t>number</a:t>
            </a:r>
            <a:r>
              <a:rPr sz="1283" spc="-22" dirty="0">
                <a:latin typeface="Comic Sans MS"/>
                <a:cs typeface="Comic Sans MS"/>
              </a:rPr>
              <a:t> </a:t>
            </a:r>
            <a:r>
              <a:rPr sz="1283" dirty="0">
                <a:latin typeface="Comic Sans MS"/>
                <a:cs typeface="Comic Sans MS"/>
              </a:rPr>
              <a:t>of</a:t>
            </a:r>
            <a:r>
              <a:rPr sz="1283" spc="-19" dirty="0">
                <a:latin typeface="Comic Sans MS"/>
                <a:cs typeface="Comic Sans MS"/>
              </a:rPr>
              <a:t> </a:t>
            </a:r>
            <a:r>
              <a:rPr sz="1283" dirty="0">
                <a:latin typeface="Comic Sans MS"/>
                <a:cs typeface="Comic Sans MS"/>
              </a:rPr>
              <a:t>periods</a:t>
            </a:r>
            <a:r>
              <a:rPr sz="1283" spc="-6" dirty="0">
                <a:latin typeface="Comic Sans MS"/>
                <a:cs typeface="Comic Sans MS"/>
              </a:rPr>
              <a:t> </a:t>
            </a:r>
            <a:r>
              <a:rPr sz="1283" dirty="0">
                <a:latin typeface="Comic Sans MS"/>
                <a:cs typeface="Comic Sans MS"/>
              </a:rPr>
              <a:t>in</a:t>
            </a:r>
            <a:r>
              <a:rPr sz="1283" spc="-13" dirty="0">
                <a:latin typeface="Comic Sans MS"/>
                <a:cs typeface="Comic Sans MS"/>
              </a:rPr>
              <a:t> </a:t>
            </a:r>
            <a:r>
              <a:rPr sz="1283" spc="-32" dirty="0">
                <a:latin typeface="Comic Sans MS"/>
                <a:cs typeface="Comic Sans MS"/>
              </a:rPr>
              <a:t>a </a:t>
            </a:r>
            <a:r>
              <a:rPr sz="1283" dirty="0">
                <a:latin typeface="Comic Sans MS"/>
                <a:cs typeface="Comic Sans MS"/>
              </a:rPr>
              <a:t>second</a:t>
            </a:r>
            <a:r>
              <a:rPr sz="1283" spc="-22" dirty="0">
                <a:latin typeface="Comic Sans MS"/>
                <a:cs typeface="Comic Sans MS"/>
              </a:rPr>
              <a:t> </a:t>
            </a:r>
            <a:r>
              <a:rPr sz="1283" dirty="0">
                <a:latin typeface="Comic Sans MS"/>
                <a:cs typeface="Comic Sans MS"/>
              </a:rPr>
              <a:t>and</a:t>
            </a:r>
            <a:r>
              <a:rPr sz="1283" spc="-13" dirty="0">
                <a:latin typeface="Comic Sans MS"/>
                <a:cs typeface="Comic Sans MS"/>
              </a:rPr>
              <a:t> </a:t>
            </a:r>
            <a:r>
              <a:rPr sz="1283" dirty="0">
                <a:latin typeface="Comic Sans MS"/>
                <a:cs typeface="Comic Sans MS"/>
              </a:rPr>
              <a:t>is</a:t>
            </a:r>
            <a:r>
              <a:rPr sz="1283" spc="-19" dirty="0">
                <a:latin typeface="Comic Sans MS"/>
                <a:cs typeface="Comic Sans MS"/>
              </a:rPr>
              <a:t> </a:t>
            </a:r>
            <a:r>
              <a:rPr sz="1283" dirty="0">
                <a:latin typeface="Comic Sans MS"/>
                <a:cs typeface="Comic Sans MS"/>
              </a:rPr>
              <a:t>measured</a:t>
            </a:r>
            <a:r>
              <a:rPr sz="1283" spc="-13" dirty="0">
                <a:latin typeface="Comic Sans MS"/>
                <a:cs typeface="Comic Sans MS"/>
              </a:rPr>
              <a:t> </a:t>
            </a:r>
            <a:r>
              <a:rPr sz="1283" spc="-16" dirty="0">
                <a:latin typeface="Comic Sans MS"/>
                <a:cs typeface="Comic Sans MS"/>
              </a:rPr>
              <a:t>in </a:t>
            </a:r>
            <a:r>
              <a:rPr sz="1347" i="1" spc="-35" dirty="0">
                <a:latin typeface="Comic Sans MS"/>
                <a:cs typeface="Comic Sans MS"/>
              </a:rPr>
              <a:t>hertz</a:t>
            </a:r>
            <a:r>
              <a:rPr sz="1347" i="1" spc="-51" dirty="0">
                <a:latin typeface="Comic Sans MS"/>
                <a:cs typeface="Comic Sans MS"/>
              </a:rPr>
              <a:t> </a:t>
            </a:r>
            <a:r>
              <a:rPr sz="1283" dirty="0">
                <a:latin typeface="Comic Sans MS"/>
                <a:cs typeface="Comic Sans MS"/>
              </a:rPr>
              <a:t>(Hz)</a:t>
            </a:r>
            <a:r>
              <a:rPr sz="1283" spc="-22" dirty="0">
                <a:latin typeface="Comic Sans MS"/>
                <a:cs typeface="Comic Sans MS"/>
              </a:rPr>
              <a:t> </a:t>
            </a:r>
            <a:r>
              <a:rPr sz="1283" dirty="0">
                <a:latin typeface="Comic Sans MS"/>
                <a:cs typeface="Comic Sans MS"/>
              </a:rPr>
              <a:t>or</a:t>
            </a:r>
            <a:r>
              <a:rPr sz="1283" spc="-26" dirty="0">
                <a:latin typeface="Comic Sans MS"/>
                <a:cs typeface="Comic Sans MS"/>
              </a:rPr>
              <a:t> </a:t>
            </a:r>
            <a:r>
              <a:rPr sz="1347" i="1" spc="-26" dirty="0">
                <a:latin typeface="Comic Sans MS"/>
                <a:cs typeface="Comic Sans MS"/>
              </a:rPr>
              <a:t>cycles</a:t>
            </a:r>
            <a:r>
              <a:rPr sz="1347" i="1" spc="-51" dirty="0">
                <a:latin typeface="Comic Sans MS"/>
                <a:cs typeface="Comic Sans MS"/>
              </a:rPr>
              <a:t> </a:t>
            </a:r>
            <a:r>
              <a:rPr sz="1347" i="1" spc="-16" dirty="0">
                <a:latin typeface="Comic Sans MS"/>
                <a:cs typeface="Comic Sans MS"/>
              </a:rPr>
              <a:t>per </a:t>
            </a:r>
            <a:r>
              <a:rPr sz="1347" i="1" spc="-6" dirty="0">
                <a:latin typeface="Comic Sans MS"/>
                <a:cs typeface="Comic Sans MS"/>
              </a:rPr>
              <a:t>second</a:t>
            </a:r>
            <a:r>
              <a:rPr sz="1283" spc="-6" dirty="0">
                <a:latin typeface="Comic Sans MS"/>
                <a:cs typeface="Comic Sans MS"/>
              </a:rPr>
              <a:t>.</a:t>
            </a:r>
            <a:endParaRPr sz="1283">
              <a:latin typeface="Comic Sans MS"/>
              <a:cs typeface="Comic Sans MS"/>
            </a:endParaRPr>
          </a:p>
          <a:p>
            <a:pPr marL="228046" marR="132756">
              <a:lnSpc>
                <a:spcPts val="1539"/>
              </a:lnSpc>
              <a:spcBef>
                <a:spcPts val="38"/>
              </a:spcBef>
            </a:pPr>
            <a:r>
              <a:rPr sz="1283" dirty="0">
                <a:latin typeface="Comic Sans MS"/>
                <a:cs typeface="Comic Sans MS"/>
              </a:rPr>
              <a:t>Human</a:t>
            </a:r>
            <a:r>
              <a:rPr sz="1283" spc="-32" dirty="0">
                <a:latin typeface="Comic Sans MS"/>
                <a:cs typeface="Comic Sans MS"/>
              </a:rPr>
              <a:t> </a:t>
            </a:r>
            <a:r>
              <a:rPr sz="1283" dirty="0">
                <a:latin typeface="Comic Sans MS"/>
                <a:cs typeface="Comic Sans MS"/>
              </a:rPr>
              <a:t>hearing</a:t>
            </a:r>
            <a:r>
              <a:rPr sz="1283" spc="-22" dirty="0">
                <a:latin typeface="Comic Sans MS"/>
                <a:cs typeface="Comic Sans MS"/>
              </a:rPr>
              <a:t> </a:t>
            </a:r>
            <a:r>
              <a:rPr sz="1283" spc="-6" dirty="0">
                <a:latin typeface="Comic Sans MS"/>
                <a:cs typeface="Comic Sans MS"/>
              </a:rPr>
              <a:t>frequency </a:t>
            </a:r>
            <a:r>
              <a:rPr sz="1283" dirty="0">
                <a:latin typeface="Comic Sans MS"/>
                <a:cs typeface="Comic Sans MS"/>
              </a:rPr>
              <a:t>range:</a:t>
            </a:r>
            <a:r>
              <a:rPr sz="1283" spc="-13" dirty="0">
                <a:latin typeface="Comic Sans MS"/>
                <a:cs typeface="Comic Sans MS"/>
              </a:rPr>
              <a:t> </a:t>
            </a:r>
            <a:r>
              <a:rPr sz="1283" dirty="0">
                <a:latin typeface="Comic Sans MS"/>
                <a:cs typeface="Comic Sans MS"/>
              </a:rPr>
              <a:t>20Hz</a:t>
            </a:r>
            <a:r>
              <a:rPr sz="1283" spc="-19" dirty="0">
                <a:latin typeface="Comic Sans MS"/>
                <a:cs typeface="Comic Sans MS"/>
              </a:rPr>
              <a:t> </a:t>
            </a:r>
            <a:r>
              <a:rPr sz="1283" dirty="0">
                <a:latin typeface="Comic Sans MS"/>
                <a:cs typeface="Comic Sans MS"/>
              </a:rPr>
              <a:t>to</a:t>
            </a:r>
            <a:r>
              <a:rPr sz="1283" spc="-22" dirty="0">
                <a:latin typeface="Comic Sans MS"/>
                <a:cs typeface="Comic Sans MS"/>
              </a:rPr>
              <a:t> </a:t>
            </a:r>
            <a:r>
              <a:rPr sz="1283" spc="-6" dirty="0">
                <a:latin typeface="Comic Sans MS"/>
                <a:cs typeface="Comic Sans MS"/>
              </a:rPr>
              <a:t>20kHz (audio)</a:t>
            </a:r>
            <a:endParaRPr sz="1283">
              <a:latin typeface="Comic Sans MS"/>
              <a:cs typeface="Comic Sans MS"/>
            </a:endParaRPr>
          </a:p>
          <a:p>
            <a:pPr marL="228046" marR="3258" indent="-219902">
              <a:lnSpc>
                <a:spcPts val="1539"/>
              </a:lnSpc>
              <a:spcBef>
                <a:spcPts val="308"/>
              </a:spcBef>
              <a:buClr>
                <a:srgbClr val="3333CC"/>
              </a:buClr>
              <a:buSzPct val="80952"/>
              <a:buFont typeface="Wingdings"/>
              <a:buChar char=""/>
              <a:tabLst>
                <a:tab pos="228046" algn="l"/>
              </a:tabLst>
            </a:pPr>
            <a:r>
              <a:rPr sz="1347" i="1" spc="-32" dirty="0">
                <a:latin typeface="Comic Sans MS"/>
                <a:cs typeface="Comic Sans MS"/>
              </a:rPr>
              <a:t>Amplitude</a:t>
            </a:r>
            <a:r>
              <a:rPr sz="1283" spc="-32" dirty="0">
                <a:latin typeface="Comic Sans MS"/>
                <a:cs typeface="Comic Sans MS"/>
              </a:rPr>
              <a:t>:</a:t>
            </a:r>
            <a:r>
              <a:rPr sz="1283" spc="-35" dirty="0">
                <a:latin typeface="Comic Sans MS"/>
                <a:cs typeface="Comic Sans MS"/>
              </a:rPr>
              <a:t> </a:t>
            </a:r>
            <a:r>
              <a:rPr sz="1283" dirty="0">
                <a:latin typeface="Comic Sans MS"/>
                <a:cs typeface="Comic Sans MS"/>
              </a:rPr>
              <a:t>The</a:t>
            </a:r>
            <a:r>
              <a:rPr sz="1283" spc="-16" dirty="0">
                <a:latin typeface="Comic Sans MS"/>
                <a:cs typeface="Comic Sans MS"/>
              </a:rPr>
              <a:t> </a:t>
            </a:r>
            <a:r>
              <a:rPr sz="1283" dirty="0">
                <a:latin typeface="Comic Sans MS"/>
                <a:cs typeface="Comic Sans MS"/>
              </a:rPr>
              <a:t>measure</a:t>
            </a:r>
            <a:r>
              <a:rPr sz="1283" spc="-22" dirty="0">
                <a:latin typeface="Comic Sans MS"/>
                <a:cs typeface="Comic Sans MS"/>
              </a:rPr>
              <a:t> </a:t>
            </a:r>
            <a:r>
              <a:rPr sz="1283" spc="-16" dirty="0">
                <a:latin typeface="Comic Sans MS"/>
                <a:cs typeface="Comic Sans MS"/>
              </a:rPr>
              <a:t>of </a:t>
            </a:r>
            <a:r>
              <a:rPr sz="1283" dirty="0">
                <a:latin typeface="Comic Sans MS"/>
                <a:cs typeface="Comic Sans MS"/>
              </a:rPr>
              <a:t>displacement</a:t>
            </a:r>
            <a:r>
              <a:rPr sz="1283" spc="-19" dirty="0">
                <a:latin typeface="Comic Sans MS"/>
                <a:cs typeface="Comic Sans MS"/>
              </a:rPr>
              <a:t> </a:t>
            </a:r>
            <a:r>
              <a:rPr sz="1283" dirty="0">
                <a:latin typeface="Comic Sans MS"/>
                <a:cs typeface="Comic Sans MS"/>
              </a:rPr>
              <a:t>of</a:t>
            </a:r>
            <a:r>
              <a:rPr sz="1283" spc="-26" dirty="0">
                <a:latin typeface="Comic Sans MS"/>
                <a:cs typeface="Comic Sans MS"/>
              </a:rPr>
              <a:t> </a:t>
            </a:r>
            <a:r>
              <a:rPr sz="1283" dirty="0">
                <a:latin typeface="Comic Sans MS"/>
                <a:cs typeface="Comic Sans MS"/>
              </a:rPr>
              <a:t>the</a:t>
            </a:r>
            <a:r>
              <a:rPr sz="1283" spc="-22" dirty="0">
                <a:latin typeface="Comic Sans MS"/>
                <a:cs typeface="Comic Sans MS"/>
              </a:rPr>
              <a:t> </a:t>
            </a:r>
            <a:r>
              <a:rPr sz="1283" spc="-16" dirty="0">
                <a:latin typeface="Comic Sans MS"/>
                <a:cs typeface="Comic Sans MS"/>
              </a:rPr>
              <a:t>air </a:t>
            </a:r>
            <a:r>
              <a:rPr sz="1283" dirty="0">
                <a:latin typeface="Comic Sans MS"/>
                <a:cs typeface="Comic Sans MS"/>
              </a:rPr>
              <a:t>pressure</a:t>
            </a:r>
            <a:r>
              <a:rPr sz="1283" spc="-13" dirty="0">
                <a:latin typeface="Comic Sans MS"/>
                <a:cs typeface="Comic Sans MS"/>
              </a:rPr>
              <a:t> </a:t>
            </a:r>
            <a:r>
              <a:rPr sz="1283" dirty="0">
                <a:latin typeface="Comic Sans MS"/>
                <a:cs typeface="Comic Sans MS"/>
              </a:rPr>
              <a:t>wave</a:t>
            </a:r>
            <a:r>
              <a:rPr sz="1283" spc="-22" dirty="0">
                <a:latin typeface="Comic Sans MS"/>
                <a:cs typeface="Comic Sans MS"/>
              </a:rPr>
              <a:t> </a:t>
            </a:r>
            <a:r>
              <a:rPr sz="1283" dirty="0">
                <a:latin typeface="Comic Sans MS"/>
                <a:cs typeface="Comic Sans MS"/>
              </a:rPr>
              <a:t>from</a:t>
            </a:r>
            <a:r>
              <a:rPr sz="1283" spc="-32" dirty="0">
                <a:latin typeface="Comic Sans MS"/>
                <a:cs typeface="Comic Sans MS"/>
              </a:rPr>
              <a:t> </a:t>
            </a:r>
            <a:r>
              <a:rPr sz="1283" spc="-16" dirty="0">
                <a:latin typeface="Comic Sans MS"/>
                <a:cs typeface="Comic Sans MS"/>
              </a:rPr>
              <a:t>its </a:t>
            </a:r>
            <a:r>
              <a:rPr sz="1283" dirty="0">
                <a:latin typeface="Comic Sans MS"/>
                <a:cs typeface="Comic Sans MS"/>
              </a:rPr>
              <a:t>mean.</a:t>
            </a:r>
            <a:r>
              <a:rPr sz="1283" spc="-16" dirty="0">
                <a:latin typeface="Comic Sans MS"/>
                <a:cs typeface="Comic Sans MS"/>
              </a:rPr>
              <a:t> </a:t>
            </a:r>
            <a:r>
              <a:rPr sz="1283" dirty="0">
                <a:latin typeface="Comic Sans MS"/>
                <a:cs typeface="Comic Sans MS"/>
              </a:rPr>
              <a:t>Related</a:t>
            </a:r>
            <a:r>
              <a:rPr sz="1283" spc="-13" dirty="0">
                <a:latin typeface="Comic Sans MS"/>
                <a:cs typeface="Comic Sans MS"/>
              </a:rPr>
              <a:t> </a:t>
            </a:r>
            <a:r>
              <a:rPr sz="1283" dirty="0">
                <a:latin typeface="Comic Sans MS"/>
                <a:cs typeface="Comic Sans MS"/>
              </a:rPr>
              <a:t>to</a:t>
            </a:r>
            <a:r>
              <a:rPr sz="1283" spc="-16" dirty="0">
                <a:latin typeface="Comic Sans MS"/>
                <a:cs typeface="Comic Sans MS"/>
              </a:rPr>
              <a:t> </a:t>
            </a:r>
            <a:r>
              <a:rPr sz="1283" dirty="0">
                <a:latin typeface="Comic Sans MS"/>
                <a:cs typeface="Comic Sans MS"/>
              </a:rPr>
              <a:t>but</a:t>
            </a:r>
            <a:r>
              <a:rPr sz="1283" spc="-29" dirty="0">
                <a:latin typeface="Comic Sans MS"/>
                <a:cs typeface="Comic Sans MS"/>
              </a:rPr>
              <a:t> </a:t>
            </a:r>
            <a:r>
              <a:rPr sz="1283" spc="-16" dirty="0">
                <a:latin typeface="Comic Sans MS"/>
                <a:cs typeface="Comic Sans MS"/>
              </a:rPr>
              <a:t>not </a:t>
            </a:r>
            <a:r>
              <a:rPr sz="1283" dirty="0">
                <a:latin typeface="Comic Sans MS"/>
                <a:cs typeface="Comic Sans MS"/>
              </a:rPr>
              <a:t>the</a:t>
            </a:r>
            <a:r>
              <a:rPr sz="1283" spc="-13" dirty="0">
                <a:latin typeface="Comic Sans MS"/>
                <a:cs typeface="Comic Sans MS"/>
              </a:rPr>
              <a:t> </a:t>
            </a:r>
            <a:r>
              <a:rPr sz="1283" dirty="0">
                <a:latin typeface="Comic Sans MS"/>
                <a:cs typeface="Comic Sans MS"/>
              </a:rPr>
              <a:t>same</a:t>
            </a:r>
            <a:r>
              <a:rPr sz="1283" spc="-3" dirty="0">
                <a:latin typeface="Comic Sans MS"/>
                <a:cs typeface="Comic Sans MS"/>
              </a:rPr>
              <a:t> </a:t>
            </a:r>
            <a:r>
              <a:rPr sz="1283" dirty="0">
                <a:latin typeface="Comic Sans MS"/>
                <a:cs typeface="Comic Sans MS"/>
              </a:rPr>
              <a:t>as </a:t>
            </a:r>
            <a:r>
              <a:rPr sz="1283" spc="-6" dirty="0">
                <a:latin typeface="Comic Sans MS"/>
                <a:cs typeface="Comic Sans MS"/>
              </a:rPr>
              <a:t>loudness</a:t>
            </a:r>
            <a:endParaRPr sz="1283">
              <a:latin typeface="Comic Sans MS"/>
              <a:cs typeface="Comic Sans MS"/>
            </a:endParaRPr>
          </a:p>
        </p:txBody>
      </p:sp>
      <p:grpSp>
        <p:nvGrpSpPr>
          <p:cNvPr id="4" name="object 4"/>
          <p:cNvGrpSpPr/>
          <p:nvPr/>
        </p:nvGrpSpPr>
        <p:grpSpPr>
          <a:xfrm>
            <a:off x="5283547" y="1514951"/>
            <a:ext cx="2186904" cy="995713"/>
            <a:chOff x="4829175" y="2362200"/>
            <a:chExt cx="3409950" cy="1552575"/>
          </a:xfrm>
        </p:grpSpPr>
        <p:sp>
          <p:nvSpPr>
            <p:cNvPr id="5" name="object 5"/>
            <p:cNvSpPr/>
            <p:nvPr/>
          </p:nvSpPr>
          <p:spPr>
            <a:xfrm>
              <a:off x="4829175" y="2362199"/>
              <a:ext cx="3409950" cy="1524000"/>
            </a:xfrm>
            <a:custGeom>
              <a:avLst/>
              <a:gdLst/>
              <a:ahLst/>
              <a:cxnLst/>
              <a:rect l="l" t="t" r="r" b="b"/>
              <a:pathLst>
                <a:path w="3409950" h="1524000">
                  <a:moveTo>
                    <a:pt x="76200" y="76200"/>
                  </a:moveTo>
                  <a:lnTo>
                    <a:pt x="69850" y="63500"/>
                  </a:lnTo>
                  <a:lnTo>
                    <a:pt x="38100" y="0"/>
                  </a:lnTo>
                  <a:lnTo>
                    <a:pt x="0" y="76200"/>
                  </a:lnTo>
                  <a:lnTo>
                    <a:pt x="31750" y="76200"/>
                  </a:lnTo>
                  <a:lnTo>
                    <a:pt x="31750" y="1524000"/>
                  </a:lnTo>
                  <a:lnTo>
                    <a:pt x="44450" y="1524000"/>
                  </a:lnTo>
                  <a:lnTo>
                    <a:pt x="44450" y="76200"/>
                  </a:lnTo>
                  <a:lnTo>
                    <a:pt x="76200" y="76200"/>
                  </a:lnTo>
                  <a:close/>
                </a:path>
                <a:path w="3409950" h="1524000">
                  <a:moveTo>
                    <a:pt x="3409950" y="866775"/>
                  </a:moveTo>
                  <a:lnTo>
                    <a:pt x="3397250" y="860425"/>
                  </a:lnTo>
                  <a:lnTo>
                    <a:pt x="3333750" y="828675"/>
                  </a:lnTo>
                  <a:lnTo>
                    <a:pt x="3333750" y="860425"/>
                  </a:lnTo>
                  <a:lnTo>
                    <a:pt x="47625" y="860425"/>
                  </a:lnTo>
                  <a:lnTo>
                    <a:pt x="47625" y="873125"/>
                  </a:lnTo>
                  <a:lnTo>
                    <a:pt x="3333750" y="873125"/>
                  </a:lnTo>
                  <a:lnTo>
                    <a:pt x="3333750" y="904875"/>
                  </a:lnTo>
                  <a:lnTo>
                    <a:pt x="3397250" y="873125"/>
                  </a:lnTo>
                  <a:lnTo>
                    <a:pt x="3409950" y="866775"/>
                  </a:lnTo>
                  <a:close/>
                </a:path>
              </a:pathLst>
            </a:custGeom>
            <a:solidFill>
              <a:srgbClr val="000000"/>
            </a:solidFill>
          </p:spPr>
          <p:txBody>
            <a:bodyPr wrap="square" lIns="0" tIns="0" rIns="0" bIns="0" rtlCol="0"/>
            <a:lstStyle/>
            <a:p>
              <a:endParaRPr sz="1154"/>
            </a:p>
          </p:txBody>
        </p:sp>
        <p:sp>
          <p:nvSpPr>
            <p:cNvPr id="6" name="object 6"/>
            <p:cNvSpPr/>
            <p:nvPr/>
          </p:nvSpPr>
          <p:spPr>
            <a:xfrm>
              <a:off x="4867275" y="2657475"/>
              <a:ext cx="2886075" cy="1257300"/>
            </a:xfrm>
            <a:custGeom>
              <a:avLst/>
              <a:gdLst/>
              <a:ahLst/>
              <a:cxnLst/>
              <a:rect l="l" t="t" r="r" b="b"/>
              <a:pathLst>
                <a:path w="2886075" h="1257300">
                  <a:moveTo>
                    <a:pt x="0" y="0"/>
                  </a:moveTo>
                  <a:lnTo>
                    <a:pt x="2886075" y="0"/>
                  </a:lnTo>
                </a:path>
                <a:path w="2886075" h="1257300">
                  <a:moveTo>
                    <a:pt x="752475" y="571500"/>
                  </a:moveTo>
                  <a:lnTo>
                    <a:pt x="752475" y="1257300"/>
                  </a:lnTo>
                </a:path>
                <a:path w="2886075" h="1257300">
                  <a:moveTo>
                    <a:pt x="2266950" y="561975"/>
                  </a:moveTo>
                  <a:lnTo>
                    <a:pt x="2266950" y="1247775"/>
                  </a:lnTo>
                </a:path>
              </a:pathLst>
            </a:custGeom>
            <a:ln w="9525">
              <a:solidFill>
                <a:srgbClr val="000000"/>
              </a:solidFill>
              <a:prstDash val="sysDot"/>
            </a:ln>
          </p:spPr>
          <p:txBody>
            <a:bodyPr wrap="square" lIns="0" tIns="0" rIns="0" bIns="0" rtlCol="0"/>
            <a:lstStyle/>
            <a:p>
              <a:endParaRPr sz="1154"/>
            </a:p>
          </p:txBody>
        </p:sp>
        <p:sp>
          <p:nvSpPr>
            <p:cNvPr id="7" name="object 7"/>
            <p:cNvSpPr/>
            <p:nvPr/>
          </p:nvSpPr>
          <p:spPr>
            <a:xfrm>
              <a:off x="5619750" y="3838575"/>
              <a:ext cx="1514475" cy="76200"/>
            </a:xfrm>
            <a:custGeom>
              <a:avLst/>
              <a:gdLst/>
              <a:ahLst/>
              <a:cxnLst/>
              <a:rect l="l" t="t" r="r" b="b"/>
              <a:pathLst>
                <a:path w="1514475" h="76200">
                  <a:moveTo>
                    <a:pt x="76200" y="0"/>
                  </a:moveTo>
                  <a:lnTo>
                    <a:pt x="0" y="38100"/>
                  </a:lnTo>
                  <a:lnTo>
                    <a:pt x="76200" y="76200"/>
                  </a:lnTo>
                  <a:lnTo>
                    <a:pt x="55033" y="44450"/>
                  </a:lnTo>
                  <a:lnTo>
                    <a:pt x="50800" y="44450"/>
                  </a:lnTo>
                  <a:lnTo>
                    <a:pt x="50800" y="31750"/>
                  </a:lnTo>
                  <a:lnTo>
                    <a:pt x="55033" y="31750"/>
                  </a:lnTo>
                  <a:lnTo>
                    <a:pt x="76200" y="0"/>
                  </a:lnTo>
                  <a:close/>
                </a:path>
                <a:path w="1514475" h="76200">
                  <a:moveTo>
                    <a:pt x="50800" y="38100"/>
                  </a:moveTo>
                  <a:lnTo>
                    <a:pt x="50800" y="44450"/>
                  </a:lnTo>
                  <a:lnTo>
                    <a:pt x="55033" y="44450"/>
                  </a:lnTo>
                  <a:lnTo>
                    <a:pt x="50800" y="38100"/>
                  </a:lnTo>
                  <a:close/>
                </a:path>
                <a:path w="1514475" h="76200">
                  <a:moveTo>
                    <a:pt x="63500" y="31750"/>
                  </a:moveTo>
                  <a:lnTo>
                    <a:pt x="55033" y="31750"/>
                  </a:lnTo>
                  <a:lnTo>
                    <a:pt x="50800" y="38100"/>
                  </a:lnTo>
                  <a:lnTo>
                    <a:pt x="55033" y="44450"/>
                  </a:lnTo>
                  <a:lnTo>
                    <a:pt x="63500" y="44450"/>
                  </a:lnTo>
                  <a:lnTo>
                    <a:pt x="63500" y="31750"/>
                  </a:lnTo>
                  <a:close/>
                </a:path>
                <a:path w="1514475" h="76200">
                  <a:moveTo>
                    <a:pt x="88900" y="31750"/>
                  </a:moveTo>
                  <a:lnTo>
                    <a:pt x="76200" y="31750"/>
                  </a:lnTo>
                  <a:lnTo>
                    <a:pt x="76200" y="44450"/>
                  </a:lnTo>
                  <a:lnTo>
                    <a:pt x="88900" y="44450"/>
                  </a:lnTo>
                  <a:lnTo>
                    <a:pt x="88900" y="31750"/>
                  </a:lnTo>
                  <a:close/>
                </a:path>
                <a:path w="1514475" h="76200">
                  <a:moveTo>
                    <a:pt x="55033" y="31750"/>
                  </a:moveTo>
                  <a:lnTo>
                    <a:pt x="50800" y="31750"/>
                  </a:lnTo>
                  <a:lnTo>
                    <a:pt x="50800" y="38100"/>
                  </a:lnTo>
                  <a:lnTo>
                    <a:pt x="55033" y="31750"/>
                  </a:lnTo>
                  <a:close/>
                </a:path>
                <a:path w="1514475" h="76200">
                  <a:moveTo>
                    <a:pt x="114300" y="31750"/>
                  </a:moveTo>
                  <a:lnTo>
                    <a:pt x="101600" y="31750"/>
                  </a:lnTo>
                  <a:lnTo>
                    <a:pt x="101600" y="44450"/>
                  </a:lnTo>
                  <a:lnTo>
                    <a:pt x="114300" y="44450"/>
                  </a:lnTo>
                  <a:lnTo>
                    <a:pt x="114300" y="31750"/>
                  </a:lnTo>
                  <a:close/>
                </a:path>
                <a:path w="1514475" h="76200">
                  <a:moveTo>
                    <a:pt x="139700" y="31750"/>
                  </a:moveTo>
                  <a:lnTo>
                    <a:pt x="127000" y="31750"/>
                  </a:lnTo>
                  <a:lnTo>
                    <a:pt x="127000" y="44450"/>
                  </a:lnTo>
                  <a:lnTo>
                    <a:pt x="139700" y="44450"/>
                  </a:lnTo>
                  <a:lnTo>
                    <a:pt x="139700" y="31750"/>
                  </a:lnTo>
                  <a:close/>
                </a:path>
                <a:path w="1514475" h="76200">
                  <a:moveTo>
                    <a:pt x="165100" y="31750"/>
                  </a:moveTo>
                  <a:lnTo>
                    <a:pt x="152400" y="31750"/>
                  </a:lnTo>
                  <a:lnTo>
                    <a:pt x="152400" y="44450"/>
                  </a:lnTo>
                  <a:lnTo>
                    <a:pt x="165100" y="44450"/>
                  </a:lnTo>
                  <a:lnTo>
                    <a:pt x="165100" y="31750"/>
                  </a:lnTo>
                  <a:close/>
                </a:path>
                <a:path w="1514475" h="76200">
                  <a:moveTo>
                    <a:pt x="190500" y="31750"/>
                  </a:moveTo>
                  <a:lnTo>
                    <a:pt x="177800" y="31750"/>
                  </a:lnTo>
                  <a:lnTo>
                    <a:pt x="177800" y="44450"/>
                  </a:lnTo>
                  <a:lnTo>
                    <a:pt x="190500" y="44450"/>
                  </a:lnTo>
                  <a:lnTo>
                    <a:pt x="190500" y="31750"/>
                  </a:lnTo>
                  <a:close/>
                </a:path>
                <a:path w="1514475" h="76200">
                  <a:moveTo>
                    <a:pt x="215900" y="31750"/>
                  </a:moveTo>
                  <a:lnTo>
                    <a:pt x="203200" y="31750"/>
                  </a:lnTo>
                  <a:lnTo>
                    <a:pt x="203200" y="44450"/>
                  </a:lnTo>
                  <a:lnTo>
                    <a:pt x="215900" y="44450"/>
                  </a:lnTo>
                  <a:lnTo>
                    <a:pt x="215900" y="31750"/>
                  </a:lnTo>
                  <a:close/>
                </a:path>
                <a:path w="1514475" h="76200">
                  <a:moveTo>
                    <a:pt x="241300" y="31750"/>
                  </a:moveTo>
                  <a:lnTo>
                    <a:pt x="228600" y="31750"/>
                  </a:lnTo>
                  <a:lnTo>
                    <a:pt x="228600" y="44450"/>
                  </a:lnTo>
                  <a:lnTo>
                    <a:pt x="241300" y="44450"/>
                  </a:lnTo>
                  <a:lnTo>
                    <a:pt x="241300" y="31750"/>
                  </a:lnTo>
                  <a:close/>
                </a:path>
                <a:path w="1514475" h="76200">
                  <a:moveTo>
                    <a:pt x="266700" y="31750"/>
                  </a:moveTo>
                  <a:lnTo>
                    <a:pt x="254000" y="31750"/>
                  </a:lnTo>
                  <a:lnTo>
                    <a:pt x="254000" y="44450"/>
                  </a:lnTo>
                  <a:lnTo>
                    <a:pt x="266700" y="44450"/>
                  </a:lnTo>
                  <a:lnTo>
                    <a:pt x="266700" y="31750"/>
                  </a:lnTo>
                  <a:close/>
                </a:path>
                <a:path w="1514475" h="76200">
                  <a:moveTo>
                    <a:pt x="292100" y="31750"/>
                  </a:moveTo>
                  <a:lnTo>
                    <a:pt x="279400" y="31750"/>
                  </a:lnTo>
                  <a:lnTo>
                    <a:pt x="279400" y="44450"/>
                  </a:lnTo>
                  <a:lnTo>
                    <a:pt x="292100" y="44450"/>
                  </a:lnTo>
                  <a:lnTo>
                    <a:pt x="292100" y="31750"/>
                  </a:lnTo>
                  <a:close/>
                </a:path>
                <a:path w="1514475" h="76200">
                  <a:moveTo>
                    <a:pt x="317500" y="31750"/>
                  </a:moveTo>
                  <a:lnTo>
                    <a:pt x="304800" y="31750"/>
                  </a:lnTo>
                  <a:lnTo>
                    <a:pt x="304800" y="44450"/>
                  </a:lnTo>
                  <a:lnTo>
                    <a:pt x="317500" y="44450"/>
                  </a:lnTo>
                  <a:lnTo>
                    <a:pt x="317500" y="31750"/>
                  </a:lnTo>
                  <a:close/>
                </a:path>
                <a:path w="1514475" h="76200">
                  <a:moveTo>
                    <a:pt x="342900" y="31750"/>
                  </a:moveTo>
                  <a:lnTo>
                    <a:pt x="330200" y="31750"/>
                  </a:lnTo>
                  <a:lnTo>
                    <a:pt x="330200" y="44450"/>
                  </a:lnTo>
                  <a:lnTo>
                    <a:pt x="342900" y="44450"/>
                  </a:lnTo>
                  <a:lnTo>
                    <a:pt x="342900" y="31750"/>
                  </a:lnTo>
                  <a:close/>
                </a:path>
                <a:path w="1514475" h="76200">
                  <a:moveTo>
                    <a:pt x="368300" y="31750"/>
                  </a:moveTo>
                  <a:lnTo>
                    <a:pt x="355600" y="31750"/>
                  </a:lnTo>
                  <a:lnTo>
                    <a:pt x="355600" y="44450"/>
                  </a:lnTo>
                  <a:lnTo>
                    <a:pt x="368300" y="44450"/>
                  </a:lnTo>
                  <a:lnTo>
                    <a:pt x="368300" y="31750"/>
                  </a:lnTo>
                  <a:close/>
                </a:path>
                <a:path w="1514475" h="76200">
                  <a:moveTo>
                    <a:pt x="393700" y="31750"/>
                  </a:moveTo>
                  <a:lnTo>
                    <a:pt x="381000" y="31750"/>
                  </a:lnTo>
                  <a:lnTo>
                    <a:pt x="381000" y="44450"/>
                  </a:lnTo>
                  <a:lnTo>
                    <a:pt x="393700" y="44450"/>
                  </a:lnTo>
                  <a:lnTo>
                    <a:pt x="393700" y="31750"/>
                  </a:lnTo>
                  <a:close/>
                </a:path>
                <a:path w="1514475" h="76200">
                  <a:moveTo>
                    <a:pt x="419100" y="31750"/>
                  </a:moveTo>
                  <a:lnTo>
                    <a:pt x="406400" y="31750"/>
                  </a:lnTo>
                  <a:lnTo>
                    <a:pt x="406400" y="44450"/>
                  </a:lnTo>
                  <a:lnTo>
                    <a:pt x="419100" y="44450"/>
                  </a:lnTo>
                  <a:lnTo>
                    <a:pt x="419100" y="31750"/>
                  </a:lnTo>
                  <a:close/>
                </a:path>
                <a:path w="1514475" h="76200">
                  <a:moveTo>
                    <a:pt x="444500" y="31750"/>
                  </a:moveTo>
                  <a:lnTo>
                    <a:pt x="431800" y="31750"/>
                  </a:lnTo>
                  <a:lnTo>
                    <a:pt x="431800" y="44450"/>
                  </a:lnTo>
                  <a:lnTo>
                    <a:pt x="444500" y="44450"/>
                  </a:lnTo>
                  <a:lnTo>
                    <a:pt x="444500" y="31750"/>
                  </a:lnTo>
                  <a:close/>
                </a:path>
                <a:path w="1514475" h="76200">
                  <a:moveTo>
                    <a:pt x="469900" y="31750"/>
                  </a:moveTo>
                  <a:lnTo>
                    <a:pt x="457200" y="31750"/>
                  </a:lnTo>
                  <a:lnTo>
                    <a:pt x="457200" y="44450"/>
                  </a:lnTo>
                  <a:lnTo>
                    <a:pt x="469900" y="44450"/>
                  </a:lnTo>
                  <a:lnTo>
                    <a:pt x="469900" y="31750"/>
                  </a:lnTo>
                  <a:close/>
                </a:path>
                <a:path w="1514475" h="76200">
                  <a:moveTo>
                    <a:pt x="495300" y="31750"/>
                  </a:moveTo>
                  <a:lnTo>
                    <a:pt x="482600" y="31750"/>
                  </a:lnTo>
                  <a:lnTo>
                    <a:pt x="482600" y="44450"/>
                  </a:lnTo>
                  <a:lnTo>
                    <a:pt x="495300" y="44450"/>
                  </a:lnTo>
                  <a:lnTo>
                    <a:pt x="495300" y="31750"/>
                  </a:lnTo>
                  <a:close/>
                </a:path>
                <a:path w="1514475" h="76200">
                  <a:moveTo>
                    <a:pt x="520700" y="31750"/>
                  </a:moveTo>
                  <a:lnTo>
                    <a:pt x="508000" y="31750"/>
                  </a:lnTo>
                  <a:lnTo>
                    <a:pt x="508000" y="44450"/>
                  </a:lnTo>
                  <a:lnTo>
                    <a:pt x="520700" y="44450"/>
                  </a:lnTo>
                  <a:lnTo>
                    <a:pt x="520700" y="31750"/>
                  </a:lnTo>
                  <a:close/>
                </a:path>
                <a:path w="1514475" h="76200">
                  <a:moveTo>
                    <a:pt x="546100" y="31750"/>
                  </a:moveTo>
                  <a:lnTo>
                    <a:pt x="533400" y="31750"/>
                  </a:lnTo>
                  <a:lnTo>
                    <a:pt x="533400" y="44450"/>
                  </a:lnTo>
                  <a:lnTo>
                    <a:pt x="546100" y="44450"/>
                  </a:lnTo>
                  <a:lnTo>
                    <a:pt x="546100" y="31750"/>
                  </a:lnTo>
                  <a:close/>
                </a:path>
                <a:path w="1514475" h="76200">
                  <a:moveTo>
                    <a:pt x="571500" y="31750"/>
                  </a:moveTo>
                  <a:lnTo>
                    <a:pt x="558800" y="31750"/>
                  </a:lnTo>
                  <a:lnTo>
                    <a:pt x="558800" y="44450"/>
                  </a:lnTo>
                  <a:lnTo>
                    <a:pt x="571500" y="44450"/>
                  </a:lnTo>
                  <a:lnTo>
                    <a:pt x="571500" y="31750"/>
                  </a:lnTo>
                  <a:close/>
                </a:path>
                <a:path w="1514475" h="76200">
                  <a:moveTo>
                    <a:pt x="596900" y="31750"/>
                  </a:moveTo>
                  <a:lnTo>
                    <a:pt x="584200" y="31750"/>
                  </a:lnTo>
                  <a:lnTo>
                    <a:pt x="584200" y="44450"/>
                  </a:lnTo>
                  <a:lnTo>
                    <a:pt x="596900" y="44450"/>
                  </a:lnTo>
                  <a:lnTo>
                    <a:pt x="596900" y="31750"/>
                  </a:lnTo>
                  <a:close/>
                </a:path>
                <a:path w="1514475" h="76200">
                  <a:moveTo>
                    <a:pt x="622300" y="31750"/>
                  </a:moveTo>
                  <a:lnTo>
                    <a:pt x="609600" y="31750"/>
                  </a:lnTo>
                  <a:lnTo>
                    <a:pt x="609600" y="44450"/>
                  </a:lnTo>
                  <a:lnTo>
                    <a:pt x="622300" y="44450"/>
                  </a:lnTo>
                  <a:lnTo>
                    <a:pt x="622300" y="31750"/>
                  </a:lnTo>
                  <a:close/>
                </a:path>
                <a:path w="1514475" h="76200">
                  <a:moveTo>
                    <a:pt x="647700" y="31750"/>
                  </a:moveTo>
                  <a:lnTo>
                    <a:pt x="635000" y="31750"/>
                  </a:lnTo>
                  <a:lnTo>
                    <a:pt x="635000" y="44450"/>
                  </a:lnTo>
                  <a:lnTo>
                    <a:pt x="647700" y="44450"/>
                  </a:lnTo>
                  <a:lnTo>
                    <a:pt x="647700" y="31750"/>
                  </a:lnTo>
                  <a:close/>
                </a:path>
                <a:path w="1514475" h="76200">
                  <a:moveTo>
                    <a:pt x="673100" y="31750"/>
                  </a:moveTo>
                  <a:lnTo>
                    <a:pt x="660400" y="31750"/>
                  </a:lnTo>
                  <a:lnTo>
                    <a:pt x="660400" y="44450"/>
                  </a:lnTo>
                  <a:lnTo>
                    <a:pt x="673100" y="44450"/>
                  </a:lnTo>
                  <a:lnTo>
                    <a:pt x="673100" y="31750"/>
                  </a:lnTo>
                  <a:close/>
                </a:path>
                <a:path w="1514475" h="76200">
                  <a:moveTo>
                    <a:pt x="698500" y="31750"/>
                  </a:moveTo>
                  <a:lnTo>
                    <a:pt x="685800" y="31750"/>
                  </a:lnTo>
                  <a:lnTo>
                    <a:pt x="685800" y="44450"/>
                  </a:lnTo>
                  <a:lnTo>
                    <a:pt x="698500" y="44450"/>
                  </a:lnTo>
                  <a:lnTo>
                    <a:pt x="698500" y="31750"/>
                  </a:lnTo>
                  <a:close/>
                </a:path>
                <a:path w="1514475" h="76200">
                  <a:moveTo>
                    <a:pt x="723900" y="31750"/>
                  </a:moveTo>
                  <a:lnTo>
                    <a:pt x="711200" y="31750"/>
                  </a:lnTo>
                  <a:lnTo>
                    <a:pt x="711200" y="44450"/>
                  </a:lnTo>
                  <a:lnTo>
                    <a:pt x="723900" y="44450"/>
                  </a:lnTo>
                  <a:lnTo>
                    <a:pt x="723900" y="31750"/>
                  </a:lnTo>
                  <a:close/>
                </a:path>
                <a:path w="1514475" h="76200">
                  <a:moveTo>
                    <a:pt x="749300" y="31750"/>
                  </a:moveTo>
                  <a:lnTo>
                    <a:pt x="736600" y="31750"/>
                  </a:lnTo>
                  <a:lnTo>
                    <a:pt x="736600" y="44450"/>
                  </a:lnTo>
                  <a:lnTo>
                    <a:pt x="749300" y="44450"/>
                  </a:lnTo>
                  <a:lnTo>
                    <a:pt x="749300" y="31750"/>
                  </a:lnTo>
                  <a:close/>
                </a:path>
                <a:path w="1514475" h="76200">
                  <a:moveTo>
                    <a:pt x="774700" y="31750"/>
                  </a:moveTo>
                  <a:lnTo>
                    <a:pt x="762000" y="31750"/>
                  </a:lnTo>
                  <a:lnTo>
                    <a:pt x="762000" y="44450"/>
                  </a:lnTo>
                  <a:lnTo>
                    <a:pt x="774700" y="44450"/>
                  </a:lnTo>
                  <a:lnTo>
                    <a:pt x="774700" y="31750"/>
                  </a:lnTo>
                  <a:close/>
                </a:path>
                <a:path w="1514475" h="76200">
                  <a:moveTo>
                    <a:pt x="800100" y="31750"/>
                  </a:moveTo>
                  <a:lnTo>
                    <a:pt x="787400" y="31750"/>
                  </a:lnTo>
                  <a:lnTo>
                    <a:pt x="787400" y="44450"/>
                  </a:lnTo>
                  <a:lnTo>
                    <a:pt x="800100" y="44450"/>
                  </a:lnTo>
                  <a:lnTo>
                    <a:pt x="800100" y="31750"/>
                  </a:lnTo>
                  <a:close/>
                </a:path>
                <a:path w="1514475" h="76200">
                  <a:moveTo>
                    <a:pt x="825500" y="31750"/>
                  </a:moveTo>
                  <a:lnTo>
                    <a:pt x="812800" y="31750"/>
                  </a:lnTo>
                  <a:lnTo>
                    <a:pt x="812800" y="44450"/>
                  </a:lnTo>
                  <a:lnTo>
                    <a:pt x="825500" y="44450"/>
                  </a:lnTo>
                  <a:lnTo>
                    <a:pt x="825500" y="31750"/>
                  </a:lnTo>
                  <a:close/>
                </a:path>
                <a:path w="1514475" h="76200">
                  <a:moveTo>
                    <a:pt x="850900" y="31750"/>
                  </a:moveTo>
                  <a:lnTo>
                    <a:pt x="838200" y="31750"/>
                  </a:lnTo>
                  <a:lnTo>
                    <a:pt x="838200" y="44450"/>
                  </a:lnTo>
                  <a:lnTo>
                    <a:pt x="850900" y="44450"/>
                  </a:lnTo>
                  <a:lnTo>
                    <a:pt x="850900" y="31750"/>
                  </a:lnTo>
                  <a:close/>
                </a:path>
                <a:path w="1514475" h="76200">
                  <a:moveTo>
                    <a:pt x="876300" y="31750"/>
                  </a:moveTo>
                  <a:lnTo>
                    <a:pt x="863600" y="31750"/>
                  </a:lnTo>
                  <a:lnTo>
                    <a:pt x="863600" y="44450"/>
                  </a:lnTo>
                  <a:lnTo>
                    <a:pt x="876300" y="44450"/>
                  </a:lnTo>
                  <a:lnTo>
                    <a:pt x="876300" y="31750"/>
                  </a:lnTo>
                  <a:close/>
                </a:path>
                <a:path w="1514475" h="76200">
                  <a:moveTo>
                    <a:pt x="901700" y="31750"/>
                  </a:moveTo>
                  <a:lnTo>
                    <a:pt x="889000" y="31750"/>
                  </a:lnTo>
                  <a:lnTo>
                    <a:pt x="889000" y="44450"/>
                  </a:lnTo>
                  <a:lnTo>
                    <a:pt x="901700" y="44450"/>
                  </a:lnTo>
                  <a:lnTo>
                    <a:pt x="901700" y="31750"/>
                  </a:lnTo>
                  <a:close/>
                </a:path>
                <a:path w="1514475" h="76200">
                  <a:moveTo>
                    <a:pt x="927100" y="31750"/>
                  </a:moveTo>
                  <a:lnTo>
                    <a:pt x="914400" y="31750"/>
                  </a:lnTo>
                  <a:lnTo>
                    <a:pt x="914400" y="44450"/>
                  </a:lnTo>
                  <a:lnTo>
                    <a:pt x="927100" y="44450"/>
                  </a:lnTo>
                  <a:lnTo>
                    <a:pt x="927100" y="31750"/>
                  </a:lnTo>
                  <a:close/>
                </a:path>
                <a:path w="1514475" h="76200">
                  <a:moveTo>
                    <a:pt x="952500" y="31750"/>
                  </a:moveTo>
                  <a:lnTo>
                    <a:pt x="939800" y="31750"/>
                  </a:lnTo>
                  <a:lnTo>
                    <a:pt x="939800" y="44450"/>
                  </a:lnTo>
                  <a:lnTo>
                    <a:pt x="952500" y="44450"/>
                  </a:lnTo>
                  <a:lnTo>
                    <a:pt x="952500" y="31750"/>
                  </a:lnTo>
                  <a:close/>
                </a:path>
                <a:path w="1514475" h="76200">
                  <a:moveTo>
                    <a:pt x="977900" y="31750"/>
                  </a:moveTo>
                  <a:lnTo>
                    <a:pt x="965200" y="31750"/>
                  </a:lnTo>
                  <a:lnTo>
                    <a:pt x="965200" y="44450"/>
                  </a:lnTo>
                  <a:lnTo>
                    <a:pt x="977900" y="44450"/>
                  </a:lnTo>
                  <a:lnTo>
                    <a:pt x="977900" y="31750"/>
                  </a:lnTo>
                  <a:close/>
                </a:path>
                <a:path w="1514475" h="76200">
                  <a:moveTo>
                    <a:pt x="1003300" y="31750"/>
                  </a:moveTo>
                  <a:lnTo>
                    <a:pt x="990600" y="31750"/>
                  </a:lnTo>
                  <a:lnTo>
                    <a:pt x="990600" y="44450"/>
                  </a:lnTo>
                  <a:lnTo>
                    <a:pt x="1003300" y="44450"/>
                  </a:lnTo>
                  <a:lnTo>
                    <a:pt x="1003300" y="31750"/>
                  </a:lnTo>
                  <a:close/>
                </a:path>
                <a:path w="1514475" h="76200">
                  <a:moveTo>
                    <a:pt x="1028700" y="31750"/>
                  </a:moveTo>
                  <a:lnTo>
                    <a:pt x="1016000" y="31750"/>
                  </a:lnTo>
                  <a:lnTo>
                    <a:pt x="1016000" y="44450"/>
                  </a:lnTo>
                  <a:lnTo>
                    <a:pt x="1028700" y="44450"/>
                  </a:lnTo>
                  <a:lnTo>
                    <a:pt x="1028700" y="31750"/>
                  </a:lnTo>
                  <a:close/>
                </a:path>
                <a:path w="1514475" h="76200">
                  <a:moveTo>
                    <a:pt x="1054100" y="31750"/>
                  </a:moveTo>
                  <a:lnTo>
                    <a:pt x="1041400" y="31750"/>
                  </a:lnTo>
                  <a:lnTo>
                    <a:pt x="1041400" y="44450"/>
                  </a:lnTo>
                  <a:lnTo>
                    <a:pt x="1054100" y="44450"/>
                  </a:lnTo>
                  <a:lnTo>
                    <a:pt x="1054100" y="31750"/>
                  </a:lnTo>
                  <a:close/>
                </a:path>
                <a:path w="1514475" h="76200">
                  <a:moveTo>
                    <a:pt x="1079500" y="31750"/>
                  </a:moveTo>
                  <a:lnTo>
                    <a:pt x="1066800" y="31750"/>
                  </a:lnTo>
                  <a:lnTo>
                    <a:pt x="1066800" y="44450"/>
                  </a:lnTo>
                  <a:lnTo>
                    <a:pt x="1079500" y="44450"/>
                  </a:lnTo>
                  <a:lnTo>
                    <a:pt x="1079500" y="31750"/>
                  </a:lnTo>
                  <a:close/>
                </a:path>
                <a:path w="1514475" h="76200">
                  <a:moveTo>
                    <a:pt x="1104900" y="31750"/>
                  </a:moveTo>
                  <a:lnTo>
                    <a:pt x="1092200" y="31750"/>
                  </a:lnTo>
                  <a:lnTo>
                    <a:pt x="1092200" y="44450"/>
                  </a:lnTo>
                  <a:lnTo>
                    <a:pt x="1104900" y="44450"/>
                  </a:lnTo>
                  <a:lnTo>
                    <a:pt x="1104900" y="31750"/>
                  </a:lnTo>
                  <a:close/>
                </a:path>
                <a:path w="1514475" h="76200">
                  <a:moveTo>
                    <a:pt x="1130300" y="31750"/>
                  </a:moveTo>
                  <a:lnTo>
                    <a:pt x="1117600" y="31750"/>
                  </a:lnTo>
                  <a:lnTo>
                    <a:pt x="1117600" y="44450"/>
                  </a:lnTo>
                  <a:lnTo>
                    <a:pt x="1130300" y="44450"/>
                  </a:lnTo>
                  <a:lnTo>
                    <a:pt x="1130300" y="31750"/>
                  </a:lnTo>
                  <a:close/>
                </a:path>
                <a:path w="1514475" h="76200">
                  <a:moveTo>
                    <a:pt x="1155700" y="31750"/>
                  </a:moveTo>
                  <a:lnTo>
                    <a:pt x="1143000" y="31750"/>
                  </a:lnTo>
                  <a:lnTo>
                    <a:pt x="1143000" y="44450"/>
                  </a:lnTo>
                  <a:lnTo>
                    <a:pt x="1155700" y="44450"/>
                  </a:lnTo>
                  <a:lnTo>
                    <a:pt x="1155700" y="31750"/>
                  </a:lnTo>
                  <a:close/>
                </a:path>
                <a:path w="1514475" h="76200">
                  <a:moveTo>
                    <a:pt x="1181100" y="31750"/>
                  </a:moveTo>
                  <a:lnTo>
                    <a:pt x="1168400" y="31750"/>
                  </a:lnTo>
                  <a:lnTo>
                    <a:pt x="1168400" y="44450"/>
                  </a:lnTo>
                  <a:lnTo>
                    <a:pt x="1181100" y="44450"/>
                  </a:lnTo>
                  <a:lnTo>
                    <a:pt x="1181100" y="31750"/>
                  </a:lnTo>
                  <a:close/>
                </a:path>
                <a:path w="1514475" h="76200">
                  <a:moveTo>
                    <a:pt x="1206500" y="31750"/>
                  </a:moveTo>
                  <a:lnTo>
                    <a:pt x="1193800" y="31750"/>
                  </a:lnTo>
                  <a:lnTo>
                    <a:pt x="1193800" y="44450"/>
                  </a:lnTo>
                  <a:lnTo>
                    <a:pt x="1206500" y="44450"/>
                  </a:lnTo>
                  <a:lnTo>
                    <a:pt x="1206500" y="31750"/>
                  </a:lnTo>
                  <a:close/>
                </a:path>
                <a:path w="1514475" h="76200">
                  <a:moveTo>
                    <a:pt x="1231900" y="31750"/>
                  </a:moveTo>
                  <a:lnTo>
                    <a:pt x="1219200" y="31750"/>
                  </a:lnTo>
                  <a:lnTo>
                    <a:pt x="1219200" y="44450"/>
                  </a:lnTo>
                  <a:lnTo>
                    <a:pt x="1231900" y="44450"/>
                  </a:lnTo>
                  <a:lnTo>
                    <a:pt x="1231900" y="31750"/>
                  </a:lnTo>
                  <a:close/>
                </a:path>
                <a:path w="1514475" h="76200">
                  <a:moveTo>
                    <a:pt x="1257300" y="31750"/>
                  </a:moveTo>
                  <a:lnTo>
                    <a:pt x="1244600" y="31750"/>
                  </a:lnTo>
                  <a:lnTo>
                    <a:pt x="1244600" y="44450"/>
                  </a:lnTo>
                  <a:lnTo>
                    <a:pt x="1257300" y="44450"/>
                  </a:lnTo>
                  <a:lnTo>
                    <a:pt x="1257300" y="31750"/>
                  </a:lnTo>
                  <a:close/>
                </a:path>
                <a:path w="1514475" h="76200">
                  <a:moveTo>
                    <a:pt x="1282700" y="31750"/>
                  </a:moveTo>
                  <a:lnTo>
                    <a:pt x="1270000" y="31750"/>
                  </a:lnTo>
                  <a:lnTo>
                    <a:pt x="1270000" y="44450"/>
                  </a:lnTo>
                  <a:lnTo>
                    <a:pt x="1282700" y="44450"/>
                  </a:lnTo>
                  <a:lnTo>
                    <a:pt x="1282700" y="31750"/>
                  </a:lnTo>
                  <a:close/>
                </a:path>
                <a:path w="1514475" h="76200">
                  <a:moveTo>
                    <a:pt x="1308100" y="31750"/>
                  </a:moveTo>
                  <a:lnTo>
                    <a:pt x="1295400" y="31750"/>
                  </a:lnTo>
                  <a:lnTo>
                    <a:pt x="1295400" y="44450"/>
                  </a:lnTo>
                  <a:lnTo>
                    <a:pt x="1308100" y="44450"/>
                  </a:lnTo>
                  <a:lnTo>
                    <a:pt x="1308100" y="31750"/>
                  </a:lnTo>
                  <a:close/>
                </a:path>
                <a:path w="1514475" h="76200">
                  <a:moveTo>
                    <a:pt x="1333500" y="31750"/>
                  </a:moveTo>
                  <a:lnTo>
                    <a:pt x="1320800" y="31750"/>
                  </a:lnTo>
                  <a:lnTo>
                    <a:pt x="1320800" y="44450"/>
                  </a:lnTo>
                  <a:lnTo>
                    <a:pt x="1333500" y="44450"/>
                  </a:lnTo>
                  <a:lnTo>
                    <a:pt x="1333500" y="31750"/>
                  </a:lnTo>
                  <a:close/>
                </a:path>
                <a:path w="1514475" h="76200">
                  <a:moveTo>
                    <a:pt x="1358900" y="31750"/>
                  </a:moveTo>
                  <a:lnTo>
                    <a:pt x="1346200" y="31750"/>
                  </a:lnTo>
                  <a:lnTo>
                    <a:pt x="1346200" y="44450"/>
                  </a:lnTo>
                  <a:lnTo>
                    <a:pt x="1358900" y="44450"/>
                  </a:lnTo>
                  <a:lnTo>
                    <a:pt x="1358900" y="31750"/>
                  </a:lnTo>
                  <a:close/>
                </a:path>
                <a:path w="1514475" h="76200">
                  <a:moveTo>
                    <a:pt x="1384300" y="31750"/>
                  </a:moveTo>
                  <a:lnTo>
                    <a:pt x="1371600" y="31750"/>
                  </a:lnTo>
                  <a:lnTo>
                    <a:pt x="1371600" y="44450"/>
                  </a:lnTo>
                  <a:lnTo>
                    <a:pt x="1384300" y="44450"/>
                  </a:lnTo>
                  <a:lnTo>
                    <a:pt x="1384300" y="31750"/>
                  </a:lnTo>
                  <a:close/>
                </a:path>
                <a:path w="1514475" h="76200">
                  <a:moveTo>
                    <a:pt x="1409700" y="31750"/>
                  </a:moveTo>
                  <a:lnTo>
                    <a:pt x="1397000" y="31750"/>
                  </a:lnTo>
                  <a:lnTo>
                    <a:pt x="1397000" y="44450"/>
                  </a:lnTo>
                  <a:lnTo>
                    <a:pt x="1409700" y="44450"/>
                  </a:lnTo>
                  <a:lnTo>
                    <a:pt x="1409700" y="31750"/>
                  </a:lnTo>
                  <a:close/>
                </a:path>
                <a:path w="1514475" h="76200">
                  <a:moveTo>
                    <a:pt x="1435100" y="31750"/>
                  </a:moveTo>
                  <a:lnTo>
                    <a:pt x="1422400" y="31750"/>
                  </a:lnTo>
                  <a:lnTo>
                    <a:pt x="1422400" y="44450"/>
                  </a:lnTo>
                  <a:lnTo>
                    <a:pt x="1435100" y="44450"/>
                  </a:lnTo>
                  <a:lnTo>
                    <a:pt x="1435100" y="31750"/>
                  </a:lnTo>
                  <a:close/>
                </a:path>
                <a:path w="1514475" h="76200">
                  <a:moveTo>
                    <a:pt x="1460500" y="42862"/>
                  </a:moveTo>
                  <a:lnTo>
                    <a:pt x="1438275" y="76200"/>
                  </a:lnTo>
                  <a:lnTo>
                    <a:pt x="1501775" y="44450"/>
                  </a:lnTo>
                  <a:lnTo>
                    <a:pt x="1460500" y="44450"/>
                  </a:lnTo>
                  <a:lnTo>
                    <a:pt x="1460500" y="42862"/>
                  </a:lnTo>
                  <a:close/>
                </a:path>
                <a:path w="1514475" h="76200">
                  <a:moveTo>
                    <a:pt x="1459441" y="31750"/>
                  </a:moveTo>
                  <a:lnTo>
                    <a:pt x="1447800" y="31750"/>
                  </a:lnTo>
                  <a:lnTo>
                    <a:pt x="1447800" y="44450"/>
                  </a:lnTo>
                  <a:lnTo>
                    <a:pt x="1459441" y="44450"/>
                  </a:lnTo>
                  <a:lnTo>
                    <a:pt x="1460500" y="42862"/>
                  </a:lnTo>
                  <a:lnTo>
                    <a:pt x="1460500" y="33337"/>
                  </a:lnTo>
                  <a:lnTo>
                    <a:pt x="1459441" y="31750"/>
                  </a:lnTo>
                  <a:close/>
                </a:path>
                <a:path w="1514475" h="76200">
                  <a:moveTo>
                    <a:pt x="1501775" y="31750"/>
                  </a:moveTo>
                  <a:lnTo>
                    <a:pt x="1460500" y="31750"/>
                  </a:lnTo>
                  <a:lnTo>
                    <a:pt x="1460500" y="33337"/>
                  </a:lnTo>
                  <a:lnTo>
                    <a:pt x="1463675" y="38100"/>
                  </a:lnTo>
                  <a:lnTo>
                    <a:pt x="1460500" y="42862"/>
                  </a:lnTo>
                  <a:lnTo>
                    <a:pt x="1460500" y="44450"/>
                  </a:lnTo>
                  <a:lnTo>
                    <a:pt x="1501775" y="44450"/>
                  </a:lnTo>
                  <a:lnTo>
                    <a:pt x="1514475" y="38100"/>
                  </a:lnTo>
                  <a:lnTo>
                    <a:pt x="1501775" y="31750"/>
                  </a:lnTo>
                  <a:close/>
                </a:path>
                <a:path w="1514475" h="76200">
                  <a:moveTo>
                    <a:pt x="1438275" y="0"/>
                  </a:moveTo>
                  <a:lnTo>
                    <a:pt x="1460500" y="33337"/>
                  </a:lnTo>
                  <a:lnTo>
                    <a:pt x="1460500" y="31750"/>
                  </a:lnTo>
                  <a:lnTo>
                    <a:pt x="1501775" y="31750"/>
                  </a:lnTo>
                  <a:lnTo>
                    <a:pt x="1438275" y="0"/>
                  </a:lnTo>
                  <a:close/>
                </a:path>
              </a:pathLst>
            </a:custGeom>
            <a:solidFill>
              <a:srgbClr val="000000"/>
            </a:solidFill>
          </p:spPr>
          <p:txBody>
            <a:bodyPr wrap="square" lIns="0" tIns="0" rIns="0" bIns="0" rtlCol="0"/>
            <a:lstStyle/>
            <a:p>
              <a:endParaRPr sz="1154"/>
            </a:p>
          </p:txBody>
        </p:sp>
        <p:sp>
          <p:nvSpPr>
            <p:cNvPr id="8" name="object 8"/>
            <p:cNvSpPr/>
            <p:nvPr/>
          </p:nvSpPr>
          <p:spPr>
            <a:xfrm>
              <a:off x="4867275" y="2646359"/>
              <a:ext cx="2266950" cy="1240155"/>
            </a:xfrm>
            <a:custGeom>
              <a:avLst/>
              <a:gdLst/>
              <a:ahLst/>
              <a:cxnLst/>
              <a:rect l="l" t="t" r="r" b="b"/>
              <a:pathLst>
                <a:path w="2266950" h="1240154">
                  <a:moveTo>
                    <a:pt x="0" y="582615"/>
                  </a:moveTo>
                  <a:lnTo>
                    <a:pt x="20389" y="526614"/>
                  </a:lnTo>
                  <a:lnTo>
                    <a:pt x="40877" y="471100"/>
                  </a:lnTo>
                  <a:lnTo>
                    <a:pt x="61533" y="416527"/>
                  </a:lnTo>
                  <a:lnTo>
                    <a:pt x="82425" y="363351"/>
                  </a:lnTo>
                  <a:lnTo>
                    <a:pt x="103622" y="312028"/>
                  </a:lnTo>
                  <a:lnTo>
                    <a:pt x="125193" y="263012"/>
                  </a:lnTo>
                  <a:lnTo>
                    <a:pt x="147206" y="216760"/>
                  </a:lnTo>
                  <a:lnTo>
                    <a:pt x="169730" y="173727"/>
                  </a:lnTo>
                  <a:lnTo>
                    <a:pt x="192833" y="134368"/>
                  </a:lnTo>
                  <a:lnTo>
                    <a:pt x="216584" y="99139"/>
                  </a:lnTo>
                  <a:lnTo>
                    <a:pt x="241052" y="68496"/>
                  </a:lnTo>
                  <a:lnTo>
                    <a:pt x="292411" y="22787"/>
                  </a:lnTo>
                  <a:lnTo>
                    <a:pt x="347459" y="884"/>
                  </a:lnTo>
                  <a:lnTo>
                    <a:pt x="376538" y="0"/>
                  </a:lnTo>
                  <a:lnTo>
                    <a:pt x="406746" y="6433"/>
                  </a:lnTo>
                  <a:lnTo>
                    <a:pt x="457049" y="34297"/>
                  </a:lnTo>
                  <a:lnTo>
                    <a:pt x="496644" y="78643"/>
                  </a:lnTo>
                  <a:lnTo>
                    <a:pt x="538403" y="142865"/>
                  </a:lnTo>
                  <a:lnTo>
                    <a:pt x="560008" y="181366"/>
                  </a:lnTo>
                  <a:lnTo>
                    <a:pt x="582050" y="223562"/>
                  </a:lnTo>
                  <a:lnTo>
                    <a:pt x="604495" y="269027"/>
                  </a:lnTo>
                  <a:lnTo>
                    <a:pt x="627309" y="317337"/>
                  </a:lnTo>
                  <a:lnTo>
                    <a:pt x="650456" y="368066"/>
                  </a:lnTo>
                  <a:lnTo>
                    <a:pt x="673903" y="420790"/>
                  </a:lnTo>
                  <a:lnTo>
                    <a:pt x="697615" y="475084"/>
                  </a:lnTo>
                  <a:lnTo>
                    <a:pt x="721557" y="530523"/>
                  </a:lnTo>
                  <a:lnTo>
                    <a:pt x="745695" y="586681"/>
                  </a:lnTo>
                  <a:lnTo>
                    <a:pt x="769993" y="643135"/>
                  </a:lnTo>
                  <a:lnTo>
                    <a:pt x="794419" y="699460"/>
                  </a:lnTo>
                  <a:lnTo>
                    <a:pt x="818937" y="755229"/>
                  </a:lnTo>
                  <a:lnTo>
                    <a:pt x="843512" y="810019"/>
                  </a:lnTo>
                  <a:lnTo>
                    <a:pt x="868111" y="863405"/>
                  </a:lnTo>
                  <a:lnTo>
                    <a:pt x="892698" y="914962"/>
                  </a:lnTo>
                  <a:lnTo>
                    <a:pt x="917239" y="964264"/>
                  </a:lnTo>
                  <a:lnTo>
                    <a:pt x="941699" y="1010888"/>
                  </a:lnTo>
                  <a:lnTo>
                    <a:pt x="966045" y="1054407"/>
                  </a:lnTo>
                  <a:lnTo>
                    <a:pt x="990241" y="1094398"/>
                  </a:lnTo>
                  <a:lnTo>
                    <a:pt x="1014253" y="1130436"/>
                  </a:lnTo>
                  <a:lnTo>
                    <a:pt x="1038046" y="1162094"/>
                  </a:lnTo>
                  <a:lnTo>
                    <a:pt x="1084838" y="1210577"/>
                  </a:lnTo>
                  <a:lnTo>
                    <a:pt x="1130342" y="1236447"/>
                  </a:lnTo>
                  <a:lnTo>
                    <a:pt x="1152525" y="1239840"/>
                  </a:lnTo>
                  <a:lnTo>
                    <a:pt x="1174510" y="1236442"/>
                  </a:lnTo>
                  <a:lnTo>
                    <a:pt x="1218586" y="1210535"/>
                  </a:lnTo>
                  <a:lnTo>
                    <a:pt x="1262723" y="1161986"/>
                  </a:lnTo>
                  <a:lnTo>
                    <a:pt x="1284786" y="1130286"/>
                  </a:lnTo>
                  <a:lnTo>
                    <a:pt x="1306830" y="1094203"/>
                  </a:lnTo>
                  <a:lnTo>
                    <a:pt x="1328843" y="1054163"/>
                  </a:lnTo>
                  <a:lnTo>
                    <a:pt x="1350814" y="1010591"/>
                  </a:lnTo>
                  <a:lnTo>
                    <a:pt x="1372732" y="963915"/>
                  </a:lnTo>
                  <a:lnTo>
                    <a:pt x="1394584" y="914559"/>
                  </a:lnTo>
                  <a:lnTo>
                    <a:pt x="1416360" y="862950"/>
                  </a:lnTo>
                  <a:lnTo>
                    <a:pt x="1438047" y="809514"/>
                  </a:lnTo>
                  <a:lnTo>
                    <a:pt x="1459635" y="754675"/>
                  </a:lnTo>
                  <a:lnTo>
                    <a:pt x="1481112" y="698861"/>
                  </a:lnTo>
                  <a:lnTo>
                    <a:pt x="1502466" y="642497"/>
                  </a:lnTo>
                  <a:lnTo>
                    <a:pt x="1523686" y="586009"/>
                  </a:lnTo>
                  <a:lnTo>
                    <a:pt x="1544760" y="529822"/>
                  </a:lnTo>
                  <a:lnTo>
                    <a:pt x="1565676" y="474364"/>
                  </a:lnTo>
                  <a:lnTo>
                    <a:pt x="1586425" y="420059"/>
                  </a:lnTo>
                  <a:lnTo>
                    <a:pt x="1606992" y="367333"/>
                  </a:lnTo>
                  <a:lnTo>
                    <a:pt x="1627368" y="316613"/>
                  </a:lnTo>
                  <a:lnTo>
                    <a:pt x="1647541" y="268324"/>
                  </a:lnTo>
                  <a:lnTo>
                    <a:pt x="1667499" y="222892"/>
                  </a:lnTo>
                  <a:lnTo>
                    <a:pt x="1687231" y="180743"/>
                  </a:lnTo>
                  <a:lnTo>
                    <a:pt x="1706725" y="142303"/>
                  </a:lnTo>
                  <a:lnTo>
                    <a:pt x="1725969" y="107997"/>
                  </a:lnTo>
                  <a:lnTo>
                    <a:pt x="1763665" y="53494"/>
                  </a:lnTo>
                  <a:lnTo>
                    <a:pt x="1800225" y="20640"/>
                  </a:lnTo>
                  <a:lnTo>
                    <a:pt x="1859274" y="8181"/>
                  </a:lnTo>
                  <a:lnTo>
                    <a:pt x="1888924" y="16624"/>
                  </a:lnTo>
                  <a:lnTo>
                    <a:pt x="1947847" y="57690"/>
                  </a:lnTo>
                  <a:lnTo>
                    <a:pt x="1976870" y="88247"/>
                  </a:lnTo>
                  <a:lnTo>
                    <a:pt x="2005435" y="124108"/>
                  </a:lnTo>
                  <a:lnTo>
                    <a:pt x="2033416" y="164241"/>
                  </a:lnTo>
                  <a:lnTo>
                    <a:pt x="2060689" y="207613"/>
                  </a:lnTo>
                  <a:lnTo>
                    <a:pt x="2087128" y="253189"/>
                  </a:lnTo>
                  <a:lnTo>
                    <a:pt x="2112609" y="299938"/>
                  </a:lnTo>
                  <a:lnTo>
                    <a:pt x="2137006" y="346826"/>
                  </a:lnTo>
                  <a:lnTo>
                    <a:pt x="2160195" y="392819"/>
                  </a:lnTo>
                  <a:lnTo>
                    <a:pt x="2182050" y="436885"/>
                  </a:lnTo>
                  <a:lnTo>
                    <a:pt x="2202447" y="477990"/>
                  </a:lnTo>
                  <a:lnTo>
                    <a:pt x="2221260" y="515101"/>
                  </a:lnTo>
                  <a:lnTo>
                    <a:pt x="2238365" y="547185"/>
                  </a:lnTo>
                  <a:lnTo>
                    <a:pt x="2253636" y="573209"/>
                  </a:lnTo>
                  <a:lnTo>
                    <a:pt x="2266950" y="592140"/>
                  </a:lnTo>
                </a:path>
              </a:pathLst>
            </a:custGeom>
            <a:ln w="12700">
              <a:solidFill>
                <a:srgbClr val="000000"/>
              </a:solidFill>
            </a:ln>
          </p:spPr>
          <p:txBody>
            <a:bodyPr wrap="square" lIns="0" tIns="0" rIns="0" bIns="0" rtlCol="0"/>
            <a:lstStyle/>
            <a:p>
              <a:endParaRPr sz="1154"/>
            </a:p>
          </p:txBody>
        </p:sp>
        <p:sp>
          <p:nvSpPr>
            <p:cNvPr id="9" name="object 9"/>
            <p:cNvSpPr/>
            <p:nvPr/>
          </p:nvSpPr>
          <p:spPr>
            <a:xfrm>
              <a:off x="7505700" y="2657475"/>
              <a:ext cx="76200" cy="571500"/>
            </a:xfrm>
            <a:custGeom>
              <a:avLst/>
              <a:gdLst/>
              <a:ahLst/>
              <a:cxnLst/>
              <a:rect l="l" t="t" r="r" b="b"/>
              <a:pathLst>
                <a:path w="76200" h="571500">
                  <a:moveTo>
                    <a:pt x="0" y="495300"/>
                  </a:moveTo>
                  <a:lnTo>
                    <a:pt x="38100" y="571500"/>
                  </a:lnTo>
                  <a:lnTo>
                    <a:pt x="63500" y="520700"/>
                  </a:lnTo>
                  <a:lnTo>
                    <a:pt x="31750" y="520700"/>
                  </a:lnTo>
                  <a:lnTo>
                    <a:pt x="31750" y="516466"/>
                  </a:lnTo>
                  <a:lnTo>
                    <a:pt x="0" y="495300"/>
                  </a:lnTo>
                  <a:close/>
                </a:path>
                <a:path w="76200" h="571500">
                  <a:moveTo>
                    <a:pt x="31750" y="516466"/>
                  </a:moveTo>
                  <a:lnTo>
                    <a:pt x="31750" y="520700"/>
                  </a:lnTo>
                  <a:lnTo>
                    <a:pt x="38100" y="520700"/>
                  </a:lnTo>
                  <a:lnTo>
                    <a:pt x="31750" y="516466"/>
                  </a:lnTo>
                  <a:close/>
                </a:path>
                <a:path w="76200" h="571500">
                  <a:moveTo>
                    <a:pt x="38100" y="50800"/>
                  </a:moveTo>
                  <a:lnTo>
                    <a:pt x="31750" y="55033"/>
                  </a:lnTo>
                  <a:lnTo>
                    <a:pt x="31750" y="516466"/>
                  </a:lnTo>
                  <a:lnTo>
                    <a:pt x="38100" y="520700"/>
                  </a:lnTo>
                  <a:lnTo>
                    <a:pt x="44450" y="516466"/>
                  </a:lnTo>
                  <a:lnTo>
                    <a:pt x="44450" y="55033"/>
                  </a:lnTo>
                  <a:lnTo>
                    <a:pt x="38100" y="50800"/>
                  </a:lnTo>
                  <a:close/>
                </a:path>
                <a:path w="76200" h="571500">
                  <a:moveTo>
                    <a:pt x="44450" y="516466"/>
                  </a:moveTo>
                  <a:lnTo>
                    <a:pt x="38100" y="520700"/>
                  </a:lnTo>
                  <a:lnTo>
                    <a:pt x="44450" y="520700"/>
                  </a:lnTo>
                  <a:lnTo>
                    <a:pt x="44450" y="516466"/>
                  </a:lnTo>
                  <a:close/>
                </a:path>
                <a:path w="76200" h="571500">
                  <a:moveTo>
                    <a:pt x="76200" y="495300"/>
                  </a:moveTo>
                  <a:lnTo>
                    <a:pt x="44450" y="516466"/>
                  </a:lnTo>
                  <a:lnTo>
                    <a:pt x="44450" y="520700"/>
                  </a:lnTo>
                  <a:lnTo>
                    <a:pt x="63500" y="520700"/>
                  </a:lnTo>
                  <a:lnTo>
                    <a:pt x="76200" y="495300"/>
                  </a:lnTo>
                  <a:close/>
                </a:path>
                <a:path w="76200" h="571500">
                  <a:moveTo>
                    <a:pt x="38100" y="0"/>
                  </a:moveTo>
                  <a:lnTo>
                    <a:pt x="0" y="76200"/>
                  </a:lnTo>
                  <a:lnTo>
                    <a:pt x="31750" y="55033"/>
                  </a:lnTo>
                  <a:lnTo>
                    <a:pt x="31750" y="50800"/>
                  </a:lnTo>
                  <a:lnTo>
                    <a:pt x="63500" y="50800"/>
                  </a:lnTo>
                  <a:lnTo>
                    <a:pt x="38100" y="0"/>
                  </a:lnTo>
                  <a:close/>
                </a:path>
                <a:path w="76200" h="571500">
                  <a:moveTo>
                    <a:pt x="63500" y="50800"/>
                  </a:moveTo>
                  <a:lnTo>
                    <a:pt x="44450" y="50800"/>
                  </a:lnTo>
                  <a:lnTo>
                    <a:pt x="44450" y="55033"/>
                  </a:lnTo>
                  <a:lnTo>
                    <a:pt x="76200" y="76200"/>
                  </a:lnTo>
                  <a:lnTo>
                    <a:pt x="63500" y="50800"/>
                  </a:lnTo>
                  <a:close/>
                </a:path>
                <a:path w="76200" h="571500">
                  <a:moveTo>
                    <a:pt x="38100" y="50800"/>
                  </a:moveTo>
                  <a:lnTo>
                    <a:pt x="31750" y="50800"/>
                  </a:lnTo>
                  <a:lnTo>
                    <a:pt x="31750" y="55033"/>
                  </a:lnTo>
                  <a:lnTo>
                    <a:pt x="38100" y="50800"/>
                  </a:lnTo>
                  <a:close/>
                </a:path>
                <a:path w="76200" h="571500">
                  <a:moveTo>
                    <a:pt x="44450" y="50800"/>
                  </a:moveTo>
                  <a:lnTo>
                    <a:pt x="38100" y="50800"/>
                  </a:lnTo>
                  <a:lnTo>
                    <a:pt x="44450" y="55033"/>
                  </a:lnTo>
                  <a:lnTo>
                    <a:pt x="44450" y="50800"/>
                  </a:lnTo>
                  <a:close/>
                </a:path>
              </a:pathLst>
            </a:custGeom>
            <a:solidFill>
              <a:srgbClr val="000000"/>
            </a:solidFill>
          </p:spPr>
          <p:txBody>
            <a:bodyPr wrap="square" lIns="0" tIns="0" rIns="0" bIns="0" rtlCol="0"/>
            <a:lstStyle/>
            <a:p>
              <a:endParaRPr sz="1154"/>
            </a:p>
          </p:txBody>
        </p:sp>
      </p:grpSp>
      <p:sp>
        <p:nvSpPr>
          <p:cNvPr id="10" name="object 10"/>
          <p:cNvSpPr txBox="1"/>
          <p:nvPr/>
        </p:nvSpPr>
        <p:spPr>
          <a:xfrm>
            <a:off x="5293809" y="1813542"/>
            <a:ext cx="2225185" cy="1024080"/>
          </a:xfrm>
          <a:prstGeom prst="rect">
            <a:avLst/>
          </a:prstGeom>
        </p:spPr>
        <p:txBody>
          <a:bodyPr vert="horz" wrap="square" lIns="0" tIns="8145" rIns="0" bIns="0" rtlCol="0">
            <a:spAutoFit/>
          </a:bodyPr>
          <a:lstStyle/>
          <a:p>
            <a:pPr marR="3258" algn="r">
              <a:spcBef>
                <a:spcPts val="64"/>
              </a:spcBef>
            </a:pPr>
            <a:r>
              <a:rPr sz="770" spc="-6" dirty="0">
                <a:latin typeface="Times New Roman"/>
                <a:cs typeface="Times New Roman"/>
              </a:rPr>
              <a:t>Amplitude</a:t>
            </a:r>
            <a:endParaRPr sz="770">
              <a:latin typeface="Times New Roman"/>
              <a:cs typeface="Times New Roman"/>
            </a:endParaRPr>
          </a:p>
          <a:p>
            <a:pPr>
              <a:spcBef>
                <a:spcPts val="404"/>
              </a:spcBef>
            </a:pPr>
            <a:endParaRPr sz="770">
              <a:latin typeface="Times New Roman"/>
              <a:cs typeface="Times New Roman"/>
            </a:endParaRPr>
          </a:p>
          <a:p>
            <a:pPr marR="28506" algn="r"/>
            <a:r>
              <a:rPr sz="770" spc="-13" dirty="0">
                <a:latin typeface="Times New Roman"/>
                <a:cs typeface="Times New Roman"/>
              </a:rPr>
              <a:t>Time</a:t>
            </a:r>
            <a:endParaRPr sz="770">
              <a:latin typeface="Times New Roman"/>
              <a:cs typeface="Times New Roman"/>
            </a:endParaRPr>
          </a:p>
          <a:p>
            <a:pPr>
              <a:lnSpc>
                <a:spcPct val="100000"/>
              </a:lnSpc>
            </a:pPr>
            <a:endParaRPr sz="770">
              <a:latin typeface="Times New Roman"/>
              <a:cs typeface="Times New Roman"/>
            </a:endParaRPr>
          </a:p>
          <a:p>
            <a:pPr>
              <a:spcBef>
                <a:spcPts val="481"/>
              </a:spcBef>
            </a:pPr>
            <a:endParaRPr sz="770">
              <a:latin typeface="Times New Roman"/>
              <a:cs typeface="Times New Roman"/>
            </a:endParaRPr>
          </a:p>
          <a:p>
            <a:pPr marR="184473" algn="ctr"/>
            <a:r>
              <a:rPr sz="770" dirty="0">
                <a:latin typeface="Times New Roman"/>
                <a:cs typeface="Times New Roman"/>
              </a:rPr>
              <a:t>One</a:t>
            </a:r>
            <a:r>
              <a:rPr sz="770" spc="-13" dirty="0">
                <a:latin typeface="Times New Roman"/>
                <a:cs typeface="Times New Roman"/>
              </a:rPr>
              <a:t> </a:t>
            </a:r>
            <a:r>
              <a:rPr sz="770" spc="-6" dirty="0">
                <a:latin typeface="Times New Roman"/>
                <a:cs typeface="Times New Roman"/>
              </a:rPr>
              <a:t>Period</a:t>
            </a:r>
            <a:endParaRPr sz="770">
              <a:latin typeface="Times New Roman"/>
              <a:cs typeface="Times New Roman"/>
            </a:endParaRPr>
          </a:p>
          <a:p>
            <a:pPr marL="8145">
              <a:spcBef>
                <a:spcPts val="436"/>
              </a:spcBef>
            </a:pPr>
            <a:r>
              <a:rPr sz="898" u="sng" dirty="0">
                <a:uFill>
                  <a:solidFill>
                    <a:srgbClr val="000000"/>
                  </a:solidFill>
                </a:uFill>
                <a:latin typeface="Comic Sans MS"/>
                <a:cs typeface="Comic Sans MS"/>
              </a:rPr>
              <a:t>One</a:t>
            </a:r>
            <a:r>
              <a:rPr sz="898" u="sng" spc="-29" dirty="0">
                <a:uFill>
                  <a:solidFill>
                    <a:srgbClr val="000000"/>
                  </a:solidFill>
                </a:uFill>
                <a:latin typeface="Comic Sans MS"/>
                <a:cs typeface="Comic Sans MS"/>
              </a:rPr>
              <a:t> </a:t>
            </a:r>
            <a:r>
              <a:rPr sz="898" u="sng" dirty="0">
                <a:uFill>
                  <a:solidFill>
                    <a:srgbClr val="000000"/>
                  </a:solidFill>
                </a:uFill>
                <a:latin typeface="Comic Sans MS"/>
                <a:cs typeface="Comic Sans MS"/>
              </a:rPr>
              <a:t>particular</a:t>
            </a:r>
            <a:r>
              <a:rPr sz="898" u="sng" spc="-29" dirty="0">
                <a:uFill>
                  <a:solidFill>
                    <a:srgbClr val="000000"/>
                  </a:solidFill>
                </a:uFill>
                <a:latin typeface="Comic Sans MS"/>
                <a:cs typeface="Comic Sans MS"/>
              </a:rPr>
              <a:t> </a:t>
            </a:r>
            <a:r>
              <a:rPr sz="898" u="sng" dirty="0">
                <a:uFill>
                  <a:solidFill>
                    <a:srgbClr val="000000"/>
                  </a:solidFill>
                </a:uFill>
                <a:latin typeface="Comic Sans MS"/>
                <a:cs typeface="Comic Sans MS"/>
              </a:rPr>
              <a:t>frequency</a:t>
            </a:r>
            <a:r>
              <a:rPr sz="898" u="sng" spc="-32" dirty="0">
                <a:uFill>
                  <a:solidFill>
                    <a:srgbClr val="000000"/>
                  </a:solidFill>
                </a:uFill>
                <a:latin typeface="Comic Sans MS"/>
                <a:cs typeface="Comic Sans MS"/>
              </a:rPr>
              <a:t> </a:t>
            </a:r>
            <a:r>
              <a:rPr sz="898" u="sng" spc="-6" dirty="0">
                <a:uFill>
                  <a:solidFill>
                    <a:srgbClr val="000000"/>
                  </a:solidFill>
                </a:uFill>
                <a:latin typeface="Comic Sans MS"/>
                <a:cs typeface="Comic Sans MS"/>
              </a:rPr>
              <a:t>component</a:t>
            </a:r>
            <a:endParaRPr sz="898">
              <a:latin typeface="Comic Sans MS"/>
              <a:cs typeface="Comic Sans MS"/>
            </a:endParaRPr>
          </a:p>
        </p:txBody>
      </p:sp>
      <p:sp>
        <p:nvSpPr>
          <p:cNvPr id="11" name="object 11"/>
          <p:cNvSpPr txBox="1"/>
          <p:nvPr/>
        </p:nvSpPr>
        <p:spPr>
          <a:xfrm>
            <a:off x="5107264" y="1761558"/>
            <a:ext cx="115416" cy="501725"/>
          </a:xfrm>
          <a:prstGeom prst="rect">
            <a:avLst/>
          </a:prstGeom>
        </p:spPr>
        <p:txBody>
          <a:bodyPr vert="vert270" wrap="square" lIns="0" tIns="0" rIns="0" bIns="0" rtlCol="0">
            <a:spAutoFit/>
          </a:bodyPr>
          <a:lstStyle/>
          <a:p>
            <a:pPr marL="8145">
              <a:lnSpc>
                <a:spcPts val="904"/>
              </a:lnSpc>
            </a:pPr>
            <a:r>
              <a:rPr sz="770" dirty="0">
                <a:latin typeface="Times New Roman"/>
                <a:cs typeface="Times New Roman"/>
              </a:rPr>
              <a:t>Air</a:t>
            </a:r>
            <a:r>
              <a:rPr sz="770" spc="-13" dirty="0">
                <a:latin typeface="Times New Roman"/>
                <a:cs typeface="Times New Roman"/>
              </a:rPr>
              <a:t> </a:t>
            </a:r>
            <a:r>
              <a:rPr sz="770" spc="-6" dirty="0">
                <a:latin typeface="Times New Roman"/>
                <a:cs typeface="Times New Roman"/>
              </a:rPr>
              <a:t>Pressure</a:t>
            </a:r>
            <a:endParaRPr sz="770">
              <a:latin typeface="Times New Roman"/>
              <a:cs typeface="Times New Roman"/>
            </a:endParaRPr>
          </a:p>
        </p:txBody>
      </p:sp>
      <p:sp>
        <p:nvSpPr>
          <p:cNvPr id="14" name="Footer Placeholder 13">
            <a:extLst>
              <a:ext uri="{FF2B5EF4-FFF2-40B4-BE49-F238E27FC236}">
                <a16:creationId xmlns:a16="http://schemas.microsoft.com/office/drawing/2014/main" id="{ED025969-B480-4EAA-9C97-0BE67696FAA8}"/>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082686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Principles</a:t>
            </a:r>
            <a:r>
              <a:rPr sz="2565" u="sng" spc="-45"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of</a:t>
            </a:r>
            <a:r>
              <a:rPr sz="2565" u="sng" spc="-73"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Digitization</a:t>
            </a:r>
            <a:endParaRPr sz="2565">
              <a:latin typeface="Comic Sans MS"/>
              <a:cs typeface="Comic Sans MS"/>
            </a:endParaRPr>
          </a:p>
        </p:txBody>
      </p:sp>
      <p:sp>
        <p:nvSpPr>
          <p:cNvPr id="3" name="object 3"/>
          <p:cNvSpPr txBox="1"/>
          <p:nvPr/>
        </p:nvSpPr>
        <p:spPr>
          <a:xfrm>
            <a:off x="2536420" y="880037"/>
            <a:ext cx="1941743" cy="529507"/>
          </a:xfrm>
          <a:prstGeom prst="rect">
            <a:avLst/>
          </a:prstGeom>
        </p:spPr>
        <p:txBody>
          <a:bodyPr vert="horz" wrap="square" lIns="0" tIns="56200" rIns="0" bIns="0" rtlCol="0">
            <a:spAutoFit/>
          </a:bodyPr>
          <a:lstStyle/>
          <a:p>
            <a:pPr marL="227639" indent="-219495">
              <a:spcBef>
                <a:spcPts val="442"/>
              </a:spcBef>
              <a:buClr>
                <a:srgbClr val="3333CC"/>
              </a:buClr>
              <a:buSzPct val="85416"/>
              <a:buFont typeface="Wingdings"/>
              <a:buChar char=""/>
              <a:tabLst>
                <a:tab pos="227639" algn="l"/>
              </a:tabLst>
            </a:pPr>
            <a:r>
              <a:rPr sz="1539" dirty="0">
                <a:latin typeface="Comic Sans MS"/>
                <a:cs typeface="Comic Sans MS"/>
              </a:rPr>
              <a:t>Why</a:t>
            </a:r>
            <a:r>
              <a:rPr sz="1539" spc="-42" dirty="0">
                <a:latin typeface="Comic Sans MS"/>
                <a:cs typeface="Comic Sans MS"/>
              </a:rPr>
              <a:t> </a:t>
            </a:r>
            <a:r>
              <a:rPr sz="1539" spc="-6" dirty="0">
                <a:latin typeface="Comic Sans MS"/>
                <a:cs typeface="Comic Sans MS"/>
              </a:rPr>
              <a:t>Digitize?</a:t>
            </a:r>
            <a:endParaRPr sz="1539">
              <a:latin typeface="Comic Sans MS"/>
              <a:cs typeface="Comic Sans MS"/>
            </a:endParaRPr>
          </a:p>
          <a:p>
            <a:pPr marL="484598" lvl="1" indent="-183251">
              <a:spcBef>
                <a:spcPts val="317"/>
              </a:spcBef>
              <a:buClr>
                <a:srgbClr val="3333CC"/>
              </a:buClr>
              <a:buSzPct val="75000"/>
              <a:buFont typeface="Wingdings"/>
              <a:buChar char=""/>
              <a:tabLst>
                <a:tab pos="484598" algn="l"/>
              </a:tabLst>
            </a:pPr>
            <a:r>
              <a:rPr sz="1283" dirty="0">
                <a:latin typeface="Comic Sans MS"/>
                <a:cs typeface="Comic Sans MS"/>
              </a:rPr>
              <a:t>Microphones,</a:t>
            </a:r>
            <a:r>
              <a:rPr sz="1283" spc="-22" dirty="0">
                <a:latin typeface="Comic Sans MS"/>
                <a:cs typeface="Comic Sans MS"/>
              </a:rPr>
              <a:t> </a:t>
            </a:r>
            <a:r>
              <a:rPr sz="1283" spc="-6" dirty="0">
                <a:latin typeface="Comic Sans MS"/>
                <a:cs typeface="Comic Sans MS"/>
              </a:rPr>
              <a:t>video</a:t>
            </a:r>
            <a:endParaRPr sz="1283">
              <a:latin typeface="Comic Sans MS"/>
              <a:cs typeface="Comic Sans MS"/>
            </a:endParaRPr>
          </a:p>
        </p:txBody>
      </p:sp>
      <p:sp>
        <p:nvSpPr>
          <p:cNvPr id="4" name="object 4"/>
          <p:cNvSpPr txBox="1"/>
          <p:nvPr/>
        </p:nvSpPr>
        <p:spPr>
          <a:xfrm>
            <a:off x="2829637" y="1389324"/>
            <a:ext cx="1995499" cy="1626405"/>
          </a:xfrm>
          <a:prstGeom prst="rect">
            <a:avLst/>
          </a:prstGeom>
        </p:spPr>
        <p:txBody>
          <a:bodyPr vert="horz" wrap="square" lIns="0" tIns="23620" rIns="0" bIns="0" rtlCol="0">
            <a:spAutoFit/>
          </a:bodyPr>
          <a:lstStyle/>
          <a:p>
            <a:pPr marL="191803" marR="3258">
              <a:lnSpc>
                <a:spcPts val="1539"/>
              </a:lnSpc>
              <a:spcBef>
                <a:spcPts val="186"/>
              </a:spcBef>
            </a:pPr>
            <a:r>
              <a:rPr sz="1283" dirty="0">
                <a:latin typeface="Comic Sans MS"/>
                <a:cs typeface="Comic Sans MS"/>
              </a:rPr>
              <a:t>cameras</a:t>
            </a:r>
            <a:r>
              <a:rPr sz="1283" spc="-16" dirty="0">
                <a:latin typeface="Comic Sans MS"/>
                <a:cs typeface="Comic Sans MS"/>
              </a:rPr>
              <a:t> </a:t>
            </a:r>
            <a:r>
              <a:rPr sz="1283" dirty="0">
                <a:latin typeface="Comic Sans MS"/>
                <a:cs typeface="Comic Sans MS"/>
              </a:rPr>
              <a:t>produce</a:t>
            </a:r>
            <a:r>
              <a:rPr sz="1283" spc="-26" dirty="0">
                <a:latin typeface="Comic Sans MS"/>
                <a:cs typeface="Comic Sans MS"/>
              </a:rPr>
              <a:t> </a:t>
            </a:r>
            <a:r>
              <a:rPr sz="1347" i="1" spc="-32" dirty="0">
                <a:latin typeface="Comic Sans MS"/>
                <a:cs typeface="Comic Sans MS"/>
              </a:rPr>
              <a:t>analog </a:t>
            </a:r>
            <a:r>
              <a:rPr sz="1347" i="1" spc="-22" dirty="0">
                <a:latin typeface="Comic Sans MS"/>
                <a:cs typeface="Comic Sans MS"/>
              </a:rPr>
              <a:t>signals</a:t>
            </a:r>
            <a:r>
              <a:rPr sz="1347" i="1" spc="-71" dirty="0">
                <a:latin typeface="Comic Sans MS"/>
                <a:cs typeface="Comic Sans MS"/>
              </a:rPr>
              <a:t> </a:t>
            </a:r>
            <a:r>
              <a:rPr sz="1283" spc="-6" dirty="0">
                <a:latin typeface="Comic Sans MS"/>
                <a:cs typeface="Comic Sans MS"/>
              </a:rPr>
              <a:t>(continuous- </a:t>
            </a:r>
            <a:r>
              <a:rPr sz="1283" dirty="0">
                <a:latin typeface="Comic Sans MS"/>
                <a:cs typeface="Comic Sans MS"/>
              </a:rPr>
              <a:t>valued</a:t>
            </a:r>
            <a:r>
              <a:rPr sz="1283" spc="-13" dirty="0">
                <a:latin typeface="Comic Sans MS"/>
                <a:cs typeface="Comic Sans MS"/>
              </a:rPr>
              <a:t> </a:t>
            </a:r>
            <a:r>
              <a:rPr sz="1283" spc="-6" dirty="0">
                <a:latin typeface="Comic Sans MS"/>
                <a:cs typeface="Comic Sans MS"/>
              </a:rPr>
              <a:t>voltages)</a:t>
            </a:r>
            <a:endParaRPr sz="1283">
              <a:latin typeface="Comic Sans MS"/>
              <a:cs typeface="Comic Sans MS"/>
            </a:endParaRPr>
          </a:p>
          <a:p>
            <a:pPr marL="190989" marR="41130" indent="-183251">
              <a:lnSpc>
                <a:spcPct val="98800"/>
              </a:lnSpc>
              <a:spcBef>
                <a:spcPts val="276"/>
              </a:spcBef>
              <a:buClr>
                <a:srgbClr val="3333CC"/>
              </a:buClr>
              <a:buSzPct val="75000"/>
              <a:buFont typeface="Wingdings"/>
              <a:buChar char=""/>
              <a:tabLst>
                <a:tab pos="191803" algn="l"/>
              </a:tabLst>
            </a:pPr>
            <a:r>
              <a:rPr sz="1283" dirty="0">
                <a:latin typeface="Comic Sans MS"/>
                <a:cs typeface="Comic Sans MS"/>
              </a:rPr>
              <a:t>To</a:t>
            </a:r>
            <a:r>
              <a:rPr sz="1283" spc="-13" dirty="0">
                <a:latin typeface="Comic Sans MS"/>
                <a:cs typeface="Comic Sans MS"/>
              </a:rPr>
              <a:t> </a:t>
            </a:r>
            <a:r>
              <a:rPr sz="1283" dirty="0">
                <a:latin typeface="Comic Sans MS"/>
                <a:cs typeface="Comic Sans MS"/>
              </a:rPr>
              <a:t>store</a:t>
            </a:r>
            <a:r>
              <a:rPr sz="1283" spc="-3" dirty="0">
                <a:latin typeface="Comic Sans MS"/>
                <a:cs typeface="Comic Sans MS"/>
              </a:rPr>
              <a:t> </a:t>
            </a:r>
            <a:r>
              <a:rPr sz="1283" dirty="0">
                <a:latin typeface="Comic Sans MS"/>
                <a:cs typeface="Comic Sans MS"/>
              </a:rPr>
              <a:t>audio</a:t>
            </a:r>
            <a:r>
              <a:rPr sz="1283" spc="-6" dirty="0">
                <a:latin typeface="Comic Sans MS"/>
                <a:cs typeface="Comic Sans MS"/>
              </a:rPr>
              <a:t> </a:t>
            </a:r>
            <a:r>
              <a:rPr sz="1283" dirty="0">
                <a:latin typeface="Comic Sans MS"/>
                <a:cs typeface="Comic Sans MS"/>
              </a:rPr>
              <a:t>or </a:t>
            </a:r>
            <a:r>
              <a:rPr sz="1283" spc="-6" dirty="0">
                <a:latin typeface="Comic Sans MS"/>
                <a:cs typeface="Comic Sans MS"/>
              </a:rPr>
              <a:t>video 	</a:t>
            </a:r>
            <a:r>
              <a:rPr sz="1283" dirty="0">
                <a:latin typeface="Comic Sans MS"/>
                <a:cs typeface="Comic Sans MS"/>
              </a:rPr>
              <a:t>data</a:t>
            </a:r>
            <a:r>
              <a:rPr sz="1283" spc="-10" dirty="0">
                <a:latin typeface="Comic Sans MS"/>
                <a:cs typeface="Comic Sans MS"/>
              </a:rPr>
              <a:t> </a:t>
            </a:r>
            <a:r>
              <a:rPr sz="1283" dirty="0">
                <a:latin typeface="Comic Sans MS"/>
                <a:cs typeface="Comic Sans MS"/>
              </a:rPr>
              <a:t>into</a:t>
            </a:r>
            <a:r>
              <a:rPr sz="1283" spc="-10" dirty="0">
                <a:latin typeface="Comic Sans MS"/>
                <a:cs typeface="Comic Sans MS"/>
              </a:rPr>
              <a:t> </a:t>
            </a:r>
            <a:r>
              <a:rPr sz="1283" dirty="0">
                <a:latin typeface="Comic Sans MS"/>
                <a:cs typeface="Comic Sans MS"/>
              </a:rPr>
              <a:t>a</a:t>
            </a:r>
            <a:r>
              <a:rPr sz="1283" spc="-3" dirty="0">
                <a:latin typeface="Comic Sans MS"/>
                <a:cs typeface="Comic Sans MS"/>
              </a:rPr>
              <a:t> </a:t>
            </a:r>
            <a:r>
              <a:rPr sz="1283" spc="-6" dirty="0">
                <a:latin typeface="Comic Sans MS"/>
                <a:cs typeface="Comic Sans MS"/>
              </a:rPr>
              <a:t>computer, 	</a:t>
            </a:r>
            <a:r>
              <a:rPr sz="1283" dirty="0">
                <a:latin typeface="Comic Sans MS"/>
                <a:cs typeface="Comic Sans MS"/>
              </a:rPr>
              <a:t>we</a:t>
            </a:r>
            <a:r>
              <a:rPr sz="1283" spc="-19" dirty="0">
                <a:latin typeface="Comic Sans MS"/>
                <a:cs typeface="Comic Sans MS"/>
              </a:rPr>
              <a:t> </a:t>
            </a:r>
            <a:r>
              <a:rPr sz="1283" dirty="0">
                <a:latin typeface="Comic Sans MS"/>
                <a:cs typeface="Comic Sans MS"/>
              </a:rPr>
              <a:t>must</a:t>
            </a:r>
            <a:r>
              <a:rPr sz="1283" spc="-22" dirty="0">
                <a:latin typeface="Comic Sans MS"/>
                <a:cs typeface="Comic Sans MS"/>
              </a:rPr>
              <a:t> </a:t>
            </a:r>
            <a:r>
              <a:rPr sz="1347" i="1" spc="-26" dirty="0">
                <a:latin typeface="Comic Sans MS"/>
                <a:cs typeface="Comic Sans MS"/>
              </a:rPr>
              <a:t>digitize</a:t>
            </a:r>
            <a:r>
              <a:rPr sz="1347" i="1" spc="-38" dirty="0">
                <a:latin typeface="Comic Sans MS"/>
                <a:cs typeface="Comic Sans MS"/>
              </a:rPr>
              <a:t> </a:t>
            </a:r>
            <a:r>
              <a:rPr sz="1283" dirty="0">
                <a:latin typeface="Comic Sans MS"/>
                <a:cs typeface="Comic Sans MS"/>
              </a:rPr>
              <a:t>it</a:t>
            </a:r>
            <a:r>
              <a:rPr sz="1283" spc="-16" dirty="0">
                <a:latin typeface="Comic Sans MS"/>
                <a:cs typeface="Comic Sans MS"/>
              </a:rPr>
              <a:t> by 	</a:t>
            </a:r>
            <a:r>
              <a:rPr sz="1283" dirty="0">
                <a:latin typeface="Comic Sans MS"/>
                <a:cs typeface="Comic Sans MS"/>
              </a:rPr>
              <a:t>converting</a:t>
            </a:r>
            <a:r>
              <a:rPr sz="1283" spc="-13" dirty="0">
                <a:latin typeface="Comic Sans MS"/>
                <a:cs typeface="Comic Sans MS"/>
              </a:rPr>
              <a:t> </a:t>
            </a:r>
            <a:r>
              <a:rPr sz="1283" dirty="0">
                <a:latin typeface="Comic Sans MS"/>
                <a:cs typeface="Comic Sans MS"/>
              </a:rPr>
              <a:t>it</a:t>
            </a:r>
            <a:r>
              <a:rPr sz="1283" spc="-16" dirty="0">
                <a:latin typeface="Comic Sans MS"/>
                <a:cs typeface="Comic Sans MS"/>
              </a:rPr>
              <a:t> </a:t>
            </a:r>
            <a:r>
              <a:rPr sz="1283" dirty="0">
                <a:latin typeface="Comic Sans MS"/>
                <a:cs typeface="Comic Sans MS"/>
              </a:rPr>
              <a:t>into</a:t>
            </a:r>
            <a:r>
              <a:rPr sz="1283" spc="-19" dirty="0">
                <a:latin typeface="Comic Sans MS"/>
                <a:cs typeface="Comic Sans MS"/>
              </a:rPr>
              <a:t> </a:t>
            </a:r>
            <a:r>
              <a:rPr sz="1283" spc="-32" dirty="0">
                <a:latin typeface="Comic Sans MS"/>
                <a:cs typeface="Comic Sans MS"/>
              </a:rPr>
              <a:t>a 	</a:t>
            </a:r>
            <a:r>
              <a:rPr sz="1283" dirty="0">
                <a:latin typeface="Comic Sans MS"/>
                <a:cs typeface="Comic Sans MS"/>
              </a:rPr>
              <a:t>stream</a:t>
            </a:r>
            <a:r>
              <a:rPr sz="1283" spc="-10" dirty="0">
                <a:latin typeface="Comic Sans MS"/>
                <a:cs typeface="Comic Sans MS"/>
              </a:rPr>
              <a:t> </a:t>
            </a:r>
            <a:r>
              <a:rPr sz="1283" dirty="0">
                <a:latin typeface="Comic Sans MS"/>
                <a:cs typeface="Comic Sans MS"/>
              </a:rPr>
              <a:t>of</a:t>
            </a:r>
            <a:r>
              <a:rPr sz="1283" spc="-13" dirty="0">
                <a:latin typeface="Comic Sans MS"/>
                <a:cs typeface="Comic Sans MS"/>
              </a:rPr>
              <a:t> </a:t>
            </a:r>
            <a:r>
              <a:rPr sz="1283" spc="-6" dirty="0">
                <a:latin typeface="Comic Sans MS"/>
                <a:cs typeface="Comic Sans MS"/>
              </a:rPr>
              <a:t>numbers.</a:t>
            </a:r>
            <a:endParaRPr sz="1283">
              <a:latin typeface="Comic Sans MS"/>
              <a:cs typeface="Comic Sans MS"/>
            </a:endParaRPr>
          </a:p>
        </p:txBody>
      </p:sp>
      <p:grpSp>
        <p:nvGrpSpPr>
          <p:cNvPr id="5" name="object 5"/>
          <p:cNvGrpSpPr/>
          <p:nvPr/>
        </p:nvGrpSpPr>
        <p:grpSpPr>
          <a:xfrm>
            <a:off x="5306352" y="1811204"/>
            <a:ext cx="1938892" cy="521680"/>
            <a:chOff x="4864733" y="2824136"/>
            <a:chExt cx="3023235" cy="813435"/>
          </a:xfrm>
        </p:grpSpPr>
        <p:sp>
          <p:nvSpPr>
            <p:cNvPr id="6" name="object 6"/>
            <p:cNvSpPr/>
            <p:nvPr/>
          </p:nvSpPr>
          <p:spPr>
            <a:xfrm>
              <a:off x="4867188" y="3224625"/>
              <a:ext cx="2919095" cy="0"/>
            </a:xfrm>
            <a:custGeom>
              <a:avLst/>
              <a:gdLst/>
              <a:ahLst/>
              <a:cxnLst/>
              <a:rect l="l" t="t" r="r" b="b"/>
              <a:pathLst>
                <a:path w="2919095">
                  <a:moveTo>
                    <a:pt x="0" y="0"/>
                  </a:moveTo>
                  <a:lnTo>
                    <a:pt x="2919087" y="0"/>
                  </a:lnTo>
                </a:path>
              </a:pathLst>
            </a:custGeom>
            <a:ln w="8830">
              <a:solidFill>
                <a:srgbClr val="000000"/>
              </a:solidFill>
            </a:ln>
          </p:spPr>
          <p:txBody>
            <a:bodyPr wrap="square" lIns="0" tIns="0" rIns="0" bIns="0" rtlCol="0"/>
            <a:lstStyle/>
            <a:p>
              <a:endParaRPr sz="1154"/>
            </a:p>
          </p:txBody>
        </p:sp>
        <p:sp>
          <p:nvSpPr>
            <p:cNvPr id="7" name="object 7"/>
            <p:cNvSpPr/>
            <p:nvPr/>
          </p:nvSpPr>
          <p:spPr>
            <a:xfrm>
              <a:off x="7781366" y="3187076"/>
              <a:ext cx="106680" cy="76835"/>
            </a:xfrm>
            <a:custGeom>
              <a:avLst/>
              <a:gdLst/>
              <a:ahLst/>
              <a:cxnLst/>
              <a:rect l="l" t="t" r="r" b="b"/>
              <a:pathLst>
                <a:path w="106679" h="76835">
                  <a:moveTo>
                    <a:pt x="0" y="0"/>
                  </a:moveTo>
                  <a:lnTo>
                    <a:pt x="0" y="76643"/>
                  </a:lnTo>
                  <a:lnTo>
                    <a:pt x="106179" y="37548"/>
                  </a:lnTo>
                  <a:lnTo>
                    <a:pt x="0" y="0"/>
                  </a:lnTo>
                  <a:close/>
                </a:path>
              </a:pathLst>
            </a:custGeom>
            <a:solidFill>
              <a:srgbClr val="000000"/>
            </a:solidFill>
          </p:spPr>
          <p:txBody>
            <a:bodyPr wrap="square" lIns="0" tIns="0" rIns="0" bIns="0" rtlCol="0"/>
            <a:lstStyle/>
            <a:p>
              <a:endParaRPr sz="1154"/>
            </a:p>
          </p:txBody>
        </p:sp>
        <p:sp>
          <p:nvSpPr>
            <p:cNvPr id="8" name="object 8"/>
            <p:cNvSpPr/>
            <p:nvPr/>
          </p:nvSpPr>
          <p:spPr>
            <a:xfrm>
              <a:off x="4874553" y="2824136"/>
              <a:ext cx="0" cy="813435"/>
            </a:xfrm>
            <a:custGeom>
              <a:avLst/>
              <a:gdLst/>
              <a:ahLst/>
              <a:cxnLst/>
              <a:rect l="l" t="t" r="r" b="b"/>
              <a:pathLst>
                <a:path h="813435">
                  <a:moveTo>
                    <a:pt x="0" y="0"/>
                  </a:moveTo>
                  <a:lnTo>
                    <a:pt x="0" y="813081"/>
                  </a:lnTo>
                </a:path>
              </a:pathLst>
            </a:custGeom>
            <a:ln w="12269">
              <a:solidFill>
                <a:srgbClr val="000000"/>
              </a:solidFill>
            </a:ln>
          </p:spPr>
          <p:txBody>
            <a:bodyPr wrap="square" lIns="0" tIns="0" rIns="0" bIns="0" rtlCol="0"/>
            <a:lstStyle/>
            <a:p>
              <a:endParaRPr sz="1154"/>
            </a:p>
          </p:txBody>
        </p:sp>
        <p:sp>
          <p:nvSpPr>
            <p:cNvPr id="9" name="object 9"/>
            <p:cNvSpPr/>
            <p:nvPr/>
          </p:nvSpPr>
          <p:spPr>
            <a:xfrm>
              <a:off x="4864733" y="2986258"/>
              <a:ext cx="2754630" cy="537210"/>
            </a:xfrm>
            <a:custGeom>
              <a:avLst/>
              <a:gdLst/>
              <a:ahLst/>
              <a:cxnLst/>
              <a:rect l="l" t="t" r="r" b="b"/>
              <a:pathLst>
                <a:path w="2754629" h="537210">
                  <a:moveTo>
                    <a:pt x="1196431" y="509444"/>
                  </a:moveTo>
                  <a:lnTo>
                    <a:pt x="1203652" y="518160"/>
                  </a:lnTo>
                  <a:lnTo>
                    <a:pt x="1213349" y="525780"/>
                  </a:lnTo>
                  <a:lnTo>
                    <a:pt x="1228079" y="535940"/>
                  </a:lnTo>
                  <a:lnTo>
                    <a:pt x="1230534" y="535940"/>
                  </a:lnTo>
                  <a:lnTo>
                    <a:pt x="1235444" y="537210"/>
                  </a:lnTo>
                  <a:lnTo>
                    <a:pt x="1242809" y="537210"/>
                  </a:lnTo>
                  <a:lnTo>
                    <a:pt x="1252629" y="532130"/>
                  </a:lnTo>
                  <a:lnTo>
                    <a:pt x="1237899" y="532130"/>
                  </a:lnTo>
                  <a:lnTo>
                    <a:pt x="1237286" y="530860"/>
                  </a:lnTo>
                  <a:lnTo>
                    <a:pt x="1230534" y="530860"/>
                  </a:lnTo>
                  <a:lnTo>
                    <a:pt x="1231148" y="529590"/>
                  </a:lnTo>
                  <a:lnTo>
                    <a:pt x="1225624" y="529590"/>
                  </a:lnTo>
                  <a:lnTo>
                    <a:pt x="1230338" y="523494"/>
                  </a:lnTo>
                  <a:lnTo>
                    <a:pt x="1225624" y="519430"/>
                  </a:lnTo>
                  <a:lnTo>
                    <a:pt x="1215804" y="513080"/>
                  </a:lnTo>
                  <a:lnTo>
                    <a:pt x="1213735" y="510540"/>
                  </a:lnTo>
                  <a:lnTo>
                    <a:pt x="1201197" y="510540"/>
                  </a:lnTo>
                  <a:lnTo>
                    <a:pt x="1196431" y="509444"/>
                  </a:lnTo>
                  <a:close/>
                </a:path>
                <a:path w="2754629" h="537210">
                  <a:moveTo>
                    <a:pt x="1234217" y="526097"/>
                  </a:moveTo>
                  <a:lnTo>
                    <a:pt x="1235444" y="527050"/>
                  </a:lnTo>
                  <a:lnTo>
                    <a:pt x="1237899" y="532130"/>
                  </a:lnTo>
                  <a:lnTo>
                    <a:pt x="1237899" y="527050"/>
                  </a:lnTo>
                  <a:lnTo>
                    <a:pt x="1234217" y="526097"/>
                  </a:lnTo>
                  <a:close/>
                </a:path>
                <a:path w="2754629" h="537210">
                  <a:moveTo>
                    <a:pt x="1237899" y="527050"/>
                  </a:moveTo>
                  <a:lnTo>
                    <a:pt x="1237899" y="532130"/>
                  </a:lnTo>
                  <a:lnTo>
                    <a:pt x="1240354" y="532130"/>
                  </a:lnTo>
                  <a:lnTo>
                    <a:pt x="1237899" y="527050"/>
                  </a:lnTo>
                  <a:close/>
                </a:path>
                <a:path w="2754629" h="537210">
                  <a:moveTo>
                    <a:pt x="1243791" y="524002"/>
                  </a:moveTo>
                  <a:lnTo>
                    <a:pt x="1237899" y="527050"/>
                  </a:lnTo>
                  <a:lnTo>
                    <a:pt x="1240354" y="532130"/>
                  </a:lnTo>
                  <a:lnTo>
                    <a:pt x="1240354" y="527050"/>
                  </a:lnTo>
                  <a:lnTo>
                    <a:pt x="1247719" y="527050"/>
                  </a:lnTo>
                  <a:lnTo>
                    <a:pt x="1242809" y="525780"/>
                  </a:lnTo>
                  <a:lnTo>
                    <a:pt x="1243791" y="524002"/>
                  </a:lnTo>
                  <a:close/>
                </a:path>
                <a:path w="2754629" h="537210">
                  <a:moveTo>
                    <a:pt x="1259609" y="523240"/>
                  </a:moveTo>
                  <a:lnTo>
                    <a:pt x="1245264" y="523240"/>
                  </a:lnTo>
                  <a:lnTo>
                    <a:pt x="1247719" y="527050"/>
                  </a:lnTo>
                  <a:lnTo>
                    <a:pt x="1240354" y="527050"/>
                  </a:lnTo>
                  <a:lnTo>
                    <a:pt x="1240354" y="532130"/>
                  </a:lnTo>
                  <a:lnTo>
                    <a:pt x="1252629" y="532130"/>
                  </a:lnTo>
                  <a:lnTo>
                    <a:pt x="1255084" y="530860"/>
                  </a:lnTo>
                  <a:lnTo>
                    <a:pt x="1259609" y="523240"/>
                  </a:lnTo>
                  <a:close/>
                </a:path>
                <a:path w="2754629" h="537210">
                  <a:moveTo>
                    <a:pt x="1232989" y="525780"/>
                  </a:moveTo>
                  <a:lnTo>
                    <a:pt x="1230534" y="530860"/>
                  </a:lnTo>
                  <a:lnTo>
                    <a:pt x="1235444" y="527050"/>
                  </a:lnTo>
                  <a:lnTo>
                    <a:pt x="1234217" y="526097"/>
                  </a:lnTo>
                  <a:lnTo>
                    <a:pt x="1232989" y="525780"/>
                  </a:lnTo>
                  <a:close/>
                </a:path>
                <a:path w="2754629" h="537210">
                  <a:moveTo>
                    <a:pt x="1235444" y="527050"/>
                  </a:moveTo>
                  <a:lnTo>
                    <a:pt x="1230534" y="530860"/>
                  </a:lnTo>
                  <a:lnTo>
                    <a:pt x="1237286" y="530860"/>
                  </a:lnTo>
                  <a:lnTo>
                    <a:pt x="1235444" y="527050"/>
                  </a:lnTo>
                  <a:close/>
                </a:path>
                <a:path w="2754629" h="537210">
                  <a:moveTo>
                    <a:pt x="1230338" y="523494"/>
                  </a:moveTo>
                  <a:lnTo>
                    <a:pt x="1225624" y="529590"/>
                  </a:lnTo>
                  <a:lnTo>
                    <a:pt x="1232989" y="525780"/>
                  </a:lnTo>
                  <a:lnTo>
                    <a:pt x="1230338" y="523494"/>
                  </a:lnTo>
                  <a:close/>
                </a:path>
                <a:path w="2754629" h="537210">
                  <a:moveTo>
                    <a:pt x="1232989" y="525780"/>
                  </a:moveTo>
                  <a:lnTo>
                    <a:pt x="1225624" y="529590"/>
                  </a:lnTo>
                  <a:lnTo>
                    <a:pt x="1231148" y="529590"/>
                  </a:lnTo>
                  <a:lnTo>
                    <a:pt x="1232989" y="525780"/>
                  </a:lnTo>
                  <a:close/>
                </a:path>
                <a:path w="2754629" h="537210">
                  <a:moveTo>
                    <a:pt x="1245264" y="523240"/>
                  </a:moveTo>
                  <a:lnTo>
                    <a:pt x="1243791" y="524002"/>
                  </a:lnTo>
                  <a:lnTo>
                    <a:pt x="1242809" y="525780"/>
                  </a:lnTo>
                  <a:lnTo>
                    <a:pt x="1247719" y="527050"/>
                  </a:lnTo>
                  <a:lnTo>
                    <a:pt x="1245264" y="523240"/>
                  </a:lnTo>
                  <a:close/>
                </a:path>
                <a:path w="2754629" h="537210">
                  <a:moveTo>
                    <a:pt x="1230534" y="523240"/>
                  </a:moveTo>
                  <a:lnTo>
                    <a:pt x="1230338" y="523494"/>
                  </a:lnTo>
                  <a:lnTo>
                    <a:pt x="1232989" y="525780"/>
                  </a:lnTo>
                  <a:lnTo>
                    <a:pt x="1234217" y="526097"/>
                  </a:lnTo>
                  <a:lnTo>
                    <a:pt x="1230534" y="523240"/>
                  </a:lnTo>
                  <a:close/>
                </a:path>
                <a:path w="2754629" h="537210">
                  <a:moveTo>
                    <a:pt x="1248286" y="516987"/>
                  </a:moveTo>
                  <a:lnTo>
                    <a:pt x="1247665" y="516987"/>
                  </a:lnTo>
                  <a:lnTo>
                    <a:pt x="1243791" y="524002"/>
                  </a:lnTo>
                  <a:lnTo>
                    <a:pt x="1245264" y="523240"/>
                  </a:lnTo>
                  <a:lnTo>
                    <a:pt x="1259609" y="523240"/>
                  </a:lnTo>
                  <a:lnTo>
                    <a:pt x="1260363" y="521970"/>
                  </a:lnTo>
                  <a:lnTo>
                    <a:pt x="1262818" y="519430"/>
                  </a:lnTo>
                  <a:lnTo>
                    <a:pt x="1263431" y="518160"/>
                  </a:lnTo>
                  <a:lnTo>
                    <a:pt x="1247719" y="518160"/>
                  </a:lnTo>
                  <a:lnTo>
                    <a:pt x="1248286" y="516987"/>
                  </a:lnTo>
                  <a:close/>
                </a:path>
                <a:path w="2754629" h="537210">
                  <a:moveTo>
                    <a:pt x="1248286" y="516987"/>
                  </a:moveTo>
                  <a:lnTo>
                    <a:pt x="1247719" y="518160"/>
                  </a:lnTo>
                  <a:lnTo>
                    <a:pt x="1255084" y="518160"/>
                  </a:lnTo>
                  <a:lnTo>
                    <a:pt x="1248286" y="516987"/>
                  </a:lnTo>
                  <a:close/>
                </a:path>
                <a:path w="2754629" h="537210">
                  <a:moveTo>
                    <a:pt x="1510282" y="420624"/>
                  </a:moveTo>
                  <a:lnTo>
                    <a:pt x="1491624" y="425450"/>
                  </a:lnTo>
                  <a:lnTo>
                    <a:pt x="1474439" y="429260"/>
                  </a:lnTo>
                  <a:lnTo>
                    <a:pt x="1459709" y="433070"/>
                  </a:lnTo>
                  <a:lnTo>
                    <a:pt x="1402998" y="447040"/>
                  </a:lnTo>
                  <a:lnTo>
                    <a:pt x="1348620" y="459740"/>
                  </a:lnTo>
                  <a:lnTo>
                    <a:pt x="1346165" y="459740"/>
                  </a:lnTo>
                  <a:lnTo>
                    <a:pt x="1309463" y="472440"/>
                  </a:lnTo>
                  <a:lnTo>
                    <a:pt x="1307008" y="473710"/>
                  </a:lnTo>
                  <a:lnTo>
                    <a:pt x="1272638" y="487680"/>
                  </a:lnTo>
                  <a:lnTo>
                    <a:pt x="1257908" y="499110"/>
                  </a:lnTo>
                  <a:lnTo>
                    <a:pt x="1252629" y="508000"/>
                  </a:lnTo>
                  <a:lnTo>
                    <a:pt x="1248286" y="516987"/>
                  </a:lnTo>
                  <a:lnTo>
                    <a:pt x="1255084" y="518160"/>
                  </a:lnTo>
                  <a:lnTo>
                    <a:pt x="1263431" y="518160"/>
                  </a:lnTo>
                  <a:lnTo>
                    <a:pt x="1267643" y="509444"/>
                  </a:lnTo>
                  <a:lnTo>
                    <a:pt x="1270533" y="504190"/>
                  </a:lnTo>
                  <a:lnTo>
                    <a:pt x="1270183" y="504190"/>
                  </a:lnTo>
                  <a:lnTo>
                    <a:pt x="1271001" y="503343"/>
                  </a:lnTo>
                  <a:lnTo>
                    <a:pt x="1271936" y="501650"/>
                  </a:lnTo>
                  <a:lnTo>
                    <a:pt x="1272048" y="501446"/>
                  </a:lnTo>
                  <a:lnTo>
                    <a:pt x="1265273" y="499110"/>
                  </a:lnTo>
                  <a:lnTo>
                    <a:pt x="1276729" y="499110"/>
                  </a:lnTo>
                  <a:lnTo>
                    <a:pt x="1280003" y="496570"/>
                  </a:lnTo>
                  <a:lnTo>
                    <a:pt x="1314373" y="482600"/>
                  </a:lnTo>
                  <a:lnTo>
                    <a:pt x="1311918" y="482600"/>
                  </a:lnTo>
                  <a:lnTo>
                    <a:pt x="1309463" y="477520"/>
                  </a:lnTo>
                  <a:lnTo>
                    <a:pt x="1327581" y="477520"/>
                  </a:lnTo>
                  <a:lnTo>
                    <a:pt x="1351075" y="469900"/>
                  </a:lnTo>
                  <a:lnTo>
                    <a:pt x="1348620" y="464820"/>
                  </a:lnTo>
                  <a:lnTo>
                    <a:pt x="1372826" y="464820"/>
                  </a:lnTo>
                  <a:lnTo>
                    <a:pt x="1405453" y="457200"/>
                  </a:lnTo>
                  <a:lnTo>
                    <a:pt x="1462164" y="443230"/>
                  </a:lnTo>
                  <a:lnTo>
                    <a:pt x="1476894" y="439420"/>
                  </a:lnTo>
                  <a:lnTo>
                    <a:pt x="1494079" y="436880"/>
                  </a:lnTo>
                  <a:lnTo>
                    <a:pt x="1508809" y="433070"/>
                  </a:lnTo>
                  <a:lnTo>
                    <a:pt x="1513719" y="430530"/>
                  </a:lnTo>
                  <a:lnTo>
                    <a:pt x="1516174" y="430530"/>
                  </a:lnTo>
                  <a:lnTo>
                    <a:pt x="1516174" y="429260"/>
                  </a:lnTo>
                  <a:lnTo>
                    <a:pt x="1518629" y="429260"/>
                  </a:lnTo>
                  <a:lnTo>
                    <a:pt x="1523890" y="425450"/>
                  </a:lnTo>
                  <a:lnTo>
                    <a:pt x="1513719" y="425450"/>
                  </a:lnTo>
                  <a:lnTo>
                    <a:pt x="1508809" y="421640"/>
                  </a:lnTo>
                  <a:lnTo>
                    <a:pt x="1510282" y="420624"/>
                  </a:lnTo>
                  <a:close/>
                </a:path>
                <a:path w="2754629" h="537210">
                  <a:moveTo>
                    <a:pt x="1201197" y="505460"/>
                  </a:moveTo>
                  <a:lnTo>
                    <a:pt x="1196287" y="508000"/>
                  </a:lnTo>
                  <a:lnTo>
                    <a:pt x="1198742" y="509270"/>
                  </a:lnTo>
                  <a:lnTo>
                    <a:pt x="1196287" y="509270"/>
                  </a:lnTo>
                  <a:lnTo>
                    <a:pt x="1196431" y="509444"/>
                  </a:lnTo>
                  <a:lnTo>
                    <a:pt x="1201197" y="510540"/>
                  </a:lnTo>
                  <a:lnTo>
                    <a:pt x="1201197" y="505460"/>
                  </a:lnTo>
                  <a:close/>
                </a:path>
                <a:path w="2754629" h="537210">
                  <a:moveTo>
                    <a:pt x="1209597" y="505460"/>
                  </a:moveTo>
                  <a:lnTo>
                    <a:pt x="1201197" y="505460"/>
                  </a:lnTo>
                  <a:lnTo>
                    <a:pt x="1201197" y="510540"/>
                  </a:lnTo>
                  <a:lnTo>
                    <a:pt x="1213735" y="510540"/>
                  </a:lnTo>
                  <a:lnTo>
                    <a:pt x="1209597" y="505460"/>
                  </a:lnTo>
                  <a:close/>
                </a:path>
                <a:path w="2754629" h="537210">
                  <a:moveTo>
                    <a:pt x="1160370" y="486410"/>
                  </a:moveTo>
                  <a:lnTo>
                    <a:pt x="1139454" y="486410"/>
                  </a:lnTo>
                  <a:lnTo>
                    <a:pt x="1139454" y="491013"/>
                  </a:lnTo>
                  <a:lnTo>
                    <a:pt x="1156639" y="496570"/>
                  </a:lnTo>
                  <a:lnTo>
                    <a:pt x="1176647" y="504190"/>
                  </a:lnTo>
                  <a:lnTo>
                    <a:pt x="1179102" y="505460"/>
                  </a:lnTo>
                  <a:lnTo>
                    <a:pt x="1196431" y="509444"/>
                  </a:lnTo>
                  <a:lnTo>
                    <a:pt x="1196287" y="509270"/>
                  </a:lnTo>
                  <a:lnTo>
                    <a:pt x="1198742" y="509270"/>
                  </a:lnTo>
                  <a:lnTo>
                    <a:pt x="1196287" y="508000"/>
                  </a:lnTo>
                  <a:lnTo>
                    <a:pt x="1201197" y="505460"/>
                  </a:lnTo>
                  <a:lnTo>
                    <a:pt x="1209597" y="505460"/>
                  </a:lnTo>
                  <a:lnTo>
                    <a:pt x="1208562" y="504190"/>
                  </a:lnTo>
                  <a:lnTo>
                    <a:pt x="1206107" y="504190"/>
                  </a:lnTo>
                  <a:lnTo>
                    <a:pt x="1203652" y="501650"/>
                  </a:lnTo>
                  <a:lnTo>
                    <a:pt x="1203652" y="500380"/>
                  </a:lnTo>
                  <a:lnTo>
                    <a:pt x="1179102" y="500380"/>
                  </a:lnTo>
                  <a:lnTo>
                    <a:pt x="1181557" y="495300"/>
                  </a:lnTo>
                  <a:lnTo>
                    <a:pt x="1184012" y="495300"/>
                  </a:lnTo>
                  <a:lnTo>
                    <a:pt x="1164372" y="487680"/>
                  </a:lnTo>
                  <a:lnTo>
                    <a:pt x="1160370" y="486410"/>
                  </a:lnTo>
                  <a:close/>
                </a:path>
                <a:path w="2754629" h="537210">
                  <a:moveTo>
                    <a:pt x="1271001" y="503343"/>
                  </a:moveTo>
                  <a:lnTo>
                    <a:pt x="1270183" y="504190"/>
                  </a:lnTo>
                  <a:lnTo>
                    <a:pt x="1270796" y="503713"/>
                  </a:lnTo>
                  <a:lnTo>
                    <a:pt x="1271001" y="503343"/>
                  </a:lnTo>
                  <a:close/>
                </a:path>
                <a:path w="2754629" h="537210">
                  <a:moveTo>
                    <a:pt x="1270796" y="503713"/>
                  </a:moveTo>
                  <a:lnTo>
                    <a:pt x="1270183" y="504190"/>
                  </a:lnTo>
                  <a:lnTo>
                    <a:pt x="1270533" y="504190"/>
                  </a:lnTo>
                  <a:lnTo>
                    <a:pt x="1270796" y="503713"/>
                  </a:lnTo>
                  <a:close/>
                </a:path>
                <a:path w="2754629" h="537210">
                  <a:moveTo>
                    <a:pt x="1276729" y="499110"/>
                  </a:moveTo>
                  <a:lnTo>
                    <a:pt x="1265273" y="499110"/>
                  </a:lnTo>
                  <a:lnTo>
                    <a:pt x="1272638" y="500380"/>
                  </a:lnTo>
                  <a:lnTo>
                    <a:pt x="1272048" y="501446"/>
                  </a:lnTo>
                  <a:lnTo>
                    <a:pt x="1272638" y="501650"/>
                  </a:lnTo>
                  <a:lnTo>
                    <a:pt x="1271001" y="503343"/>
                  </a:lnTo>
                  <a:lnTo>
                    <a:pt x="1270796" y="503713"/>
                  </a:lnTo>
                  <a:lnTo>
                    <a:pt x="1276729" y="499110"/>
                  </a:lnTo>
                  <a:close/>
                </a:path>
                <a:path w="2754629" h="537210">
                  <a:moveTo>
                    <a:pt x="1265273" y="499110"/>
                  </a:moveTo>
                  <a:lnTo>
                    <a:pt x="1272048" y="501446"/>
                  </a:lnTo>
                  <a:lnTo>
                    <a:pt x="1272638" y="500380"/>
                  </a:lnTo>
                  <a:lnTo>
                    <a:pt x="1265273" y="499110"/>
                  </a:lnTo>
                  <a:close/>
                </a:path>
                <a:path w="2754629" h="537210">
                  <a:moveTo>
                    <a:pt x="1181557" y="495300"/>
                  </a:moveTo>
                  <a:lnTo>
                    <a:pt x="1179102" y="500380"/>
                  </a:lnTo>
                  <a:lnTo>
                    <a:pt x="1183566" y="495761"/>
                  </a:lnTo>
                  <a:lnTo>
                    <a:pt x="1181557" y="495300"/>
                  </a:lnTo>
                  <a:close/>
                </a:path>
                <a:path w="2754629" h="537210">
                  <a:moveTo>
                    <a:pt x="1183566" y="495761"/>
                  </a:moveTo>
                  <a:lnTo>
                    <a:pt x="1179102" y="500380"/>
                  </a:lnTo>
                  <a:lnTo>
                    <a:pt x="1203652" y="500380"/>
                  </a:lnTo>
                  <a:lnTo>
                    <a:pt x="1183566" y="495761"/>
                  </a:lnTo>
                  <a:close/>
                </a:path>
                <a:path w="2754629" h="537210">
                  <a:moveTo>
                    <a:pt x="1184012" y="495300"/>
                  </a:moveTo>
                  <a:lnTo>
                    <a:pt x="1181557" y="495300"/>
                  </a:lnTo>
                  <a:lnTo>
                    <a:pt x="1183566" y="495761"/>
                  </a:lnTo>
                  <a:lnTo>
                    <a:pt x="1184012" y="495300"/>
                  </a:lnTo>
                  <a:close/>
                </a:path>
                <a:path w="2754629" h="537210">
                  <a:moveTo>
                    <a:pt x="1134544" y="478790"/>
                  </a:moveTo>
                  <a:lnTo>
                    <a:pt x="1117359" y="478790"/>
                  </a:lnTo>
                  <a:lnTo>
                    <a:pt x="1117359" y="483870"/>
                  </a:lnTo>
                  <a:lnTo>
                    <a:pt x="1139454" y="491490"/>
                  </a:lnTo>
                  <a:lnTo>
                    <a:pt x="1139454" y="491013"/>
                  </a:lnTo>
                  <a:lnTo>
                    <a:pt x="1136999" y="490220"/>
                  </a:lnTo>
                  <a:lnTo>
                    <a:pt x="1139454" y="486410"/>
                  </a:lnTo>
                  <a:lnTo>
                    <a:pt x="1160370" y="486410"/>
                  </a:lnTo>
                  <a:lnTo>
                    <a:pt x="1144364" y="481330"/>
                  </a:lnTo>
                  <a:lnTo>
                    <a:pt x="1141909" y="481330"/>
                  </a:lnTo>
                  <a:lnTo>
                    <a:pt x="1134544" y="478790"/>
                  </a:lnTo>
                  <a:close/>
                </a:path>
                <a:path w="2754629" h="537210">
                  <a:moveTo>
                    <a:pt x="1139454" y="486410"/>
                  </a:moveTo>
                  <a:lnTo>
                    <a:pt x="1136999" y="490220"/>
                  </a:lnTo>
                  <a:lnTo>
                    <a:pt x="1139454" y="491013"/>
                  </a:lnTo>
                  <a:lnTo>
                    <a:pt x="1139454" y="486410"/>
                  </a:lnTo>
                  <a:close/>
                </a:path>
                <a:path w="2754629" h="537210">
                  <a:moveTo>
                    <a:pt x="953798" y="422371"/>
                  </a:moveTo>
                  <a:lnTo>
                    <a:pt x="964964" y="438150"/>
                  </a:lnTo>
                  <a:lnTo>
                    <a:pt x="964964" y="439420"/>
                  </a:lnTo>
                  <a:lnTo>
                    <a:pt x="979682" y="454660"/>
                  </a:lnTo>
                  <a:lnTo>
                    <a:pt x="982137" y="455930"/>
                  </a:lnTo>
                  <a:lnTo>
                    <a:pt x="999310" y="466090"/>
                  </a:lnTo>
                  <a:lnTo>
                    <a:pt x="1016495" y="472440"/>
                  </a:lnTo>
                  <a:lnTo>
                    <a:pt x="1018950" y="473710"/>
                  </a:lnTo>
                  <a:lnTo>
                    <a:pt x="1063422" y="481330"/>
                  </a:lnTo>
                  <a:lnTo>
                    <a:pt x="1117359" y="483870"/>
                  </a:lnTo>
                  <a:lnTo>
                    <a:pt x="1117359" y="478790"/>
                  </a:lnTo>
                  <a:lnTo>
                    <a:pt x="1134544" y="478790"/>
                  </a:lnTo>
                  <a:lnTo>
                    <a:pt x="1119814" y="473710"/>
                  </a:lnTo>
                  <a:lnTo>
                    <a:pt x="1117359" y="473710"/>
                  </a:lnTo>
                  <a:lnTo>
                    <a:pt x="1065926" y="469900"/>
                  </a:lnTo>
                  <a:lnTo>
                    <a:pt x="1058447" y="468630"/>
                  </a:lnTo>
                  <a:lnTo>
                    <a:pt x="1021405" y="468630"/>
                  </a:lnTo>
                  <a:lnTo>
                    <a:pt x="1021405" y="463550"/>
                  </a:lnTo>
                  <a:lnTo>
                    <a:pt x="1023847" y="463550"/>
                  </a:lnTo>
                  <a:lnTo>
                    <a:pt x="1006675" y="457200"/>
                  </a:lnTo>
                  <a:lnTo>
                    <a:pt x="995942" y="450850"/>
                  </a:lnTo>
                  <a:lnTo>
                    <a:pt x="984592" y="450850"/>
                  </a:lnTo>
                  <a:lnTo>
                    <a:pt x="989502" y="447040"/>
                  </a:lnTo>
                  <a:lnTo>
                    <a:pt x="990618" y="447040"/>
                  </a:lnTo>
                  <a:lnTo>
                    <a:pt x="981244" y="438150"/>
                  </a:lnTo>
                  <a:lnTo>
                    <a:pt x="972329" y="438150"/>
                  </a:lnTo>
                  <a:lnTo>
                    <a:pt x="977227" y="434340"/>
                  </a:lnTo>
                  <a:lnTo>
                    <a:pt x="978087" y="434340"/>
                  </a:lnTo>
                  <a:lnTo>
                    <a:pt x="970975" y="424180"/>
                  </a:lnTo>
                  <a:lnTo>
                    <a:pt x="957292" y="424180"/>
                  </a:lnTo>
                  <a:lnTo>
                    <a:pt x="953798" y="422371"/>
                  </a:lnTo>
                  <a:close/>
                </a:path>
                <a:path w="2754629" h="537210">
                  <a:moveTo>
                    <a:pt x="1309463" y="477520"/>
                  </a:moveTo>
                  <a:lnTo>
                    <a:pt x="1311918" y="482600"/>
                  </a:lnTo>
                  <a:lnTo>
                    <a:pt x="1313787" y="481993"/>
                  </a:lnTo>
                  <a:lnTo>
                    <a:pt x="1309463" y="477520"/>
                  </a:lnTo>
                  <a:close/>
                </a:path>
                <a:path w="2754629" h="537210">
                  <a:moveTo>
                    <a:pt x="1313787" y="481993"/>
                  </a:moveTo>
                  <a:lnTo>
                    <a:pt x="1311918" y="482600"/>
                  </a:lnTo>
                  <a:lnTo>
                    <a:pt x="1314373" y="482600"/>
                  </a:lnTo>
                  <a:lnTo>
                    <a:pt x="1313787" y="481993"/>
                  </a:lnTo>
                  <a:close/>
                </a:path>
                <a:path w="2754629" h="537210">
                  <a:moveTo>
                    <a:pt x="1327581" y="477520"/>
                  </a:moveTo>
                  <a:lnTo>
                    <a:pt x="1309463" y="477520"/>
                  </a:lnTo>
                  <a:lnTo>
                    <a:pt x="1313787" y="481993"/>
                  </a:lnTo>
                  <a:lnTo>
                    <a:pt x="1327581" y="477520"/>
                  </a:lnTo>
                  <a:close/>
                </a:path>
                <a:path w="2754629" h="537210">
                  <a:moveTo>
                    <a:pt x="1372826" y="464820"/>
                  </a:moveTo>
                  <a:lnTo>
                    <a:pt x="1348620" y="464820"/>
                  </a:lnTo>
                  <a:lnTo>
                    <a:pt x="1351075" y="469900"/>
                  </a:lnTo>
                  <a:lnTo>
                    <a:pt x="1372826" y="464820"/>
                  </a:lnTo>
                  <a:close/>
                </a:path>
                <a:path w="2754629" h="537210">
                  <a:moveTo>
                    <a:pt x="1021405" y="463550"/>
                  </a:moveTo>
                  <a:lnTo>
                    <a:pt x="1021405" y="468630"/>
                  </a:lnTo>
                  <a:lnTo>
                    <a:pt x="1023719" y="463816"/>
                  </a:lnTo>
                  <a:lnTo>
                    <a:pt x="1021405" y="463550"/>
                  </a:lnTo>
                  <a:close/>
                </a:path>
                <a:path w="2754629" h="537210">
                  <a:moveTo>
                    <a:pt x="1023719" y="463816"/>
                  </a:moveTo>
                  <a:lnTo>
                    <a:pt x="1021405" y="468630"/>
                  </a:lnTo>
                  <a:lnTo>
                    <a:pt x="1058447" y="468630"/>
                  </a:lnTo>
                  <a:lnTo>
                    <a:pt x="1043487" y="466090"/>
                  </a:lnTo>
                  <a:lnTo>
                    <a:pt x="1023719" y="463816"/>
                  </a:lnTo>
                  <a:close/>
                </a:path>
                <a:path w="2754629" h="537210">
                  <a:moveTo>
                    <a:pt x="1023847" y="463550"/>
                  </a:moveTo>
                  <a:lnTo>
                    <a:pt x="1021405" y="463550"/>
                  </a:lnTo>
                  <a:lnTo>
                    <a:pt x="1023719" y="463816"/>
                  </a:lnTo>
                  <a:lnTo>
                    <a:pt x="1023847" y="463550"/>
                  </a:lnTo>
                  <a:close/>
                </a:path>
                <a:path w="2754629" h="537210">
                  <a:moveTo>
                    <a:pt x="989502" y="447040"/>
                  </a:moveTo>
                  <a:lnTo>
                    <a:pt x="984592" y="450850"/>
                  </a:lnTo>
                  <a:lnTo>
                    <a:pt x="991762" y="448377"/>
                  </a:lnTo>
                  <a:lnTo>
                    <a:pt x="989502" y="447040"/>
                  </a:lnTo>
                  <a:close/>
                </a:path>
                <a:path w="2754629" h="537210">
                  <a:moveTo>
                    <a:pt x="991762" y="448377"/>
                  </a:moveTo>
                  <a:lnTo>
                    <a:pt x="984592" y="450850"/>
                  </a:lnTo>
                  <a:lnTo>
                    <a:pt x="995942" y="450850"/>
                  </a:lnTo>
                  <a:lnTo>
                    <a:pt x="991762" y="448377"/>
                  </a:lnTo>
                  <a:close/>
                </a:path>
                <a:path w="2754629" h="537210">
                  <a:moveTo>
                    <a:pt x="990618" y="447040"/>
                  </a:moveTo>
                  <a:lnTo>
                    <a:pt x="989502" y="447040"/>
                  </a:lnTo>
                  <a:lnTo>
                    <a:pt x="991762" y="448377"/>
                  </a:lnTo>
                  <a:lnTo>
                    <a:pt x="992028" y="448377"/>
                  </a:lnTo>
                  <a:lnTo>
                    <a:pt x="990618" y="447040"/>
                  </a:lnTo>
                  <a:close/>
                </a:path>
                <a:path w="2754629" h="537210">
                  <a:moveTo>
                    <a:pt x="977227" y="434340"/>
                  </a:moveTo>
                  <a:lnTo>
                    <a:pt x="972329" y="438150"/>
                  </a:lnTo>
                  <a:lnTo>
                    <a:pt x="979186" y="436880"/>
                  </a:lnTo>
                  <a:lnTo>
                    <a:pt x="979905" y="436880"/>
                  </a:lnTo>
                  <a:lnTo>
                    <a:pt x="977227" y="434340"/>
                  </a:lnTo>
                  <a:close/>
                </a:path>
                <a:path w="2754629" h="537210">
                  <a:moveTo>
                    <a:pt x="979905" y="436880"/>
                  </a:moveTo>
                  <a:lnTo>
                    <a:pt x="979186" y="436880"/>
                  </a:lnTo>
                  <a:lnTo>
                    <a:pt x="972329" y="438150"/>
                  </a:lnTo>
                  <a:lnTo>
                    <a:pt x="981244" y="438150"/>
                  </a:lnTo>
                  <a:lnTo>
                    <a:pt x="979905" y="436880"/>
                  </a:lnTo>
                  <a:close/>
                </a:path>
                <a:path w="2754629" h="537210">
                  <a:moveTo>
                    <a:pt x="978087" y="434340"/>
                  </a:moveTo>
                  <a:lnTo>
                    <a:pt x="977227" y="434340"/>
                  </a:lnTo>
                  <a:lnTo>
                    <a:pt x="979905" y="436880"/>
                  </a:lnTo>
                  <a:lnTo>
                    <a:pt x="978087" y="434340"/>
                  </a:lnTo>
                  <a:close/>
                </a:path>
                <a:path w="2754629" h="537210">
                  <a:moveTo>
                    <a:pt x="1513719" y="420370"/>
                  </a:moveTo>
                  <a:lnTo>
                    <a:pt x="1511264" y="420370"/>
                  </a:lnTo>
                  <a:lnTo>
                    <a:pt x="1510282" y="420624"/>
                  </a:lnTo>
                  <a:lnTo>
                    <a:pt x="1508809" y="421640"/>
                  </a:lnTo>
                  <a:lnTo>
                    <a:pt x="1513719" y="425450"/>
                  </a:lnTo>
                  <a:lnTo>
                    <a:pt x="1513719" y="420370"/>
                  </a:lnTo>
                  <a:close/>
                </a:path>
                <a:path w="2754629" h="537210">
                  <a:moveTo>
                    <a:pt x="1530904" y="420370"/>
                  </a:moveTo>
                  <a:lnTo>
                    <a:pt x="1513719" y="420370"/>
                  </a:lnTo>
                  <a:lnTo>
                    <a:pt x="1513719" y="425450"/>
                  </a:lnTo>
                  <a:lnTo>
                    <a:pt x="1523890" y="425450"/>
                  </a:lnTo>
                  <a:lnTo>
                    <a:pt x="1530904" y="420370"/>
                  </a:lnTo>
                  <a:close/>
                </a:path>
                <a:path w="2754629" h="537210">
                  <a:moveTo>
                    <a:pt x="952382" y="420370"/>
                  </a:moveTo>
                  <a:lnTo>
                    <a:pt x="953798" y="422371"/>
                  </a:lnTo>
                  <a:lnTo>
                    <a:pt x="957292" y="424180"/>
                  </a:lnTo>
                  <a:lnTo>
                    <a:pt x="958520" y="421640"/>
                  </a:lnTo>
                  <a:lnTo>
                    <a:pt x="957292" y="421640"/>
                  </a:lnTo>
                  <a:lnTo>
                    <a:pt x="952382" y="420370"/>
                  </a:lnTo>
                  <a:close/>
                </a:path>
                <a:path w="2754629" h="537210">
                  <a:moveTo>
                    <a:pt x="967419" y="419100"/>
                  </a:moveTo>
                  <a:lnTo>
                    <a:pt x="959747" y="419100"/>
                  </a:lnTo>
                  <a:lnTo>
                    <a:pt x="957292" y="424180"/>
                  </a:lnTo>
                  <a:lnTo>
                    <a:pt x="970975" y="424180"/>
                  </a:lnTo>
                  <a:lnTo>
                    <a:pt x="967419" y="419100"/>
                  </a:lnTo>
                  <a:close/>
                </a:path>
                <a:path w="2754629" h="537210">
                  <a:moveTo>
                    <a:pt x="935209" y="401320"/>
                  </a:moveTo>
                  <a:lnTo>
                    <a:pt x="935034" y="401682"/>
                  </a:lnTo>
                  <a:lnTo>
                    <a:pt x="937664" y="402590"/>
                  </a:lnTo>
                  <a:lnTo>
                    <a:pt x="932754" y="406400"/>
                  </a:lnTo>
                  <a:lnTo>
                    <a:pt x="915582" y="406400"/>
                  </a:lnTo>
                  <a:lnTo>
                    <a:pt x="930299" y="411480"/>
                  </a:lnTo>
                  <a:lnTo>
                    <a:pt x="942574" y="416560"/>
                  </a:lnTo>
                  <a:lnTo>
                    <a:pt x="953798" y="422371"/>
                  </a:lnTo>
                  <a:lnTo>
                    <a:pt x="952382" y="420370"/>
                  </a:lnTo>
                  <a:lnTo>
                    <a:pt x="954837" y="420370"/>
                  </a:lnTo>
                  <a:lnTo>
                    <a:pt x="959747" y="419100"/>
                  </a:lnTo>
                  <a:lnTo>
                    <a:pt x="967419" y="419100"/>
                  </a:lnTo>
                  <a:lnTo>
                    <a:pt x="964964" y="416560"/>
                  </a:lnTo>
                  <a:lnTo>
                    <a:pt x="962202" y="415290"/>
                  </a:lnTo>
                  <a:lnTo>
                    <a:pt x="964964" y="415290"/>
                  </a:lnTo>
                  <a:lnTo>
                    <a:pt x="949927" y="407670"/>
                  </a:lnTo>
                  <a:lnTo>
                    <a:pt x="946984" y="406400"/>
                  </a:lnTo>
                  <a:lnTo>
                    <a:pt x="918037" y="406400"/>
                  </a:lnTo>
                  <a:lnTo>
                    <a:pt x="915991" y="405976"/>
                  </a:lnTo>
                  <a:lnTo>
                    <a:pt x="946002" y="405976"/>
                  </a:lnTo>
                  <a:lnTo>
                    <a:pt x="935209" y="401320"/>
                  </a:lnTo>
                  <a:close/>
                </a:path>
                <a:path w="2754629" h="537210">
                  <a:moveTo>
                    <a:pt x="954837" y="420370"/>
                  </a:moveTo>
                  <a:lnTo>
                    <a:pt x="952382" y="420370"/>
                  </a:lnTo>
                  <a:lnTo>
                    <a:pt x="957292" y="421640"/>
                  </a:lnTo>
                  <a:lnTo>
                    <a:pt x="954837" y="420370"/>
                  </a:lnTo>
                  <a:close/>
                </a:path>
                <a:path w="2754629" h="537210">
                  <a:moveTo>
                    <a:pt x="959747" y="419100"/>
                  </a:moveTo>
                  <a:lnTo>
                    <a:pt x="954837" y="420370"/>
                  </a:lnTo>
                  <a:lnTo>
                    <a:pt x="957292" y="421640"/>
                  </a:lnTo>
                  <a:lnTo>
                    <a:pt x="958520" y="421640"/>
                  </a:lnTo>
                  <a:lnTo>
                    <a:pt x="959747" y="419100"/>
                  </a:lnTo>
                  <a:close/>
                </a:path>
                <a:path w="2754629" h="537210">
                  <a:moveTo>
                    <a:pt x="1540724" y="402590"/>
                  </a:moveTo>
                  <a:lnTo>
                    <a:pt x="1523539" y="411480"/>
                  </a:lnTo>
                  <a:lnTo>
                    <a:pt x="1510282" y="420624"/>
                  </a:lnTo>
                  <a:lnTo>
                    <a:pt x="1511264" y="420370"/>
                  </a:lnTo>
                  <a:lnTo>
                    <a:pt x="1530904" y="420370"/>
                  </a:lnTo>
                  <a:lnTo>
                    <a:pt x="1545634" y="411480"/>
                  </a:lnTo>
                  <a:lnTo>
                    <a:pt x="1548089" y="411480"/>
                  </a:lnTo>
                  <a:lnTo>
                    <a:pt x="1556647" y="406400"/>
                  </a:lnTo>
                  <a:lnTo>
                    <a:pt x="1543179" y="406400"/>
                  </a:lnTo>
                  <a:lnTo>
                    <a:pt x="1540724" y="402590"/>
                  </a:lnTo>
                  <a:close/>
                </a:path>
                <a:path w="2754629" h="537210">
                  <a:moveTo>
                    <a:pt x="920492" y="401320"/>
                  </a:moveTo>
                  <a:lnTo>
                    <a:pt x="915991" y="405976"/>
                  </a:lnTo>
                  <a:lnTo>
                    <a:pt x="918037" y="406400"/>
                  </a:lnTo>
                  <a:lnTo>
                    <a:pt x="920492" y="401320"/>
                  </a:lnTo>
                  <a:close/>
                </a:path>
                <a:path w="2754629" h="537210">
                  <a:moveTo>
                    <a:pt x="824476" y="347980"/>
                  </a:moveTo>
                  <a:lnTo>
                    <a:pt x="817124" y="349250"/>
                  </a:lnTo>
                  <a:lnTo>
                    <a:pt x="834296" y="367030"/>
                  </a:lnTo>
                  <a:lnTo>
                    <a:pt x="851469" y="383540"/>
                  </a:lnTo>
                  <a:lnTo>
                    <a:pt x="853924" y="384810"/>
                  </a:lnTo>
                  <a:lnTo>
                    <a:pt x="876314" y="397510"/>
                  </a:lnTo>
                  <a:lnTo>
                    <a:pt x="888589" y="401320"/>
                  </a:lnTo>
                  <a:lnTo>
                    <a:pt x="920492" y="401320"/>
                  </a:lnTo>
                  <a:lnTo>
                    <a:pt x="918037" y="406400"/>
                  </a:lnTo>
                  <a:lnTo>
                    <a:pt x="932754" y="406400"/>
                  </a:lnTo>
                  <a:lnTo>
                    <a:pt x="935034" y="401682"/>
                  </a:lnTo>
                  <a:lnTo>
                    <a:pt x="922934" y="397510"/>
                  </a:lnTo>
                  <a:lnTo>
                    <a:pt x="920492" y="394970"/>
                  </a:lnTo>
                  <a:lnTo>
                    <a:pt x="891044" y="394970"/>
                  </a:lnTo>
                  <a:lnTo>
                    <a:pt x="892681" y="391583"/>
                  </a:lnTo>
                  <a:lnTo>
                    <a:pt x="881224" y="388620"/>
                  </a:lnTo>
                  <a:lnTo>
                    <a:pt x="867270" y="379730"/>
                  </a:lnTo>
                  <a:lnTo>
                    <a:pt x="856379" y="379730"/>
                  </a:lnTo>
                  <a:lnTo>
                    <a:pt x="861289" y="375920"/>
                  </a:lnTo>
                  <a:lnTo>
                    <a:pt x="862313" y="375920"/>
                  </a:lnTo>
                  <a:lnTo>
                    <a:pt x="846571" y="361950"/>
                  </a:lnTo>
                  <a:lnTo>
                    <a:pt x="835524" y="350520"/>
                  </a:lnTo>
                  <a:lnTo>
                    <a:pt x="819579" y="350520"/>
                  </a:lnTo>
                  <a:lnTo>
                    <a:pt x="817942" y="349250"/>
                  </a:lnTo>
                  <a:lnTo>
                    <a:pt x="822027" y="349250"/>
                  </a:lnTo>
                  <a:lnTo>
                    <a:pt x="824476" y="347980"/>
                  </a:lnTo>
                  <a:close/>
                </a:path>
                <a:path w="2754629" h="537210">
                  <a:moveTo>
                    <a:pt x="935034" y="401682"/>
                  </a:moveTo>
                  <a:lnTo>
                    <a:pt x="932754" y="406400"/>
                  </a:lnTo>
                  <a:lnTo>
                    <a:pt x="937664" y="402590"/>
                  </a:lnTo>
                  <a:lnTo>
                    <a:pt x="935034" y="401682"/>
                  </a:lnTo>
                  <a:close/>
                </a:path>
                <a:path w="2754629" h="537210">
                  <a:moveTo>
                    <a:pt x="1592725" y="377293"/>
                  </a:moveTo>
                  <a:lnTo>
                    <a:pt x="1587415" y="377293"/>
                  </a:lnTo>
                  <a:lnTo>
                    <a:pt x="1555700" y="393700"/>
                  </a:lnTo>
                  <a:lnTo>
                    <a:pt x="1540724" y="402590"/>
                  </a:lnTo>
                  <a:lnTo>
                    <a:pt x="1543179" y="406400"/>
                  </a:lnTo>
                  <a:lnTo>
                    <a:pt x="1556647" y="406400"/>
                  </a:lnTo>
                  <a:lnTo>
                    <a:pt x="1563065" y="402590"/>
                  </a:lnTo>
                  <a:lnTo>
                    <a:pt x="1594980" y="386080"/>
                  </a:lnTo>
                  <a:lnTo>
                    <a:pt x="1599890" y="384810"/>
                  </a:lnTo>
                  <a:lnTo>
                    <a:pt x="1599890" y="383540"/>
                  </a:lnTo>
                  <a:lnTo>
                    <a:pt x="1602345" y="381000"/>
                  </a:lnTo>
                  <a:lnTo>
                    <a:pt x="1604800" y="381000"/>
                  </a:lnTo>
                  <a:lnTo>
                    <a:pt x="1605712" y="379730"/>
                  </a:lnTo>
                  <a:lnTo>
                    <a:pt x="1597435" y="379730"/>
                  </a:lnTo>
                  <a:lnTo>
                    <a:pt x="1592725" y="377293"/>
                  </a:lnTo>
                  <a:close/>
                </a:path>
                <a:path w="2754629" h="537210">
                  <a:moveTo>
                    <a:pt x="920492" y="401320"/>
                  </a:moveTo>
                  <a:lnTo>
                    <a:pt x="891044" y="401320"/>
                  </a:lnTo>
                  <a:lnTo>
                    <a:pt x="905762" y="403860"/>
                  </a:lnTo>
                  <a:lnTo>
                    <a:pt x="915991" y="405976"/>
                  </a:lnTo>
                  <a:lnTo>
                    <a:pt x="920492" y="401320"/>
                  </a:lnTo>
                  <a:close/>
                </a:path>
                <a:path w="2754629" h="537210">
                  <a:moveTo>
                    <a:pt x="892681" y="391583"/>
                  </a:moveTo>
                  <a:lnTo>
                    <a:pt x="891044" y="394970"/>
                  </a:lnTo>
                  <a:lnTo>
                    <a:pt x="895954" y="392430"/>
                  </a:lnTo>
                  <a:lnTo>
                    <a:pt x="892681" y="391583"/>
                  </a:lnTo>
                  <a:close/>
                </a:path>
                <a:path w="2754629" h="537210">
                  <a:moveTo>
                    <a:pt x="893499" y="389890"/>
                  </a:moveTo>
                  <a:lnTo>
                    <a:pt x="892681" y="391583"/>
                  </a:lnTo>
                  <a:lnTo>
                    <a:pt x="895954" y="392430"/>
                  </a:lnTo>
                  <a:lnTo>
                    <a:pt x="891044" y="394970"/>
                  </a:lnTo>
                  <a:lnTo>
                    <a:pt x="920492" y="394970"/>
                  </a:lnTo>
                  <a:lnTo>
                    <a:pt x="908217" y="393700"/>
                  </a:lnTo>
                  <a:lnTo>
                    <a:pt x="893499" y="389890"/>
                  </a:lnTo>
                  <a:close/>
                </a:path>
                <a:path w="2754629" h="537210">
                  <a:moveTo>
                    <a:pt x="861289" y="375920"/>
                  </a:moveTo>
                  <a:lnTo>
                    <a:pt x="856379" y="379730"/>
                  </a:lnTo>
                  <a:lnTo>
                    <a:pt x="863445" y="377293"/>
                  </a:lnTo>
                  <a:lnTo>
                    <a:pt x="861289" y="375920"/>
                  </a:lnTo>
                  <a:close/>
                </a:path>
                <a:path w="2754629" h="537210">
                  <a:moveTo>
                    <a:pt x="863445" y="377293"/>
                  </a:moveTo>
                  <a:lnTo>
                    <a:pt x="856379" y="379730"/>
                  </a:lnTo>
                  <a:lnTo>
                    <a:pt x="867270" y="379730"/>
                  </a:lnTo>
                  <a:lnTo>
                    <a:pt x="863445" y="377293"/>
                  </a:lnTo>
                  <a:close/>
                </a:path>
                <a:path w="2754629" h="537210">
                  <a:moveTo>
                    <a:pt x="1594980" y="375920"/>
                  </a:moveTo>
                  <a:lnTo>
                    <a:pt x="1592325" y="377293"/>
                  </a:lnTo>
                  <a:lnTo>
                    <a:pt x="1592725" y="377293"/>
                  </a:lnTo>
                  <a:lnTo>
                    <a:pt x="1597435" y="379730"/>
                  </a:lnTo>
                  <a:lnTo>
                    <a:pt x="1594980" y="375920"/>
                  </a:lnTo>
                  <a:close/>
                </a:path>
                <a:path w="2754629" h="537210">
                  <a:moveTo>
                    <a:pt x="1608447" y="375920"/>
                  </a:moveTo>
                  <a:lnTo>
                    <a:pt x="1594980" y="375920"/>
                  </a:lnTo>
                  <a:lnTo>
                    <a:pt x="1597435" y="379730"/>
                  </a:lnTo>
                  <a:lnTo>
                    <a:pt x="1605712" y="379730"/>
                  </a:lnTo>
                  <a:lnTo>
                    <a:pt x="1608447" y="375920"/>
                  </a:lnTo>
                  <a:close/>
                </a:path>
                <a:path w="2754629" h="537210">
                  <a:moveTo>
                    <a:pt x="862313" y="375920"/>
                  </a:moveTo>
                  <a:lnTo>
                    <a:pt x="861289" y="375920"/>
                  </a:lnTo>
                  <a:lnTo>
                    <a:pt x="863445" y="377293"/>
                  </a:lnTo>
                  <a:lnTo>
                    <a:pt x="863861" y="377293"/>
                  </a:lnTo>
                  <a:lnTo>
                    <a:pt x="862313" y="375920"/>
                  </a:lnTo>
                  <a:close/>
                </a:path>
                <a:path w="2754629" h="537210">
                  <a:moveTo>
                    <a:pt x="1593418" y="375920"/>
                  </a:moveTo>
                  <a:lnTo>
                    <a:pt x="1592525" y="375920"/>
                  </a:lnTo>
                  <a:lnTo>
                    <a:pt x="1587216" y="377293"/>
                  </a:lnTo>
                  <a:lnTo>
                    <a:pt x="1592452" y="377293"/>
                  </a:lnTo>
                  <a:lnTo>
                    <a:pt x="1593418" y="375920"/>
                  </a:lnTo>
                  <a:close/>
                </a:path>
                <a:path w="2754629" h="537210">
                  <a:moveTo>
                    <a:pt x="1695881" y="252730"/>
                  </a:moveTo>
                  <a:lnTo>
                    <a:pt x="1686061" y="257810"/>
                  </a:lnTo>
                  <a:lnTo>
                    <a:pt x="1676241" y="261620"/>
                  </a:lnTo>
                  <a:lnTo>
                    <a:pt x="1673786" y="264160"/>
                  </a:lnTo>
                  <a:lnTo>
                    <a:pt x="1666421" y="270510"/>
                  </a:lnTo>
                  <a:lnTo>
                    <a:pt x="1661511" y="279400"/>
                  </a:lnTo>
                  <a:lnTo>
                    <a:pt x="1656601" y="290830"/>
                  </a:lnTo>
                  <a:lnTo>
                    <a:pt x="1624440" y="332740"/>
                  </a:lnTo>
                  <a:lnTo>
                    <a:pt x="1621985" y="335280"/>
                  </a:lnTo>
                  <a:lnTo>
                    <a:pt x="1592452" y="377293"/>
                  </a:lnTo>
                  <a:lnTo>
                    <a:pt x="1592325" y="377293"/>
                  </a:lnTo>
                  <a:lnTo>
                    <a:pt x="1594980" y="375920"/>
                  </a:lnTo>
                  <a:lnTo>
                    <a:pt x="1608447" y="375920"/>
                  </a:lnTo>
                  <a:lnTo>
                    <a:pt x="1635385" y="338402"/>
                  </a:lnTo>
                  <a:lnTo>
                    <a:pt x="1629350" y="335280"/>
                  </a:lnTo>
                  <a:lnTo>
                    <a:pt x="1639395" y="335280"/>
                  </a:lnTo>
                  <a:lnTo>
                    <a:pt x="1668876" y="293370"/>
                  </a:lnTo>
                  <a:lnTo>
                    <a:pt x="1678696" y="276860"/>
                  </a:lnTo>
                  <a:lnTo>
                    <a:pt x="1684833" y="270510"/>
                  </a:lnTo>
                  <a:lnTo>
                    <a:pt x="1683606" y="270510"/>
                  </a:lnTo>
                  <a:lnTo>
                    <a:pt x="1681151" y="266700"/>
                  </a:lnTo>
                  <a:lnTo>
                    <a:pt x="1693426" y="266700"/>
                  </a:lnTo>
                  <a:lnTo>
                    <a:pt x="1713066" y="256540"/>
                  </a:lnTo>
                  <a:lnTo>
                    <a:pt x="1700791" y="256540"/>
                  </a:lnTo>
                  <a:lnTo>
                    <a:pt x="1693426" y="255270"/>
                  </a:lnTo>
                  <a:lnTo>
                    <a:pt x="1696863" y="253492"/>
                  </a:lnTo>
                  <a:lnTo>
                    <a:pt x="1695881" y="252730"/>
                  </a:lnTo>
                  <a:close/>
                </a:path>
                <a:path w="2754629" h="537210">
                  <a:moveTo>
                    <a:pt x="799940" y="335280"/>
                  </a:moveTo>
                  <a:lnTo>
                    <a:pt x="819579" y="350520"/>
                  </a:lnTo>
                  <a:lnTo>
                    <a:pt x="822027" y="349250"/>
                  </a:lnTo>
                  <a:lnTo>
                    <a:pt x="817124" y="349250"/>
                  </a:lnTo>
                  <a:lnTo>
                    <a:pt x="824476" y="347980"/>
                  </a:lnTo>
                  <a:lnTo>
                    <a:pt x="833069" y="347980"/>
                  </a:lnTo>
                  <a:lnTo>
                    <a:pt x="826931" y="341630"/>
                  </a:lnTo>
                  <a:lnTo>
                    <a:pt x="820687" y="336550"/>
                  </a:lnTo>
                  <a:lnTo>
                    <a:pt x="802394" y="336550"/>
                  </a:lnTo>
                  <a:lnTo>
                    <a:pt x="799940" y="335280"/>
                  </a:lnTo>
                  <a:close/>
                </a:path>
                <a:path w="2754629" h="537210">
                  <a:moveTo>
                    <a:pt x="833069" y="347980"/>
                  </a:moveTo>
                  <a:lnTo>
                    <a:pt x="824476" y="347980"/>
                  </a:lnTo>
                  <a:lnTo>
                    <a:pt x="819579" y="350520"/>
                  </a:lnTo>
                  <a:lnTo>
                    <a:pt x="835524" y="350520"/>
                  </a:lnTo>
                  <a:lnTo>
                    <a:pt x="833069" y="347980"/>
                  </a:lnTo>
                  <a:close/>
                </a:path>
                <a:path w="2754629" h="537210">
                  <a:moveTo>
                    <a:pt x="1639395" y="335280"/>
                  </a:moveTo>
                  <a:lnTo>
                    <a:pt x="1629350" y="335280"/>
                  </a:lnTo>
                  <a:lnTo>
                    <a:pt x="1636715" y="336550"/>
                  </a:lnTo>
                  <a:lnTo>
                    <a:pt x="1635385" y="338402"/>
                  </a:lnTo>
                  <a:lnTo>
                    <a:pt x="1636715" y="339090"/>
                  </a:lnTo>
                  <a:lnTo>
                    <a:pt x="1639395" y="335280"/>
                  </a:lnTo>
                  <a:close/>
                </a:path>
                <a:path w="2754629" h="537210">
                  <a:moveTo>
                    <a:pt x="1629350" y="335280"/>
                  </a:moveTo>
                  <a:lnTo>
                    <a:pt x="1635385" y="338402"/>
                  </a:lnTo>
                  <a:lnTo>
                    <a:pt x="1636715" y="336550"/>
                  </a:lnTo>
                  <a:lnTo>
                    <a:pt x="1629350" y="335280"/>
                  </a:lnTo>
                  <a:close/>
                </a:path>
                <a:path w="2754629" h="537210">
                  <a:moveTo>
                    <a:pt x="804849" y="331470"/>
                  </a:moveTo>
                  <a:lnTo>
                    <a:pt x="799940" y="335280"/>
                  </a:lnTo>
                  <a:lnTo>
                    <a:pt x="802394" y="336550"/>
                  </a:lnTo>
                  <a:lnTo>
                    <a:pt x="804849" y="331470"/>
                  </a:lnTo>
                  <a:close/>
                </a:path>
                <a:path w="2754629" h="537210">
                  <a:moveTo>
                    <a:pt x="814442" y="331470"/>
                  </a:moveTo>
                  <a:lnTo>
                    <a:pt x="804849" y="331470"/>
                  </a:lnTo>
                  <a:lnTo>
                    <a:pt x="802394" y="336550"/>
                  </a:lnTo>
                  <a:lnTo>
                    <a:pt x="820687" y="336550"/>
                  </a:lnTo>
                  <a:lnTo>
                    <a:pt x="814442" y="331470"/>
                  </a:lnTo>
                  <a:close/>
                </a:path>
                <a:path w="2754629" h="537210">
                  <a:moveTo>
                    <a:pt x="650421" y="153401"/>
                  </a:moveTo>
                  <a:lnTo>
                    <a:pt x="649643" y="153670"/>
                  </a:lnTo>
                  <a:lnTo>
                    <a:pt x="654553" y="166370"/>
                  </a:lnTo>
                  <a:lnTo>
                    <a:pt x="657008" y="180340"/>
                  </a:lnTo>
                  <a:lnTo>
                    <a:pt x="659463" y="210820"/>
                  </a:lnTo>
                  <a:lnTo>
                    <a:pt x="664373" y="241300"/>
                  </a:lnTo>
                  <a:lnTo>
                    <a:pt x="669283" y="255270"/>
                  </a:lnTo>
                  <a:lnTo>
                    <a:pt x="669283" y="256540"/>
                  </a:lnTo>
                  <a:lnTo>
                    <a:pt x="679398" y="266700"/>
                  </a:lnTo>
                  <a:lnTo>
                    <a:pt x="691673" y="281940"/>
                  </a:lnTo>
                  <a:lnTo>
                    <a:pt x="708846" y="293370"/>
                  </a:lnTo>
                  <a:lnTo>
                    <a:pt x="721121" y="303530"/>
                  </a:lnTo>
                  <a:lnTo>
                    <a:pt x="738293" y="308610"/>
                  </a:lnTo>
                  <a:lnTo>
                    <a:pt x="767741" y="321310"/>
                  </a:lnTo>
                  <a:lnTo>
                    <a:pt x="785221" y="327660"/>
                  </a:lnTo>
                  <a:lnTo>
                    <a:pt x="799940" y="335280"/>
                  </a:lnTo>
                  <a:lnTo>
                    <a:pt x="804849" y="331470"/>
                  </a:lnTo>
                  <a:lnTo>
                    <a:pt x="814442" y="331470"/>
                  </a:lnTo>
                  <a:lnTo>
                    <a:pt x="809759" y="327660"/>
                  </a:lnTo>
                  <a:lnTo>
                    <a:pt x="792586" y="318770"/>
                  </a:lnTo>
                  <a:lnTo>
                    <a:pt x="775401" y="312420"/>
                  </a:lnTo>
                  <a:lnTo>
                    <a:pt x="745658" y="299720"/>
                  </a:lnTo>
                  <a:lnTo>
                    <a:pt x="728473" y="293370"/>
                  </a:lnTo>
                  <a:lnTo>
                    <a:pt x="724386" y="290830"/>
                  </a:lnTo>
                  <a:lnTo>
                    <a:pt x="711301" y="290830"/>
                  </a:lnTo>
                  <a:lnTo>
                    <a:pt x="716211" y="285750"/>
                  </a:lnTo>
                  <a:lnTo>
                    <a:pt x="716824" y="285750"/>
                  </a:lnTo>
                  <a:lnTo>
                    <a:pt x="703936" y="276860"/>
                  </a:lnTo>
                  <a:lnTo>
                    <a:pt x="691673" y="264160"/>
                  </a:lnTo>
                  <a:lnTo>
                    <a:pt x="682835" y="252730"/>
                  </a:lnTo>
                  <a:lnTo>
                    <a:pt x="676943" y="252730"/>
                  </a:lnTo>
                  <a:lnTo>
                    <a:pt x="681853" y="251460"/>
                  </a:lnTo>
                  <a:lnTo>
                    <a:pt x="683861" y="251460"/>
                  </a:lnTo>
                  <a:lnTo>
                    <a:pt x="679398" y="238760"/>
                  </a:lnTo>
                  <a:lnTo>
                    <a:pt x="672257" y="181610"/>
                  </a:lnTo>
                  <a:lnTo>
                    <a:pt x="672045" y="179070"/>
                  </a:lnTo>
                  <a:lnTo>
                    <a:pt x="669314" y="164002"/>
                  </a:lnTo>
                  <a:lnTo>
                    <a:pt x="669283" y="163830"/>
                  </a:lnTo>
                  <a:lnTo>
                    <a:pt x="665846" y="154940"/>
                  </a:lnTo>
                  <a:lnTo>
                    <a:pt x="652098" y="154940"/>
                  </a:lnTo>
                  <a:lnTo>
                    <a:pt x="650421" y="153401"/>
                  </a:lnTo>
                  <a:close/>
                </a:path>
                <a:path w="2754629" h="537210">
                  <a:moveTo>
                    <a:pt x="2157255" y="277927"/>
                  </a:moveTo>
                  <a:lnTo>
                    <a:pt x="2168592" y="290830"/>
                  </a:lnTo>
                  <a:lnTo>
                    <a:pt x="2178412" y="300990"/>
                  </a:lnTo>
                  <a:lnTo>
                    <a:pt x="2198052" y="314960"/>
                  </a:lnTo>
                  <a:lnTo>
                    <a:pt x="2207749" y="321310"/>
                  </a:lnTo>
                  <a:lnTo>
                    <a:pt x="2210204" y="321310"/>
                  </a:lnTo>
                  <a:lnTo>
                    <a:pt x="2222479" y="323850"/>
                  </a:lnTo>
                  <a:lnTo>
                    <a:pt x="2240033" y="327660"/>
                  </a:lnTo>
                  <a:lnTo>
                    <a:pt x="2262128" y="331470"/>
                  </a:lnTo>
                  <a:lnTo>
                    <a:pt x="2264583" y="331470"/>
                  </a:lnTo>
                  <a:lnTo>
                    <a:pt x="2289133" y="326390"/>
                  </a:lnTo>
                  <a:lnTo>
                    <a:pt x="2262128" y="326390"/>
                  </a:lnTo>
                  <a:lnTo>
                    <a:pt x="2262128" y="321310"/>
                  </a:lnTo>
                  <a:lnTo>
                    <a:pt x="2263110" y="321056"/>
                  </a:lnTo>
                  <a:lnTo>
                    <a:pt x="2242488" y="317500"/>
                  </a:lnTo>
                  <a:lnTo>
                    <a:pt x="2230785" y="314960"/>
                  </a:lnTo>
                  <a:lnTo>
                    <a:pt x="2212659" y="314960"/>
                  </a:lnTo>
                  <a:lnTo>
                    <a:pt x="2212659" y="310812"/>
                  </a:lnTo>
                  <a:lnTo>
                    <a:pt x="2205417" y="306070"/>
                  </a:lnTo>
                  <a:lnTo>
                    <a:pt x="2193142" y="306070"/>
                  </a:lnTo>
                  <a:lnTo>
                    <a:pt x="2197701" y="301352"/>
                  </a:lnTo>
                  <a:lnTo>
                    <a:pt x="2190687" y="295910"/>
                  </a:lnTo>
                  <a:lnTo>
                    <a:pt x="2180867" y="285750"/>
                  </a:lnTo>
                  <a:lnTo>
                    <a:pt x="2174730" y="278130"/>
                  </a:lnTo>
                  <a:lnTo>
                    <a:pt x="2161227" y="278130"/>
                  </a:lnTo>
                  <a:lnTo>
                    <a:pt x="2157255" y="277927"/>
                  </a:lnTo>
                  <a:close/>
                </a:path>
                <a:path w="2754629" h="537210">
                  <a:moveTo>
                    <a:pt x="2263110" y="321056"/>
                  </a:moveTo>
                  <a:lnTo>
                    <a:pt x="2262128" y="321310"/>
                  </a:lnTo>
                  <a:lnTo>
                    <a:pt x="2262128" y="326390"/>
                  </a:lnTo>
                  <a:lnTo>
                    <a:pt x="2264583" y="321310"/>
                  </a:lnTo>
                  <a:lnTo>
                    <a:pt x="2263110" y="321056"/>
                  </a:lnTo>
                  <a:close/>
                </a:path>
                <a:path w="2754629" h="537210">
                  <a:moveTo>
                    <a:pt x="2419494" y="279400"/>
                  </a:moveTo>
                  <a:lnTo>
                    <a:pt x="2417039" y="279400"/>
                  </a:lnTo>
                  <a:lnTo>
                    <a:pt x="2412129" y="281940"/>
                  </a:lnTo>
                  <a:lnTo>
                    <a:pt x="2397399" y="285750"/>
                  </a:lnTo>
                  <a:lnTo>
                    <a:pt x="2380214" y="290830"/>
                  </a:lnTo>
                  <a:lnTo>
                    <a:pt x="2363028" y="293370"/>
                  </a:lnTo>
                  <a:lnTo>
                    <a:pt x="2336023" y="300990"/>
                  </a:lnTo>
                  <a:lnTo>
                    <a:pt x="2311228" y="308610"/>
                  </a:lnTo>
                  <a:lnTo>
                    <a:pt x="2263110" y="321056"/>
                  </a:lnTo>
                  <a:lnTo>
                    <a:pt x="2264583" y="321310"/>
                  </a:lnTo>
                  <a:lnTo>
                    <a:pt x="2262128" y="326390"/>
                  </a:lnTo>
                  <a:lnTo>
                    <a:pt x="2289133" y="326390"/>
                  </a:lnTo>
                  <a:lnTo>
                    <a:pt x="2313683" y="318770"/>
                  </a:lnTo>
                  <a:lnTo>
                    <a:pt x="2338478" y="312420"/>
                  </a:lnTo>
                  <a:lnTo>
                    <a:pt x="2365483" y="304800"/>
                  </a:lnTo>
                  <a:lnTo>
                    <a:pt x="2382669" y="300990"/>
                  </a:lnTo>
                  <a:lnTo>
                    <a:pt x="2399854" y="295910"/>
                  </a:lnTo>
                  <a:lnTo>
                    <a:pt x="2419494" y="290830"/>
                  </a:lnTo>
                  <a:lnTo>
                    <a:pt x="2421949" y="290830"/>
                  </a:lnTo>
                  <a:lnTo>
                    <a:pt x="2421949" y="288290"/>
                  </a:lnTo>
                  <a:lnTo>
                    <a:pt x="2427890" y="288290"/>
                  </a:lnTo>
                  <a:lnTo>
                    <a:pt x="2431376" y="285750"/>
                  </a:lnTo>
                  <a:lnTo>
                    <a:pt x="2419494" y="285750"/>
                  </a:lnTo>
                  <a:lnTo>
                    <a:pt x="2417039" y="281940"/>
                  </a:lnTo>
                  <a:lnTo>
                    <a:pt x="2419494" y="280151"/>
                  </a:lnTo>
                  <a:lnTo>
                    <a:pt x="2419494" y="279400"/>
                  </a:lnTo>
                  <a:close/>
                </a:path>
                <a:path w="2754629" h="537210">
                  <a:moveTo>
                    <a:pt x="2212659" y="310812"/>
                  </a:moveTo>
                  <a:lnTo>
                    <a:pt x="2212659" y="314960"/>
                  </a:lnTo>
                  <a:lnTo>
                    <a:pt x="2215114" y="312420"/>
                  </a:lnTo>
                  <a:lnTo>
                    <a:pt x="2212659" y="310812"/>
                  </a:lnTo>
                  <a:close/>
                </a:path>
                <a:path w="2754629" h="537210">
                  <a:moveTo>
                    <a:pt x="2212659" y="309880"/>
                  </a:moveTo>
                  <a:lnTo>
                    <a:pt x="2212659" y="310812"/>
                  </a:lnTo>
                  <a:lnTo>
                    <a:pt x="2215114" y="312420"/>
                  </a:lnTo>
                  <a:lnTo>
                    <a:pt x="2212659" y="314960"/>
                  </a:lnTo>
                  <a:lnTo>
                    <a:pt x="2230785" y="314960"/>
                  </a:lnTo>
                  <a:lnTo>
                    <a:pt x="2224934" y="313690"/>
                  </a:lnTo>
                  <a:lnTo>
                    <a:pt x="2212659" y="309880"/>
                  </a:lnTo>
                  <a:close/>
                </a:path>
                <a:path w="2754629" h="537210">
                  <a:moveTo>
                    <a:pt x="2197701" y="301352"/>
                  </a:moveTo>
                  <a:lnTo>
                    <a:pt x="2193142" y="306070"/>
                  </a:lnTo>
                  <a:lnTo>
                    <a:pt x="2200507" y="303530"/>
                  </a:lnTo>
                  <a:lnTo>
                    <a:pt x="2197701" y="301352"/>
                  </a:lnTo>
                  <a:close/>
                </a:path>
                <a:path w="2754629" h="537210">
                  <a:moveTo>
                    <a:pt x="2198052" y="300990"/>
                  </a:moveTo>
                  <a:lnTo>
                    <a:pt x="2197701" y="301352"/>
                  </a:lnTo>
                  <a:lnTo>
                    <a:pt x="2200507" y="303530"/>
                  </a:lnTo>
                  <a:lnTo>
                    <a:pt x="2193142" y="306070"/>
                  </a:lnTo>
                  <a:lnTo>
                    <a:pt x="2205417" y="306070"/>
                  </a:lnTo>
                  <a:lnTo>
                    <a:pt x="2198052" y="300990"/>
                  </a:lnTo>
                  <a:close/>
                </a:path>
                <a:path w="2754629" h="537210">
                  <a:moveTo>
                    <a:pt x="716211" y="285750"/>
                  </a:moveTo>
                  <a:lnTo>
                    <a:pt x="711301" y="290830"/>
                  </a:lnTo>
                  <a:lnTo>
                    <a:pt x="718441" y="287136"/>
                  </a:lnTo>
                  <a:lnTo>
                    <a:pt x="716211" y="285750"/>
                  </a:lnTo>
                  <a:close/>
                </a:path>
                <a:path w="2754629" h="537210">
                  <a:moveTo>
                    <a:pt x="718441" y="287136"/>
                  </a:moveTo>
                  <a:lnTo>
                    <a:pt x="711301" y="290830"/>
                  </a:lnTo>
                  <a:lnTo>
                    <a:pt x="724386" y="290830"/>
                  </a:lnTo>
                  <a:lnTo>
                    <a:pt x="718441" y="287136"/>
                  </a:lnTo>
                  <a:close/>
                </a:path>
                <a:path w="2754629" h="537210">
                  <a:moveTo>
                    <a:pt x="2427890" y="288290"/>
                  </a:moveTo>
                  <a:lnTo>
                    <a:pt x="2421949" y="288290"/>
                  </a:lnTo>
                  <a:lnTo>
                    <a:pt x="2424404" y="290830"/>
                  </a:lnTo>
                  <a:lnTo>
                    <a:pt x="2427890" y="288290"/>
                  </a:lnTo>
                  <a:close/>
                </a:path>
                <a:path w="2754629" h="537210">
                  <a:moveTo>
                    <a:pt x="716824" y="285750"/>
                  </a:moveTo>
                  <a:lnTo>
                    <a:pt x="716211" y="285750"/>
                  </a:lnTo>
                  <a:lnTo>
                    <a:pt x="718441" y="287136"/>
                  </a:lnTo>
                  <a:lnTo>
                    <a:pt x="718834" y="287136"/>
                  </a:lnTo>
                  <a:lnTo>
                    <a:pt x="716824" y="285750"/>
                  </a:lnTo>
                  <a:close/>
                </a:path>
                <a:path w="2754629" h="537210">
                  <a:moveTo>
                    <a:pt x="2419494" y="280151"/>
                  </a:moveTo>
                  <a:lnTo>
                    <a:pt x="2417039" y="281940"/>
                  </a:lnTo>
                  <a:lnTo>
                    <a:pt x="2419494" y="285750"/>
                  </a:lnTo>
                  <a:lnTo>
                    <a:pt x="2419494" y="280151"/>
                  </a:lnTo>
                  <a:close/>
                </a:path>
                <a:path w="2754629" h="537210">
                  <a:moveTo>
                    <a:pt x="2449632" y="258034"/>
                  </a:moveTo>
                  <a:lnTo>
                    <a:pt x="2434469" y="269240"/>
                  </a:lnTo>
                  <a:lnTo>
                    <a:pt x="2419494" y="280151"/>
                  </a:lnTo>
                  <a:lnTo>
                    <a:pt x="2419494" y="285750"/>
                  </a:lnTo>
                  <a:lnTo>
                    <a:pt x="2431376" y="285750"/>
                  </a:lnTo>
                  <a:lnTo>
                    <a:pt x="2441834" y="278130"/>
                  </a:lnTo>
                  <a:lnTo>
                    <a:pt x="2459019" y="265430"/>
                  </a:lnTo>
                  <a:lnTo>
                    <a:pt x="2464446" y="261620"/>
                  </a:lnTo>
                  <a:lnTo>
                    <a:pt x="2456564" y="261620"/>
                  </a:lnTo>
                  <a:lnTo>
                    <a:pt x="2449632" y="258034"/>
                  </a:lnTo>
                  <a:close/>
                </a:path>
                <a:path w="2754629" h="537210">
                  <a:moveTo>
                    <a:pt x="2156317" y="276860"/>
                  </a:moveTo>
                  <a:lnTo>
                    <a:pt x="2157255" y="277927"/>
                  </a:lnTo>
                  <a:lnTo>
                    <a:pt x="2161227" y="278130"/>
                  </a:lnTo>
                  <a:lnTo>
                    <a:pt x="2156317" y="276860"/>
                  </a:lnTo>
                  <a:close/>
                </a:path>
                <a:path w="2754629" h="537210">
                  <a:moveTo>
                    <a:pt x="2159590" y="276860"/>
                  </a:moveTo>
                  <a:lnTo>
                    <a:pt x="2156317" y="276860"/>
                  </a:lnTo>
                  <a:lnTo>
                    <a:pt x="2161227" y="278130"/>
                  </a:lnTo>
                  <a:lnTo>
                    <a:pt x="2159590" y="276860"/>
                  </a:lnTo>
                  <a:close/>
                </a:path>
                <a:path w="2754629" h="537210">
                  <a:moveTo>
                    <a:pt x="2161227" y="273050"/>
                  </a:moveTo>
                  <a:lnTo>
                    <a:pt x="2156317" y="274320"/>
                  </a:lnTo>
                  <a:lnTo>
                    <a:pt x="2161227" y="278130"/>
                  </a:lnTo>
                  <a:lnTo>
                    <a:pt x="2161227" y="273050"/>
                  </a:lnTo>
                  <a:close/>
                </a:path>
                <a:path w="2754629" h="537210">
                  <a:moveTo>
                    <a:pt x="2170638" y="273050"/>
                  </a:moveTo>
                  <a:lnTo>
                    <a:pt x="2161227" y="273050"/>
                  </a:lnTo>
                  <a:lnTo>
                    <a:pt x="2161227" y="278130"/>
                  </a:lnTo>
                  <a:lnTo>
                    <a:pt x="2174730" y="278130"/>
                  </a:lnTo>
                  <a:lnTo>
                    <a:pt x="2170638" y="273050"/>
                  </a:lnTo>
                  <a:close/>
                </a:path>
                <a:path w="2754629" h="537210">
                  <a:moveTo>
                    <a:pt x="2040318" y="219710"/>
                  </a:moveTo>
                  <a:lnTo>
                    <a:pt x="2032953" y="220980"/>
                  </a:lnTo>
                  <a:lnTo>
                    <a:pt x="2043141" y="234950"/>
                  </a:lnTo>
                  <a:lnTo>
                    <a:pt x="2043141" y="237490"/>
                  </a:lnTo>
                  <a:lnTo>
                    <a:pt x="2052961" y="250190"/>
                  </a:lnTo>
                  <a:lnTo>
                    <a:pt x="2067691" y="260350"/>
                  </a:lnTo>
                  <a:lnTo>
                    <a:pt x="2079966" y="265430"/>
                  </a:lnTo>
                  <a:lnTo>
                    <a:pt x="2082299" y="266700"/>
                  </a:lnTo>
                  <a:lnTo>
                    <a:pt x="2097029" y="270510"/>
                  </a:lnTo>
                  <a:lnTo>
                    <a:pt x="2114214" y="273050"/>
                  </a:lnTo>
                  <a:lnTo>
                    <a:pt x="2136309" y="276860"/>
                  </a:lnTo>
                  <a:lnTo>
                    <a:pt x="2157255" y="277927"/>
                  </a:lnTo>
                  <a:lnTo>
                    <a:pt x="2156317" y="276860"/>
                  </a:lnTo>
                  <a:lnTo>
                    <a:pt x="2159590" y="276860"/>
                  </a:lnTo>
                  <a:lnTo>
                    <a:pt x="2156317" y="274320"/>
                  </a:lnTo>
                  <a:lnTo>
                    <a:pt x="2161227" y="273050"/>
                  </a:lnTo>
                  <a:lnTo>
                    <a:pt x="2170638" y="273050"/>
                  </a:lnTo>
                  <a:lnTo>
                    <a:pt x="2168592" y="270510"/>
                  </a:lnTo>
                  <a:lnTo>
                    <a:pt x="2166137" y="270510"/>
                  </a:lnTo>
                  <a:lnTo>
                    <a:pt x="2163682" y="269240"/>
                  </a:lnTo>
                  <a:lnTo>
                    <a:pt x="2161227" y="266700"/>
                  </a:lnTo>
                  <a:lnTo>
                    <a:pt x="2163682" y="266700"/>
                  </a:lnTo>
                  <a:lnTo>
                    <a:pt x="2138764" y="265430"/>
                  </a:lnTo>
                  <a:lnTo>
                    <a:pt x="2116669" y="261620"/>
                  </a:lnTo>
                  <a:lnTo>
                    <a:pt x="2084754" y="261620"/>
                  </a:lnTo>
                  <a:lnTo>
                    <a:pt x="2084754" y="256540"/>
                  </a:lnTo>
                  <a:lnTo>
                    <a:pt x="2087209" y="256540"/>
                  </a:lnTo>
                  <a:lnTo>
                    <a:pt x="2084171" y="255270"/>
                  </a:lnTo>
                  <a:lnTo>
                    <a:pt x="2072601" y="255270"/>
                  </a:lnTo>
                  <a:lnTo>
                    <a:pt x="2075056" y="251460"/>
                  </a:lnTo>
                  <a:lnTo>
                    <a:pt x="2075758" y="251460"/>
                  </a:lnTo>
                  <a:lnTo>
                    <a:pt x="2065236" y="243840"/>
                  </a:lnTo>
                  <a:lnTo>
                    <a:pt x="2058362" y="234950"/>
                  </a:lnTo>
                  <a:lnTo>
                    <a:pt x="2050506" y="234950"/>
                  </a:lnTo>
                  <a:lnTo>
                    <a:pt x="2055416" y="231140"/>
                  </a:lnTo>
                  <a:lnTo>
                    <a:pt x="2056360" y="231140"/>
                  </a:lnTo>
                  <a:lnTo>
                    <a:pt x="2051073" y="222250"/>
                  </a:lnTo>
                  <a:lnTo>
                    <a:pt x="2035408" y="222250"/>
                  </a:lnTo>
                  <a:lnTo>
                    <a:pt x="2033771" y="220980"/>
                  </a:lnTo>
                  <a:lnTo>
                    <a:pt x="2037863" y="220980"/>
                  </a:lnTo>
                  <a:lnTo>
                    <a:pt x="2040318" y="219710"/>
                  </a:lnTo>
                  <a:close/>
                </a:path>
                <a:path w="2754629" h="537210">
                  <a:moveTo>
                    <a:pt x="1681151" y="266700"/>
                  </a:moveTo>
                  <a:lnTo>
                    <a:pt x="1683606" y="270510"/>
                  </a:lnTo>
                  <a:lnTo>
                    <a:pt x="1685570" y="269748"/>
                  </a:lnTo>
                  <a:lnTo>
                    <a:pt x="1686061" y="269240"/>
                  </a:lnTo>
                  <a:lnTo>
                    <a:pt x="1681151" y="266700"/>
                  </a:lnTo>
                  <a:close/>
                </a:path>
                <a:path w="2754629" h="537210">
                  <a:moveTo>
                    <a:pt x="1685570" y="269748"/>
                  </a:moveTo>
                  <a:lnTo>
                    <a:pt x="1683606" y="270510"/>
                  </a:lnTo>
                  <a:lnTo>
                    <a:pt x="1684833" y="270510"/>
                  </a:lnTo>
                  <a:lnTo>
                    <a:pt x="1685570" y="269748"/>
                  </a:lnTo>
                  <a:close/>
                </a:path>
                <a:path w="2754629" h="537210">
                  <a:moveTo>
                    <a:pt x="1693426" y="266700"/>
                  </a:moveTo>
                  <a:lnTo>
                    <a:pt x="1681151" y="266700"/>
                  </a:lnTo>
                  <a:lnTo>
                    <a:pt x="1686061" y="269240"/>
                  </a:lnTo>
                  <a:lnTo>
                    <a:pt x="1685570" y="269748"/>
                  </a:lnTo>
                  <a:lnTo>
                    <a:pt x="1693426" y="266700"/>
                  </a:lnTo>
                  <a:close/>
                </a:path>
                <a:path w="2754629" h="537210">
                  <a:moveTo>
                    <a:pt x="2084754" y="256540"/>
                  </a:moveTo>
                  <a:lnTo>
                    <a:pt x="2084754" y="261620"/>
                  </a:lnTo>
                  <a:lnTo>
                    <a:pt x="2086936" y="257104"/>
                  </a:lnTo>
                  <a:lnTo>
                    <a:pt x="2084754" y="256540"/>
                  </a:lnTo>
                  <a:close/>
                </a:path>
                <a:path w="2754629" h="537210">
                  <a:moveTo>
                    <a:pt x="2086936" y="257104"/>
                  </a:moveTo>
                  <a:lnTo>
                    <a:pt x="2084754" y="261620"/>
                  </a:lnTo>
                  <a:lnTo>
                    <a:pt x="2116669" y="261620"/>
                  </a:lnTo>
                  <a:lnTo>
                    <a:pt x="2099484" y="260350"/>
                  </a:lnTo>
                  <a:lnTo>
                    <a:pt x="2086936" y="257104"/>
                  </a:lnTo>
                  <a:close/>
                </a:path>
                <a:path w="2754629" h="537210">
                  <a:moveTo>
                    <a:pt x="2451654" y="256540"/>
                  </a:moveTo>
                  <a:lnTo>
                    <a:pt x="2449632" y="258034"/>
                  </a:lnTo>
                  <a:lnTo>
                    <a:pt x="2456564" y="261620"/>
                  </a:lnTo>
                  <a:lnTo>
                    <a:pt x="2451654" y="256540"/>
                  </a:lnTo>
                  <a:close/>
                </a:path>
                <a:path w="2754629" h="537210">
                  <a:moveTo>
                    <a:pt x="2471682" y="256540"/>
                  </a:moveTo>
                  <a:lnTo>
                    <a:pt x="2451654" y="256540"/>
                  </a:lnTo>
                  <a:lnTo>
                    <a:pt x="2456564" y="261620"/>
                  </a:lnTo>
                  <a:lnTo>
                    <a:pt x="2464446" y="261620"/>
                  </a:lnTo>
                  <a:lnTo>
                    <a:pt x="2471682" y="256540"/>
                  </a:lnTo>
                  <a:close/>
                </a:path>
                <a:path w="2754629" h="537210">
                  <a:moveTo>
                    <a:pt x="2569740" y="199390"/>
                  </a:moveTo>
                  <a:lnTo>
                    <a:pt x="2567285" y="199390"/>
                  </a:lnTo>
                  <a:lnTo>
                    <a:pt x="2542735" y="205740"/>
                  </a:lnTo>
                  <a:lnTo>
                    <a:pt x="2540280" y="207010"/>
                  </a:lnTo>
                  <a:lnTo>
                    <a:pt x="2517939" y="214630"/>
                  </a:lnTo>
                  <a:lnTo>
                    <a:pt x="2500754" y="222250"/>
                  </a:lnTo>
                  <a:lnTo>
                    <a:pt x="2483425" y="233754"/>
                  </a:lnTo>
                  <a:lnTo>
                    <a:pt x="2481114" y="234950"/>
                  </a:lnTo>
                  <a:lnTo>
                    <a:pt x="2449199" y="257810"/>
                  </a:lnTo>
                  <a:lnTo>
                    <a:pt x="2449632" y="258034"/>
                  </a:lnTo>
                  <a:lnTo>
                    <a:pt x="2451654" y="256540"/>
                  </a:lnTo>
                  <a:lnTo>
                    <a:pt x="2471682" y="256540"/>
                  </a:lnTo>
                  <a:lnTo>
                    <a:pt x="2491580" y="242570"/>
                  </a:lnTo>
                  <a:lnTo>
                    <a:pt x="2490934" y="242570"/>
                  </a:lnTo>
                  <a:lnTo>
                    <a:pt x="2486024" y="238760"/>
                  </a:lnTo>
                  <a:lnTo>
                    <a:pt x="2496663" y="238760"/>
                  </a:lnTo>
                  <a:lnTo>
                    <a:pt x="2508119" y="231140"/>
                  </a:lnTo>
                  <a:lnTo>
                    <a:pt x="2525304" y="222250"/>
                  </a:lnTo>
                  <a:lnTo>
                    <a:pt x="2547645" y="215900"/>
                  </a:lnTo>
                  <a:lnTo>
                    <a:pt x="2545190" y="215900"/>
                  </a:lnTo>
                  <a:lnTo>
                    <a:pt x="2542735" y="210820"/>
                  </a:lnTo>
                  <a:lnTo>
                    <a:pt x="2567285" y="210820"/>
                  </a:lnTo>
                  <a:lnTo>
                    <a:pt x="2567285" y="205740"/>
                  </a:lnTo>
                  <a:lnTo>
                    <a:pt x="2586925" y="205740"/>
                  </a:lnTo>
                  <a:lnTo>
                    <a:pt x="2586925" y="203200"/>
                  </a:lnTo>
                  <a:lnTo>
                    <a:pt x="2579560" y="203200"/>
                  </a:lnTo>
                  <a:lnTo>
                    <a:pt x="2569740" y="199390"/>
                  </a:lnTo>
                  <a:close/>
                </a:path>
                <a:path w="2754629" h="537210">
                  <a:moveTo>
                    <a:pt x="2087209" y="256540"/>
                  </a:moveTo>
                  <a:lnTo>
                    <a:pt x="2084754" y="256540"/>
                  </a:lnTo>
                  <a:lnTo>
                    <a:pt x="2086936" y="257104"/>
                  </a:lnTo>
                  <a:lnTo>
                    <a:pt x="2087209" y="256540"/>
                  </a:lnTo>
                  <a:close/>
                </a:path>
                <a:path w="2754629" h="537210">
                  <a:moveTo>
                    <a:pt x="1696863" y="253492"/>
                  </a:moveTo>
                  <a:lnTo>
                    <a:pt x="1693426" y="255270"/>
                  </a:lnTo>
                  <a:lnTo>
                    <a:pt x="1700791" y="256540"/>
                  </a:lnTo>
                  <a:lnTo>
                    <a:pt x="1696863" y="253492"/>
                  </a:lnTo>
                  <a:close/>
                </a:path>
                <a:path w="2754629" h="537210">
                  <a:moveTo>
                    <a:pt x="1846127" y="153670"/>
                  </a:moveTo>
                  <a:lnTo>
                    <a:pt x="1818876" y="160020"/>
                  </a:lnTo>
                  <a:lnTo>
                    <a:pt x="1816421" y="162560"/>
                  </a:lnTo>
                  <a:lnTo>
                    <a:pt x="1794326" y="171450"/>
                  </a:lnTo>
                  <a:lnTo>
                    <a:pt x="1777141" y="181610"/>
                  </a:lnTo>
                  <a:lnTo>
                    <a:pt x="1759956" y="194310"/>
                  </a:lnTo>
                  <a:lnTo>
                    <a:pt x="1735161" y="219710"/>
                  </a:lnTo>
                  <a:lnTo>
                    <a:pt x="1720339" y="233754"/>
                  </a:lnTo>
                  <a:lnTo>
                    <a:pt x="1703246" y="247650"/>
                  </a:lnTo>
                  <a:lnTo>
                    <a:pt x="1703246" y="250190"/>
                  </a:lnTo>
                  <a:lnTo>
                    <a:pt x="1696863" y="253492"/>
                  </a:lnTo>
                  <a:lnTo>
                    <a:pt x="1700791" y="256540"/>
                  </a:lnTo>
                  <a:lnTo>
                    <a:pt x="1713066" y="256540"/>
                  </a:lnTo>
                  <a:lnTo>
                    <a:pt x="1715521" y="255270"/>
                  </a:lnTo>
                  <a:lnTo>
                    <a:pt x="1713066" y="255270"/>
                  </a:lnTo>
                  <a:lnTo>
                    <a:pt x="1708156" y="251460"/>
                  </a:lnTo>
                  <a:lnTo>
                    <a:pt x="1717598" y="251460"/>
                  </a:lnTo>
                  <a:lnTo>
                    <a:pt x="1732706" y="238760"/>
                  </a:lnTo>
                  <a:lnTo>
                    <a:pt x="1747681" y="224790"/>
                  </a:lnTo>
                  <a:lnTo>
                    <a:pt x="1772231" y="199390"/>
                  </a:lnTo>
                  <a:lnTo>
                    <a:pt x="1785120" y="190500"/>
                  </a:lnTo>
                  <a:lnTo>
                    <a:pt x="1784506" y="190500"/>
                  </a:lnTo>
                  <a:lnTo>
                    <a:pt x="1782051" y="185420"/>
                  </a:lnTo>
                  <a:lnTo>
                    <a:pt x="1793099" y="185420"/>
                  </a:lnTo>
                  <a:lnTo>
                    <a:pt x="1801691" y="180340"/>
                  </a:lnTo>
                  <a:lnTo>
                    <a:pt x="1823786" y="171450"/>
                  </a:lnTo>
                  <a:lnTo>
                    <a:pt x="1821331" y="171450"/>
                  </a:lnTo>
                  <a:lnTo>
                    <a:pt x="1818876" y="166370"/>
                  </a:lnTo>
                  <a:lnTo>
                    <a:pt x="1839498" y="166370"/>
                  </a:lnTo>
                  <a:lnTo>
                    <a:pt x="1847964" y="164002"/>
                  </a:lnTo>
                  <a:lnTo>
                    <a:pt x="1846127" y="163830"/>
                  </a:lnTo>
                  <a:lnTo>
                    <a:pt x="1846127" y="158750"/>
                  </a:lnTo>
                  <a:lnTo>
                    <a:pt x="1932052" y="158750"/>
                  </a:lnTo>
                  <a:lnTo>
                    <a:pt x="1917322" y="157480"/>
                  </a:lnTo>
                  <a:lnTo>
                    <a:pt x="1897682" y="154940"/>
                  </a:lnTo>
                  <a:lnTo>
                    <a:pt x="1875587" y="154940"/>
                  </a:lnTo>
                  <a:lnTo>
                    <a:pt x="1846127" y="153670"/>
                  </a:lnTo>
                  <a:close/>
                </a:path>
                <a:path w="2754629" h="537210">
                  <a:moveTo>
                    <a:pt x="2690588" y="220980"/>
                  </a:moveTo>
                  <a:lnTo>
                    <a:pt x="2673096" y="220980"/>
                  </a:lnTo>
                  <a:lnTo>
                    <a:pt x="2673096" y="225742"/>
                  </a:lnTo>
                  <a:lnTo>
                    <a:pt x="2680461" y="228600"/>
                  </a:lnTo>
                  <a:lnTo>
                    <a:pt x="2702556" y="238760"/>
                  </a:lnTo>
                  <a:lnTo>
                    <a:pt x="2729806" y="250190"/>
                  </a:lnTo>
                  <a:lnTo>
                    <a:pt x="2739626" y="252730"/>
                  </a:lnTo>
                  <a:lnTo>
                    <a:pt x="2742081" y="252730"/>
                  </a:lnTo>
                  <a:lnTo>
                    <a:pt x="2749446" y="256540"/>
                  </a:lnTo>
                  <a:lnTo>
                    <a:pt x="2753743" y="247650"/>
                  </a:lnTo>
                  <a:lnTo>
                    <a:pt x="2744536" y="247650"/>
                  </a:lnTo>
                  <a:lnTo>
                    <a:pt x="2744536" y="243205"/>
                  </a:lnTo>
                  <a:lnTo>
                    <a:pt x="2737171" y="241300"/>
                  </a:lnTo>
                  <a:lnTo>
                    <a:pt x="2709921" y="229870"/>
                  </a:lnTo>
                  <a:lnTo>
                    <a:pt x="2690588" y="220980"/>
                  </a:lnTo>
                  <a:close/>
                </a:path>
                <a:path w="2754629" h="537210">
                  <a:moveTo>
                    <a:pt x="1708156" y="251460"/>
                  </a:moveTo>
                  <a:lnTo>
                    <a:pt x="1713066" y="255270"/>
                  </a:lnTo>
                  <a:lnTo>
                    <a:pt x="1714001" y="254483"/>
                  </a:lnTo>
                  <a:lnTo>
                    <a:pt x="1708156" y="251460"/>
                  </a:lnTo>
                  <a:close/>
                </a:path>
                <a:path w="2754629" h="537210">
                  <a:moveTo>
                    <a:pt x="1714001" y="254483"/>
                  </a:moveTo>
                  <a:lnTo>
                    <a:pt x="1713066" y="255270"/>
                  </a:lnTo>
                  <a:lnTo>
                    <a:pt x="1715521" y="255270"/>
                  </a:lnTo>
                  <a:lnTo>
                    <a:pt x="1714001" y="254483"/>
                  </a:lnTo>
                  <a:close/>
                </a:path>
                <a:path w="2754629" h="537210">
                  <a:moveTo>
                    <a:pt x="2075056" y="251460"/>
                  </a:moveTo>
                  <a:lnTo>
                    <a:pt x="2072601" y="255270"/>
                  </a:lnTo>
                  <a:lnTo>
                    <a:pt x="2077511" y="252730"/>
                  </a:lnTo>
                  <a:lnTo>
                    <a:pt x="2076715" y="252153"/>
                  </a:lnTo>
                  <a:lnTo>
                    <a:pt x="2075056" y="251460"/>
                  </a:lnTo>
                  <a:close/>
                </a:path>
                <a:path w="2754629" h="537210">
                  <a:moveTo>
                    <a:pt x="2076715" y="252153"/>
                  </a:moveTo>
                  <a:lnTo>
                    <a:pt x="2077511" y="252730"/>
                  </a:lnTo>
                  <a:lnTo>
                    <a:pt x="2072601" y="255270"/>
                  </a:lnTo>
                  <a:lnTo>
                    <a:pt x="2084171" y="255270"/>
                  </a:lnTo>
                  <a:lnTo>
                    <a:pt x="2076715" y="252153"/>
                  </a:lnTo>
                  <a:close/>
                </a:path>
                <a:path w="2754629" h="537210">
                  <a:moveTo>
                    <a:pt x="1717598" y="251460"/>
                  </a:moveTo>
                  <a:lnTo>
                    <a:pt x="1708156" y="251460"/>
                  </a:lnTo>
                  <a:lnTo>
                    <a:pt x="1714001" y="254483"/>
                  </a:lnTo>
                  <a:lnTo>
                    <a:pt x="1717598" y="251460"/>
                  </a:lnTo>
                  <a:close/>
                </a:path>
                <a:path w="2754629" h="537210">
                  <a:moveTo>
                    <a:pt x="681853" y="251460"/>
                  </a:moveTo>
                  <a:lnTo>
                    <a:pt x="676943" y="252730"/>
                  </a:lnTo>
                  <a:lnTo>
                    <a:pt x="682835" y="252730"/>
                  </a:lnTo>
                  <a:lnTo>
                    <a:pt x="681853" y="251460"/>
                  </a:lnTo>
                  <a:close/>
                </a:path>
                <a:path w="2754629" h="537210">
                  <a:moveTo>
                    <a:pt x="683861" y="251460"/>
                  </a:moveTo>
                  <a:lnTo>
                    <a:pt x="681853" y="251460"/>
                  </a:lnTo>
                  <a:lnTo>
                    <a:pt x="682835" y="252730"/>
                  </a:lnTo>
                  <a:lnTo>
                    <a:pt x="684308" y="252730"/>
                  </a:lnTo>
                  <a:lnTo>
                    <a:pt x="683861" y="251460"/>
                  </a:lnTo>
                  <a:close/>
                </a:path>
                <a:path w="2754629" h="537210">
                  <a:moveTo>
                    <a:pt x="2075758" y="251460"/>
                  </a:moveTo>
                  <a:lnTo>
                    <a:pt x="2075056" y="251460"/>
                  </a:lnTo>
                  <a:lnTo>
                    <a:pt x="2076715" y="252153"/>
                  </a:lnTo>
                  <a:lnTo>
                    <a:pt x="2075758" y="251460"/>
                  </a:lnTo>
                  <a:close/>
                </a:path>
                <a:path w="2754629" h="537210">
                  <a:moveTo>
                    <a:pt x="29637" y="226158"/>
                  </a:moveTo>
                  <a:lnTo>
                    <a:pt x="17016" y="233754"/>
                  </a:lnTo>
                  <a:lnTo>
                    <a:pt x="0" y="241300"/>
                  </a:lnTo>
                  <a:lnTo>
                    <a:pt x="4910" y="251460"/>
                  </a:lnTo>
                  <a:lnTo>
                    <a:pt x="24537" y="242570"/>
                  </a:lnTo>
                  <a:lnTo>
                    <a:pt x="39144" y="233754"/>
                  </a:lnTo>
                  <a:lnTo>
                    <a:pt x="41722" y="231140"/>
                  </a:lnTo>
                  <a:lnTo>
                    <a:pt x="44525" y="228600"/>
                  </a:lnTo>
                  <a:lnTo>
                    <a:pt x="34357" y="228600"/>
                  </a:lnTo>
                  <a:lnTo>
                    <a:pt x="29637" y="226158"/>
                  </a:lnTo>
                  <a:close/>
                </a:path>
                <a:path w="2754629" h="537210">
                  <a:moveTo>
                    <a:pt x="2744536" y="243205"/>
                  </a:moveTo>
                  <a:lnTo>
                    <a:pt x="2744536" y="247650"/>
                  </a:lnTo>
                  <a:lnTo>
                    <a:pt x="2746991" y="243840"/>
                  </a:lnTo>
                  <a:lnTo>
                    <a:pt x="2744536" y="243205"/>
                  </a:lnTo>
                  <a:close/>
                </a:path>
                <a:path w="2754629" h="537210">
                  <a:moveTo>
                    <a:pt x="2744536" y="242570"/>
                  </a:moveTo>
                  <a:lnTo>
                    <a:pt x="2744536" y="243205"/>
                  </a:lnTo>
                  <a:lnTo>
                    <a:pt x="2746991" y="243840"/>
                  </a:lnTo>
                  <a:lnTo>
                    <a:pt x="2744536" y="247650"/>
                  </a:lnTo>
                  <a:lnTo>
                    <a:pt x="2753743" y="247650"/>
                  </a:lnTo>
                  <a:lnTo>
                    <a:pt x="2754356" y="246380"/>
                  </a:lnTo>
                  <a:lnTo>
                    <a:pt x="2744536" y="242570"/>
                  </a:lnTo>
                  <a:close/>
                </a:path>
                <a:path w="2754629" h="537210">
                  <a:moveTo>
                    <a:pt x="2486024" y="238760"/>
                  </a:moveTo>
                  <a:lnTo>
                    <a:pt x="2490934" y="242570"/>
                  </a:lnTo>
                  <a:lnTo>
                    <a:pt x="2492844" y="241300"/>
                  </a:lnTo>
                  <a:lnTo>
                    <a:pt x="2493389" y="241300"/>
                  </a:lnTo>
                  <a:lnTo>
                    <a:pt x="2486024" y="238760"/>
                  </a:lnTo>
                  <a:close/>
                </a:path>
                <a:path w="2754629" h="537210">
                  <a:moveTo>
                    <a:pt x="2493389" y="241300"/>
                  </a:moveTo>
                  <a:lnTo>
                    <a:pt x="2492844" y="241300"/>
                  </a:lnTo>
                  <a:lnTo>
                    <a:pt x="2490934" y="242570"/>
                  </a:lnTo>
                  <a:lnTo>
                    <a:pt x="2491580" y="242570"/>
                  </a:lnTo>
                  <a:lnTo>
                    <a:pt x="2493389" y="241300"/>
                  </a:lnTo>
                  <a:close/>
                </a:path>
                <a:path w="2754629" h="537210">
                  <a:moveTo>
                    <a:pt x="2496663" y="238760"/>
                  </a:moveTo>
                  <a:lnTo>
                    <a:pt x="2486024" y="238760"/>
                  </a:lnTo>
                  <a:lnTo>
                    <a:pt x="2493389" y="241300"/>
                  </a:lnTo>
                  <a:lnTo>
                    <a:pt x="2492844" y="241300"/>
                  </a:lnTo>
                  <a:lnTo>
                    <a:pt x="2496663" y="238760"/>
                  </a:lnTo>
                  <a:close/>
                </a:path>
                <a:path w="2754629" h="537210">
                  <a:moveTo>
                    <a:pt x="2055416" y="231140"/>
                  </a:moveTo>
                  <a:lnTo>
                    <a:pt x="2050506" y="234950"/>
                  </a:lnTo>
                  <a:lnTo>
                    <a:pt x="2057438" y="233754"/>
                  </a:lnTo>
                  <a:lnTo>
                    <a:pt x="2055416" y="231140"/>
                  </a:lnTo>
                  <a:close/>
                </a:path>
                <a:path w="2754629" h="537210">
                  <a:moveTo>
                    <a:pt x="2057438" y="233754"/>
                  </a:moveTo>
                  <a:lnTo>
                    <a:pt x="2050506" y="234950"/>
                  </a:lnTo>
                  <a:lnTo>
                    <a:pt x="2058362" y="234950"/>
                  </a:lnTo>
                  <a:lnTo>
                    <a:pt x="2057438" y="233754"/>
                  </a:lnTo>
                  <a:close/>
                </a:path>
                <a:path w="2754629" h="537210">
                  <a:moveTo>
                    <a:pt x="2056360" y="231140"/>
                  </a:moveTo>
                  <a:lnTo>
                    <a:pt x="2055416" y="231140"/>
                  </a:lnTo>
                  <a:lnTo>
                    <a:pt x="2057438" y="233754"/>
                  </a:lnTo>
                  <a:lnTo>
                    <a:pt x="2057916" y="233754"/>
                  </a:lnTo>
                  <a:lnTo>
                    <a:pt x="2056360" y="231140"/>
                  </a:lnTo>
                  <a:close/>
                </a:path>
                <a:path w="2754629" h="537210">
                  <a:moveTo>
                    <a:pt x="31902" y="224790"/>
                  </a:moveTo>
                  <a:lnTo>
                    <a:pt x="29637" y="226158"/>
                  </a:lnTo>
                  <a:lnTo>
                    <a:pt x="34357" y="228600"/>
                  </a:lnTo>
                  <a:lnTo>
                    <a:pt x="31902" y="224790"/>
                  </a:lnTo>
                  <a:close/>
                </a:path>
                <a:path w="2754629" h="537210">
                  <a:moveTo>
                    <a:pt x="48728" y="224790"/>
                  </a:moveTo>
                  <a:lnTo>
                    <a:pt x="31902" y="224790"/>
                  </a:lnTo>
                  <a:lnTo>
                    <a:pt x="34357" y="228600"/>
                  </a:lnTo>
                  <a:lnTo>
                    <a:pt x="44525" y="228600"/>
                  </a:lnTo>
                  <a:lnTo>
                    <a:pt x="48728" y="224790"/>
                  </a:lnTo>
                  <a:close/>
                </a:path>
                <a:path w="2754629" h="537210">
                  <a:moveTo>
                    <a:pt x="98470" y="168910"/>
                  </a:moveTo>
                  <a:lnTo>
                    <a:pt x="83740" y="176530"/>
                  </a:lnTo>
                  <a:lnTo>
                    <a:pt x="80978" y="179070"/>
                  </a:lnTo>
                  <a:lnTo>
                    <a:pt x="68715" y="186690"/>
                  </a:lnTo>
                  <a:lnTo>
                    <a:pt x="56440" y="198120"/>
                  </a:lnTo>
                  <a:lnTo>
                    <a:pt x="49087" y="207010"/>
                  </a:lnTo>
                  <a:lnTo>
                    <a:pt x="39267" y="217170"/>
                  </a:lnTo>
                  <a:lnTo>
                    <a:pt x="29339" y="226158"/>
                  </a:lnTo>
                  <a:lnTo>
                    <a:pt x="29637" y="226158"/>
                  </a:lnTo>
                  <a:lnTo>
                    <a:pt x="31902" y="224790"/>
                  </a:lnTo>
                  <a:lnTo>
                    <a:pt x="48728" y="224790"/>
                  </a:lnTo>
                  <a:lnTo>
                    <a:pt x="51530" y="222250"/>
                  </a:lnTo>
                  <a:lnTo>
                    <a:pt x="61350" y="212090"/>
                  </a:lnTo>
                  <a:lnTo>
                    <a:pt x="68715" y="203200"/>
                  </a:lnTo>
                  <a:lnTo>
                    <a:pt x="80978" y="193040"/>
                  </a:lnTo>
                  <a:lnTo>
                    <a:pt x="91762" y="185420"/>
                  </a:lnTo>
                  <a:lnTo>
                    <a:pt x="91105" y="185420"/>
                  </a:lnTo>
                  <a:lnTo>
                    <a:pt x="86195" y="180340"/>
                  </a:lnTo>
                  <a:lnTo>
                    <a:pt x="100918" y="180340"/>
                  </a:lnTo>
                  <a:lnTo>
                    <a:pt x="108278" y="176530"/>
                  </a:lnTo>
                  <a:lnTo>
                    <a:pt x="105823" y="175260"/>
                  </a:lnTo>
                  <a:lnTo>
                    <a:pt x="108278" y="172720"/>
                  </a:lnTo>
                  <a:lnTo>
                    <a:pt x="112369" y="172720"/>
                  </a:lnTo>
                  <a:lnTo>
                    <a:pt x="113188" y="171450"/>
                  </a:lnTo>
                  <a:lnTo>
                    <a:pt x="103368" y="171450"/>
                  </a:lnTo>
                  <a:lnTo>
                    <a:pt x="98470" y="168910"/>
                  </a:lnTo>
                  <a:close/>
                </a:path>
                <a:path w="2754629" h="537210">
                  <a:moveTo>
                    <a:pt x="2628660" y="203200"/>
                  </a:moveTo>
                  <a:lnTo>
                    <a:pt x="2599200" y="203200"/>
                  </a:lnTo>
                  <a:lnTo>
                    <a:pt x="2601655" y="205740"/>
                  </a:lnTo>
                  <a:lnTo>
                    <a:pt x="2604110" y="207010"/>
                  </a:lnTo>
                  <a:lnTo>
                    <a:pt x="2604110" y="210820"/>
                  </a:lnTo>
                  <a:lnTo>
                    <a:pt x="2603630" y="211151"/>
                  </a:lnTo>
                  <a:lnTo>
                    <a:pt x="2604217" y="211151"/>
                  </a:lnTo>
                  <a:lnTo>
                    <a:pt x="2611475" y="212090"/>
                  </a:lnTo>
                  <a:lnTo>
                    <a:pt x="2626205" y="214630"/>
                  </a:lnTo>
                  <a:lnTo>
                    <a:pt x="2643636" y="219710"/>
                  </a:lnTo>
                  <a:lnTo>
                    <a:pt x="2668186" y="224790"/>
                  </a:lnTo>
                  <a:lnTo>
                    <a:pt x="2673475" y="226158"/>
                  </a:lnTo>
                  <a:lnTo>
                    <a:pt x="2673096" y="226158"/>
                  </a:lnTo>
                  <a:lnTo>
                    <a:pt x="2673096" y="225742"/>
                  </a:lnTo>
                  <a:lnTo>
                    <a:pt x="2670641" y="224790"/>
                  </a:lnTo>
                  <a:lnTo>
                    <a:pt x="2673096" y="220980"/>
                  </a:lnTo>
                  <a:lnTo>
                    <a:pt x="2690588" y="220980"/>
                  </a:lnTo>
                  <a:lnTo>
                    <a:pt x="2687826" y="219710"/>
                  </a:lnTo>
                  <a:lnTo>
                    <a:pt x="2678006" y="215900"/>
                  </a:lnTo>
                  <a:lnTo>
                    <a:pt x="2675551" y="215900"/>
                  </a:lnTo>
                  <a:lnTo>
                    <a:pt x="2646091" y="208280"/>
                  </a:lnTo>
                  <a:lnTo>
                    <a:pt x="2628660" y="203200"/>
                  </a:lnTo>
                  <a:close/>
                </a:path>
                <a:path w="2754629" h="537210">
                  <a:moveTo>
                    <a:pt x="2673096" y="220980"/>
                  </a:moveTo>
                  <a:lnTo>
                    <a:pt x="2670641" y="224790"/>
                  </a:lnTo>
                  <a:lnTo>
                    <a:pt x="2673096" y="225742"/>
                  </a:lnTo>
                  <a:lnTo>
                    <a:pt x="2673096" y="220980"/>
                  </a:lnTo>
                  <a:close/>
                </a:path>
                <a:path w="2754629" h="537210">
                  <a:moveTo>
                    <a:pt x="1992971" y="175260"/>
                  </a:moveTo>
                  <a:lnTo>
                    <a:pt x="1983853" y="175260"/>
                  </a:lnTo>
                  <a:lnTo>
                    <a:pt x="1978943" y="180340"/>
                  </a:lnTo>
                  <a:lnTo>
                    <a:pt x="1991218" y="186690"/>
                  </a:lnTo>
                  <a:lnTo>
                    <a:pt x="2008403" y="201930"/>
                  </a:lnTo>
                  <a:lnTo>
                    <a:pt x="2020678" y="210820"/>
                  </a:lnTo>
                  <a:lnTo>
                    <a:pt x="2035408" y="222250"/>
                  </a:lnTo>
                  <a:lnTo>
                    <a:pt x="2037863" y="220980"/>
                  </a:lnTo>
                  <a:lnTo>
                    <a:pt x="2032953" y="220980"/>
                  </a:lnTo>
                  <a:lnTo>
                    <a:pt x="2040318" y="219710"/>
                  </a:lnTo>
                  <a:lnTo>
                    <a:pt x="2049562" y="219710"/>
                  </a:lnTo>
                  <a:lnTo>
                    <a:pt x="2048051" y="217170"/>
                  </a:lnTo>
                  <a:lnTo>
                    <a:pt x="2045596" y="217170"/>
                  </a:lnTo>
                  <a:lnTo>
                    <a:pt x="2045596" y="215900"/>
                  </a:lnTo>
                  <a:lnTo>
                    <a:pt x="2032953" y="205740"/>
                  </a:lnTo>
                  <a:lnTo>
                    <a:pt x="2020678" y="195580"/>
                  </a:lnTo>
                  <a:lnTo>
                    <a:pt x="2003493" y="181610"/>
                  </a:lnTo>
                  <a:lnTo>
                    <a:pt x="1992971" y="175260"/>
                  </a:lnTo>
                  <a:close/>
                </a:path>
                <a:path w="2754629" h="537210">
                  <a:moveTo>
                    <a:pt x="2049562" y="219710"/>
                  </a:moveTo>
                  <a:lnTo>
                    <a:pt x="2040318" y="219710"/>
                  </a:lnTo>
                  <a:lnTo>
                    <a:pt x="2035408" y="222250"/>
                  </a:lnTo>
                  <a:lnTo>
                    <a:pt x="2051073" y="222250"/>
                  </a:lnTo>
                  <a:lnTo>
                    <a:pt x="2049562" y="219710"/>
                  </a:lnTo>
                  <a:close/>
                </a:path>
                <a:path w="2754629" h="537210">
                  <a:moveTo>
                    <a:pt x="2542735" y="210820"/>
                  </a:moveTo>
                  <a:lnTo>
                    <a:pt x="2545190" y="215900"/>
                  </a:lnTo>
                  <a:lnTo>
                    <a:pt x="2547236" y="215476"/>
                  </a:lnTo>
                  <a:lnTo>
                    <a:pt x="2542735" y="210820"/>
                  </a:lnTo>
                  <a:close/>
                </a:path>
                <a:path w="2754629" h="537210">
                  <a:moveTo>
                    <a:pt x="2547236" y="215476"/>
                  </a:moveTo>
                  <a:lnTo>
                    <a:pt x="2545190" y="215900"/>
                  </a:lnTo>
                  <a:lnTo>
                    <a:pt x="2547645" y="215900"/>
                  </a:lnTo>
                  <a:lnTo>
                    <a:pt x="2547236" y="215476"/>
                  </a:lnTo>
                  <a:close/>
                </a:path>
                <a:path w="2754629" h="537210">
                  <a:moveTo>
                    <a:pt x="2586925" y="205740"/>
                  </a:moveTo>
                  <a:lnTo>
                    <a:pt x="2567285" y="205740"/>
                  </a:lnTo>
                  <a:lnTo>
                    <a:pt x="2569740" y="210820"/>
                  </a:lnTo>
                  <a:lnTo>
                    <a:pt x="2568139" y="211151"/>
                  </a:lnTo>
                  <a:lnTo>
                    <a:pt x="2577105" y="214630"/>
                  </a:lnTo>
                  <a:lnTo>
                    <a:pt x="2586925" y="214630"/>
                  </a:lnTo>
                  <a:lnTo>
                    <a:pt x="2591835" y="215900"/>
                  </a:lnTo>
                  <a:lnTo>
                    <a:pt x="2596745" y="215900"/>
                  </a:lnTo>
                  <a:lnTo>
                    <a:pt x="2603630" y="211151"/>
                  </a:lnTo>
                  <a:lnTo>
                    <a:pt x="2604217" y="211151"/>
                  </a:lnTo>
                  <a:lnTo>
                    <a:pt x="2601655" y="210820"/>
                  </a:lnTo>
                  <a:lnTo>
                    <a:pt x="2589380" y="210820"/>
                  </a:lnTo>
                  <a:lnTo>
                    <a:pt x="2586925" y="208280"/>
                  </a:lnTo>
                  <a:lnTo>
                    <a:pt x="2586925" y="205740"/>
                  </a:lnTo>
                  <a:close/>
                </a:path>
                <a:path w="2754629" h="537210">
                  <a:moveTo>
                    <a:pt x="2567285" y="210820"/>
                  </a:moveTo>
                  <a:lnTo>
                    <a:pt x="2542735" y="210820"/>
                  </a:lnTo>
                  <a:lnTo>
                    <a:pt x="2547236" y="215476"/>
                  </a:lnTo>
                  <a:lnTo>
                    <a:pt x="2568139" y="211151"/>
                  </a:lnTo>
                  <a:lnTo>
                    <a:pt x="2567285" y="210820"/>
                  </a:lnTo>
                  <a:close/>
                </a:path>
                <a:path w="2754629" h="537210">
                  <a:moveTo>
                    <a:pt x="2567285" y="205740"/>
                  </a:moveTo>
                  <a:lnTo>
                    <a:pt x="2567285" y="210820"/>
                  </a:lnTo>
                  <a:lnTo>
                    <a:pt x="2568139" y="211151"/>
                  </a:lnTo>
                  <a:lnTo>
                    <a:pt x="2569740" y="210820"/>
                  </a:lnTo>
                  <a:lnTo>
                    <a:pt x="2567285" y="205740"/>
                  </a:lnTo>
                  <a:close/>
                </a:path>
                <a:path w="2754629" h="537210">
                  <a:moveTo>
                    <a:pt x="2601655" y="207010"/>
                  </a:moveTo>
                  <a:lnTo>
                    <a:pt x="2596556" y="207889"/>
                  </a:lnTo>
                  <a:lnTo>
                    <a:pt x="2596651" y="208084"/>
                  </a:lnTo>
                  <a:lnTo>
                    <a:pt x="2596745" y="208280"/>
                  </a:lnTo>
                  <a:lnTo>
                    <a:pt x="2601655" y="210820"/>
                  </a:lnTo>
                  <a:lnTo>
                    <a:pt x="2604217" y="211151"/>
                  </a:lnTo>
                  <a:lnTo>
                    <a:pt x="2603630" y="211151"/>
                  </a:lnTo>
                  <a:lnTo>
                    <a:pt x="2604110" y="210820"/>
                  </a:lnTo>
                  <a:lnTo>
                    <a:pt x="2604110" y="208280"/>
                  </a:lnTo>
                  <a:lnTo>
                    <a:pt x="2599200" y="208280"/>
                  </a:lnTo>
                  <a:lnTo>
                    <a:pt x="2601655" y="207010"/>
                  </a:lnTo>
                  <a:close/>
                </a:path>
                <a:path w="2754629" h="537210">
                  <a:moveTo>
                    <a:pt x="2599200" y="198120"/>
                  </a:moveTo>
                  <a:lnTo>
                    <a:pt x="2594290" y="198120"/>
                  </a:lnTo>
                  <a:lnTo>
                    <a:pt x="2586925" y="203200"/>
                  </a:lnTo>
                  <a:lnTo>
                    <a:pt x="2586925" y="208280"/>
                  </a:lnTo>
                  <a:lnTo>
                    <a:pt x="2589380" y="210820"/>
                  </a:lnTo>
                  <a:lnTo>
                    <a:pt x="2589380" y="207010"/>
                  </a:lnTo>
                  <a:lnTo>
                    <a:pt x="2591835" y="205740"/>
                  </a:lnTo>
                  <a:lnTo>
                    <a:pt x="2594290" y="205740"/>
                  </a:lnTo>
                  <a:lnTo>
                    <a:pt x="2589380" y="203200"/>
                  </a:lnTo>
                  <a:lnTo>
                    <a:pt x="2628660" y="203200"/>
                  </a:lnTo>
                  <a:lnTo>
                    <a:pt x="2613930" y="201930"/>
                  </a:lnTo>
                  <a:lnTo>
                    <a:pt x="2599200" y="198120"/>
                  </a:lnTo>
                  <a:close/>
                </a:path>
                <a:path w="2754629" h="537210">
                  <a:moveTo>
                    <a:pt x="2590198" y="207433"/>
                  </a:moveTo>
                  <a:lnTo>
                    <a:pt x="2589380" y="208280"/>
                  </a:lnTo>
                  <a:lnTo>
                    <a:pt x="2589380" y="210820"/>
                  </a:lnTo>
                  <a:lnTo>
                    <a:pt x="2591835" y="210820"/>
                  </a:lnTo>
                  <a:lnTo>
                    <a:pt x="2591835" y="208280"/>
                  </a:lnTo>
                  <a:lnTo>
                    <a:pt x="2590198" y="207433"/>
                  </a:lnTo>
                  <a:close/>
                </a:path>
                <a:path w="2754629" h="537210">
                  <a:moveTo>
                    <a:pt x="2591835" y="208280"/>
                  </a:moveTo>
                  <a:lnTo>
                    <a:pt x="2591835" y="210820"/>
                  </a:lnTo>
                  <a:lnTo>
                    <a:pt x="2592817" y="208788"/>
                  </a:lnTo>
                  <a:lnTo>
                    <a:pt x="2591835" y="208280"/>
                  </a:lnTo>
                  <a:close/>
                </a:path>
                <a:path w="2754629" h="537210">
                  <a:moveTo>
                    <a:pt x="2592817" y="208788"/>
                  </a:moveTo>
                  <a:lnTo>
                    <a:pt x="2591835" y="210820"/>
                  </a:lnTo>
                  <a:lnTo>
                    <a:pt x="2596745" y="210820"/>
                  </a:lnTo>
                  <a:lnTo>
                    <a:pt x="2592817" y="208788"/>
                  </a:lnTo>
                  <a:close/>
                </a:path>
                <a:path w="2754629" h="537210">
                  <a:moveTo>
                    <a:pt x="2593346" y="207693"/>
                  </a:moveTo>
                  <a:lnTo>
                    <a:pt x="2592817" y="208788"/>
                  </a:lnTo>
                  <a:lnTo>
                    <a:pt x="2596745" y="210820"/>
                  </a:lnTo>
                  <a:lnTo>
                    <a:pt x="2595518" y="208280"/>
                  </a:lnTo>
                  <a:lnTo>
                    <a:pt x="2594290" y="208280"/>
                  </a:lnTo>
                  <a:lnTo>
                    <a:pt x="2595423" y="208084"/>
                  </a:lnTo>
                  <a:lnTo>
                    <a:pt x="2595612" y="208084"/>
                  </a:lnTo>
                  <a:lnTo>
                    <a:pt x="2593346" y="207693"/>
                  </a:lnTo>
                  <a:close/>
                </a:path>
                <a:path w="2754629" h="537210">
                  <a:moveTo>
                    <a:pt x="2596556" y="207889"/>
                  </a:moveTo>
                  <a:lnTo>
                    <a:pt x="2595423" y="208084"/>
                  </a:lnTo>
                  <a:lnTo>
                    <a:pt x="2596745" y="210820"/>
                  </a:lnTo>
                  <a:lnTo>
                    <a:pt x="2601655" y="210820"/>
                  </a:lnTo>
                  <a:lnTo>
                    <a:pt x="2596745" y="208280"/>
                  </a:lnTo>
                  <a:lnTo>
                    <a:pt x="2595612" y="208084"/>
                  </a:lnTo>
                  <a:lnTo>
                    <a:pt x="2596651" y="208084"/>
                  </a:lnTo>
                  <a:lnTo>
                    <a:pt x="2596556" y="207889"/>
                  </a:lnTo>
                  <a:close/>
                </a:path>
                <a:path w="2754629" h="537210">
                  <a:moveTo>
                    <a:pt x="2591835" y="207433"/>
                  </a:moveTo>
                  <a:lnTo>
                    <a:pt x="2591835" y="208280"/>
                  </a:lnTo>
                  <a:lnTo>
                    <a:pt x="2592817" y="208788"/>
                  </a:lnTo>
                  <a:lnTo>
                    <a:pt x="2593063" y="208280"/>
                  </a:lnTo>
                  <a:lnTo>
                    <a:pt x="2593157" y="208084"/>
                  </a:lnTo>
                  <a:lnTo>
                    <a:pt x="2593251" y="207889"/>
                  </a:lnTo>
                  <a:lnTo>
                    <a:pt x="2593346" y="207693"/>
                  </a:lnTo>
                  <a:lnTo>
                    <a:pt x="2591835" y="207433"/>
                  </a:lnTo>
                  <a:close/>
                </a:path>
                <a:path w="2754629" h="537210">
                  <a:moveTo>
                    <a:pt x="2589380" y="207010"/>
                  </a:moveTo>
                  <a:lnTo>
                    <a:pt x="2589380" y="208280"/>
                  </a:lnTo>
                  <a:lnTo>
                    <a:pt x="2590198" y="207433"/>
                  </a:lnTo>
                  <a:lnTo>
                    <a:pt x="2589380" y="207010"/>
                  </a:lnTo>
                  <a:close/>
                </a:path>
                <a:path w="2754629" h="537210">
                  <a:moveTo>
                    <a:pt x="2590432" y="207191"/>
                  </a:moveTo>
                  <a:lnTo>
                    <a:pt x="2590198" y="207433"/>
                  </a:lnTo>
                  <a:lnTo>
                    <a:pt x="2591835" y="208280"/>
                  </a:lnTo>
                  <a:lnTo>
                    <a:pt x="2591835" y="207433"/>
                  </a:lnTo>
                  <a:lnTo>
                    <a:pt x="2590432" y="207191"/>
                  </a:lnTo>
                  <a:close/>
                </a:path>
                <a:path w="2754629" h="537210">
                  <a:moveTo>
                    <a:pt x="2595423" y="208084"/>
                  </a:moveTo>
                  <a:lnTo>
                    <a:pt x="2594290" y="208280"/>
                  </a:lnTo>
                  <a:lnTo>
                    <a:pt x="2595518" y="208280"/>
                  </a:lnTo>
                  <a:lnTo>
                    <a:pt x="2595423" y="208084"/>
                  </a:lnTo>
                  <a:close/>
                </a:path>
                <a:path w="2754629" h="537210">
                  <a:moveTo>
                    <a:pt x="2596651" y="208084"/>
                  </a:moveTo>
                  <a:lnTo>
                    <a:pt x="2595612" y="208084"/>
                  </a:lnTo>
                  <a:lnTo>
                    <a:pt x="2596745" y="208280"/>
                  </a:lnTo>
                  <a:lnTo>
                    <a:pt x="2596651" y="208084"/>
                  </a:lnTo>
                  <a:close/>
                </a:path>
                <a:path w="2754629" h="537210">
                  <a:moveTo>
                    <a:pt x="2601655" y="205740"/>
                  </a:moveTo>
                  <a:lnTo>
                    <a:pt x="2601655" y="207010"/>
                  </a:lnTo>
                  <a:lnTo>
                    <a:pt x="2599200" y="208280"/>
                  </a:lnTo>
                  <a:lnTo>
                    <a:pt x="2604110" y="208280"/>
                  </a:lnTo>
                  <a:lnTo>
                    <a:pt x="2604110" y="207010"/>
                  </a:lnTo>
                  <a:lnTo>
                    <a:pt x="2601655" y="205740"/>
                  </a:lnTo>
                  <a:close/>
                </a:path>
                <a:path w="2754629" h="537210">
                  <a:moveTo>
                    <a:pt x="2594290" y="205740"/>
                  </a:moveTo>
                  <a:lnTo>
                    <a:pt x="2593676" y="207010"/>
                  </a:lnTo>
                  <a:lnTo>
                    <a:pt x="2593589" y="207191"/>
                  </a:lnTo>
                  <a:lnTo>
                    <a:pt x="2593472" y="207433"/>
                  </a:lnTo>
                  <a:lnTo>
                    <a:pt x="2593346" y="207693"/>
                  </a:lnTo>
                  <a:lnTo>
                    <a:pt x="2595612" y="208084"/>
                  </a:lnTo>
                  <a:lnTo>
                    <a:pt x="2595423" y="208084"/>
                  </a:lnTo>
                  <a:lnTo>
                    <a:pt x="2594290" y="205740"/>
                  </a:lnTo>
                  <a:close/>
                </a:path>
                <a:path w="2754629" h="537210">
                  <a:moveTo>
                    <a:pt x="2595272" y="205232"/>
                  </a:moveTo>
                  <a:lnTo>
                    <a:pt x="2594290" y="205740"/>
                  </a:lnTo>
                  <a:lnTo>
                    <a:pt x="2594904" y="207010"/>
                  </a:lnTo>
                  <a:lnTo>
                    <a:pt x="2594991" y="207191"/>
                  </a:lnTo>
                  <a:lnTo>
                    <a:pt x="2595108" y="207433"/>
                  </a:lnTo>
                  <a:lnTo>
                    <a:pt x="2595234" y="207693"/>
                  </a:lnTo>
                  <a:lnTo>
                    <a:pt x="2595329" y="207889"/>
                  </a:lnTo>
                  <a:lnTo>
                    <a:pt x="2595423" y="208084"/>
                  </a:lnTo>
                  <a:lnTo>
                    <a:pt x="2596556" y="207889"/>
                  </a:lnTo>
                  <a:lnTo>
                    <a:pt x="2595272" y="205232"/>
                  </a:lnTo>
                  <a:close/>
                </a:path>
                <a:path w="2754629" h="537210">
                  <a:moveTo>
                    <a:pt x="2597236" y="204216"/>
                  </a:moveTo>
                  <a:lnTo>
                    <a:pt x="2595272" y="205232"/>
                  </a:lnTo>
                  <a:lnTo>
                    <a:pt x="2596131" y="207010"/>
                  </a:lnTo>
                  <a:lnTo>
                    <a:pt x="2596219" y="207191"/>
                  </a:lnTo>
                  <a:lnTo>
                    <a:pt x="2596336" y="207433"/>
                  </a:lnTo>
                  <a:lnTo>
                    <a:pt x="2596462" y="207693"/>
                  </a:lnTo>
                  <a:lnTo>
                    <a:pt x="2596556" y="207889"/>
                  </a:lnTo>
                  <a:lnTo>
                    <a:pt x="2601655" y="207010"/>
                  </a:lnTo>
                  <a:lnTo>
                    <a:pt x="2601655" y="205740"/>
                  </a:lnTo>
                  <a:lnTo>
                    <a:pt x="2597236" y="204216"/>
                  </a:lnTo>
                  <a:close/>
                </a:path>
                <a:path w="2754629" h="537210">
                  <a:moveTo>
                    <a:pt x="2594290" y="205740"/>
                  </a:moveTo>
                  <a:lnTo>
                    <a:pt x="2591835" y="205740"/>
                  </a:lnTo>
                  <a:lnTo>
                    <a:pt x="2591835" y="207433"/>
                  </a:lnTo>
                  <a:lnTo>
                    <a:pt x="2593346" y="207693"/>
                  </a:lnTo>
                  <a:lnTo>
                    <a:pt x="2594290" y="205740"/>
                  </a:lnTo>
                  <a:close/>
                </a:path>
                <a:path w="2754629" h="537210">
                  <a:moveTo>
                    <a:pt x="2589380" y="207010"/>
                  </a:moveTo>
                  <a:lnTo>
                    <a:pt x="2590198" y="207433"/>
                  </a:lnTo>
                  <a:lnTo>
                    <a:pt x="2590432" y="207191"/>
                  </a:lnTo>
                  <a:lnTo>
                    <a:pt x="2589380" y="207010"/>
                  </a:lnTo>
                  <a:close/>
                </a:path>
                <a:path w="2754629" h="537210">
                  <a:moveTo>
                    <a:pt x="2591835" y="205740"/>
                  </a:moveTo>
                  <a:lnTo>
                    <a:pt x="2590432" y="207191"/>
                  </a:lnTo>
                  <a:lnTo>
                    <a:pt x="2591835" y="207433"/>
                  </a:lnTo>
                  <a:lnTo>
                    <a:pt x="2591835" y="205740"/>
                  </a:lnTo>
                  <a:close/>
                </a:path>
                <a:path w="2754629" h="537210">
                  <a:moveTo>
                    <a:pt x="2591835" y="205740"/>
                  </a:moveTo>
                  <a:lnTo>
                    <a:pt x="2589380" y="207010"/>
                  </a:lnTo>
                  <a:lnTo>
                    <a:pt x="2590432" y="207191"/>
                  </a:lnTo>
                  <a:lnTo>
                    <a:pt x="2591835" y="205740"/>
                  </a:lnTo>
                  <a:close/>
                </a:path>
                <a:path w="2754629" h="537210">
                  <a:moveTo>
                    <a:pt x="2594290" y="203200"/>
                  </a:moveTo>
                  <a:lnTo>
                    <a:pt x="2589380" y="203200"/>
                  </a:lnTo>
                  <a:lnTo>
                    <a:pt x="2594290" y="205740"/>
                  </a:lnTo>
                  <a:lnTo>
                    <a:pt x="2595272" y="205232"/>
                  </a:lnTo>
                  <a:lnTo>
                    <a:pt x="2594290" y="203200"/>
                  </a:lnTo>
                  <a:close/>
                </a:path>
                <a:path w="2754629" h="537210">
                  <a:moveTo>
                    <a:pt x="2599200" y="203200"/>
                  </a:moveTo>
                  <a:lnTo>
                    <a:pt x="2597236" y="204216"/>
                  </a:lnTo>
                  <a:lnTo>
                    <a:pt x="2601655" y="205740"/>
                  </a:lnTo>
                  <a:lnTo>
                    <a:pt x="2599200" y="203200"/>
                  </a:lnTo>
                  <a:close/>
                </a:path>
                <a:path w="2754629" h="537210">
                  <a:moveTo>
                    <a:pt x="2594290" y="203200"/>
                  </a:moveTo>
                  <a:lnTo>
                    <a:pt x="2595272" y="205232"/>
                  </a:lnTo>
                  <a:lnTo>
                    <a:pt x="2597236" y="204216"/>
                  </a:lnTo>
                  <a:lnTo>
                    <a:pt x="2594290" y="203200"/>
                  </a:lnTo>
                  <a:close/>
                </a:path>
                <a:path w="2754629" h="537210">
                  <a:moveTo>
                    <a:pt x="2599200" y="203200"/>
                  </a:moveTo>
                  <a:lnTo>
                    <a:pt x="2594290" y="203200"/>
                  </a:lnTo>
                  <a:lnTo>
                    <a:pt x="2597236" y="204216"/>
                  </a:lnTo>
                  <a:lnTo>
                    <a:pt x="2599200" y="203200"/>
                  </a:lnTo>
                  <a:close/>
                </a:path>
                <a:path w="2754629" h="537210">
                  <a:moveTo>
                    <a:pt x="1782051" y="185420"/>
                  </a:moveTo>
                  <a:lnTo>
                    <a:pt x="1784506" y="190500"/>
                  </a:lnTo>
                  <a:lnTo>
                    <a:pt x="1786654" y="189230"/>
                  </a:lnTo>
                  <a:lnTo>
                    <a:pt x="1786961" y="189230"/>
                  </a:lnTo>
                  <a:lnTo>
                    <a:pt x="1782051" y="185420"/>
                  </a:lnTo>
                  <a:close/>
                </a:path>
                <a:path w="2754629" h="537210">
                  <a:moveTo>
                    <a:pt x="1786961" y="189230"/>
                  </a:moveTo>
                  <a:lnTo>
                    <a:pt x="1786654" y="189230"/>
                  </a:lnTo>
                  <a:lnTo>
                    <a:pt x="1784506" y="190500"/>
                  </a:lnTo>
                  <a:lnTo>
                    <a:pt x="1785120" y="190500"/>
                  </a:lnTo>
                  <a:lnTo>
                    <a:pt x="1786961" y="189230"/>
                  </a:lnTo>
                  <a:close/>
                </a:path>
                <a:path w="2754629" h="537210">
                  <a:moveTo>
                    <a:pt x="1793099" y="185420"/>
                  </a:moveTo>
                  <a:lnTo>
                    <a:pt x="1782051" y="185420"/>
                  </a:lnTo>
                  <a:lnTo>
                    <a:pt x="1786961" y="189230"/>
                  </a:lnTo>
                  <a:lnTo>
                    <a:pt x="1786654" y="189230"/>
                  </a:lnTo>
                  <a:lnTo>
                    <a:pt x="1793099" y="185420"/>
                  </a:lnTo>
                  <a:close/>
                </a:path>
                <a:path w="2754629" h="537210">
                  <a:moveTo>
                    <a:pt x="86195" y="180340"/>
                  </a:moveTo>
                  <a:lnTo>
                    <a:pt x="91105" y="185420"/>
                  </a:lnTo>
                  <a:lnTo>
                    <a:pt x="93558" y="184150"/>
                  </a:lnTo>
                  <a:lnTo>
                    <a:pt x="86195" y="180340"/>
                  </a:lnTo>
                  <a:close/>
                </a:path>
                <a:path w="2754629" h="537210">
                  <a:moveTo>
                    <a:pt x="93560" y="184150"/>
                  </a:moveTo>
                  <a:lnTo>
                    <a:pt x="91105" y="185420"/>
                  </a:lnTo>
                  <a:lnTo>
                    <a:pt x="91762" y="185420"/>
                  </a:lnTo>
                  <a:lnTo>
                    <a:pt x="93560" y="184150"/>
                  </a:lnTo>
                  <a:close/>
                </a:path>
                <a:path w="2754629" h="537210">
                  <a:moveTo>
                    <a:pt x="100918" y="180340"/>
                  </a:moveTo>
                  <a:lnTo>
                    <a:pt x="86195" y="180340"/>
                  </a:lnTo>
                  <a:lnTo>
                    <a:pt x="93560" y="184150"/>
                  </a:lnTo>
                  <a:lnTo>
                    <a:pt x="100918" y="180340"/>
                  </a:lnTo>
                  <a:close/>
                </a:path>
                <a:path w="2754629" h="537210">
                  <a:moveTo>
                    <a:pt x="1983853" y="175260"/>
                  </a:moveTo>
                  <a:lnTo>
                    <a:pt x="1976488" y="179070"/>
                  </a:lnTo>
                  <a:lnTo>
                    <a:pt x="1978943" y="180340"/>
                  </a:lnTo>
                  <a:lnTo>
                    <a:pt x="1976897" y="179070"/>
                  </a:lnTo>
                  <a:lnTo>
                    <a:pt x="1980170" y="179070"/>
                  </a:lnTo>
                  <a:lnTo>
                    <a:pt x="1983853" y="175260"/>
                  </a:lnTo>
                  <a:close/>
                </a:path>
                <a:path w="2754629" h="537210">
                  <a:moveTo>
                    <a:pt x="1947150" y="158750"/>
                  </a:moveTo>
                  <a:lnTo>
                    <a:pt x="1846127" y="158750"/>
                  </a:lnTo>
                  <a:lnTo>
                    <a:pt x="1848582" y="163830"/>
                  </a:lnTo>
                  <a:lnTo>
                    <a:pt x="1847964" y="164002"/>
                  </a:lnTo>
                  <a:lnTo>
                    <a:pt x="1873132" y="166370"/>
                  </a:lnTo>
                  <a:lnTo>
                    <a:pt x="1895227" y="166370"/>
                  </a:lnTo>
                  <a:lnTo>
                    <a:pt x="1914867" y="167640"/>
                  </a:lnTo>
                  <a:lnTo>
                    <a:pt x="1929597" y="168910"/>
                  </a:lnTo>
                  <a:lnTo>
                    <a:pt x="1971578" y="168910"/>
                  </a:lnTo>
                  <a:lnTo>
                    <a:pt x="1969440" y="174440"/>
                  </a:lnTo>
                  <a:lnTo>
                    <a:pt x="1978943" y="180340"/>
                  </a:lnTo>
                  <a:lnTo>
                    <a:pt x="1980170" y="179070"/>
                  </a:lnTo>
                  <a:lnTo>
                    <a:pt x="1976488" y="179070"/>
                  </a:lnTo>
                  <a:lnTo>
                    <a:pt x="1983853" y="175260"/>
                  </a:lnTo>
                  <a:lnTo>
                    <a:pt x="1992971" y="175260"/>
                  </a:lnTo>
                  <a:lnTo>
                    <a:pt x="1988763" y="172720"/>
                  </a:lnTo>
                  <a:lnTo>
                    <a:pt x="1986308" y="171450"/>
                  </a:lnTo>
                  <a:lnTo>
                    <a:pt x="1974033" y="163830"/>
                  </a:lnTo>
                  <a:lnTo>
                    <a:pt x="1971578" y="163830"/>
                  </a:lnTo>
                  <a:lnTo>
                    <a:pt x="1956971" y="160020"/>
                  </a:lnTo>
                  <a:lnTo>
                    <a:pt x="1947150" y="158750"/>
                  </a:lnTo>
                  <a:close/>
                </a:path>
                <a:path w="2754629" h="537210">
                  <a:moveTo>
                    <a:pt x="112369" y="172720"/>
                  </a:moveTo>
                  <a:lnTo>
                    <a:pt x="108278" y="172720"/>
                  </a:lnTo>
                  <a:lnTo>
                    <a:pt x="110733" y="175260"/>
                  </a:lnTo>
                  <a:lnTo>
                    <a:pt x="112369" y="172720"/>
                  </a:lnTo>
                  <a:close/>
                </a:path>
                <a:path w="2754629" h="537210">
                  <a:moveTo>
                    <a:pt x="1971578" y="168910"/>
                  </a:moveTo>
                  <a:lnTo>
                    <a:pt x="1944695" y="168910"/>
                  </a:lnTo>
                  <a:lnTo>
                    <a:pt x="1969123" y="175260"/>
                  </a:lnTo>
                  <a:lnTo>
                    <a:pt x="1969440" y="174440"/>
                  </a:lnTo>
                  <a:lnTo>
                    <a:pt x="1966668" y="172720"/>
                  </a:lnTo>
                  <a:lnTo>
                    <a:pt x="1971578" y="168910"/>
                  </a:lnTo>
                  <a:close/>
                </a:path>
                <a:path w="2754629" h="537210">
                  <a:moveTo>
                    <a:pt x="1971578" y="168910"/>
                  </a:moveTo>
                  <a:lnTo>
                    <a:pt x="1966668" y="172720"/>
                  </a:lnTo>
                  <a:lnTo>
                    <a:pt x="1969440" y="174440"/>
                  </a:lnTo>
                  <a:lnTo>
                    <a:pt x="1971578" y="168910"/>
                  </a:lnTo>
                  <a:close/>
                </a:path>
                <a:path w="2754629" h="537210">
                  <a:moveTo>
                    <a:pt x="100913" y="167640"/>
                  </a:moveTo>
                  <a:lnTo>
                    <a:pt x="98470" y="168910"/>
                  </a:lnTo>
                  <a:lnTo>
                    <a:pt x="103368" y="171450"/>
                  </a:lnTo>
                  <a:lnTo>
                    <a:pt x="100913" y="167640"/>
                  </a:lnTo>
                  <a:close/>
                </a:path>
                <a:path w="2754629" h="537210">
                  <a:moveTo>
                    <a:pt x="115643" y="167640"/>
                  </a:moveTo>
                  <a:lnTo>
                    <a:pt x="100913" y="167640"/>
                  </a:lnTo>
                  <a:lnTo>
                    <a:pt x="103368" y="171450"/>
                  </a:lnTo>
                  <a:lnTo>
                    <a:pt x="113188" y="171450"/>
                  </a:lnTo>
                  <a:lnTo>
                    <a:pt x="115643" y="167640"/>
                  </a:lnTo>
                  <a:close/>
                </a:path>
                <a:path w="2754629" h="537210">
                  <a:moveTo>
                    <a:pt x="1818876" y="166370"/>
                  </a:moveTo>
                  <a:lnTo>
                    <a:pt x="1821331" y="171450"/>
                  </a:lnTo>
                  <a:lnTo>
                    <a:pt x="1823264" y="170909"/>
                  </a:lnTo>
                  <a:lnTo>
                    <a:pt x="1818876" y="166370"/>
                  </a:lnTo>
                  <a:close/>
                </a:path>
                <a:path w="2754629" h="537210">
                  <a:moveTo>
                    <a:pt x="1823264" y="170909"/>
                  </a:moveTo>
                  <a:lnTo>
                    <a:pt x="1821331" y="171450"/>
                  </a:lnTo>
                  <a:lnTo>
                    <a:pt x="1823786" y="171450"/>
                  </a:lnTo>
                  <a:lnTo>
                    <a:pt x="1823264" y="170909"/>
                  </a:lnTo>
                  <a:close/>
                </a:path>
                <a:path w="2754629" h="537210">
                  <a:moveTo>
                    <a:pt x="1839498" y="166370"/>
                  </a:moveTo>
                  <a:lnTo>
                    <a:pt x="1818876" y="166370"/>
                  </a:lnTo>
                  <a:lnTo>
                    <a:pt x="1823264" y="170909"/>
                  </a:lnTo>
                  <a:lnTo>
                    <a:pt x="1839498" y="166370"/>
                  </a:lnTo>
                  <a:close/>
                </a:path>
                <a:path w="2754629" h="537210">
                  <a:moveTo>
                    <a:pt x="401197" y="0"/>
                  </a:moveTo>
                  <a:lnTo>
                    <a:pt x="398742" y="0"/>
                  </a:lnTo>
                  <a:lnTo>
                    <a:pt x="371454" y="3810"/>
                  </a:lnTo>
                  <a:lnTo>
                    <a:pt x="346916" y="8890"/>
                  </a:lnTo>
                  <a:lnTo>
                    <a:pt x="319924" y="15240"/>
                  </a:lnTo>
                  <a:lnTo>
                    <a:pt x="295386" y="20320"/>
                  </a:lnTo>
                  <a:lnTo>
                    <a:pt x="280656" y="21590"/>
                  </a:lnTo>
                  <a:lnTo>
                    <a:pt x="263176" y="24130"/>
                  </a:lnTo>
                  <a:lnTo>
                    <a:pt x="250901" y="26670"/>
                  </a:lnTo>
                  <a:lnTo>
                    <a:pt x="248458" y="26670"/>
                  </a:lnTo>
                  <a:lnTo>
                    <a:pt x="236183" y="35560"/>
                  </a:lnTo>
                  <a:lnTo>
                    <a:pt x="192018" y="87630"/>
                  </a:lnTo>
                  <a:lnTo>
                    <a:pt x="167173" y="113030"/>
                  </a:lnTo>
                  <a:lnTo>
                    <a:pt x="142635" y="135890"/>
                  </a:lnTo>
                  <a:lnTo>
                    <a:pt x="130360" y="140970"/>
                  </a:lnTo>
                  <a:lnTo>
                    <a:pt x="115643" y="148590"/>
                  </a:lnTo>
                  <a:lnTo>
                    <a:pt x="108278" y="157480"/>
                  </a:lnTo>
                  <a:lnTo>
                    <a:pt x="105823" y="158750"/>
                  </a:lnTo>
                  <a:lnTo>
                    <a:pt x="98470" y="168910"/>
                  </a:lnTo>
                  <a:lnTo>
                    <a:pt x="100913" y="167640"/>
                  </a:lnTo>
                  <a:lnTo>
                    <a:pt x="115643" y="167640"/>
                  </a:lnTo>
                  <a:lnTo>
                    <a:pt x="116461" y="166370"/>
                  </a:lnTo>
                  <a:lnTo>
                    <a:pt x="115643" y="166370"/>
                  </a:lnTo>
                  <a:lnTo>
                    <a:pt x="110733" y="162560"/>
                  </a:lnTo>
                  <a:lnTo>
                    <a:pt x="118912" y="162560"/>
                  </a:lnTo>
                  <a:lnTo>
                    <a:pt x="125450" y="154940"/>
                  </a:lnTo>
                  <a:lnTo>
                    <a:pt x="179436" y="118110"/>
                  </a:lnTo>
                  <a:lnTo>
                    <a:pt x="248458" y="41910"/>
                  </a:lnTo>
                  <a:lnTo>
                    <a:pt x="253362" y="38100"/>
                  </a:lnTo>
                  <a:lnTo>
                    <a:pt x="255811" y="35560"/>
                  </a:lnTo>
                  <a:lnTo>
                    <a:pt x="250901" y="33020"/>
                  </a:lnTo>
                  <a:lnTo>
                    <a:pt x="283111" y="33020"/>
                  </a:lnTo>
                  <a:lnTo>
                    <a:pt x="297841" y="30480"/>
                  </a:lnTo>
                  <a:lnTo>
                    <a:pt x="322379" y="25400"/>
                  </a:lnTo>
                  <a:lnTo>
                    <a:pt x="349359" y="20320"/>
                  </a:lnTo>
                  <a:lnTo>
                    <a:pt x="373897" y="15240"/>
                  </a:lnTo>
                  <a:lnTo>
                    <a:pt x="399678" y="11641"/>
                  </a:lnTo>
                  <a:lnTo>
                    <a:pt x="398742" y="11430"/>
                  </a:lnTo>
                  <a:lnTo>
                    <a:pt x="398742" y="6350"/>
                  </a:lnTo>
                  <a:lnTo>
                    <a:pt x="429245" y="6350"/>
                  </a:lnTo>
                  <a:lnTo>
                    <a:pt x="401197" y="0"/>
                  </a:lnTo>
                  <a:close/>
                </a:path>
                <a:path w="2754629" h="537210">
                  <a:moveTo>
                    <a:pt x="110733" y="162560"/>
                  </a:moveTo>
                  <a:lnTo>
                    <a:pt x="115643" y="166370"/>
                  </a:lnTo>
                  <a:lnTo>
                    <a:pt x="117822" y="163830"/>
                  </a:lnTo>
                  <a:lnTo>
                    <a:pt x="118098" y="163830"/>
                  </a:lnTo>
                  <a:lnTo>
                    <a:pt x="110733" y="162560"/>
                  </a:lnTo>
                  <a:close/>
                </a:path>
                <a:path w="2754629" h="537210">
                  <a:moveTo>
                    <a:pt x="118098" y="163830"/>
                  </a:moveTo>
                  <a:lnTo>
                    <a:pt x="117822" y="163830"/>
                  </a:lnTo>
                  <a:lnTo>
                    <a:pt x="115643" y="166370"/>
                  </a:lnTo>
                  <a:lnTo>
                    <a:pt x="116461" y="166370"/>
                  </a:lnTo>
                  <a:lnTo>
                    <a:pt x="117986" y="164002"/>
                  </a:lnTo>
                  <a:lnTo>
                    <a:pt x="118098" y="163830"/>
                  </a:lnTo>
                  <a:close/>
                </a:path>
                <a:path w="2754629" h="537210">
                  <a:moveTo>
                    <a:pt x="1846127" y="158750"/>
                  </a:moveTo>
                  <a:lnTo>
                    <a:pt x="1846127" y="163830"/>
                  </a:lnTo>
                  <a:lnTo>
                    <a:pt x="1847964" y="164002"/>
                  </a:lnTo>
                  <a:lnTo>
                    <a:pt x="1848582" y="163830"/>
                  </a:lnTo>
                  <a:lnTo>
                    <a:pt x="1846127" y="158750"/>
                  </a:lnTo>
                  <a:close/>
                </a:path>
                <a:path w="2754629" h="537210">
                  <a:moveTo>
                    <a:pt x="118912" y="162560"/>
                  </a:moveTo>
                  <a:lnTo>
                    <a:pt x="110733" y="162560"/>
                  </a:lnTo>
                  <a:lnTo>
                    <a:pt x="118098" y="163830"/>
                  </a:lnTo>
                  <a:lnTo>
                    <a:pt x="117822" y="163830"/>
                  </a:lnTo>
                  <a:lnTo>
                    <a:pt x="118912" y="162560"/>
                  </a:lnTo>
                  <a:close/>
                </a:path>
                <a:path w="2754629" h="537210">
                  <a:moveTo>
                    <a:pt x="657008" y="151130"/>
                  </a:moveTo>
                  <a:lnTo>
                    <a:pt x="650421" y="153401"/>
                  </a:lnTo>
                  <a:lnTo>
                    <a:pt x="652098" y="154940"/>
                  </a:lnTo>
                  <a:lnTo>
                    <a:pt x="657008" y="151130"/>
                  </a:lnTo>
                  <a:close/>
                </a:path>
                <a:path w="2754629" h="537210">
                  <a:moveTo>
                    <a:pt x="664373" y="151130"/>
                  </a:moveTo>
                  <a:lnTo>
                    <a:pt x="657008" y="151130"/>
                  </a:lnTo>
                  <a:lnTo>
                    <a:pt x="652098" y="154940"/>
                  </a:lnTo>
                  <a:lnTo>
                    <a:pt x="665846" y="154940"/>
                  </a:lnTo>
                  <a:lnTo>
                    <a:pt x="664373" y="151130"/>
                  </a:lnTo>
                  <a:close/>
                </a:path>
                <a:path w="2754629" h="537210">
                  <a:moveTo>
                    <a:pt x="582201" y="80010"/>
                  </a:moveTo>
                  <a:lnTo>
                    <a:pt x="576030" y="80010"/>
                  </a:lnTo>
                  <a:lnTo>
                    <a:pt x="571215" y="85884"/>
                  </a:lnTo>
                  <a:lnTo>
                    <a:pt x="598113" y="105410"/>
                  </a:lnTo>
                  <a:lnTo>
                    <a:pt x="650421" y="153401"/>
                  </a:lnTo>
                  <a:lnTo>
                    <a:pt x="657008" y="151130"/>
                  </a:lnTo>
                  <a:lnTo>
                    <a:pt x="664373" y="151130"/>
                  </a:lnTo>
                  <a:lnTo>
                    <a:pt x="661918" y="149860"/>
                  </a:lnTo>
                  <a:lnTo>
                    <a:pt x="664373" y="149860"/>
                  </a:lnTo>
                  <a:lnTo>
                    <a:pt x="610388" y="100330"/>
                  </a:lnTo>
                  <a:lnTo>
                    <a:pt x="582201" y="80010"/>
                  </a:lnTo>
                  <a:close/>
                </a:path>
                <a:path w="2754629" h="537210">
                  <a:moveTo>
                    <a:pt x="490411" y="25400"/>
                  </a:moveTo>
                  <a:lnTo>
                    <a:pt x="477572" y="25400"/>
                  </a:lnTo>
                  <a:lnTo>
                    <a:pt x="477572" y="30480"/>
                  </a:lnTo>
                  <a:lnTo>
                    <a:pt x="475117" y="30480"/>
                  </a:lnTo>
                  <a:lnTo>
                    <a:pt x="509475" y="46990"/>
                  </a:lnTo>
                  <a:lnTo>
                    <a:pt x="541377" y="64770"/>
                  </a:lnTo>
                  <a:lnTo>
                    <a:pt x="570825" y="86360"/>
                  </a:lnTo>
                  <a:lnTo>
                    <a:pt x="571215" y="85884"/>
                  </a:lnTo>
                  <a:lnTo>
                    <a:pt x="568370" y="83820"/>
                  </a:lnTo>
                  <a:lnTo>
                    <a:pt x="576030" y="80010"/>
                  </a:lnTo>
                  <a:lnTo>
                    <a:pt x="582201" y="80010"/>
                  </a:lnTo>
                  <a:lnTo>
                    <a:pt x="548730" y="55880"/>
                  </a:lnTo>
                  <a:lnTo>
                    <a:pt x="516840" y="38100"/>
                  </a:lnTo>
                  <a:lnTo>
                    <a:pt x="500982" y="30480"/>
                  </a:lnTo>
                  <a:lnTo>
                    <a:pt x="477572" y="30480"/>
                  </a:lnTo>
                  <a:lnTo>
                    <a:pt x="475388" y="29919"/>
                  </a:lnTo>
                  <a:lnTo>
                    <a:pt x="499815" y="29919"/>
                  </a:lnTo>
                  <a:lnTo>
                    <a:pt x="490411" y="25400"/>
                  </a:lnTo>
                  <a:close/>
                </a:path>
                <a:path w="2754629" h="537210">
                  <a:moveTo>
                    <a:pt x="576030" y="80010"/>
                  </a:moveTo>
                  <a:lnTo>
                    <a:pt x="568370" y="83820"/>
                  </a:lnTo>
                  <a:lnTo>
                    <a:pt x="571215" y="85884"/>
                  </a:lnTo>
                  <a:lnTo>
                    <a:pt x="576030" y="80010"/>
                  </a:lnTo>
                  <a:close/>
                </a:path>
                <a:path w="2754629" h="537210">
                  <a:moveTo>
                    <a:pt x="250901" y="33020"/>
                  </a:moveTo>
                  <a:lnTo>
                    <a:pt x="255811" y="35560"/>
                  </a:lnTo>
                  <a:lnTo>
                    <a:pt x="253356" y="38100"/>
                  </a:lnTo>
                  <a:lnTo>
                    <a:pt x="258266" y="34290"/>
                  </a:lnTo>
                  <a:lnTo>
                    <a:pt x="250901" y="33020"/>
                  </a:lnTo>
                  <a:close/>
                </a:path>
                <a:path w="2754629" h="537210">
                  <a:moveTo>
                    <a:pt x="283111" y="33020"/>
                  </a:moveTo>
                  <a:lnTo>
                    <a:pt x="250901" y="33020"/>
                  </a:lnTo>
                  <a:lnTo>
                    <a:pt x="258266" y="34290"/>
                  </a:lnTo>
                  <a:lnTo>
                    <a:pt x="253362" y="38100"/>
                  </a:lnTo>
                  <a:lnTo>
                    <a:pt x="265631" y="34290"/>
                  </a:lnTo>
                  <a:lnTo>
                    <a:pt x="283111" y="33020"/>
                  </a:lnTo>
                  <a:close/>
                </a:path>
                <a:path w="2754629" h="537210">
                  <a:moveTo>
                    <a:pt x="477572" y="25400"/>
                  </a:moveTo>
                  <a:lnTo>
                    <a:pt x="475388" y="29919"/>
                  </a:lnTo>
                  <a:lnTo>
                    <a:pt x="477572" y="30480"/>
                  </a:lnTo>
                  <a:lnTo>
                    <a:pt x="477572" y="25400"/>
                  </a:lnTo>
                  <a:close/>
                </a:path>
                <a:path w="2754629" h="537210">
                  <a:moveTo>
                    <a:pt x="429245" y="6350"/>
                  </a:moveTo>
                  <a:lnTo>
                    <a:pt x="398742" y="6350"/>
                  </a:lnTo>
                  <a:lnTo>
                    <a:pt x="401197" y="11430"/>
                  </a:lnTo>
                  <a:lnTo>
                    <a:pt x="399678" y="11641"/>
                  </a:lnTo>
                  <a:lnTo>
                    <a:pt x="438009" y="20320"/>
                  </a:lnTo>
                  <a:lnTo>
                    <a:pt x="475388" y="29919"/>
                  </a:lnTo>
                  <a:lnTo>
                    <a:pt x="477572" y="25400"/>
                  </a:lnTo>
                  <a:lnTo>
                    <a:pt x="490411" y="25400"/>
                  </a:lnTo>
                  <a:lnTo>
                    <a:pt x="482482" y="21590"/>
                  </a:lnTo>
                  <a:lnTo>
                    <a:pt x="480027" y="20320"/>
                  </a:lnTo>
                  <a:lnTo>
                    <a:pt x="440464" y="8890"/>
                  </a:lnTo>
                  <a:lnTo>
                    <a:pt x="429245" y="6350"/>
                  </a:lnTo>
                  <a:close/>
                </a:path>
                <a:path w="2754629" h="537210">
                  <a:moveTo>
                    <a:pt x="398742" y="6350"/>
                  </a:moveTo>
                  <a:lnTo>
                    <a:pt x="398742" y="11430"/>
                  </a:lnTo>
                  <a:lnTo>
                    <a:pt x="399678" y="11641"/>
                  </a:lnTo>
                  <a:lnTo>
                    <a:pt x="401197" y="11430"/>
                  </a:lnTo>
                  <a:lnTo>
                    <a:pt x="398742" y="6350"/>
                  </a:lnTo>
                  <a:close/>
                </a:path>
              </a:pathLst>
            </a:custGeom>
            <a:solidFill>
              <a:srgbClr val="000000"/>
            </a:solidFill>
          </p:spPr>
          <p:txBody>
            <a:bodyPr wrap="square" lIns="0" tIns="0" rIns="0" bIns="0" rtlCol="0"/>
            <a:lstStyle/>
            <a:p>
              <a:endParaRPr sz="1154"/>
            </a:p>
          </p:txBody>
        </p:sp>
      </p:grpSp>
      <p:sp>
        <p:nvSpPr>
          <p:cNvPr id="10" name="object 10"/>
          <p:cNvSpPr txBox="1"/>
          <p:nvPr/>
        </p:nvSpPr>
        <p:spPr>
          <a:xfrm>
            <a:off x="7097722" y="2075810"/>
            <a:ext cx="247198" cy="104435"/>
          </a:xfrm>
          <a:prstGeom prst="rect">
            <a:avLst/>
          </a:prstGeom>
        </p:spPr>
        <p:txBody>
          <a:bodyPr vert="horz" wrap="square" lIns="0" tIns="10588" rIns="0" bIns="0" rtlCol="0">
            <a:spAutoFit/>
          </a:bodyPr>
          <a:lstStyle/>
          <a:p>
            <a:pPr marL="8145">
              <a:spcBef>
                <a:spcPts val="83"/>
              </a:spcBef>
            </a:pPr>
            <a:r>
              <a:rPr sz="609" spc="115" dirty="0">
                <a:latin typeface="Times New Roman"/>
                <a:cs typeface="Times New Roman"/>
              </a:rPr>
              <a:t>Time</a:t>
            </a:r>
            <a:endParaRPr sz="609">
              <a:latin typeface="Times New Roman"/>
              <a:cs typeface="Times New Roman"/>
            </a:endParaRPr>
          </a:p>
        </p:txBody>
      </p:sp>
      <p:sp>
        <p:nvSpPr>
          <p:cNvPr id="11" name="object 11"/>
          <p:cNvSpPr txBox="1"/>
          <p:nvPr/>
        </p:nvSpPr>
        <p:spPr>
          <a:xfrm>
            <a:off x="5642166" y="2431821"/>
            <a:ext cx="1183453" cy="146404"/>
          </a:xfrm>
          <a:prstGeom prst="rect">
            <a:avLst/>
          </a:prstGeom>
        </p:spPr>
        <p:txBody>
          <a:bodyPr vert="horz" wrap="square" lIns="0" tIns="8145" rIns="0" bIns="0" rtlCol="0">
            <a:spAutoFit/>
          </a:bodyPr>
          <a:lstStyle/>
          <a:p>
            <a:pPr marL="8145">
              <a:spcBef>
                <a:spcPts val="64"/>
              </a:spcBef>
            </a:pPr>
            <a:r>
              <a:rPr sz="898" u="sng" dirty="0">
                <a:uFill>
                  <a:solidFill>
                    <a:srgbClr val="000000"/>
                  </a:solidFill>
                </a:uFill>
                <a:latin typeface="Comic Sans MS"/>
                <a:cs typeface="Comic Sans MS"/>
              </a:rPr>
              <a:t>Sound</a:t>
            </a:r>
            <a:r>
              <a:rPr sz="898" u="sng" spc="-16" dirty="0">
                <a:uFill>
                  <a:solidFill>
                    <a:srgbClr val="000000"/>
                  </a:solidFill>
                </a:uFill>
                <a:latin typeface="Comic Sans MS"/>
                <a:cs typeface="Comic Sans MS"/>
              </a:rPr>
              <a:t> </a:t>
            </a:r>
            <a:r>
              <a:rPr sz="898" u="sng" dirty="0">
                <a:uFill>
                  <a:solidFill>
                    <a:srgbClr val="000000"/>
                  </a:solidFill>
                </a:uFill>
                <a:latin typeface="Comic Sans MS"/>
                <a:cs typeface="Comic Sans MS"/>
              </a:rPr>
              <a:t>as</a:t>
            </a:r>
            <a:r>
              <a:rPr sz="898" u="sng" spc="-13" dirty="0">
                <a:uFill>
                  <a:solidFill>
                    <a:srgbClr val="000000"/>
                  </a:solidFill>
                </a:uFill>
                <a:latin typeface="Comic Sans MS"/>
                <a:cs typeface="Comic Sans MS"/>
              </a:rPr>
              <a:t> </a:t>
            </a:r>
            <a:r>
              <a:rPr sz="898" u="sng" dirty="0">
                <a:uFill>
                  <a:solidFill>
                    <a:srgbClr val="000000"/>
                  </a:solidFill>
                </a:uFill>
                <a:latin typeface="Comic Sans MS"/>
                <a:cs typeface="Comic Sans MS"/>
              </a:rPr>
              <a:t>analog</a:t>
            </a:r>
            <a:r>
              <a:rPr sz="898" u="sng" spc="-22" dirty="0">
                <a:uFill>
                  <a:solidFill>
                    <a:srgbClr val="000000"/>
                  </a:solidFill>
                </a:uFill>
                <a:latin typeface="Comic Sans MS"/>
                <a:cs typeface="Comic Sans MS"/>
              </a:rPr>
              <a:t> </a:t>
            </a:r>
            <a:r>
              <a:rPr sz="898" u="sng" spc="-6" dirty="0">
                <a:uFill>
                  <a:solidFill>
                    <a:srgbClr val="000000"/>
                  </a:solidFill>
                </a:uFill>
                <a:latin typeface="Comic Sans MS"/>
                <a:cs typeface="Comic Sans MS"/>
              </a:rPr>
              <a:t>signal</a:t>
            </a:r>
            <a:endParaRPr sz="898">
              <a:latin typeface="Comic Sans MS"/>
              <a:cs typeface="Comic Sans MS"/>
            </a:endParaRPr>
          </a:p>
        </p:txBody>
      </p:sp>
      <p:sp>
        <p:nvSpPr>
          <p:cNvPr id="14" name="Footer Placeholder 13">
            <a:extLst>
              <a:ext uri="{FF2B5EF4-FFF2-40B4-BE49-F238E27FC236}">
                <a16:creationId xmlns:a16="http://schemas.microsoft.com/office/drawing/2014/main" id="{E4F98EF7-8595-4953-8C94-2FCA290FE44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875466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Principles</a:t>
            </a:r>
            <a:r>
              <a:rPr sz="2565" u="sng" spc="-45"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of</a:t>
            </a:r>
            <a:r>
              <a:rPr sz="2565" u="sng" spc="-73"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Digitization</a:t>
            </a:r>
            <a:endParaRPr sz="2565">
              <a:latin typeface="Comic Sans MS"/>
              <a:cs typeface="Comic Sans MS"/>
            </a:endParaRPr>
          </a:p>
        </p:txBody>
      </p:sp>
      <p:sp>
        <p:nvSpPr>
          <p:cNvPr id="3" name="object 3"/>
          <p:cNvSpPr txBox="1"/>
          <p:nvPr/>
        </p:nvSpPr>
        <p:spPr>
          <a:xfrm>
            <a:off x="2670714" y="901771"/>
            <a:ext cx="4639331" cy="2671435"/>
          </a:xfrm>
          <a:prstGeom prst="rect">
            <a:avLst/>
          </a:prstGeom>
        </p:spPr>
        <p:txBody>
          <a:bodyPr vert="horz" wrap="square" lIns="0" tIns="23620" rIns="0" bIns="0" rtlCol="0">
            <a:spAutoFit/>
          </a:bodyPr>
          <a:lstStyle/>
          <a:p>
            <a:pPr marL="228046" marR="147416" indent="-219902">
              <a:lnSpc>
                <a:spcPts val="1539"/>
              </a:lnSpc>
              <a:spcBef>
                <a:spcPts val="186"/>
              </a:spcBef>
              <a:buClr>
                <a:srgbClr val="3333CC"/>
              </a:buClr>
              <a:buSzPct val="80952"/>
              <a:buFont typeface="Wingdings"/>
              <a:buChar char=""/>
              <a:tabLst>
                <a:tab pos="228046" algn="l"/>
              </a:tabLst>
            </a:pPr>
            <a:r>
              <a:rPr sz="1347" i="1" spc="-26" dirty="0">
                <a:latin typeface="Comic Sans MS"/>
                <a:cs typeface="Comic Sans MS"/>
              </a:rPr>
              <a:t>Sampling</a:t>
            </a:r>
            <a:r>
              <a:rPr sz="1283" spc="-26" dirty="0">
                <a:latin typeface="Comic Sans MS"/>
                <a:cs typeface="Comic Sans MS"/>
              </a:rPr>
              <a:t>:</a:t>
            </a:r>
            <a:r>
              <a:rPr sz="1283" spc="-16" dirty="0">
                <a:latin typeface="Comic Sans MS"/>
                <a:cs typeface="Comic Sans MS"/>
              </a:rPr>
              <a:t> </a:t>
            </a:r>
            <a:r>
              <a:rPr sz="1283" dirty="0">
                <a:latin typeface="Comic Sans MS"/>
                <a:cs typeface="Comic Sans MS"/>
              </a:rPr>
              <a:t>Divide</a:t>
            </a:r>
            <a:r>
              <a:rPr sz="1283" spc="-22" dirty="0">
                <a:latin typeface="Comic Sans MS"/>
                <a:cs typeface="Comic Sans MS"/>
              </a:rPr>
              <a:t> </a:t>
            </a:r>
            <a:r>
              <a:rPr sz="1283" dirty="0">
                <a:latin typeface="Comic Sans MS"/>
                <a:cs typeface="Comic Sans MS"/>
              </a:rPr>
              <a:t>the</a:t>
            </a:r>
            <a:r>
              <a:rPr sz="1283" spc="-22" dirty="0">
                <a:latin typeface="Comic Sans MS"/>
                <a:cs typeface="Comic Sans MS"/>
              </a:rPr>
              <a:t> </a:t>
            </a:r>
            <a:r>
              <a:rPr sz="1283" dirty="0">
                <a:latin typeface="Comic Sans MS"/>
                <a:cs typeface="Comic Sans MS"/>
              </a:rPr>
              <a:t>horizontal</a:t>
            </a:r>
            <a:r>
              <a:rPr sz="1283" spc="-29" dirty="0">
                <a:latin typeface="Comic Sans MS"/>
                <a:cs typeface="Comic Sans MS"/>
              </a:rPr>
              <a:t> </a:t>
            </a:r>
            <a:r>
              <a:rPr sz="1283" dirty="0">
                <a:latin typeface="Comic Sans MS"/>
                <a:cs typeface="Comic Sans MS"/>
              </a:rPr>
              <a:t>axis</a:t>
            </a:r>
            <a:r>
              <a:rPr sz="1283" spc="-26" dirty="0">
                <a:latin typeface="Comic Sans MS"/>
                <a:cs typeface="Comic Sans MS"/>
              </a:rPr>
              <a:t> </a:t>
            </a:r>
            <a:r>
              <a:rPr sz="1283" dirty="0">
                <a:latin typeface="Comic Sans MS"/>
                <a:cs typeface="Comic Sans MS"/>
              </a:rPr>
              <a:t>(time)</a:t>
            </a:r>
            <a:r>
              <a:rPr sz="1283" spc="-13" dirty="0">
                <a:latin typeface="Comic Sans MS"/>
                <a:cs typeface="Comic Sans MS"/>
              </a:rPr>
              <a:t> </a:t>
            </a:r>
            <a:r>
              <a:rPr sz="1283" dirty="0">
                <a:latin typeface="Comic Sans MS"/>
                <a:cs typeface="Comic Sans MS"/>
              </a:rPr>
              <a:t>into</a:t>
            </a:r>
            <a:r>
              <a:rPr sz="1283" spc="-22" dirty="0">
                <a:latin typeface="Comic Sans MS"/>
                <a:cs typeface="Comic Sans MS"/>
              </a:rPr>
              <a:t> </a:t>
            </a:r>
            <a:r>
              <a:rPr sz="1283" spc="-6" dirty="0">
                <a:latin typeface="Comic Sans MS"/>
                <a:cs typeface="Comic Sans MS"/>
              </a:rPr>
              <a:t>discrete pieces</a:t>
            </a:r>
            <a:endParaRPr sz="1283">
              <a:latin typeface="Comic Sans MS"/>
              <a:cs typeface="Comic Sans MS"/>
            </a:endParaRPr>
          </a:p>
          <a:p>
            <a:pPr marL="228046" marR="24434" indent="-219902">
              <a:lnSpc>
                <a:spcPct val="99800"/>
              </a:lnSpc>
              <a:spcBef>
                <a:spcPts val="196"/>
              </a:spcBef>
              <a:buClr>
                <a:srgbClr val="3333CC"/>
              </a:buClr>
              <a:buSzPct val="80952"/>
              <a:buFont typeface="Wingdings"/>
              <a:buChar char=""/>
              <a:tabLst>
                <a:tab pos="228046" algn="l"/>
              </a:tabLst>
            </a:pPr>
            <a:r>
              <a:rPr sz="1347" i="1" spc="-32" dirty="0">
                <a:latin typeface="Comic Sans MS"/>
                <a:cs typeface="Comic Sans MS"/>
              </a:rPr>
              <a:t>Quantization</a:t>
            </a:r>
            <a:r>
              <a:rPr sz="1283" spc="-32" dirty="0">
                <a:latin typeface="Comic Sans MS"/>
                <a:cs typeface="Comic Sans MS"/>
              </a:rPr>
              <a:t>:</a:t>
            </a:r>
            <a:r>
              <a:rPr sz="1283" spc="-35" dirty="0">
                <a:latin typeface="Comic Sans MS"/>
                <a:cs typeface="Comic Sans MS"/>
              </a:rPr>
              <a:t> </a:t>
            </a:r>
            <a:r>
              <a:rPr sz="1283" dirty="0">
                <a:latin typeface="Comic Sans MS"/>
                <a:cs typeface="Comic Sans MS"/>
              </a:rPr>
              <a:t>Divide</a:t>
            </a:r>
            <a:r>
              <a:rPr sz="1283" spc="-16" dirty="0">
                <a:latin typeface="Comic Sans MS"/>
                <a:cs typeface="Comic Sans MS"/>
              </a:rPr>
              <a:t> </a:t>
            </a:r>
            <a:r>
              <a:rPr sz="1283" dirty="0">
                <a:latin typeface="Comic Sans MS"/>
                <a:cs typeface="Comic Sans MS"/>
              </a:rPr>
              <a:t>the</a:t>
            </a:r>
            <a:r>
              <a:rPr sz="1283" spc="-32" dirty="0">
                <a:latin typeface="Comic Sans MS"/>
                <a:cs typeface="Comic Sans MS"/>
              </a:rPr>
              <a:t> </a:t>
            </a:r>
            <a:r>
              <a:rPr sz="1283" dirty="0">
                <a:latin typeface="Comic Sans MS"/>
                <a:cs typeface="Comic Sans MS"/>
              </a:rPr>
              <a:t>vertical</a:t>
            </a:r>
            <a:r>
              <a:rPr sz="1283" spc="-16" dirty="0">
                <a:latin typeface="Comic Sans MS"/>
                <a:cs typeface="Comic Sans MS"/>
              </a:rPr>
              <a:t> </a:t>
            </a:r>
            <a:r>
              <a:rPr sz="1283" dirty="0">
                <a:latin typeface="Comic Sans MS"/>
                <a:cs typeface="Comic Sans MS"/>
              </a:rPr>
              <a:t>axis</a:t>
            </a:r>
            <a:r>
              <a:rPr sz="1283" spc="-29" dirty="0">
                <a:latin typeface="Comic Sans MS"/>
                <a:cs typeface="Comic Sans MS"/>
              </a:rPr>
              <a:t> </a:t>
            </a:r>
            <a:r>
              <a:rPr sz="1283" dirty="0">
                <a:latin typeface="Comic Sans MS"/>
                <a:cs typeface="Comic Sans MS"/>
              </a:rPr>
              <a:t>(signal</a:t>
            </a:r>
            <a:r>
              <a:rPr sz="1283" spc="-10" dirty="0">
                <a:latin typeface="Comic Sans MS"/>
                <a:cs typeface="Comic Sans MS"/>
              </a:rPr>
              <a:t> </a:t>
            </a:r>
            <a:r>
              <a:rPr sz="1283" dirty="0">
                <a:latin typeface="Comic Sans MS"/>
                <a:cs typeface="Comic Sans MS"/>
              </a:rPr>
              <a:t>strength</a:t>
            </a:r>
            <a:r>
              <a:rPr sz="1283" spc="-19" dirty="0">
                <a:latin typeface="Comic Sans MS"/>
                <a:cs typeface="Comic Sans MS"/>
              </a:rPr>
              <a:t> </a:t>
            </a:r>
            <a:r>
              <a:rPr sz="1283" spc="-32" dirty="0">
                <a:latin typeface="Comic Sans MS"/>
                <a:cs typeface="Comic Sans MS"/>
              </a:rPr>
              <a:t>- </a:t>
            </a:r>
            <a:r>
              <a:rPr sz="1283" dirty="0">
                <a:latin typeface="Comic Sans MS"/>
                <a:cs typeface="Comic Sans MS"/>
              </a:rPr>
              <a:t>voltage)</a:t>
            </a:r>
            <a:r>
              <a:rPr sz="1283" spc="-13" dirty="0">
                <a:latin typeface="Comic Sans MS"/>
                <a:cs typeface="Comic Sans MS"/>
              </a:rPr>
              <a:t> </a:t>
            </a:r>
            <a:r>
              <a:rPr sz="1283" dirty="0">
                <a:latin typeface="Comic Sans MS"/>
                <a:cs typeface="Comic Sans MS"/>
              </a:rPr>
              <a:t>into</a:t>
            </a:r>
            <a:r>
              <a:rPr sz="1283" spc="-19" dirty="0">
                <a:latin typeface="Comic Sans MS"/>
                <a:cs typeface="Comic Sans MS"/>
              </a:rPr>
              <a:t> </a:t>
            </a:r>
            <a:r>
              <a:rPr sz="1283" dirty="0">
                <a:latin typeface="Comic Sans MS"/>
                <a:cs typeface="Comic Sans MS"/>
              </a:rPr>
              <a:t>pieces.</a:t>
            </a:r>
            <a:r>
              <a:rPr sz="1283" spc="-6" dirty="0">
                <a:latin typeface="Comic Sans MS"/>
                <a:cs typeface="Comic Sans MS"/>
              </a:rPr>
              <a:t> </a:t>
            </a:r>
            <a:r>
              <a:rPr sz="1283" dirty="0">
                <a:latin typeface="Comic Sans MS"/>
                <a:cs typeface="Comic Sans MS"/>
              </a:rPr>
              <a:t>For</a:t>
            </a:r>
            <a:r>
              <a:rPr sz="1283" spc="-16" dirty="0">
                <a:latin typeface="Comic Sans MS"/>
                <a:cs typeface="Comic Sans MS"/>
              </a:rPr>
              <a:t> </a:t>
            </a:r>
            <a:r>
              <a:rPr sz="1283" dirty="0">
                <a:latin typeface="Comic Sans MS"/>
                <a:cs typeface="Comic Sans MS"/>
              </a:rPr>
              <a:t>example,</a:t>
            </a:r>
            <a:r>
              <a:rPr sz="1283" spc="-13" dirty="0">
                <a:latin typeface="Comic Sans MS"/>
                <a:cs typeface="Comic Sans MS"/>
              </a:rPr>
              <a:t> 8-</a:t>
            </a:r>
            <a:r>
              <a:rPr sz="1283" dirty="0">
                <a:latin typeface="Comic Sans MS"/>
                <a:cs typeface="Comic Sans MS"/>
              </a:rPr>
              <a:t>bit</a:t>
            </a:r>
            <a:r>
              <a:rPr sz="1283" spc="-19" dirty="0">
                <a:latin typeface="Comic Sans MS"/>
                <a:cs typeface="Comic Sans MS"/>
              </a:rPr>
              <a:t> </a:t>
            </a:r>
            <a:r>
              <a:rPr sz="1283" spc="-6" dirty="0">
                <a:latin typeface="Comic Sans MS"/>
                <a:cs typeface="Comic Sans MS"/>
              </a:rPr>
              <a:t>quantization </a:t>
            </a:r>
            <a:r>
              <a:rPr sz="1283" dirty="0">
                <a:latin typeface="Comic Sans MS"/>
                <a:cs typeface="Comic Sans MS"/>
              </a:rPr>
              <a:t>divides</a:t>
            </a:r>
            <a:r>
              <a:rPr sz="1283" spc="-16" dirty="0">
                <a:latin typeface="Comic Sans MS"/>
                <a:cs typeface="Comic Sans MS"/>
              </a:rPr>
              <a:t> </a:t>
            </a:r>
            <a:r>
              <a:rPr sz="1283" dirty="0">
                <a:latin typeface="Comic Sans MS"/>
                <a:cs typeface="Comic Sans MS"/>
              </a:rPr>
              <a:t>the</a:t>
            </a:r>
            <a:r>
              <a:rPr sz="1283" spc="-26" dirty="0">
                <a:latin typeface="Comic Sans MS"/>
                <a:cs typeface="Comic Sans MS"/>
              </a:rPr>
              <a:t> </a:t>
            </a:r>
            <a:r>
              <a:rPr sz="1283" dirty="0">
                <a:latin typeface="Comic Sans MS"/>
                <a:cs typeface="Comic Sans MS"/>
              </a:rPr>
              <a:t>vertical</a:t>
            </a:r>
            <a:r>
              <a:rPr sz="1283" spc="-13" dirty="0">
                <a:latin typeface="Comic Sans MS"/>
                <a:cs typeface="Comic Sans MS"/>
              </a:rPr>
              <a:t> </a:t>
            </a:r>
            <a:r>
              <a:rPr sz="1283" dirty="0">
                <a:latin typeface="Comic Sans MS"/>
                <a:cs typeface="Comic Sans MS"/>
              </a:rPr>
              <a:t>axis</a:t>
            </a:r>
            <a:r>
              <a:rPr sz="1283" spc="-13" dirty="0">
                <a:latin typeface="Comic Sans MS"/>
                <a:cs typeface="Comic Sans MS"/>
              </a:rPr>
              <a:t> </a:t>
            </a:r>
            <a:r>
              <a:rPr sz="1283" dirty="0">
                <a:latin typeface="Comic Sans MS"/>
                <a:cs typeface="Comic Sans MS"/>
              </a:rPr>
              <a:t>into</a:t>
            </a:r>
            <a:r>
              <a:rPr sz="1283" spc="-19" dirty="0">
                <a:latin typeface="Comic Sans MS"/>
                <a:cs typeface="Comic Sans MS"/>
              </a:rPr>
              <a:t> </a:t>
            </a:r>
            <a:r>
              <a:rPr sz="1283" dirty="0">
                <a:latin typeface="Comic Sans MS"/>
                <a:cs typeface="Comic Sans MS"/>
              </a:rPr>
              <a:t>256</a:t>
            </a:r>
            <a:r>
              <a:rPr sz="1283" spc="-13" dirty="0">
                <a:latin typeface="Comic Sans MS"/>
                <a:cs typeface="Comic Sans MS"/>
              </a:rPr>
              <a:t> </a:t>
            </a:r>
            <a:r>
              <a:rPr sz="1283" dirty="0">
                <a:latin typeface="Comic Sans MS"/>
                <a:cs typeface="Comic Sans MS"/>
              </a:rPr>
              <a:t>levels.</a:t>
            </a:r>
            <a:r>
              <a:rPr sz="1283" spc="-3" dirty="0">
                <a:latin typeface="Comic Sans MS"/>
                <a:cs typeface="Comic Sans MS"/>
              </a:rPr>
              <a:t> </a:t>
            </a:r>
            <a:r>
              <a:rPr sz="1283" dirty="0">
                <a:latin typeface="Comic Sans MS"/>
                <a:cs typeface="Comic Sans MS"/>
              </a:rPr>
              <a:t>16</a:t>
            </a:r>
            <a:r>
              <a:rPr sz="1283" spc="-13" dirty="0">
                <a:latin typeface="Comic Sans MS"/>
                <a:cs typeface="Comic Sans MS"/>
              </a:rPr>
              <a:t> </a:t>
            </a:r>
            <a:r>
              <a:rPr sz="1283" dirty="0">
                <a:latin typeface="Comic Sans MS"/>
                <a:cs typeface="Comic Sans MS"/>
              </a:rPr>
              <a:t>bit</a:t>
            </a:r>
            <a:r>
              <a:rPr sz="1283" spc="-19" dirty="0">
                <a:latin typeface="Comic Sans MS"/>
                <a:cs typeface="Comic Sans MS"/>
              </a:rPr>
              <a:t> </a:t>
            </a:r>
            <a:r>
              <a:rPr sz="1283" dirty="0">
                <a:latin typeface="Comic Sans MS"/>
                <a:cs typeface="Comic Sans MS"/>
              </a:rPr>
              <a:t>gives</a:t>
            </a:r>
            <a:r>
              <a:rPr sz="1283" spc="-13" dirty="0">
                <a:latin typeface="Comic Sans MS"/>
                <a:cs typeface="Comic Sans MS"/>
              </a:rPr>
              <a:t> </a:t>
            </a:r>
            <a:r>
              <a:rPr sz="1283" spc="-16" dirty="0">
                <a:latin typeface="Comic Sans MS"/>
                <a:cs typeface="Comic Sans MS"/>
              </a:rPr>
              <a:t>you </a:t>
            </a:r>
            <a:r>
              <a:rPr sz="1283" dirty="0">
                <a:latin typeface="Comic Sans MS"/>
                <a:cs typeface="Comic Sans MS"/>
              </a:rPr>
              <a:t>65536</a:t>
            </a:r>
            <a:r>
              <a:rPr sz="1283" spc="-13" dirty="0">
                <a:latin typeface="Comic Sans MS"/>
                <a:cs typeface="Comic Sans MS"/>
              </a:rPr>
              <a:t> </a:t>
            </a:r>
            <a:r>
              <a:rPr sz="1283" dirty="0">
                <a:latin typeface="Comic Sans MS"/>
                <a:cs typeface="Comic Sans MS"/>
              </a:rPr>
              <a:t>levels. Lower</a:t>
            </a:r>
            <a:r>
              <a:rPr sz="1283" spc="-26" dirty="0">
                <a:latin typeface="Comic Sans MS"/>
                <a:cs typeface="Comic Sans MS"/>
              </a:rPr>
              <a:t> </a:t>
            </a:r>
            <a:r>
              <a:rPr sz="1283" dirty="0">
                <a:latin typeface="Comic Sans MS"/>
                <a:cs typeface="Comic Sans MS"/>
              </a:rPr>
              <a:t>the</a:t>
            </a:r>
            <a:r>
              <a:rPr sz="1283" spc="-19" dirty="0">
                <a:latin typeface="Comic Sans MS"/>
                <a:cs typeface="Comic Sans MS"/>
              </a:rPr>
              <a:t> </a:t>
            </a:r>
            <a:r>
              <a:rPr sz="1283" dirty="0">
                <a:latin typeface="Comic Sans MS"/>
                <a:cs typeface="Comic Sans MS"/>
              </a:rPr>
              <a:t>quantization,</a:t>
            </a:r>
            <a:r>
              <a:rPr sz="1283" spc="-45" dirty="0">
                <a:latin typeface="Comic Sans MS"/>
                <a:cs typeface="Comic Sans MS"/>
              </a:rPr>
              <a:t> </a:t>
            </a:r>
            <a:r>
              <a:rPr sz="1283" dirty="0">
                <a:latin typeface="Comic Sans MS"/>
                <a:cs typeface="Comic Sans MS"/>
              </a:rPr>
              <a:t>lower</a:t>
            </a:r>
            <a:r>
              <a:rPr sz="1283" spc="-19" dirty="0">
                <a:latin typeface="Comic Sans MS"/>
                <a:cs typeface="Comic Sans MS"/>
              </a:rPr>
              <a:t> </a:t>
            </a:r>
            <a:r>
              <a:rPr sz="1283" dirty="0">
                <a:latin typeface="Comic Sans MS"/>
                <a:cs typeface="Comic Sans MS"/>
              </a:rPr>
              <a:t>the</a:t>
            </a:r>
            <a:r>
              <a:rPr sz="1283" spc="-22" dirty="0">
                <a:latin typeface="Comic Sans MS"/>
                <a:cs typeface="Comic Sans MS"/>
              </a:rPr>
              <a:t> </a:t>
            </a:r>
            <a:r>
              <a:rPr sz="1283" dirty="0">
                <a:latin typeface="Comic Sans MS"/>
                <a:cs typeface="Comic Sans MS"/>
              </a:rPr>
              <a:t>quality</a:t>
            </a:r>
            <a:r>
              <a:rPr sz="1283" spc="-35" dirty="0">
                <a:latin typeface="Comic Sans MS"/>
                <a:cs typeface="Comic Sans MS"/>
              </a:rPr>
              <a:t> </a:t>
            </a:r>
            <a:r>
              <a:rPr sz="1283" spc="-16" dirty="0">
                <a:latin typeface="Comic Sans MS"/>
                <a:cs typeface="Comic Sans MS"/>
              </a:rPr>
              <a:t>of </a:t>
            </a:r>
            <a:r>
              <a:rPr sz="1283" dirty="0">
                <a:latin typeface="Comic Sans MS"/>
                <a:cs typeface="Comic Sans MS"/>
              </a:rPr>
              <a:t>the</a:t>
            </a:r>
            <a:r>
              <a:rPr sz="1283" spc="-6" dirty="0">
                <a:latin typeface="Comic Sans MS"/>
                <a:cs typeface="Comic Sans MS"/>
              </a:rPr>
              <a:t> sound</a:t>
            </a:r>
            <a:endParaRPr sz="1283">
              <a:latin typeface="Comic Sans MS"/>
              <a:cs typeface="Comic Sans MS"/>
            </a:endParaRPr>
          </a:p>
          <a:p>
            <a:pPr marL="484598" lvl="1" indent="-183251">
              <a:spcBef>
                <a:spcPts val="285"/>
              </a:spcBef>
              <a:buClr>
                <a:srgbClr val="3333CC"/>
              </a:buClr>
              <a:buSzPct val="75000"/>
              <a:buFont typeface="Wingdings"/>
              <a:buChar char=""/>
              <a:tabLst>
                <a:tab pos="484598" algn="l"/>
              </a:tabLst>
            </a:pPr>
            <a:r>
              <a:rPr sz="1154" dirty="0">
                <a:latin typeface="Comic Sans MS"/>
                <a:cs typeface="Comic Sans MS"/>
              </a:rPr>
              <a:t>Linear</a:t>
            </a:r>
            <a:r>
              <a:rPr sz="1154" spc="-29" dirty="0">
                <a:latin typeface="Comic Sans MS"/>
                <a:cs typeface="Comic Sans MS"/>
              </a:rPr>
              <a:t> </a:t>
            </a:r>
            <a:r>
              <a:rPr sz="1154" dirty="0">
                <a:latin typeface="Comic Sans MS"/>
                <a:cs typeface="Comic Sans MS"/>
              </a:rPr>
              <a:t>vs.</a:t>
            </a:r>
            <a:r>
              <a:rPr sz="1154" spc="-10" dirty="0">
                <a:latin typeface="Comic Sans MS"/>
                <a:cs typeface="Comic Sans MS"/>
              </a:rPr>
              <a:t> </a:t>
            </a:r>
            <a:r>
              <a:rPr sz="1154" spc="-13" dirty="0">
                <a:latin typeface="Comic Sans MS"/>
                <a:cs typeface="Comic Sans MS"/>
              </a:rPr>
              <a:t>Non-</a:t>
            </a:r>
            <a:r>
              <a:rPr sz="1154" dirty="0">
                <a:latin typeface="Comic Sans MS"/>
                <a:cs typeface="Comic Sans MS"/>
              </a:rPr>
              <a:t>Linear</a:t>
            </a:r>
            <a:r>
              <a:rPr sz="1154" spc="-29" dirty="0">
                <a:latin typeface="Comic Sans MS"/>
                <a:cs typeface="Comic Sans MS"/>
              </a:rPr>
              <a:t> </a:t>
            </a:r>
            <a:r>
              <a:rPr sz="1154" spc="-6" dirty="0">
                <a:latin typeface="Comic Sans MS"/>
                <a:cs typeface="Comic Sans MS"/>
              </a:rPr>
              <a:t>quantization</a:t>
            </a:r>
            <a:r>
              <a:rPr sz="1026" spc="-6" dirty="0">
                <a:latin typeface="Comic Sans MS"/>
                <a:cs typeface="Comic Sans MS"/>
              </a:rPr>
              <a:t>:</a:t>
            </a:r>
            <a:endParaRPr sz="1026">
              <a:latin typeface="Comic Sans MS"/>
              <a:cs typeface="Comic Sans MS"/>
            </a:endParaRPr>
          </a:p>
          <a:p>
            <a:pPr marL="741150" marR="106286" lvl="2" indent="-146601">
              <a:spcBef>
                <a:spcPts val="260"/>
              </a:spcBef>
              <a:buChar char="•"/>
              <a:tabLst>
                <a:tab pos="741150" algn="l"/>
              </a:tabLst>
            </a:pPr>
            <a:r>
              <a:rPr sz="898" dirty="0">
                <a:latin typeface="Comic Sans MS"/>
                <a:cs typeface="Comic Sans MS"/>
              </a:rPr>
              <a:t>If</a:t>
            </a:r>
            <a:r>
              <a:rPr sz="898" spc="-26" dirty="0">
                <a:latin typeface="Comic Sans MS"/>
                <a:cs typeface="Comic Sans MS"/>
              </a:rPr>
              <a:t> </a:t>
            </a:r>
            <a:r>
              <a:rPr sz="898" dirty="0">
                <a:latin typeface="Comic Sans MS"/>
                <a:cs typeface="Comic Sans MS"/>
              </a:rPr>
              <a:t>the</a:t>
            </a:r>
            <a:r>
              <a:rPr sz="898" spc="-22" dirty="0">
                <a:latin typeface="Comic Sans MS"/>
                <a:cs typeface="Comic Sans MS"/>
              </a:rPr>
              <a:t> </a:t>
            </a:r>
            <a:r>
              <a:rPr sz="898" dirty="0">
                <a:latin typeface="Comic Sans MS"/>
                <a:cs typeface="Comic Sans MS"/>
              </a:rPr>
              <a:t>s</a:t>
            </a:r>
            <a:r>
              <a:rPr sz="1026" dirty="0">
                <a:latin typeface="Comic Sans MS"/>
                <a:cs typeface="Comic Sans MS"/>
              </a:rPr>
              <a:t>cale used</a:t>
            </a:r>
            <a:r>
              <a:rPr sz="1026" spc="-22" dirty="0">
                <a:latin typeface="Comic Sans MS"/>
                <a:cs typeface="Comic Sans MS"/>
              </a:rPr>
              <a:t> </a:t>
            </a:r>
            <a:r>
              <a:rPr sz="1026" dirty="0">
                <a:latin typeface="Comic Sans MS"/>
                <a:cs typeface="Comic Sans MS"/>
              </a:rPr>
              <a:t>for</a:t>
            </a:r>
            <a:r>
              <a:rPr sz="1026" spc="-16" dirty="0">
                <a:latin typeface="Comic Sans MS"/>
                <a:cs typeface="Comic Sans MS"/>
              </a:rPr>
              <a:t> </a:t>
            </a:r>
            <a:r>
              <a:rPr sz="1026" dirty="0">
                <a:latin typeface="Comic Sans MS"/>
                <a:cs typeface="Comic Sans MS"/>
              </a:rPr>
              <a:t>the</a:t>
            </a:r>
            <a:r>
              <a:rPr sz="1026" spc="-26" dirty="0">
                <a:latin typeface="Comic Sans MS"/>
                <a:cs typeface="Comic Sans MS"/>
              </a:rPr>
              <a:t> </a:t>
            </a:r>
            <a:r>
              <a:rPr sz="1026" dirty="0">
                <a:latin typeface="Comic Sans MS"/>
                <a:cs typeface="Comic Sans MS"/>
              </a:rPr>
              <a:t>vertical</a:t>
            </a:r>
            <a:r>
              <a:rPr sz="1026" spc="-13" dirty="0">
                <a:latin typeface="Comic Sans MS"/>
                <a:cs typeface="Comic Sans MS"/>
              </a:rPr>
              <a:t> </a:t>
            </a:r>
            <a:r>
              <a:rPr sz="1026" dirty="0">
                <a:latin typeface="Comic Sans MS"/>
                <a:cs typeface="Comic Sans MS"/>
              </a:rPr>
              <a:t>axis</a:t>
            </a:r>
            <a:r>
              <a:rPr sz="1026" spc="-13" dirty="0">
                <a:latin typeface="Comic Sans MS"/>
                <a:cs typeface="Comic Sans MS"/>
              </a:rPr>
              <a:t> </a:t>
            </a:r>
            <a:r>
              <a:rPr sz="1026" dirty="0">
                <a:latin typeface="Comic Sans MS"/>
                <a:cs typeface="Comic Sans MS"/>
              </a:rPr>
              <a:t>is</a:t>
            </a:r>
            <a:r>
              <a:rPr sz="1026" spc="-19" dirty="0">
                <a:latin typeface="Comic Sans MS"/>
                <a:cs typeface="Comic Sans MS"/>
              </a:rPr>
              <a:t> </a:t>
            </a:r>
            <a:r>
              <a:rPr sz="1026" dirty="0">
                <a:latin typeface="Comic Sans MS"/>
                <a:cs typeface="Comic Sans MS"/>
              </a:rPr>
              <a:t>linear</a:t>
            </a:r>
            <a:r>
              <a:rPr sz="1026" spc="-13" dirty="0">
                <a:latin typeface="Comic Sans MS"/>
                <a:cs typeface="Comic Sans MS"/>
              </a:rPr>
              <a:t> </a:t>
            </a:r>
            <a:r>
              <a:rPr sz="1026" dirty="0">
                <a:latin typeface="Comic Sans MS"/>
                <a:cs typeface="Comic Sans MS"/>
              </a:rPr>
              <a:t>we</a:t>
            </a:r>
            <a:r>
              <a:rPr sz="1026" spc="-19" dirty="0">
                <a:latin typeface="Comic Sans MS"/>
                <a:cs typeface="Comic Sans MS"/>
              </a:rPr>
              <a:t> </a:t>
            </a:r>
            <a:r>
              <a:rPr sz="1026" dirty="0">
                <a:latin typeface="Comic Sans MS"/>
                <a:cs typeface="Comic Sans MS"/>
              </a:rPr>
              <a:t>say</a:t>
            </a:r>
            <a:r>
              <a:rPr sz="1026" spc="-16" dirty="0">
                <a:latin typeface="Comic Sans MS"/>
                <a:cs typeface="Comic Sans MS"/>
              </a:rPr>
              <a:t> </a:t>
            </a:r>
            <a:r>
              <a:rPr sz="1026" dirty="0">
                <a:latin typeface="Comic Sans MS"/>
                <a:cs typeface="Comic Sans MS"/>
              </a:rPr>
              <a:t>its</a:t>
            </a:r>
            <a:r>
              <a:rPr sz="1026" spc="-22" dirty="0">
                <a:latin typeface="Comic Sans MS"/>
                <a:cs typeface="Comic Sans MS"/>
              </a:rPr>
              <a:t> </a:t>
            </a:r>
            <a:r>
              <a:rPr sz="1026" spc="-6" dirty="0">
                <a:latin typeface="Comic Sans MS"/>
                <a:cs typeface="Comic Sans MS"/>
              </a:rPr>
              <a:t>linear quantization;</a:t>
            </a:r>
            <a:endParaRPr sz="1026">
              <a:latin typeface="Comic Sans MS"/>
              <a:cs typeface="Comic Sans MS"/>
            </a:endParaRPr>
          </a:p>
          <a:p>
            <a:pPr marL="741150" marR="3258" lvl="2" indent="-146601">
              <a:lnSpc>
                <a:spcPct val="99800"/>
              </a:lnSpc>
              <a:spcBef>
                <a:spcPts val="257"/>
              </a:spcBef>
              <a:buChar char="•"/>
              <a:tabLst>
                <a:tab pos="741150" algn="l"/>
              </a:tabLst>
            </a:pPr>
            <a:r>
              <a:rPr sz="1026" dirty="0">
                <a:latin typeface="Comic Sans MS"/>
                <a:cs typeface="Comic Sans MS"/>
              </a:rPr>
              <a:t>If</a:t>
            </a:r>
            <a:r>
              <a:rPr sz="1026" spc="-26" dirty="0">
                <a:latin typeface="Comic Sans MS"/>
                <a:cs typeface="Comic Sans MS"/>
              </a:rPr>
              <a:t> </a:t>
            </a:r>
            <a:r>
              <a:rPr sz="1026" dirty="0">
                <a:latin typeface="Comic Sans MS"/>
                <a:cs typeface="Comic Sans MS"/>
              </a:rPr>
              <a:t>its</a:t>
            </a:r>
            <a:r>
              <a:rPr sz="1026" spc="-26" dirty="0">
                <a:latin typeface="Comic Sans MS"/>
                <a:cs typeface="Comic Sans MS"/>
              </a:rPr>
              <a:t> </a:t>
            </a:r>
            <a:r>
              <a:rPr sz="1026" dirty="0">
                <a:latin typeface="Comic Sans MS"/>
                <a:cs typeface="Comic Sans MS"/>
              </a:rPr>
              <a:t>logarithmic</a:t>
            </a:r>
            <a:r>
              <a:rPr sz="1026" spc="-3" dirty="0">
                <a:latin typeface="Comic Sans MS"/>
                <a:cs typeface="Comic Sans MS"/>
              </a:rPr>
              <a:t> </a:t>
            </a:r>
            <a:r>
              <a:rPr sz="1026" dirty="0">
                <a:latin typeface="Comic Sans MS"/>
                <a:cs typeface="Comic Sans MS"/>
              </a:rPr>
              <a:t>then</a:t>
            </a:r>
            <a:r>
              <a:rPr sz="1026" spc="-26" dirty="0">
                <a:latin typeface="Comic Sans MS"/>
                <a:cs typeface="Comic Sans MS"/>
              </a:rPr>
              <a:t> </a:t>
            </a:r>
            <a:r>
              <a:rPr sz="1026" dirty="0">
                <a:latin typeface="Comic Sans MS"/>
                <a:cs typeface="Comic Sans MS"/>
              </a:rPr>
              <a:t>we</a:t>
            </a:r>
            <a:r>
              <a:rPr sz="1026" spc="-22" dirty="0">
                <a:latin typeface="Comic Sans MS"/>
                <a:cs typeface="Comic Sans MS"/>
              </a:rPr>
              <a:t> </a:t>
            </a:r>
            <a:r>
              <a:rPr sz="1026" dirty="0">
                <a:latin typeface="Comic Sans MS"/>
                <a:cs typeface="Comic Sans MS"/>
              </a:rPr>
              <a:t>call</a:t>
            </a:r>
            <a:r>
              <a:rPr sz="1026" spc="-13" dirty="0">
                <a:latin typeface="Comic Sans MS"/>
                <a:cs typeface="Comic Sans MS"/>
              </a:rPr>
              <a:t> </a:t>
            </a:r>
            <a:r>
              <a:rPr sz="1026" dirty="0">
                <a:latin typeface="Comic Sans MS"/>
                <a:cs typeface="Comic Sans MS"/>
              </a:rPr>
              <a:t>it</a:t>
            </a:r>
            <a:r>
              <a:rPr sz="1026" spc="-26" dirty="0">
                <a:latin typeface="Comic Sans MS"/>
                <a:cs typeface="Comic Sans MS"/>
              </a:rPr>
              <a:t> </a:t>
            </a:r>
            <a:r>
              <a:rPr sz="1026" spc="-6" dirty="0">
                <a:latin typeface="Comic Sans MS"/>
                <a:cs typeface="Comic Sans MS"/>
              </a:rPr>
              <a:t>non-</a:t>
            </a:r>
            <a:r>
              <a:rPr sz="1026" dirty="0">
                <a:latin typeface="Comic Sans MS"/>
                <a:cs typeface="Comic Sans MS"/>
              </a:rPr>
              <a:t>linear</a:t>
            </a:r>
            <a:r>
              <a:rPr sz="1026" spc="-3" dirty="0">
                <a:latin typeface="Comic Sans MS"/>
                <a:cs typeface="Comic Sans MS"/>
              </a:rPr>
              <a:t> </a:t>
            </a:r>
            <a:r>
              <a:rPr sz="1026" spc="-6" dirty="0">
                <a:latin typeface="Comic Sans MS"/>
                <a:cs typeface="Comic Sans MS"/>
              </a:rPr>
              <a:t>(</a:t>
            </a:r>
            <a:r>
              <a:rPr sz="1026" spc="-6" dirty="0">
                <a:latin typeface="Symbol"/>
                <a:cs typeface="Symbol"/>
              </a:rPr>
              <a:t></a:t>
            </a:r>
            <a:r>
              <a:rPr sz="1026" spc="-6" dirty="0">
                <a:latin typeface="Comic Sans MS"/>
                <a:cs typeface="Comic Sans MS"/>
              </a:rPr>
              <a:t>-</a:t>
            </a:r>
            <a:r>
              <a:rPr sz="1026" dirty="0">
                <a:latin typeface="Comic Sans MS"/>
                <a:cs typeface="Comic Sans MS"/>
              </a:rPr>
              <a:t>law</a:t>
            </a:r>
            <a:r>
              <a:rPr sz="1026" spc="-6" dirty="0">
                <a:latin typeface="Comic Sans MS"/>
                <a:cs typeface="Comic Sans MS"/>
              </a:rPr>
              <a:t> </a:t>
            </a:r>
            <a:r>
              <a:rPr sz="1026" dirty="0">
                <a:latin typeface="Comic Sans MS"/>
                <a:cs typeface="Comic Sans MS"/>
              </a:rPr>
              <a:t>or</a:t>
            </a:r>
            <a:r>
              <a:rPr sz="1026" spc="-22" dirty="0">
                <a:latin typeface="Comic Sans MS"/>
                <a:cs typeface="Comic Sans MS"/>
              </a:rPr>
              <a:t> </a:t>
            </a:r>
            <a:r>
              <a:rPr sz="1026" spc="-6" dirty="0">
                <a:latin typeface="Comic Sans MS"/>
                <a:cs typeface="Comic Sans MS"/>
              </a:rPr>
              <a:t>A-</a:t>
            </a:r>
            <a:r>
              <a:rPr sz="1026" dirty="0">
                <a:latin typeface="Comic Sans MS"/>
                <a:cs typeface="Comic Sans MS"/>
              </a:rPr>
              <a:t>law</a:t>
            </a:r>
            <a:r>
              <a:rPr sz="1026" spc="3" dirty="0">
                <a:latin typeface="Comic Sans MS"/>
                <a:cs typeface="Comic Sans MS"/>
              </a:rPr>
              <a:t> </a:t>
            </a:r>
            <a:r>
              <a:rPr sz="1026" spc="-16" dirty="0">
                <a:latin typeface="Comic Sans MS"/>
                <a:cs typeface="Comic Sans MS"/>
              </a:rPr>
              <a:t>in </a:t>
            </a:r>
            <a:r>
              <a:rPr sz="1026" dirty="0">
                <a:latin typeface="Comic Sans MS"/>
                <a:cs typeface="Comic Sans MS"/>
              </a:rPr>
              <a:t>Europe).</a:t>
            </a:r>
            <a:r>
              <a:rPr sz="1026" spc="-22" dirty="0">
                <a:latin typeface="Comic Sans MS"/>
                <a:cs typeface="Comic Sans MS"/>
              </a:rPr>
              <a:t> </a:t>
            </a:r>
            <a:r>
              <a:rPr sz="1026" dirty="0">
                <a:latin typeface="Comic Sans MS"/>
                <a:cs typeface="Comic Sans MS"/>
              </a:rPr>
              <a:t>The</a:t>
            </a:r>
            <a:r>
              <a:rPr sz="1026" spc="-29" dirty="0">
                <a:latin typeface="Comic Sans MS"/>
                <a:cs typeface="Comic Sans MS"/>
              </a:rPr>
              <a:t> </a:t>
            </a:r>
            <a:r>
              <a:rPr sz="1026" spc="-6" dirty="0">
                <a:latin typeface="Comic Sans MS"/>
                <a:cs typeface="Comic Sans MS"/>
              </a:rPr>
              <a:t>non-</a:t>
            </a:r>
            <a:r>
              <a:rPr sz="1026" dirty="0">
                <a:latin typeface="Comic Sans MS"/>
                <a:cs typeface="Comic Sans MS"/>
              </a:rPr>
              <a:t>linear</a:t>
            </a:r>
            <a:r>
              <a:rPr sz="1026" spc="-16" dirty="0">
                <a:latin typeface="Comic Sans MS"/>
                <a:cs typeface="Comic Sans MS"/>
              </a:rPr>
              <a:t> </a:t>
            </a:r>
            <a:r>
              <a:rPr sz="1026" dirty="0">
                <a:latin typeface="Comic Sans MS"/>
                <a:cs typeface="Comic Sans MS"/>
              </a:rPr>
              <a:t>scale</a:t>
            </a:r>
            <a:r>
              <a:rPr sz="1026" spc="-19" dirty="0">
                <a:latin typeface="Comic Sans MS"/>
                <a:cs typeface="Comic Sans MS"/>
              </a:rPr>
              <a:t> </a:t>
            </a:r>
            <a:r>
              <a:rPr sz="1026" dirty="0">
                <a:latin typeface="Comic Sans MS"/>
                <a:cs typeface="Comic Sans MS"/>
              </a:rPr>
              <a:t>is</a:t>
            </a:r>
            <a:r>
              <a:rPr sz="1026" spc="-38" dirty="0">
                <a:latin typeface="Comic Sans MS"/>
                <a:cs typeface="Comic Sans MS"/>
              </a:rPr>
              <a:t> </a:t>
            </a:r>
            <a:r>
              <a:rPr sz="1026" dirty="0">
                <a:latin typeface="Comic Sans MS"/>
                <a:cs typeface="Comic Sans MS"/>
              </a:rPr>
              <a:t>used</a:t>
            </a:r>
            <a:r>
              <a:rPr sz="1026" spc="-32" dirty="0">
                <a:latin typeface="Comic Sans MS"/>
                <a:cs typeface="Comic Sans MS"/>
              </a:rPr>
              <a:t> </a:t>
            </a:r>
            <a:r>
              <a:rPr sz="1026" dirty="0">
                <a:latin typeface="Comic Sans MS"/>
                <a:cs typeface="Comic Sans MS"/>
              </a:rPr>
              <a:t>because</a:t>
            </a:r>
            <a:r>
              <a:rPr sz="1026" spc="-13" dirty="0">
                <a:latin typeface="Comic Sans MS"/>
                <a:cs typeface="Comic Sans MS"/>
              </a:rPr>
              <a:t> </a:t>
            </a:r>
            <a:r>
              <a:rPr sz="1026" dirty="0">
                <a:latin typeface="Comic Sans MS"/>
                <a:cs typeface="Comic Sans MS"/>
              </a:rPr>
              <a:t>small</a:t>
            </a:r>
            <a:r>
              <a:rPr sz="1026" spc="-26" dirty="0">
                <a:latin typeface="Comic Sans MS"/>
                <a:cs typeface="Comic Sans MS"/>
              </a:rPr>
              <a:t> </a:t>
            </a:r>
            <a:r>
              <a:rPr sz="1026" spc="-6" dirty="0">
                <a:latin typeface="Comic Sans MS"/>
                <a:cs typeface="Comic Sans MS"/>
              </a:rPr>
              <a:t>amplitude </a:t>
            </a:r>
            <a:r>
              <a:rPr sz="1026" dirty="0">
                <a:latin typeface="Comic Sans MS"/>
                <a:cs typeface="Comic Sans MS"/>
              </a:rPr>
              <a:t>signals</a:t>
            </a:r>
            <a:r>
              <a:rPr sz="1026" spc="-29" dirty="0">
                <a:latin typeface="Comic Sans MS"/>
                <a:cs typeface="Comic Sans MS"/>
              </a:rPr>
              <a:t> </a:t>
            </a:r>
            <a:r>
              <a:rPr sz="1026" dirty="0">
                <a:latin typeface="Comic Sans MS"/>
                <a:cs typeface="Comic Sans MS"/>
              </a:rPr>
              <a:t>are</a:t>
            </a:r>
            <a:r>
              <a:rPr sz="1026" spc="-19" dirty="0">
                <a:latin typeface="Comic Sans MS"/>
                <a:cs typeface="Comic Sans MS"/>
              </a:rPr>
              <a:t> </a:t>
            </a:r>
            <a:r>
              <a:rPr sz="1026" dirty="0">
                <a:latin typeface="Comic Sans MS"/>
                <a:cs typeface="Comic Sans MS"/>
              </a:rPr>
              <a:t>more</a:t>
            </a:r>
            <a:r>
              <a:rPr sz="1026" spc="-32" dirty="0">
                <a:latin typeface="Comic Sans MS"/>
                <a:cs typeface="Comic Sans MS"/>
              </a:rPr>
              <a:t> </a:t>
            </a:r>
            <a:r>
              <a:rPr sz="1026" dirty="0">
                <a:latin typeface="Comic Sans MS"/>
                <a:cs typeface="Comic Sans MS"/>
              </a:rPr>
              <a:t>likely</a:t>
            </a:r>
            <a:r>
              <a:rPr sz="1026" spc="-16" dirty="0">
                <a:latin typeface="Comic Sans MS"/>
                <a:cs typeface="Comic Sans MS"/>
              </a:rPr>
              <a:t> </a:t>
            </a:r>
            <a:r>
              <a:rPr sz="1026" dirty="0">
                <a:latin typeface="Comic Sans MS"/>
                <a:cs typeface="Comic Sans MS"/>
              </a:rPr>
              <a:t>to</a:t>
            </a:r>
            <a:r>
              <a:rPr sz="1026" spc="-42" dirty="0">
                <a:latin typeface="Comic Sans MS"/>
                <a:cs typeface="Comic Sans MS"/>
              </a:rPr>
              <a:t> </a:t>
            </a:r>
            <a:r>
              <a:rPr sz="1026" dirty="0">
                <a:latin typeface="Comic Sans MS"/>
                <a:cs typeface="Comic Sans MS"/>
              </a:rPr>
              <a:t>occur</a:t>
            </a:r>
            <a:r>
              <a:rPr sz="1026" spc="-6" dirty="0">
                <a:latin typeface="Comic Sans MS"/>
                <a:cs typeface="Comic Sans MS"/>
              </a:rPr>
              <a:t> </a:t>
            </a:r>
            <a:r>
              <a:rPr sz="1026" dirty="0">
                <a:latin typeface="Comic Sans MS"/>
                <a:cs typeface="Comic Sans MS"/>
              </a:rPr>
              <a:t>than</a:t>
            </a:r>
            <a:r>
              <a:rPr sz="1026" spc="-35" dirty="0">
                <a:latin typeface="Comic Sans MS"/>
                <a:cs typeface="Comic Sans MS"/>
              </a:rPr>
              <a:t> </a:t>
            </a:r>
            <a:r>
              <a:rPr sz="1026" dirty="0">
                <a:latin typeface="Comic Sans MS"/>
                <a:cs typeface="Comic Sans MS"/>
              </a:rPr>
              <a:t>large</a:t>
            </a:r>
            <a:r>
              <a:rPr sz="1026" spc="-22" dirty="0">
                <a:latin typeface="Comic Sans MS"/>
                <a:cs typeface="Comic Sans MS"/>
              </a:rPr>
              <a:t> </a:t>
            </a:r>
            <a:r>
              <a:rPr sz="1026" dirty="0">
                <a:latin typeface="Comic Sans MS"/>
                <a:cs typeface="Comic Sans MS"/>
              </a:rPr>
              <a:t>amplitude</a:t>
            </a:r>
            <a:r>
              <a:rPr sz="1026" spc="-16" dirty="0">
                <a:latin typeface="Comic Sans MS"/>
                <a:cs typeface="Comic Sans MS"/>
              </a:rPr>
              <a:t> </a:t>
            </a:r>
            <a:r>
              <a:rPr sz="1026" dirty="0">
                <a:latin typeface="Comic Sans MS"/>
                <a:cs typeface="Comic Sans MS"/>
              </a:rPr>
              <a:t>signals,</a:t>
            </a:r>
            <a:r>
              <a:rPr sz="1026" spc="-26" dirty="0">
                <a:latin typeface="Comic Sans MS"/>
                <a:cs typeface="Comic Sans MS"/>
              </a:rPr>
              <a:t> </a:t>
            </a:r>
            <a:r>
              <a:rPr sz="1026" spc="-16" dirty="0">
                <a:latin typeface="Comic Sans MS"/>
                <a:cs typeface="Comic Sans MS"/>
              </a:rPr>
              <a:t>and </a:t>
            </a:r>
            <a:r>
              <a:rPr sz="1026" dirty="0">
                <a:latin typeface="Comic Sans MS"/>
                <a:cs typeface="Comic Sans MS"/>
              </a:rPr>
              <a:t>they</a:t>
            </a:r>
            <a:r>
              <a:rPr sz="1026" spc="-19" dirty="0">
                <a:latin typeface="Comic Sans MS"/>
                <a:cs typeface="Comic Sans MS"/>
              </a:rPr>
              <a:t> </a:t>
            </a:r>
            <a:r>
              <a:rPr sz="1026" dirty="0">
                <a:latin typeface="Comic Sans MS"/>
                <a:cs typeface="Comic Sans MS"/>
              </a:rPr>
              <a:t>are</a:t>
            </a:r>
            <a:r>
              <a:rPr sz="1026" spc="-13" dirty="0">
                <a:latin typeface="Comic Sans MS"/>
                <a:cs typeface="Comic Sans MS"/>
              </a:rPr>
              <a:t> </a:t>
            </a:r>
            <a:r>
              <a:rPr sz="1026" dirty="0">
                <a:latin typeface="Comic Sans MS"/>
                <a:cs typeface="Comic Sans MS"/>
              </a:rPr>
              <a:t>less</a:t>
            </a:r>
            <a:r>
              <a:rPr sz="1026" spc="-22" dirty="0">
                <a:latin typeface="Comic Sans MS"/>
                <a:cs typeface="Comic Sans MS"/>
              </a:rPr>
              <a:t> </a:t>
            </a:r>
            <a:r>
              <a:rPr sz="1026" dirty="0">
                <a:latin typeface="Comic Sans MS"/>
                <a:cs typeface="Comic Sans MS"/>
              </a:rPr>
              <a:t>likely</a:t>
            </a:r>
            <a:r>
              <a:rPr sz="1026" spc="-16" dirty="0">
                <a:latin typeface="Comic Sans MS"/>
                <a:cs typeface="Comic Sans MS"/>
              </a:rPr>
              <a:t> </a:t>
            </a:r>
            <a:r>
              <a:rPr sz="1026" dirty="0">
                <a:latin typeface="Comic Sans MS"/>
                <a:cs typeface="Comic Sans MS"/>
              </a:rPr>
              <a:t>to</a:t>
            </a:r>
            <a:r>
              <a:rPr sz="1026" spc="-22" dirty="0">
                <a:latin typeface="Comic Sans MS"/>
                <a:cs typeface="Comic Sans MS"/>
              </a:rPr>
              <a:t> </a:t>
            </a:r>
            <a:r>
              <a:rPr sz="1026" dirty="0">
                <a:latin typeface="Comic Sans MS"/>
                <a:cs typeface="Comic Sans MS"/>
              </a:rPr>
              <a:t>mask</a:t>
            </a:r>
            <a:r>
              <a:rPr sz="1026" spc="-19" dirty="0">
                <a:latin typeface="Comic Sans MS"/>
                <a:cs typeface="Comic Sans MS"/>
              </a:rPr>
              <a:t> </a:t>
            </a:r>
            <a:r>
              <a:rPr sz="1026" dirty="0">
                <a:latin typeface="Comic Sans MS"/>
                <a:cs typeface="Comic Sans MS"/>
              </a:rPr>
              <a:t>any</a:t>
            </a:r>
            <a:r>
              <a:rPr sz="1026" spc="-13" dirty="0">
                <a:latin typeface="Comic Sans MS"/>
                <a:cs typeface="Comic Sans MS"/>
              </a:rPr>
              <a:t> </a:t>
            </a:r>
            <a:r>
              <a:rPr sz="1026" spc="-6" dirty="0">
                <a:latin typeface="Comic Sans MS"/>
                <a:cs typeface="Comic Sans MS"/>
              </a:rPr>
              <a:t>noise.</a:t>
            </a:r>
            <a:endParaRPr sz="1026">
              <a:latin typeface="Comic Sans MS"/>
              <a:cs typeface="Comic Sans MS"/>
            </a:endParaRPr>
          </a:p>
        </p:txBody>
      </p:sp>
      <p:sp>
        <p:nvSpPr>
          <p:cNvPr id="6" name="Footer Placeholder 5">
            <a:extLst>
              <a:ext uri="{FF2B5EF4-FFF2-40B4-BE49-F238E27FC236}">
                <a16:creationId xmlns:a16="http://schemas.microsoft.com/office/drawing/2014/main" id="{A2964991-7B38-40E9-91DB-09A00B87A97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289557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Sampling</a:t>
            </a:r>
            <a:r>
              <a:rPr sz="2565" u="sng" spc="-64"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and</a:t>
            </a:r>
            <a:r>
              <a:rPr sz="2565" u="sng" spc="-83"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Quantization</a:t>
            </a:r>
            <a:endParaRPr sz="2565">
              <a:latin typeface="Comic Sans MS"/>
              <a:cs typeface="Comic Sans MS"/>
            </a:endParaRPr>
          </a:p>
        </p:txBody>
      </p:sp>
      <p:grpSp>
        <p:nvGrpSpPr>
          <p:cNvPr id="3" name="object 3"/>
          <p:cNvGrpSpPr/>
          <p:nvPr/>
        </p:nvGrpSpPr>
        <p:grpSpPr>
          <a:xfrm>
            <a:off x="2937111" y="1184998"/>
            <a:ext cx="1883914" cy="750145"/>
            <a:chOff x="1170474" y="1847719"/>
            <a:chExt cx="2937510" cy="1169670"/>
          </a:xfrm>
        </p:grpSpPr>
        <p:sp>
          <p:nvSpPr>
            <p:cNvPr id="4" name="object 4"/>
            <p:cNvSpPr/>
            <p:nvPr/>
          </p:nvSpPr>
          <p:spPr>
            <a:xfrm>
              <a:off x="1170474" y="1849450"/>
              <a:ext cx="2934970" cy="1165860"/>
            </a:xfrm>
            <a:custGeom>
              <a:avLst/>
              <a:gdLst/>
              <a:ahLst/>
              <a:cxnLst/>
              <a:rect l="l" t="t" r="r" b="b"/>
              <a:pathLst>
                <a:path w="2934970" h="1165860">
                  <a:moveTo>
                    <a:pt x="47512" y="0"/>
                  </a:moveTo>
                  <a:lnTo>
                    <a:pt x="47512" y="1162181"/>
                  </a:lnTo>
                </a:path>
                <a:path w="2934970" h="1165860">
                  <a:moveTo>
                    <a:pt x="0" y="1165651"/>
                  </a:moveTo>
                  <a:lnTo>
                    <a:pt x="42254" y="1165651"/>
                  </a:lnTo>
                </a:path>
                <a:path w="2934970" h="1165860">
                  <a:moveTo>
                    <a:pt x="0" y="970778"/>
                  </a:moveTo>
                  <a:lnTo>
                    <a:pt x="42254" y="970778"/>
                  </a:lnTo>
                </a:path>
                <a:path w="2934970" h="1165860">
                  <a:moveTo>
                    <a:pt x="0" y="775896"/>
                  </a:moveTo>
                  <a:lnTo>
                    <a:pt x="42254" y="775896"/>
                  </a:lnTo>
                </a:path>
                <a:path w="2934970" h="1165860">
                  <a:moveTo>
                    <a:pt x="0" y="584632"/>
                  </a:moveTo>
                  <a:lnTo>
                    <a:pt x="42254" y="584632"/>
                  </a:lnTo>
                </a:path>
                <a:path w="2934970" h="1165860">
                  <a:moveTo>
                    <a:pt x="0" y="389755"/>
                  </a:moveTo>
                  <a:lnTo>
                    <a:pt x="42254" y="389755"/>
                  </a:lnTo>
                </a:path>
                <a:path w="2934970" h="1165860">
                  <a:moveTo>
                    <a:pt x="0" y="194877"/>
                  </a:moveTo>
                  <a:lnTo>
                    <a:pt x="42254" y="194877"/>
                  </a:lnTo>
                </a:path>
                <a:path w="2934970" h="1165860">
                  <a:moveTo>
                    <a:pt x="0" y="0"/>
                  </a:moveTo>
                  <a:lnTo>
                    <a:pt x="42254" y="0"/>
                  </a:lnTo>
                </a:path>
                <a:path w="2934970" h="1165860">
                  <a:moveTo>
                    <a:pt x="47512" y="584632"/>
                  </a:moveTo>
                  <a:lnTo>
                    <a:pt x="2929181" y="584632"/>
                  </a:lnTo>
                </a:path>
                <a:path w="2934970" h="1165860">
                  <a:moveTo>
                    <a:pt x="47512" y="615861"/>
                  </a:moveTo>
                  <a:lnTo>
                    <a:pt x="47512" y="588107"/>
                  </a:lnTo>
                </a:path>
                <a:path w="2934970" h="1165860">
                  <a:moveTo>
                    <a:pt x="769210" y="615861"/>
                  </a:moveTo>
                  <a:lnTo>
                    <a:pt x="769210" y="588107"/>
                  </a:lnTo>
                </a:path>
                <a:path w="2934970" h="1165860">
                  <a:moveTo>
                    <a:pt x="1490936" y="615861"/>
                  </a:moveTo>
                  <a:lnTo>
                    <a:pt x="1490936" y="588107"/>
                  </a:lnTo>
                </a:path>
                <a:path w="2934970" h="1165860">
                  <a:moveTo>
                    <a:pt x="2212804" y="615861"/>
                  </a:moveTo>
                  <a:lnTo>
                    <a:pt x="2212804" y="588107"/>
                  </a:lnTo>
                </a:path>
                <a:path w="2934970" h="1165860">
                  <a:moveTo>
                    <a:pt x="2934460" y="615861"/>
                  </a:moveTo>
                  <a:lnTo>
                    <a:pt x="2934460" y="588107"/>
                  </a:lnTo>
                </a:path>
              </a:pathLst>
            </a:custGeom>
            <a:ln w="4361">
              <a:solidFill>
                <a:srgbClr val="000000"/>
              </a:solidFill>
            </a:ln>
          </p:spPr>
          <p:txBody>
            <a:bodyPr wrap="square" lIns="0" tIns="0" rIns="0" bIns="0" rtlCol="0"/>
            <a:lstStyle/>
            <a:p>
              <a:endParaRPr sz="1154"/>
            </a:p>
          </p:txBody>
        </p:sp>
        <p:sp>
          <p:nvSpPr>
            <p:cNvPr id="5" name="object 5"/>
            <p:cNvSpPr/>
            <p:nvPr/>
          </p:nvSpPr>
          <p:spPr>
            <a:xfrm>
              <a:off x="1202031" y="2423565"/>
              <a:ext cx="31750" cy="20955"/>
            </a:xfrm>
            <a:custGeom>
              <a:avLst/>
              <a:gdLst/>
              <a:ahLst/>
              <a:cxnLst/>
              <a:rect l="l" t="t" r="r" b="b"/>
              <a:pathLst>
                <a:path w="31750" h="20955">
                  <a:moveTo>
                    <a:pt x="15954" y="0"/>
                  </a:moveTo>
                  <a:lnTo>
                    <a:pt x="0" y="10517"/>
                  </a:lnTo>
                  <a:lnTo>
                    <a:pt x="15954" y="20942"/>
                  </a:lnTo>
                  <a:lnTo>
                    <a:pt x="31740" y="10517"/>
                  </a:lnTo>
                  <a:lnTo>
                    <a:pt x="15954" y="0"/>
                  </a:lnTo>
                  <a:close/>
                </a:path>
              </a:pathLst>
            </a:custGeom>
            <a:solidFill>
              <a:srgbClr val="FF0000"/>
            </a:solidFill>
          </p:spPr>
          <p:txBody>
            <a:bodyPr wrap="square" lIns="0" tIns="0" rIns="0" bIns="0" rtlCol="0"/>
            <a:lstStyle/>
            <a:p>
              <a:endParaRPr sz="1154"/>
            </a:p>
          </p:txBody>
        </p:sp>
        <p:sp>
          <p:nvSpPr>
            <p:cNvPr id="6" name="object 6"/>
            <p:cNvSpPr/>
            <p:nvPr/>
          </p:nvSpPr>
          <p:spPr>
            <a:xfrm>
              <a:off x="1202031" y="2423565"/>
              <a:ext cx="31750" cy="20955"/>
            </a:xfrm>
            <a:custGeom>
              <a:avLst/>
              <a:gdLst/>
              <a:ahLst/>
              <a:cxnLst/>
              <a:rect l="l" t="t" r="r" b="b"/>
              <a:pathLst>
                <a:path w="31750" h="20955">
                  <a:moveTo>
                    <a:pt x="15954" y="0"/>
                  </a:moveTo>
                  <a:lnTo>
                    <a:pt x="31740" y="10517"/>
                  </a:lnTo>
                  <a:lnTo>
                    <a:pt x="15954" y="20942"/>
                  </a:lnTo>
                  <a:lnTo>
                    <a:pt x="0" y="10517"/>
                  </a:lnTo>
                  <a:lnTo>
                    <a:pt x="15954" y="0"/>
                  </a:lnTo>
                  <a:close/>
                </a:path>
              </a:pathLst>
            </a:custGeom>
            <a:ln w="4008">
              <a:solidFill>
                <a:srgbClr val="FF0000"/>
              </a:solidFill>
            </a:ln>
          </p:spPr>
          <p:txBody>
            <a:bodyPr wrap="square" lIns="0" tIns="0" rIns="0" bIns="0" rtlCol="0"/>
            <a:lstStyle/>
            <a:p>
              <a:endParaRPr sz="1154"/>
            </a:p>
          </p:txBody>
        </p:sp>
        <p:sp>
          <p:nvSpPr>
            <p:cNvPr id="7" name="object 7"/>
            <p:cNvSpPr/>
            <p:nvPr/>
          </p:nvSpPr>
          <p:spPr>
            <a:xfrm>
              <a:off x="1312672" y="2319176"/>
              <a:ext cx="31750" cy="20955"/>
            </a:xfrm>
            <a:custGeom>
              <a:avLst/>
              <a:gdLst/>
              <a:ahLst/>
              <a:cxnLst/>
              <a:rect l="l" t="t" r="r" b="b"/>
              <a:pathLst>
                <a:path w="31750" h="20955">
                  <a:moveTo>
                    <a:pt x="15954" y="0"/>
                  </a:moveTo>
                  <a:lnTo>
                    <a:pt x="0" y="10517"/>
                  </a:lnTo>
                  <a:lnTo>
                    <a:pt x="15954" y="20942"/>
                  </a:lnTo>
                  <a:lnTo>
                    <a:pt x="31733" y="10517"/>
                  </a:lnTo>
                  <a:lnTo>
                    <a:pt x="15954" y="0"/>
                  </a:lnTo>
                  <a:close/>
                </a:path>
              </a:pathLst>
            </a:custGeom>
            <a:solidFill>
              <a:srgbClr val="FF0000"/>
            </a:solidFill>
          </p:spPr>
          <p:txBody>
            <a:bodyPr wrap="square" lIns="0" tIns="0" rIns="0" bIns="0" rtlCol="0"/>
            <a:lstStyle/>
            <a:p>
              <a:endParaRPr sz="1154"/>
            </a:p>
          </p:txBody>
        </p:sp>
        <p:sp>
          <p:nvSpPr>
            <p:cNvPr id="8" name="object 8"/>
            <p:cNvSpPr/>
            <p:nvPr/>
          </p:nvSpPr>
          <p:spPr>
            <a:xfrm>
              <a:off x="1312672" y="2319176"/>
              <a:ext cx="31750" cy="20955"/>
            </a:xfrm>
            <a:custGeom>
              <a:avLst/>
              <a:gdLst/>
              <a:ahLst/>
              <a:cxnLst/>
              <a:rect l="l" t="t" r="r" b="b"/>
              <a:pathLst>
                <a:path w="31750" h="20955">
                  <a:moveTo>
                    <a:pt x="15954" y="0"/>
                  </a:moveTo>
                  <a:lnTo>
                    <a:pt x="31733" y="10517"/>
                  </a:lnTo>
                  <a:lnTo>
                    <a:pt x="15954" y="20942"/>
                  </a:lnTo>
                  <a:lnTo>
                    <a:pt x="0" y="10517"/>
                  </a:lnTo>
                  <a:lnTo>
                    <a:pt x="15954" y="0"/>
                  </a:lnTo>
                  <a:close/>
                </a:path>
              </a:pathLst>
            </a:custGeom>
            <a:ln w="4008">
              <a:solidFill>
                <a:srgbClr val="FF0000"/>
              </a:solidFill>
            </a:ln>
          </p:spPr>
          <p:txBody>
            <a:bodyPr wrap="square" lIns="0" tIns="0" rIns="0" bIns="0" rtlCol="0"/>
            <a:lstStyle/>
            <a:p>
              <a:endParaRPr sz="1154"/>
            </a:p>
          </p:txBody>
        </p:sp>
        <p:sp>
          <p:nvSpPr>
            <p:cNvPr id="9" name="object 9"/>
            <p:cNvSpPr/>
            <p:nvPr/>
          </p:nvSpPr>
          <p:spPr>
            <a:xfrm>
              <a:off x="1418049" y="2228780"/>
              <a:ext cx="31750" cy="20955"/>
            </a:xfrm>
            <a:custGeom>
              <a:avLst/>
              <a:gdLst/>
              <a:ahLst/>
              <a:cxnLst/>
              <a:rect l="l" t="t" r="r" b="b"/>
              <a:pathLst>
                <a:path w="31750" h="20955">
                  <a:moveTo>
                    <a:pt x="15954" y="0"/>
                  </a:moveTo>
                  <a:lnTo>
                    <a:pt x="0" y="10424"/>
                  </a:lnTo>
                  <a:lnTo>
                    <a:pt x="15954" y="20849"/>
                  </a:lnTo>
                  <a:lnTo>
                    <a:pt x="31740" y="10424"/>
                  </a:lnTo>
                  <a:lnTo>
                    <a:pt x="15954" y="0"/>
                  </a:lnTo>
                  <a:close/>
                </a:path>
              </a:pathLst>
            </a:custGeom>
            <a:solidFill>
              <a:srgbClr val="FF0000"/>
            </a:solidFill>
          </p:spPr>
          <p:txBody>
            <a:bodyPr wrap="square" lIns="0" tIns="0" rIns="0" bIns="0" rtlCol="0"/>
            <a:lstStyle/>
            <a:p>
              <a:endParaRPr sz="1154"/>
            </a:p>
          </p:txBody>
        </p:sp>
        <p:sp>
          <p:nvSpPr>
            <p:cNvPr id="10" name="object 10"/>
            <p:cNvSpPr/>
            <p:nvPr/>
          </p:nvSpPr>
          <p:spPr>
            <a:xfrm>
              <a:off x="1418049" y="2228780"/>
              <a:ext cx="31750" cy="20955"/>
            </a:xfrm>
            <a:custGeom>
              <a:avLst/>
              <a:gdLst/>
              <a:ahLst/>
              <a:cxnLst/>
              <a:rect l="l" t="t" r="r" b="b"/>
              <a:pathLst>
                <a:path w="31750" h="20955">
                  <a:moveTo>
                    <a:pt x="15954" y="0"/>
                  </a:moveTo>
                  <a:lnTo>
                    <a:pt x="31740" y="10424"/>
                  </a:lnTo>
                  <a:lnTo>
                    <a:pt x="15954" y="20849"/>
                  </a:lnTo>
                  <a:lnTo>
                    <a:pt x="0" y="10424"/>
                  </a:lnTo>
                  <a:lnTo>
                    <a:pt x="15954" y="0"/>
                  </a:lnTo>
                  <a:close/>
                </a:path>
              </a:pathLst>
            </a:custGeom>
            <a:ln w="4004">
              <a:solidFill>
                <a:srgbClr val="FF0000"/>
              </a:solidFill>
            </a:ln>
          </p:spPr>
          <p:txBody>
            <a:bodyPr wrap="square" lIns="0" tIns="0" rIns="0" bIns="0" rtlCol="0"/>
            <a:lstStyle/>
            <a:p>
              <a:endParaRPr sz="1154"/>
            </a:p>
          </p:txBody>
        </p:sp>
        <p:sp>
          <p:nvSpPr>
            <p:cNvPr id="11" name="object 11"/>
            <p:cNvSpPr/>
            <p:nvPr/>
          </p:nvSpPr>
          <p:spPr>
            <a:xfrm>
              <a:off x="1528677" y="2148716"/>
              <a:ext cx="31750" cy="20955"/>
            </a:xfrm>
            <a:custGeom>
              <a:avLst/>
              <a:gdLst/>
              <a:ahLst/>
              <a:cxnLst/>
              <a:rect l="l" t="t" r="r" b="b"/>
              <a:pathLst>
                <a:path w="31750" h="20955">
                  <a:moveTo>
                    <a:pt x="15975" y="0"/>
                  </a:moveTo>
                  <a:lnTo>
                    <a:pt x="0" y="10424"/>
                  </a:lnTo>
                  <a:lnTo>
                    <a:pt x="15975" y="20803"/>
                  </a:lnTo>
                  <a:lnTo>
                    <a:pt x="31740" y="10424"/>
                  </a:lnTo>
                  <a:lnTo>
                    <a:pt x="15975" y="0"/>
                  </a:lnTo>
                  <a:close/>
                </a:path>
              </a:pathLst>
            </a:custGeom>
            <a:solidFill>
              <a:srgbClr val="FF0000"/>
            </a:solidFill>
          </p:spPr>
          <p:txBody>
            <a:bodyPr wrap="square" lIns="0" tIns="0" rIns="0" bIns="0" rtlCol="0"/>
            <a:lstStyle/>
            <a:p>
              <a:endParaRPr sz="1154"/>
            </a:p>
          </p:txBody>
        </p:sp>
        <p:sp>
          <p:nvSpPr>
            <p:cNvPr id="12" name="object 12"/>
            <p:cNvSpPr/>
            <p:nvPr/>
          </p:nvSpPr>
          <p:spPr>
            <a:xfrm>
              <a:off x="1528677" y="2148716"/>
              <a:ext cx="31750" cy="20955"/>
            </a:xfrm>
            <a:custGeom>
              <a:avLst/>
              <a:gdLst/>
              <a:ahLst/>
              <a:cxnLst/>
              <a:rect l="l" t="t" r="r" b="b"/>
              <a:pathLst>
                <a:path w="31750" h="20955">
                  <a:moveTo>
                    <a:pt x="15975" y="0"/>
                  </a:moveTo>
                  <a:lnTo>
                    <a:pt x="31740" y="10424"/>
                  </a:lnTo>
                  <a:lnTo>
                    <a:pt x="15975" y="20803"/>
                  </a:lnTo>
                  <a:lnTo>
                    <a:pt x="0" y="10424"/>
                  </a:lnTo>
                  <a:lnTo>
                    <a:pt x="15975" y="0"/>
                  </a:lnTo>
                  <a:close/>
                </a:path>
              </a:pathLst>
            </a:custGeom>
            <a:ln w="4003">
              <a:solidFill>
                <a:srgbClr val="FF0000"/>
              </a:solidFill>
            </a:ln>
          </p:spPr>
          <p:txBody>
            <a:bodyPr wrap="square" lIns="0" tIns="0" rIns="0" bIns="0" rtlCol="0"/>
            <a:lstStyle/>
            <a:p>
              <a:endParaRPr sz="1154"/>
            </a:p>
          </p:txBody>
        </p:sp>
        <p:sp>
          <p:nvSpPr>
            <p:cNvPr id="13" name="object 13"/>
            <p:cNvSpPr/>
            <p:nvPr/>
          </p:nvSpPr>
          <p:spPr>
            <a:xfrm>
              <a:off x="1634103" y="2082645"/>
              <a:ext cx="31750" cy="20955"/>
            </a:xfrm>
            <a:custGeom>
              <a:avLst/>
              <a:gdLst/>
              <a:ahLst/>
              <a:cxnLst/>
              <a:rect l="l" t="t" r="r" b="b"/>
              <a:pathLst>
                <a:path w="31750" h="20955">
                  <a:moveTo>
                    <a:pt x="15764" y="0"/>
                  </a:moveTo>
                  <a:lnTo>
                    <a:pt x="0" y="10424"/>
                  </a:lnTo>
                  <a:lnTo>
                    <a:pt x="15764" y="20803"/>
                  </a:lnTo>
                  <a:lnTo>
                    <a:pt x="31670" y="10424"/>
                  </a:lnTo>
                  <a:lnTo>
                    <a:pt x="15764" y="0"/>
                  </a:lnTo>
                  <a:close/>
                </a:path>
              </a:pathLst>
            </a:custGeom>
            <a:solidFill>
              <a:srgbClr val="FF0000"/>
            </a:solidFill>
          </p:spPr>
          <p:txBody>
            <a:bodyPr wrap="square" lIns="0" tIns="0" rIns="0" bIns="0" rtlCol="0"/>
            <a:lstStyle/>
            <a:p>
              <a:endParaRPr sz="1154"/>
            </a:p>
          </p:txBody>
        </p:sp>
        <p:sp>
          <p:nvSpPr>
            <p:cNvPr id="14" name="object 14"/>
            <p:cNvSpPr/>
            <p:nvPr/>
          </p:nvSpPr>
          <p:spPr>
            <a:xfrm>
              <a:off x="1634103" y="2082645"/>
              <a:ext cx="31750" cy="20955"/>
            </a:xfrm>
            <a:custGeom>
              <a:avLst/>
              <a:gdLst/>
              <a:ahLst/>
              <a:cxnLst/>
              <a:rect l="l" t="t" r="r" b="b"/>
              <a:pathLst>
                <a:path w="31750" h="20955">
                  <a:moveTo>
                    <a:pt x="15764" y="0"/>
                  </a:moveTo>
                  <a:lnTo>
                    <a:pt x="31670" y="10424"/>
                  </a:lnTo>
                  <a:lnTo>
                    <a:pt x="15764" y="20803"/>
                  </a:lnTo>
                  <a:lnTo>
                    <a:pt x="0" y="10424"/>
                  </a:lnTo>
                  <a:lnTo>
                    <a:pt x="15764" y="0"/>
                  </a:lnTo>
                  <a:close/>
                </a:path>
              </a:pathLst>
            </a:custGeom>
            <a:ln w="4004">
              <a:solidFill>
                <a:srgbClr val="FF0000"/>
              </a:solidFill>
            </a:ln>
          </p:spPr>
          <p:txBody>
            <a:bodyPr wrap="square" lIns="0" tIns="0" rIns="0" bIns="0" rtlCol="0"/>
            <a:lstStyle/>
            <a:p>
              <a:endParaRPr sz="1154"/>
            </a:p>
          </p:txBody>
        </p:sp>
        <p:sp>
          <p:nvSpPr>
            <p:cNvPr id="15" name="object 15"/>
            <p:cNvSpPr/>
            <p:nvPr/>
          </p:nvSpPr>
          <p:spPr>
            <a:xfrm>
              <a:off x="1744737" y="2047803"/>
              <a:ext cx="31750" cy="20955"/>
            </a:xfrm>
            <a:custGeom>
              <a:avLst/>
              <a:gdLst/>
              <a:ahLst/>
              <a:cxnLst/>
              <a:rect l="l" t="t" r="r" b="b"/>
              <a:pathLst>
                <a:path w="31750" h="20955">
                  <a:moveTo>
                    <a:pt x="15764" y="0"/>
                  </a:moveTo>
                  <a:lnTo>
                    <a:pt x="0" y="10424"/>
                  </a:lnTo>
                  <a:lnTo>
                    <a:pt x="15764" y="20849"/>
                  </a:lnTo>
                  <a:lnTo>
                    <a:pt x="31740" y="10424"/>
                  </a:lnTo>
                  <a:lnTo>
                    <a:pt x="15764" y="0"/>
                  </a:lnTo>
                  <a:close/>
                </a:path>
              </a:pathLst>
            </a:custGeom>
            <a:solidFill>
              <a:srgbClr val="FF0000"/>
            </a:solidFill>
          </p:spPr>
          <p:txBody>
            <a:bodyPr wrap="square" lIns="0" tIns="0" rIns="0" bIns="0" rtlCol="0"/>
            <a:lstStyle/>
            <a:p>
              <a:endParaRPr sz="1154"/>
            </a:p>
          </p:txBody>
        </p:sp>
        <p:sp>
          <p:nvSpPr>
            <p:cNvPr id="16" name="object 16"/>
            <p:cNvSpPr/>
            <p:nvPr/>
          </p:nvSpPr>
          <p:spPr>
            <a:xfrm>
              <a:off x="1744737" y="2047803"/>
              <a:ext cx="31750" cy="20955"/>
            </a:xfrm>
            <a:custGeom>
              <a:avLst/>
              <a:gdLst/>
              <a:ahLst/>
              <a:cxnLst/>
              <a:rect l="l" t="t" r="r" b="b"/>
              <a:pathLst>
                <a:path w="31750" h="20955">
                  <a:moveTo>
                    <a:pt x="15764" y="0"/>
                  </a:moveTo>
                  <a:lnTo>
                    <a:pt x="31740" y="10424"/>
                  </a:lnTo>
                  <a:lnTo>
                    <a:pt x="15764" y="20849"/>
                  </a:lnTo>
                  <a:lnTo>
                    <a:pt x="0" y="10424"/>
                  </a:lnTo>
                  <a:lnTo>
                    <a:pt x="15764" y="0"/>
                  </a:lnTo>
                  <a:close/>
                </a:path>
              </a:pathLst>
            </a:custGeom>
            <a:ln w="4004">
              <a:solidFill>
                <a:srgbClr val="FF0000"/>
              </a:solidFill>
            </a:ln>
          </p:spPr>
          <p:txBody>
            <a:bodyPr wrap="square" lIns="0" tIns="0" rIns="0" bIns="0" rtlCol="0"/>
            <a:lstStyle/>
            <a:p>
              <a:endParaRPr sz="1154"/>
            </a:p>
          </p:txBody>
        </p:sp>
        <p:sp>
          <p:nvSpPr>
            <p:cNvPr id="17" name="object 17"/>
            <p:cNvSpPr/>
            <p:nvPr/>
          </p:nvSpPr>
          <p:spPr>
            <a:xfrm>
              <a:off x="1850093" y="2033903"/>
              <a:ext cx="31750" cy="20955"/>
            </a:xfrm>
            <a:custGeom>
              <a:avLst/>
              <a:gdLst/>
              <a:ahLst/>
              <a:cxnLst/>
              <a:rect l="l" t="t" r="r" b="b"/>
              <a:pathLst>
                <a:path w="31750" h="20955">
                  <a:moveTo>
                    <a:pt x="15764" y="0"/>
                  </a:moveTo>
                  <a:lnTo>
                    <a:pt x="0" y="10424"/>
                  </a:lnTo>
                  <a:lnTo>
                    <a:pt x="15764" y="20849"/>
                  </a:lnTo>
                  <a:lnTo>
                    <a:pt x="31740" y="10424"/>
                  </a:lnTo>
                  <a:lnTo>
                    <a:pt x="15764" y="0"/>
                  </a:lnTo>
                  <a:close/>
                </a:path>
              </a:pathLst>
            </a:custGeom>
            <a:solidFill>
              <a:srgbClr val="FF0000"/>
            </a:solidFill>
          </p:spPr>
          <p:txBody>
            <a:bodyPr wrap="square" lIns="0" tIns="0" rIns="0" bIns="0" rtlCol="0"/>
            <a:lstStyle/>
            <a:p>
              <a:endParaRPr sz="1154"/>
            </a:p>
          </p:txBody>
        </p:sp>
        <p:sp>
          <p:nvSpPr>
            <p:cNvPr id="18" name="object 18"/>
            <p:cNvSpPr/>
            <p:nvPr/>
          </p:nvSpPr>
          <p:spPr>
            <a:xfrm>
              <a:off x="1850093" y="2033903"/>
              <a:ext cx="31750" cy="20955"/>
            </a:xfrm>
            <a:custGeom>
              <a:avLst/>
              <a:gdLst/>
              <a:ahLst/>
              <a:cxnLst/>
              <a:rect l="l" t="t" r="r" b="b"/>
              <a:pathLst>
                <a:path w="31750" h="20955">
                  <a:moveTo>
                    <a:pt x="15764" y="0"/>
                  </a:moveTo>
                  <a:lnTo>
                    <a:pt x="31740" y="10424"/>
                  </a:lnTo>
                  <a:lnTo>
                    <a:pt x="15764" y="20849"/>
                  </a:lnTo>
                  <a:lnTo>
                    <a:pt x="0" y="10424"/>
                  </a:lnTo>
                  <a:lnTo>
                    <a:pt x="15764" y="0"/>
                  </a:lnTo>
                  <a:close/>
                </a:path>
              </a:pathLst>
            </a:custGeom>
            <a:ln w="4004">
              <a:solidFill>
                <a:srgbClr val="FF0000"/>
              </a:solidFill>
            </a:ln>
          </p:spPr>
          <p:txBody>
            <a:bodyPr wrap="square" lIns="0" tIns="0" rIns="0" bIns="0" rtlCol="0"/>
            <a:lstStyle/>
            <a:p>
              <a:endParaRPr sz="1154"/>
            </a:p>
          </p:txBody>
        </p:sp>
        <p:sp>
          <p:nvSpPr>
            <p:cNvPr id="19" name="object 19"/>
            <p:cNvSpPr/>
            <p:nvPr/>
          </p:nvSpPr>
          <p:spPr>
            <a:xfrm>
              <a:off x="1960727" y="2047803"/>
              <a:ext cx="31750" cy="20955"/>
            </a:xfrm>
            <a:custGeom>
              <a:avLst/>
              <a:gdLst/>
              <a:ahLst/>
              <a:cxnLst/>
              <a:rect l="l" t="t" r="r" b="b"/>
              <a:pathLst>
                <a:path w="31750" h="20955">
                  <a:moveTo>
                    <a:pt x="15764" y="0"/>
                  </a:moveTo>
                  <a:lnTo>
                    <a:pt x="0" y="10424"/>
                  </a:lnTo>
                  <a:lnTo>
                    <a:pt x="15764" y="20849"/>
                  </a:lnTo>
                  <a:lnTo>
                    <a:pt x="31740" y="10424"/>
                  </a:lnTo>
                  <a:lnTo>
                    <a:pt x="15764" y="0"/>
                  </a:lnTo>
                  <a:close/>
                </a:path>
              </a:pathLst>
            </a:custGeom>
            <a:solidFill>
              <a:srgbClr val="FF0000"/>
            </a:solidFill>
          </p:spPr>
          <p:txBody>
            <a:bodyPr wrap="square" lIns="0" tIns="0" rIns="0" bIns="0" rtlCol="0"/>
            <a:lstStyle/>
            <a:p>
              <a:endParaRPr sz="1154"/>
            </a:p>
          </p:txBody>
        </p:sp>
        <p:sp>
          <p:nvSpPr>
            <p:cNvPr id="20" name="object 20"/>
            <p:cNvSpPr/>
            <p:nvPr/>
          </p:nvSpPr>
          <p:spPr>
            <a:xfrm>
              <a:off x="1960727" y="2047803"/>
              <a:ext cx="31750" cy="20955"/>
            </a:xfrm>
            <a:custGeom>
              <a:avLst/>
              <a:gdLst/>
              <a:ahLst/>
              <a:cxnLst/>
              <a:rect l="l" t="t" r="r" b="b"/>
              <a:pathLst>
                <a:path w="31750" h="20955">
                  <a:moveTo>
                    <a:pt x="15764" y="0"/>
                  </a:moveTo>
                  <a:lnTo>
                    <a:pt x="31740" y="10424"/>
                  </a:lnTo>
                  <a:lnTo>
                    <a:pt x="15764" y="20849"/>
                  </a:lnTo>
                  <a:lnTo>
                    <a:pt x="0" y="10424"/>
                  </a:lnTo>
                  <a:lnTo>
                    <a:pt x="15764" y="0"/>
                  </a:lnTo>
                  <a:close/>
                </a:path>
              </a:pathLst>
            </a:custGeom>
            <a:ln w="4004">
              <a:solidFill>
                <a:srgbClr val="FF0000"/>
              </a:solidFill>
            </a:ln>
          </p:spPr>
          <p:txBody>
            <a:bodyPr wrap="square" lIns="0" tIns="0" rIns="0" bIns="0" rtlCol="0"/>
            <a:lstStyle/>
            <a:p>
              <a:endParaRPr sz="1154"/>
            </a:p>
          </p:txBody>
        </p:sp>
        <p:sp>
          <p:nvSpPr>
            <p:cNvPr id="21" name="object 21"/>
            <p:cNvSpPr/>
            <p:nvPr/>
          </p:nvSpPr>
          <p:spPr>
            <a:xfrm>
              <a:off x="2066083" y="2082645"/>
              <a:ext cx="31750" cy="20955"/>
            </a:xfrm>
            <a:custGeom>
              <a:avLst/>
              <a:gdLst/>
              <a:ahLst/>
              <a:cxnLst/>
              <a:rect l="l" t="t" r="r" b="b"/>
              <a:pathLst>
                <a:path w="31750" h="20955">
                  <a:moveTo>
                    <a:pt x="15835" y="0"/>
                  </a:moveTo>
                  <a:lnTo>
                    <a:pt x="0" y="10424"/>
                  </a:lnTo>
                  <a:lnTo>
                    <a:pt x="15835" y="20803"/>
                  </a:lnTo>
                  <a:lnTo>
                    <a:pt x="31599" y="10424"/>
                  </a:lnTo>
                  <a:lnTo>
                    <a:pt x="15835" y="0"/>
                  </a:lnTo>
                  <a:close/>
                </a:path>
              </a:pathLst>
            </a:custGeom>
            <a:solidFill>
              <a:srgbClr val="FF0000"/>
            </a:solidFill>
          </p:spPr>
          <p:txBody>
            <a:bodyPr wrap="square" lIns="0" tIns="0" rIns="0" bIns="0" rtlCol="0"/>
            <a:lstStyle/>
            <a:p>
              <a:endParaRPr sz="1154"/>
            </a:p>
          </p:txBody>
        </p:sp>
        <p:sp>
          <p:nvSpPr>
            <p:cNvPr id="22" name="object 22"/>
            <p:cNvSpPr/>
            <p:nvPr/>
          </p:nvSpPr>
          <p:spPr>
            <a:xfrm>
              <a:off x="2066083" y="2082645"/>
              <a:ext cx="31750" cy="20955"/>
            </a:xfrm>
            <a:custGeom>
              <a:avLst/>
              <a:gdLst/>
              <a:ahLst/>
              <a:cxnLst/>
              <a:rect l="l" t="t" r="r" b="b"/>
              <a:pathLst>
                <a:path w="31750" h="20955">
                  <a:moveTo>
                    <a:pt x="15835" y="0"/>
                  </a:moveTo>
                  <a:lnTo>
                    <a:pt x="31599" y="10424"/>
                  </a:lnTo>
                  <a:lnTo>
                    <a:pt x="15835" y="20803"/>
                  </a:lnTo>
                  <a:lnTo>
                    <a:pt x="0" y="10424"/>
                  </a:lnTo>
                  <a:lnTo>
                    <a:pt x="15835" y="0"/>
                  </a:lnTo>
                  <a:close/>
                </a:path>
              </a:pathLst>
            </a:custGeom>
            <a:ln w="4006">
              <a:solidFill>
                <a:srgbClr val="FF0000"/>
              </a:solidFill>
            </a:ln>
          </p:spPr>
          <p:txBody>
            <a:bodyPr wrap="square" lIns="0" tIns="0" rIns="0" bIns="0" rtlCol="0"/>
            <a:lstStyle/>
            <a:p>
              <a:endParaRPr sz="1154"/>
            </a:p>
          </p:txBody>
        </p:sp>
        <p:sp>
          <p:nvSpPr>
            <p:cNvPr id="23" name="object 23"/>
            <p:cNvSpPr/>
            <p:nvPr/>
          </p:nvSpPr>
          <p:spPr>
            <a:xfrm>
              <a:off x="2176717" y="2148716"/>
              <a:ext cx="31750" cy="20955"/>
            </a:xfrm>
            <a:custGeom>
              <a:avLst/>
              <a:gdLst/>
              <a:ahLst/>
              <a:cxnLst/>
              <a:rect l="l" t="t" r="r" b="b"/>
              <a:pathLst>
                <a:path w="31750" h="20955">
                  <a:moveTo>
                    <a:pt x="15835" y="0"/>
                  </a:moveTo>
                  <a:lnTo>
                    <a:pt x="0" y="10424"/>
                  </a:lnTo>
                  <a:lnTo>
                    <a:pt x="15835" y="20803"/>
                  </a:lnTo>
                  <a:lnTo>
                    <a:pt x="31599" y="10424"/>
                  </a:lnTo>
                  <a:lnTo>
                    <a:pt x="15835" y="0"/>
                  </a:lnTo>
                  <a:close/>
                </a:path>
              </a:pathLst>
            </a:custGeom>
            <a:solidFill>
              <a:srgbClr val="FF0000"/>
            </a:solidFill>
          </p:spPr>
          <p:txBody>
            <a:bodyPr wrap="square" lIns="0" tIns="0" rIns="0" bIns="0" rtlCol="0"/>
            <a:lstStyle/>
            <a:p>
              <a:endParaRPr sz="1154"/>
            </a:p>
          </p:txBody>
        </p:sp>
        <p:sp>
          <p:nvSpPr>
            <p:cNvPr id="24" name="object 24"/>
            <p:cNvSpPr/>
            <p:nvPr/>
          </p:nvSpPr>
          <p:spPr>
            <a:xfrm>
              <a:off x="2176717" y="2148716"/>
              <a:ext cx="31750" cy="20955"/>
            </a:xfrm>
            <a:custGeom>
              <a:avLst/>
              <a:gdLst/>
              <a:ahLst/>
              <a:cxnLst/>
              <a:rect l="l" t="t" r="r" b="b"/>
              <a:pathLst>
                <a:path w="31750" h="20955">
                  <a:moveTo>
                    <a:pt x="15835" y="0"/>
                  </a:moveTo>
                  <a:lnTo>
                    <a:pt x="31599" y="10424"/>
                  </a:lnTo>
                  <a:lnTo>
                    <a:pt x="15835" y="20803"/>
                  </a:lnTo>
                  <a:lnTo>
                    <a:pt x="0" y="10424"/>
                  </a:lnTo>
                  <a:lnTo>
                    <a:pt x="15835" y="0"/>
                  </a:lnTo>
                  <a:close/>
                </a:path>
              </a:pathLst>
            </a:custGeom>
            <a:ln w="4006">
              <a:solidFill>
                <a:srgbClr val="FF0000"/>
              </a:solidFill>
            </a:ln>
          </p:spPr>
          <p:txBody>
            <a:bodyPr wrap="square" lIns="0" tIns="0" rIns="0" bIns="0" rtlCol="0"/>
            <a:lstStyle/>
            <a:p>
              <a:endParaRPr sz="1154"/>
            </a:p>
          </p:txBody>
        </p:sp>
        <p:sp>
          <p:nvSpPr>
            <p:cNvPr id="25" name="object 25"/>
            <p:cNvSpPr/>
            <p:nvPr/>
          </p:nvSpPr>
          <p:spPr>
            <a:xfrm>
              <a:off x="2287351" y="2228780"/>
              <a:ext cx="31750" cy="20955"/>
            </a:xfrm>
            <a:custGeom>
              <a:avLst/>
              <a:gdLst/>
              <a:ahLst/>
              <a:cxnLst/>
              <a:rect l="l" t="t" r="r" b="b"/>
              <a:pathLst>
                <a:path w="31750" h="20955">
                  <a:moveTo>
                    <a:pt x="15835" y="0"/>
                  </a:moveTo>
                  <a:lnTo>
                    <a:pt x="0" y="10424"/>
                  </a:lnTo>
                  <a:lnTo>
                    <a:pt x="15835" y="20849"/>
                  </a:lnTo>
                  <a:lnTo>
                    <a:pt x="31599" y="10424"/>
                  </a:lnTo>
                  <a:lnTo>
                    <a:pt x="15835" y="0"/>
                  </a:lnTo>
                  <a:close/>
                </a:path>
              </a:pathLst>
            </a:custGeom>
            <a:solidFill>
              <a:srgbClr val="FF0000"/>
            </a:solidFill>
          </p:spPr>
          <p:txBody>
            <a:bodyPr wrap="square" lIns="0" tIns="0" rIns="0" bIns="0" rtlCol="0"/>
            <a:lstStyle/>
            <a:p>
              <a:endParaRPr sz="1154"/>
            </a:p>
          </p:txBody>
        </p:sp>
        <p:sp>
          <p:nvSpPr>
            <p:cNvPr id="26" name="object 26"/>
            <p:cNvSpPr/>
            <p:nvPr/>
          </p:nvSpPr>
          <p:spPr>
            <a:xfrm>
              <a:off x="2287351" y="2228780"/>
              <a:ext cx="31750" cy="20955"/>
            </a:xfrm>
            <a:custGeom>
              <a:avLst/>
              <a:gdLst/>
              <a:ahLst/>
              <a:cxnLst/>
              <a:rect l="l" t="t" r="r" b="b"/>
              <a:pathLst>
                <a:path w="31750" h="20955">
                  <a:moveTo>
                    <a:pt x="15835" y="0"/>
                  </a:moveTo>
                  <a:lnTo>
                    <a:pt x="31599" y="10424"/>
                  </a:lnTo>
                  <a:lnTo>
                    <a:pt x="15835" y="20849"/>
                  </a:lnTo>
                  <a:lnTo>
                    <a:pt x="0" y="10424"/>
                  </a:lnTo>
                  <a:lnTo>
                    <a:pt x="15835" y="0"/>
                  </a:lnTo>
                  <a:close/>
                </a:path>
              </a:pathLst>
            </a:custGeom>
            <a:ln w="4008">
              <a:solidFill>
                <a:srgbClr val="FF0000"/>
              </a:solidFill>
            </a:ln>
          </p:spPr>
          <p:txBody>
            <a:bodyPr wrap="square" lIns="0" tIns="0" rIns="0" bIns="0" rtlCol="0"/>
            <a:lstStyle/>
            <a:p>
              <a:endParaRPr sz="1154"/>
            </a:p>
          </p:txBody>
        </p:sp>
        <p:sp>
          <p:nvSpPr>
            <p:cNvPr id="27" name="object 27"/>
            <p:cNvSpPr/>
            <p:nvPr/>
          </p:nvSpPr>
          <p:spPr>
            <a:xfrm>
              <a:off x="2392778" y="2319176"/>
              <a:ext cx="31750" cy="20955"/>
            </a:xfrm>
            <a:custGeom>
              <a:avLst/>
              <a:gdLst/>
              <a:ahLst/>
              <a:cxnLst/>
              <a:rect l="l" t="t" r="r" b="b"/>
              <a:pathLst>
                <a:path w="31750" h="20955">
                  <a:moveTo>
                    <a:pt x="15764" y="0"/>
                  </a:moveTo>
                  <a:lnTo>
                    <a:pt x="0" y="10517"/>
                  </a:lnTo>
                  <a:lnTo>
                    <a:pt x="15764" y="20942"/>
                  </a:lnTo>
                  <a:lnTo>
                    <a:pt x="31529" y="10517"/>
                  </a:lnTo>
                  <a:lnTo>
                    <a:pt x="15764" y="0"/>
                  </a:lnTo>
                  <a:close/>
                </a:path>
              </a:pathLst>
            </a:custGeom>
            <a:solidFill>
              <a:srgbClr val="FF0000"/>
            </a:solidFill>
          </p:spPr>
          <p:txBody>
            <a:bodyPr wrap="square" lIns="0" tIns="0" rIns="0" bIns="0" rtlCol="0"/>
            <a:lstStyle/>
            <a:p>
              <a:endParaRPr sz="1154"/>
            </a:p>
          </p:txBody>
        </p:sp>
        <p:sp>
          <p:nvSpPr>
            <p:cNvPr id="28" name="object 28"/>
            <p:cNvSpPr/>
            <p:nvPr/>
          </p:nvSpPr>
          <p:spPr>
            <a:xfrm>
              <a:off x="2392778" y="2319176"/>
              <a:ext cx="31750" cy="20955"/>
            </a:xfrm>
            <a:custGeom>
              <a:avLst/>
              <a:gdLst/>
              <a:ahLst/>
              <a:cxnLst/>
              <a:rect l="l" t="t" r="r" b="b"/>
              <a:pathLst>
                <a:path w="31750" h="20955">
                  <a:moveTo>
                    <a:pt x="15764" y="0"/>
                  </a:moveTo>
                  <a:lnTo>
                    <a:pt x="31529" y="10517"/>
                  </a:lnTo>
                  <a:lnTo>
                    <a:pt x="15764" y="20942"/>
                  </a:lnTo>
                  <a:lnTo>
                    <a:pt x="0" y="10517"/>
                  </a:lnTo>
                  <a:lnTo>
                    <a:pt x="15764" y="0"/>
                  </a:lnTo>
                  <a:close/>
                </a:path>
              </a:pathLst>
            </a:custGeom>
            <a:ln w="4013">
              <a:solidFill>
                <a:srgbClr val="FF0000"/>
              </a:solidFill>
            </a:ln>
          </p:spPr>
          <p:txBody>
            <a:bodyPr wrap="square" lIns="0" tIns="0" rIns="0" bIns="0" rtlCol="0"/>
            <a:lstStyle/>
            <a:p>
              <a:endParaRPr sz="1154"/>
            </a:p>
          </p:txBody>
        </p:sp>
        <p:sp>
          <p:nvSpPr>
            <p:cNvPr id="29" name="object 29"/>
            <p:cNvSpPr/>
            <p:nvPr/>
          </p:nvSpPr>
          <p:spPr>
            <a:xfrm>
              <a:off x="2503412" y="2423565"/>
              <a:ext cx="31750" cy="20955"/>
            </a:xfrm>
            <a:custGeom>
              <a:avLst/>
              <a:gdLst/>
              <a:ahLst/>
              <a:cxnLst/>
              <a:rect l="l" t="t" r="r" b="b"/>
              <a:pathLst>
                <a:path w="31750" h="20955">
                  <a:moveTo>
                    <a:pt x="15764" y="0"/>
                  </a:moveTo>
                  <a:lnTo>
                    <a:pt x="0" y="10517"/>
                  </a:lnTo>
                  <a:lnTo>
                    <a:pt x="15764" y="20942"/>
                  </a:lnTo>
                  <a:lnTo>
                    <a:pt x="31529" y="10517"/>
                  </a:lnTo>
                  <a:lnTo>
                    <a:pt x="15764" y="0"/>
                  </a:lnTo>
                  <a:close/>
                </a:path>
              </a:pathLst>
            </a:custGeom>
            <a:solidFill>
              <a:srgbClr val="FF0000"/>
            </a:solidFill>
          </p:spPr>
          <p:txBody>
            <a:bodyPr wrap="square" lIns="0" tIns="0" rIns="0" bIns="0" rtlCol="0"/>
            <a:lstStyle/>
            <a:p>
              <a:endParaRPr sz="1154"/>
            </a:p>
          </p:txBody>
        </p:sp>
        <p:sp>
          <p:nvSpPr>
            <p:cNvPr id="30" name="object 30"/>
            <p:cNvSpPr/>
            <p:nvPr/>
          </p:nvSpPr>
          <p:spPr>
            <a:xfrm>
              <a:off x="2503412" y="2423565"/>
              <a:ext cx="31750" cy="20955"/>
            </a:xfrm>
            <a:custGeom>
              <a:avLst/>
              <a:gdLst/>
              <a:ahLst/>
              <a:cxnLst/>
              <a:rect l="l" t="t" r="r" b="b"/>
              <a:pathLst>
                <a:path w="31750" h="20955">
                  <a:moveTo>
                    <a:pt x="15764" y="0"/>
                  </a:moveTo>
                  <a:lnTo>
                    <a:pt x="31529" y="10517"/>
                  </a:lnTo>
                  <a:lnTo>
                    <a:pt x="15764" y="20942"/>
                  </a:lnTo>
                  <a:lnTo>
                    <a:pt x="0" y="10517"/>
                  </a:lnTo>
                  <a:lnTo>
                    <a:pt x="15764" y="0"/>
                  </a:lnTo>
                  <a:close/>
                </a:path>
              </a:pathLst>
            </a:custGeom>
            <a:ln w="4013">
              <a:solidFill>
                <a:srgbClr val="FF0000"/>
              </a:solidFill>
            </a:ln>
          </p:spPr>
          <p:txBody>
            <a:bodyPr wrap="square" lIns="0" tIns="0" rIns="0" bIns="0" rtlCol="0"/>
            <a:lstStyle/>
            <a:p>
              <a:endParaRPr sz="1154"/>
            </a:p>
          </p:txBody>
        </p:sp>
        <p:sp>
          <p:nvSpPr>
            <p:cNvPr id="31" name="object 31"/>
            <p:cNvSpPr/>
            <p:nvPr/>
          </p:nvSpPr>
          <p:spPr>
            <a:xfrm>
              <a:off x="2608768" y="2524433"/>
              <a:ext cx="31750" cy="20955"/>
            </a:xfrm>
            <a:custGeom>
              <a:avLst/>
              <a:gdLst/>
              <a:ahLst/>
              <a:cxnLst/>
              <a:rect l="l" t="t" r="r" b="b"/>
              <a:pathLst>
                <a:path w="31750" h="20955">
                  <a:moveTo>
                    <a:pt x="15764" y="0"/>
                  </a:moveTo>
                  <a:lnTo>
                    <a:pt x="0" y="10563"/>
                  </a:lnTo>
                  <a:lnTo>
                    <a:pt x="15764" y="20942"/>
                  </a:lnTo>
                  <a:lnTo>
                    <a:pt x="31599" y="10563"/>
                  </a:lnTo>
                  <a:lnTo>
                    <a:pt x="15764" y="0"/>
                  </a:lnTo>
                  <a:close/>
                </a:path>
              </a:pathLst>
            </a:custGeom>
            <a:solidFill>
              <a:srgbClr val="FF0000"/>
            </a:solidFill>
          </p:spPr>
          <p:txBody>
            <a:bodyPr wrap="square" lIns="0" tIns="0" rIns="0" bIns="0" rtlCol="0"/>
            <a:lstStyle/>
            <a:p>
              <a:endParaRPr sz="1154"/>
            </a:p>
          </p:txBody>
        </p:sp>
        <p:sp>
          <p:nvSpPr>
            <p:cNvPr id="32" name="object 32"/>
            <p:cNvSpPr/>
            <p:nvPr/>
          </p:nvSpPr>
          <p:spPr>
            <a:xfrm>
              <a:off x="2608768" y="2524433"/>
              <a:ext cx="31750" cy="20955"/>
            </a:xfrm>
            <a:custGeom>
              <a:avLst/>
              <a:gdLst/>
              <a:ahLst/>
              <a:cxnLst/>
              <a:rect l="l" t="t" r="r" b="b"/>
              <a:pathLst>
                <a:path w="31750" h="20955">
                  <a:moveTo>
                    <a:pt x="15764" y="0"/>
                  </a:moveTo>
                  <a:lnTo>
                    <a:pt x="31599" y="10563"/>
                  </a:lnTo>
                  <a:lnTo>
                    <a:pt x="15764" y="20942"/>
                  </a:lnTo>
                  <a:lnTo>
                    <a:pt x="0" y="10563"/>
                  </a:lnTo>
                  <a:lnTo>
                    <a:pt x="15764" y="0"/>
                  </a:lnTo>
                  <a:close/>
                </a:path>
              </a:pathLst>
            </a:custGeom>
            <a:ln w="4011">
              <a:solidFill>
                <a:srgbClr val="FF0000"/>
              </a:solidFill>
            </a:ln>
          </p:spPr>
          <p:txBody>
            <a:bodyPr wrap="square" lIns="0" tIns="0" rIns="0" bIns="0" rtlCol="0"/>
            <a:lstStyle/>
            <a:p>
              <a:endParaRPr sz="1154"/>
            </a:p>
          </p:txBody>
        </p:sp>
        <p:sp>
          <p:nvSpPr>
            <p:cNvPr id="33" name="object 33"/>
            <p:cNvSpPr/>
            <p:nvPr/>
          </p:nvSpPr>
          <p:spPr>
            <a:xfrm>
              <a:off x="2719402" y="2614968"/>
              <a:ext cx="31750" cy="20955"/>
            </a:xfrm>
            <a:custGeom>
              <a:avLst/>
              <a:gdLst/>
              <a:ahLst/>
              <a:cxnLst/>
              <a:rect l="l" t="t" r="r" b="b"/>
              <a:pathLst>
                <a:path w="31750" h="20955">
                  <a:moveTo>
                    <a:pt x="15764" y="0"/>
                  </a:moveTo>
                  <a:lnTo>
                    <a:pt x="0" y="10378"/>
                  </a:lnTo>
                  <a:lnTo>
                    <a:pt x="15764" y="20942"/>
                  </a:lnTo>
                  <a:lnTo>
                    <a:pt x="31599" y="10378"/>
                  </a:lnTo>
                  <a:lnTo>
                    <a:pt x="15764" y="0"/>
                  </a:lnTo>
                  <a:close/>
                </a:path>
              </a:pathLst>
            </a:custGeom>
            <a:solidFill>
              <a:srgbClr val="FF0000"/>
            </a:solidFill>
          </p:spPr>
          <p:txBody>
            <a:bodyPr wrap="square" lIns="0" tIns="0" rIns="0" bIns="0" rtlCol="0"/>
            <a:lstStyle/>
            <a:p>
              <a:endParaRPr sz="1154"/>
            </a:p>
          </p:txBody>
        </p:sp>
        <p:sp>
          <p:nvSpPr>
            <p:cNvPr id="34" name="object 34"/>
            <p:cNvSpPr/>
            <p:nvPr/>
          </p:nvSpPr>
          <p:spPr>
            <a:xfrm>
              <a:off x="2719402" y="2614968"/>
              <a:ext cx="31750" cy="20955"/>
            </a:xfrm>
            <a:custGeom>
              <a:avLst/>
              <a:gdLst/>
              <a:ahLst/>
              <a:cxnLst/>
              <a:rect l="l" t="t" r="r" b="b"/>
              <a:pathLst>
                <a:path w="31750" h="20955">
                  <a:moveTo>
                    <a:pt x="15764" y="0"/>
                  </a:moveTo>
                  <a:lnTo>
                    <a:pt x="31599" y="10378"/>
                  </a:lnTo>
                  <a:lnTo>
                    <a:pt x="15764" y="20942"/>
                  </a:lnTo>
                  <a:lnTo>
                    <a:pt x="0" y="10378"/>
                  </a:lnTo>
                  <a:lnTo>
                    <a:pt x="15764" y="0"/>
                  </a:lnTo>
                  <a:close/>
                </a:path>
              </a:pathLst>
            </a:custGeom>
            <a:ln w="4011">
              <a:solidFill>
                <a:srgbClr val="FF0000"/>
              </a:solidFill>
            </a:ln>
          </p:spPr>
          <p:txBody>
            <a:bodyPr wrap="square" lIns="0" tIns="0" rIns="0" bIns="0" rtlCol="0"/>
            <a:lstStyle/>
            <a:p>
              <a:endParaRPr sz="1154"/>
            </a:p>
          </p:txBody>
        </p:sp>
        <p:sp>
          <p:nvSpPr>
            <p:cNvPr id="35" name="object 35"/>
            <p:cNvSpPr/>
            <p:nvPr/>
          </p:nvSpPr>
          <p:spPr>
            <a:xfrm>
              <a:off x="2824828" y="2695032"/>
              <a:ext cx="31750" cy="20955"/>
            </a:xfrm>
            <a:custGeom>
              <a:avLst/>
              <a:gdLst/>
              <a:ahLst/>
              <a:cxnLst/>
              <a:rect l="l" t="t" r="r" b="b"/>
              <a:pathLst>
                <a:path w="31750" h="20955">
                  <a:moveTo>
                    <a:pt x="15764" y="0"/>
                  </a:moveTo>
                  <a:lnTo>
                    <a:pt x="0" y="10424"/>
                  </a:lnTo>
                  <a:lnTo>
                    <a:pt x="15764" y="20803"/>
                  </a:lnTo>
                  <a:lnTo>
                    <a:pt x="31529" y="10424"/>
                  </a:lnTo>
                  <a:lnTo>
                    <a:pt x="15764" y="0"/>
                  </a:lnTo>
                  <a:close/>
                </a:path>
              </a:pathLst>
            </a:custGeom>
            <a:solidFill>
              <a:srgbClr val="FF0000"/>
            </a:solidFill>
          </p:spPr>
          <p:txBody>
            <a:bodyPr wrap="square" lIns="0" tIns="0" rIns="0" bIns="0" rtlCol="0"/>
            <a:lstStyle/>
            <a:p>
              <a:endParaRPr sz="1154"/>
            </a:p>
          </p:txBody>
        </p:sp>
        <p:sp>
          <p:nvSpPr>
            <p:cNvPr id="36" name="object 36"/>
            <p:cNvSpPr/>
            <p:nvPr/>
          </p:nvSpPr>
          <p:spPr>
            <a:xfrm>
              <a:off x="2824828" y="2695032"/>
              <a:ext cx="31750" cy="20955"/>
            </a:xfrm>
            <a:custGeom>
              <a:avLst/>
              <a:gdLst/>
              <a:ahLst/>
              <a:cxnLst/>
              <a:rect l="l" t="t" r="r" b="b"/>
              <a:pathLst>
                <a:path w="31750" h="20955">
                  <a:moveTo>
                    <a:pt x="15764" y="0"/>
                  </a:moveTo>
                  <a:lnTo>
                    <a:pt x="31529" y="10424"/>
                  </a:lnTo>
                  <a:lnTo>
                    <a:pt x="15764" y="20803"/>
                  </a:lnTo>
                  <a:lnTo>
                    <a:pt x="0" y="10424"/>
                  </a:lnTo>
                  <a:lnTo>
                    <a:pt x="15764" y="0"/>
                  </a:lnTo>
                  <a:close/>
                </a:path>
              </a:pathLst>
            </a:custGeom>
            <a:ln w="4008">
              <a:solidFill>
                <a:srgbClr val="FF0000"/>
              </a:solidFill>
            </a:ln>
          </p:spPr>
          <p:txBody>
            <a:bodyPr wrap="square" lIns="0" tIns="0" rIns="0" bIns="0" rtlCol="0"/>
            <a:lstStyle/>
            <a:p>
              <a:endParaRPr sz="1154"/>
            </a:p>
          </p:txBody>
        </p:sp>
        <p:sp>
          <p:nvSpPr>
            <p:cNvPr id="37" name="object 37"/>
            <p:cNvSpPr/>
            <p:nvPr/>
          </p:nvSpPr>
          <p:spPr>
            <a:xfrm>
              <a:off x="2935462" y="2761103"/>
              <a:ext cx="31750" cy="20955"/>
            </a:xfrm>
            <a:custGeom>
              <a:avLst/>
              <a:gdLst/>
              <a:ahLst/>
              <a:cxnLst/>
              <a:rect l="l" t="t" r="r" b="b"/>
              <a:pathLst>
                <a:path w="31750" h="20955">
                  <a:moveTo>
                    <a:pt x="15764" y="0"/>
                  </a:moveTo>
                  <a:lnTo>
                    <a:pt x="0" y="10424"/>
                  </a:lnTo>
                  <a:lnTo>
                    <a:pt x="15764" y="20942"/>
                  </a:lnTo>
                  <a:lnTo>
                    <a:pt x="31529" y="10424"/>
                  </a:lnTo>
                  <a:lnTo>
                    <a:pt x="15764" y="0"/>
                  </a:lnTo>
                  <a:close/>
                </a:path>
              </a:pathLst>
            </a:custGeom>
            <a:solidFill>
              <a:srgbClr val="FF0000"/>
            </a:solidFill>
          </p:spPr>
          <p:txBody>
            <a:bodyPr wrap="square" lIns="0" tIns="0" rIns="0" bIns="0" rtlCol="0"/>
            <a:lstStyle/>
            <a:p>
              <a:endParaRPr sz="1154"/>
            </a:p>
          </p:txBody>
        </p:sp>
        <p:sp>
          <p:nvSpPr>
            <p:cNvPr id="38" name="object 38"/>
            <p:cNvSpPr/>
            <p:nvPr/>
          </p:nvSpPr>
          <p:spPr>
            <a:xfrm>
              <a:off x="2935462" y="2761103"/>
              <a:ext cx="31750" cy="20955"/>
            </a:xfrm>
            <a:custGeom>
              <a:avLst/>
              <a:gdLst/>
              <a:ahLst/>
              <a:cxnLst/>
              <a:rect l="l" t="t" r="r" b="b"/>
              <a:pathLst>
                <a:path w="31750" h="20955">
                  <a:moveTo>
                    <a:pt x="15764" y="0"/>
                  </a:moveTo>
                  <a:lnTo>
                    <a:pt x="31529" y="10424"/>
                  </a:lnTo>
                  <a:lnTo>
                    <a:pt x="15764" y="20942"/>
                  </a:lnTo>
                  <a:lnTo>
                    <a:pt x="0" y="10424"/>
                  </a:lnTo>
                  <a:lnTo>
                    <a:pt x="15764" y="0"/>
                  </a:lnTo>
                  <a:close/>
                </a:path>
              </a:pathLst>
            </a:custGeom>
            <a:ln w="4013">
              <a:solidFill>
                <a:srgbClr val="FF0000"/>
              </a:solidFill>
            </a:ln>
          </p:spPr>
          <p:txBody>
            <a:bodyPr wrap="square" lIns="0" tIns="0" rIns="0" bIns="0" rtlCol="0"/>
            <a:lstStyle/>
            <a:p>
              <a:endParaRPr sz="1154"/>
            </a:p>
          </p:txBody>
        </p:sp>
        <p:sp>
          <p:nvSpPr>
            <p:cNvPr id="39" name="object 39"/>
            <p:cNvSpPr/>
            <p:nvPr/>
          </p:nvSpPr>
          <p:spPr>
            <a:xfrm>
              <a:off x="3040818" y="2795946"/>
              <a:ext cx="31750" cy="20955"/>
            </a:xfrm>
            <a:custGeom>
              <a:avLst/>
              <a:gdLst/>
              <a:ahLst/>
              <a:cxnLst/>
              <a:rect l="l" t="t" r="r" b="b"/>
              <a:pathLst>
                <a:path w="31750" h="20955">
                  <a:moveTo>
                    <a:pt x="15764" y="0"/>
                  </a:moveTo>
                  <a:lnTo>
                    <a:pt x="0" y="10378"/>
                  </a:lnTo>
                  <a:lnTo>
                    <a:pt x="15764" y="20803"/>
                  </a:lnTo>
                  <a:lnTo>
                    <a:pt x="31529" y="10378"/>
                  </a:lnTo>
                  <a:lnTo>
                    <a:pt x="15764" y="0"/>
                  </a:lnTo>
                  <a:close/>
                </a:path>
              </a:pathLst>
            </a:custGeom>
            <a:solidFill>
              <a:srgbClr val="FF0000"/>
            </a:solidFill>
          </p:spPr>
          <p:txBody>
            <a:bodyPr wrap="square" lIns="0" tIns="0" rIns="0" bIns="0" rtlCol="0"/>
            <a:lstStyle/>
            <a:p>
              <a:endParaRPr sz="1154"/>
            </a:p>
          </p:txBody>
        </p:sp>
        <p:sp>
          <p:nvSpPr>
            <p:cNvPr id="40" name="object 40"/>
            <p:cNvSpPr/>
            <p:nvPr/>
          </p:nvSpPr>
          <p:spPr>
            <a:xfrm>
              <a:off x="3040818" y="2795946"/>
              <a:ext cx="31750" cy="20955"/>
            </a:xfrm>
            <a:custGeom>
              <a:avLst/>
              <a:gdLst/>
              <a:ahLst/>
              <a:cxnLst/>
              <a:rect l="l" t="t" r="r" b="b"/>
              <a:pathLst>
                <a:path w="31750" h="20955">
                  <a:moveTo>
                    <a:pt x="15764" y="0"/>
                  </a:moveTo>
                  <a:lnTo>
                    <a:pt x="31529" y="10378"/>
                  </a:lnTo>
                  <a:lnTo>
                    <a:pt x="15764" y="20803"/>
                  </a:lnTo>
                  <a:lnTo>
                    <a:pt x="0" y="10378"/>
                  </a:lnTo>
                  <a:lnTo>
                    <a:pt x="15764" y="0"/>
                  </a:lnTo>
                  <a:close/>
                </a:path>
              </a:pathLst>
            </a:custGeom>
            <a:ln w="4008">
              <a:solidFill>
                <a:srgbClr val="FF0000"/>
              </a:solidFill>
            </a:ln>
          </p:spPr>
          <p:txBody>
            <a:bodyPr wrap="square" lIns="0" tIns="0" rIns="0" bIns="0" rtlCol="0"/>
            <a:lstStyle/>
            <a:p>
              <a:endParaRPr sz="1154"/>
            </a:p>
          </p:txBody>
        </p:sp>
        <p:sp>
          <p:nvSpPr>
            <p:cNvPr id="41" name="object 41"/>
            <p:cNvSpPr/>
            <p:nvPr/>
          </p:nvSpPr>
          <p:spPr>
            <a:xfrm>
              <a:off x="3151452" y="2809799"/>
              <a:ext cx="31750" cy="20955"/>
            </a:xfrm>
            <a:custGeom>
              <a:avLst/>
              <a:gdLst/>
              <a:ahLst/>
              <a:cxnLst/>
              <a:rect l="l" t="t" r="r" b="b"/>
              <a:pathLst>
                <a:path w="31750" h="20955">
                  <a:moveTo>
                    <a:pt x="15764" y="0"/>
                  </a:moveTo>
                  <a:lnTo>
                    <a:pt x="0" y="10429"/>
                  </a:lnTo>
                  <a:lnTo>
                    <a:pt x="15764" y="20961"/>
                  </a:lnTo>
                  <a:lnTo>
                    <a:pt x="31529" y="10429"/>
                  </a:lnTo>
                  <a:lnTo>
                    <a:pt x="15764" y="0"/>
                  </a:lnTo>
                  <a:close/>
                </a:path>
              </a:pathLst>
            </a:custGeom>
            <a:solidFill>
              <a:srgbClr val="FF0000"/>
            </a:solidFill>
          </p:spPr>
          <p:txBody>
            <a:bodyPr wrap="square" lIns="0" tIns="0" rIns="0" bIns="0" rtlCol="0"/>
            <a:lstStyle/>
            <a:p>
              <a:endParaRPr sz="1154"/>
            </a:p>
          </p:txBody>
        </p:sp>
        <p:sp>
          <p:nvSpPr>
            <p:cNvPr id="42" name="object 42"/>
            <p:cNvSpPr/>
            <p:nvPr/>
          </p:nvSpPr>
          <p:spPr>
            <a:xfrm>
              <a:off x="3151452" y="2809799"/>
              <a:ext cx="31750" cy="20955"/>
            </a:xfrm>
            <a:custGeom>
              <a:avLst/>
              <a:gdLst/>
              <a:ahLst/>
              <a:cxnLst/>
              <a:rect l="l" t="t" r="r" b="b"/>
              <a:pathLst>
                <a:path w="31750" h="20955">
                  <a:moveTo>
                    <a:pt x="15764" y="0"/>
                  </a:moveTo>
                  <a:lnTo>
                    <a:pt x="31529" y="10429"/>
                  </a:lnTo>
                  <a:lnTo>
                    <a:pt x="15764" y="20961"/>
                  </a:lnTo>
                  <a:lnTo>
                    <a:pt x="0" y="10429"/>
                  </a:lnTo>
                  <a:lnTo>
                    <a:pt x="15764" y="0"/>
                  </a:lnTo>
                  <a:close/>
                </a:path>
              </a:pathLst>
            </a:custGeom>
            <a:ln w="4013">
              <a:solidFill>
                <a:srgbClr val="FF0000"/>
              </a:solidFill>
            </a:ln>
          </p:spPr>
          <p:txBody>
            <a:bodyPr wrap="square" lIns="0" tIns="0" rIns="0" bIns="0" rtlCol="0"/>
            <a:lstStyle/>
            <a:p>
              <a:endParaRPr sz="1154"/>
            </a:p>
          </p:txBody>
        </p:sp>
        <p:sp>
          <p:nvSpPr>
            <p:cNvPr id="43" name="object 43"/>
            <p:cNvSpPr/>
            <p:nvPr/>
          </p:nvSpPr>
          <p:spPr>
            <a:xfrm>
              <a:off x="3256808" y="2795946"/>
              <a:ext cx="31750" cy="20955"/>
            </a:xfrm>
            <a:custGeom>
              <a:avLst/>
              <a:gdLst/>
              <a:ahLst/>
              <a:cxnLst/>
              <a:rect l="l" t="t" r="r" b="b"/>
              <a:pathLst>
                <a:path w="31750" h="20955">
                  <a:moveTo>
                    <a:pt x="15835" y="0"/>
                  </a:moveTo>
                  <a:lnTo>
                    <a:pt x="0" y="10378"/>
                  </a:lnTo>
                  <a:lnTo>
                    <a:pt x="15835" y="20803"/>
                  </a:lnTo>
                  <a:lnTo>
                    <a:pt x="31599" y="10378"/>
                  </a:lnTo>
                  <a:lnTo>
                    <a:pt x="15835" y="0"/>
                  </a:lnTo>
                  <a:close/>
                </a:path>
              </a:pathLst>
            </a:custGeom>
            <a:solidFill>
              <a:srgbClr val="FF0000"/>
            </a:solidFill>
          </p:spPr>
          <p:txBody>
            <a:bodyPr wrap="square" lIns="0" tIns="0" rIns="0" bIns="0" rtlCol="0"/>
            <a:lstStyle/>
            <a:p>
              <a:endParaRPr sz="1154"/>
            </a:p>
          </p:txBody>
        </p:sp>
        <p:sp>
          <p:nvSpPr>
            <p:cNvPr id="44" name="object 44"/>
            <p:cNvSpPr/>
            <p:nvPr/>
          </p:nvSpPr>
          <p:spPr>
            <a:xfrm>
              <a:off x="3256808" y="2795946"/>
              <a:ext cx="31750" cy="20955"/>
            </a:xfrm>
            <a:custGeom>
              <a:avLst/>
              <a:gdLst/>
              <a:ahLst/>
              <a:cxnLst/>
              <a:rect l="l" t="t" r="r" b="b"/>
              <a:pathLst>
                <a:path w="31750" h="20955">
                  <a:moveTo>
                    <a:pt x="15835" y="0"/>
                  </a:moveTo>
                  <a:lnTo>
                    <a:pt x="31599" y="10378"/>
                  </a:lnTo>
                  <a:lnTo>
                    <a:pt x="15835" y="20803"/>
                  </a:lnTo>
                  <a:lnTo>
                    <a:pt x="0" y="10378"/>
                  </a:lnTo>
                  <a:lnTo>
                    <a:pt x="15835" y="0"/>
                  </a:lnTo>
                  <a:close/>
                </a:path>
              </a:pathLst>
            </a:custGeom>
            <a:ln w="4006">
              <a:solidFill>
                <a:srgbClr val="FF0000"/>
              </a:solidFill>
            </a:ln>
          </p:spPr>
          <p:txBody>
            <a:bodyPr wrap="square" lIns="0" tIns="0" rIns="0" bIns="0" rtlCol="0"/>
            <a:lstStyle/>
            <a:p>
              <a:endParaRPr sz="1154"/>
            </a:p>
          </p:txBody>
        </p:sp>
        <p:sp>
          <p:nvSpPr>
            <p:cNvPr id="45" name="object 45"/>
            <p:cNvSpPr/>
            <p:nvPr/>
          </p:nvSpPr>
          <p:spPr>
            <a:xfrm>
              <a:off x="3367443" y="2761103"/>
              <a:ext cx="31750" cy="20955"/>
            </a:xfrm>
            <a:custGeom>
              <a:avLst/>
              <a:gdLst/>
              <a:ahLst/>
              <a:cxnLst/>
              <a:rect l="l" t="t" r="r" b="b"/>
              <a:pathLst>
                <a:path w="31750" h="20955">
                  <a:moveTo>
                    <a:pt x="15835" y="0"/>
                  </a:moveTo>
                  <a:lnTo>
                    <a:pt x="0" y="10424"/>
                  </a:lnTo>
                  <a:lnTo>
                    <a:pt x="15835" y="20942"/>
                  </a:lnTo>
                  <a:lnTo>
                    <a:pt x="31599" y="10424"/>
                  </a:lnTo>
                  <a:lnTo>
                    <a:pt x="15835" y="0"/>
                  </a:lnTo>
                  <a:close/>
                </a:path>
              </a:pathLst>
            </a:custGeom>
            <a:solidFill>
              <a:srgbClr val="FF0000"/>
            </a:solidFill>
          </p:spPr>
          <p:txBody>
            <a:bodyPr wrap="square" lIns="0" tIns="0" rIns="0" bIns="0" rtlCol="0"/>
            <a:lstStyle/>
            <a:p>
              <a:endParaRPr sz="1154"/>
            </a:p>
          </p:txBody>
        </p:sp>
        <p:sp>
          <p:nvSpPr>
            <p:cNvPr id="46" name="object 46"/>
            <p:cNvSpPr/>
            <p:nvPr/>
          </p:nvSpPr>
          <p:spPr>
            <a:xfrm>
              <a:off x="3367443" y="2761103"/>
              <a:ext cx="31750" cy="20955"/>
            </a:xfrm>
            <a:custGeom>
              <a:avLst/>
              <a:gdLst/>
              <a:ahLst/>
              <a:cxnLst/>
              <a:rect l="l" t="t" r="r" b="b"/>
              <a:pathLst>
                <a:path w="31750" h="20955">
                  <a:moveTo>
                    <a:pt x="15835" y="0"/>
                  </a:moveTo>
                  <a:lnTo>
                    <a:pt x="31599" y="10424"/>
                  </a:lnTo>
                  <a:lnTo>
                    <a:pt x="15835" y="20942"/>
                  </a:lnTo>
                  <a:lnTo>
                    <a:pt x="0" y="10424"/>
                  </a:lnTo>
                  <a:lnTo>
                    <a:pt x="15835" y="0"/>
                  </a:lnTo>
                  <a:close/>
                </a:path>
              </a:pathLst>
            </a:custGeom>
            <a:ln w="4011">
              <a:solidFill>
                <a:srgbClr val="FF0000"/>
              </a:solidFill>
            </a:ln>
          </p:spPr>
          <p:txBody>
            <a:bodyPr wrap="square" lIns="0" tIns="0" rIns="0" bIns="0" rtlCol="0"/>
            <a:lstStyle/>
            <a:p>
              <a:endParaRPr sz="1154"/>
            </a:p>
          </p:txBody>
        </p:sp>
        <p:sp>
          <p:nvSpPr>
            <p:cNvPr id="47" name="object 47"/>
            <p:cNvSpPr/>
            <p:nvPr/>
          </p:nvSpPr>
          <p:spPr>
            <a:xfrm>
              <a:off x="3478077" y="2695032"/>
              <a:ext cx="31750" cy="20955"/>
            </a:xfrm>
            <a:custGeom>
              <a:avLst/>
              <a:gdLst/>
              <a:ahLst/>
              <a:cxnLst/>
              <a:rect l="l" t="t" r="r" b="b"/>
              <a:pathLst>
                <a:path w="31750" h="20955">
                  <a:moveTo>
                    <a:pt x="15835" y="0"/>
                  </a:moveTo>
                  <a:lnTo>
                    <a:pt x="0" y="10424"/>
                  </a:lnTo>
                  <a:lnTo>
                    <a:pt x="15835" y="20803"/>
                  </a:lnTo>
                  <a:lnTo>
                    <a:pt x="31599" y="10424"/>
                  </a:lnTo>
                  <a:lnTo>
                    <a:pt x="15835" y="0"/>
                  </a:lnTo>
                  <a:close/>
                </a:path>
              </a:pathLst>
            </a:custGeom>
            <a:solidFill>
              <a:srgbClr val="FF0000"/>
            </a:solidFill>
          </p:spPr>
          <p:txBody>
            <a:bodyPr wrap="square" lIns="0" tIns="0" rIns="0" bIns="0" rtlCol="0"/>
            <a:lstStyle/>
            <a:p>
              <a:endParaRPr sz="1154"/>
            </a:p>
          </p:txBody>
        </p:sp>
        <p:sp>
          <p:nvSpPr>
            <p:cNvPr id="48" name="object 48"/>
            <p:cNvSpPr/>
            <p:nvPr/>
          </p:nvSpPr>
          <p:spPr>
            <a:xfrm>
              <a:off x="3478077" y="2695032"/>
              <a:ext cx="31750" cy="20955"/>
            </a:xfrm>
            <a:custGeom>
              <a:avLst/>
              <a:gdLst/>
              <a:ahLst/>
              <a:cxnLst/>
              <a:rect l="l" t="t" r="r" b="b"/>
              <a:pathLst>
                <a:path w="31750" h="20955">
                  <a:moveTo>
                    <a:pt x="15835" y="0"/>
                  </a:moveTo>
                  <a:lnTo>
                    <a:pt x="31599" y="10424"/>
                  </a:lnTo>
                  <a:lnTo>
                    <a:pt x="15835" y="20803"/>
                  </a:lnTo>
                  <a:lnTo>
                    <a:pt x="0" y="10424"/>
                  </a:lnTo>
                  <a:lnTo>
                    <a:pt x="15835" y="0"/>
                  </a:lnTo>
                  <a:close/>
                </a:path>
              </a:pathLst>
            </a:custGeom>
            <a:ln w="4006">
              <a:solidFill>
                <a:srgbClr val="FF0000"/>
              </a:solidFill>
            </a:ln>
          </p:spPr>
          <p:txBody>
            <a:bodyPr wrap="square" lIns="0" tIns="0" rIns="0" bIns="0" rtlCol="0"/>
            <a:lstStyle/>
            <a:p>
              <a:endParaRPr sz="1154"/>
            </a:p>
          </p:txBody>
        </p:sp>
        <p:sp>
          <p:nvSpPr>
            <p:cNvPr id="49" name="object 49"/>
            <p:cNvSpPr/>
            <p:nvPr/>
          </p:nvSpPr>
          <p:spPr>
            <a:xfrm>
              <a:off x="3583503" y="2614968"/>
              <a:ext cx="31750" cy="20955"/>
            </a:xfrm>
            <a:custGeom>
              <a:avLst/>
              <a:gdLst/>
              <a:ahLst/>
              <a:cxnLst/>
              <a:rect l="l" t="t" r="r" b="b"/>
              <a:pathLst>
                <a:path w="31750" h="20955">
                  <a:moveTo>
                    <a:pt x="15764" y="0"/>
                  </a:moveTo>
                  <a:lnTo>
                    <a:pt x="0" y="10378"/>
                  </a:lnTo>
                  <a:lnTo>
                    <a:pt x="15764" y="20942"/>
                  </a:lnTo>
                  <a:lnTo>
                    <a:pt x="31529" y="10378"/>
                  </a:lnTo>
                  <a:lnTo>
                    <a:pt x="15764" y="0"/>
                  </a:lnTo>
                  <a:close/>
                </a:path>
              </a:pathLst>
            </a:custGeom>
            <a:solidFill>
              <a:srgbClr val="FF0000"/>
            </a:solidFill>
          </p:spPr>
          <p:txBody>
            <a:bodyPr wrap="square" lIns="0" tIns="0" rIns="0" bIns="0" rtlCol="0"/>
            <a:lstStyle/>
            <a:p>
              <a:endParaRPr sz="1154"/>
            </a:p>
          </p:txBody>
        </p:sp>
        <p:sp>
          <p:nvSpPr>
            <p:cNvPr id="50" name="object 50"/>
            <p:cNvSpPr/>
            <p:nvPr/>
          </p:nvSpPr>
          <p:spPr>
            <a:xfrm>
              <a:off x="3583503" y="2614968"/>
              <a:ext cx="31750" cy="20955"/>
            </a:xfrm>
            <a:custGeom>
              <a:avLst/>
              <a:gdLst/>
              <a:ahLst/>
              <a:cxnLst/>
              <a:rect l="l" t="t" r="r" b="b"/>
              <a:pathLst>
                <a:path w="31750" h="20955">
                  <a:moveTo>
                    <a:pt x="15764" y="0"/>
                  </a:moveTo>
                  <a:lnTo>
                    <a:pt x="31529" y="10378"/>
                  </a:lnTo>
                  <a:lnTo>
                    <a:pt x="15764" y="20942"/>
                  </a:lnTo>
                  <a:lnTo>
                    <a:pt x="0" y="10378"/>
                  </a:lnTo>
                  <a:lnTo>
                    <a:pt x="15764" y="0"/>
                  </a:lnTo>
                  <a:close/>
                </a:path>
              </a:pathLst>
            </a:custGeom>
            <a:ln w="4013">
              <a:solidFill>
                <a:srgbClr val="FF0000"/>
              </a:solidFill>
            </a:ln>
          </p:spPr>
          <p:txBody>
            <a:bodyPr wrap="square" lIns="0" tIns="0" rIns="0" bIns="0" rtlCol="0"/>
            <a:lstStyle/>
            <a:p>
              <a:endParaRPr sz="1154"/>
            </a:p>
          </p:txBody>
        </p:sp>
        <p:sp>
          <p:nvSpPr>
            <p:cNvPr id="51" name="object 51"/>
            <p:cNvSpPr/>
            <p:nvPr/>
          </p:nvSpPr>
          <p:spPr>
            <a:xfrm>
              <a:off x="3694137" y="2524433"/>
              <a:ext cx="31750" cy="20955"/>
            </a:xfrm>
            <a:custGeom>
              <a:avLst/>
              <a:gdLst/>
              <a:ahLst/>
              <a:cxnLst/>
              <a:rect l="l" t="t" r="r" b="b"/>
              <a:pathLst>
                <a:path w="31750" h="20955">
                  <a:moveTo>
                    <a:pt x="15764" y="0"/>
                  </a:moveTo>
                  <a:lnTo>
                    <a:pt x="0" y="10563"/>
                  </a:lnTo>
                  <a:lnTo>
                    <a:pt x="15764" y="20942"/>
                  </a:lnTo>
                  <a:lnTo>
                    <a:pt x="31529" y="10563"/>
                  </a:lnTo>
                  <a:lnTo>
                    <a:pt x="15764" y="0"/>
                  </a:lnTo>
                  <a:close/>
                </a:path>
              </a:pathLst>
            </a:custGeom>
            <a:solidFill>
              <a:srgbClr val="FF0000"/>
            </a:solidFill>
          </p:spPr>
          <p:txBody>
            <a:bodyPr wrap="square" lIns="0" tIns="0" rIns="0" bIns="0" rtlCol="0"/>
            <a:lstStyle/>
            <a:p>
              <a:endParaRPr sz="1154"/>
            </a:p>
          </p:txBody>
        </p:sp>
        <p:sp>
          <p:nvSpPr>
            <p:cNvPr id="52" name="object 52"/>
            <p:cNvSpPr/>
            <p:nvPr/>
          </p:nvSpPr>
          <p:spPr>
            <a:xfrm>
              <a:off x="3694137" y="2524433"/>
              <a:ext cx="31750" cy="20955"/>
            </a:xfrm>
            <a:custGeom>
              <a:avLst/>
              <a:gdLst/>
              <a:ahLst/>
              <a:cxnLst/>
              <a:rect l="l" t="t" r="r" b="b"/>
              <a:pathLst>
                <a:path w="31750" h="20955">
                  <a:moveTo>
                    <a:pt x="15764" y="0"/>
                  </a:moveTo>
                  <a:lnTo>
                    <a:pt x="31529" y="10563"/>
                  </a:lnTo>
                  <a:lnTo>
                    <a:pt x="15764" y="20942"/>
                  </a:lnTo>
                  <a:lnTo>
                    <a:pt x="0" y="10563"/>
                  </a:lnTo>
                  <a:lnTo>
                    <a:pt x="15764" y="0"/>
                  </a:lnTo>
                  <a:close/>
                </a:path>
              </a:pathLst>
            </a:custGeom>
            <a:ln w="4013">
              <a:solidFill>
                <a:srgbClr val="FF0000"/>
              </a:solidFill>
            </a:ln>
          </p:spPr>
          <p:txBody>
            <a:bodyPr wrap="square" lIns="0" tIns="0" rIns="0" bIns="0" rtlCol="0"/>
            <a:lstStyle/>
            <a:p>
              <a:endParaRPr sz="1154"/>
            </a:p>
          </p:txBody>
        </p:sp>
        <p:sp>
          <p:nvSpPr>
            <p:cNvPr id="53" name="object 53"/>
            <p:cNvSpPr/>
            <p:nvPr/>
          </p:nvSpPr>
          <p:spPr>
            <a:xfrm>
              <a:off x="3799493" y="2423565"/>
              <a:ext cx="31750" cy="20955"/>
            </a:xfrm>
            <a:custGeom>
              <a:avLst/>
              <a:gdLst/>
              <a:ahLst/>
              <a:cxnLst/>
              <a:rect l="l" t="t" r="r" b="b"/>
              <a:pathLst>
                <a:path w="31750" h="20955">
                  <a:moveTo>
                    <a:pt x="15764" y="0"/>
                  </a:moveTo>
                  <a:lnTo>
                    <a:pt x="0" y="10517"/>
                  </a:lnTo>
                  <a:lnTo>
                    <a:pt x="15764" y="20942"/>
                  </a:lnTo>
                  <a:lnTo>
                    <a:pt x="31599" y="10517"/>
                  </a:lnTo>
                  <a:lnTo>
                    <a:pt x="15764" y="0"/>
                  </a:lnTo>
                  <a:close/>
                </a:path>
              </a:pathLst>
            </a:custGeom>
            <a:solidFill>
              <a:srgbClr val="FF0000"/>
            </a:solidFill>
          </p:spPr>
          <p:txBody>
            <a:bodyPr wrap="square" lIns="0" tIns="0" rIns="0" bIns="0" rtlCol="0"/>
            <a:lstStyle/>
            <a:p>
              <a:endParaRPr sz="1154"/>
            </a:p>
          </p:txBody>
        </p:sp>
        <p:sp>
          <p:nvSpPr>
            <p:cNvPr id="54" name="object 54"/>
            <p:cNvSpPr/>
            <p:nvPr/>
          </p:nvSpPr>
          <p:spPr>
            <a:xfrm>
              <a:off x="3799493" y="2423565"/>
              <a:ext cx="31750" cy="20955"/>
            </a:xfrm>
            <a:custGeom>
              <a:avLst/>
              <a:gdLst/>
              <a:ahLst/>
              <a:cxnLst/>
              <a:rect l="l" t="t" r="r" b="b"/>
              <a:pathLst>
                <a:path w="31750" h="20955">
                  <a:moveTo>
                    <a:pt x="15764" y="0"/>
                  </a:moveTo>
                  <a:lnTo>
                    <a:pt x="31599" y="10517"/>
                  </a:lnTo>
                  <a:lnTo>
                    <a:pt x="15764" y="20942"/>
                  </a:lnTo>
                  <a:lnTo>
                    <a:pt x="0" y="10517"/>
                  </a:lnTo>
                  <a:lnTo>
                    <a:pt x="15764" y="0"/>
                  </a:lnTo>
                  <a:close/>
                </a:path>
              </a:pathLst>
            </a:custGeom>
            <a:ln w="4011">
              <a:solidFill>
                <a:srgbClr val="FF0000"/>
              </a:solidFill>
            </a:ln>
          </p:spPr>
          <p:txBody>
            <a:bodyPr wrap="square" lIns="0" tIns="0" rIns="0" bIns="0" rtlCol="0"/>
            <a:lstStyle/>
            <a:p>
              <a:endParaRPr sz="1154"/>
            </a:p>
          </p:txBody>
        </p:sp>
        <p:sp>
          <p:nvSpPr>
            <p:cNvPr id="55" name="object 55"/>
            <p:cNvSpPr/>
            <p:nvPr/>
          </p:nvSpPr>
          <p:spPr>
            <a:xfrm>
              <a:off x="1323974" y="2038349"/>
              <a:ext cx="2381250" cy="742950"/>
            </a:xfrm>
            <a:custGeom>
              <a:avLst/>
              <a:gdLst/>
              <a:ahLst/>
              <a:cxnLst/>
              <a:rect l="l" t="t" r="r" b="b"/>
              <a:pathLst>
                <a:path w="2381250" h="742950">
                  <a:moveTo>
                    <a:pt x="428625" y="28575"/>
                  </a:moveTo>
                  <a:lnTo>
                    <a:pt x="428625" y="400050"/>
                  </a:lnTo>
                </a:path>
                <a:path w="2381250" h="742950">
                  <a:moveTo>
                    <a:pt x="0" y="285750"/>
                  </a:moveTo>
                  <a:lnTo>
                    <a:pt x="0" y="428625"/>
                  </a:lnTo>
                </a:path>
                <a:path w="2381250" h="742950">
                  <a:moveTo>
                    <a:pt x="104775" y="219075"/>
                  </a:moveTo>
                  <a:lnTo>
                    <a:pt x="104775" y="409575"/>
                  </a:lnTo>
                </a:path>
                <a:path w="2381250" h="742950">
                  <a:moveTo>
                    <a:pt x="228600" y="114300"/>
                  </a:moveTo>
                  <a:lnTo>
                    <a:pt x="228600" y="400050"/>
                  </a:lnTo>
                </a:path>
                <a:path w="2381250" h="742950">
                  <a:moveTo>
                    <a:pt x="333375" y="57150"/>
                  </a:moveTo>
                  <a:lnTo>
                    <a:pt x="333375" y="400050"/>
                  </a:lnTo>
                </a:path>
                <a:path w="2381250" h="742950">
                  <a:moveTo>
                    <a:pt x="533400" y="0"/>
                  </a:moveTo>
                  <a:lnTo>
                    <a:pt x="533400" y="419100"/>
                  </a:lnTo>
                </a:path>
                <a:path w="2381250" h="742950">
                  <a:moveTo>
                    <a:pt x="657225" y="9525"/>
                  </a:moveTo>
                  <a:lnTo>
                    <a:pt x="657225" y="428625"/>
                  </a:lnTo>
                </a:path>
                <a:path w="2381250" h="742950">
                  <a:moveTo>
                    <a:pt x="762000" y="66675"/>
                  </a:moveTo>
                  <a:lnTo>
                    <a:pt x="762000" y="438150"/>
                  </a:lnTo>
                </a:path>
                <a:path w="2381250" h="742950">
                  <a:moveTo>
                    <a:pt x="866775" y="123825"/>
                  </a:moveTo>
                  <a:lnTo>
                    <a:pt x="866775" y="409575"/>
                  </a:lnTo>
                </a:path>
                <a:path w="2381250" h="742950">
                  <a:moveTo>
                    <a:pt x="971550" y="219075"/>
                  </a:moveTo>
                  <a:lnTo>
                    <a:pt x="971550" y="409575"/>
                  </a:lnTo>
                </a:path>
                <a:path w="2381250" h="742950">
                  <a:moveTo>
                    <a:pt x="1085850" y="285750"/>
                  </a:moveTo>
                  <a:lnTo>
                    <a:pt x="1085850" y="428625"/>
                  </a:lnTo>
                </a:path>
                <a:path w="2381250" h="742950">
                  <a:moveTo>
                    <a:pt x="1295400" y="390525"/>
                  </a:moveTo>
                  <a:lnTo>
                    <a:pt x="1295400" y="533400"/>
                  </a:lnTo>
                </a:path>
                <a:path w="2381250" h="742950">
                  <a:moveTo>
                    <a:pt x="2381250" y="371475"/>
                  </a:moveTo>
                  <a:lnTo>
                    <a:pt x="2381250" y="514350"/>
                  </a:lnTo>
                </a:path>
                <a:path w="2381250" h="742950">
                  <a:moveTo>
                    <a:pt x="2057400" y="400050"/>
                  </a:moveTo>
                  <a:lnTo>
                    <a:pt x="2057400" y="742950"/>
                  </a:lnTo>
                </a:path>
              </a:pathLst>
            </a:custGeom>
            <a:ln w="9525">
              <a:solidFill>
                <a:srgbClr val="000000"/>
              </a:solidFill>
            </a:ln>
          </p:spPr>
          <p:txBody>
            <a:bodyPr wrap="square" lIns="0" tIns="0" rIns="0" bIns="0" rtlCol="0"/>
            <a:lstStyle/>
            <a:p>
              <a:endParaRPr sz="1154"/>
            </a:p>
          </p:txBody>
        </p:sp>
      </p:grpSp>
      <p:sp>
        <p:nvSpPr>
          <p:cNvPr id="56" name="object 56"/>
          <p:cNvSpPr txBox="1"/>
          <p:nvPr/>
        </p:nvSpPr>
        <p:spPr>
          <a:xfrm>
            <a:off x="4454444" y="1931227"/>
            <a:ext cx="206880" cy="72820"/>
          </a:xfrm>
          <a:prstGeom prst="rect">
            <a:avLst/>
          </a:prstGeom>
        </p:spPr>
        <p:txBody>
          <a:bodyPr vert="horz" wrap="square" lIns="0" tIns="8552" rIns="0" bIns="0" rtlCol="0">
            <a:spAutoFit/>
          </a:bodyPr>
          <a:lstStyle/>
          <a:p>
            <a:pPr marL="8145">
              <a:spcBef>
                <a:spcPts val="67"/>
              </a:spcBef>
            </a:pPr>
            <a:r>
              <a:rPr sz="417" b="1" spc="119" dirty="0">
                <a:latin typeface="Comic Sans MS"/>
                <a:cs typeface="Comic Sans MS"/>
              </a:rPr>
              <a:t>Time</a:t>
            </a:r>
            <a:endParaRPr sz="417">
              <a:latin typeface="Comic Sans MS"/>
              <a:cs typeface="Comic Sans MS"/>
            </a:endParaRPr>
          </a:p>
        </p:txBody>
      </p:sp>
      <p:sp>
        <p:nvSpPr>
          <p:cNvPr id="57" name="object 57"/>
          <p:cNvSpPr txBox="1"/>
          <p:nvPr/>
        </p:nvSpPr>
        <p:spPr>
          <a:xfrm>
            <a:off x="2790574" y="1457693"/>
            <a:ext cx="197233" cy="199957"/>
          </a:xfrm>
          <a:prstGeom prst="rect">
            <a:avLst/>
          </a:prstGeom>
        </p:spPr>
        <p:txBody>
          <a:bodyPr vert="vert270" wrap="square" lIns="0" tIns="15883" rIns="0" bIns="0" rtlCol="0">
            <a:spAutoFit/>
          </a:bodyPr>
          <a:lstStyle/>
          <a:p>
            <a:pPr marL="8145">
              <a:spcBef>
                <a:spcPts val="125"/>
              </a:spcBef>
            </a:pPr>
            <a:r>
              <a:rPr sz="641" b="1" spc="-122" dirty="0">
                <a:latin typeface="Comic Sans MS"/>
                <a:cs typeface="Comic Sans MS"/>
              </a:rPr>
              <a:t>Sample</a:t>
            </a:r>
            <a:endParaRPr sz="641">
              <a:latin typeface="Comic Sans MS"/>
              <a:cs typeface="Comic Sans MS"/>
            </a:endParaRPr>
          </a:p>
        </p:txBody>
      </p:sp>
      <p:sp>
        <p:nvSpPr>
          <p:cNvPr id="58" name="object 58"/>
          <p:cNvSpPr/>
          <p:nvPr/>
        </p:nvSpPr>
        <p:spPr>
          <a:xfrm>
            <a:off x="4495529" y="1569928"/>
            <a:ext cx="0" cy="122173"/>
          </a:xfrm>
          <a:custGeom>
            <a:avLst/>
            <a:gdLst/>
            <a:ahLst/>
            <a:cxnLst/>
            <a:rect l="l" t="t" r="r" b="b"/>
            <a:pathLst>
              <a:path h="190500">
                <a:moveTo>
                  <a:pt x="0" y="0"/>
                </a:moveTo>
                <a:lnTo>
                  <a:pt x="0" y="190500"/>
                </a:lnTo>
              </a:path>
            </a:pathLst>
          </a:custGeom>
          <a:ln w="9525">
            <a:solidFill>
              <a:srgbClr val="000000"/>
            </a:solidFill>
          </a:ln>
        </p:spPr>
        <p:txBody>
          <a:bodyPr wrap="square" lIns="0" tIns="0" rIns="0" bIns="0" rtlCol="0"/>
          <a:lstStyle/>
          <a:p>
            <a:endParaRPr sz="1154"/>
          </a:p>
        </p:txBody>
      </p:sp>
      <p:sp>
        <p:nvSpPr>
          <p:cNvPr id="59" name="object 59"/>
          <p:cNvSpPr/>
          <p:nvPr/>
        </p:nvSpPr>
        <p:spPr>
          <a:xfrm>
            <a:off x="3939640" y="1576037"/>
            <a:ext cx="0" cy="122173"/>
          </a:xfrm>
          <a:custGeom>
            <a:avLst/>
            <a:gdLst/>
            <a:ahLst/>
            <a:cxnLst/>
            <a:rect l="l" t="t" r="r" b="b"/>
            <a:pathLst>
              <a:path h="190500">
                <a:moveTo>
                  <a:pt x="0" y="0"/>
                </a:moveTo>
                <a:lnTo>
                  <a:pt x="0" y="190500"/>
                </a:lnTo>
              </a:path>
            </a:pathLst>
          </a:custGeom>
          <a:ln w="9525">
            <a:solidFill>
              <a:srgbClr val="000000"/>
            </a:solidFill>
          </a:ln>
        </p:spPr>
        <p:txBody>
          <a:bodyPr wrap="square" lIns="0" tIns="0" rIns="0" bIns="0" rtlCol="0"/>
          <a:lstStyle/>
          <a:p>
            <a:endParaRPr sz="1154"/>
          </a:p>
        </p:txBody>
      </p:sp>
      <p:sp>
        <p:nvSpPr>
          <p:cNvPr id="60" name="object 60"/>
          <p:cNvSpPr/>
          <p:nvPr/>
        </p:nvSpPr>
        <p:spPr>
          <a:xfrm>
            <a:off x="4006835" y="1569928"/>
            <a:ext cx="0" cy="183260"/>
          </a:xfrm>
          <a:custGeom>
            <a:avLst/>
            <a:gdLst/>
            <a:ahLst/>
            <a:cxnLst/>
            <a:rect l="l" t="t" r="r" b="b"/>
            <a:pathLst>
              <a:path h="285750">
                <a:moveTo>
                  <a:pt x="0" y="0"/>
                </a:moveTo>
                <a:lnTo>
                  <a:pt x="0" y="285750"/>
                </a:lnTo>
              </a:path>
            </a:pathLst>
          </a:custGeom>
          <a:ln w="9525">
            <a:solidFill>
              <a:srgbClr val="000000"/>
            </a:solidFill>
          </a:ln>
        </p:spPr>
        <p:txBody>
          <a:bodyPr wrap="square" lIns="0" tIns="0" rIns="0" bIns="0" rtlCol="0"/>
          <a:lstStyle/>
          <a:p>
            <a:endParaRPr sz="1154"/>
          </a:p>
        </p:txBody>
      </p:sp>
      <p:sp>
        <p:nvSpPr>
          <p:cNvPr id="61" name="object 61"/>
          <p:cNvSpPr/>
          <p:nvPr/>
        </p:nvSpPr>
        <p:spPr>
          <a:xfrm>
            <a:off x="4428333" y="1569928"/>
            <a:ext cx="0" cy="183260"/>
          </a:xfrm>
          <a:custGeom>
            <a:avLst/>
            <a:gdLst/>
            <a:ahLst/>
            <a:cxnLst/>
            <a:rect l="l" t="t" r="r" b="b"/>
            <a:pathLst>
              <a:path h="285750">
                <a:moveTo>
                  <a:pt x="0" y="0"/>
                </a:moveTo>
                <a:lnTo>
                  <a:pt x="0" y="285750"/>
                </a:lnTo>
              </a:path>
            </a:pathLst>
          </a:custGeom>
          <a:ln w="9525">
            <a:solidFill>
              <a:srgbClr val="000000"/>
            </a:solidFill>
          </a:ln>
        </p:spPr>
        <p:txBody>
          <a:bodyPr wrap="square" lIns="0" tIns="0" rIns="0" bIns="0" rtlCol="0"/>
          <a:lstStyle/>
          <a:p>
            <a:endParaRPr sz="1154"/>
          </a:p>
        </p:txBody>
      </p:sp>
      <p:sp>
        <p:nvSpPr>
          <p:cNvPr id="62" name="object 62"/>
          <p:cNvSpPr/>
          <p:nvPr/>
        </p:nvSpPr>
        <p:spPr>
          <a:xfrm>
            <a:off x="4080139" y="1563820"/>
            <a:ext cx="0" cy="219912"/>
          </a:xfrm>
          <a:custGeom>
            <a:avLst/>
            <a:gdLst/>
            <a:ahLst/>
            <a:cxnLst/>
            <a:rect l="l" t="t" r="r" b="b"/>
            <a:pathLst>
              <a:path h="342900">
                <a:moveTo>
                  <a:pt x="0" y="0"/>
                </a:moveTo>
                <a:lnTo>
                  <a:pt x="0" y="342900"/>
                </a:lnTo>
              </a:path>
            </a:pathLst>
          </a:custGeom>
          <a:ln w="9525">
            <a:solidFill>
              <a:srgbClr val="000000"/>
            </a:solidFill>
          </a:ln>
        </p:spPr>
        <p:txBody>
          <a:bodyPr wrap="square" lIns="0" tIns="0" rIns="0" bIns="0" rtlCol="0"/>
          <a:lstStyle/>
          <a:p>
            <a:endParaRPr sz="1154"/>
          </a:p>
        </p:txBody>
      </p:sp>
      <p:sp>
        <p:nvSpPr>
          <p:cNvPr id="63" name="object 63"/>
          <p:cNvSpPr/>
          <p:nvPr/>
        </p:nvSpPr>
        <p:spPr>
          <a:xfrm>
            <a:off x="4147334" y="1569929"/>
            <a:ext cx="0" cy="238238"/>
          </a:xfrm>
          <a:custGeom>
            <a:avLst/>
            <a:gdLst/>
            <a:ahLst/>
            <a:cxnLst/>
            <a:rect l="l" t="t" r="r" b="b"/>
            <a:pathLst>
              <a:path h="371475">
                <a:moveTo>
                  <a:pt x="0" y="0"/>
                </a:moveTo>
                <a:lnTo>
                  <a:pt x="0" y="371475"/>
                </a:lnTo>
              </a:path>
            </a:pathLst>
          </a:custGeom>
          <a:ln w="9525">
            <a:solidFill>
              <a:srgbClr val="000000"/>
            </a:solidFill>
          </a:ln>
        </p:spPr>
        <p:txBody>
          <a:bodyPr wrap="square" lIns="0" tIns="0" rIns="0" bIns="0" rtlCol="0"/>
          <a:lstStyle/>
          <a:p>
            <a:endParaRPr sz="1154"/>
          </a:p>
        </p:txBody>
      </p:sp>
      <p:sp>
        <p:nvSpPr>
          <p:cNvPr id="64" name="object 64"/>
          <p:cNvSpPr/>
          <p:nvPr/>
        </p:nvSpPr>
        <p:spPr>
          <a:xfrm>
            <a:off x="4287834" y="1569929"/>
            <a:ext cx="0" cy="238238"/>
          </a:xfrm>
          <a:custGeom>
            <a:avLst/>
            <a:gdLst/>
            <a:ahLst/>
            <a:cxnLst/>
            <a:rect l="l" t="t" r="r" b="b"/>
            <a:pathLst>
              <a:path h="371475">
                <a:moveTo>
                  <a:pt x="0" y="0"/>
                </a:moveTo>
                <a:lnTo>
                  <a:pt x="0" y="371475"/>
                </a:lnTo>
              </a:path>
            </a:pathLst>
          </a:custGeom>
          <a:ln w="9525">
            <a:solidFill>
              <a:srgbClr val="000000"/>
            </a:solidFill>
          </a:ln>
        </p:spPr>
        <p:txBody>
          <a:bodyPr wrap="square" lIns="0" tIns="0" rIns="0" bIns="0" rtlCol="0"/>
          <a:lstStyle/>
          <a:p>
            <a:endParaRPr sz="1154"/>
          </a:p>
        </p:txBody>
      </p:sp>
      <p:sp>
        <p:nvSpPr>
          <p:cNvPr id="65" name="object 65"/>
          <p:cNvSpPr/>
          <p:nvPr/>
        </p:nvSpPr>
        <p:spPr>
          <a:xfrm>
            <a:off x="4220638" y="1563820"/>
            <a:ext cx="0" cy="268781"/>
          </a:xfrm>
          <a:custGeom>
            <a:avLst/>
            <a:gdLst/>
            <a:ahLst/>
            <a:cxnLst/>
            <a:rect l="l" t="t" r="r" b="b"/>
            <a:pathLst>
              <a:path h="419100">
                <a:moveTo>
                  <a:pt x="0" y="0"/>
                </a:moveTo>
                <a:lnTo>
                  <a:pt x="0" y="419100"/>
                </a:lnTo>
              </a:path>
            </a:pathLst>
          </a:custGeom>
          <a:ln w="9525">
            <a:solidFill>
              <a:srgbClr val="000000"/>
            </a:solidFill>
          </a:ln>
        </p:spPr>
        <p:txBody>
          <a:bodyPr wrap="square" lIns="0" tIns="0" rIns="0" bIns="0" rtlCol="0"/>
          <a:lstStyle/>
          <a:p>
            <a:endParaRPr sz="1154"/>
          </a:p>
        </p:txBody>
      </p:sp>
      <p:grpSp>
        <p:nvGrpSpPr>
          <p:cNvPr id="66" name="object 66"/>
          <p:cNvGrpSpPr/>
          <p:nvPr/>
        </p:nvGrpSpPr>
        <p:grpSpPr>
          <a:xfrm>
            <a:off x="5331710" y="1178889"/>
            <a:ext cx="1883914" cy="750145"/>
            <a:chOff x="4904274" y="1838194"/>
            <a:chExt cx="2937510" cy="1169670"/>
          </a:xfrm>
        </p:grpSpPr>
        <p:sp>
          <p:nvSpPr>
            <p:cNvPr id="67" name="object 67"/>
            <p:cNvSpPr/>
            <p:nvPr/>
          </p:nvSpPr>
          <p:spPr>
            <a:xfrm>
              <a:off x="4904274" y="1839925"/>
              <a:ext cx="2934970" cy="1165860"/>
            </a:xfrm>
            <a:custGeom>
              <a:avLst/>
              <a:gdLst/>
              <a:ahLst/>
              <a:cxnLst/>
              <a:rect l="l" t="t" r="r" b="b"/>
              <a:pathLst>
                <a:path w="2934970" h="1165860">
                  <a:moveTo>
                    <a:pt x="47512" y="0"/>
                  </a:moveTo>
                  <a:lnTo>
                    <a:pt x="47512" y="1162181"/>
                  </a:lnTo>
                </a:path>
                <a:path w="2934970" h="1165860">
                  <a:moveTo>
                    <a:pt x="0" y="1165651"/>
                  </a:moveTo>
                  <a:lnTo>
                    <a:pt x="42254" y="1165651"/>
                  </a:lnTo>
                </a:path>
                <a:path w="2934970" h="1165860">
                  <a:moveTo>
                    <a:pt x="0" y="970778"/>
                  </a:moveTo>
                  <a:lnTo>
                    <a:pt x="42254" y="970778"/>
                  </a:lnTo>
                </a:path>
                <a:path w="2934970" h="1165860">
                  <a:moveTo>
                    <a:pt x="0" y="775896"/>
                  </a:moveTo>
                  <a:lnTo>
                    <a:pt x="42254" y="775896"/>
                  </a:lnTo>
                </a:path>
                <a:path w="2934970" h="1165860">
                  <a:moveTo>
                    <a:pt x="0" y="584632"/>
                  </a:moveTo>
                  <a:lnTo>
                    <a:pt x="42254" y="584632"/>
                  </a:lnTo>
                </a:path>
                <a:path w="2934970" h="1165860">
                  <a:moveTo>
                    <a:pt x="0" y="389755"/>
                  </a:moveTo>
                  <a:lnTo>
                    <a:pt x="42254" y="389755"/>
                  </a:lnTo>
                </a:path>
                <a:path w="2934970" h="1165860">
                  <a:moveTo>
                    <a:pt x="0" y="194877"/>
                  </a:moveTo>
                  <a:lnTo>
                    <a:pt x="42254" y="194877"/>
                  </a:lnTo>
                </a:path>
                <a:path w="2934970" h="1165860">
                  <a:moveTo>
                    <a:pt x="0" y="0"/>
                  </a:moveTo>
                  <a:lnTo>
                    <a:pt x="42254" y="0"/>
                  </a:lnTo>
                </a:path>
                <a:path w="2934970" h="1165860">
                  <a:moveTo>
                    <a:pt x="47512" y="584632"/>
                  </a:moveTo>
                  <a:lnTo>
                    <a:pt x="2929181" y="584632"/>
                  </a:lnTo>
                </a:path>
                <a:path w="2934970" h="1165860">
                  <a:moveTo>
                    <a:pt x="47512" y="615861"/>
                  </a:moveTo>
                  <a:lnTo>
                    <a:pt x="47512" y="588107"/>
                  </a:lnTo>
                </a:path>
                <a:path w="2934970" h="1165860">
                  <a:moveTo>
                    <a:pt x="769210" y="615861"/>
                  </a:moveTo>
                  <a:lnTo>
                    <a:pt x="769210" y="588107"/>
                  </a:lnTo>
                </a:path>
                <a:path w="2934970" h="1165860">
                  <a:moveTo>
                    <a:pt x="1490936" y="615861"/>
                  </a:moveTo>
                  <a:lnTo>
                    <a:pt x="1490936" y="588107"/>
                  </a:lnTo>
                </a:path>
                <a:path w="2934970" h="1165860">
                  <a:moveTo>
                    <a:pt x="2212804" y="615861"/>
                  </a:moveTo>
                  <a:lnTo>
                    <a:pt x="2212804" y="588107"/>
                  </a:lnTo>
                </a:path>
                <a:path w="2934970" h="1165860">
                  <a:moveTo>
                    <a:pt x="2934460" y="615861"/>
                  </a:moveTo>
                  <a:lnTo>
                    <a:pt x="2934460" y="588107"/>
                  </a:lnTo>
                </a:path>
              </a:pathLst>
            </a:custGeom>
            <a:ln w="4361">
              <a:solidFill>
                <a:srgbClr val="000000"/>
              </a:solidFill>
            </a:ln>
          </p:spPr>
          <p:txBody>
            <a:bodyPr wrap="square" lIns="0" tIns="0" rIns="0" bIns="0" rtlCol="0"/>
            <a:lstStyle/>
            <a:p>
              <a:endParaRPr sz="1154"/>
            </a:p>
          </p:txBody>
        </p:sp>
        <p:sp>
          <p:nvSpPr>
            <p:cNvPr id="68" name="object 68"/>
            <p:cNvSpPr/>
            <p:nvPr/>
          </p:nvSpPr>
          <p:spPr>
            <a:xfrm>
              <a:off x="4935831" y="2414040"/>
              <a:ext cx="31750" cy="20955"/>
            </a:xfrm>
            <a:custGeom>
              <a:avLst/>
              <a:gdLst/>
              <a:ahLst/>
              <a:cxnLst/>
              <a:rect l="l" t="t" r="r" b="b"/>
              <a:pathLst>
                <a:path w="31750" h="20955">
                  <a:moveTo>
                    <a:pt x="15954" y="0"/>
                  </a:moveTo>
                  <a:lnTo>
                    <a:pt x="0" y="10517"/>
                  </a:lnTo>
                  <a:lnTo>
                    <a:pt x="15954" y="20942"/>
                  </a:lnTo>
                  <a:lnTo>
                    <a:pt x="31740" y="10517"/>
                  </a:lnTo>
                  <a:lnTo>
                    <a:pt x="15954" y="0"/>
                  </a:lnTo>
                  <a:close/>
                </a:path>
              </a:pathLst>
            </a:custGeom>
            <a:solidFill>
              <a:srgbClr val="FF0000"/>
            </a:solidFill>
          </p:spPr>
          <p:txBody>
            <a:bodyPr wrap="square" lIns="0" tIns="0" rIns="0" bIns="0" rtlCol="0"/>
            <a:lstStyle/>
            <a:p>
              <a:endParaRPr sz="1154"/>
            </a:p>
          </p:txBody>
        </p:sp>
        <p:sp>
          <p:nvSpPr>
            <p:cNvPr id="69" name="object 69"/>
            <p:cNvSpPr/>
            <p:nvPr/>
          </p:nvSpPr>
          <p:spPr>
            <a:xfrm>
              <a:off x="4935831" y="2414040"/>
              <a:ext cx="31750" cy="20955"/>
            </a:xfrm>
            <a:custGeom>
              <a:avLst/>
              <a:gdLst/>
              <a:ahLst/>
              <a:cxnLst/>
              <a:rect l="l" t="t" r="r" b="b"/>
              <a:pathLst>
                <a:path w="31750" h="20955">
                  <a:moveTo>
                    <a:pt x="15954" y="0"/>
                  </a:moveTo>
                  <a:lnTo>
                    <a:pt x="31740" y="10517"/>
                  </a:lnTo>
                  <a:lnTo>
                    <a:pt x="15954" y="20942"/>
                  </a:lnTo>
                  <a:lnTo>
                    <a:pt x="0" y="10517"/>
                  </a:lnTo>
                  <a:lnTo>
                    <a:pt x="15954" y="0"/>
                  </a:lnTo>
                  <a:close/>
                </a:path>
              </a:pathLst>
            </a:custGeom>
            <a:ln w="4008">
              <a:solidFill>
                <a:srgbClr val="FF0000"/>
              </a:solidFill>
            </a:ln>
          </p:spPr>
          <p:txBody>
            <a:bodyPr wrap="square" lIns="0" tIns="0" rIns="0" bIns="0" rtlCol="0"/>
            <a:lstStyle/>
            <a:p>
              <a:endParaRPr sz="1154"/>
            </a:p>
          </p:txBody>
        </p:sp>
        <p:sp>
          <p:nvSpPr>
            <p:cNvPr id="70" name="object 70"/>
            <p:cNvSpPr/>
            <p:nvPr/>
          </p:nvSpPr>
          <p:spPr>
            <a:xfrm>
              <a:off x="5046473" y="2316694"/>
              <a:ext cx="31750" cy="20955"/>
            </a:xfrm>
            <a:custGeom>
              <a:avLst/>
              <a:gdLst/>
              <a:ahLst/>
              <a:cxnLst/>
              <a:rect l="l" t="t" r="r" b="b"/>
              <a:pathLst>
                <a:path w="31750" h="20955">
                  <a:moveTo>
                    <a:pt x="15954" y="0"/>
                  </a:moveTo>
                  <a:lnTo>
                    <a:pt x="0" y="10424"/>
                  </a:lnTo>
                  <a:lnTo>
                    <a:pt x="15954" y="20849"/>
                  </a:lnTo>
                  <a:lnTo>
                    <a:pt x="31733" y="10424"/>
                  </a:lnTo>
                  <a:lnTo>
                    <a:pt x="15954" y="0"/>
                  </a:lnTo>
                  <a:close/>
                </a:path>
              </a:pathLst>
            </a:custGeom>
            <a:solidFill>
              <a:srgbClr val="FF0000"/>
            </a:solidFill>
          </p:spPr>
          <p:txBody>
            <a:bodyPr wrap="square" lIns="0" tIns="0" rIns="0" bIns="0" rtlCol="0"/>
            <a:lstStyle/>
            <a:p>
              <a:endParaRPr sz="1154"/>
            </a:p>
          </p:txBody>
        </p:sp>
        <p:sp>
          <p:nvSpPr>
            <p:cNvPr id="71" name="object 71"/>
            <p:cNvSpPr/>
            <p:nvPr/>
          </p:nvSpPr>
          <p:spPr>
            <a:xfrm>
              <a:off x="5046473" y="2316694"/>
              <a:ext cx="31750" cy="20955"/>
            </a:xfrm>
            <a:custGeom>
              <a:avLst/>
              <a:gdLst/>
              <a:ahLst/>
              <a:cxnLst/>
              <a:rect l="l" t="t" r="r" b="b"/>
              <a:pathLst>
                <a:path w="31750" h="20955">
                  <a:moveTo>
                    <a:pt x="15954" y="0"/>
                  </a:moveTo>
                  <a:lnTo>
                    <a:pt x="31733" y="10424"/>
                  </a:lnTo>
                  <a:lnTo>
                    <a:pt x="15954" y="20849"/>
                  </a:lnTo>
                  <a:lnTo>
                    <a:pt x="0" y="10424"/>
                  </a:lnTo>
                  <a:lnTo>
                    <a:pt x="15954" y="0"/>
                  </a:lnTo>
                  <a:close/>
                </a:path>
              </a:pathLst>
            </a:custGeom>
            <a:ln w="4004">
              <a:solidFill>
                <a:srgbClr val="FF0000"/>
              </a:solidFill>
            </a:ln>
          </p:spPr>
          <p:txBody>
            <a:bodyPr wrap="square" lIns="0" tIns="0" rIns="0" bIns="0" rtlCol="0"/>
            <a:lstStyle/>
            <a:p>
              <a:endParaRPr sz="1154"/>
            </a:p>
          </p:txBody>
        </p:sp>
        <p:sp>
          <p:nvSpPr>
            <p:cNvPr id="72" name="object 72"/>
            <p:cNvSpPr/>
            <p:nvPr/>
          </p:nvSpPr>
          <p:spPr>
            <a:xfrm>
              <a:off x="5151850" y="2316694"/>
              <a:ext cx="31750" cy="20955"/>
            </a:xfrm>
            <a:custGeom>
              <a:avLst/>
              <a:gdLst/>
              <a:ahLst/>
              <a:cxnLst/>
              <a:rect l="l" t="t" r="r" b="b"/>
              <a:pathLst>
                <a:path w="31750" h="20955">
                  <a:moveTo>
                    <a:pt x="15954" y="0"/>
                  </a:moveTo>
                  <a:lnTo>
                    <a:pt x="0" y="10424"/>
                  </a:lnTo>
                  <a:lnTo>
                    <a:pt x="15954" y="20849"/>
                  </a:lnTo>
                  <a:lnTo>
                    <a:pt x="31740" y="10424"/>
                  </a:lnTo>
                  <a:lnTo>
                    <a:pt x="15954" y="0"/>
                  </a:lnTo>
                  <a:close/>
                </a:path>
              </a:pathLst>
            </a:custGeom>
            <a:solidFill>
              <a:srgbClr val="FF0000"/>
            </a:solidFill>
          </p:spPr>
          <p:txBody>
            <a:bodyPr wrap="square" lIns="0" tIns="0" rIns="0" bIns="0" rtlCol="0"/>
            <a:lstStyle/>
            <a:p>
              <a:endParaRPr sz="1154"/>
            </a:p>
          </p:txBody>
        </p:sp>
        <p:sp>
          <p:nvSpPr>
            <p:cNvPr id="73" name="object 73"/>
            <p:cNvSpPr/>
            <p:nvPr/>
          </p:nvSpPr>
          <p:spPr>
            <a:xfrm>
              <a:off x="5151850" y="2316694"/>
              <a:ext cx="31750" cy="20955"/>
            </a:xfrm>
            <a:custGeom>
              <a:avLst/>
              <a:gdLst/>
              <a:ahLst/>
              <a:cxnLst/>
              <a:rect l="l" t="t" r="r" b="b"/>
              <a:pathLst>
                <a:path w="31750" h="20955">
                  <a:moveTo>
                    <a:pt x="15954" y="0"/>
                  </a:moveTo>
                  <a:lnTo>
                    <a:pt x="31740" y="10424"/>
                  </a:lnTo>
                  <a:lnTo>
                    <a:pt x="15954" y="20849"/>
                  </a:lnTo>
                  <a:lnTo>
                    <a:pt x="0" y="10424"/>
                  </a:lnTo>
                  <a:lnTo>
                    <a:pt x="15954" y="0"/>
                  </a:lnTo>
                  <a:close/>
                </a:path>
              </a:pathLst>
            </a:custGeom>
            <a:ln w="4004">
              <a:solidFill>
                <a:srgbClr val="FF0000"/>
              </a:solidFill>
            </a:ln>
          </p:spPr>
          <p:txBody>
            <a:bodyPr wrap="square" lIns="0" tIns="0" rIns="0" bIns="0" rtlCol="0"/>
            <a:lstStyle/>
            <a:p>
              <a:endParaRPr sz="1154"/>
            </a:p>
          </p:txBody>
        </p:sp>
        <p:sp>
          <p:nvSpPr>
            <p:cNvPr id="74" name="object 74"/>
            <p:cNvSpPr/>
            <p:nvPr/>
          </p:nvSpPr>
          <p:spPr>
            <a:xfrm>
              <a:off x="5262477" y="2219255"/>
              <a:ext cx="31750" cy="20955"/>
            </a:xfrm>
            <a:custGeom>
              <a:avLst/>
              <a:gdLst/>
              <a:ahLst/>
              <a:cxnLst/>
              <a:rect l="l" t="t" r="r" b="b"/>
              <a:pathLst>
                <a:path w="31750" h="20955">
                  <a:moveTo>
                    <a:pt x="15975" y="0"/>
                  </a:moveTo>
                  <a:lnTo>
                    <a:pt x="0" y="10424"/>
                  </a:lnTo>
                  <a:lnTo>
                    <a:pt x="15975" y="20849"/>
                  </a:lnTo>
                  <a:lnTo>
                    <a:pt x="31740" y="10424"/>
                  </a:lnTo>
                  <a:lnTo>
                    <a:pt x="15975" y="0"/>
                  </a:lnTo>
                  <a:close/>
                </a:path>
              </a:pathLst>
            </a:custGeom>
            <a:solidFill>
              <a:srgbClr val="FF0000"/>
            </a:solidFill>
          </p:spPr>
          <p:txBody>
            <a:bodyPr wrap="square" lIns="0" tIns="0" rIns="0" bIns="0" rtlCol="0"/>
            <a:lstStyle/>
            <a:p>
              <a:endParaRPr sz="1154"/>
            </a:p>
          </p:txBody>
        </p:sp>
        <p:sp>
          <p:nvSpPr>
            <p:cNvPr id="75" name="object 75"/>
            <p:cNvSpPr/>
            <p:nvPr/>
          </p:nvSpPr>
          <p:spPr>
            <a:xfrm>
              <a:off x="5262477" y="2219255"/>
              <a:ext cx="31750" cy="20955"/>
            </a:xfrm>
            <a:custGeom>
              <a:avLst/>
              <a:gdLst/>
              <a:ahLst/>
              <a:cxnLst/>
              <a:rect l="l" t="t" r="r" b="b"/>
              <a:pathLst>
                <a:path w="31750" h="20955">
                  <a:moveTo>
                    <a:pt x="15975" y="0"/>
                  </a:moveTo>
                  <a:lnTo>
                    <a:pt x="31740" y="10424"/>
                  </a:lnTo>
                  <a:lnTo>
                    <a:pt x="15975" y="20849"/>
                  </a:lnTo>
                  <a:lnTo>
                    <a:pt x="0" y="10424"/>
                  </a:lnTo>
                  <a:lnTo>
                    <a:pt x="15975" y="0"/>
                  </a:lnTo>
                  <a:close/>
                </a:path>
              </a:pathLst>
            </a:custGeom>
            <a:ln w="4004">
              <a:solidFill>
                <a:srgbClr val="FF0000"/>
              </a:solidFill>
            </a:ln>
          </p:spPr>
          <p:txBody>
            <a:bodyPr wrap="square" lIns="0" tIns="0" rIns="0" bIns="0" rtlCol="0"/>
            <a:lstStyle/>
            <a:p>
              <a:endParaRPr sz="1154"/>
            </a:p>
          </p:txBody>
        </p:sp>
        <p:sp>
          <p:nvSpPr>
            <p:cNvPr id="76" name="object 76"/>
            <p:cNvSpPr/>
            <p:nvPr/>
          </p:nvSpPr>
          <p:spPr>
            <a:xfrm>
              <a:off x="5367903" y="2219255"/>
              <a:ext cx="31750" cy="20955"/>
            </a:xfrm>
            <a:custGeom>
              <a:avLst/>
              <a:gdLst/>
              <a:ahLst/>
              <a:cxnLst/>
              <a:rect l="l" t="t" r="r" b="b"/>
              <a:pathLst>
                <a:path w="31750" h="20955">
                  <a:moveTo>
                    <a:pt x="15764" y="0"/>
                  </a:moveTo>
                  <a:lnTo>
                    <a:pt x="0" y="10424"/>
                  </a:lnTo>
                  <a:lnTo>
                    <a:pt x="15764" y="20849"/>
                  </a:lnTo>
                  <a:lnTo>
                    <a:pt x="31670" y="10424"/>
                  </a:lnTo>
                  <a:lnTo>
                    <a:pt x="15764" y="0"/>
                  </a:lnTo>
                  <a:close/>
                </a:path>
              </a:pathLst>
            </a:custGeom>
            <a:solidFill>
              <a:srgbClr val="FF0000"/>
            </a:solidFill>
          </p:spPr>
          <p:txBody>
            <a:bodyPr wrap="square" lIns="0" tIns="0" rIns="0" bIns="0" rtlCol="0"/>
            <a:lstStyle/>
            <a:p>
              <a:endParaRPr sz="1154"/>
            </a:p>
          </p:txBody>
        </p:sp>
        <p:sp>
          <p:nvSpPr>
            <p:cNvPr id="77" name="object 77"/>
            <p:cNvSpPr/>
            <p:nvPr/>
          </p:nvSpPr>
          <p:spPr>
            <a:xfrm>
              <a:off x="5367903" y="2219255"/>
              <a:ext cx="31750" cy="20955"/>
            </a:xfrm>
            <a:custGeom>
              <a:avLst/>
              <a:gdLst/>
              <a:ahLst/>
              <a:cxnLst/>
              <a:rect l="l" t="t" r="r" b="b"/>
              <a:pathLst>
                <a:path w="31750" h="20955">
                  <a:moveTo>
                    <a:pt x="15764" y="0"/>
                  </a:moveTo>
                  <a:lnTo>
                    <a:pt x="31670" y="10424"/>
                  </a:lnTo>
                  <a:lnTo>
                    <a:pt x="15764" y="20849"/>
                  </a:lnTo>
                  <a:lnTo>
                    <a:pt x="0" y="10424"/>
                  </a:lnTo>
                  <a:lnTo>
                    <a:pt x="15764" y="0"/>
                  </a:lnTo>
                  <a:close/>
                </a:path>
              </a:pathLst>
            </a:custGeom>
            <a:ln w="4006">
              <a:solidFill>
                <a:srgbClr val="FF0000"/>
              </a:solidFill>
            </a:ln>
          </p:spPr>
          <p:txBody>
            <a:bodyPr wrap="square" lIns="0" tIns="0" rIns="0" bIns="0" rtlCol="0"/>
            <a:lstStyle/>
            <a:p>
              <a:endParaRPr sz="1154"/>
            </a:p>
          </p:txBody>
        </p:sp>
        <p:sp>
          <p:nvSpPr>
            <p:cNvPr id="78" name="object 78"/>
            <p:cNvSpPr/>
            <p:nvPr/>
          </p:nvSpPr>
          <p:spPr>
            <a:xfrm>
              <a:off x="5478537" y="2121816"/>
              <a:ext cx="31750" cy="20955"/>
            </a:xfrm>
            <a:custGeom>
              <a:avLst/>
              <a:gdLst/>
              <a:ahLst/>
              <a:cxnLst/>
              <a:rect l="l" t="t" r="r" b="b"/>
              <a:pathLst>
                <a:path w="31750" h="20955">
                  <a:moveTo>
                    <a:pt x="15764" y="0"/>
                  </a:moveTo>
                  <a:lnTo>
                    <a:pt x="0" y="10424"/>
                  </a:lnTo>
                  <a:lnTo>
                    <a:pt x="15764" y="20849"/>
                  </a:lnTo>
                  <a:lnTo>
                    <a:pt x="31740" y="10424"/>
                  </a:lnTo>
                  <a:lnTo>
                    <a:pt x="15764" y="0"/>
                  </a:lnTo>
                  <a:close/>
                </a:path>
              </a:pathLst>
            </a:custGeom>
            <a:solidFill>
              <a:srgbClr val="FF0000"/>
            </a:solidFill>
          </p:spPr>
          <p:txBody>
            <a:bodyPr wrap="square" lIns="0" tIns="0" rIns="0" bIns="0" rtlCol="0"/>
            <a:lstStyle/>
            <a:p>
              <a:endParaRPr sz="1154"/>
            </a:p>
          </p:txBody>
        </p:sp>
        <p:sp>
          <p:nvSpPr>
            <p:cNvPr id="79" name="object 79"/>
            <p:cNvSpPr/>
            <p:nvPr/>
          </p:nvSpPr>
          <p:spPr>
            <a:xfrm>
              <a:off x="5478537" y="2121816"/>
              <a:ext cx="31750" cy="20955"/>
            </a:xfrm>
            <a:custGeom>
              <a:avLst/>
              <a:gdLst/>
              <a:ahLst/>
              <a:cxnLst/>
              <a:rect l="l" t="t" r="r" b="b"/>
              <a:pathLst>
                <a:path w="31750" h="20955">
                  <a:moveTo>
                    <a:pt x="15764" y="0"/>
                  </a:moveTo>
                  <a:lnTo>
                    <a:pt x="31740" y="10424"/>
                  </a:lnTo>
                  <a:lnTo>
                    <a:pt x="15764" y="20849"/>
                  </a:lnTo>
                  <a:lnTo>
                    <a:pt x="0" y="10424"/>
                  </a:lnTo>
                  <a:lnTo>
                    <a:pt x="15764" y="0"/>
                  </a:lnTo>
                  <a:close/>
                </a:path>
              </a:pathLst>
            </a:custGeom>
            <a:ln w="4004">
              <a:solidFill>
                <a:srgbClr val="FF0000"/>
              </a:solidFill>
            </a:ln>
          </p:spPr>
          <p:txBody>
            <a:bodyPr wrap="square" lIns="0" tIns="0" rIns="0" bIns="0" rtlCol="0"/>
            <a:lstStyle/>
            <a:p>
              <a:endParaRPr sz="1154"/>
            </a:p>
          </p:txBody>
        </p:sp>
        <p:sp>
          <p:nvSpPr>
            <p:cNvPr id="80" name="object 80"/>
            <p:cNvSpPr/>
            <p:nvPr/>
          </p:nvSpPr>
          <p:spPr>
            <a:xfrm>
              <a:off x="5583893" y="2024378"/>
              <a:ext cx="31750" cy="20955"/>
            </a:xfrm>
            <a:custGeom>
              <a:avLst/>
              <a:gdLst/>
              <a:ahLst/>
              <a:cxnLst/>
              <a:rect l="l" t="t" r="r" b="b"/>
              <a:pathLst>
                <a:path w="31750" h="20955">
                  <a:moveTo>
                    <a:pt x="15764" y="0"/>
                  </a:moveTo>
                  <a:lnTo>
                    <a:pt x="0" y="10424"/>
                  </a:lnTo>
                  <a:lnTo>
                    <a:pt x="15764" y="20849"/>
                  </a:lnTo>
                  <a:lnTo>
                    <a:pt x="31740" y="10424"/>
                  </a:lnTo>
                  <a:lnTo>
                    <a:pt x="15764" y="0"/>
                  </a:lnTo>
                  <a:close/>
                </a:path>
              </a:pathLst>
            </a:custGeom>
            <a:solidFill>
              <a:srgbClr val="FF0000"/>
            </a:solidFill>
          </p:spPr>
          <p:txBody>
            <a:bodyPr wrap="square" lIns="0" tIns="0" rIns="0" bIns="0" rtlCol="0"/>
            <a:lstStyle/>
            <a:p>
              <a:endParaRPr sz="1154"/>
            </a:p>
          </p:txBody>
        </p:sp>
        <p:sp>
          <p:nvSpPr>
            <p:cNvPr id="81" name="object 81"/>
            <p:cNvSpPr/>
            <p:nvPr/>
          </p:nvSpPr>
          <p:spPr>
            <a:xfrm>
              <a:off x="5583893" y="2024378"/>
              <a:ext cx="31750" cy="20955"/>
            </a:xfrm>
            <a:custGeom>
              <a:avLst/>
              <a:gdLst/>
              <a:ahLst/>
              <a:cxnLst/>
              <a:rect l="l" t="t" r="r" b="b"/>
              <a:pathLst>
                <a:path w="31750" h="20955">
                  <a:moveTo>
                    <a:pt x="15764" y="0"/>
                  </a:moveTo>
                  <a:lnTo>
                    <a:pt x="31740" y="10424"/>
                  </a:lnTo>
                  <a:lnTo>
                    <a:pt x="15764" y="20849"/>
                  </a:lnTo>
                  <a:lnTo>
                    <a:pt x="0" y="10424"/>
                  </a:lnTo>
                  <a:lnTo>
                    <a:pt x="15764" y="0"/>
                  </a:lnTo>
                  <a:close/>
                </a:path>
              </a:pathLst>
            </a:custGeom>
            <a:ln w="4004">
              <a:solidFill>
                <a:srgbClr val="FF0000"/>
              </a:solidFill>
            </a:ln>
          </p:spPr>
          <p:txBody>
            <a:bodyPr wrap="square" lIns="0" tIns="0" rIns="0" bIns="0" rtlCol="0"/>
            <a:lstStyle/>
            <a:p>
              <a:endParaRPr sz="1154"/>
            </a:p>
          </p:txBody>
        </p:sp>
        <p:sp>
          <p:nvSpPr>
            <p:cNvPr id="82" name="object 82"/>
            <p:cNvSpPr/>
            <p:nvPr/>
          </p:nvSpPr>
          <p:spPr>
            <a:xfrm>
              <a:off x="5694527" y="2121816"/>
              <a:ext cx="31750" cy="20955"/>
            </a:xfrm>
            <a:custGeom>
              <a:avLst/>
              <a:gdLst/>
              <a:ahLst/>
              <a:cxnLst/>
              <a:rect l="l" t="t" r="r" b="b"/>
              <a:pathLst>
                <a:path w="31750" h="20955">
                  <a:moveTo>
                    <a:pt x="15764" y="0"/>
                  </a:moveTo>
                  <a:lnTo>
                    <a:pt x="0" y="10424"/>
                  </a:lnTo>
                  <a:lnTo>
                    <a:pt x="15764" y="20849"/>
                  </a:lnTo>
                  <a:lnTo>
                    <a:pt x="31740" y="10424"/>
                  </a:lnTo>
                  <a:lnTo>
                    <a:pt x="15764" y="0"/>
                  </a:lnTo>
                  <a:close/>
                </a:path>
              </a:pathLst>
            </a:custGeom>
            <a:solidFill>
              <a:srgbClr val="FF0000"/>
            </a:solidFill>
          </p:spPr>
          <p:txBody>
            <a:bodyPr wrap="square" lIns="0" tIns="0" rIns="0" bIns="0" rtlCol="0"/>
            <a:lstStyle/>
            <a:p>
              <a:endParaRPr sz="1154"/>
            </a:p>
          </p:txBody>
        </p:sp>
        <p:sp>
          <p:nvSpPr>
            <p:cNvPr id="83" name="object 83"/>
            <p:cNvSpPr/>
            <p:nvPr/>
          </p:nvSpPr>
          <p:spPr>
            <a:xfrm>
              <a:off x="5694527" y="2121816"/>
              <a:ext cx="31750" cy="20955"/>
            </a:xfrm>
            <a:custGeom>
              <a:avLst/>
              <a:gdLst/>
              <a:ahLst/>
              <a:cxnLst/>
              <a:rect l="l" t="t" r="r" b="b"/>
              <a:pathLst>
                <a:path w="31750" h="20955">
                  <a:moveTo>
                    <a:pt x="15764" y="0"/>
                  </a:moveTo>
                  <a:lnTo>
                    <a:pt x="31740" y="10424"/>
                  </a:lnTo>
                  <a:lnTo>
                    <a:pt x="15764" y="20849"/>
                  </a:lnTo>
                  <a:lnTo>
                    <a:pt x="0" y="10424"/>
                  </a:lnTo>
                  <a:lnTo>
                    <a:pt x="15764" y="0"/>
                  </a:lnTo>
                  <a:close/>
                </a:path>
              </a:pathLst>
            </a:custGeom>
            <a:ln w="4004">
              <a:solidFill>
                <a:srgbClr val="FF0000"/>
              </a:solidFill>
            </a:ln>
          </p:spPr>
          <p:txBody>
            <a:bodyPr wrap="square" lIns="0" tIns="0" rIns="0" bIns="0" rtlCol="0"/>
            <a:lstStyle/>
            <a:p>
              <a:endParaRPr sz="1154"/>
            </a:p>
          </p:txBody>
        </p:sp>
        <p:sp>
          <p:nvSpPr>
            <p:cNvPr id="84" name="object 84"/>
            <p:cNvSpPr/>
            <p:nvPr/>
          </p:nvSpPr>
          <p:spPr>
            <a:xfrm>
              <a:off x="5799883" y="2219255"/>
              <a:ext cx="31750" cy="20955"/>
            </a:xfrm>
            <a:custGeom>
              <a:avLst/>
              <a:gdLst/>
              <a:ahLst/>
              <a:cxnLst/>
              <a:rect l="l" t="t" r="r" b="b"/>
              <a:pathLst>
                <a:path w="31750" h="20955">
                  <a:moveTo>
                    <a:pt x="15835" y="0"/>
                  </a:moveTo>
                  <a:lnTo>
                    <a:pt x="0" y="10424"/>
                  </a:lnTo>
                  <a:lnTo>
                    <a:pt x="15835" y="20849"/>
                  </a:lnTo>
                  <a:lnTo>
                    <a:pt x="31599" y="10424"/>
                  </a:lnTo>
                  <a:lnTo>
                    <a:pt x="15835" y="0"/>
                  </a:lnTo>
                  <a:close/>
                </a:path>
              </a:pathLst>
            </a:custGeom>
            <a:solidFill>
              <a:srgbClr val="FF0000"/>
            </a:solidFill>
          </p:spPr>
          <p:txBody>
            <a:bodyPr wrap="square" lIns="0" tIns="0" rIns="0" bIns="0" rtlCol="0"/>
            <a:lstStyle/>
            <a:p>
              <a:endParaRPr sz="1154"/>
            </a:p>
          </p:txBody>
        </p:sp>
        <p:sp>
          <p:nvSpPr>
            <p:cNvPr id="85" name="object 85"/>
            <p:cNvSpPr/>
            <p:nvPr/>
          </p:nvSpPr>
          <p:spPr>
            <a:xfrm>
              <a:off x="5799883" y="2219255"/>
              <a:ext cx="31750" cy="20955"/>
            </a:xfrm>
            <a:custGeom>
              <a:avLst/>
              <a:gdLst/>
              <a:ahLst/>
              <a:cxnLst/>
              <a:rect l="l" t="t" r="r" b="b"/>
              <a:pathLst>
                <a:path w="31750" h="20955">
                  <a:moveTo>
                    <a:pt x="15835" y="0"/>
                  </a:moveTo>
                  <a:lnTo>
                    <a:pt x="31599" y="10424"/>
                  </a:lnTo>
                  <a:lnTo>
                    <a:pt x="15835" y="20849"/>
                  </a:lnTo>
                  <a:lnTo>
                    <a:pt x="0" y="10424"/>
                  </a:lnTo>
                  <a:lnTo>
                    <a:pt x="15835" y="0"/>
                  </a:lnTo>
                  <a:close/>
                </a:path>
              </a:pathLst>
            </a:custGeom>
            <a:ln w="4008">
              <a:solidFill>
                <a:srgbClr val="FF0000"/>
              </a:solidFill>
            </a:ln>
          </p:spPr>
          <p:txBody>
            <a:bodyPr wrap="square" lIns="0" tIns="0" rIns="0" bIns="0" rtlCol="0"/>
            <a:lstStyle/>
            <a:p>
              <a:endParaRPr sz="1154"/>
            </a:p>
          </p:txBody>
        </p:sp>
        <p:sp>
          <p:nvSpPr>
            <p:cNvPr id="86" name="object 86"/>
            <p:cNvSpPr/>
            <p:nvPr/>
          </p:nvSpPr>
          <p:spPr>
            <a:xfrm>
              <a:off x="5910517" y="2219255"/>
              <a:ext cx="31750" cy="20955"/>
            </a:xfrm>
            <a:custGeom>
              <a:avLst/>
              <a:gdLst/>
              <a:ahLst/>
              <a:cxnLst/>
              <a:rect l="l" t="t" r="r" b="b"/>
              <a:pathLst>
                <a:path w="31750" h="20955">
                  <a:moveTo>
                    <a:pt x="15835" y="0"/>
                  </a:moveTo>
                  <a:lnTo>
                    <a:pt x="0" y="10424"/>
                  </a:lnTo>
                  <a:lnTo>
                    <a:pt x="15835" y="20849"/>
                  </a:lnTo>
                  <a:lnTo>
                    <a:pt x="31599" y="10424"/>
                  </a:lnTo>
                  <a:lnTo>
                    <a:pt x="15835" y="0"/>
                  </a:lnTo>
                  <a:close/>
                </a:path>
              </a:pathLst>
            </a:custGeom>
            <a:solidFill>
              <a:srgbClr val="FF0000"/>
            </a:solidFill>
          </p:spPr>
          <p:txBody>
            <a:bodyPr wrap="square" lIns="0" tIns="0" rIns="0" bIns="0" rtlCol="0"/>
            <a:lstStyle/>
            <a:p>
              <a:endParaRPr sz="1154"/>
            </a:p>
          </p:txBody>
        </p:sp>
        <p:sp>
          <p:nvSpPr>
            <p:cNvPr id="87" name="object 87"/>
            <p:cNvSpPr/>
            <p:nvPr/>
          </p:nvSpPr>
          <p:spPr>
            <a:xfrm>
              <a:off x="5910517" y="2219255"/>
              <a:ext cx="31750" cy="20955"/>
            </a:xfrm>
            <a:custGeom>
              <a:avLst/>
              <a:gdLst/>
              <a:ahLst/>
              <a:cxnLst/>
              <a:rect l="l" t="t" r="r" b="b"/>
              <a:pathLst>
                <a:path w="31750" h="20955">
                  <a:moveTo>
                    <a:pt x="15835" y="0"/>
                  </a:moveTo>
                  <a:lnTo>
                    <a:pt x="31599" y="10424"/>
                  </a:lnTo>
                  <a:lnTo>
                    <a:pt x="15835" y="20849"/>
                  </a:lnTo>
                  <a:lnTo>
                    <a:pt x="0" y="10424"/>
                  </a:lnTo>
                  <a:lnTo>
                    <a:pt x="15835" y="0"/>
                  </a:lnTo>
                  <a:close/>
                </a:path>
              </a:pathLst>
            </a:custGeom>
            <a:ln w="4008">
              <a:solidFill>
                <a:srgbClr val="FF0000"/>
              </a:solidFill>
            </a:ln>
          </p:spPr>
          <p:txBody>
            <a:bodyPr wrap="square" lIns="0" tIns="0" rIns="0" bIns="0" rtlCol="0"/>
            <a:lstStyle/>
            <a:p>
              <a:endParaRPr sz="1154"/>
            </a:p>
          </p:txBody>
        </p:sp>
        <p:sp>
          <p:nvSpPr>
            <p:cNvPr id="88" name="object 88"/>
            <p:cNvSpPr/>
            <p:nvPr/>
          </p:nvSpPr>
          <p:spPr>
            <a:xfrm>
              <a:off x="6021152" y="2316694"/>
              <a:ext cx="31750" cy="20955"/>
            </a:xfrm>
            <a:custGeom>
              <a:avLst/>
              <a:gdLst/>
              <a:ahLst/>
              <a:cxnLst/>
              <a:rect l="l" t="t" r="r" b="b"/>
              <a:pathLst>
                <a:path w="31750" h="20955">
                  <a:moveTo>
                    <a:pt x="15835" y="0"/>
                  </a:moveTo>
                  <a:lnTo>
                    <a:pt x="0" y="10424"/>
                  </a:lnTo>
                  <a:lnTo>
                    <a:pt x="15835" y="20849"/>
                  </a:lnTo>
                  <a:lnTo>
                    <a:pt x="31599" y="10424"/>
                  </a:lnTo>
                  <a:lnTo>
                    <a:pt x="15835" y="0"/>
                  </a:lnTo>
                  <a:close/>
                </a:path>
              </a:pathLst>
            </a:custGeom>
            <a:solidFill>
              <a:srgbClr val="FF0000"/>
            </a:solidFill>
          </p:spPr>
          <p:txBody>
            <a:bodyPr wrap="square" lIns="0" tIns="0" rIns="0" bIns="0" rtlCol="0"/>
            <a:lstStyle/>
            <a:p>
              <a:endParaRPr sz="1154"/>
            </a:p>
          </p:txBody>
        </p:sp>
        <p:sp>
          <p:nvSpPr>
            <p:cNvPr id="89" name="object 89"/>
            <p:cNvSpPr/>
            <p:nvPr/>
          </p:nvSpPr>
          <p:spPr>
            <a:xfrm>
              <a:off x="6021152" y="2316694"/>
              <a:ext cx="31750" cy="20955"/>
            </a:xfrm>
            <a:custGeom>
              <a:avLst/>
              <a:gdLst/>
              <a:ahLst/>
              <a:cxnLst/>
              <a:rect l="l" t="t" r="r" b="b"/>
              <a:pathLst>
                <a:path w="31750" h="20955">
                  <a:moveTo>
                    <a:pt x="15835" y="0"/>
                  </a:moveTo>
                  <a:lnTo>
                    <a:pt x="31599" y="10424"/>
                  </a:lnTo>
                  <a:lnTo>
                    <a:pt x="15835" y="20849"/>
                  </a:lnTo>
                  <a:lnTo>
                    <a:pt x="0" y="10424"/>
                  </a:lnTo>
                  <a:lnTo>
                    <a:pt x="15835" y="0"/>
                  </a:lnTo>
                  <a:close/>
                </a:path>
              </a:pathLst>
            </a:custGeom>
            <a:ln w="4008">
              <a:solidFill>
                <a:srgbClr val="FF0000"/>
              </a:solidFill>
            </a:ln>
          </p:spPr>
          <p:txBody>
            <a:bodyPr wrap="square" lIns="0" tIns="0" rIns="0" bIns="0" rtlCol="0"/>
            <a:lstStyle/>
            <a:p>
              <a:endParaRPr sz="1154"/>
            </a:p>
          </p:txBody>
        </p:sp>
        <p:sp>
          <p:nvSpPr>
            <p:cNvPr id="90" name="object 90"/>
            <p:cNvSpPr/>
            <p:nvPr/>
          </p:nvSpPr>
          <p:spPr>
            <a:xfrm>
              <a:off x="6126578" y="2316694"/>
              <a:ext cx="31750" cy="20955"/>
            </a:xfrm>
            <a:custGeom>
              <a:avLst/>
              <a:gdLst/>
              <a:ahLst/>
              <a:cxnLst/>
              <a:rect l="l" t="t" r="r" b="b"/>
              <a:pathLst>
                <a:path w="31750" h="20955">
                  <a:moveTo>
                    <a:pt x="15764" y="0"/>
                  </a:moveTo>
                  <a:lnTo>
                    <a:pt x="0" y="10424"/>
                  </a:lnTo>
                  <a:lnTo>
                    <a:pt x="15764" y="20849"/>
                  </a:lnTo>
                  <a:lnTo>
                    <a:pt x="31529" y="10424"/>
                  </a:lnTo>
                  <a:lnTo>
                    <a:pt x="15764" y="0"/>
                  </a:lnTo>
                  <a:close/>
                </a:path>
              </a:pathLst>
            </a:custGeom>
            <a:solidFill>
              <a:srgbClr val="FF0000"/>
            </a:solidFill>
          </p:spPr>
          <p:txBody>
            <a:bodyPr wrap="square" lIns="0" tIns="0" rIns="0" bIns="0" rtlCol="0"/>
            <a:lstStyle/>
            <a:p>
              <a:endParaRPr sz="1154"/>
            </a:p>
          </p:txBody>
        </p:sp>
        <p:sp>
          <p:nvSpPr>
            <p:cNvPr id="91" name="object 91"/>
            <p:cNvSpPr/>
            <p:nvPr/>
          </p:nvSpPr>
          <p:spPr>
            <a:xfrm>
              <a:off x="6126578" y="2316694"/>
              <a:ext cx="31750" cy="20955"/>
            </a:xfrm>
            <a:custGeom>
              <a:avLst/>
              <a:gdLst/>
              <a:ahLst/>
              <a:cxnLst/>
              <a:rect l="l" t="t" r="r" b="b"/>
              <a:pathLst>
                <a:path w="31750" h="20955">
                  <a:moveTo>
                    <a:pt x="15764" y="0"/>
                  </a:moveTo>
                  <a:lnTo>
                    <a:pt x="31529" y="10424"/>
                  </a:lnTo>
                  <a:lnTo>
                    <a:pt x="15764" y="20849"/>
                  </a:lnTo>
                  <a:lnTo>
                    <a:pt x="0" y="10424"/>
                  </a:lnTo>
                  <a:lnTo>
                    <a:pt x="15764" y="0"/>
                  </a:lnTo>
                  <a:close/>
                </a:path>
              </a:pathLst>
            </a:custGeom>
            <a:ln w="4009">
              <a:solidFill>
                <a:srgbClr val="FF0000"/>
              </a:solidFill>
            </a:ln>
          </p:spPr>
          <p:txBody>
            <a:bodyPr wrap="square" lIns="0" tIns="0" rIns="0" bIns="0" rtlCol="0"/>
            <a:lstStyle/>
            <a:p>
              <a:endParaRPr sz="1154"/>
            </a:p>
          </p:txBody>
        </p:sp>
        <p:sp>
          <p:nvSpPr>
            <p:cNvPr id="92" name="object 92"/>
            <p:cNvSpPr/>
            <p:nvPr/>
          </p:nvSpPr>
          <p:spPr>
            <a:xfrm>
              <a:off x="6237212" y="2414040"/>
              <a:ext cx="31750" cy="20955"/>
            </a:xfrm>
            <a:custGeom>
              <a:avLst/>
              <a:gdLst/>
              <a:ahLst/>
              <a:cxnLst/>
              <a:rect l="l" t="t" r="r" b="b"/>
              <a:pathLst>
                <a:path w="31750" h="20955">
                  <a:moveTo>
                    <a:pt x="15764" y="0"/>
                  </a:moveTo>
                  <a:lnTo>
                    <a:pt x="0" y="10517"/>
                  </a:lnTo>
                  <a:lnTo>
                    <a:pt x="15764" y="20942"/>
                  </a:lnTo>
                  <a:lnTo>
                    <a:pt x="31529" y="10517"/>
                  </a:lnTo>
                  <a:lnTo>
                    <a:pt x="15764" y="0"/>
                  </a:lnTo>
                  <a:close/>
                </a:path>
              </a:pathLst>
            </a:custGeom>
            <a:solidFill>
              <a:srgbClr val="FF0000"/>
            </a:solidFill>
          </p:spPr>
          <p:txBody>
            <a:bodyPr wrap="square" lIns="0" tIns="0" rIns="0" bIns="0" rtlCol="0"/>
            <a:lstStyle/>
            <a:p>
              <a:endParaRPr sz="1154"/>
            </a:p>
          </p:txBody>
        </p:sp>
        <p:sp>
          <p:nvSpPr>
            <p:cNvPr id="93" name="object 93"/>
            <p:cNvSpPr/>
            <p:nvPr/>
          </p:nvSpPr>
          <p:spPr>
            <a:xfrm>
              <a:off x="6237212" y="2414040"/>
              <a:ext cx="31750" cy="20955"/>
            </a:xfrm>
            <a:custGeom>
              <a:avLst/>
              <a:gdLst/>
              <a:ahLst/>
              <a:cxnLst/>
              <a:rect l="l" t="t" r="r" b="b"/>
              <a:pathLst>
                <a:path w="31750" h="20955">
                  <a:moveTo>
                    <a:pt x="15764" y="0"/>
                  </a:moveTo>
                  <a:lnTo>
                    <a:pt x="31529" y="10517"/>
                  </a:lnTo>
                  <a:lnTo>
                    <a:pt x="15764" y="20942"/>
                  </a:lnTo>
                  <a:lnTo>
                    <a:pt x="0" y="10517"/>
                  </a:lnTo>
                  <a:lnTo>
                    <a:pt x="15764" y="0"/>
                  </a:lnTo>
                  <a:close/>
                </a:path>
              </a:pathLst>
            </a:custGeom>
            <a:ln w="4013">
              <a:solidFill>
                <a:srgbClr val="FF0000"/>
              </a:solidFill>
            </a:ln>
          </p:spPr>
          <p:txBody>
            <a:bodyPr wrap="square" lIns="0" tIns="0" rIns="0" bIns="0" rtlCol="0"/>
            <a:lstStyle/>
            <a:p>
              <a:endParaRPr sz="1154"/>
            </a:p>
          </p:txBody>
        </p:sp>
        <p:sp>
          <p:nvSpPr>
            <p:cNvPr id="94" name="object 94"/>
            <p:cNvSpPr/>
            <p:nvPr/>
          </p:nvSpPr>
          <p:spPr>
            <a:xfrm>
              <a:off x="6342568" y="2508004"/>
              <a:ext cx="31750" cy="20955"/>
            </a:xfrm>
            <a:custGeom>
              <a:avLst/>
              <a:gdLst/>
              <a:ahLst/>
              <a:cxnLst/>
              <a:rect l="l" t="t" r="r" b="b"/>
              <a:pathLst>
                <a:path w="31750" h="20955">
                  <a:moveTo>
                    <a:pt x="15764" y="0"/>
                  </a:moveTo>
                  <a:lnTo>
                    <a:pt x="0" y="10517"/>
                  </a:lnTo>
                  <a:lnTo>
                    <a:pt x="15764" y="20942"/>
                  </a:lnTo>
                  <a:lnTo>
                    <a:pt x="31599" y="10517"/>
                  </a:lnTo>
                  <a:lnTo>
                    <a:pt x="15764" y="0"/>
                  </a:lnTo>
                  <a:close/>
                </a:path>
              </a:pathLst>
            </a:custGeom>
            <a:solidFill>
              <a:srgbClr val="FF0000"/>
            </a:solidFill>
          </p:spPr>
          <p:txBody>
            <a:bodyPr wrap="square" lIns="0" tIns="0" rIns="0" bIns="0" rtlCol="0"/>
            <a:lstStyle/>
            <a:p>
              <a:endParaRPr sz="1154"/>
            </a:p>
          </p:txBody>
        </p:sp>
        <p:sp>
          <p:nvSpPr>
            <p:cNvPr id="95" name="object 95"/>
            <p:cNvSpPr/>
            <p:nvPr/>
          </p:nvSpPr>
          <p:spPr>
            <a:xfrm>
              <a:off x="6342568" y="2508004"/>
              <a:ext cx="31750" cy="20955"/>
            </a:xfrm>
            <a:custGeom>
              <a:avLst/>
              <a:gdLst/>
              <a:ahLst/>
              <a:cxnLst/>
              <a:rect l="l" t="t" r="r" b="b"/>
              <a:pathLst>
                <a:path w="31750" h="20955">
                  <a:moveTo>
                    <a:pt x="15764" y="0"/>
                  </a:moveTo>
                  <a:lnTo>
                    <a:pt x="31599" y="10517"/>
                  </a:lnTo>
                  <a:lnTo>
                    <a:pt x="15764" y="20942"/>
                  </a:lnTo>
                  <a:lnTo>
                    <a:pt x="0" y="10517"/>
                  </a:lnTo>
                  <a:lnTo>
                    <a:pt x="15764" y="0"/>
                  </a:lnTo>
                  <a:close/>
                </a:path>
              </a:pathLst>
            </a:custGeom>
            <a:ln w="4011">
              <a:solidFill>
                <a:srgbClr val="FF0000"/>
              </a:solidFill>
            </a:ln>
          </p:spPr>
          <p:txBody>
            <a:bodyPr wrap="square" lIns="0" tIns="0" rIns="0" bIns="0" rtlCol="0"/>
            <a:lstStyle/>
            <a:p>
              <a:endParaRPr sz="1154"/>
            </a:p>
          </p:txBody>
        </p:sp>
        <p:sp>
          <p:nvSpPr>
            <p:cNvPr id="96" name="object 96"/>
            <p:cNvSpPr/>
            <p:nvPr/>
          </p:nvSpPr>
          <p:spPr>
            <a:xfrm>
              <a:off x="6453202" y="2508004"/>
              <a:ext cx="31750" cy="20955"/>
            </a:xfrm>
            <a:custGeom>
              <a:avLst/>
              <a:gdLst/>
              <a:ahLst/>
              <a:cxnLst/>
              <a:rect l="l" t="t" r="r" b="b"/>
              <a:pathLst>
                <a:path w="31750" h="20955">
                  <a:moveTo>
                    <a:pt x="15764" y="0"/>
                  </a:moveTo>
                  <a:lnTo>
                    <a:pt x="0" y="10517"/>
                  </a:lnTo>
                  <a:lnTo>
                    <a:pt x="15764" y="20942"/>
                  </a:lnTo>
                  <a:lnTo>
                    <a:pt x="31599" y="10517"/>
                  </a:lnTo>
                  <a:lnTo>
                    <a:pt x="15764" y="0"/>
                  </a:lnTo>
                  <a:close/>
                </a:path>
              </a:pathLst>
            </a:custGeom>
            <a:solidFill>
              <a:srgbClr val="FF0000"/>
            </a:solidFill>
          </p:spPr>
          <p:txBody>
            <a:bodyPr wrap="square" lIns="0" tIns="0" rIns="0" bIns="0" rtlCol="0"/>
            <a:lstStyle/>
            <a:p>
              <a:endParaRPr sz="1154"/>
            </a:p>
          </p:txBody>
        </p:sp>
        <p:sp>
          <p:nvSpPr>
            <p:cNvPr id="97" name="object 97"/>
            <p:cNvSpPr/>
            <p:nvPr/>
          </p:nvSpPr>
          <p:spPr>
            <a:xfrm>
              <a:off x="6453202" y="2508004"/>
              <a:ext cx="31750" cy="20955"/>
            </a:xfrm>
            <a:custGeom>
              <a:avLst/>
              <a:gdLst/>
              <a:ahLst/>
              <a:cxnLst/>
              <a:rect l="l" t="t" r="r" b="b"/>
              <a:pathLst>
                <a:path w="31750" h="20955">
                  <a:moveTo>
                    <a:pt x="15764" y="0"/>
                  </a:moveTo>
                  <a:lnTo>
                    <a:pt x="31599" y="10517"/>
                  </a:lnTo>
                  <a:lnTo>
                    <a:pt x="15764" y="20942"/>
                  </a:lnTo>
                  <a:lnTo>
                    <a:pt x="0" y="10517"/>
                  </a:lnTo>
                  <a:lnTo>
                    <a:pt x="15764" y="0"/>
                  </a:lnTo>
                  <a:close/>
                </a:path>
              </a:pathLst>
            </a:custGeom>
            <a:ln w="4011">
              <a:solidFill>
                <a:srgbClr val="FF0000"/>
              </a:solidFill>
            </a:ln>
          </p:spPr>
          <p:txBody>
            <a:bodyPr wrap="square" lIns="0" tIns="0" rIns="0" bIns="0" rtlCol="0"/>
            <a:lstStyle/>
            <a:p>
              <a:endParaRPr sz="1154"/>
            </a:p>
          </p:txBody>
        </p:sp>
        <p:sp>
          <p:nvSpPr>
            <p:cNvPr id="98" name="object 98"/>
            <p:cNvSpPr/>
            <p:nvPr/>
          </p:nvSpPr>
          <p:spPr>
            <a:xfrm>
              <a:off x="6558628" y="2605443"/>
              <a:ext cx="31750" cy="20955"/>
            </a:xfrm>
            <a:custGeom>
              <a:avLst/>
              <a:gdLst/>
              <a:ahLst/>
              <a:cxnLst/>
              <a:rect l="l" t="t" r="r" b="b"/>
              <a:pathLst>
                <a:path w="31750" h="20955">
                  <a:moveTo>
                    <a:pt x="15764" y="0"/>
                  </a:moveTo>
                  <a:lnTo>
                    <a:pt x="0" y="10378"/>
                  </a:lnTo>
                  <a:lnTo>
                    <a:pt x="15764" y="20942"/>
                  </a:lnTo>
                  <a:lnTo>
                    <a:pt x="31529" y="10378"/>
                  </a:lnTo>
                  <a:lnTo>
                    <a:pt x="15764" y="0"/>
                  </a:lnTo>
                  <a:close/>
                </a:path>
              </a:pathLst>
            </a:custGeom>
            <a:solidFill>
              <a:srgbClr val="FF0000"/>
            </a:solidFill>
          </p:spPr>
          <p:txBody>
            <a:bodyPr wrap="square" lIns="0" tIns="0" rIns="0" bIns="0" rtlCol="0"/>
            <a:lstStyle/>
            <a:p>
              <a:endParaRPr sz="1154"/>
            </a:p>
          </p:txBody>
        </p:sp>
        <p:sp>
          <p:nvSpPr>
            <p:cNvPr id="99" name="object 99"/>
            <p:cNvSpPr/>
            <p:nvPr/>
          </p:nvSpPr>
          <p:spPr>
            <a:xfrm>
              <a:off x="6558628" y="2605443"/>
              <a:ext cx="31750" cy="20955"/>
            </a:xfrm>
            <a:custGeom>
              <a:avLst/>
              <a:gdLst/>
              <a:ahLst/>
              <a:cxnLst/>
              <a:rect l="l" t="t" r="r" b="b"/>
              <a:pathLst>
                <a:path w="31750" h="20955">
                  <a:moveTo>
                    <a:pt x="15764" y="0"/>
                  </a:moveTo>
                  <a:lnTo>
                    <a:pt x="31529" y="10378"/>
                  </a:lnTo>
                  <a:lnTo>
                    <a:pt x="15764" y="20942"/>
                  </a:lnTo>
                  <a:lnTo>
                    <a:pt x="0" y="10378"/>
                  </a:lnTo>
                  <a:lnTo>
                    <a:pt x="15764" y="0"/>
                  </a:lnTo>
                  <a:close/>
                </a:path>
              </a:pathLst>
            </a:custGeom>
            <a:ln w="4013">
              <a:solidFill>
                <a:srgbClr val="FF0000"/>
              </a:solidFill>
            </a:ln>
          </p:spPr>
          <p:txBody>
            <a:bodyPr wrap="square" lIns="0" tIns="0" rIns="0" bIns="0" rtlCol="0"/>
            <a:lstStyle/>
            <a:p>
              <a:endParaRPr sz="1154"/>
            </a:p>
          </p:txBody>
        </p:sp>
        <p:sp>
          <p:nvSpPr>
            <p:cNvPr id="100" name="object 100"/>
            <p:cNvSpPr/>
            <p:nvPr/>
          </p:nvSpPr>
          <p:spPr>
            <a:xfrm>
              <a:off x="6669263" y="2605443"/>
              <a:ext cx="31750" cy="20955"/>
            </a:xfrm>
            <a:custGeom>
              <a:avLst/>
              <a:gdLst/>
              <a:ahLst/>
              <a:cxnLst/>
              <a:rect l="l" t="t" r="r" b="b"/>
              <a:pathLst>
                <a:path w="31750" h="20955">
                  <a:moveTo>
                    <a:pt x="15764" y="0"/>
                  </a:moveTo>
                  <a:lnTo>
                    <a:pt x="0" y="10378"/>
                  </a:lnTo>
                  <a:lnTo>
                    <a:pt x="15764" y="20942"/>
                  </a:lnTo>
                  <a:lnTo>
                    <a:pt x="31529" y="10378"/>
                  </a:lnTo>
                  <a:lnTo>
                    <a:pt x="15764" y="0"/>
                  </a:lnTo>
                  <a:close/>
                </a:path>
              </a:pathLst>
            </a:custGeom>
            <a:solidFill>
              <a:srgbClr val="FF0000"/>
            </a:solidFill>
          </p:spPr>
          <p:txBody>
            <a:bodyPr wrap="square" lIns="0" tIns="0" rIns="0" bIns="0" rtlCol="0"/>
            <a:lstStyle/>
            <a:p>
              <a:endParaRPr sz="1154"/>
            </a:p>
          </p:txBody>
        </p:sp>
        <p:sp>
          <p:nvSpPr>
            <p:cNvPr id="101" name="object 101"/>
            <p:cNvSpPr/>
            <p:nvPr/>
          </p:nvSpPr>
          <p:spPr>
            <a:xfrm>
              <a:off x="6669263" y="2605443"/>
              <a:ext cx="31750" cy="20955"/>
            </a:xfrm>
            <a:custGeom>
              <a:avLst/>
              <a:gdLst/>
              <a:ahLst/>
              <a:cxnLst/>
              <a:rect l="l" t="t" r="r" b="b"/>
              <a:pathLst>
                <a:path w="31750" h="20955">
                  <a:moveTo>
                    <a:pt x="15764" y="0"/>
                  </a:moveTo>
                  <a:lnTo>
                    <a:pt x="31529" y="10378"/>
                  </a:lnTo>
                  <a:lnTo>
                    <a:pt x="15764" y="20942"/>
                  </a:lnTo>
                  <a:lnTo>
                    <a:pt x="0" y="10378"/>
                  </a:lnTo>
                  <a:lnTo>
                    <a:pt x="15764" y="0"/>
                  </a:lnTo>
                  <a:close/>
                </a:path>
              </a:pathLst>
            </a:custGeom>
            <a:ln w="4013">
              <a:solidFill>
                <a:srgbClr val="FF0000"/>
              </a:solidFill>
            </a:ln>
          </p:spPr>
          <p:txBody>
            <a:bodyPr wrap="square" lIns="0" tIns="0" rIns="0" bIns="0" rtlCol="0"/>
            <a:lstStyle/>
            <a:p>
              <a:endParaRPr sz="1154"/>
            </a:p>
          </p:txBody>
        </p:sp>
        <p:sp>
          <p:nvSpPr>
            <p:cNvPr id="102" name="object 102"/>
            <p:cNvSpPr/>
            <p:nvPr/>
          </p:nvSpPr>
          <p:spPr>
            <a:xfrm>
              <a:off x="6774619" y="2702835"/>
              <a:ext cx="31750" cy="20955"/>
            </a:xfrm>
            <a:custGeom>
              <a:avLst/>
              <a:gdLst/>
              <a:ahLst/>
              <a:cxnLst/>
              <a:rect l="l" t="t" r="r" b="b"/>
              <a:pathLst>
                <a:path w="31750" h="20955">
                  <a:moveTo>
                    <a:pt x="15764" y="0"/>
                  </a:moveTo>
                  <a:lnTo>
                    <a:pt x="0" y="10424"/>
                  </a:lnTo>
                  <a:lnTo>
                    <a:pt x="15764" y="20942"/>
                  </a:lnTo>
                  <a:lnTo>
                    <a:pt x="31529" y="10424"/>
                  </a:lnTo>
                  <a:lnTo>
                    <a:pt x="15764" y="0"/>
                  </a:lnTo>
                  <a:close/>
                </a:path>
              </a:pathLst>
            </a:custGeom>
            <a:solidFill>
              <a:srgbClr val="FF0000"/>
            </a:solidFill>
          </p:spPr>
          <p:txBody>
            <a:bodyPr wrap="square" lIns="0" tIns="0" rIns="0" bIns="0" rtlCol="0"/>
            <a:lstStyle/>
            <a:p>
              <a:endParaRPr sz="1154"/>
            </a:p>
          </p:txBody>
        </p:sp>
        <p:sp>
          <p:nvSpPr>
            <p:cNvPr id="103" name="object 103"/>
            <p:cNvSpPr/>
            <p:nvPr/>
          </p:nvSpPr>
          <p:spPr>
            <a:xfrm>
              <a:off x="6774619" y="2702835"/>
              <a:ext cx="31750" cy="20955"/>
            </a:xfrm>
            <a:custGeom>
              <a:avLst/>
              <a:gdLst/>
              <a:ahLst/>
              <a:cxnLst/>
              <a:rect l="l" t="t" r="r" b="b"/>
              <a:pathLst>
                <a:path w="31750" h="20955">
                  <a:moveTo>
                    <a:pt x="15764" y="0"/>
                  </a:moveTo>
                  <a:lnTo>
                    <a:pt x="31529" y="10424"/>
                  </a:lnTo>
                  <a:lnTo>
                    <a:pt x="15764" y="20942"/>
                  </a:lnTo>
                  <a:lnTo>
                    <a:pt x="0" y="10424"/>
                  </a:lnTo>
                  <a:lnTo>
                    <a:pt x="15764" y="0"/>
                  </a:lnTo>
                  <a:close/>
                </a:path>
              </a:pathLst>
            </a:custGeom>
            <a:ln w="4013">
              <a:solidFill>
                <a:srgbClr val="FF0000"/>
              </a:solidFill>
            </a:ln>
          </p:spPr>
          <p:txBody>
            <a:bodyPr wrap="square" lIns="0" tIns="0" rIns="0" bIns="0" rtlCol="0"/>
            <a:lstStyle/>
            <a:p>
              <a:endParaRPr sz="1154"/>
            </a:p>
          </p:txBody>
        </p:sp>
        <p:sp>
          <p:nvSpPr>
            <p:cNvPr id="104" name="object 104"/>
            <p:cNvSpPr/>
            <p:nvPr/>
          </p:nvSpPr>
          <p:spPr>
            <a:xfrm>
              <a:off x="6885253" y="2800274"/>
              <a:ext cx="31750" cy="20955"/>
            </a:xfrm>
            <a:custGeom>
              <a:avLst/>
              <a:gdLst/>
              <a:ahLst/>
              <a:cxnLst/>
              <a:rect l="l" t="t" r="r" b="b"/>
              <a:pathLst>
                <a:path w="31750" h="20955">
                  <a:moveTo>
                    <a:pt x="15764" y="0"/>
                  </a:moveTo>
                  <a:lnTo>
                    <a:pt x="0" y="10429"/>
                  </a:lnTo>
                  <a:lnTo>
                    <a:pt x="15764" y="20961"/>
                  </a:lnTo>
                  <a:lnTo>
                    <a:pt x="31529" y="10429"/>
                  </a:lnTo>
                  <a:lnTo>
                    <a:pt x="15764" y="0"/>
                  </a:lnTo>
                  <a:close/>
                </a:path>
              </a:pathLst>
            </a:custGeom>
            <a:solidFill>
              <a:srgbClr val="FF0000"/>
            </a:solidFill>
          </p:spPr>
          <p:txBody>
            <a:bodyPr wrap="square" lIns="0" tIns="0" rIns="0" bIns="0" rtlCol="0"/>
            <a:lstStyle/>
            <a:p>
              <a:endParaRPr sz="1154"/>
            </a:p>
          </p:txBody>
        </p:sp>
        <p:sp>
          <p:nvSpPr>
            <p:cNvPr id="105" name="object 105"/>
            <p:cNvSpPr/>
            <p:nvPr/>
          </p:nvSpPr>
          <p:spPr>
            <a:xfrm>
              <a:off x="6885253" y="2800274"/>
              <a:ext cx="31750" cy="20955"/>
            </a:xfrm>
            <a:custGeom>
              <a:avLst/>
              <a:gdLst/>
              <a:ahLst/>
              <a:cxnLst/>
              <a:rect l="l" t="t" r="r" b="b"/>
              <a:pathLst>
                <a:path w="31750" h="20955">
                  <a:moveTo>
                    <a:pt x="15764" y="0"/>
                  </a:moveTo>
                  <a:lnTo>
                    <a:pt x="31529" y="10429"/>
                  </a:lnTo>
                  <a:lnTo>
                    <a:pt x="15764" y="20961"/>
                  </a:lnTo>
                  <a:lnTo>
                    <a:pt x="0" y="10429"/>
                  </a:lnTo>
                  <a:lnTo>
                    <a:pt x="15764" y="0"/>
                  </a:lnTo>
                  <a:close/>
                </a:path>
              </a:pathLst>
            </a:custGeom>
            <a:ln w="4013">
              <a:solidFill>
                <a:srgbClr val="FF0000"/>
              </a:solidFill>
            </a:ln>
          </p:spPr>
          <p:txBody>
            <a:bodyPr wrap="square" lIns="0" tIns="0" rIns="0" bIns="0" rtlCol="0"/>
            <a:lstStyle/>
            <a:p>
              <a:endParaRPr sz="1154"/>
            </a:p>
          </p:txBody>
        </p:sp>
        <p:sp>
          <p:nvSpPr>
            <p:cNvPr id="106" name="object 106"/>
            <p:cNvSpPr/>
            <p:nvPr/>
          </p:nvSpPr>
          <p:spPr>
            <a:xfrm>
              <a:off x="6990608" y="2702835"/>
              <a:ext cx="31750" cy="20955"/>
            </a:xfrm>
            <a:custGeom>
              <a:avLst/>
              <a:gdLst/>
              <a:ahLst/>
              <a:cxnLst/>
              <a:rect l="l" t="t" r="r" b="b"/>
              <a:pathLst>
                <a:path w="31750" h="20955">
                  <a:moveTo>
                    <a:pt x="15835" y="0"/>
                  </a:moveTo>
                  <a:lnTo>
                    <a:pt x="0" y="10424"/>
                  </a:lnTo>
                  <a:lnTo>
                    <a:pt x="15835" y="20942"/>
                  </a:lnTo>
                  <a:lnTo>
                    <a:pt x="31599" y="10424"/>
                  </a:lnTo>
                  <a:lnTo>
                    <a:pt x="15835" y="0"/>
                  </a:lnTo>
                  <a:close/>
                </a:path>
              </a:pathLst>
            </a:custGeom>
            <a:solidFill>
              <a:srgbClr val="FF0000"/>
            </a:solidFill>
          </p:spPr>
          <p:txBody>
            <a:bodyPr wrap="square" lIns="0" tIns="0" rIns="0" bIns="0" rtlCol="0"/>
            <a:lstStyle/>
            <a:p>
              <a:endParaRPr sz="1154"/>
            </a:p>
          </p:txBody>
        </p:sp>
        <p:sp>
          <p:nvSpPr>
            <p:cNvPr id="107" name="object 107"/>
            <p:cNvSpPr/>
            <p:nvPr/>
          </p:nvSpPr>
          <p:spPr>
            <a:xfrm>
              <a:off x="6990608" y="2702835"/>
              <a:ext cx="31750" cy="20955"/>
            </a:xfrm>
            <a:custGeom>
              <a:avLst/>
              <a:gdLst/>
              <a:ahLst/>
              <a:cxnLst/>
              <a:rect l="l" t="t" r="r" b="b"/>
              <a:pathLst>
                <a:path w="31750" h="20955">
                  <a:moveTo>
                    <a:pt x="15835" y="0"/>
                  </a:moveTo>
                  <a:lnTo>
                    <a:pt x="31599" y="10424"/>
                  </a:lnTo>
                  <a:lnTo>
                    <a:pt x="15835" y="20942"/>
                  </a:lnTo>
                  <a:lnTo>
                    <a:pt x="0" y="10424"/>
                  </a:lnTo>
                  <a:lnTo>
                    <a:pt x="15835" y="0"/>
                  </a:lnTo>
                  <a:close/>
                </a:path>
              </a:pathLst>
            </a:custGeom>
            <a:ln w="4011">
              <a:solidFill>
                <a:srgbClr val="FF0000"/>
              </a:solidFill>
            </a:ln>
          </p:spPr>
          <p:txBody>
            <a:bodyPr wrap="square" lIns="0" tIns="0" rIns="0" bIns="0" rtlCol="0"/>
            <a:lstStyle/>
            <a:p>
              <a:endParaRPr sz="1154"/>
            </a:p>
          </p:txBody>
        </p:sp>
        <p:sp>
          <p:nvSpPr>
            <p:cNvPr id="108" name="object 108"/>
            <p:cNvSpPr/>
            <p:nvPr/>
          </p:nvSpPr>
          <p:spPr>
            <a:xfrm>
              <a:off x="7101243" y="2605443"/>
              <a:ext cx="31750" cy="20955"/>
            </a:xfrm>
            <a:custGeom>
              <a:avLst/>
              <a:gdLst/>
              <a:ahLst/>
              <a:cxnLst/>
              <a:rect l="l" t="t" r="r" b="b"/>
              <a:pathLst>
                <a:path w="31750" h="20955">
                  <a:moveTo>
                    <a:pt x="15835" y="0"/>
                  </a:moveTo>
                  <a:lnTo>
                    <a:pt x="0" y="10378"/>
                  </a:lnTo>
                  <a:lnTo>
                    <a:pt x="15835" y="20942"/>
                  </a:lnTo>
                  <a:lnTo>
                    <a:pt x="31599" y="10378"/>
                  </a:lnTo>
                  <a:lnTo>
                    <a:pt x="15835" y="0"/>
                  </a:lnTo>
                  <a:close/>
                </a:path>
              </a:pathLst>
            </a:custGeom>
            <a:solidFill>
              <a:srgbClr val="FF0000"/>
            </a:solidFill>
          </p:spPr>
          <p:txBody>
            <a:bodyPr wrap="square" lIns="0" tIns="0" rIns="0" bIns="0" rtlCol="0"/>
            <a:lstStyle/>
            <a:p>
              <a:endParaRPr sz="1154"/>
            </a:p>
          </p:txBody>
        </p:sp>
        <p:sp>
          <p:nvSpPr>
            <p:cNvPr id="109" name="object 109"/>
            <p:cNvSpPr/>
            <p:nvPr/>
          </p:nvSpPr>
          <p:spPr>
            <a:xfrm>
              <a:off x="7101243" y="2605443"/>
              <a:ext cx="31750" cy="20955"/>
            </a:xfrm>
            <a:custGeom>
              <a:avLst/>
              <a:gdLst/>
              <a:ahLst/>
              <a:cxnLst/>
              <a:rect l="l" t="t" r="r" b="b"/>
              <a:pathLst>
                <a:path w="31750" h="20955">
                  <a:moveTo>
                    <a:pt x="15835" y="0"/>
                  </a:moveTo>
                  <a:lnTo>
                    <a:pt x="31599" y="10378"/>
                  </a:lnTo>
                  <a:lnTo>
                    <a:pt x="15835" y="20942"/>
                  </a:lnTo>
                  <a:lnTo>
                    <a:pt x="0" y="10378"/>
                  </a:lnTo>
                  <a:lnTo>
                    <a:pt x="15835" y="0"/>
                  </a:lnTo>
                  <a:close/>
                </a:path>
              </a:pathLst>
            </a:custGeom>
            <a:ln w="4011">
              <a:solidFill>
                <a:srgbClr val="FF0000"/>
              </a:solidFill>
            </a:ln>
          </p:spPr>
          <p:txBody>
            <a:bodyPr wrap="square" lIns="0" tIns="0" rIns="0" bIns="0" rtlCol="0"/>
            <a:lstStyle/>
            <a:p>
              <a:endParaRPr sz="1154"/>
            </a:p>
          </p:txBody>
        </p:sp>
        <p:sp>
          <p:nvSpPr>
            <p:cNvPr id="110" name="object 110"/>
            <p:cNvSpPr/>
            <p:nvPr/>
          </p:nvSpPr>
          <p:spPr>
            <a:xfrm>
              <a:off x="7211877" y="2605443"/>
              <a:ext cx="31750" cy="20955"/>
            </a:xfrm>
            <a:custGeom>
              <a:avLst/>
              <a:gdLst/>
              <a:ahLst/>
              <a:cxnLst/>
              <a:rect l="l" t="t" r="r" b="b"/>
              <a:pathLst>
                <a:path w="31750" h="20955">
                  <a:moveTo>
                    <a:pt x="15835" y="0"/>
                  </a:moveTo>
                  <a:lnTo>
                    <a:pt x="0" y="10378"/>
                  </a:lnTo>
                  <a:lnTo>
                    <a:pt x="15835" y="20942"/>
                  </a:lnTo>
                  <a:lnTo>
                    <a:pt x="31599" y="10378"/>
                  </a:lnTo>
                  <a:lnTo>
                    <a:pt x="15835" y="0"/>
                  </a:lnTo>
                  <a:close/>
                </a:path>
              </a:pathLst>
            </a:custGeom>
            <a:solidFill>
              <a:srgbClr val="FF0000"/>
            </a:solidFill>
          </p:spPr>
          <p:txBody>
            <a:bodyPr wrap="square" lIns="0" tIns="0" rIns="0" bIns="0" rtlCol="0"/>
            <a:lstStyle/>
            <a:p>
              <a:endParaRPr sz="1154"/>
            </a:p>
          </p:txBody>
        </p:sp>
        <p:sp>
          <p:nvSpPr>
            <p:cNvPr id="111" name="object 111"/>
            <p:cNvSpPr/>
            <p:nvPr/>
          </p:nvSpPr>
          <p:spPr>
            <a:xfrm>
              <a:off x="7211877" y="2605443"/>
              <a:ext cx="31750" cy="20955"/>
            </a:xfrm>
            <a:custGeom>
              <a:avLst/>
              <a:gdLst/>
              <a:ahLst/>
              <a:cxnLst/>
              <a:rect l="l" t="t" r="r" b="b"/>
              <a:pathLst>
                <a:path w="31750" h="20955">
                  <a:moveTo>
                    <a:pt x="15835" y="0"/>
                  </a:moveTo>
                  <a:lnTo>
                    <a:pt x="31599" y="10378"/>
                  </a:lnTo>
                  <a:lnTo>
                    <a:pt x="15835" y="20942"/>
                  </a:lnTo>
                  <a:lnTo>
                    <a:pt x="0" y="10378"/>
                  </a:lnTo>
                  <a:lnTo>
                    <a:pt x="15835" y="0"/>
                  </a:lnTo>
                  <a:close/>
                </a:path>
              </a:pathLst>
            </a:custGeom>
            <a:ln w="4011">
              <a:solidFill>
                <a:srgbClr val="FF0000"/>
              </a:solidFill>
            </a:ln>
          </p:spPr>
          <p:txBody>
            <a:bodyPr wrap="square" lIns="0" tIns="0" rIns="0" bIns="0" rtlCol="0"/>
            <a:lstStyle/>
            <a:p>
              <a:endParaRPr sz="1154"/>
            </a:p>
          </p:txBody>
        </p:sp>
        <p:sp>
          <p:nvSpPr>
            <p:cNvPr id="112" name="object 112"/>
            <p:cNvSpPr/>
            <p:nvPr/>
          </p:nvSpPr>
          <p:spPr>
            <a:xfrm>
              <a:off x="7317303" y="2508004"/>
              <a:ext cx="31750" cy="20955"/>
            </a:xfrm>
            <a:custGeom>
              <a:avLst/>
              <a:gdLst/>
              <a:ahLst/>
              <a:cxnLst/>
              <a:rect l="l" t="t" r="r" b="b"/>
              <a:pathLst>
                <a:path w="31750" h="20955">
                  <a:moveTo>
                    <a:pt x="15764" y="0"/>
                  </a:moveTo>
                  <a:lnTo>
                    <a:pt x="0" y="10517"/>
                  </a:lnTo>
                  <a:lnTo>
                    <a:pt x="15764" y="20942"/>
                  </a:lnTo>
                  <a:lnTo>
                    <a:pt x="31529" y="10517"/>
                  </a:lnTo>
                  <a:lnTo>
                    <a:pt x="15764" y="0"/>
                  </a:lnTo>
                  <a:close/>
                </a:path>
              </a:pathLst>
            </a:custGeom>
            <a:solidFill>
              <a:srgbClr val="FF0000"/>
            </a:solidFill>
          </p:spPr>
          <p:txBody>
            <a:bodyPr wrap="square" lIns="0" tIns="0" rIns="0" bIns="0" rtlCol="0"/>
            <a:lstStyle/>
            <a:p>
              <a:endParaRPr sz="1154"/>
            </a:p>
          </p:txBody>
        </p:sp>
        <p:sp>
          <p:nvSpPr>
            <p:cNvPr id="113" name="object 113"/>
            <p:cNvSpPr/>
            <p:nvPr/>
          </p:nvSpPr>
          <p:spPr>
            <a:xfrm>
              <a:off x="7317303" y="2508004"/>
              <a:ext cx="31750" cy="20955"/>
            </a:xfrm>
            <a:custGeom>
              <a:avLst/>
              <a:gdLst/>
              <a:ahLst/>
              <a:cxnLst/>
              <a:rect l="l" t="t" r="r" b="b"/>
              <a:pathLst>
                <a:path w="31750" h="20955">
                  <a:moveTo>
                    <a:pt x="15764" y="0"/>
                  </a:moveTo>
                  <a:lnTo>
                    <a:pt x="31529" y="10517"/>
                  </a:lnTo>
                  <a:lnTo>
                    <a:pt x="15764" y="20942"/>
                  </a:lnTo>
                  <a:lnTo>
                    <a:pt x="0" y="10517"/>
                  </a:lnTo>
                  <a:lnTo>
                    <a:pt x="15764" y="0"/>
                  </a:lnTo>
                  <a:close/>
                </a:path>
              </a:pathLst>
            </a:custGeom>
            <a:ln w="4013">
              <a:solidFill>
                <a:srgbClr val="FF0000"/>
              </a:solidFill>
            </a:ln>
          </p:spPr>
          <p:txBody>
            <a:bodyPr wrap="square" lIns="0" tIns="0" rIns="0" bIns="0" rtlCol="0"/>
            <a:lstStyle/>
            <a:p>
              <a:endParaRPr sz="1154"/>
            </a:p>
          </p:txBody>
        </p:sp>
        <p:sp>
          <p:nvSpPr>
            <p:cNvPr id="114" name="object 114"/>
            <p:cNvSpPr/>
            <p:nvPr/>
          </p:nvSpPr>
          <p:spPr>
            <a:xfrm>
              <a:off x="7427937" y="2508004"/>
              <a:ext cx="31750" cy="20955"/>
            </a:xfrm>
            <a:custGeom>
              <a:avLst/>
              <a:gdLst/>
              <a:ahLst/>
              <a:cxnLst/>
              <a:rect l="l" t="t" r="r" b="b"/>
              <a:pathLst>
                <a:path w="31750" h="20955">
                  <a:moveTo>
                    <a:pt x="15764" y="0"/>
                  </a:moveTo>
                  <a:lnTo>
                    <a:pt x="0" y="10517"/>
                  </a:lnTo>
                  <a:lnTo>
                    <a:pt x="15764" y="20942"/>
                  </a:lnTo>
                  <a:lnTo>
                    <a:pt x="31529" y="10517"/>
                  </a:lnTo>
                  <a:lnTo>
                    <a:pt x="15764" y="0"/>
                  </a:lnTo>
                  <a:close/>
                </a:path>
              </a:pathLst>
            </a:custGeom>
            <a:solidFill>
              <a:srgbClr val="FF0000"/>
            </a:solidFill>
          </p:spPr>
          <p:txBody>
            <a:bodyPr wrap="square" lIns="0" tIns="0" rIns="0" bIns="0" rtlCol="0"/>
            <a:lstStyle/>
            <a:p>
              <a:endParaRPr sz="1154"/>
            </a:p>
          </p:txBody>
        </p:sp>
        <p:sp>
          <p:nvSpPr>
            <p:cNvPr id="115" name="object 115"/>
            <p:cNvSpPr/>
            <p:nvPr/>
          </p:nvSpPr>
          <p:spPr>
            <a:xfrm>
              <a:off x="7427937" y="2508004"/>
              <a:ext cx="31750" cy="20955"/>
            </a:xfrm>
            <a:custGeom>
              <a:avLst/>
              <a:gdLst/>
              <a:ahLst/>
              <a:cxnLst/>
              <a:rect l="l" t="t" r="r" b="b"/>
              <a:pathLst>
                <a:path w="31750" h="20955">
                  <a:moveTo>
                    <a:pt x="15764" y="0"/>
                  </a:moveTo>
                  <a:lnTo>
                    <a:pt x="31529" y="10517"/>
                  </a:lnTo>
                  <a:lnTo>
                    <a:pt x="15764" y="20942"/>
                  </a:lnTo>
                  <a:lnTo>
                    <a:pt x="0" y="10517"/>
                  </a:lnTo>
                  <a:lnTo>
                    <a:pt x="15764" y="0"/>
                  </a:lnTo>
                  <a:close/>
                </a:path>
              </a:pathLst>
            </a:custGeom>
            <a:ln w="4013">
              <a:solidFill>
                <a:srgbClr val="FF0000"/>
              </a:solidFill>
            </a:ln>
          </p:spPr>
          <p:txBody>
            <a:bodyPr wrap="square" lIns="0" tIns="0" rIns="0" bIns="0" rtlCol="0"/>
            <a:lstStyle/>
            <a:p>
              <a:endParaRPr sz="1154"/>
            </a:p>
          </p:txBody>
        </p:sp>
        <p:sp>
          <p:nvSpPr>
            <p:cNvPr id="116" name="object 116"/>
            <p:cNvSpPr/>
            <p:nvPr/>
          </p:nvSpPr>
          <p:spPr>
            <a:xfrm>
              <a:off x="7533293" y="2414040"/>
              <a:ext cx="31750" cy="20955"/>
            </a:xfrm>
            <a:custGeom>
              <a:avLst/>
              <a:gdLst/>
              <a:ahLst/>
              <a:cxnLst/>
              <a:rect l="l" t="t" r="r" b="b"/>
              <a:pathLst>
                <a:path w="31750" h="20955">
                  <a:moveTo>
                    <a:pt x="15764" y="0"/>
                  </a:moveTo>
                  <a:lnTo>
                    <a:pt x="0" y="10517"/>
                  </a:lnTo>
                  <a:lnTo>
                    <a:pt x="15764" y="20942"/>
                  </a:lnTo>
                  <a:lnTo>
                    <a:pt x="31599" y="10517"/>
                  </a:lnTo>
                  <a:lnTo>
                    <a:pt x="15764" y="0"/>
                  </a:lnTo>
                  <a:close/>
                </a:path>
              </a:pathLst>
            </a:custGeom>
            <a:solidFill>
              <a:srgbClr val="FF0000"/>
            </a:solidFill>
          </p:spPr>
          <p:txBody>
            <a:bodyPr wrap="square" lIns="0" tIns="0" rIns="0" bIns="0" rtlCol="0"/>
            <a:lstStyle/>
            <a:p>
              <a:endParaRPr sz="1154"/>
            </a:p>
          </p:txBody>
        </p:sp>
        <p:sp>
          <p:nvSpPr>
            <p:cNvPr id="117" name="object 117"/>
            <p:cNvSpPr/>
            <p:nvPr/>
          </p:nvSpPr>
          <p:spPr>
            <a:xfrm>
              <a:off x="7533293" y="2414040"/>
              <a:ext cx="31750" cy="20955"/>
            </a:xfrm>
            <a:custGeom>
              <a:avLst/>
              <a:gdLst/>
              <a:ahLst/>
              <a:cxnLst/>
              <a:rect l="l" t="t" r="r" b="b"/>
              <a:pathLst>
                <a:path w="31750" h="20955">
                  <a:moveTo>
                    <a:pt x="15764" y="0"/>
                  </a:moveTo>
                  <a:lnTo>
                    <a:pt x="31599" y="10517"/>
                  </a:lnTo>
                  <a:lnTo>
                    <a:pt x="15764" y="20942"/>
                  </a:lnTo>
                  <a:lnTo>
                    <a:pt x="0" y="10517"/>
                  </a:lnTo>
                  <a:lnTo>
                    <a:pt x="15764" y="0"/>
                  </a:lnTo>
                  <a:close/>
                </a:path>
              </a:pathLst>
            </a:custGeom>
            <a:ln w="4011">
              <a:solidFill>
                <a:srgbClr val="FF0000"/>
              </a:solidFill>
            </a:ln>
          </p:spPr>
          <p:txBody>
            <a:bodyPr wrap="square" lIns="0" tIns="0" rIns="0" bIns="0" rtlCol="0"/>
            <a:lstStyle/>
            <a:p>
              <a:endParaRPr sz="1154"/>
            </a:p>
          </p:txBody>
        </p:sp>
        <p:sp>
          <p:nvSpPr>
            <p:cNvPr id="118" name="object 118"/>
            <p:cNvSpPr/>
            <p:nvPr/>
          </p:nvSpPr>
          <p:spPr>
            <a:xfrm>
              <a:off x="5057775" y="2028824"/>
              <a:ext cx="2381250" cy="819150"/>
            </a:xfrm>
            <a:custGeom>
              <a:avLst/>
              <a:gdLst/>
              <a:ahLst/>
              <a:cxnLst/>
              <a:rect l="l" t="t" r="r" b="b"/>
              <a:pathLst>
                <a:path w="2381250" h="819150">
                  <a:moveTo>
                    <a:pt x="428625" y="114300"/>
                  </a:moveTo>
                  <a:lnTo>
                    <a:pt x="428625" y="400050"/>
                  </a:lnTo>
                </a:path>
                <a:path w="2381250" h="819150">
                  <a:moveTo>
                    <a:pt x="0" y="285750"/>
                  </a:moveTo>
                  <a:lnTo>
                    <a:pt x="0" y="409575"/>
                  </a:lnTo>
                </a:path>
                <a:path w="2381250" h="819150">
                  <a:moveTo>
                    <a:pt x="104775" y="295275"/>
                  </a:moveTo>
                  <a:lnTo>
                    <a:pt x="104775" y="409575"/>
                  </a:lnTo>
                </a:path>
                <a:path w="2381250" h="819150">
                  <a:moveTo>
                    <a:pt x="228600" y="209550"/>
                  </a:moveTo>
                  <a:lnTo>
                    <a:pt x="228600" y="400050"/>
                  </a:lnTo>
                </a:path>
                <a:path w="2381250" h="819150">
                  <a:moveTo>
                    <a:pt x="333375" y="200025"/>
                  </a:moveTo>
                  <a:lnTo>
                    <a:pt x="333375" y="400050"/>
                  </a:lnTo>
                </a:path>
                <a:path w="2381250" h="819150">
                  <a:moveTo>
                    <a:pt x="533400" y="0"/>
                  </a:moveTo>
                  <a:lnTo>
                    <a:pt x="533400" y="419100"/>
                  </a:lnTo>
                </a:path>
                <a:path w="2381250" h="819150">
                  <a:moveTo>
                    <a:pt x="657225" y="104775"/>
                  </a:moveTo>
                  <a:lnTo>
                    <a:pt x="657225" y="400050"/>
                  </a:lnTo>
                </a:path>
                <a:path w="2381250" h="819150">
                  <a:moveTo>
                    <a:pt x="762000" y="180975"/>
                  </a:moveTo>
                  <a:lnTo>
                    <a:pt x="762000" y="409575"/>
                  </a:lnTo>
                </a:path>
                <a:path w="2381250" h="819150">
                  <a:moveTo>
                    <a:pt x="866775" y="180975"/>
                  </a:moveTo>
                  <a:lnTo>
                    <a:pt x="866775" y="409575"/>
                  </a:lnTo>
                </a:path>
                <a:path w="2381250" h="819150">
                  <a:moveTo>
                    <a:pt x="971550" y="285750"/>
                  </a:moveTo>
                  <a:lnTo>
                    <a:pt x="971550" y="409575"/>
                  </a:lnTo>
                </a:path>
                <a:path w="2381250" h="819150">
                  <a:moveTo>
                    <a:pt x="1085850" y="285750"/>
                  </a:moveTo>
                  <a:lnTo>
                    <a:pt x="1085850" y="409575"/>
                  </a:lnTo>
                </a:path>
                <a:path w="2381250" h="819150">
                  <a:moveTo>
                    <a:pt x="1295400" y="390525"/>
                  </a:moveTo>
                  <a:lnTo>
                    <a:pt x="1295400" y="514350"/>
                  </a:lnTo>
                </a:path>
                <a:path w="2381250" h="819150">
                  <a:moveTo>
                    <a:pt x="2381250" y="400050"/>
                  </a:moveTo>
                  <a:lnTo>
                    <a:pt x="2381250" y="514350"/>
                  </a:lnTo>
                </a:path>
                <a:path w="2381250" h="819150">
                  <a:moveTo>
                    <a:pt x="2276475" y="409575"/>
                  </a:moveTo>
                  <a:lnTo>
                    <a:pt x="2276475" y="495300"/>
                  </a:lnTo>
                </a:path>
                <a:path w="2381250" h="819150">
                  <a:moveTo>
                    <a:pt x="1409700" y="409575"/>
                  </a:moveTo>
                  <a:lnTo>
                    <a:pt x="1409700" y="504825"/>
                  </a:lnTo>
                </a:path>
                <a:path w="2381250" h="819150">
                  <a:moveTo>
                    <a:pt x="1514475" y="409575"/>
                  </a:moveTo>
                  <a:lnTo>
                    <a:pt x="1514475" y="581025"/>
                  </a:lnTo>
                </a:path>
                <a:path w="2381250" h="819150">
                  <a:moveTo>
                    <a:pt x="2171700" y="409575"/>
                  </a:moveTo>
                  <a:lnTo>
                    <a:pt x="2171700" y="590550"/>
                  </a:lnTo>
                </a:path>
                <a:path w="2381250" h="819150">
                  <a:moveTo>
                    <a:pt x="1628775" y="400050"/>
                  </a:moveTo>
                  <a:lnTo>
                    <a:pt x="1628775" y="590550"/>
                  </a:lnTo>
                </a:path>
                <a:path w="2381250" h="819150">
                  <a:moveTo>
                    <a:pt x="2057400" y="400050"/>
                  </a:moveTo>
                  <a:lnTo>
                    <a:pt x="2057400" y="571500"/>
                  </a:lnTo>
                </a:path>
                <a:path w="2381250" h="819150">
                  <a:moveTo>
                    <a:pt x="1733550" y="409575"/>
                  </a:moveTo>
                  <a:lnTo>
                    <a:pt x="1733550" y="685800"/>
                  </a:lnTo>
                </a:path>
                <a:path w="2381250" h="819150">
                  <a:moveTo>
                    <a:pt x="1952625" y="409575"/>
                  </a:moveTo>
                  <a:lnTo>
                    <a:pt x="1952625" y="685800"/>
                  </a:lnTo>
                </a:path>
                <a:path w="2381250" h="819150">
                  <a:moveTo>
                    <a:pt x="1847850" y="400050"/>
                  </a:moveTo>
                  <a:lnTo>
                    <a:pt x="1847850" y="819150"/>
                  </a:lnTo>
                </a:path>
              </a:pathLst>
            </a:custGeom>
            <a:ln w="9525">
              <a:solidFill>
                <a:srgbClr val="000000"/>
              </a:solidFill>
            </a:ln>
          </p:spPr>
          <p:txBody>
            <a:bodyPr wrap="square" lIns="0" tIns="0" rIns="0" bIns="0" rtlCol="0"/>
            <a:lstStyle/>
            <a:p>
              <a:endParaRPr sz="1154"/>
            </a:p>
          </p:txBody>
        </p:sp>
      </p:grpSp>
      <p:sp>
        <p:nvSpPr>
          <p:cNvPr id="119" name="object 119"/>
          <p:cNvSpPr txBox="1"/>
          <p:nvPr/>
        </p:nvSpPr>
        <p:spPr>
          <a:xfrm>
            <a:off x="6849042" y="1925119"/>
            <a:ext cx="206880" cy="72820"/>
          </a:xfrm>
          <a:prstGeom prst="rect">
            <a:avLst/>
          </a:prstGeom>
        </p:spPr>
        <p:txBody>
          <a:bodyPr vert="horz" wrap="square" lIns="0" tIns="8552" rIns="0" bIns="0" rtlCol="0">
            <a:spAutoFit/>
          </a:bodyPr>
          <a:lstStyle/>
          <a:p>
            <a:pPr marL="8145">
              <a:spcBef>
                <a:spcPts val="67"/>
              </a:spcBef>
            </a:pPr>
            <a:r>
              <a:rPr sz="417" b="1" spc="119" dirty="0">
                <a:latin typeface="Comic Sans MS"/>
                <a:cs typeface="Comic Sans MS"/>
              </a:rPr>
              <a:t>Time</a:t>
            </a:r>
            <a:endParaRPr sz="417">
              <a:latin typeface="Comic Sans MS"/>
              <a:cs typeface="Comic Sans MS"/>
            </a:endParaRPr>
          </a:p>
        </p:txBody>
      </p:sp>
      <p:sp>
        <p:nvSpPr>
          <p:cNvPr id="120" name="object 120"/>
          <p:cNvSpPr txBox="1"/>
          <p:nvPr/>
        </p:nvSpPr>
        <p:spPr>
          <a:xfrm>
            <a:off x="5185172" y="1451584"/>
            <a:ext cx="197233" cy="199957"/>
          </a:xfrm>
          <a:prstGeom prst="rect">
            <a:avLst/>
          </a:prstGeom>
        </p:spPr>
        <p:txBody>
          <a:bodyPr vert="vert270" wrap="square" lIns="0" tIns="15883" rIns="0" bIns="0" rtlCol="0">
            <a:spAutoFit/>
          </a:bodyPr>
          <a:lstStyle/>
          <a:p>
            <a:pPr marL="8145">
              <a:spcBef>
                <a:spcPts val="125"/>
              </a:spcBef>
            </a:pPr>
            <a:r>
              <a:rPr sz="641" b="1" spc="-122" dirty="0">
                <a:latin typeface="Comic Sans MS"/>
                <a:cs typeface="Comic Sans MS"/>
              </a:rPr>
              <a:t>Sample</a:t>
            </a:r>
            <a:endParaRPr sz="641">
              <a:latin typeface="Comic Sans MS"/>
              <a:cs typeface="Comic Sans MS"/>
            </a:endParaRPr>
          </a:p>
        </p:txBody>
      </p:sp>
      <p:sp>
        <p:nvSpPr>
          <p:cNvPr id="121" name="object 121"/>
          <p:cNvSpPr txBox="1"/>
          <p:nvPr/>
        </p:nvSpPr>
        <p:spPr>
          <a:xfrm>
            <a:off x="2951810" y="2087706"/>
            <a:ext cx="2033780" cy="1517705"/>
          </a:xfrm>
          <a:prstGeom prst="rect">
            <a:avLst/>
          </a:prstGeom>
        </p:spPr>
        <p:txBody>
          <a:bodyPr vert="horz" wrap="square" lIns="0" tIns="46019" rIns="0" bIns="0" rtlCol="0">
            <a:spAutoFit/>
          </a:bodyPr>
          <a:lstStyle/>
          <a:p>
            <a:pPr marR="211757" algn="ctr">
              <a:spcBef>
                <a:spcPts val="362"/>
              </a:spcBef>
            </a:pPr>
            <a:r>
              <a:rPr sz="898" spc="-6" dirty="0">
                <a:latin typeface="Times New Roman"/>
                <a:cs typeface="Times New Roman"/>
              </a:rPr>
              <a:t>Sampling</a:t>
            </a:r>
            <a:endParaRPr sz="898">
              <a:latin typeface="Times New Roman"/>
              <a:cs typeface="Times New Roman"/>
            </a:endParaRPr>
          </a:p>
          <a:p>
            <a:pPr marL="228046" marR="30949" indent="-220309">
              <a:spcBef>
                <a:spcPts val="378"/>
              </a:spcBef>
              <a:buClr>
                <a:srgbClr val="3333CC"/>
              </a:buClr>
              <a:buSzPct val="83333"/>
              <a:buFont typeface="Wingdings"/>
              <a:buChar char=""/>
              <a:tabLst>
                <a:tab pos="228046" algn="l"/>
              </a:tabLst>
            </a:pPr>
            <a:r>
              <a:rPr sz="1154" dirty="0">
                <a:latin typeface="Comic Sans MS"/>
                <a:cs typeface="Comic Sans MS"/>
              </a:rPr>
              <a:t>Sampling</a:t>
            </a:r>
            <a:r>
              <a:rPr sz="1154" spc="-45" dirty="0">
                <a:latin typeface="Comic Sans MS"/>
                <a:cs typeface="Comic Sans MS"/>
              </a:rPr>
              <a:t> </a:t>
            </a:r>
            <a:r>
              <a:rPr sz="1154" dirty="0">
                <a:latin typeface="Comic Sans MS"/>
                <a:cs typeface="Comic Sans MS"/>
              </a:rPr>
              <a:t>rate:</a:t>
            </a:r>
            <a:r>
              <a:rPr sz="1154" spc="-29" dirty="0">
                <a:latin typeface="Comic Sans MS"/>
                <a:cs typeface="Comic Sans MS"/>
              </a:rPr>
              <a:t> </a:t>
            </a:r>
            <a:r>
              <a:rPr sz="1154" dirty="0">
                <a:latin typeface="Comic Sans MS"/>
                <a:cs typeface="Comic Sans MS"/>
              </a:rPr>
              <a:t>Number</a:t>
            </a:r>
            <a:r>
              <a:rPr sz="1154" spc="-35" dirty="0">
                <a:latin typeface="Comic Sans MS"/>
                <a:cs typeface="Comic Sans MS"/>
              </a:rPr>
              <a:t> </a:t>
            </a:r>
            <a:r>
              <a:rPr sz="1154" spc="-16" dirty="0">
                <a:latin typeface="Comic Sans MS"/>
                <a:cs typeface="Comic Sans MS"/>
              </a:rPr>
              <a:t>of </a:t>
            </a:r>
            <a:r>
              <a:rPr sz="1154" dirty="0">
                <a:latin typeface="Comic Sans MS"/>
                <a:cs typeface="Comic Sans MS"/>
              </a:rPr>
              <a:t>samples</a:t>
            </a:r>
            <a:r>
              <a:rPr sz="1154" spc="-26" dirty="0">
                <a:latin typeface="Comic Sans MS"/>
                <a:cs typeface="Comic Sans MS"/>
              </a:rPr>
              <a:t> </a:t>
            </a:r>
            <a:r>
              <a:rPr sz="1154" dirty="0">
                <a:latin typeface="Comic Sans MS"/>
                <a:cs typeface="Comic Sans MS"/>
              </a:rPr>
              <a:t>per</a:t>
            </a:r>
            <a:r>
              <a:rPr sz="1154" spc="-13" dirty="0">
                <a:latin typeface="Comic Sans MS"/>
                <a:cs typeface="Comic Sans MS"/>
              </a:rPr>
              <a:t> </a:t>
            </a:r>
            <a:r>
              <a:rPr sz="1154" spc="-6" dirty="0">
                <a:latin typeface="Comic Sans MS"/>
                <a:cs typeface="Comic Sans MS"/>
              </a:rPr>
              <a:t>second </a:t>
            </a:r>
            <a:r>
              <a:rPr sz="1154" dirty="0">
                <a:latin typeface="Comic Sans MS"/>
                <a:cs typeface="Comic Sans MS"/>
              </a:rPr>
              <a:t>(measured</a:t>
            </a:r>
            <a:r>
              <a:rPr sz="1154" spc="-35" dirty="0">
                <a:latin typeface="Comic Sans MS"/>
                <a:cs typeface="Comic Sans MS"/>
              </a:rPr>
              <a:t> </a:t>
            </a:r>
            <a:r>
              <a:rPr sz="1154" dirty="0">
                <a:latin typeface="Comic Sans MS"/>
                <a:cs typeface="Comic Sans MS"/>
              </a:rPr>
              <a:t>in</a:t>
            </a:r>
            <a:r>
              <a:rPr sz="1154" spc="-51" dirty="0">
                <a:latin typeface="Comic Sans MS"/>
                <a:cs typeface="Comic Sans MS"/>
              </a:rPr>
              <a:t> </a:t>
            </a:r>
            <a:r>
              <a:rPr sz="1154" spc="-16" dirty="0">
                <a:latin typeface="Comic Sans MS"/>
                <a:cs typeface="Comic Sans MS"/>
              </a:rPr>
              <a:t>Hz)</a:t>
            </a:r>
            <a:endParaRPr sz="1154">
              <a:latin typeface="Comic Sans MS"/>
              <a:cs typeface="Comic Sans MS"/>
            </a:endParaRPr>
          </a:p>
          <a:p>
            <a:pPr marL="228046" marR="3258" indent="-220309">
              <a:spcBef>
                <a:spcPts val="278"/>
              </a:spcBef>
              <a:buClr>
                <a:srgbClr val="3333CC"/>
              </a:buClr>
              <a:buSzPct val="83333"/>
              <a:buFont typeface="Wingdings"/>
              <a:buChar char=""/>
              <a:tabLst>
                <a:tab pos="228046" algn="l"/>
              </a:tabLst>
            </a:pPr>
            <a:r>
              <a:rPr sz="1154" dirty="0">
                <a:latin typeface="Comic Sans MS"/>
                <a:cs typeface="Comic Sans MS"/>
              </a:rPr>
              <a:t>E.g.,</a:t>
            </a:r>
            <a:r>
              <a:rPr sz="1154" spc="-35" dirty="0">
                <a:latin typeface="Comic Sans MS"/>
                <a:cs typeface="Comic Sans MS"/>
              </a:rPr>
              <a:t> </a:t>
            </a:r>
            <a:r>
              <a:rPr sz="1154" dirty="0">
                <a:latin typeface="Comic Sans MS"/>
                <a:cs typeface="Comic Sans MS"/>
              </a:rPr>
              <a:t>CD</a:t>
            </a:r>
            <a:r>
              <a:rPr sz="1154" spc="-29" dirty="0">
                <a:latin typeface="Comic Sans MS"/>
                <a:cs typeface="Comic Sans MS"/>
              </a:rPr>
              <a:t> </a:t>
            </a:r>
            <a:r>
              <a:rPr sz="1154" dirty="0">
                <a:latin typeface="Comic Sans MS"/>
                <a:cs typeface="Comic Sans MS"/>
              </a:rPr>
              <a:t>standard</a:t>
            </a:r>
            <a:r>
              <a:rPr sz="1154" spc="-32" dirty="0">
                <a:latin typeface="Comic Sans MS"/>
                <a:cs typeface="Comic Sans MS"/>
              </a:rPr>
              <a:t> </a:t>
            </a:r>
            <a:r>
              <a:rPr sz="1154" spc="-6" dirty="0">
                <a:latin typeface="Comic Sans MS"/>
                <a:cs typeface="Comic Sans MS"/>
              </a:rPr>
              <a:t>audio </a:t>
            </a:r>
            <a:r>
              <a:rPr sz="1154" dirty="0">
                <a:latin typeface="Comic Sans MS"/>
                <a:cs typeface="Comic Sans MS"/>
              </a:rPr>
              <a:t>uses</a:t>
            </a:r>
            <a:r>
              <a:rPr sz="1154" spc="-26" dirty="0">
                <a:latin typeface="Comic Sans MS"/>
                <a:cs typeface="Comic Sans MS"/>
              </a:rPr>
              <a:t> </a:t>
            </a:r>
            <a:r>
              <a:rPr sz="1154" dirty="0">
                <a:latin typeface="Comic Sans MS"/>
                <a:cs typeface="Comic Sans MS"/>
              </a:rPr>
              <a:t>a</a:t>
            </a:r>
            <a:r>
              <a:rPr sz="1154" spc="-19" dirty="0">
                <a:latin typeface="Comic Sans MS"/>
                <a:cs typeface="Comic Sans MS"/>
              </a:rPr>
              <a:t> </a:t>
            </a:r>
            <a:r>
              <a:rPr sz="1154" dirty="0">
                <a:latin typeface="Comic Sans MS"/>
                <a:cs typeface="Comic Sans MS"/>
              </a:rPr>
              <a:t>sampling</a:t>
            </a:r>
            <a:r>
              <a:rPr sz="1154" spc="-35" dirty="0">
                <a:latin typeface="Comic Sans MS"/>
                <a:cs typeface="Comic Sans MS"/>
              </a:rPr>
              <a:t> </a:t>
            </a:r>
            <a:r>
              <a:rPr sz="1154" dirty="0">
                <a:latin typeface="Comic Sans MS"/>
                <a:cs typeface="Comic Sans MS"/>
              </a:rPr>
              <a:t>rate</a:t>
            </a:r>
            <a:r>
              <a:rPr sz="1154" spc="-16" dirty="0">
                <a:latin typeface="Comic Sans MS"/>
                <a:cs typeface="Comic Sans MS"/>
              </a:rPr>
              <a:t> of </a:t>
            </a:r>
            <a:r>
              <a:rPr sz="1154" dirty="0">
                <a:latin typeface="Comic Sans MS"/>
                <a:cs typeface="Comic Sans MS"/>
              </a:rPr>
              <a:t>44,100</a:t>
            </a:r>
            <a:r>
              <a:rPr sz="1154" spc="-29" dirty="0">
                <a:latin typeface="Comic Sans MS"/>
                <a:cs typeface="Comic Sans MS"/>
              </a:rPr>
              <a:t> </a:t>
            </a:r>
            <a:r>
              <a:rPr sz="1154" dirty="0">
                <a:latin typeface="Comic Sans MS"/>
                <a:cs typeface="Comic Sans MS"/>
              </a:rPr>
              <a:t>Hz</a:t>
            </a:r>
            <a:r>
              <a:rPr sz="1154" spc="-22" dirty="0">
                <a:latin typeface="Comic Sans MS"/>
                <a:cs typeface="Comic Sans MS"/>
              </a:rPr>
              <a:t> </a:t>
            </a:r>
            <a:r>
              <a:rPr sz="1154" dirty="0">
                <a:latin typeface="Comic Sans MS"/>
                <a:cs typeface="Comic Sans MS"/>
              </a:rPr>
              <a:t>(44100</a:t>
            </a:r>
            <a:r>
              <a:rPr sz="1154" spc="-19" dirty="0">
                <a:latin typeface="Comic Sans MS"/>
                <a:cs typeface="Comic Sans MS"/>
              </a:rPr>
              <a:t> </a:t>
            </a:r>
            <a:r>
              <a:rPr sz="1154" spc="-6" dirty="0">
                <a:latin typeface="Comic Sans MS"/>
                <a:cs typeface="Comic Sans MS"/>
              </a:rPr>
              <a:t>samples </a:t>
            </a:r>
            <a:r>
              <a:rPr sz="1154" dirty="0">
                <a:latin typeface="Comic Sans MS"/>
                <a:cs typeface="Comic Sans MS"/>
              </a:rPr>
              <a:t>per</a:t>
            </a:r>
            <a:r>
              <a:rPr sz="1154" spc="-10" dirty="0">
                <a:latin typeface="Comic Sans MS"/>
                <a:cs typeface="Comic Sans MS"/>
              </a:rPr>
              <a:t> </a:t>
            </a:r>
            <a:r>
              <a:rPr sz="1154" spc="-6" dirty="0">
                <a:latin typeface="Comic Sans MS"/>
                <a:cs typeface="Comic Sans MS"/>
              </a:rPr>
              <a:t>second)</a:t>
            </a:r>
            <a:endParaRPr sz="1154">
              <a:latin typeface="Comic Sans MS"/>
              <a:cs typeface="Comic Sans MS"/>
            </a:endParaRPr>
          </a:p>
        </p:txBody>
      </p:sp>
      <p:sp>
        <p:nvSpPr>
          <p:cNvPr id="122" name="object 122"/>
          <p:cNvSpPr txBox="1"/>
          <p:nvPr/>
        </p:nvSpPr>
        <p:spPr>
          <a:xfrm>
            <a:off x="5316289" y="2103326"/>
            <a:ext cx="1977987" cy="1571956"/>
          </a:xfrm>
          <a:prstGeom prst="rect">
            <a:avLst/>
          </a:prstGeom>
        </p:spPr>
        <p:txBody>
          <a:bodyPr vert="horz" wrap="square" lIns="0" tIns="36245" rIns="0" bIns="0" rtlCol="0">
            <a:spAutoFit/>
          </a:bodyPr>
          <a:lstStyle/>
          <a:p>
            <a:pPr marL="503331">
              <a:spcBef>
                <a:spcPts val="285"/>
              </a:spcBef>
            </a:pPr>
            <a:r>
              <a:rPr sz="898" dirty="0">
                <a:latin typeface="Times New Roman"/>
                <a:cs typeface="Times New Roman"/>
              </a:rPr>
              <a:t>3-bit</a:t>
            </a:r>
            <a:r>
              <a:rPr sz="898" spc="-19" dirty="0">
                <a:latin typeface="Times New Roman"/>
                <a:cs typeface="Times New Roman"/>
              </a:rPr>
              <a:t> </a:t>
            </a:r>
            <a:r>
              <a:rPr sz="898" spc="-6" dirty="0">
                <a:latin typeface="Times New Roman"/>
                <a:cs typeface="Times New Roman"/>
              </a:rPr>
              <a:t>quantization</a:t>
            </a:r>
            <a:endParaRPr sz="898">
              <a:latin typeface="Times New Roman"/>
              <a:cs typeface="Times New Roman"/>
            </a:endParaRPr>
          </a:p>
          <a:p>
            <a:pPr marL="219495" indent="-219495" algn="ctr">
              <a:spcBef>
                <a:spcPts val="285"/>
              </a:spcBef>
              <a:buClr>
                <a:srgbClr val="3333CC"/>
              </a:buClr>
              <a:buSzPct val="83333"/>
              <a:buFont typeface="Wingdings"/>
              <a:buChar char=""/>
              <a:tabLst>
                <a:tab pos="219495" algn="l"/>
              </a:tabLst>
            </a:pPr>
            <a:r>
              <a:rPr sz="1154" spc="-13" dirty="0">
                <a:latin typeface="Comic Sans MS"/>
                <a:cs typeface="Comic Sans MS"/>
              </a:rPr>
              <a:t>3-</a:t>
            </a:r>
            <a:r>
              <a:rPr sz="1154" dirty="0">
                <a:latin typeface="Comic Sans MS"/>
                <a:cs typeface="Comic Sans MS"/>
              </a:rPr>
              <a:t>bit</a:t>
            </a:r>
            <a:r>
              <a:rPr sz="1154" spc="-29" dirty="0">
                <a:latin typeface="Comic Sans MS"/>
                <a:cs typeface="Comic Sans MS"/>
              </a:rPr>
              <a:t> </a:t>
            </a:r>
            <a:r>
              <a:rPr sz="1154" dirty="0">
                <a:latin typeface="Comic Sans MS"/>
                <a:cs typeface="Comic Sans MS"/>
              </a:rPr>
              <a:t>quantization</a:t>
            </a:r>
            <a:r>
              <a:rPr sz="1154" spc="-38" dirty="0">
                <a:latin typeface="Comic Sans MS"/>
                <a:cs typeface="Comic Sans MS"/>
              </a:rPr>
              <a:t> </a:t>
            </a:r>
            <a:r>
              <a:rPr sz="1154" dirty="0">
                <a:latin typeface="Comic Sans MS"/>
                <a:cs typeface="Comic Sans MS"/>
              </a:rPr>
              <a:t>gives</a:t>
            </a:r>
            <a:r>
              <a:rPr sz="1154" spc="-26" dirty="0">
                <a:latin typeface="Comic Sans MS"/>
                <a:cs typeface="Comic Sans MS"/>
              </a:rPr>
              <a:t> </a:t>
            </a:r>
            <a:r>
              <a:rPr sz="1154" spc="-32" dirty="0">
                <a:latin typeface="Comic Sans MS"/>
                <a:cs typeface="Comic Sans MS"/>
              </a:rPr>
              <a:t>8</a:t>
            </a:r>
            <a:endParaRPr sz="1154">
              <a:latin typeface="Comic Sans MS"/>
              <a:cs typeface="Comic Sans MS"/>
            </a:endParaRPr>
          </a:p>
          <a:p>
            <a:pPr marR="8552" algn="ctr"/>
            <a:r>
              <a:rPr sz="1154" dirty="0">
                <a:latin typeface="Comic Sans MS"/>
                <a:cs typeface="Comic Sans MS"/>
              </a:rPr>
              <a:t>possible</a:t>
            </a:r>
            <a:r>
              <a:rPr sz="1154" spc="-16" dirty="0">
                <a:latin typeface="Comic Sans MS"/>
                <a:cs typeface="Comic Sans MS"/>
              </a:rPr>
              <a:t> </a:t>
            </a:r>
            <a:r>
              <a:rPr sz="1154" dirty="0">
                <a:latin typeface="Comic Sans MS"/>
                <a:cs typeface="Comic Sans MS"/>
              </a:rPr>
              <a:t>sample</a:t>
            </a:r>
            <a:r>
              <a:rPr sz="1154" spc="-10" dirty="0">
                <a:latin typeface="Comic Sans MS"/>
                <a:cs typeface="Comic Sans MS"/>
              </a:rPr>
              <a:t> </a:t>
            </a:r>
            <a:r>
              <a:rPr sz="1154" spc="-6" dirty="0">
                <a:latin typeface="Comic Sans MS"/>
                <a:cs typeface="Comic Sans MS"/>
              </a:rPr>
              <a:t>values</a:t>
            </a:r>
            <a:endParaRPr sz="1154">
              <a:latin typeface="Comic Sans MS"/>
              <a:cs typeface="Comic Sans MS"/>
            </a:endParaRPr>
          </a:p>
          <a:p>
            <a:pPr marL="228046" marR="110765" indent="-219902">
              <a:spcBef>
                <a:spcPts val="278"/>
              </a:spcBef>
              <a:buClr>
                <a:srgbClr val="3333CC"/>
              </a:buClr>
              <a:buSzPct val="83333"/>
              <a:buFont typeface="Wingdings"/>
              <a:buChar char=""/>
              <a:tabLst>
                <a:tab pos="228046" algn="l"/>
              </a:tabLst>
            </a:pPr>
            <a:r>
              <a:rPr sz="1154" dirty="0">
                <a:latin typeface="Comic Sans MS"/>
                <a:cs typeface="Comic Sans MS"/>
              </a:rPr>
              <a:t>E.g.,</a:t>
            </a:r>
            <a:r>
              <a:rPr sz="1154" spc="-35" dirty="0">
                <a:latin typeface="Comic Sans MS"/>
                <a:cs typeface="Comic Sans MS"/>
              </a:rPr>
              <a:t> </a:t>
            </a:r>
            <a:r>
              <a:rPr sz="1154" dirty="0">
                <a:latin typeface="Comic Sans MS"/>
                <a:cs typeface="Comic Sans MS"/>
              </a:rPr>
              <a:t>CD</a:t>
            </a:r>
            <a:r>
              <a:rPr sz="1154" spc="-29" dirty="0">
                <a:latin typeface="Comic Sans MS"/>
                <a:cs typeface="Comic Sans MS"/>
              </a:rPr>
              <a:t> </a:t>
            </a:r>
            <a:r>
              <a:rPr sz="1154" dirty="0">
                <a:latin typeface="Comic Sans MS"/>
                <a:cs typeface="Comic Sans MS"/>
              </a:rPr>
              <a:t>standard</a:t>
            </a:r>
            <a:r>
              <a:rPr sz="1154" spc="-32" dirty="0">
                <a:latin typeface="Comic Sans MS"/>
                <a:cs typeface="Comic Sans MS"/>
              </a:rPr>
              <a:t> </a:t>
            </a:r>
            <a:r>
              <a:rPr sz="1154" spc="-6" dirty="0">
                <a:latin typeface="Comic Sans MS"/>
                <a:cs typeface="Comic Sans MS"/>
              </a:rPr>
              <a:t>audio </a:t>
            </a:r>
            <a:r>
              <a:rPr sz="1154" dirty="0">
                <a:latin typeface="Comic Sans MS"/>
                <a:cs typeface="Comic Sans MS"/>
              </a:rPr>
              <a:t>uses</a:t>
            </a:r>
            <a:r>
              <a:rPr sz="1154" spc="-22" dirty="0">
                <a:latin typeface="Comic Sans MS"/>
                <a:cs typeface="Comic Sans MS"/>
              </a:rPr>
              <a:t> </a:t>
            </a:r>
            <a:r>
              <a:rPr sz="1154" spc="-6" dirty="0">
                <a:latin typeface="Comic Sans MS"/>
                <a:cs typeface="Comic Sans MS"/>
              </a:rPr>
              <a:t>16-</a:t>
            </a:r>
            <a:r>
              <a:rPr sz="1154" dirty="0">
                <a:latin typeface="Comic Sans MS"/>
                <a:cs typeface="Comic Sans MS"/>
              </a:rPr>
              <a:t>bit</a:t>
            </a:r>
            <a:r>
              <a:rPr sz="1154" spc="-19" dirty="0">
                <a:latin typeface="Comic Sans MS"/>
                <a:cs typeface="Comic Sans MS"/>
              </a:rPr>
              <a:t> </a:t>
            </a:r>
            <a:r>
              <a:rPr sz="1154" spc="-6" dirty="0">
                <a:latin typeface="Comic Sans MS"/>
                <a:cs typeface="Comic Sans MS"/>
              </a:rPr>
              <a:t>quantization </a:t>
            </a:r>
            <a:r>
              <a:rPr sz="1154" dirty="0">
                <a:latin typeface="Comic Sans MS"/>
                <a:cs typeface="Comic Sans MS"/>
              </a:rPr>
              <a:t>giving</a:t>
            </a:r>
            <a:r>
              <a:rPr sz="1154" spc="-42" dirty="0">
                <a:latin typeface="Comic Sans MS"/>
                <a:cs typeface="Comic Sans MS"/>
              </a:rPr>
              <a:t> </a:t>
            </a:r>
            <a:r>
              <a:rPr sz="1154" dirty="0">
                <a:latin typeface="Comic Sans MS"/>
                <a:cs typeface="Comic Sans MS"/>
              </a:rPr>
              <a:t>65536</a:t>
            </a:r>
            <a:r>
              <a:rPr sz="1154" spc="-19" dirty="0">
                <a:latin typeface="Comic Sans MS"/>
                <a:cs typeface="Comic Sans MS"/>
              </a:rPr>
              <a:t> </a:t>
            </a:r>
            <a:r>
              <a:rPr sz="1154" spc="-6" dirty="0">
                <a:latin typeface="Comic Sans MS"/>
                <a:cs typeface="Comic Sans MS"/>
              </a:rPr>
              <a:t>values.</a:t>
            </a:r>
            <a:endParaRPr sz="1154">
              <a:latin typeface="Comic Sans MS"/>
              <a:cs typeface="Comic Sans MS"/>
            </a:endParaRPr>
          </a:p>
          <a:p>
            <a:pPr marL="227639" indent="-219495">
              <a:spcBef>
                <a:spcPts val="276"/>
              </a:spcBef>
              <a:buClr>
                <a:srgbClr val="3333CC"/>
              </a:buClr>
              <a:buSzPct val="83333"/>
              <a:buFont typeface="Wingdings"/>
              <a:buChar char=""/>
              <a:tabLst>
                <a:tab pos="227639" algn="l"/>
              </a:tabLst>
            </a:pPr>
            <a:r>
              <a:rPr sz="1154" dirty="0">
                <a:latin typeface="Comic Sans MS"/>
                <a:cs typeface="Comic Sans MS"/>
              </a:rPr>
              <a:t>Why</a:t>
            </a:r>
            <a:r>
              <a:rPr sz="1154" spc="-26" dirty="0">
                <a:latin typeface="Comic Sans MS"/>
                <a:cs typeface="Comic Sans MS"/>
              </a:rPr>
              <a:t> </a:t>
            </a:r>
            <a:r>
              <a:rPr sz="1154" spc="-6" dirty="0">
                <a:latin typeface="Comic Sans MS"/>
                <a:cs typeface="Comic Sans MS"/>
              </a:rPr>
              <a:t>Quantize?</a:t>
            </a:r>
            <a:endParaRPr sz="1154">
              <a:latin typeface="Comic Sans MS"/>
              <a:cs typeface="Comic Sans MS"/>
            </a:endParaRPr>
          </a:p>
          <a:p>
            <a:pPr marL="484598" lvl="1" indent="-183251">
              <a:spcBef>
                <a:spcPts val="278"/>
              </a:spcBef>
              <a:buClr>
                <a:srgbClr val="3333CC"/>
              </a:buClr>
              <a:buSzPct val="83333"/>
              <a:buFont typeface="Wingdings"/>
              <a:buChar char=""/>
              <a:tabLst>
                <a:tab pos="484598" algn="l"/>
              </a:tabLst>
            </a:pPr>
            <a:r>
              <a:rPr sz="1154" dirty="0">
                <a:latin typeface="Comic Sans MS"/>
                <a:cs typeface="Comic Sans MS"/>
              </a:rPr>
              <a:t>To</a:t>
            </a:r>
            <a:r>
              <a:rPr sz="1154" spc="-16" dirty="0">
                <a:latin typeface="Comic Sans MS"/>
                <a:cs typeface="Comic Sans MS"/>
              </a:rPr>
              <a:t> </a:t>
            </a:r>
            <a:r>
              <a:rPr sz="1154" spc="-6" dirty="0">
                <a:latin typeface="Comic Sans MS"/>
                <a:cs typeface="Comic Sans MS"/>
              </a:rPr>
              <a:t>Digitize!</a:t>
            </a:r>
            <a:endParaRPr sz="1154">
              <a:latin typeface="Comic Sans MS"/>
              <a:cs typeface="Comic Sans MS"/>
            </a:endParaRPr>
          </a:p>
        </p:txBody>
      </p:sp>
      <p:sp>
        <p:nvSpPr>
          <p:cNvPr id="125" name="Footer Placeholder 124">
            <a:extLst>
              <a:ext uri="{FF2B5EF4-FFF2-40B4-BE49-F238E27FC236}">
                <a16:creationId xmlns:a16="http://schemas.microsoft.com/office/drawing/2014/main" id="{9D47A2A5-906D-4D73-ADDA-90933476163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8099609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Nyquist</a:t>
            </a:r>
            <a:r>
              <a:rPr sz="2565" u="sng" spc="-106"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Theorem</a:t>
            </a:r>
            <a:endParaRPr sz="2565">
              <a:latin typeface="Comic Sans MS"/>
              <a:cs typeface="Comic Sans MS"/>
            </a:endParaRPr>
          </a:p>
        </p:txBody>
      </p:sp>
      <p:sp>
        <p:nvSpPr>
          <p:cNvPr id="3" name="object 3"/>
          <p:cNvSpPr txBox="1"/>
          <p:nvPr/>
        </p:nvSpPr>
        <p:spPr>
          <a:xfrm>
            <a:off x="2585290" y="2787182"/>
            <a:ext cx="5413096" cy="1434358"/>
          </a:xfrm>
          <a:prstGeom prst="rect">
            <a:avLst/>
          </a:prstGeom>
        </p:spPr>
        <p:txBody>
          <a:bodyPr vert="horz" wrap="square" lIns="0" tIns="7738" rIns="0" bIns="0" rtlCol="0">
            <a:spAutoFit/>
          </a:bodyPr>
          <a:lstStyle/>
          <a:p>
            <a:pPr marL="3829549">
              <a:spcBef>
                <a:spcPts val="61"/>
              </a:spcBef>
            </a:pPr>
            <a:r>
              <a:rPr sz="1026" i="1" dirty="0">
                <a:latin typeface="Times New Roman"/>
                <a:cs typeface="Times New Roman"/>
              </a:rPr>
              <a:t>Sampling</a:t>
            </a:r>
            <a:r>
              <a:rPr sz="1026" i="1" spc="-26" dirty="0">
                <a:latin typeface="Times New Roman"/>
                <a:cs typeface="Times New Roman"/>
              </a:rPr>
              <a:t> </a:t>
            </a:r>
            <a:r>
              <a:rPr sz="1026" i="1" dirty="0">
                <a:latin typeface="Times New Roman"/>
                <a:cs typeface="Times New Roman"/>
              </a:rPr>
              <a:t>1.5</a:t>
            </a:r>
            <a:r>
              <a:rPr sz="1026" i="1" spc="-19" dirty="0">
                <a:latin typeface="Times New Roman"/>
                <a:cs typeface="Times New Roman"/>
              </a:rPr>
              <a:t> </a:t>
            </a:r>
            <a:r>
              <a:rPr sz="1026" i="1" dirty="0">
                <a:latin typeface="Times New Roman"/>
                <a:cs typeface="Times New Roman"/>
              </a:rPr>
              <a:t>times</a:t>
            </a:r>
            <a:r>
              <a:rPr sz="1026" i="1" spc="-6" dirty="0">
                <a:latin typeface="Times New Roman"/>
                <a:cs typeface="Times New Roman"/>
              </a:rPr>
              <a:t> </a:t>
            </a:r>
            <a:r>
              <a:rPr sz="1026" i="1" dirty="0">
                <a:latin typeface="Times New Roman"/>
                <a:cs typeface="Times New Roman"/>
              </a:rPr>
              <a:t>each</a:t>
            </a:r>
            <a:r>
              <a:rPr sz="1026" i="1" spc="-16" dirty="0">
                <a:latin typeface="Times New Roman"/>
                <a:cs typeface="Times New Roman"/>
              </a:rPr>
              <a:t> </a:t>
            </a:r>
            <a:r>
              <a:rPr sz="1026" i="1" spc="-6" dirty="0">
                <a:latin typeface="Times New Roman"/>
                <a:cs typeface="Times New Roman"/>
              </a:rPr>
              <a:t>cycle</a:t>
            </a:r>
            <a:endParaRPr sz="1026">
              <a:latin typeface="Times New Roman"/>
              <a:cs typeface="Times New Roman"/>
            </a:endParaRPr>
          </a:p>
          <a:p>
            <a:pPr marL="3875158" marR="89590">
              <a:lnSpc>
                <a:spcPct val="150000"/>
              </a:lnSpc>
              <a:spcBef>
                <a:spcPts val="157"/>
              </a:spcBef>
            </a:pPr>
            <a:r>
              <a:rPr sz="1026" i="1" dirty="0">
                <a:latin typeface="Times New Roman"/>
                <a:cs typeface="Times New Roman"/>
              </a:rPr>
              <a:t>Appears</a:t>
            </a:r>
            <a:r>
              <a:rPr sz="1026" i="1" spc="-16" dirty="0">
                <a:latin typeface="Times New Roman"/>
                <a:cs typeface="Times New Roman"/>
              </a:rPr>
              <a:t> </a:t>
            </a:r>
            <a:r>
              <a:rPr sz="1026" i="1" dirty="0">
                <a:latin typeface="Times New Roman"/>
                <a:cs typeface="Times New Roman"/>
              </a:rPr>
              <a:t>as</a:t>
            </a:r>
            <a:r>
              <a:rPr sz="1026" i="1" spc="-13" dirty="0">
                <a:latin typeface="Times New Roman"/>
                <a:cs typeface="Times New Roman"/>
              </a:rPr>
              <a:t> </a:t>
            </a:r>
            <a:r>
              <a:rPr sz="1026" i="1" dirty="0">
                <a:latin typeface="Times New Roman"/>
                <a:cs typeface="Times New Roman"/>
              </a:rPr>
              <a:t>a</a:t>
            </a:r>
            <a:r>
              <a:rPr sz="1026" i="1" spc="-16" dirty="0">
                <a:latin typeface="Times New Roman"/>
                <a:cs typeface="Times New Roman"/>
              </a:rPr>
              <a:t> </a:t>
            </a:r>
            <a:r>
              <a:rPr sz="1026" i="1" dirty="0">
                <a:latin typeface="Times New Roman"/>
                <a:cs typeface="Times New Roman"/>
              </a:rPr>
              <a:t>low</a:t>
            </a:r>
            <a:r>
              <a:rPr sz="1026" i="1" spc="-16" dirty="0">
                <a:latin typeface="Times New Roman"/>
                <a:cs typeface="Times New Roman"/>
              </a:rPr>
              <a:t> </a:t>
            </a:r>
            <a:r>
              <a:rPr sz="1026" i="1" spc="-6" dirty="0">
                <a:latin typeface="Times New Roman"/>
                <a:cs typeface="Times New Roman"/>
              </a:rPr>
              <a:t>frequency </a:t>
            </a:r>
            <a:r>
              <a:rPr sz="1026" i="1" dirty="0">
                <a:latin typeface="Times New Roman"/>
                <a:cs typeface="Times New Roman"/>
              </a:rPr>
              <a:t>sine</a:t>
            </a:r>
            <a:r>
              <a:rPr sz="1026" i="1" spc="-13" dirty="0">
                <a:latin typeface="Times New Roman"/>
                <a:cs typeface="Times New Roman"/>
              </a:rPr>
              <a:t> </a:t>
            </a:r>
            <a:r>
              <a:rPr sz="1026" i="1" spc="-6" dirty="0">
                <a:latin typeface="Times New Roman"/>
                <a:cs typeface="Times New Roman"/>
              </a:rPr>
              <a:t>signal</a:t>
            </a:r>
            <a:endParaRPr sz="1026">
              <a:latin typeface="Times New Roman"/>
              <a:cs typeface="Times New Roman"/>
            </a:endParaRPr>
          </a:p>
          <a:p>
            <a:pPr marL="228046" marR="627127" indent="-219902">
              <a:lnSpc>
                <a:spcPts val="1847"/>
              </a:lnSpc>
              <a:spcBef>
                <a:spcPts val="596"/>
              </a:spcBef>
              <a:buClr>
                <a:srgbClr val="3333CC"/>
              </a:buClr>
              <a:buSzPct val="85416"/>
              <a:buFont typeface="Wingdings"/>
              <a:buChar char=""/>
              <a:tabLst>
                <a:tab pos="228046" algn="l"/>
              </a:tabLst>
            </a:pPr>
            <a:r>
              <a:rPr sz="1539" dirty="0">
                <a:latin typeface="Comic Sans MS"/>
                <a:cs typeface="Comic Sans MS"/>
              </a:rPr>
              <a:t>For</a:t>
            </a:r>
            <a:r>
              <a:rPr sz="1539" spc="-51" dirty="0">
                <a:latin typeface="Comic Sans MS"/>
                <a:cs typeface="Comic Sans MS"/>
              </a:rPr>
              <a:t> </a:t>
            </a:r>
            <a:r>
              <a:rPr sz="1539" dirty="0">
                <a:latin typeface="Comic Sans MS"/>
                <a:cs typeface="Comic Sans MS"/>
              </a:rPr>
              <a:t>Lossless</a:t>
            </a:r>
            <a:r>
              <a:rPr sz="1539" spc="-58" dirty="0">
                <a:latin typeface="Comic Sans MS"/>
                <a:cs typeface="Comic Sans MS"/>
              </a:rPr>
              <a:t> </a:t>
            </a:r>
            <a:r>
              <a:rPr sz="1603" i="1" spc="-26" dirty="0">
                <a:latin typeface="Comic Sans MS"/>
                <a:cs typeface="Comic Sans MS"/>
              </a:rPr>
              <a:t>digitization,</a:t>
            </a:r>
            <a:r>
              <a:rPr sz="1603" i="1" spc="-64" dirty="0">
                <a:latin typeface="Comic Sans MS"/>
                <a:cs typeface="Comic Sans MS"/>
              </a:rPr>
              <a:t> </a:t>
            </a:r>
            <a:r>
              <a:rPr sz="1603" i="1" spc="-22" dirty="0">
                <a:latin typeface="Comic Sans MS"/>
                <a:cs typeface="Comic Sans MS"/>
              </a:rPr>
              <a:t>the</a:t>
            </a:r>
            <a:r>
              <a:rPr sz="1603" i="1" spc="-77" dirty="0">
                <a:latin typeface="Comic Sans MS"/>
                <a:cs typeface="Comic Sans MS"/>
              </a:rPr>
              <a:t> </a:t>
            </a:r>
            <a:r>
              <a:rPr sz="1603" i="1" spc="-29" dirty="0">
                <a:latin typeface="Comic Sans MS"/>
                <a:cs typeface="Comic Sans MS"/>
              </a:rPr>
              <a:t>sampling</a:t>
            </a:r>
            <a:r>
              <a:rPr sz="1603" i="1" spc="-61" dirty="0">
                <a:latin typeface="Comic Sans MS"/>
                <a:cs typeface="Comic Sans MS"/>
              </a:rPr>
              <a:t> </a:t>
            </a:r>
            <a:r>
              <a:rPr sz="1603" i="1" spc="-13" dirty="0">
                <a:latin typeface="Comic Sans MS"/>
                <a:cs typeface="Comic Sans MS"/>
              </a:rPr>
              <a:t>rate</a:t>
            </a:r>
            <a:r>
              <a:rPr sz="1603" i="1" spc="-77" dirty="0">
                <a:latin typeface="Comic Sans MS"/>
                <a:cs typeface="Comic Sans MS"/>
              </a:rPr>
              <a:t> </a:t>
            </a:r>
            <a:r>
              <a:rPr sz="1603" i="1" spc="-16" dirty="0">
                <a:latin typeface="Comic Sans MS"/>
                <a:cs typeface="Comic Sans MS"/>
              </a:rPr>
              <a:t>should </a:t>
            </a:r>
            <a:r>
              <a:rPr sz="1603" i="1" spc="-6" dirty="0">
                <a:latin typeface="Comic Sans MS"/>
                <a:cs typeface="Comic Sans MS"/>
              </a:rPr>
              <a:t>be</a:t>
            </a:r>
            <a:r>
              <a:rPr sz="1603" i="1" spc="-115" dirty="0">
                <a:latin typeface="Comic Sans MS"/>
                <a:cs typeface="Comic Sans MS"/>
              </a:rPr>
              <a:t> </a:t>
            </a:r>
            <a:r>
              <a:rPr sz="1603" b="1" i="1" dirty="0">
                <a:latin typeface="Comic Sans MS"/>
                <a:cs typeface="Comic Sans MS"/>
              </a:rPr>
              <a:t>at</a:t>
            </a:r>
            <a:r>
              <a:rPr sz="1603" b="1" i="1" spc="-109" dirty="0">
                <a:latin typeface="Comic Sans MS"/>
                <a:cs typeface="Comic Sans MS"/>
              </a:rPr>
              <a:t> </a:t>
            </a:r>
            <a:r>
              <a:rPr sz="1603" b="1" i="1" spc="-38" dirty="0">
                <a:latin typeface="Comic Sans MS"/>
                <a:cs typeface="Comic Sans MS"/>
              </a:rPr>
              <a:t>least</a:t>
            </a:r>
            <a:r>
              <a:rPr sz="1603" b="1" i="1" spc="-244" dirty="0">
                <a:latin typeface="Comic Sans MS"/>
                <a:cs typeface="Comic Sans MS"/>
              </a:rPr>
              <a:t> </a:t>
            </a:r>
            <a:r>
              <a:rPr sz="1603" i="1" spc="-26" dirty="0">
                <a:latin typeface="Comic Sans MS"/>
                <a:cs typeface="Comic Sans MS"/>
              </a:rPr>
              <a:t>twice</a:t>
            </a:r>
            <a:r>
              <a:rPr sz="1603" i="1" spc="-67" dirty="0">
                <a:latin typeface="Comic Sans MS"/>
                <a:cs typeface="Comic Sans MS"/>
              </a:rPr>
              <a:t> </a:t>
            </a:r>
            <a:r>
              <a:rPr sz="1603" i="1" spc="-22" dirty="0">
                <a:latin typeface="Comic Sans MS"/>
                <a:cs typeface="Comic Sans MS"/>
              </a:rPr>
              <a:t>the</a:t>
            </a:r>
            <a:r>
              <a:rPr sz="1603" i="1" spc="-77" dirty="0">
                <a:latin typeface="Comic Sans MS"/>
                <a:cs typeface="Comic Sans MS"/>
              </a:rPr>
              <a:t> </a:t>
            </a:r>
            <a:r>
              <a:rPr sz="1603" i="1" spc="-32" dirty="0">
                <a:latin typeface="Comic Sans MS"/>
                <a:cs typeface="Comic Sans MS"/>
              </a:rPr>
              <a:t>maximum</a:t>
            </a:r>
            <a:r>
              <a:rPr sz="1603" i="1" spc="-73" dirty="0">
                <a:latin typeface="Comic Sans MS"/>
                <a:cs typeface="Comic Sans MS"/>
              </a:rPr>
              <a:t> </a:t>
            </a:r>
            <a:r>
              <a:rPr sz="1603" i="1" spc="-6" dirty="0">
                <a:latin typeface="Comic Sans MS"/>
                <a:cs typeface="Comic Sans MS"/>
              </a:rPr>
              <a:t>frequency responses</a:t>
            </a:r>
            <a:endParaRPr sz="1603">
              <a:latin typeface="Comic Sans MS"/>
              <a:cs typeface="Comic Sans MS"/>
            </a:endParaRPr>
          </a:p>
        </p:txBody>
      </p:sp>
      <p:sp>
        <p:nvSpPr>
          <p:cNvPr id="4" name="object 4"/>
          <p:cNvSpPr txBox="1"/>
          <p:nvPr/>
        </p:nvSpPr>
        <p:spPr>
          <a:xfrm>
            <a:off x="6464963" y="1908446"/>
            <a:ext cx="1523910" cy="417567"/>
          </a:xfrm>
          <a:prstGeom prst="rect">
            <a:avLst/>
          </a:prstGeom>
        </p:spPr>
        <p:txBody>
          <a:bodyPr vert="horz" wrap="square" lIns="0" tIns="8145" rIns="0" bIns="0" rtlCol="0">
            <a:spAutoFit/>
          </a:bodyPr>
          <a:lstStyle/>
          <a:p>
            <a:pPr marL="8145" marR="3258" indent="171035">
              <a:lnSpc>
                <a:spcPct val="136800"/>
              </a:lnSpc>
              <a:spcBef>
                <a:spcPts val="64"/>
              </a:spcBef>
            </a:pPr>
            <a:r>
              <a:rPr sz="1026" i="1" dirty="0">
                <a:latin typeface="Times New Roman"/>
                <a:cs typeface="Times New Roman"/>
              </a:rPr>
              <a:t>Sampling</a:t>
            </a:r>
            <a:r>
              <a:rPr sz="1026" i="1" spc="-29" dirty="0">
                <a:latin typeface="Times New Roman"/>
                <a:cs typeface="Times New Roman"/>
              </a:rPr>
              <a:t> </a:t>
            </a:r>
            <a:r>
              <a:rPr sz="1026" i="1" dirty="0">
                <a:latin typeface="Times New Roman"/>
                <a:cs typeface="Times New Roman"/>
              </a:rPr>
              <a:t>once</a:t>
            </a:r>
            <a:r>
              <a:rPr sz="1026" i="1" spc="-13" dirty="0">
                <a:latin typeface="Times New Roman"/>
                <a:cs typeface="Times New Roman"/>
              </a:rPr>
              <a:t> </a:t>
            </a:r>
            <a:r>
              <a:rPr sz="1026" i="1" dirty="0">
                <a:latin typeface="Times New Roman"/>
                <a:cs typeface="Times New Roman"/>
              </a:rPr>
              <a:t>a</a:t>
            </a:r>
            <a:r>
              <a:rPr sz="1026" i="1" spc="-16" dirty="0">
                <a:latin typeface="Times New Roman"/>
                <a:cs typeface="Times New Roman"/>
              </a:rPr>
              <a:t> </a:t>
            </a:r>
            <a:r>
              <a:rPr sz="1026" i="1" spc="-13" dirty="0">
                <a:latin typeface="Times New Roman"/>
                <a:cs typeface="Times New Roman"/>
              </a:rPr>
              <a:t>cycle </a:t>
            </a:r>
            <a:r>
              <a:rPr sz="1026" i="1" dirty="0">
                <a:latin typeface="Times New Roman"/>
                <a:cs typeface="Times New Roman"/>
              </a:rPr>
              <a:t>Appears</a:t>
            </a:r>
            <a:r>
              <a:rPr sz="1026" i="1" spc="-22" dirty="0">
                <a:latin typeface="Times New Roman"/>
                <a:cs typeface="Times New Roman"/>
              </a:rPr>
              <a:t> </a:t>
            </a:r>
            <a:r>
              <a:rPr sz="1026" i="1" dirty="0">
                <a:latin typeface="Times New Roman"/>
                <a:cs typeface="Times New Roman"/>
              </a:rPr>
              <a:t>as</a:t>
            </a:r>
            <a:r>
              <a:rPr sz="1026" i="1" spc="-19" dirty="0">
                <a:latin typeface="Times New Roman"/>
                <a:cs typeface="Times New Roman"/>
              </a:rPr>
              <a:t> </a:t>
            </a:r>
            <a:r>
              <a:rPr sz="1026" i="1" dirty="0">
                <a:latin typeface="Times New Roman"/>
                <a:cs typeface="Times New Roman"/>
              </a:rPr>
              <a:t>a</a:t>
            </a:r>
            <a:r>
              <a:rPr sz="1026" i="1" spc="-22" dirty="0">
                <a:latin typeface="Times New Roman"/>
                <a:cs typeface="Times New Roman"/>
              </a:rPr>
              <a:t> </a:t>
            </a:r>
            <a:r>
              <a:rPr sz="1026" i="1" dirty="0">
                <a:latin typeface="Times New Roman"/>
                <a:cs typeface="Times New Roman"/>
              </a:rPr>
              <a:t>constant</a:t>
            </a:r>
            <a:r>
              <a:rPr sz="1026" i="1" spc="-16" dirty="0">
                <a:latin typeface="Times New Roman"/>
                <a:cs typeface="Times New Roman"/>
              </a:rPr>
              <a:t> </a:t>
            </a:r>
            <a:r>
              <a:rPr sz="1026" i="1" spc="-6" dirty="0">
                <a:latin typeface="Times New Roman"/>
                <a:cs typeface="Times New Roman"/>
              </a:rPr>
              <a:t>signal</a:t>
            </a:r>
            <a:endParaRPr sz="1026">
              <a:latin typeface="Times New Roman"/>
              <a:cs typeface="Times New Roman"/>
            </a:endParaRPr>
          </a:p>
        </p:txBody>
      </p:sp>
      <p:grpSp>
        <p:nvGrpSpPr>
          <p:cNvPr id="5" name="object 5"/>
          <p:cNvGrpSpPr/>
          <p:nvPr/>
        </p:nvGrpSpPr>
        <p:grpSpPr>
          <a:xfrm>
            <a:off x="2513265" y="1923212"/>
            <a:ext cx="3894481" cy="548966"/>
            <a:chOff x="509587" y="2998787"/>
            <a:chExt cx="6072505" cy="855980"/>
          </a:xfrm>
        </p:grpSpPr>
        <p:sp>
          <p:nvSpPr>
            <p:cNvPr id="6" name="object 6"/>
            <p:cNvSpPr/>
            <p:nvPr/>
          </p:nvSpPr>
          <p:spPr>
            <a:xfrm>
              <a:off x="847725" y="3400425"/>
              <a:ext cx="5657850" cy="0"/>
            </a:xfrm>
            <a:custGeom>
              <a:avLst/>
              <a:gdLst/>
              <a:ahLst/>
              <a:cxnLst/>
              <a:rect l="l" t="t" r="r" b="b"/>
              <a:pathLst>
                <a:path w="5657850">
                  <a:moveTo>
                    <a:pt x="0" y="0"/>
                  </a:moveTo>
                  <a:lnTo>
                    <a:pt x="5657850" y="0"/>
                  </a:lnTo>
                </a:path>
              </a:pathLst>
            </a:custGeom>
            <a:ln w="9525">
              <a:solidFill>
                <a:srgbClr val="FF9900"/>
              </a:solidFill>
              <a:prstDash val="lgDash"/>
            </a:ln>
          </p:spPr>
          <p:txBody>
            <a:bodyPr wrap="square" lIns="0" tIns="0" rIns="0" bIns="0" rtlCol="0"/>
            <a:lstStyle/>
            <a:p>
              <a:endParaRPr sz="1154"/>
            </a:p>
          </p:txBody>
        </p:sp>
        <p:pic>
          <p:nvPicPr>
            <p:cNvPr id="7" name="object 7"/>
            <p:cNvPicPr/>
            <p:nvPr/>
          </p:nvPicPr>
          <p:blipFill>
            <a:blip r:embed="rId2" cstate="print"/>
            <a:stretch>
              <a:fillRect/>
            </a:stretch>
          </p:blipFill>
          <p:spPr>
            <a:xfrm>
              <a:off x="509587" y="2998787"/>
              <a:ext cx="6072124" cy="855662"/>
            </a:xfrm>
            <a:prstGeom prst="rect">
              <a:avLst/>
            </a:prstGeom>
          </p:spPr>
        </p:pic>
        <p:sp>
          <p:nvSpPr>
            <p:cNvPr id="8" name="object 8"/>
            <p:cNvSpPr/>
            <p:nvPr/>
          </p:nvSpPr>
          <p:spPr>
            <a:xfrm>
              <a:off x="1647825" y="3390900"/>
              <a:ext cx="3848100" cy="9525"/>
            </a:xfrm>
            <a:custGeom>
              <a:avLst/>
              <a:gdLst/>
              <a:ahLst/>
              <a:cxnLst/>
              <a:rect l="l" t="t" r="r" b="b"/>
              <a:pathLst>
                <a:path w="3848100" h="9525">
                  <a:moveTo>
                    <a:pt x="1333500" y="0"/>
                  </a:moveTo>
                  <a:lnTo>
                    <a:pt x="1247775" y="0"/>
                  </a:lnTo>
                </a:path>
                <a:path w="3848100" h="9525">
                  <a:moveTo>
                    <a:pt x="3848100" y="9525"/>
                  </a:moveTo>
                  <a:lnTo>
                    <a:pt x="3762375" y="9525"/>
                  </a:lnTo>
                </a:path>
                <a:path w="3848100" h="9525">
                  <a:moveTo>
                    <a:pt x="2590800" y="9525"/>
                  </a:moveTo>
                  <a:lnTo>
                    <a:pt x="2505075" y="9525"/>
                  </a:lnTo>
                </a:path>
                <a:path w="3848100" h="9525">
                  <a:moveTo>
                    <a:pt x="85725" y="9525"/>
                  </a:moveTo>
                  <a:lnTo>
                    <a:pt x="0" y="9525"/>
                  </a:lnTo>
                </a:path>
              </a:pathLst>
            </a:custGeom>
            <a:ln w="38100">
              <a:solidFill>
                <a:srgbClr val="000000"/>
              </a:solidFill>
            </a:ln>
          </p:spPr>
          <p:txBody>
            <a:bodyPr wrap="square" lIns="0" tIns="0" rIns="0" bIns="0" rtlCol="0"/>
            <a:lstStyle/>
            <a:p>
              <a:endParaRPr sz="1154"/>
            </a:p>
          </p:txBody>
        </p:sp>
      </p:grpSp>
      <p:grpSp>
        <p:nvGrpSpPr>
          <p:cNvPr id="9" name="object 9"/>
          <p:cNvGrpSpPr/>
          <p:nvPr/>
        </p:nvGrpSpPr>
        <p:grpSpPr>
          <a:xfrm>
            <a:off x="2598786" y="2822206"/>
            <a:ext cx="3781267" cy="541635"/>
            <a:chOff x="642937" y="4400550"/>
            <a:chExt cx="5895975" cy="844550"/>
          </a:xfrm>
        </p:grpSpPr>
        <p:pic>
          <p:nvPicPr>
            <p:cNvPr id="10" name="object 10"/>
            <p:cNvPicPr/>
            <p:nvPr/>
          </p:nvPicPr>
          <p:blipFill>
            <a:blip r:embed="rId3" cstate="print"/>
            <a:stretch>
              <a:fillRect/>
            </a:stretch>
          </p:blipFill>
          <p:spPr>
            <a:xfrm>
              <a:off x="678391" y="4446624"/>
              <a:ext cx="5756741" cy="798438"/>
            </a:xfrm>
            <a:prstGeom prst="rect">
              <a:avLst/>
            </a:prstGeom>
          </p:spPr>
        </p:pic>
        <p:sp>
          <p:nvSpPr>
            <p:cNvPr id="11" name="object 11"/>
            <p:cNvSpPr/>
            <p:nvPr/>
          </p:nvSpPr>
          <p:spPr>
            <a:xfrm>
              <a:off x="1419225" y="4419600"/>
              <a:ext cx="4905375" cy="581025"/>
            </a:xfrm>
            <a:custGeom>
              <a:avLst/>
              <a:gdLst/>
              <a:ahLst/>
              <a:cxnLst/>
              <a:rect l="l" t="t" r="r" b="b"/>
              <a:pathLst>
                <a:path w="4905375" h="581025">
                  <a:moveTo>
                    <a:pt x="0" y="9525"/>
                  </a:moveTo>
                  <a:lnTo>
                    <a:pt x="85725" y="19050"/>
                  </a:lnTo>
                </a:path>
                <a:path w="4905375" h="581025">
                  <a:moveTo>
                    <a:pt x="819150" y="561975"/>
                  </a:moveTo>
                  <a:lnTo>
                    <a:pt x="904875" y="571500"/>
                  </a:lnTo>
                </a:path>
                <a:path w="4905375" h="581025">
                  <a:moveTo>
                    <a:pt x="1581150" y="571500"/>
                  </a:moveTo>
                  <a:lnTo>
                    <a:pt x="1666875" y="581025"/>
                  </a:lnTo>
                </a:path>
                <a:path w="4905375" h="581025">
                  <a:moveTo>
                    <a:pt x="2409825" y="0"/>
                  </a:moveTo>
                  <a:lnTo>
                    <a:pt x="2495550" y="9525"/>
                  </a:lnTo>
                </a:path>
                <a:path w="4905375" h="581025">
                  <a:moveTo>
                    <a:pt x="3228975" y="571500"/>
                  </a:moveTo>
                  <a:lnTo>
                    <a:pt x="3314700" y="581025"/>
                  </a:lnTo>
                </a:path>
                <a:path w="4905375" h="581025">
                  <a:moveTo>
                    <a:pt x="3990975" y="561975"/>
                  </a:moveTo>
                  <a:lnTo>
                    <a:pt x="4076700" y="571500"/>
                  </a:lnTo>
                </a:path>
                <a:path w="4905375" h="581025">
                  <a:moveTo>
                    <a:pt x="4819650" y="19050"/>
                  </a:moveTo>
                  <a:lnTo>
                    <a:pt x="4905375" y="28575"/>
                  </a:lnTo>
                </a:path>
              </a:pathLst>
            </a:custGeom>
            <a:ln w="38100">
              <a:solidFill>
                <a:srgbClr val="000000"/>
              </a:solidFill>
            </a:ln>
          </p:spPr>
          <p:txBody>
            <a:bodyPr wrap="square" lIns="0" tIns="0" rIns="0" bIns="0" rtlCol="0"/>
            <a:lstStyle/>
            <a:p>
              <a:endParaRPr sz="1154"/>
            </a:p>
          </p:txBody>
        </p:sp>
        <p:sp>
          <p:nvSpPr>
            <p:cNvPr id="12" name="object 12"/>
            <p:cNvSpPr/>
            <p:nvPr/>
          </p:nvSpPr>
          <p:spPr>
            <a:xfrm>
              <a:off x="647700" y="4419600"/>
              <a:ext cx="5886450" cy="819150"/>
            </a:xfrm>
            <a:custGeom>
              <a:avLst/>
              <a:gdLst/>
              <a:ahLst/>
              <a:cxnLst/>
              <a:rect l="l" t="t" r="r" b="b"/>
              <a:pathLst>
                <a:path w="5886450" h="819150">
                  <a:moveTo>
                    <a:pt x="1085850" y="156718"/>
                  </a:moveTo>
                  <a:lnTo>
                    <a:pt x="1051936" y="116685"/>
                  </a:lnTo>
                  <a:lnTo>
                    <a:pt x="1014422" y="82105"/>
                  </a:lnTo>
                  <a:lnTo>
                    <a:pt x="973796" y="53234"/>
                  </a:lnTo>
                  <a:lnTo>
                    <a:pt x="930545" y="30331"/>
                  </a:lnTo>
                  <a:lnTo>
                    <a:pt x="885160" y="13652"/>
                  </a:lnTo>
                  <a:lnTo>
                    <a:pt x="838128" y="3456"/>
                  </a:lnTo>
                  <a:lnTo>
                    <a:pt x="789940" y="0"/>
                  </a:lnTo>
                  <a:lnTo>
                    <a:pt x="742020" y="3410"/>
                  </a:lnTo>
                  <a:lnTo>
                    <a:pt x="695246" y="13474"/>
                  </a:lnTo>
                  <a:lnTo>
                    <a:pt x="650095" y="29941"/>
                  </a:lnTo>
                  <a:lnTo>
                    <a:pt x="607046" y="52559"/>
                  </a:lnTo>
                  <a:lnTo>
                    <a:pt x="566576" y="81078"/>
                  </a:lnTo>
                  <a:lnTo>
                    <a:pt x="529164" y="115246"/>
                  </a:lnTo>
                  <a:lnTo>
                    <a:pt x="495287" y="154812"/>
                  </a:lnTo>
                </a:path>
                <a:path w="5886450" h="819150">
                  <a:moveTo>
                    <a:pt x="504825" y="123825"/>
                  </a:moveTo>
                  <a:lnTo>
                    <a:pt x="0" y="628650"/>
                  </a:lnTo>
                </a:path>
                <a:path w="5886450" h="819150">
                  <a:moveTo>
                    <a:pt x="1085850" y="152400"/>
                  </a:moveTo>
                  <a:lnTo>
                    <a:pt x="1743075" y="685800"/>
                  </a:lnTo>
                </a:path>
                <a:path w="5886450" h="819150">
                  <a:moveTo>
                    <a:pt x="3533775" y="156718"/>
                  </a:moveTo>
                  <a:lnTo>
                    <a:pt x="3499861" y="116685"/>
                  </a:lnTo>
                  <a:lnTo>
                    <a:pt x="3462347" y="82105"/>
                  </a:lnTo>
                  <a:lnTo>
                    <a:pt x="3421721" y="53234"/>
                  </a:lnTo>
                  <a:lnTo>
                    <a:pt x="3378470" y="30331"/>
                  </a:lnTo>
                  <a:lnTo>
                    <a:pt x="3333085" y="13652"/>
                  </a:lnTo>
                  <a:lnTo>
                    <a:pt x="3286053" y="3456"/>
                  </a:lnTo>
                  <a:lnTo>
                    <a:pt x="3237865" y="0"/>
                  </a:lnTo>
                  <a:lnTo>
                    <a:pt x="3189946" y="3410"/>
                  </a:lnTo>
                  <a:lnTo>
                    <a:pt x="3143174" y="13474"/>
                  </a:lnTo>
                  <a:lnTo>
                    <a:pt x="3098025" y="29941"/>
                  </a:lnTo>
                  <a:lnTo>
                    <a:pt x="3054979" y="52559"/>
                  </a:lnTo>
                  <a:lnTo>
                    <a:pt x="3014511" y="81078"/>
                  </a:lnTo>
                  <a:lnTo>
                    <a:pt x="2977101" y="115246"/>
                  </a:lnTo>
                  <a:lnTo>
                    <a:pt x="2943225" y="154812"/>
                  </a:lnTo>
                </a:path>
                <a:path w="5886450" h="819150">
                  <a:moveTo>
                    <a:pt x="5886450" y="175768"/>
                  </a:moveTo>
                  <a:lnTo>
                    <a:pt x="5852536" y="135735"/>
                  </a:lnTo>
                  <a:lnTo>
                    <a:pt x="5815022" y="101155"/>
                  </a:lnTo>
                  <a:lnTo>
                    <a:pt x="5774396" y="72284"/>
                  </a:lnTo>
                  <a:lnTo>
                    <a:pt x="5731145" y="49381"/>
                  </a:lnTo>
                  <a:lnTo>
                    <a:pt x="5685760" y="32702"/>
                  </a:lnTo>
                  <a:lnTo>
                    <a:pt x="5638728" y="22506"/>
                  </a:lnTo>
                  <a:lnTo>
                    <a:pt x="5590540" y="19050"/>
                  </a:lnTo>
                  <a:lnTo>
                    <a:pt x="5542621" y="22460"/>
                  </a:lnTo>
                  <a:lnTo>
                    <a:pt x="5495849" y="32524"/>
                  </a:lnTo>
                  <a:lnTo>
                    <a:pt x="5450700" y="48991"/>
                  </a:lnTo>
                  <a:lnTo>
                    <a:pt x="5407654" y="71609"/>
                  </a:lnTo>
                  <a:lnTo>
                    <a:pt x="5367186" y="100128"/>
                  </a:lnTo>
                  <a:lnTo>
                    <a:pt x="5329776" y="134296"/>
                  </a:lnTo>
                  <a:lnTo>
                    <a:pt x="5295900" y="173862"/>
                  </a:lnTo>
                </a:path>
                <a:path w="5886450" h="819150">
                  <a:moveTo>
                    <a:pt x="1770126" y="707136"/>
                  </a:moveTo>
                  <a:lnTo>
                    <a:pt x="1807461" y="740524"/>
                  </a:lnTo>
                  <a:lnTo>
                    <a:pt x="1847657" y="768293"/>
                  </a:lnTo>
                  <a:lnTo>
                    <a:pt x="1890252" y="790241"/>
                  </a:lnTo>
                  <a:lnTo>
                    <a:pt x="1934783" y="806167"/>
                  </a:lnTo>
                  <a:lnTo>
                    <a:pt x="1980790" y="815870"/>
                  </a:lnTo>
                  <a:lnTo>
                    <a:pt x="2027808" y="819150"/>
                  </a:lnTo>
                  <a:lnTo>
                    <a:pt x="2079301" y="815208"/>
                  </a:lnTo>
                  <a:lnTo>
                    <a:pt x="2129488" y="803580"/>
                  </a:lnTo>
                  <a:lnTo>
                    <a:pt x="2177764" y="784558"/>
                  </a:lnTo>
                  <a:lnTo>
                    <a:pt x="2223520" y="758434"/>
                  </a:lnTo>
                  <a:lnTo>
                    <a:pt x="2266151" y="725502"/>
                  </a:lnTo>
                  <a:lnTo>
                    <a:pt x="2305050" y="686054"/>
                  </a:lnTo>
                </a:path>
                <a:path w="5886450" h="819150">
                  <a:moveTo>
                    <a:pt x="2266950" y="733425"/>
                  </a:moveTo>
                  <a:lnTo>
                    <a:pt x="2971800" y="133350"/>
                  </a:lnTo>
                </a:path>
                <a:path w="5886450" h="819150">
                  <a:moveTo>
                    <a:pt x="3429000" y="57150"/>
                  </a:moveTo>
                  <a:lnTo>
                    <a:pt x="4191000" y="742950"/>
                  </a:lnTo>
                </a:path>
                <a:path w="5886450" h="819150">
                  <a:moveTo>
                    <a:pt x="4160901" y="707136"/>
                  </a:moveTo>
                  <a:lnTo>
                    <a:pt x="4198236" y="740524"/>
                  </a:lnTo>
                  <a:lnTo>
                    <a:pt x="4238432" y="768293"/>
                  </a:lnTo>
                  <a:lnTo>
                    <a:pt x="4281027" y="790241"/>
                  </a:lnTo>
                  <a:lnTo>
                    <a:pt x="4325558" y="806167"/>
                  </a:lnTo>
                  <a:lnTo>
                    <a:pt x="4371565" y="815870"/>
                  </a:lnTo>
                  <a:lnTo>
                    <a:pt x="4418584" y="819150"/>
                  </a:lnTo>
                  <a:lnTo>
                    <a:pt x="4470076" y="815208"/>
                  </a:lnTo>
                  <a:lnTo>
                    <a:pt x="4520263" y="803580"/>
                  </a:lnTo>
                  <a:lnTo>
                    <a:pt x="4568539" y="784558"/>
                  </a:lnTo>
                  <a:lnTo>
                    <a:pt x="4614295" y="758434"/>
                  </a:lnTo>
                  <a:lnTo>
                    <a:pt x="4656926" y="725502"/>
                  </a:lnTo>
                  <a:lnTo>
                    <a:pt x="4695825" y="686054"/>
                  </a:lnTo>
                </a:path>
                <a:path w="5886450" h="819150">
                  <a:moveTo>
                    <a:pt x="4686300" y="714375"/>
                  </a:moveTo>
                  <a:lnTo>
                    <a:pt x="5295900" y="161925"/>
                  </a:lnTo>
                </a:path>
              </a:pathLst>
            </a:custGeom>
            <a:ln w="9525">
              <a:solidFill>
                <a:srgbClr val="FF6600"/>
              </a:solidFill>
              <a:prstDash val="lgDash"/>
            </a:ln>
          </p:spPr>
          <p:txBody>
            <a:bodyPr wrap="square" lIns="0" tIns="0" rIns="0" bIns="0" rtlCol="0"/>
            <a:lstStyle/>
            <a:p>
              <a:endParaRPr sz="1154"/>
            </a:p>
          </p:txBody>
        </p:sp>
      </p:grpSp>
      <p:pic>
        <p:nvPicPr>
          <p:cNvPr id="13" name="object 13"/>
          <p:cNvPicPr/>
          <p:nvPr/>
        </p:nvPicPr>
        <p:blipFill>
          <a:blip r:embed="rId3" cstate="print"/>
          <a:stretch>
            <a:fillRect/>
          </a:stretch>
        </p:blipFill>
        <p:spPr>
          <a:xfrm>
            <a:off x="2548220" y="1220739"/>
            <a:ext cx="3691972" cy="512062"/>
          </a:xfrm>
          <a:prstGeom prst="rect">
            <a:avLst/>
          </a:prstGeom>
        </p:spPr>
      </p:pic>
      <p:sp>
        <p:nvSpPr>
          <p:cNvPr id="14" name="object 14"/>
          <p:cNvSpPr txBox="1"/>
          <p:nvPr/>
        </p:nvSpPr>
        <p:spPr>
          <a:xfrm>
            <a:off x="6495425" y="1361582"/>
            <a:ext cx="1135805" cy="165677"/>
          </a:xfrm>
          <a:prstGeom prst="rect">
            <a:avLst/>
          </a:prstGeom>
        </p:spPr>
        <p:txBody>
          <a:bodyPr vert="horz" wrap="square" lIns="0" tIns="7738" rIns="0" bIns="0" rtlCol="0">
            <a:spAutoFit/>
          </a:bodyPr>
          <a:lstStyle/>
          <a:p>
            <a:pPr marL="8145">
              <a:spcBef>
                <a:spcPts val="61"/>
              </a:spcBef>
            </a:pPr>
            <a:r>
              <a:rPr sz="1026" i="1" dirty="0">
                <a:latin typeface="Times New Roman"/>
                <a:cs typeface="Times New Roman"/>
              </a:rPr>
              <a:t>Consider</a:t>
            </a:r>
            <a:r>
              <a:rPr sz="1026" i="1" spc="-19" dirty="0">
                <a:latin typeface="Times New Roman"/>
                <a:cs typeface="Times New Roman"/>
              </a:rPr>
              <a:t> </a:t>
            </a:r>
            <a:r>
              <a:rPr sz="1026" i="1" dirty="0">
                <a:latin typeface="Times New Roman"/>
                <a:cs typeface="Times New Roman"/>
              </a:rPr>
              <a:t>a</a:t>
            </a:r>
            <a:r>
              <a:rPr sz="1026" i="1" spc="-13" dirty="0">
                <a:latin typeface="Times New Roman"/>
                <a:cs typeface="Times New Roman"/>
              </a:rPr>
              <a:t> </a:t>
            </a:r>
            <a:r>
              <a:rPr sz="1026" i="1" dirty="0">
                <a:latin typeface="Times New Roman"/>
                <a:cs typeface="Times New Roman"/>
              </a:rPr>
              <a:t>sine</a:t>
            </a:r>
            <a:r>
              <a:rPr sz="1026" i="1" spc="-10" dirty="0">
                <a:latin typeface="Times New Roman"/>
                <a:cs typeface="Times New Roman"/>
              </a:rPr>
              <a:t> </a:t>
            </a:r>
            <a:r>
              <a:rPr sz="1026" i="1" spc="-13" dirty="0">
                <a:latin typeface="Times New Roman"/>
                <a:cs typeface="Times New Roman"/>
              </a:rPr>
              <a:t>wave</a:t>
            </a:r>
            <a:endParaRPr sz="1026">
              <a:latin typeface="Times New Roman"/>
              <a:cs typeface="Times New Roman"/>
            </a:endParaRPr>
          </a:p>
        </p:txBody>
      </p:sp>
      <p:sp>
        <p:nvSpPr>
          <p:cNvPr id="17" name="Footer Placeholder 16">
            <a:extLst>
              <a:ext uri="{FF2B5EF4-FFF2-40B4-BE49-F238E27FC236}">
                <a16:creationId xmlns:a16="http://schemas.microsoft.com/office/drawing/2014/main" id="{68C24ED4-03E1-44F2-A210-B9C31EB60E5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504145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Application</a:t>
            </a:r>
            <a:r>
              <a:rPr sz="2565" u="sng" spc="-71"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of</a:t>
            </a:r>
            <a:r>
              <a:rPr sz="2565" u="sng" spc="-93"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Nyquist</a:t>
            </a:r>
            <a:r>
              <a:rPr sz="2565" u="sng" spc="-71"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Theorem</a:t>
            </a:r>
            <a:endParaRPr sz="2565">
              <a:latin typeface="Comic Sans MS"/>
              <a:cs typeface="Comic Sans MS"/>
            </a:endParaRPr>
          </a:p>
        </p:txBody>
      </p:sp>
      <p:sp>
        <p:nvSpPr>
          <p:cNvPr id="3" name="object 3"/>
          <p:cNvSpPr txBox="1"/>
          <p:nvPr/>
        </p:nvSpPr>
        <p:spPr>
          <a:xfrm>
            <a:off x="2579036" y="1038799"/>
            <a:ext cx="4858021" cy="2093245"/>
          </a:xfrm>
          <a:prstGeom prst="rect">
            <a:avLst/>
          </a:prstGeom>
        </p:spPr>
        <p:txBody>
          <a:bodyPr vert="horz" wrap="square" lIns="0" tIns="8552" rIns="0" bIns="0" rtlCol="0">
            <a:spAutoFit/>
          </a:bodyPr>
          <a:lstStyle/>
          <a:p>
            <a:pPr marL="227639" indent="-219495">
              <a:spcBef>
                <a:spcPts val="67"/>
              </a:spcBef>
              <a:buClr>
                <a:srgbClr val="3333CC"/>
              </a:buClr>
              <a:buFont typeface="Wingdings"/>
              <a:buChar char=""/>
              <a:tabLst>
                <a:tab pos="227639" algn="l"/>
              </a:tabLst>
            </a:pPr>
            <a:r>
              <a:rPr sz="1283" dirty="0">
                <a:latin typeface="Comic Sans MS"/>
                <a:cs typeface="Comic Sans MS"/>
              </a:rPr>
              <a:t>Nyquist</a:t>
            </a:r>
            <a:r>
              <a:rPr sz="1283" spc="-19" dirty="0">
                <a:latin typeface="Comic Sans MS"/>
                <a:cs typeface="Comic Sans MS"/>
              </a:rPr>
              <a:t> </a:t>
            </a:r>
            <a:r>
              <a:rPr sz="1283" dirty="0">
                <a:latin typeface="Comic Sans MS"/>
                <a:cs typeface="Comic Sans MS"/>
              </a:rPr>
              <a:t>theorem</a:t>
            </a:r>
            <a:r>
              <a:rPr sz="1283" spc="-13" dirty="0">
                <a:latin typeface="Comic Sans MS"/>
                <a:cs typeface="Comic Sans MS"/>
              </a:rPr>
              <a:t> </a:t>
            </a:r>
            <a:r>
              <a:rPr sz="1283" dirty="0">
                <a:latin typeface="Comic Sans MS"/>
                <a:cs typeface="Comic Sans MS"/>
              </a:rPr>
              <a:t>is</a:t>
            </a:r>
            <a:r>
              <a:rPr sz="1283" spc="-6" dirty="0">
                <a:latin typeface="Comic Sans MS"/>
                <a:cs typeface="Comic Sans MS"/>
              </a:rPr>
              <a:t> </a:t>
            </a:r>
            <a:r>
              <a:rPr sz="1283" dirty="0">
                <a:latin typeface="Comic Sans MS"/>
                <a:cs typeface="Comic Sans MS"/>
              </a:rPr>
              <a:t>used to</a:t>
            </a:r>
            <a:r>
              <a:rPr sz="1283" spc="-16" dirty="0">
                <a:latin typeface="Comic Sans MS"/>
                <a:cs typeface="Comic Sans MS"/>
              </a:rPr>
              <a:t> </a:t>
            </a:r>
            <a:r>
              <a:rPr sz="1283" dirty="0">
                <a:latin typeface="Comic Sans MS"/>
                <a:cs typeface="Comic Sans MS"/>
              </a:rPr>
              <a:t>calculate</a:t>
            </a:r>
            <a:r>
              <a:rPr sz="1283" spc="-16" dirty="0">
                <a:latin typeface="Comic Sans MS"/>
                <a:cs typeface="Comic Sans MS"/>
              </a:rPr>
              <a:t> </a:t>
            </a:r>
            <a:r>
              <a:rPr sz="1283" dirty="0">
                <a:latin typeface="Comic Sans MS"/>
                <a:cs typeface="Comic Sans MS"/>
              </a:rPr>
              <a:t>the</a:t>
            </a:r>
            <a:r>
              <a:rPr sz="1283" spc="-13" dirty="0">
                <a:latin typeface="Comic Sans MS"/>
                <a:cs typeface="Comic Sans MS"/>
              </a:rPr>
              <a:t> </a:t>
            </a:r>
            <a:r>
              <a:rPr sz="1283" dirty="0">
                <a:solidFill>
                  <a:srgbClr val="FF0000"/>
                </a:solidFill>
                <a:latin typeface="Comic Sans MS"/>
                <a:cs typeface="Comic Sans MS"/>
              </a:rPr>
              <a:t>optimum</a:t>
            </a:r>
            <a:r>
              <a:rPr sz="1283" spc="-26" dirty="0">
                <a:solidFill>
                  <a:srgbClr val="FF0000"/>
                </a:solidFill>
                <a:latin typeface="Comic Sans MS"/>
                <a:cs typeface="Comic Sans MS"/>
              </a:rPr>
              <a:t> </a:t>
            </a:r>
            <a:r>
              <a:rPr sz="1283" spc="-6" dirty="0">
                <a:solidFill>
                  <a:srgbClr val="FF0000"/>
                </a:solidFill>
                <a:latin typeface="Comic Sans MS"/>
                <a:cs typeface="Comic Sans MS"/>
              </a:rPr>
              <a:t>sampling</a:t>
            </a:r>
            <a:endParaRPr sz="1283">
              <a:latin typeface="Comic Sans MS"/>
              <a:cs typeface="Comic Sans MS"/>
            </a:endParaRPr>
          </a:p>
          <a:p>
            <a:pPr marL="228046"/>
            <a:r>
              <a:rPr sz="1283" dirty="0">
                <a:latin typeface="Comic Sans MS"/>
                <a:cs typeface="Comic Sans MS"/>
              </a:rPr>
              <a:t>rate</a:t>
            </a:r>
            <a:r>
              <a:rPr sz="1283" spc="-16" dirty="0">
                <a:latin typeface="Comic Sans MS"/>
                <a:cs typeface="Comic Sans MS"/>
              </a:rPr>
              <a:t> </a:t>
            </a:r>
            <a:r>
              <a:rPr sz="1283" dirty="0">
                <a:latin typeface="Comic Sans MS"/>
                <a:cs typeface="Comic Sans MS"/>
              </a:rPr>
              <a:t>in</a:t>
            </a:r>
            <a:r>
              <a:rPr sz="1283" spc="-6" dirty="0">
                <a:latin typeface="Comic Sans MS"/>
                <a:cs typeface="Comic Sans MS"/>
              </a:rPr>
              <a:t> </a:t>
            </a:r>
            <a:r>
              <a:rPr sz="1283" dirty="0">
                <a:latin typeface="Comic Sans MS"/>
                <a:cs typeface="Comic Sans MS"/>
              </a:rPr>
              <a:t>order</a:t>
            </a:r>
            <a:r>
              <a:rPr sz="1283" spc="-6" dirty="0">
                <a:latin typeface="Comic Sans MS"/>
                <a:cs typeface="Comic Sans MS"/>
              </a:rPr>
              <a:t> </a:t>
            </a:r>
            <a:r>
              <a:rPr sz="1283" dirty="0">
                <a:latin typeface="Comic Sans MS"/>
                <a:cs typeface="Comic Sans MS"/>
              </a:rPr>
              <a:t>to</a:t>
            </a:r>
            <a:r>
              <a:rPr sz="1283" spc="-16" dirty="0">
                <a:latin typeface="Comic Sans MS"/>
                <a:cs typeface="Comic Sans MS"/>
              </a:rPr>
              <a:t> </a:t>
            </a:r>
            <a:r>
              <a:rPr sz="1283" dirty="0">
                <a:latin typeface="Comic Sans MS"/>
                <a:cs typeface="Comic Sans MS"/>
              </a:rPr>
              <a:t>obtain</a:t>
            </a:r>
            <a:r>
              <a:rPr sz="1283" spc="-19" dirty="0">
                <a:latin typeface="Comic Sans MS"/>
                <a:cs typeface="Comic Sans MS"/>
              </a:rPr>
              <a:t> </a:t>
            </a:r>
            <a:r>
              <a:rPr sz="1283" dirty="0">
                <a:latin typeface="Comic Sans MS"/>
                <a:cs typeface="Comic Sans MS"/>
              </a:rPr>
              <a:t>good</a:t>
            </a:r>
            <a:r>
              <a:rPr sz="1283" spc="-13" dirty="0">
                <a:latin typeface="Comic Sans MS"/>
                <a:cs typeface="Comic Sans MS"/>
              </a:rPr>
              <a:t> </a:t>
            </a:r>
            <a:r>
              <a:rPr sz="1283" dirty="0">
                <a:latin typeface="Comic Sans MS"/>
                <a:cs typeface="Comic Sans MS"/>
              </a:rPr>
              <a:t>audio</a:t>
            </a:r>
            <a:r>
              <a:rPr sz="1283" spc="-13" dirty="0">
                <a:latin typeface="Comic Sans MS"/>
                <a:cs typeface="Comic Sans MS"/>
              </a:rPr>
              <a:t> </a:t>
            </a:r>
            <a:r>
              <a:rPr sz="1283" spc="-6" dirty="0">
                <a:latin typeface="Comic Sans MS"/>
                <a:cs typeface="Comic Sans MS"/>
              </a:rPr>
              <a:t>quality.</a:t>
            </a:r>
            <a:endParaRPr sz="1283">
              <a:latin typeface="Comic Sans MS"/>
              <a:cs typeface="Comic Sans MS"/>
            </a:endParaRPr>
          </a:p>
          <a:p>
            <a:pPr marL="228046" marR="72893" indent="-219902">
              <a:spcBef>
                <a:spcPts val="770"/>
              </a:spcBef>
              <a:buClr>
                <a:srgbClr val="3333CC"/>
              </a:buClr>
              <a:buFont typeface="Wingdings"/>
              <a:buChar char=""/>
              <a:tabLst>
                <a:tab pos="228046" algn="l"/>
              </a:tabLst>
            </a:pPr>
            <a:r>
              <a:rPr sz="1283" dirty="0">
                <a:latin typeface="Comic Sans MS"/>
                <a:cs typeface="Comic Sans MS"/>
              </a:rPr>
              <a:t>The</a:t>
            </a:r>
            <a:r>
              <a:rPr sz="1283" spc="-19" dirty="0">
                <a:latin typeface="Comic Sans MS"/>
                <a:cs typeface="Comic Sans MS"/>
              </a:rPr>
              <a:t> </a:t>
            </a:r>
            <a:r>
              <a:rPr sz="1283" dirty="0">
                <a:latin typeface="Comic Sans MS"/>
                <a:cs typeface="Comic Sans MS"/>
              </a:rPr>
              <a:t>CD</a:t>
            </a:r>
            <a:r>
              <a:rPr sz="1283" spc="-22" dirty="0">
                <a:latin typeface="Comic Sans MS"/>
                <a:cs typeface="Comic Sans MS"/>
              </a:rPr>
              <a:t> </a:t>
            </a:r>
            <a:r>
              <a:rPr sz="1283" dirty="0">
                <a:latin typeface="Comic Sans MS"/>
                <a:cs typeface="Comic Sans MS"/>
              </a:rPr>
              <a:t>standard</a:t>
            </a:r>
            <a:r>
              <a:rPr sz="1283" spc="-6" dirty="0">
                <a:latin typeface="Comic Sans MS"/>
                <a:cs typeface="Comic Sans MS"/>
              </a:rPr>
              <a:t> </a:t>
            </a:r>
            <a:r>
              <a:rPr sz="1283" dirty="0">
                <a:latin typeface="Comic Sans MS"/>
                <a:cs typeface="Comic Sans MS"/>
              </a:rPr>
              <a:t>sampling</a:t>
            </a:r>
            <a:r>
              <a:rPr sz="1283" spc="-13" dirty="0">
                <a:latin typeface="Comic Sans MS"/>
                <a:cs typeface="Comic Sans MS"/>
              </a:rPr>
              <a:t> </a:t>
            </a:r>
            <a:r>
              <a:rPr sz="1283" dirty="0">
                <a:latin typeface="Comic Sans MS"/>
                <a:cs typeface="Comic Sans MS"/>
              </a:rPr>
              <a:t>rate</a:t>
            </a:r>
            <a:r>
              <a:rPr sz="1283" spc="-13" dirty="0">
                <a:latin typeface="Comic Sans MS"/>
                <a:cs typeface="Comic Sans MS"/>
              </a:rPr>
              <a:t> </a:t>
            </a:r>
            <a:r>
              <a:rPr sz="1283" dirty="0">
                <a:latin typeface="Comic Sans MS"/>
                <a:cs typeface="Comic Sans MS"/>
              </a:rPr>
              <a:t>of</a:t>
            </a:r>
            <a:r>
              <a:rPr sz="1283" spc="-10" dirty="0">
                <a:latin typeface="Comic Sans MS"/>
                <a:cs typeface="Comic Sans MS"/>
              </a:rPr>
              <a:t> </a:t>
            </a:r>
            <a:r>
              <a:rPr sz="1283" dirty="0">
                <a:solidFill>
                  <a:srgbClr val="FF0000"/>
                </a:solidFill>
                <a:latin typeface="Comic Sans MS"/>
                <a:cs typeface="Comic Sans MS"/>
              </a:rPr>
              <a:t>44100</a:t>
            </a:r>
            <a:r>
              <a:rPr sz="1283" spc="-10" dirty="0">
                <a:solidFill>
                  <a:srgbClr val="FF0000"/>
                </a:solidFill>
                <a:latin typeface="Comic Sans MS"/>
                <a:cs typeface="Comic Sans MS"/>
              </a:rPr>
              <a:t> </a:t>
            </a:r>
            <a:r>
              <a:rPr sz="1283" dirty="0">
                <a:latin typeface="Comic Sans MS"/>
                <a:cs typeface="Comic Sans MS"/>
              </a:rPr>
              <a:t>Hz</a:t>
            </a:r>
            <a:r>
              <a:rPr sz="1283" spc="-13" dirty="0">
                <a:latin typeface="Comic Sans MS"/>
                <a:cs typeface="Comic Sans MS"/>
              </a:rPr>
              <a:t> </a:t>
            </a:r>
            <a:r>
              <a:rPr sz="1283" dirty="0">
                <a:latin typeface="Comic Sans MS"/>
                <a:cs typeface="Comic Sans MS"/>
              </a:rPr>
              <a:t>means</a:t>
            </a:r>
            <a:r>
              <a:rPr sz="1283" spc="-13" dirty="0">
                <a:latin typeface="Comic Sans MS"/>
                <a:cs typeface="Comic Sans MS"/>
              </a:rPr>
              <a:t> </a:t>
            </a:r>
            <a:r>
              <a:rPr sz="1283" dirty="0">
                <a:latin typeface="Comic Sans MS"/>
                <a:cs typeface="Comic Sans MS"/>
              </a:rPr>
              <a:t>that</a:t>
            </a:r>
            <a:r>
              <a:rPr sz="1283" spc="-16" dirty="0">
                <a:latin typeface="Comic Sans MS"/>
                <a:cs typeface="Comic Sans MS"/>
              </a:rPr>
              <a:t> the </a:t>
            </a:r>
            <a:r>
              <a:rPr sz="1283" dirty="0">
                <a:latin typeface="Comic Sans MS"/>
                <a:cs typeface="Comic Sans MS"/>
              </a:rPr>
              <a:t>waveform</a:t>
            </a:r>
            <a:r>
              <a:rPr sz="1283" spc="-26" dirty="0">
                <a:latin typeface="Comic Sans MS"/>
                <a:cs typeface="Comic Sans MS"/>
              </a:rPr>
              <a:t> </a:t>
            </a:r>
            <a:r>
              <a:rPr sz="1283" dirty="0">
                <a:latin typeface="Comic Sans MS"/>
                <a:cs typeface="Comic Sans MS"/>
              </a:rPr>
              <a:t>is</a:t>
            </a:r>
            <a:r>
              <a:rPr sz="1283" spc="-22" dirty="0">
                <a:latin typeface="Comic Sans MS"/>
                <a:cs typeface="Comic Sans MS"/>
              </a:rPr>
              <a:t> </a:t>
            </a:r>
            <a:r>
              <a:rPr sz="1283" dirty="0">
                <a:latin typeface="Comic Sans MS"/>
                <a:cs typeface="Comic Sans MS"/>
              </a:rPr>
              <a:t>sampled</a:t>
            </a:r>
            <a:r>
              <a:rPr sz="1283" spc="-16" dirty="0">
                <a:latin typeface="Comic Sans MS"/>
                <a:cs typeface="Comic Sans MS"/>
              </a:rPr>
              <a:t> </a:t>
            </a:r>
            <a:r>
              <a:rPr sz="1283" dirty="0">
                <a:solidFill>
                  <a:srgbClr val="FF0000"/>
                </a:solidFill>
                <a:latin typeface="Comic Sans MS"/>
                <a:cs typeface="Comic Sans MS"/>
              </a:rPr>
              <a:t>44100</a:t>
            </a:r>
            <a:r>
              <a:rPr sz="1283" spc="-16" dirty="0">
                <a:solidFill>
                  <a:srgbClr val="FF0000"/>
                </a:solidFill>
                <a:latin typeface="Comic Sans MS"/>
                <a:cs typeface="Comic Sans MS"/>
              </a:rPr>
              <a:t> </a:t>
            </a:r>
            <a:r>
              <a:rPr sz="1283" dirty="0">
                <a:latin typeface="Comic Sans MS"/>
                <a:cs typeface="Comic Sans MS"/>
              </a:rPr>
              <a:t>times</a:t>
            </a:r>
            <a:r>
              <a:rPr sz="1283" spc="-29" dirty="0">
                <a:latin typeface="Comic Sans MS"/>
                <a:cs typeface="Comic Sans MS"/>
              </a:rPr>
              <a:t> </a:t>
            </a:r>
            <a:r>
              <a:rPr sz="1283" dirty="0">
                <a:latin typeface="Comic Sans MS"/>
                <a:cs typeface="Comic Sans MS"/>
              </a:rPr>
              <a:t>per</a:t>
            </a:r>
            <a:r>
              <a:rPr sz="1283" spc="-19" dirty="0">
                <a:latin typeface="Comic Sans MS"/>
                <a:cs typeface="Comic Sans MS"/>
              </a:rPr>
              <a:t> </a:t>
            </a:r>
            <a:r>
              <a:rPr sz="1283" spc="-13" dirty="0">
                <a:latin typeface="Comic Sans MS"/>
                <a:cs typeface="Comic Sans MS"/>
              </a:rPr>
              <a:t>sec.</a:t>
            </a:r>
            <a:endParaRPr sz="1283">
              <a:latin typeface="Comic Sans MS"/>
              <a:cs typeface="Comic Sans MS"/>
            </a:endParaRPr>
          </a:p>
          <a:p>
            <a:pPr marL="228046" marR="3258" indent="-219902">
              <a:spcBef>
                <a:spcPts val="770"/>
              </a:spcBef>
              <a:buClr>
                <a:srgbClr val="3333CC"/>
              </a:buClr>
              <a:buFont typeface="Wingdings"/>
              <a:buChar char=""/>
              <a:tabLst>
                <a:tab pos="228046" algn="l"/>
              </a:tabLst>
            </a:pPr>
            <a:r>
              <a:rPr sz="1283" dirty="0">
                <a:latin typeface="Comic Sans MS"/>
                <a:cs typeface="Comic Sans MS"/>
              </a:rPr>
              <a:t>Digitally</a:t>
            </a:r>
            <a:r>
              <a:rPr sz="1283" spc="-35" dirty="0">
                <a:latin typeface="Comic Sans MS"/>
                <a:cs typeface="Comic Sans MS"/>
              </a:rPr>
              <a:t> </a:t>
            </a:r>
            <a:r>
              <a:rPr sz="1283" dirty="0">
                <a:latin typeface="Comic Sans MS"/>
                <a:cs typeface="Comic Sans MS"/>
              </a:rPr>
              <a:t>sampled</a:t>
            </a:r>
            <a:r>
              <a:rPr sz="1283" spc="6" dirty="0">
                <a:latin typeface="Comic Sans MS"/>
                <a:cs typeface="Comic Sans MS"/>
              </a:rPr>
              <a:t> </a:t>
            </a:r>
            <a:r>
              <a:rPr sz="1283" b="1" spc="-6" dirty="0">
                <a:latin typeface="Comic Sans MS"/>
                <a:cs typeface="Comic Sans MS"/>
              </a:rPr>
              <a:t>audio</a:t>
            </a:r>
            <a:r>
              <a:rPr sz="1283" b="1" spc="-186" dirty="0">
                <a:latin typeface="Comic Sans MS"/>
                <a:cs typeface="Comic Sans MS"/>
              </a:rPr>
              <a:t> </a:t>
            </a:r>
            <a:r>
              <a:rPr sz="1283" dirty="0">
                <a:latin typeface="Comic Sans MS"/>
                <a:cs typeface="Comic Sans MS"/>
              </a:rPr>
              <a:t>has</a:t>
            </a:r>
            <a:r>
              <a:rPr sz="1283" spc="-3" dirty="0">
                <a:latin typeface="Comic Sans MS"/>
                <a:cs typeface="Comic Sans MS"/>
              </a:rPr>
              <a:t> </a:t>
            </a:r>
            <a:r>
              <a:rPr sz="1283" dirty="0">
                <a:latin typeface="Comic Sans MS"/>
                <a:cs typeface="Comic Sans MS"/>
              </a:rPr>
              <a:t>a</a:t>
            </a:r>
            <a:r>
              <a:rPr sz="1283" spc="-10" dirty="0">
                <a:latin typeface="Comic Sans MS"/>
                <a:cs typeface="Comic Sans MS"/>
              </a:rPr>
              <a:t> </a:t>
            </a:r>
            <a:r>
              <a:rPr sz="1283" dirty="0">
                <a:latin typeface="Comic Sans MS"/>
                <a:cs typeface="Comic Sans MS"/>
              </a:rPr>
              <a:t>bandwidth</a:t>
            </a:r>
            <a:r>
              <a:rPr sz="1283" spc="-16" dirty="0">
                <a:latin typeface="Comic Sans MS"/>
                <a:cs typeface="Comic Sans MS"/>
              </a:rPr>
              <a:t> </a:t>
            </a:r>
            <a:r>
              <a:rPr sz="1283" dirty="0">
                <a:latin typeface="Comic Sans MS"/>
                <a:cs typeface="Comic Sans MS"/>
              </a:rPr>
              <a:t>of</a:t>
            </a:r>
            <a:r>
              <a:rPr sz="1283" spc="-16" dirty="0">
                <a:latin typeface="Comic Sans MS"/>
                <a:cs typeface="Comic Sans MS"/>
              </a:rPr>
              <a:t> </a:t>
            </a:r>
            <a:r>
              <a:rPr sz="1283" dirty="0">
                <a:latin typeface="Comic Sans MS"/>
                <a:cs typeface="Comic Sans MS"/>
              </a:rPr>
              <a:t>(20</a:t>
            </a:r>
            <a:r>
              <a:rPr sz="1283" spc="3" dirty="0">
                <a:latin typeface="Comic Sans MS"/>
                <a:cs typeface="Comic Sans MS"/>
              </a:rPr>
              <a:t> </a:t>
            </a:r>
            <a:r>
              <a:rPr sz="1283" dirty="0">
                <a:latin typeface="Comic Sans MS"/>
                <a:cs typeface="Comic Sans MS"/>
              </a:rPr>
              <a:t>Hz</a:t>
            </a:r>
            <a:r>
              <a:rPr sz="1283" spc="-16" dirty="0">
                <a:latin typeface="Comic Sans MS"/>
                <a:cs typeface="Comic Sans MS"/>
              </a:rPr>
              <a:t> </a:t>
            </a:r>
            <a:r>
              <a:rPr sz="1283" dirty="0">
                <a:latin typeface="Comic Sans MS"/>
                <a:cs typeface="Comic Sans MS"/>
              </a:rPr>
              <a:t>-</a:t>
            </a:r>
            <a:r>
              <a:rPr sz="1283" spc="-3" dirty="0">
                <a:latin typeface="Comic Sans MS"/>
                <a:cs typeface="Comic Sans MS"/>
              </a:rPr>
              <a:t> </a:t>
            </a:r>
            <a:r>
              <a:rPr sz="1283" dirty="0">
                <a:solidFill>
                  <a:srgbClr val="FF0000"/>
                </a:solidFill>
                <a:latin typeface="Comic Sans MS"/>
                <a:cs typeface="Comic Sans MS"/>
              </a:rPr>
              <a:t>20</a:t>
            </a:r>
            <a:r>
              <a:rPr sz="1283" spc="-6" dirty="0">
                <a:solidFill>
                  <a:srgbClr val="FF0000"/>
                </a:solidFill>
                <a:latin typeface="Comic Sans MS"/>
                <a:cs typeface="Comic Sans MS"/>
              </a:rPr>
              <a:t> KHz</a:t>
            </a:r>
            <a:r>
              <a:rPr sz="1283" spc="-6" dirty="0">
                <a:latin typeface="Comic Sans MS"/>
                <a:cs typeface="Comic Sans MS"/>
              </a:rPr>
              <a:t>). </a:t>
            </a:r>
            <a:r>
              <a:rPr sz="1283" dirty="0">
                <a:latin typeface="Comic Sans MS"/>
                <a:cs typeface="Comic Sans MS"/>
              </a:rPr>
              <a:t>By</a:t>
            </a:r>
            <a:r>
              <a:rPr sz="1283" spc="-10" dirty="0">
                <a:latin typeface="Comic Sans MS"/>
                <a:cs typeface="Comic Sans MS"/>
              </a:rPr>
              <a:t> </a:t>
            </a:r>
            <a:r>
              <a:rPr sz="1283" dirty="0">
                <a:latin typeface="Comic Sans MS"/>
                <a:cs typeface="Comic Sans MS"/>
              </a:rPr>
              <a:t>sampling</a:t>
            </a:r>
            <a:r>
              <a:rPr sz="1283" spc="-10" dirty="0">
                <a:latin typeface="Comic Sans MS"/>
                <a:cs typeface="Comic Sans MS"/>
              </a:rPr>
              <a:t> </a:t>
            </a:r>
            <a:r>
              <a:rPr sz="1283" dirty="0">
                <a:latin typeface="Comic Sans MS"/>
                <a:cs typeface="Comic Sans MS"/>
              </a:rPr>
              <a:t>at</a:t>
            </a:r>
            <a:r>
              <a:rPr sz="1283" spc="-16" dirty="0">
                <a:latin typeface="Comic Sans MS"/>
                <a:cs typeface="Comic Sans MS"/>
              </a:rPr>
              <a:t> </a:t>
            </a:r>
            <a:r>
              <a:rPr sz="1283" dirty="0">
                <a:latin typeface="Comic Sans MS"/>
                <a:cs typeface="Comic Sans MS"/>
              </a:rPr>
              <a:t>twice</a:t>
            </a:r>
            <a:r>
              <a:rPr sz="1283" spc="-22" dirty="0">
                <a:latin typeface="Comic Sans MS"/>
                <a:cs typeface="Comic Sans MS"/>
              </a:rPr>
              <a:t> </a:t>
            </a:r>
            <a:r>
              <a:rPr sz="1283" dirty="0">
                <a:latin typeface="Comic Sans MS"/>
                <a:cs typeface="Comic Sans MS"/>
              </a:rPr>
              <a:t>the</a:t>
            </a:r>
            <a:r>
              <a:rPr sz="1283" spc="-16" dirty="0">
                <a:latin typeface="Comic Sans MS"/>
                <a:cs typeface="Comic Sans MS"/>
              </a:rPr>
              <a:t> </a:t>
            </a:r>
            <a:r>
              <a:rPr sz="1283" dirty="0">
                <a:latin typeface="Comic Sans MS"/>
                <a:cs typeface="Comic Sans MS"/>
              </a:rPr>
              <a:t>maximum</a:t>
            </a:r>
            <a:r>
              <a:rPr sz="1283" spc="-38" dirty="0">
                <a:latin typeface="Comic Sans MS"/>
                <a:cs typeface="Comic Sans MS"/>
              </a:rPr>
              <a:t> </a:t>
            </a:r>
            <a:r>
              <a:rPr sz="1283" dirty="0">
                <a:latin typeface="Comic Sans MS"/>
                <a:cs typeface="Comic Sans MS"/>
              </a:rPr>
              <a:t>frequency</a:t>
            </a:r>
            <a:r>
              <a:rPr sz="1283" spc="-16" dirty="0">
                <a:latin typeface="Comic Sans MS"/>
                <a:cs typeface="Comic Sans MS"/>
              </a:rPr>
              <a:t> </a:t>
            </a:r>
            <a:r>
              <a:rPr sz="1283" dirty="0">
                <a:latin typeface="Comic Sans MS"/>
                <a:cs typeface="Comic Sans MS"/>
              </a:rPr>
              <a:t>(</a:t>
            </a:r>
            <a:r>
              <a:rPr sz="1283" dirty="0">
                <a:solidFill>
                  <a:srgbClr val="FF0000"/>
                </a:solidFill>
                <a:latin typeface="Comic Sans MS"/>
                <a:cs typeface="Comic Sans MS"/>
              </a:rPr>
              <a:t>40 KHz</a:t>
            </a:r>
            <a:r>
              <a:rPr sz="1283" dirty="0">
                <a:latin typeface="Comic Sans MS"/>
                <a:cs typeface="Comic Sans MS"/>
              </a:rPr>
              <a:t>)</a:t>
            </a:r>
            <a:r>
              <a:rPr sz="1283" spc="-10" dirty="0">
                <a:latin typeface="Comic Sans MS"/>
                <a:cs typeface="Comic Sans MS"/>
              </a:rPr>
              <a:t> </a:t>
            </a:r>
            <a:r>
              <a:rPr sz="1283" spc="-16" dirty="0">
                <a:latin typeface="Comic Sans MS"/>
                <a:cs typeface="Comic Sans MS"/>
              </a:rPr>
              <a:t>we </a:t>
            </a:r>
            <a:r>
              <a:rPr sz="1283" dirty="0">
                <a:latin typeface="Comic Sans MS"/>
                <a:cs typeface="Comic Sans MS"/>
              </a:rPr>
              <a:t>could</a:t>
            </a:r>
            <a:r>
              <a:rPr sz="1283" spc="-29" dirty="0">
                <a:latin typeface="Comic Sans MS"/>
                <a:cs typeface="Comic Sans MS"/>
              </a:rPr>
              <a:t> </a:t>
            </a:r>
            <a:r>
              <a:rPr sz="1283" dirty="0">
                <a:latin typeface="Comic Sans MS"/>
                <a:cs typeface="Comic Sans MS"/>
              </a:rPr>
              <a:t>have</a:t>
            </a:r>
            <a:r>
              <a:rPr sz="1283" spc="-13" dirty="0">
                <a:latin typeface="Comic Sans MS"/>
                <a:cs typeface="Comic Sans MS"/>
              </a:rPr>
              <a:t> </a:t>
            </a:r>
            <a:r>
              <a:rPr sz="1283" dirty="0">
                <a:latin typeface="Comic Sans MS"/>
                <a:cs typeface="Comic Sans MS"/>
              </a:rPr>
              <a:t>achieved</a:t>
            </a:r>
            <a:r>
              <a:rPr sz="1283" spc="-6" dirty="0">
                <a:latin typeface="Comic Sans MS"/>
                <a:cs typeface="Comic Sans MS"/>
              </a:rPr>
              <a:t> </a:t>
            </a:r>
            <a:r>
              <a:rPr sz="1283" dirty="0">
                <a:latin typeface="Comic Sans MS"/>
                <a:cs typeface="Comic Sans MS"/>
              </a:rPr>
              <a:t>good</a:t>
            </a:r>
            <a:r>
              <a:rPr sz="1283" spc="-19" dirty="0">
                <a:latin typeface="Comic Sans MS"/>
                <a:cs typeface="Comic Sans MS"/>
              </a:rPr>
              <a:t> </a:t>
            </a:r>
            <a:r>
              <a:rPr sz="1283" dirty="0">
                <a:latin typeface="Comic Sans MS"/>
                <a:cs typeface="Comic Sans MS"/>
              </a:rPr>
              <a:t>audio</a:t>
            </a:r>
            <a:r>
              <a:rPr sz="1283" spc="-19" dirty="0">
                <a:latin typeface="Comic Sans MS"/>
                <a:cs typeface="Comic Sans MS"/>
              </a:rPr>
              <a:t> </a:t>
            </a:r>
            <a:r>
              <a:rPr sz="1283" spc="-6" dirty="0">
                <a:latin typeface="Comic Sans MS"/>
                <a:cs typeface="Comic Sans MS"/>
              </a:rPr>
              <a:t>quality.</a:t>
            </a:r>
            <a:endParaRPr sz="1283">
              <a:latin typeface="Comic Sans MS"/>
              <a:cs typeface="Comic Sans MS"/>
            </a:endParaRPr>
          </a:p>
          <a:p>
            <a:pPr marL="228046" marR="445912" indent="-219902">
              <a:spcBef>
                <a:spcPts val="773"/>
              </a:spcBef>
              <a:buClr>
                <a:srgbClr val="3333CC"/>
              </a:buClr>
              <a:buFont typeface="Wingdings"/>
              <a:buChar char=""/>
              <a:tabLst>
                <a:tab pos="228046" algn="l"/>
              </a:tabLst>
            </a:pPr>
            <a:r>
              <a:rPr sz="1283" dirty="0">
                <a:latin typeface="Comic Sans MS"/>
                <a:cs typeface="Comic Sans MS"/>
              </a:rPr>
              <a:t>CD</a:t>
            </a:r>
            <a:r>
              <a:rPr sz="1283" spc="-29" dirty="0">
                <a:latin typeface="Comic Sans MS"/>
                <a:cs typeface="Comic Sans MS"/>
              </a:rPr>
              <a:t> </a:t>
            </a:r>
            <a:r>
              <a:rPr sz="1283" dirty="0">
                <a:latin typeface="Comic Sans MS"/>
                <a:cs typeface="Comic Sans MS"/>
              </a:rPr>
              <a:t>audio</a:t>
            </a:r>
            <a:r>
              <a:rPr sz="1283" spc="-22" dirty="0">
                <a:latin typeface="Comic Sans MS"/>
                <a:cs typeface="Comic Sans MS"/>
              </a:rPr>
              <a:t> </a:t>
            </a:r>
            <a:r>
              <a:rPr sz="1283" dirty="0">
                <a:latin typeface="Comic Sans MS"/>
                <a:cs typeface="Comic Sans MS"/>
              </a:rPr>
              <a:t>slightly</a:t>
            </a:r>
            <a:r>
              <a:rPr sz="1283" spc="-32" dirty="0">
                <a:latin typeface="Comic Sans MS"/>
                <a:cs typeface="Comic Sans MS"/>
              </a:rPr>
              <a:t> </a:t>
            </a:r>
            <a:r>
              <a:rPr sz="1283" dirty="0">
                <a:latin typeface="Comic Sans MS"/>
                <a:cs typeface="Comic Sans MS"/>
              </a:rPr>
              <a:t>exceeds</a:t>
            </a:r>
            <a:r>
              <a:rPr sz="1283" spc="-16" dirty="0">
                <a:latin typeface="Comic Sans MS"/>
                <a:cs typeface="Comic Sans MS"/>
              </a:rPr>
              <a:t> </a:t>
            </a:r>
            <a:r>
              <a:rPr sz="1283" dirty="0">
                <a:latin typeface="Comic Sans MS"/>
                <a:cs typeface="Comic Sans MS"/>
              </a:rPr>
              <a:t>this,</a:t>
            </a:r>
            <a:r>
              <a:rPr sz="1283" spc="-26" dirty="0">
                <a:latin typeface="Comic Sans MS"/>
                <a:cs typeface="Comic Sans MS"/>
              </a:rPr>
              <a:t> </a:t>
            </a:r>
            <a:r>
              <a:rPr sz="1283" dirty="0">
                <a:latin typeface="Comic Sans MS"/>
                <a:cs typeface="Comic Sans MS"/>
              </a:rPr>
              <a:t>resulting</a:t>
            </a:r>
            <a:r>
              <a:rPr sz="1283" spc="-16" dirty="0">
                <a:latin typeface="Comic Sans MS"/>
                <a:cs typeface="Comic Sans MS"/>
              </a:rPr>
              <a:t> </a:t>
            </a:r>
            <a:r>
              <a:rPr sz="1283" dirty="0">
                <a:latin typeface="Comic Sans MS"/>
                <a:cs typeface="Comic Sans MS"/>
              </a:rPr>
              <a:t>in</a:t>
            </a:r>
            <a:r>
              <a:rPr sz="1283" spc="-16" dirty="0">
                <a:latin typeface="Comic Sans MS"/>
                <a:cs typeface="Comic Sans MS"/>
              </a:rPr>
              <a:t> </a:t>
            </a:r>
            <a:r>
              <a:rPr sz="1283" dirty="0">
                <a:latin typeface="Comic Sans MS"/>
                <a:cs typeface="Comic Sans MS"/>
              </a:rPr>
              <a:t>an</a:t>
            </a:r>
            <a:r>
              <a:rPr sz="1283" spc="-16" dirty="0">
                <a:latin typeface="Comic Sans MS"/>
                <a:cs typeface="Comic Sans MS"/>
              </a:rPr>
              <a:t> </a:t>
            </a:r>
            <a:r>
              <a:rPr sz="1283" dirty="0">
                <a:latin typeface="Comic Sans MS"/>
                <a:cs typeface="Comic Sans MS"/>
              </a:rPr>
              <a:t>ability</a:t>
            </a:r>
            <a:r>
              <a:rPr sz="1283" spc="-26" dirty="0">
                <a:latin typeface="Comic Sans MS"/>
                <a:cs typeface="Comic Sans MS"/>
              </a:rPr>
              <a:t> </a:t>
            </a:r>
            <a:r>
              <a:rPr sz="1283" spc="-16" dirty="0">
                <a:latin typeface="Comic Sans MS"/>
                <a:cs typeface="Comic Sans MS"/>
              </a:rPr>
              <a:t>to </a:t>
            </a:r>
            <a:r>
              <a:rPr sz="1283" dirty="0">
                <a:latin typeface="Comic Sans MS"/>
                <a:cs typeface="Comic Sans MS"/>
              </a:rPr>
              <a:t>represent</a:t>
            </a:r>
            <a:r>
              <a:rPr sz="1283" spc="-6" dirty="0">
                <a:latin typeface="Comic Sans MS"/>
                <a:cs typeface="Comic Sans MS"/>
              </a:rPr>
              <a:t> </a:t>
            </a:r>
            <a:r>
              <a:rPr sz="1283" dirty="0">
                <a:latin typeface="Comic Sans MS"/>
                <a:cs typeface="Comic Sans MS"/>
              </a:rPr>
              <a:t>a</a:t>
            </a:r>
            <a:r>
              <a:rPr sz="1283" spc="-29" dirty="0">
                <a:latin typeface="Comic Sans MS"/>
                <a:cs typeface="Comic Sans MS"/>
              </a:rPr>
              <a:t> </a:t>
            </a:r>
            <a:r>
              <a:rPr sz="1283" dirty="0">
                <a:latin typeface="Comic Sans MS"/>
                <a:cs typeface="Comic Sans MS"/>
              </a:rPr>
              <a:t>bandwidth</a:t>
            </a:r>
            <a:r>
              <a:rPr sz="1283" spc="-35" dirty="0">
                <a:latin typeface="Comic Sans MS"/>
                <a:cs typeface="Comic Sans MS"/>
              </a:rPr>
              <a:t> </a:t>
            </a:r>
            <a:r>
              <a:rPr sz="1283" dirty="0">
                <a:latin typeface="Comic Sans MS"/>
                <a:cs typeface="Comic Sans MS"/>
              </a:rPr>
              <a:t>of</a:t>
            </a:r>
            <a:r>
              <a:rPr sz="1283" spc="-32" dirty="0">
                <a:latin typeface="Comic Sans MS"/>
                <a:cs typeface="Comic Sans MS"/>
              </a:rPr>
              <a:t> </a:t>
            </a:r>
            <a:r>
              <a:rPr sz="1283" dirty="0">
                <a:latin typeface="Comic Sans MS"/>
                <a:cs typeface="Comic Sans MS"/>
              </a:rPr>
              <a:t>around</a:t>
            </a:r>
            <a:r>
              <a:rPr sz="1283" spc="-22" dirty="0">
                <a:latin typeface="Comic Sans MS"/>
                <a:cs typeface="Comic Sans MS"/>
              </a:rPr>
              <a:t> </a:t>
            </a:r>
            <a:r>
              <a:rPr sz="1283" dirty="0">
                <a:solidFill>
                  <a:srgbClr val="FF0000"/>
                </a:solidFill>
                <a:latin typeface="Comic Sans MS"/>
                <a:cs typeface="Comic Sans MS"/>
              </a:rPr>
              <a:t>22050</a:t>
            </a:r>
            <a:r>
              <a:rPr sz="1283" spc="-16" dirty="0">
                <a:solidFill>
                  <a:srgbClr val="FF0000"/>
                </a:solidFill>
                <a:latin typeface="Comic Sans MS"/>
                <a:cs typeface="Comic Sans MS"/>
              </a:rPr>
              <a:t> </a:t>
            </a:r>
            <a:r>
              <a:rPr sz="1283" spc="-16" dirty="0">
                <a:latin typeface="Comic Sans MS"/>
                <a:cs typeface="Comic Sans MS"/>
              </a:rPr>
              <a:t>Hz.</a:t>
            </a:r>
            <a:endParaRPr sz="1283">
              <a:latin typeface="Comic Sans MS"/>
              <a:cs typeface="Comic Sans MS"/>
            </a:endParaRPr>
          </a:p>
        </p:txBody>
      </p:sp>
      <p:sp>
        <p:nvSpPr>
          <p:cNvPr id="6" name="Footer Placeholder 5">
            <a:extLst>
              <a:ext uri="{FF2B5EF4-FFF2-40B4-BE49-F238E27FC236}">
                <a16:creationId xmlns:a16="http://schemas.microsoft.com/office/drawing/2014/main" id="{1BF12FB2-8E08-43B5-A169-68041C2DA6D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123881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Quantization</a:t>
            </a:r>
            <a:r>
              <a:rPr sz="2565" u="sng" spc="-119"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(Quality</a:t>
            </a:r>
            <a:r>
              <a:rPr sz="2565" u="sng" spc="-131"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a:t>
            </a:r>
            <a:r>
              <a:rPr sz="2565" u="sng" spc="-6" dirty="0">
                <a:solidFill>
                  <a:srgbClr val="3333CC"/>
                </a:solidFill>
                <a:uFill>
                  <a:solidFill>
                    <a:srgbClr val="3333CC"/>
                  </a:solidFill>
                </a:uFill>
                <a:latin typeface="Comic Sans MS"/>
                <a:cs typeface="Comic Sans MS"/>
              </a:rPr>
              <a:t>&gt;SNR)</a:t>
            </a:r>
            <a:endParaRPr sz="2565">
              <a:latin typeface="Comic Sans MS"/>
              <a:cs typeface="Comic Sans MS"/>
            </a:endParaRPr>
          </a:p>
        </p:txBody>
      </p:sp>
      <p:sp>
        <p:nvSpPr>
          <p:cNvPr id="3" name="object 3"/>
          <p:cNvSpPr txBox="1"/>
          <p:nvPr/>
        </p:nvSpPr>
        <p:spPr>
          <a:xfrm>
            <a:off x="2579036" y="1037822"/>
            <a:ext cx="2267945" cy="2181724"/>
          </a:xfrm>
          <a:prstGeom prst="rect">
            <a:avLst/>
          </a:prstGeom>
        </p:spPr>
        <p:txBody>
          <a:bodyPr vert="horz" wrap="square" lIns="0" tIns="11403" rIns="0" bIns="0" rtlCol="0">
            <a:spAutoFit/>
          </a:bodyPr>
          <a:lstStyle/>
          <a:p>
            <a:pPr marL="228046" marR="28099" indent="-219902">
              <a:lnSpc>
                <a:spcPct val="98500"/>
              </a:lnSpc>
              <a:spcBef>
                <a:spcPts val="90"/>
              </a:spcBef>
              <a:buClr>
                <a:srgbClr val="3333CC"/>
              </a:buClr>
              <a:buSzPct val="85416"/>
              <a:buFont typeface="Wingdings"/>
              <a:buChar char=""/>
              <a:tabLst>
                <a:tab pos="228046" algn="l"/>
              </a:tabLst>
            </a:pPr>
            <a:r>
              <a:rPr sz="1539" dirty="0">
                <a:latin typeface="Comic Sans MS"/>
                <a:cs typeface="Comic Sans MS"/>
              </a:rPr>
              <a:t>In</a:t>
            </a:r>
            <a:r>
              <a:rPr sz="1539" spc="-35" dirty="0">
                <a:latin typeface="Comic Sans MS"/>
                <a:cs typeface="Comic Sans MS"/>
              </a:rPr>
              <a:t> </a:t>
            </a:r>
            <a:r>
              <a:rPr sz="1539" dirty="0">
                <a:latin typeface="Comic Sans MS"/>
                <a:cs typeface="Comic Sans MS"/>
              </a:rPr>
              <a:t>any</a:t>
            </a:r>
            <a:r>
              <a:rPr sz="1539" spc="-29" dirty="0">
                <a:latin typeface="Comic Sans MS"/>
                <a:cs typeface="Comic Sans MS"/>
              </a:rPr>
              <a:t> </a:t>
            </a:r>
            <a:r>
              <a:rPr sz="1539" dirty="0">
                <a:latin typeface="Comic Sans MS"/>
                <a:cs typeface="Comic Sans MS"/>
              </a:rPr>
              <a:t>analog</a:t>
            </a:r>
            <a:r>
              <a:rPr sz="1539" spc="-29" dirty="0">
                <a:latin typeface="Comic Sans MS"/>
                <a:cs typeface="Comic Sans MS"/>
              </a:rPr>
              <a:t> </a:t>
            </a:r>
            <a:r>
              <a:rPr sz="1539" spc="-6" dirty="0">
                <a:latin typeface="Comic Sans MS"/>
                <a:cs typeface="Comic Sans MS"/>
              </a:rPr>
              <a:t>system, </a:t>
            </a:r>
            <a:r>
              <a:rPr sz="1539" dirty="0">
                <a:latin typeface="Comic Sans MS"/>
                <a:cs typeface="Comic Sans MS"/>
              </a:rPr>
              <a:t>some</a:t>
            </a:r>
            <a:r>
              <a:rPr sz="1539" spc="-19" dirty="0">
                <a:latin typeface="Comic Sans MS"/>
                <a:cs typeface="Comic Sans MS"/>
              </a:rPr>
              <a:t> </a:t>
            </a:r>
            <a:r>
              <a:rPr sz="1539" dirty="0">
                <a:latin typeface="Comic Sans MS"/>
                <a:cs typeface="Comic Sans MS"/>
              </a:rPr>
              <a:t>of</a:t>
            </a:r>
            <a:r>
              <a:rPr sz="1539" spc="-13" dirty="0">
                <a:latin typeface="Comic Sans MS"/>
                <a:cs typeface="Comic Sans MS"/>
              </a:rPr>
              <a:t> </a:t>
            </a:r>
            <a:r>
              <a:rPr sz="1539" dirty="0">
                <a:latin typeface="Comic Sans MS"/>
                <a:cs typeface="Comic Sans MS"/>
              </a:rPr>
              <a:t>the</a:t>
            </a:r>
            <a:r>
              <a:rPr sz="1539" spc="-19" dirty="0">
                <a:latin typeface="Comic Sans MS"/>
                <a:cs typeface="Comic Sans MS"/>
              </a:rPr>
              <a:t> </a:t>
            </a:r>
            <a:r>
              <a:rPr sz="1539" dirty="0">
                <a:latin typeface="Comic Sans MS"/>
                <a:cs typeface="Comic Sans MS"/>
              </a:rPr>
              <a:t>voltage</a:t>
            </a:r>
            <a:r>
              <a:rPr sz="1539" spc="-16" dirty="0">
                <a:latin typeface="Comic Sans MS"/>
                <a:cs typeface="Comic Sans MS"/>
              </a:rPr>
              <a:t> is </a:t>
            </a:r>
            <a:r>
              <a:rPr sz="1539" dirty="0">
                <a:latin typeface="Comic Sans MS"/>
                <a:cs typeface="Comic Sans MS"/>
              </a:rPr>
              <a:t>what</a:t>
            </a:r>
            <a:r>
              <a:rPr sz="1539" spc="-32" dirty="0">
                <a:latin typeface="Comic Sans MS"/>
                <a:cs typeface="Comic Sans MS"/>
              </a:rPr>
              <a:t> </a:t>
            </a:r>
            <a:r>
              <a:rPr sz="1539" dirty="0">
                <a:latin typeface="Comic Sans MS"/>
                <a:cs typeface="Comic Sans MS"/>
              </a:rPr>
              <a:t>you</a:t>
            </a:r>
            <a:r>
              <a:rPr sz="1539" spc="-16" dirty="0">
                <a:latin typeface="Comic Sans MS"/>
                <a:cs typeface="Comic Sans MS"/>
              </a:rPr>
              <a:t> </a:t>
            </a:r>
            <a:r>
              <a:rPr sz="1539" dirty="0">
                <a:latin typeface="Comic Sans MS"/>
                <a:cs typeface="Comic Sans MS"/>
              </a:rPr>
              <a:t>want</a:t>
            </a:r>
            <a:r>
              <a:rPr sz="1539" spc="-22" dirty="0">
                <a:latin typeface="Comic Sans MS"/>
                <a:cs typeface="Comic Sans MS"/>
              </a:rPr>
              <a:t> </a:t>
            </a:r>
            <a:r>
              <a:rPr sz="1539" spc="-16" dirty="0">
                <a:latin typeface="Comic Sans MS"/>
                <a:cs typeface="Comic Sans MS"/>
              </a:rPr>
              <a:t>to </a:t>
            </a:r>
            <a:r>
              <a:rPr sz="1539" dirty="0">
                <a:latin typeface="Comic Sans MS"/>
                <a:cs typeface="Comic Sans MS"/>
              </a:rPr>
              <a:t>measure</a:t>
            </a:r>
            <a:r>
              <a:rPr sz="1539" spc="-58" dirty="0">
                <a:latin typeface="Comic Sans MS"/>
                <a:cs typeface="Comic Sans MS"/>
              </a:rPr>
              <a:t> </a:t>
            </a:r>
            <a:r>
              <a:rPr sz="1539" spc="-13" dirty="0">
                <a:latin typeface="Comic Sans MS"/>
                <a:cs typeface="Comic Sans MS"/>
              </a:rPr>
              <a:t>(</a:t>
            </a:r>
            <a:r>
              <a:rPr sz="1603" i="1" spc="-13" dirty="0">
                <a:latin typeface="Comic Sans MS"/>
                <a:cs typeface="Comic Sans MS"/>
              </a:rPr>
              <a:t>signal</a:t>
            </a:r>
            <a:r>
              <a:rPr sz="1539" spc="-13" dirty="0">
                <a:latin typeface="Comic Sans MS"/>
                <a:cs typeface="Comic Sans MS"/>
              </a:rPr>
              <a:t>),</a:t>
            </a:r>
            <a:r>
              <a:rPr sz="1539" spc="-42" dirty="0">
                <a:latin typeface="Comic Sans MS"/>
                <a:cs typeface="Comic Sans MS"/>
              </a:rPr>
              <a:t> </a:t>
            </a:r>
            <a:r>
              <a:rPr sz="1539" spc="-16" dirty="0">
                <a:latin typeface="Comic Sans MS"/>
                <a:cs typeface="Comic Sans MS"/>
              </a:rPr>
              <a:t>and </a:t>
            </a:r>
            <a:r>
              <a:rPr sz="1539" dirty="0">
                <a:latin typeface="Comic Sans MS"/>
                <a:cs typeface="Comic Sans MS"/>
              </a:rPr>
              <a:t>some</a:t>
            </a:r>
            <a:r>
              <a:rPr sz="1539" spc="-16" dirty="0">
                <a:latin typeface="Comic Sans MS"/>
                <a:cs typeface="Comic Sans MS"/>
              </a:rPr>
              <a:t> </a:t>
            </a:r>
            <a:r>
              <a:rPr sz="1539" dirty="0">
                <a:latin typeface="Comic Sans MS"/>
                <a:cs typeface="Comic Sans MS"/>
              </a:rPr>
              <a:t>of</a:t>
            </a:r>
            <a:r>
              <a:rPr sz="1539" spc="-10" dirty="0">
                <a:latin typeface="Comic Sans MS"/>
                <a:cs typeface="Comic Sans MS"/>
              </a:rPr>
              <a:t> </a:t>
            </a:r>
            <a:r>
              <a:rPr sz="1539" dirty="0">
                <a:latin typeface="Comic Sans MS"/>
                <a:cs typeface="Comic Sans MS"/>
              </a:rPr>
              <a:t>it</a:t>
            </a:r>
            <a:r>
              <a:rPr sz="1539" spc="-13" dirty="0">
                <a:latin typeface="Comic Sans MS"/>
                <a:cs typeface="Comic Sans MS"/>
              </a:rPr>
              <a:t> </a:t>
            </a:r>
            <a:r>
              <a:rPr sz="1539" dirty="0">
                <a:latin typeface="Comic Sans MS"/>
                <a:cs typeface="Comic Sans MS"/>
              </a:rPr>
              <a:t>is</a:t>
            </a:r>
            <a:r>
              <a:rPr sz="1539" spc="-6" dirty="0">
                <a:latin typeface="Comic Sans MS"/>
                <a:cs typeface="Comic Sans MS"/>
              </a:rPr>
              <a:t> random </a:t>
            </a:r>
            <a:r>
              <a:rPr sz="1539" dirty="0">
                <a:latin typeface="Comic Sans MS"/>
                <a:cs typeface="Comic Sans MS"/>
              </a:rPr>
              <a:t>fluctuations</a:t>
            </a:r>
            <a:r>
              <a:rPr sz="1539" spc="-32" dirty="0">
                <a:latin typeface="Comic Sans MS"/>
                <a:cs typeface="Comic Sans MS"/>
              </a:rPr>
              <a:t> </a:t>
            </a:r>
            <a:r>
              <a:rPr sz="1539" spc="-6" dirty="0">
                <a:latin typeface="Comic Sans MS"/>
                <a:cs typeface="Comic Sans MS"/>
              </a:rPr>
              <a:t>(</a:t>
            </a:r>
            <a:r>
              <a:rPr sz="1603" i="1" spc="-6" dirty="0">
                <a:latin typeface="Comic Sans MS"/>
                <a:cs typeface="Comic Sans MS"/>
              </a:rPr>
              <a:t>noise</a:t>
            </a:r>
            <a:r>
              <a:rPr sz="1539" spc="-6" dirty="0">
                <a:latin typeface="Comic Sans MS"/>
                <a:cs typeface="Comic Sans MS"/>
              </a:rPr>
              <a:t>).</a:t>
            </a:r>
            <a:endParaRPr sz="1539">
              <a:latin typeface="Comic Sans MS"/>
              <a:cs typeface="Comic Sans MS"/>
            </a:endParaRPr>
          </a:p>
          <a:p>
            <a:pPr marL="228046" marR="3258" indent="-219902">
              <a:lnSpc>
                <a:spcPts val="1847"/>
              </a:lnSpc>
              <a:spcBef>
                <a:spcPts val="420"/>
              </a:spcBef>
              <a:buClr>
                <a:srgbClr val="3333CC"/>
              </a:buClr>
              <a:buSzPct val="82000"/>
              <a:buFont typeface="Wingdings"/>
              <a:buChar char=""/>
              <a:tabLst>
                <a:tab pos="228046" algn="l"/>
              </a:tabLst>
            </a:pPr>
            <a:r>
              <a:rPr sz="1603" i="1" spc="-35" dirty="0">
                <a:latin typeface="Comic Sans MS"/>
                <a:cs typeface="Comic Sans MS"/>
              </a:rPr>
              <a:t>SNR:</a:t>
            </a:r>
            <a:r>
              <a:rPr sz="1603" i="1" spc="-61" dirty="0">
                <a:latin typeface="Comic Sans MS"/>
                <a:cs typeface="Comic Sans MS"/>
              </a:rPr>
              <a:t> </a:t>
            </a:r>
            <a:r>
              <a:rPr sz="1539" dirty="0">
                <a:latin typeface="Comic Sans MS"/>
                <a:cs typeface="Comic Sans MS"/>
              </a:rPr>
              <a:t>Signal</a:t>
            </a:r>
            <a:r>
              <a:rPr sz="1539" spc="-35" dirty="0">
                <a:latin typeface="Comic Sans MS"/>
                <a:cs typeface="Comic Sans MS"/>
              </a:rPr>
              <a:t> </a:t>
            </a:r>
            <a:r>
              <a:rPr sz="1539" dirty="0">
                <a:latin typeface="Comic Sans MS"/>
                <a:cs typeface="Comic Sans MS"/>
              </a:rPr>
              <a:t>to</a:t>
            </a:r>
            <a:r>
              <a:rPr sz="1539" spc="-45" dirty="0">
                <a:latin typeface="Comic Sans MS"/>
                <a:cs typeface="Comic Sans MS"/>
              </a:rPr>
              <a:t> </a:t>
            </a:r>
            <a:r>
              <a:rPr sz="1539" spc="-6" dirty="0">
                <a:latin typeface="Comic Sans MS"/>
                <a:cs typeface="Comic Sans MS"/>
              </a:rPr>
              <a:t>Noise </a:t>
            </a:r>
            <a:r>
              <a:rPr sz="1539" dirty="0">
                <a:latin typeface="Comic Sans MS"/>
                <a:cs typeface="Comic Sans MS"/>
              </a:rPr>
              <a:t>ratio</a:t>
            </a:r>
            <a:r>
              <a:rPr sz="1539" spc="-13" dirty="0">
                <a:latin typeface="Comic Sans MS"/>
                <a:cs typeface="Comic Sans MS"/>
              </a:rPr>
              <a:t> </a:t>
            </a:r>
            <a:r>
              <a:rPr sz="1539" dirty="0">
                <a:latin typeface="Comic Sans MS"/>
                <a:cs typeface="Comic Sans MS"/>
              </a:rPr>
              <a:t>captures</a:t>
            </a:r>
            <a:r>
              <a:rPr sz="1539" spc="-10" dirty="0">
                <a:latin typeface="Comic Sans MS"/>
                <a:cs typeface="Comic Sans MS"/>
              </a:rPr>
              <a:t> </a:t>
            </a:r>
            <a:r>
              <a:rPr sz="1539" spc="-16" dirty="0">
                <a:latin typeface="Comic Sans MS"/>
                <a:cs typeface="Comic Sans MS"/>
              </a:rPr>
              <a:t>the </a:t>
            </a:r>
            <a:r>
              <a:rPr sz="1539" dirty="0">
                <a:latin typeface="Comic Sans MS"/>
                <a:cs typeface="Comic Sans MS"/>
              </a:rPr>
              <a:t>quality</a:t>
            </a:r>
            <a:r>
              <a:rPr sz="1539" spc="-32" dirty="0">
                <a:latin typeface="Comic Sans MS"/>
                <a:cs typeface="Comic Sans MS"/>
              </a:rPr>
              <a:t> </a:t>
            </a:r>
            <a:r>
              <a:rPr sz="1539" dirty="0">
                <a:latin typeface="Comic Sans MS"/>
                <a:cs typeface="Comic Sans MS"/>
              </a:rPr>
              <a:t>of</a:t>
            </a:r>
            <a:r>
              <a:rPr sz="1539" spc="-26" dirty="0">
                <a:latin typeface="Comic Sans MS"/>
                <a:cs typeface="Comic Sans MS"/>
              </a:rPr>
              <a:t> </a:t>
            </a:r>
            <a:r>
              <a:rPr sz="1539" dirty="0">
                <a:latin typeface="Comic Sans MS"/>
                <a:cs typeface="Comic Sans MS"/>
              </a:rPr>
              <a:t>a</a:t>
            </a:r>
            <a:r>
              <a:rPr sz="1539" spc="-29" dirty="0">
                <a:latin typeface="Comic Sans MS"/>
                <a:cs typeface="Comic Sans MS"/>
              </a:rPr>
              <a:t> </a:t>
            </a:r>
            <a:r>
              <a:rPr sz="1539" dirty="0">
                <a:latin typeface="Comic Sans MS"/>
                <a:cs typeface="Comic Sans MS"/>
              </a:rPr>
              <a:t>signal</a:t>
            </a:r>
            <a:r>
              <a:rPr sz="1539" spc="-16" dirty="0">
                <a:latin typeface="Comic Sans MS"/>
                <a:cs typeface="Comic Sans MS"/>
              </a:rPr>
              <a:t> </a:t>
            </a:r>
            <a:r>
              <a:rPr sz="1539" spc="-13" dirty="0">
                <a:latin typeface="Comic Sans MS"/>
                <a:cs typeface="Comic Sans MS"/>
              </a:rPr>
              <a:t>(dB)</a:t>
            </a:r>
            <a:endParaRPr sz="1539">
              <a:latin typeface="Comic Sans MS"/>
              <a:cs typeface="Comic Sans MS"/>
            </a:endParaRPr>
          </a:p>
        </p:txBody>
      </p:sp>
      <p:sp>
        <p:nvSpPr>
          <p:cNvPr id="4" name="object 4"/>
          <p:cNvSpPr txBox="1"/>
          <p:nvPr/>
        </p:nvSpPr>
        <p:spPr>
          <a:xfrm>
            <a:off x="5120812" y="1016173"/>
            <a:ext cx="2307041" cy="3126553"/>
          </a:xfrm>
          <a:prstGeom prst="rect">
            <a:avLst/>
          </a:prstGeom>
        </p:spPr>
        <p:txBody>
          <a:bodyPr vert="horz" wrap="square" lIns="0" tIns="45204" rIns="0" bIns="0" rtlCol="0">
            <a:spAutoFit/>
          </a:bodyPr>
          <a:lstStyle/>
          <a:p>
            <a:pPr marL="227639" marR="34614" indent="-219902">
              <a:lnSpc>
                <a:spcPts val="1661"/>
              </a:lnSpc>
              <a:spcBef>
                <a:spcPts val="356"/>
              </a:spcBef>
              <a:buClr>
                <a:srgbClr val="3333CC"/>
              </a:buClr>
              <a:buSzPct val="82000"/>
              <a:buFont typeface="Wingdings"/>
              <a:buChar char=""/>
              <a:tabLst>
                <a:tab pos="227639" algn="l"/>
              </a:tabLst>
            </a:pPr>
            <a:r>
              <a:rPr sz="1603" i="1" spc="-26" dirty="0">
                <a:latin typeface="Comic Sans MS"/>
                <a:cs typeface="Comic Sans MS"/>
              </a:rPr>
              <a:t>Signal</a:t>
            </a:r>
            <a:r>
              <a:rPr sz="1603" i="1" spc="-87" dirty="0">
                <a:latin typeface="Comic Sans MS"/>
                <a:cs typeface="Comic Sans MS"/>
              </a:rPr>
              <a:t> </a:t>
            </a:r>
            <a:r>
              <a:rPr sz="1603" i="1" dirty="0">
                <a:latin typeface="Comic Sans MS"/>
                <a:cs typeface="Comic Sans MS"/>
              </a:rPr>
              <a:t>to</a:t>
            </a:r>
            <a:r>
              <a:rPr sz="1603" i="1" spc="-96" dirty="0">
                <a:latin typeface="Comic Sans MS"/>
                <a:cs typeface="Comic Sans MS"/>
              </a:rPr>
              <a:t> </a:t>
            </a:r>
            <a:r>
              <a:rPr sz="1603" i="1" spc="-35" dirty="0">
                <a:latin typeface="Comic Sans MS"/>
                <a:cs typeface="Comic Sans MS"/>
              </a:rPr>
              <a:t>Quantization </a:t>
            </a:r>
            <a:r>
              <a:rPr sz="1603" i="1" spc="-22" dirty="0">
                <a:latin typeface="Comic Sans MS"/>
                <a:cs typeface="Comic Sans MS"/>
              </a:rPr>
              <a:t>Noise</a:t>
            </a:r>
            <a:r>
              <a:rPr sz="1603" i="1" spc="-93" dirty="0">
                <a:latin typeface="Comic Sans MS"/>
                <a:cs typeface="Comic Sans MS"/>
              </a:rPr>
              <a:t> </a:t>
            </a:r>
            <a:r>
              <a:rPr sz="1603" i="1" spc="-19" dirty="0">
                <a:latin typeface="Comic Sans MS"/>
                <a:cs typeface="Comic Sans MS"/>
              </a:rPr>
              <a:t>Ratio</a:t>
            </a:r>
            <a:r>
              <a:rPr sz="1603" i="1" spc="-93" dirty="0">
                <a:latin typeface="Comic Sans MS"/>
                <a:cs typeface="Comic Sans MS"/>
              </a:rPr>
              <a:t> </a:t>
            </a:r>
            <a:r>
              <a:rPr sz="1603" i="1" spc="-6" dirty="0">
                <a:latin typeface="Comic Sans MS"/>
                <a:cs typeface="Comic Sans MS"/>
              </a:rPr>
              <a:t>(SQNR)</a:t>
            </a:r>
            <a:endParaRPr sz="1603">
              <a:latin typeface="Comic Sans MS"/>
              <a:cs typeface="Comic Sans MS"/>
            </a:endParaRPr>
          </a:p>
          <a:p>
            <a:pPr marL="228046" marR="3258" indent="-219902">
              <a:lnSpc>
                <a:spcPct val="90000"/>
              </a:lnSpc>
              <a:spcBef>
                <a:spcPts val="346"/>
              </a:spcBef>
              <a:buClr>
                <a:srgbClr val="3333CC"/>
              </a:buClr>
              <a:buSzPct val="85416"/>
              <a:buFont typeface="Wingdings"/>
              <a:buChar char=""/>
              <a:tabLst>
                <a:tab pos="228046" algn="l"/>
              </a:tabLst>
            </a:pPr>
            <a:r>
              <a:rPr sz="1539" dirty="0">
                <a:latin typeface="Comic Sans MS"/>
                <a:cs typeface="Comic Sans MS"/>
              </a:rPr>
              <a:t>The</a:t>
            </a:r>
            <a:r>
              <a:rPr sz="1539" spc="-26" dirty="0">
                <a:latin typeface="Comic Sans MS"/>
                <a:cs typeface="Comic Sans MS"/>
              </a:rPr>
              <a:t> </a:t>
            </a:r>
            <a:r>
              <a:rPr sz="1539" dirty="0">
                <a:latin typeface="Comic Sans MS"/>
                <a:cs typeface="Comic Sans MS"/>
              </a:rPr>
              <a:t>quantization</a:t>
            </a:r>
            <a:r>
              <a:rPr sz="1539" spc="-22" dirty="0">
                <a:latin typeface="Comic Sans MS"/>
                <a:cs typeface="Comic Sans MS"/>
              </a:rPr>
              <a:t> </a:t>
            </a:r>
            <a:r>
              <a:rPr sz="1539" spc="-6" dirty="0">
                <a:latin typeface="Comic Sans MS"/>
                <a:cs typeface="Comic Sans MS"/>
              </a:rPr>
              <a:t>error </a:t>
            </a:r>
            <a:r>
              <a:rPr sz="1539" dirty="0">
                <a:latin typeface="Comic Sans MS"/>
                <a:cs typeface="Comic Sans MS"/>
              </a:rPr>
              <a:t>(or</a:t>
            </a:r>
            <a:r>
              <a:rPr sz="1539" spc="-42" dirty="0">
                <a:latin typeface="Comic Sans MS"/>
                <a:cs typeface="Comic Sans MS"/>
              </a:rPr>
              <a:t> </a:t>
            </a:r>
            <a:r>
              <a:rPr sz="1539" dirty="0">
                <a:latin typeface="Comic Sans MS"/>
                <a:cs typeface="Comic Sans MS"/>
              </a:rPr>
              <a:t>quantization</a:t>
            </a:r>
            <a:r>
              <a:rPr sz="1539" spc="-32" dirty="0">
                <a:latin typeface="Comic Sans MS"/>
                <a:cs typeface="Comic Sans MS"/>
              </a:rPr>
              <a:t> </a:t>
            </a:r>
            <a:r>
              <a:rPr sz="1539" spc="-6" dirty="0">
                <a:latin typeface="Comic Sans MS"/>
                <a:cs typeface="Comic Sans MS"/>
              </a:rPr>
              <a:t>noise) </a:t>
            </a:r>
            <a:r>
              <a:rPr sz="1539" dirty="0">
                <a:latin typeface="Comic Sans MS"/>
                <a:cs typeface="Comic Sans MS"/>
              </a:rPr>
              <a:t>is</a:t>
            </a:r>
            <a:r>
              <a:rPr sz="1539" spc="-10" dirty="0">
                <a:latin typeface="Comic Sans MS"/>
                <a:cs typeface="Comic Sans MS"/>
              </a:rPr>
              <a:t> </a:t>
            </a:r>
            <a:r>
              <a:rPr sz="1539" dirty="0">
                <a:latin typeface="Comic Sans MS"/>
                <a:cs typeface="Comic Sans MS"/>
              </a:rPr>
              <a:t>the </a:t>
            </a:r>
            <a:r>
              <a:rPr sz="1539" spc="-6" dirty="0">
                <a:latin typeface="Comic Sans MS"/>
                <a:cs typeface="Comic Sans MS"/>
              </a:rPr>
              <a:t>difference </a:t>
            </a:r>
            <a:r>
              <a:rPr sz="1539" dirty="0">
                <a:latin typeface="Comic Sans MS"/>
                <a:cs typeface="Comic Sans MS"/>
              </a:rPr>
              <a:t>between</a:t>
            </a:r>
            <a:r>
              <a:rPr sz="1539" spc="-22" dirty="0">
                <a:latin typeface="Comic Sans MS"/>
                <a:cs typeface="Comic Sans MS"/>
              </a:rPr>
              <a:t> </a:t>
            </a:r>
            <a:r>
              <a:rPr sz="1539" dirty="0">
                <a:latin typeface="Comic Sans MS"/>
                <a:cs typeface="Comic Sans MS"/>
              </a:rPr>
              <a:t>the</a:t>
            </a:r>
            <a:r>
              <a:rPr sz="1539" spc="-10" dirty="0">
                <a:latin typeface="Comic Sans MS"/>
                <a:cs typeface="Comic Sans MS"/>
              </a:rPr>
              <a:t> </a:t>
            </a:r>
            <a:r>
              <a:rPr sz="1539" spc="-6" dirty="0">
                <a:latin typeface="Comic Sans MS"/>
                <a:cs typeface="Comic Sans MS"/>
              </a:rPr>
              <a:t>actual </a:t>
            </a:r>
            <a:r>
              <a:rPr sz="1539" dirty="0">
                <a:latin typeface="Comic Sans MS"/>
                <a:cs typeface="Comic Sans MS"/>
              </a:rPr>
              <a:t>value</a:t>
            </a:r>
            <a:r>
              <a:rPr sz="1539" spc="-16" dirty="0">
                <a:latin typeface="Comic Sans MS"/>
                <a:cs typeface="Comic Sans MS"/>
              </a:rPr>
              <a:t> </a:t>
            </a:r>
            <a:r>
              <a:rPr sz="1539" dirty="0">
                <a:latin typeface="Comic Sans MS"/>
                <a:cs typeface="Comic Sans MS"/>
              </a:rPr>
              <a:t>of</a:t>
            </a:r>
            <a:r>
              <a:rPr sz="1539" spc="-19" dirty="0">
                <a:latin typeface="Comic Sans MS"/>
                <a:cs typeface="Comic Sans MS"/>
              </a:rPr>
              <a:t> </a:t>
            </a:r>
            <a:r>
              <a:rPr sz="1539" dirty="0">
                <a:latin typeface="Comic Sans MS"/>
                <a:cs typeface="Comic Sans MS"/>
              </a:rPr>
              <a:t>the</a:t>
            </a:r>
            <a:r>
              <a:rPr sz="1539" spc="-26" dirty="0">
                <a:latin typeface="Comic Sans MS"/>
                <a:cs typeface="Comic Sans MS"/>
              </a:rPr>
              <a:t> </a:t>
            </a:r>
            <a:r>
              <a:rPr sz="1539" spc="-6" dirty="0">
                <a:latin typeface="Comic Sans MS"/>
                <a:cs typeface="Comic Sans MS"/>
              </a:rPr>
              <a:t>analog </a:t>
            </a:r>
            <a:r>
              <a:rPr sz="1539" dirty="0">
                <a:latin typeface="Comic Sans MS"/>
                <a:cs typeface="Comic Sans MS"/>
              </a:rPr>
              <a:t>signal</a:t>
            </a:r>
            <a:r>
              <a:rPr sz="1539" spc="-13" dirty="0">
                <a:latin typeface="Comic Sans MS"/>
                <a:cs typeface="Comic Sans MS"/>
              </a:rPr>
              <a:t> </a:t>
            </a:r>
            <a:r>
              <a:rPr sz="1539" dirty="0">
                <a:latin typeface="Comic Sans MS"/>
                <a:cs typeface="Comic Sans MS"/>
              </a:rPr>
              <a:t>at</a:t>
            </a:r>
            <a:r>
              <a:rPr sz="1539" spc="-22" dirty="0">
                <a:latin typeface="Comic Sans MS"/>
                <a:cs typeface="Comic Sans MS"/>
              </a:rPr>
              <a:t> </a:t>
            </a:r>
            <a:r>
              <a:rPr sz="1539" dirty="0">
                <a:latin typeface="Comic Sans MS"/>
                <a:cs typeface="Comic Sans MS"/>
              </a:rPr>
              <a:t>the</a:t>
            </a:r>
            <a:r>
              <a:rPr sz="1539" spc="-10" dirty="0">
                <a:latin typeface="Comic Sans MS"/>
                <a:cs typeface="Comic Sans MS"/>
              </a:rPr>
              <a:t> </a:t>
            </a:r>
            <a:r>
              <a:rPr sz="1539" spc="-6" dirty="0">
                <a:latin typeface="Comic Sans MS"/>
                <a:cs typeface="Comic Sans MS"/>
              </a:rPr>
              <a:t>sampling </a:t>
            </a:r>
            <a:r>
              <a:rPr sz="1539" dirty="0">
                <a:latin typeface="Comic Sans MS"/>
                <a:cs typeface="Comic Sans MS"/>
              </a:rPr>
              <a:t>time</a:t>
            </a:r>
            <a:r>
              <a:rPr sz="1539" spc="-13" dirty="0">
                <a:latin typeface="Comic Sans MS"/>
                <a:cs typeface="Comic Sans MS"/>
              </a:rPr>
              <a:t> </a:t>
            </a:r>
            <a:r>
              <a:rPr sz="1539" dirty="0">
                <a:latin typeface="Comic Sans MS"/>
                <a:cs typeface="Comic Sans MS"/>
              </a:rPr>
              <a:t>and</a:t>
            </a:r>
            <a:r>
              <a:rPr sz="1539" spc="-13" dirty="0">
                <a:latin typeface="Comic Sans MS"/>
                <a:cs typeface="Comic Sans MS"/>
              </a:rPr>
              <a:t> </a:t>
            </a:r>
            <a:r>
              <a:rPr sz="1539" dirty="0">
                <a:latin typeface="Comic Sans MS"/>
                <a:cs typeface="Comic Sans MS"/>
              </a:rPr>
              <a:t>the</a:t>
            </a:r>
            <a:r>
              <a:rPr sz="1539" spc="-22" dirty="0">
                <a:latin typeface="Comic Sans MS"/>
                <a:cs typeface="Comic Sans MS"/>
              </a:rPr>
              <a:t> </a:t>
            </a:r>
            <a:r>
              <a:rPr sz="1539" spc="-6" dirty="0">
                <a:latin typeface="Comic Sans MS"/>
                <a:cs typeface="Comic Sans MS"/>
              </a:rPr>
              <a:t>nearest </a:t>
            </a:r>
            <a:r>
              <a:rPr sz="1539" dirty="0">
                <a:latin typeface="Comic Sans MS"/>
                <a:cs typeface="Comic Sans MS"/>
              </a:rPr>
              <a:t>quantization</a:t>
            </a:r>
            <a:r>
              <a:rPr sz="1539" spc="-16" dirty="0">
                <a:latin typeface="Comic Sans MS"/>
                <a:cs typeface="Comic Sans MS"/>
              </a:rPr>
              <a:t> </a:t>
            </a:r>
            <a:r>
              <a:rPr sz="1539" spc="-6" dirty="0">
                <a:latin typeface="Comic Sans MS"/>
                <a:cs typeface="Comic Sans MS"/>
              </a:rPr>
              <a:t>interval value.</a:t>
            </a:r>
            <a:endParaRPr sz="1539">
              <a:latin typeface="Comic Sans MS"/>
              <a:cs typeface="Comic Sans MS"/>
            </a:endParaRPr>
          </a:p>
          <a:p>
            <a:pPr marL="227639" marR="207278" indent="-219902">
              <a:lnSpc>
                <a:spcPct val="86400"/>
              </a:lnSpc>
              <a:spcBef>
                <a:spcPts val="385"/>
              </a:spcBef>
              <a:buClr>
                <a:srgbClr val="3333CC"/>
              </a:buClr>
              <a:buSzPct val="82000"/>
              <a:buFont typeface="Wingdings"/>
              <a:buChar char=""/>
              <a:tabLst>
                <a:tab pos="227639" algn="l"/>
              </a:tabLst>
            </a:pPr>
            <a:r>
              <a:rPr sz="1603" i="1" spc="-26" dirty="0">
                <a:solidFill>
                  <a:srgbClr val="FF0000"/>
                </a:solidFill>
                <a:latin typeface="Comic Sans MS"/>
                <a:cs typeface="Comic Sans MS"/>
              </a:rPr>
              <a:t>The</a:t>
            </a:r>
            <a:r>
              <a:rPr sz="1603" i="1" spc="-83" dirty="0">
                <a:solidFill>
                  <a:srgbClr val="FF0000"/>
                </a:solidFill>
                <a:latin typeface="Comic Sans MS"/>
                <a:cs typeface="Comic Sans MS"/>
              </a:rPr>
              <a:t> </a:t>
            </a:r>
            <a:r>
              <a:rPr sz="1603" i="1" spc="-26" dirty="0">
                <a:solidFill>
                  <a:srgbClr val="FF0000"/>
                </a:solidFill>
                <a:latin typeface="Comic Sans MS"/>
                <a:cs typeface="Comic Sans MS"/>
              </a:rPr>
              <a:t>largest</a:t>
            </a:r>
            <a:r>
              <a:rPr sz="1603" i="1" spc="-93" dirty="0">
                <a:solidFill>
                  <a:srgbClr val="FF0000"/>
                </a:solidFill>
                <a:latin typeface="Comic Sans MS"/>
                <a:cs typeface="Comic Sans MS"/>
              </a:rPr>
              <a:t> </a:t>
            </a:r>
            <a:r>
              <a:rPr sz="1603" i="1" spc="-6" dirty="0">
                <a:solidFill>
                  <a:srgbClr val="FF0000"/>
                </a:solidFill>
                <a:latin typeface="Comic Sans MS"/>
                <a:cs typeface="Comic Sans MS"/>
              </a:rPr>
              <a:t>(worst) </a:t>
            </a:r>
            <a:r>
              <a:rPr sz="1603" i="1" spc="-29" dirty="0">
                <a:solidFill>
                  <a:srgbClr val="FF0000"/>
                </a:solidFill>
                <a:latin typeface="Comic Sans MS"/>
                <a:cs typeface="Comic Sans MS"/>
              </a:rPr>
              <a:t>quantization</a:t>
            </a:r>
            <a:r>
              <a:rPr sz="1603" i="1" spc="-67" dirty="0">
                <a:solidFill>
                  <a:srgbClr val="FF0000"/>
                </a:solidFill>
                <a:latin typeface="Comic Sans MS"/>
                <a:cs typeface="Comic Sans MS"/>
              </a:rPr>
              <a:t> </a:t>
            </a:r>
            <a:r>
              <a:rPr sz="1603" i="1" spc="-22" dirty="0">
                <a:solidFill>
                  <a:srgbClr val="FF0000"/>
                </a:solidFill>
                <a:latin typeface="Comic Sans MS"/>
                <a:cs typeface="Comic Sans MS"/>
              </a:rPr>
              <a:t>error</a:t>
            </a:r>
            <a:r>
              <a:rPr sz="1603" i="1" spc="-80" dirty="0">
                <a:solidFill>
                  <a:srgbClr val="FF0000"/>
                </a:solidFill>
                <a:latin typeface="Comic Sans MS"/>
                <a:cs typeface="Comic Sans MS"/>
              </a:rPr>
              <a:t> </a:t>
            </a:r>
            <a:r>
              <a:rPr sz="1603" i="1" spc="-26" dirty="0">
                <a:solidFill>
                  <a:srgbClr val="FF0000"/>
                </a:solidFill>
                <a:latin typeface="Comic Sans MS"/>
                <a:cs typeface="Comic Sans MS"/>
              </a:rPr>
              <a:t>is half</a:t>
            </a:r>
            <a:r>
              <a:rPr sz="1603" i="1" spc="-93" dirty="0">
                <a:solidFill>
                  <a:srgbClr val="FF0000"/>
                </a:solidFill>
                <a:latin typeface="Comic Sans MS"/>
                <a:cs typeface="Comic Sans MS"/>
              </a:rPr>
              <a:t> </a:t>
            </a:r>
            <a:r>
              <a:rPr sz="1603" i="1" dirty="0">
                <a:solidFill>
                  <a:srgbClr val="FF0000"/>
                </a:solidFill>
                <a:latin typeface="Comic Sans MS"/>
                <a:cs typeface="Comic Sans MS"/>
              </a:rPr>
              <a:t>of</a:t>
            </a:r>
            <a:r>
              <a:rPr sz="1603" i="1" spc="-90" dirty="0">
                <a:solidFill>
                  <a:srgbClr val="FF0000"/>
                </a:solidFill>
                <a:latin typeface="Comic Sans MS"/>
                <a:cs typeface="Comic Sans MS"/>
              </a:rPr>
              <a:t> </a:t>
            </a:r>
            <a:r>
              <a:rPr sz="1603" i="1" spc="-22" dirty="0">
                <a:solidFill>
                  <a:srgbClr val="FF0000"/>
                </a:solidFill>
                <a:latin typeface="Comic Sans MS"/>
                <a:cs typeface="Comic Sans MS"/>
              </a:rPr>
              <a:t>the</a:t>
            </a:r>
            <a:r>
              <a:rPr sz="1603" i="1" spc="-96" dirty="0">
                <a:solidFill>
                  <a:srgbClr val="FF0000"/>
                </a:solidFill>
                <a:latin typeface="Comic Sans MS"/>
                <a:cs typeface="Comic Sans MS"/>
              </a:rPr>
              <a:t> </a:t>
            </a:r>
            <a:r>
              <a:rPr sz="1603" i="1" spc="-19" dirty="0">
                <a:solidFill>
                  <a:srgbClr val="FF0000"/>
                </a:solidFill>
                <a:latin typeface="Comic Sans MS"/>
                <a:cs typeface="Comic Sans MS"/>
              </a:rPr>
              <a:t>interval</a:t>
            </a:r>
            <a:r>
              <a:rPr sz="1603" i="1" spc="-19" dirty="0">
                <a:latin typeface="Comic Sans MS"/>
                <a:cs typeface="Comic Sans MS"/>
              </a:rPr>
              <a:t>?</a:t>
            </a:r>
            <a:endParaRPr sz="1603">
              <a:latin typeface="Comic Sans MS"/>
              <a:cs typeface="Comic Sans MS"/>
            </a:endParaRPr>
          </a:p>
        </p:txBody>
      </p:sp>
      <p:sp>
        <p:nvSpPr>
          <p:cNvPr id="5" name="object 5"/>
          <p:cNvSpPr txBox="1"/>
          <p:nvPr/>
        </p:nvSpPr>
        <p:spPr>
          <a:xfrm>
            <a:off x="2487551" y="3462361"/>
            <a:ext cx="1917308" cy="368003"/>
          </a:xfrm>
          <a:prstGeom prst="rect">
            <a:avLst/>
          </a:prstGeom>
        </p:spPr>
        <p:txBody>
          <a:bodyPr vert="horz" wrap="square" lIns="0" tIns="8145" rIns="0" bIns="0" rtlCol="0">
            <a:spAutoFit/>
          </a:bodyPr>
          <a:lstStyle/>
          <a:p>
            <a:pPr marL="32578">
              <a:lnSpc>
                <a:spcPts val="811"/>
              </a:lnSpc>
              <a:spcBef>
                <a:spcPts val="64"/>
              </a:spcBef>
              <a:tabLst>
                <a:tab pos="930103" algn="l"/>
              </a:tabLst>
            </a:pPr>
            <a:r>
              <a:rPr sz="1154" dirty="0">
                <a:latin typeface="Times New Roman"/>
                <a:cs typeface="Times New Roman"/>
              </a:rPr>
              <a:t>SNR = 10 log</a:t>
            </a:r>
            <a:r>
              <a:rPr sz="1154" spc="80" dirty="0">
                <a:latin typeface="Times New Roman"/>
                <a:cs typeface="Times New Roman"/>
              </a:rPr>
              <a:t> </a:t>
            </a:r>
            <a:r>
              <a:rPr sz="1154" u="heavy" baseline="34722" dirty="0">
                <a:uFill>
                  <a:solidFill>
                    <a:srgbClr val="000000"/>
                  </a:solidFill>
                </a:uFill>
                <a:latin typeface="Times New Roman"/>
                <a:cs typeface="Times New Roman"/>
              </a:rPr>
              <a:t>	</a:t>
            </a:r>
            <a:r>
              <a:rPr sz="1732" spc="-10" baseline="37037" dirty="0">
                <a:latin typeface="Times New Roman"/>
                <a:cs typeface="Times New Roman"/>
              </a:rPr>
              <a:t>V</a:t>
            </a:r>
            <a:r>
              <a:rPr sz="1154" spc="-10" baseline="81018" dirty="0">
                <a:latin typeface="Times New Roman"/>
                <a:cs typeface="Times New Roman"/>
              </a:rPr>
              <a:t>2</a:t>
            </a:r>
            <a:r>
              <a:rPr sz="1154" u="heavy" spc="-10" baseline="34722" dirty="0">
                <a:uFill>
                  <a:solidFill>
                    <a:srgbClr val="000000"/>
                  </a:solidFill>
                </a:uFill>
                <a:latin typeface="Times New Roman"/>
                <a:cs typeface="Times New Roman"/>
              </a:rPr>
              <a:t>signal</a:t>
            </a:r>
            <a:r>
              <a:rPr sz="1154" u="heavy" spc="481" baseline="34722" dirty="0">
                <a:uFill>
                  <a:solidFill>
                    <a:srgbClr val="000000"/>
                  </a:solidFill>
                </a:uFill>
                <a:latin typeface="Times New Roman"/>
                <a:cs typeface="Times New Roman"/>
              </a:rPr>
              <a:t> </a:t>
            </a:r>
            <a:endParaRPr sz="1154" baseline="34722">
              <a:latin typeface="Times New Roman"/>
              <a:cs typeface="Times New Roman"/>
            </a:endParaRPr>
          </a:p>
          <a:p>
            <a:pPr marR="27691" algn="r">
              <a:lnSpc>
                <a:spcPts val="452"/>
              </a:lnSpc>
            </a:pPr>
            <a:r>
              <a:rPr sz="1154" dirty="0">
                <a:latin typeface="Times New Roman"/>
                <a:cs typeface="Times New Roman"/>
              </a:rPr>
              <a:t>= 20</a:t>
            </a:r>
            <a:r>
              <a:rPr sz="1154" spc="-6" dirty="0">
                <a:latin typeface="Times New Roman"/>
                <a:cs typeface="Times New Roman"/>
              </a:rPr>
              <a:t> </a:t>
            </a:r>
            <a:r>
              <a:rPr sz="1154" spc="-16" dirty="0">
                <a:latin typeface="Times New Roman"/>
                <a:cs typeface="Times New Roman"/>
              </a:rPr>
              <a:t>log</a:t>
            </a:r>
            <a:endParaRPr sz="1154">
              <a:latin typeface="Times New Roman"/>
              <a:cs typeface="Times New Roman"/>
            </a:endParaRPr>
          </a:p>
          <a:p>
            <a:pPr marL="108322" algn="ctr">
              <a:lnSpc>
                <a:spcPts val="840"/>
              </a:lnSpc>
            </a:pPr>
            <a:r>
              <a:rPr sz="1732" spc="-24" baseline="-16975" dirty="0">
                <a:latin typeface="Times New Roman"/>
                <a:cs typeface="Times New Roman"/>
              </a:rPr>
              <a:t>V</a:t>
            </a:r>
            <a:r>
              <a:rPr sz="770" spc="-16" dirty="0">
                <a:latin typeface="Times New Roman"/>
                <a:cs typeface="Times New Roman"/>
              </a:rPr>
              <a:t>2</a:t>
            </a:r>
            <a:endParaRPr sz="770">
              <a:latin typeface="Times New Roman"/>
              <a:cs typeface="Times New Roman"/>
            </a:endParaRPr>
          </a:p>
          <a:p>
            <a:pPr marL="1089735">
              <a:lnSpc>
                <a:spcPts val="737"/>
              </a:lnSpc>
            </a:pPr>
            <a:r>
              <a:rPr sz="770" spc="-6" dirty="0">
                <a:latin typeface="Times New Roman"/>
                <a:cs typeface="Times New Roman"/>
              </a:rPr>
              <a:t>noise</a:t>
            </a:r>
            <a:endParaRPr sz="770">
              <a:latin typeface="Times New Roman"/>
              <a:cs typeface="Times New Roman"/>
            </a:endParaRPr>
          </a:p>
        </p:txBody>
      </p:sp>
      <p:sp>
        <p:nvSpPr>
          <p:cNvPr id="6" name="object 6"/>
          <p:cNvSpPr txBox="1"/>
          <p:nvPr/>
        </p:nvSpPr>
        <p:spPr>
          <a:xfrm>
            <a:off x="4436478" y="3364656"/>
            <a:ext cx="122173" cy="185837"/>
          </a:xfrm>
          <a:prstGeom prst="rect">
            <a:avLst/>
          </a:prstGeom>
        </p:spPr>
        <p:txBody>
          <a:bodyPr vert="horz" wrap="square" lIns="0" tIns="8145" rIns="0" bIns="0" rtlCol="0">
            <a:spAutoFit/>
          </a:bodyPr>
          <a:lstStyle/>
          <a:p>
            <a:pPr marL="8145">
              <a:spcBef>
                <a:spcPts val="64"/>
              </a:spcBef>
            </a:pPr>
            <a:r>
              <a:rPr sz="1154" spc="-32" dirty="0">
                <a:latin typeface="Times New Roman"/>
                <a:cs typeface="Times New Roman"/>
              </a:rPr>
              <a:t>V</a:t>
            </a:r>
            <a:endParaRPr sz="1154">
              <a:latin typeface="Times New Roman"/>
              <a:cs typeface="Times New Roman"/>
            </a:endParaRPr>
          </a:p>
        </p:txBody>
      </p:sp>
      <p:sp>
        <p:nvSpPr>
          <p:cNvPr id="7" name="object 7"/>
          <p:cNvSpPr txBox="1"/>
          <p:nvPr/>
        </p:nvSpPr>
        <p:spPr>
          <a:xfrm>
            <a:off x="4542036" y="3449688"/>
            <a:ext cx="248826" cy="126719"/>
          </a:xfrm>
          <a:prstGeom prst="rect">
            <a:avLst/>
          </a:prstGeom>
        </p:spPr>
        <p:txBody>
          <a:bodyPr vert="horz" wrap="square" lIns="0" tIns="8145" rIns="0" bIns="0" rtlCol="0">
            <a:spAutoFit/>
          </a:bodyPr>
          <a:lstStyle/>
          <a:p>
            <a:pPr marL="8145">
              <a:spcBef>
                <a:spcPts val="64"/>
              </a:spcBef>
            </a:pPr>
            <a:r>
              <a:rPr sz="770" spc="-6" dirty="0">
                <a:latin typeface="Times New Roman"/>
                <a:cs typeface="Times New Roman"/>
              </a:rPr>
              <a:t>signal</a:t>
            </a:r>
            <a:endParaRPr sz="770">
              <a:latin typeface="Times New Roman"/>
              <a:cs typeface="Times New Roman"/>
            </a:endParaRPr>
          </a:p>
        </p:txBody>
      </p:sp>
      <p:sp>
        <p:nvSpPr>
          <p:cNvPr id="8" name="object 8"/>
          <p:cNvSpPr/>
          <p:nvPr/>
        </p:nvSpPr>
        <p:spPr>
          <a:xfrm>
            <a:off x="4406178" y="3607519"/>
            <a:ext cx="473626" cy="0"/>
          </a:xfrm>
          <a:custGeom>
            <a:avLst/>
            <a:gdLst/>
            <a:ahLst/>
            <a:cxnLst/>
            <a:rect l="l" t="t" r="r" b="b"/>
            <a:pathLst>
              <a:path w="738504">
                <a:moveTo>
                  <a:pt x="0" y="0"/>
                </a:moveTo>
                <a:lnTo>
                  <a:pt x="738378" y="0"/>
                </a:lnTo>
              </a:path>
            </a:pathLst>
          </a:custGeom>
          <a:ln w="19050">
            <a:solidFill>
              <a:srgbClr val="000000"/>
            </a:solidFill>
          </a:ln>
        </p:spPr>
        <p:txBody>
          <a:bodyPr wrap="square" lIns="0" tIns="0" rIns="0" bIns="0" rtlCol="0"/>
          <a:lstStyle/>
          <a:p>
            <a:endParaRPr sz="1154"/>
          </a:p>
        </p:txBody>
      </p:sp>
      <p:sp>
        <p:nvSpPr>
          <p:cNvPr id="9" name="object 9"/>
          <p:cNvSpPr txBox="1"/>
          <p:nvPr/>
        </p:nvSpPr>
        <p:spPr>
          <a:xfrm>
            <a:off x="4425237" y="3667222"/>
            <a:ext cx="360819" cy="185902"/>
          </a:xfrm>
          <a:prstGeom prst="rect">
            <a:avLst/>
          </a:prstGeom>
        </p:spPr>
        <p:txBody>
          <a:bodyPr vert="horz" wrap="square" lIns="0" tIns="8145" rIns="0" bIns="0" rtlCol="0">
            <a:spAutoFit/>
          </a:bodyPr>
          <a:lstStyle/>
          <a:p>
            <a:pPr marL="24434">
              <a:spcBef>
                <a:spcPts val="64"/>
              </a:spcBef>
            </a:pPr>
            <a:r>
              <a:rPr sz="1732" spc="-10" baseline="13888" dirty="0">
                <a:latin typeface="Times New Roman"/>
                <a:cs typeface="Times New Roman"/>
              </a:rPr>
              <a:t>V</a:t>
            </a:r>
            <a:r>
              <a:rPr sz="770" spc="-6" dirty="0">
                <a:latin typeface="Times New Roman"/>
                <a:cs typeface="Times New Roman"/>
              </a:rPr>
              <a:t>noise</a:t>
            </a:r>
            <a:endParaRPr sz="770">
              <a:latin typeface="Times New Roman"/>
              <a:cs typeface="Times New Roman"/>
            </a:endParaRPr>
          </a:p>
        </p:txBody>
      </p:sp>
      <p:sp>
        <p:nvSpPr>
          <p:cNvPr id="12" name="Footer Placeholder 11">
            <a:extLst>
              <a:ext uri="{FF2B5EF4-FFF2-40B4-BE49-F238E27FC236}">
                <a16:creationId xmlns:a16="http://schemas.microsoft.com/office/drawing/2014/main" id="{FA63CB85-9C75-4BBD-83CA-A4332D08D0E4}"/>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765543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u="sng" dirty="0">
                <a:solidFill>
                  <a:srgbClr val="3333CC"/>
                </a:solidFill>
                <a:uFill>
                  <a:solidFill>
                    <a:srgbClr val="3333CC"/>
                  </a:solidFill>
                </a:uFill>
                <a:latin typeface="Comic Sans MS"/>
                <a:cs typeface="Comic Sans MS"/>
              </a:rPr>
              <a:t>SQNR</a:t>
            </a:r>
            <a:r>
              <a:rPr sz="2565" u="sng" spc="-77"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Calculation</a:t>
            </a:r>
            <a:r>
              <a:rPr sz="2565" u="sng" spc="-55" dirty="0">
                <a:solidFill>
                  <a:srgbClr val="3333CC"/>
                </a:solidFill>
                <a:uFill>
                  <a:solidFill>
                    <a:srgbClr val="3333CC"/>
                  </a:solidFill>
                </a:uFill>
                <a:latin typeface="Comic Sans MS"/>
                <a:cs typeface="Comic Sans MS"/>
              </a:rPr>
              <a:t> </a:t>
            </a:r>
            <a:r>
              <a:rPr sz="2565" u="sng" spc="-13" dirty="0">
                <a:solidFill>
                  <a:srgbClr val="3333CC"/>
                </a:solidFill>
                <a:uFill>
                  <a:solidFill>
                    <a:srgbClr val="3333CC"/>
                  </a:solidFill>
                </a:uFill>
                <a:latin typeface="Comic Sans MS"/>
                <a:cs typeface="Comic Sans MS"/>
              </a:rPr>
              <a:t>(WC)</a:t>
            </a:r>
            <a:endParaRPr sz="2565">
              <a:latin typeface="Comic Sans MS"/>
              <a:cs typeface="Comic Sans MS"/>
            </a:endParaRPr>
          </a:p>
        </p:txBody>
      </p:sp>
      <p:sp>
        <p:nvSpPr>
          <p:cNvPr id="3" name="object 3"/>
          <p:cNvSpPr txBox="1"/>
          <p:nvPr/>
        </p:nvSpPr>
        <p:spPr>
          <a:xfrm>
            <a:off x="2528276" y="1008500"/>
            <a:ext cx="4830736" cy="1064577"/>
          </a:xfrm>
          <a:prstGeom prst="rect">
            <a:avLst/>
          </a:prstGeom>
        </p:spPr>
        <p:txBody>
          <a:bodyPr vert="horz" wrap="square" lIns="0" tIns="38281" rIns="0" bIns="0" rtlCol="0">
            <a:spAutoFit/>
          </a:bodyPr>
          <a:lstStyle/>
          <a:p>
            <a:pPr marL="236191" marR="173478" indent="-219902">
              <a:lnSpc>
                <a:spcPts val="1943"/>
              </a:lnSpc>
              <a:spcBef>
                <a:spcPts val="301"/>
              </a:spcBef>
              <a:buClr>
                <a:srgbClr val="3333CC"/>
              </a:buClr>
              <a:buSzPct val="83928"/>
              <a:buFont typeface="Wingdings"/>
              <a:buChar char=""/>
              <a:tabLst>
                <a:tab pos="236191" algn="l"/>
                <a:tab pos="3301377" algn="l"/>
              </a:tabLst>
            </a:pPr>
            <a:r>
              <a:rPr sz="1796" dirty="0">
                <a:latin typeface="Comic Sans MS"/>
                <a:cs typeface="Comic Sans MS"/>
              </a:rPr>
              <a:t>If</a:t>
            </a:r>
            <a:r>
              <a:rPr sz="1796" spc="-35" dirty="0">
                <a:latin typeface="Comic Sans MS"/>
                <a:cs typeface="Comic Sans MS"/>
              </a:rPr>
              <a:t> </a:t>
            </a:r>
            <a:r>
              <a:rPr sz="1796" dirty="0">
                <a:latin typeface="Comic Sans MS"/>
                <a:cs typeface="Comic Sans MS"/>
              </a:rPr>
              <a:t>we</a:t>
            </a:r>
            <a:r>
              <a:rPr sz="1796" spc="-35" dirty="0">
                <a:latin typeface="Comic Sans MS"/>
                <a:cs typeface="Comic Sans MS"/>
              </a:rPr>
              <a:t> </a:t>
            </a:r>
            <a:r>
              <a:rPr sz="1796" dirty="0">
                <a:latin typeface="Comic Sans MS"/>
                <a:cs typeface="Comic Sans MS"/>
              </a:rPr>
              <a:t>use</a:t>
            </a:r>
            <a:r>
              <a:rPr sz="1796" spc="-35" dirty="0">
                <a:latin typeface="Comic Sans MS"/>
                <a:cs typeface="Comic Sans MS"/>
              </a:rPr>
              <a:t> </a:t>
            </a:r>
            <a:r>
              <a:rPr sz="1796" dirty="0">
                <a:latin typeface="Comic Sans MS"/>
                <a:cs typeface="Comic Sans MS"/>
              </a:rPr>
              <a:t>N</a:t>
            </a:r>
            <a:r>
              <a:rPr sz="1796" spc="-29" dirty="0">
                <a:latin typeface="Comic Sans MS"/>
                <a:cs typeface="Comic Sans MS"/>
              </a:rPr>
              <a:t> </a:t>
            </a:r>
            <a:r>
              <a:rPr sz="1796" dirty="0">
                <a:latin typeface="Comic Sans MS"/>
                <a:cs typeface="Comic Sans MS"/>
              </a:rPr>
              <a:t>bits</a:t>
            </a:r>
            <a:r>
              <a:rPr sz="1796" spc="-22" dirty="0">
                <a:latin typeface="Comic Sans MS"/>
                <a:cs typeface="Comic Sans MS"/>
              </a:rPr>
              <a:t> </a:t>
            </a:r>
            <a:r>
              <a:rPr sz="1796" dirty="0">
                <a:latin typeface="Comic Sans MS"/>
                <a:cs typeface="Comic Sans MS"/>
              </a:rPr>
              <a:t>per</a:t>
            </a:r>
            <a:r>
              <a:rPr sz="1796" spc="-19" dirty="0">
                <a:latin typeface="Comic Sans MS"/>
                <a:cs typeface="Comic Sans MS"/>
              </a:rPr>
              <a:t> </a:t>
            </a:r>
            <a:r>
              <a:rPr sz="1796" dirty="0">
                <a:latin typeface="Comic Sans MS"/>
                <a:cs typeface="Comic Sans MS"/>
              </a:rPr>
              <a:t>sample,</a:t>
            </a:r>
            <a:r>
              <a:rPr sz="1796" spc="-32" dirty="0">
                <a:latin typeface="Comic Sans MS"/>
                <a:cs typeface="Comic Sans MS"/>
              </a:rPr>
              <a:t> </a:t>
            </a:r>
            <a:r>
              <a:rPr sz="1796" dirty="0">
                <a:latin typeface="Comic Sans MS"/>
                <a:cs typeface="Comic Sans MS"/>
              </a:rPr>
              <a:t>the</a:t>
            </a:r>
            <a:r>
              <a:rPr sz="1796" spc="-29" dirty="0">
                <a:latin typeface="Comic Sans MS"/>
                <a:cs typeface="Comic Sans MS"/>
              </a:rPr>
              <a:t> </a:t>
            </a:r>
            <a:r>
              <a:rPr sz="1796" dirty="0">
                <a:latin typeface="Comic Sans MS"/>
                <a:cs typeface="Comic Sans MS"/>
              </a:rPr>
              <a:t>range</a:t>
            </a:r>
            <a:r>
              <a:rPr sz="1796" spc="-19" dirty="0">
                <a:latin typeface="Comic Sans MS"/>
                <a:cs typeface="Comic Sans MS"/>
              </a:rPr>
              <a:t> </a:t>
            </a:r>
            <a:r>
              <a:rPr sz="1796" spc="-22" dirty="0">
                <a:latin typeface="Comic Sans MS"/>
                <a:cs typeface="Comic Sans MS"/>
              </a:rPr>
              <a:t>of </a:t>
            </a:r>
            <a:r>
              <a:rPr sz="1796" dirty="0">
                <a:latin typeface="Comic Sans MS"/>
                <a:cs typeface="Comic Sans MS"/>
              </a:rPr>
              <a:t>the</a:t>
            </a:r>
            <a:r>
              <a:rPr sz="1796" spc="-32" dirty="0">
                <a:latin typeface="Comic Sans MS"/>
                <a:cs typeface="Comic Sans MS"/>
              </a:rPr>
              <a:t> </a:t>
            </a:r>
            <a:r>
              <a:rPr sz="1796" dirty="0">
                <a:latin typeface="Comic Sans MS"/>
                <a:cs typeface="Comic Sans MS"/>
              </a:rPr>
              <a:t>digital</a:t>
            </a:r>
            <a:r>
              <a:rPr sz="1796" spc="-22" dirty="0">
                <a:latin typeface="Comic Sans MS"/>
                <a:cs typeface="Comic Sans MS"/>
              </a:rPr>
              <a:t> </a:t>
            </a:r>
            <a:r>
              <a:rPr sz="1796" dirty="0">
                <a:latin typeface="Comic Sans MS"/>
                <a:cs typeface="Comic Sans MS"/>
              </a:rPr>
              <a:t>signal</a:t>
            </a:r>
            <a:r>
              <a:rPr sz="1796" spc="-26" dirty="0">
                <a:latin typeface="Comic Sans MS"/>
                <a:cs typeface="Comic Sans MS"/>
              </a:rPr>
              <a:t> </a:t>
            </a:r>
            <a:r>
              <a:rPr sz="1796" dirty="0">
                <a:latin typeface="Comic Sans MS"/>
                <a:cs typeface="Comic Sans MS"/>
              </a:rPr>
              <a:t>is:</a:t>
            </a:r>
            <a:r>
              <a:rPr sz="1796" spc="-16" dirty="0">
                <a:latin typeface="Comic Sans MS"/>
                <a:cs typeface="Comic Sans MS"/>
              </a:rPr>
              <a:t> </a:t>
            </a:r>
            <a:r>
              <a:rPr sz="1796" spc="-6" dirty="0">
                <a:latin typeface="Comic Sans MS"/>
                <a:cs typeface="Comic Sans MS"/>
              </a:rPr>
              <a:t>-2</a:t>
            </a:r>
            <a:r>
              <a:rPr sz="1780" spc="-10" baseline="25525" dirty="0">
                <a:latin typeface="Comic Sans MS"/>
                <a:cs typeface="Comic Sans MS"/>
              </a:rPr>
              <a:t>N-</a:t>
            </a:r>
            <a:r>
              <a:rPr sz="1780" baseline="25525" dirty="0">
                <a:latin typeface="Comic Sans MS"/>
                <a:cs typeface="Comic Sans MS"/>
              </a:rPr>
              <a:t>1</a:t>
            </a:r>
            <a:r>
              <a:rPr sz="1780" spc="221" baseline="25525" dirty="0">
                <a:latin typeface="Comic Sans MS"/>
                <a:cs typeface="Comic Sans MS"/>
              </a:rPr>
              <a:t> </a:t>
            </a:r>
            <a:r>
              <a:rPr sz="1796" spc="-16" dirty="0">
                <a:latin typeface="Comic Sans MS"/>
                <a:cs typeface="Comic Sans MS"/>
              </a:rPr>
              <a:t>to</a:t>
            </a:r>
            <a:r>
              <a:rPr sz="1796" dirty="0">
                <a:latin typeface="Comic Sans MS"/>
                <a:cs typeface="Comic Sans MS"/>
              </a:rPr>
              <a:t>	</a:t>
            </a:r>
            <a:r>
              <a:rPr sz="1796" spc="-6" dirty="0">
                <a:latin typeface="Comic Sans MS"/>
                <a:cs typeface="Comic Sans MS"/>
              </a:rPr>
              <a:t>2</a:t>
            </a:r>
            <a:r>
              <a:rPr sz="1780" spc="-10" baseline="25525" dirty="0">
                <a:latin typeface="Comic Sans MS"/>
                <a:cs typeface="Comic Sans MS"/>
              </a:rPr>
              <a:t>N-</a:t>
            </a:r>
            <a:r>
              <a:rPr sz="1780" spc="-48" baseline="25525" dirty="0">
                <a:latin typeface="Comic Sans MS"/>
                <a:cs typeface="Comic Sans MS"/>
              </a:rPr>
              <a:t>1</a:t>
            </a:r>
            <a:endParaRPr sz="1780" baseline="25525">
              <a:latin typeface="Comic Sans MS"/>
              <a:cs typeface="Comic Sans MS"/>
            </a:endParaRPr>
          </a:p>
          <a:p>
            <a:pPr marL="236191" marR="11402" indent="-219902">
              <a:lnSpc>
                <a:spcPts val="1937"/>
              </a:lnSpc>
              <a:spcBef>
                <a:spcPts val="430"/>
              </a:spcBef>
              <a:buClr>
                <a:srgbClr val="3333CC"/>
              </a:buClr>
              <a:buSzPct val="83928"/>
              <a:buFont typeface="Wingdings"/>
              <a:buChar char=""/>
              <a:tabLst>
                <a:tab pos="236191" algn="l"/>
              </a:tabLst>
            </a:pPr>
            <a:r>
              <a:rPr sz="1796" dirty="0">
                <a:latin typeface="Comic Sans MS"/>
                <a:cs typeface="Comic Sans MS"/>
              </a:rPr>
              <a:t>The</a:t>
            </a:r>
            <a:r>
              <a:rPr sz="1796" spc="-58" dirty="0">
                <a:latin typeface="Comic Sans MS"/>
                <a:cs typeface="Comic Sans MS"/>
              </a:rPr>
              <a:t> </a:t>
            </a:r>
            <a:r>
              <a:rPr sz="1796" spc="-13" dirty="0">
                <a:latin typeface="Comic Sans MS"/>
                <a:cs typeface="Comic Sans MS"/>
              </a:rPr>
              <a:t>worst-</a:t>
            </a:r>
            <a:r>
              <a:rPr sz="1796" dirty="0">
                <a:latin typeface="Comic Sans MS"/>
                <a:cs typeface="Comic Sans MS"/>
              </a:rPr>
              <a:t>case</a:t>
            </a:r>
            <a:r>
              <a:rPr sz="1796" spc="-38" dirty="0">
                <a:latin typeface="Comic Sans MS"/>
                <a:cs typeface="Comic Sans MS"/>
              </a:rPr>
              <a:t> </a:t>
            </a:r>
            <a:r>
              <a:rPr sz="1796" dirty="0">
                <a:latin typeface="Comic Sans MS"/>
                <a:cs typeface="Comic Sans MS"/>
              </a:rPr>
              <a:t>signal</a:t>
            </a:r>
            <a:r>
              <a:rPr sz="1796" spc="-45" dirty="0">
                <a:latin typeface="Comic Sans MS"/>
                <a:cs typeface="Comic Sans MS"/>
              </a:rPr>
              <a:t> </a:t>
            </a:r>
            <a:r>
              <a:rPr sz="1796" dirty="0">
                <a:latin typeface="Comic Sans MS"/>
                <a:cs typeface="Comic Sans MS"/>
              </a:rPr>
              <a:t>to</a:t>
            </a:r>
            <a:r>
              <a:rPr sz="1796" spc="-42" dirty="0">
                <a:latin typeface="Comic Sans MS"/>
                <a:cs typeface="Comic Sans MS"/>
              </a:rPr>
              <a:t> </a:t>
            </a:r>
            <a:r>
              <a:rPr sz="1796" dirty="0">
                <a:latin typeface="Comic Sans MS"/>
                <a:cs typeface="Comic Sans MS"/>
              </a:rPr>
              <a:t>quantization</a:t>
            </a:r>
            <a:r>
              <a:rPr sz="1796" spc="-29" dirty="0">
                <a:latin typeface="Comic Sans MS"/>
                <a:cs typeface="Comic Sans MS"/>
              </a:rPr>
              <a:t> </a:t>
            </a:r>
            <a:r>
              <a:rPr sz="1796" spc="-6" dirty="0">
                <a:latin typeface="Comic Sans MS"/>
                <a:cs typeface="Comic Sans MS"/>
              </a:rPr>
              <a:t>noise </a:t>
            </a:r>
            <a:r>
              <a:rPr sz="1796" dirty="0">
                <a:latin typeface="Comic Sans MS"/>
                <a:cs typeface="Comic Sans MS"/>
              </a:rPr>
              <a:t>ratio</a:t>
            </a:r>
            <a:r>
              <a:rPr sz="1796" spc="-22" dirty="0">
                <a:latin typeface="Comic Sans MS"/>
                <a:cs typeface="Comic Sans MS"/>
              </a:rPr>
              <a:t> </a:t>
            </a:r>
            <a:r>
              <a:rPr sz="1796" dirty="0">
                <a:latin typeface="Comic Sans MS"/>
                <a:cs typeface="Comic Sans MS"/>
              </a:rPr>
              <a:t>is</a:t>
            </a:r>
            <a:r>
              <a:rPr sz="1796" spc="-32" dirty="0">
                <a:latin typeface="Comic Sans MS"/>
                <a:cs typeface="Comic Sans MS"/>
              </a:rPr>
              <a:t> </a:t>
            </a:r>
            <a:r>
              <a:rPr sz="1796" dirty="0">
                <a:latin typeface="Comic Sans MS"/>
                <a:cs typeface="Comic Sans MS"/>
              </a:rPr>
              <a:t>given</a:t>
            </a:r>
            <a:r>
              <a:rPr sz="1796" spc="-32" dirty="0">
                <a:latin typeface="Comic Sans MS"/>
                <a:cs typeface="Comic Sans MS"/>
              </a:rPr>
              <a:t> </a:t>
            </a:r>
            <a:r>
              <a:rPr sz="1796" spc="-16" dirty="0">
                <a:latin typeface="Comic Sans MS"/>
                <a:cs typeface="Comic Sans MS"/>
              </a:rPr>
              <a:t>by:</a:t>
            </a:r>
            <a:endParaRPr sz="1796">
              <a:latin typeface="Comic Sans MS"/>
              <a:cs typeface="Comic Sans MS"/>
            </a:endParaRPr>
          </a:p>
        </p:txBody>
      </p:sp>
      <p:sp>
        <p:nvSpPr>
          <p:cNvPr id="4" name="object 4"/>
          <p:cNvSpPr txBox="1"/>
          <p:nvPr/>
        </p:nvSpPr>
        <p:spPr>
          <a:xfrm>
            <a:off x="2603470" y="2853807"/>
            <a:ext cx="4697160" cy="526790"/>
          </a:xfrm>
          <a:prstGeom prst="rect">
            <a:avLst/>
          </a:prstGeom>
        </p:spPr>
        <p:txBody>
          <a:bodyPr vert="horz" wrap="square" lIns="0" tIns="39095" rIns="0" bIns="0" rtlCol="0">
            <a:spAutoFit/>
          </a:bodyPr>
          <a:lstStyle/>
          <a:p>
            <a:pPr marL="227232" marR="3258" indent="-219495">
              <a:lnSpc>
                <a:spcPts val="1937"/>
              </a:lnSpc>
              <a:spcBef>
                <a:spcPts val="308"/>
              </a:spcBef>
              <a:buClr>
                <a:srgbClr val="3333CC"/>
              </a:buClr>
              <a:buSzPct val="83928"/>
              <a:buFont typeface="Wingdings"/>
              <a:buChar char=""/>
              <a:tabLst>
                <a:tab pos="228046" algn="l"/>
              </a:tabLst>
            </a:pPr>
            <a:r>
              <a:rPr sz="1796" dirty="0">
                <a:latin typeface="Comic Sans MS"/>
                <a:cs typeface="Comic Sans MS"/>
              </a:rPr>
              <a:t>Each</a:t>
            </a:r>
            <a:r>
              <a:rPr sz="1796" spc="-38" dirty="0">
                <a:latin typeface="Comic Sans MS"/>
                <a:cs typeface="Comic Sans MS"/>
              </a:rPr>
              <a:t> </a:t>
            </a:r>
            <a:r>
              <a:rPr sz="1796" dirty="0">
                <a:latin typeface="Comic Sans MS"/>
                <a:cs typeface="Comic Sans MS"/>
              </a:rPr>
              <a:t>bit</a:t>
            </a:r>
            <a:r>
              <a:rPr sz="1796" spc="-38" dirty="0">
                <a:latin typeface="Comic Sans MS"/>
                <a:cs typeface="Comic Sans MS"/>
              </a:rPr>
              <a:t> </a:t>
            </a:r>
            <a:r>
              <a:rPr sz="1796" dirty="0">
                <a:latin typeface="Comic Sans MS"/>
                <a:cs typeface="Comic Sans MS"/>
              </a:rPr>
              <a:t>adds</a:t>
            </a:r>
            <a:r>
              <a:rPr sz="1796" spc="-29" dirty="0">
                <a:latin typeface="Comic Sans MS"/>
                <a:cs typeface="Comic Sans MS"/>
              </a:rPr>
              <a:t> </a:t>
            </a:r>
            <a:r>
              <a:rPr sz="1796" dirty="0">
                <a:latin typeface="Comic Sans MS"/>
                <a:cs typeface="Comic Sans MS"/>
              </a:rPr>
              <a:t>about</a:t>
            </a:r>
            <a:r>
              <a:rPr sz="1796" spc="-26" dirty="0">
                <a:latin typeface="Comic Sans MS"/>
                <a:cs typeface="Comic Sans MS"/>
              </a:rPr>
              <a:t> </a:t>
            </a:r>
            <a:r>
              <a:rPr sz="1796" dirty="0">
                <a:latin typeface="Comic Sans MS"/>
                <a:cs typeface="Comic Sans MS"/>
              </a:rPr>
              <a:t>6</a:t>
            </a:r>
            <a:r>
              <a:rPr sz="1796" spc="-35" dirty="0">
                <a:latin typeface="Comic Sans MS"/>
                <a:cs typeface="Comic Sans MS"/>
              </a:rPr>
              <a:t> </a:t>
            </a:r>
            <a:r>
              <a:rPr sz="1796" dirty="0">
                <a:latin typeface="Comic Sans MS"/>
                <a:cs typeface="Comic Sans MS"/>
              </a:rPr>
              <a:t>dB</a:t>
            </a:r>
            <a:r>
              <a:rPr sz="1796" spc="-42" dirty="0">
                <a:latin typeface="Comic Sans MS"/>
                <a:cs typeface="Comic Sans MS"/>
              </a:rPr>
              <a:t> </a:t>
            </a:r>
            <a:r>
              <a:rPr sz="1796" dirty="0">
                <a:latin typeface="Comic Sans MS"/>
                <a:cs typeface="Comic Sans MS"/>
              </a:rPr>
              <a:t>of</a:t>
            </a:r>
            <a:r>
              <a:rPr sz="1796" spc="-35" dirty="0">
                <a:latin typeface="Comic Sans MS"/>
                <a:cs typeface="Comic Sans MS"/>
              </a:rPr>
              <a:t> </a:t>
            </a:r>
            <a:r>
              <a:rPr sz="1796" dirty="0">
                <a:latin typeface="Comic Sans MS"/>
                <a:cs typeface="Comic Sans MS"/>
              </a:rPr>
              <a:t>resolution,</a:t>
            </a:r>
            <a:r>
              <a:rPr sz="1796" spc="-38" dirty="0">
                <a:latin typeface="Comic Sans MS"/>
                <a:cs typeface="Comic Sans MS"/>
              </a:rPr>
              <a:t> </a:t>
            </a:r>
            <a:r>
              <a:rPr sz="1796" spc="-16" dirty="0">
                <a:latin typeface="Comic Sans MS"/>
                <a:cs typeface="Comic Sans MS"/>
              </a:rPr>
              <a:t>so 	</a:t>
            </a:r>
            <a:r>
              <a:rPr sz="1796" dirty="0">
                <a:latin typeface="Comic Sans MS"/>
                <a:cs typeface="Comic Sans MS"/>
              </a:rPr>
              <a:t>16</a:t>
            </a:r>
            <a:r>
              <a:rPr sz="1796" spc="-29" dirty="0">
                <a:latin typeface="Comic Sans MS"/>
                <a:cs typeface="Comic Sans MS"/>
              </a:rPr>
              <a:t> </a:t>
            </a:r>
            <a:r>
              <a:rPr sz="1796" dirty="0">
                <a:latin typeface="Comic Sans MS"/>
                <a:cs typeface="Comic Sans MS"/>
              </a:rPr>
              <a:t>bits</a:t>
            </a:r>
            <a:r>
              <a:rPr sz="1796" spc="-22" dirty="0">
                <a:latin typeface="Comic Sans MS"/>
                <a:cs typeface="Comic Sans MS"/>
              </a:rPr>
              <a:t> </a:t>
            </a:r>
            <a:r>
              <a:rPr sz="1796" dirty="0">
                <a:latin typeface="Comic Sans MS"/>
                <a:cs typeface="Comic Sans MS"/>
              </a:rPr>
              <a:t>enable</a:t>
            </a:r>
            <a:r>
              <a:rPr sz="1796" spc="-32" dirty="0">
                <a:latin typeface="Comic Sans MS"/>
                <a:cs typeface="Comic Sans MS"/>
              </a:rPr>
              <a:t> </a:t>
            </a:r>
            <a:r>
              <a:rPr sz="1796" dirty="0">
                <a:latin typeface="Comic Sans MS"/>
                <a:cs typeface="Comic Sans MS"/>
              </a:rPr>
              <a:t>a</a:t>
            </a:r>
            <a:r>
              <a:rPr sz="1796" spc="-29" dirty="0">
                <a:latin typeface="Comic Sans MS"/>
                <a:cs typeface="Comic Sans MS"/>
              </a:rPr>
              <a:t> </a:t>
            </a:r>
            <a:r>
              <a:rPr sz="1796" dirty="0">
                <a:latin typeface="Comic Sans MS"/>
                <a:cs typeface="Comic Sans MS"/>
              </a:rPr>
              <a:t>maximum</a:t>
            </a:r>
            <a:r>
              <a:rPr sz="1796" spc="-26" dirty="0">
                <a:latin typeface="Comic Sans MS"/>
                <a:cs typeface="Comic Sans MS"/>
              </a:rPr>
              <a:t> </a:t>
            </a:r>
            <a:r>
              <a:rPr sz="1796" dirty="0">
                <a:latin typeface="Comic Sans MS"/>
                <a:cs typeface="Comic Sans MS"/>
              </a:rPr>
              <a:t>SQNR</a:t>
            </a:r>
            <a:r>
              <a:rPr sz="1796" spc="-26" dirty="0">
                <a:latin typeface="Comic Sans MS"/>
                <a:cs typeface="Comic Sans MS"/>
              </a:rPr>
              <a:t> </a:t>
            </a:r>
            <a:r>
              <a:rPr sz="1796" dirty="0">
                <a:latin typeface="Comic Sans MS"/>
                <a:cs typeface="Comic Sans MS"/>
              </a:rPr>
              <a:t>=</a:t>
            </a:r>
            <a:r>
              <a:rPr sz="1796" spc="-26" dirty="0">
                <a:latin typeface="Comic Sans MS"/>
                <a:cs typeface="Comic Sans MS"/>
              </a:rPr>
              <a:t> </a:t>
            </a:r>
            <a:r>
              <a:rPr sz="1796" dirty="0">
                <a:latin typeface="Comic Sans MS"/>
                <a:cs typeface="Comic Sans MS"/>
              </a:rPr>
              <a:t>96</a:t>
            </a:r>
            <a:r>
              <a:rPr sz="1796" spc="-29" dirty="0">
                <a:latin typeface="Comic Sans MS"/>
                <a:cs typeface="Comic Sans MS"/>
              </a:rPr>
              <a:t> </a:t>
            </a:r>
            <a:r>
              <a:rPr sz="1796" spc="-16" dirty="0">
                <a:latin typeface="Comic Sans MS"/>
                <a:cs typeface="Comic Sans MS"/>
              </a:rPr>
              <a:t>dB.</a:t>
            </a:r>
            <a:endParaRPr sz="1796">
              <a:latin typeface="Comic Sans MS"/>
              <a:cs typeface="Comic Sans MS"/>
            </a:endParaRPr>
          </a:p>
        </p:txBody>
      </p:sp>
      <p:sp>
        <p:nvSpPr>
          <p:cNvPr id="5" name="object 5"/>
          <p:cNvSpPr txBox="1"/>
          <p:nvPr/>
        </p:nvSpPr>
        <p:spPr>
          <a:xfrm>
            <a:off x="3827484" y="2236914"/>
            <a:ext cx="398285" cy="185902"/>
          </a:xfrm>
          <a:prstGeom prst="rect">
            <a:avLst/>
          </a:prstGeom>
        </p:spPr>
        <p:txBody>
          <a:bodyPr vert="horz" wrap="square" lIns="0" tIns="8145" rIns="0" bIns="0" rtlCol="0">
            <a:spAutoFit/>
          </a:bodyPr>
          <a:lstStyle/>
          <a:p>
            <a:pPr marL="24434">
              <a:spcBef>
                <a:spcPts val="64"/>
              </a:spcBef>
            </a:pPr>
            <a:r>
              <a:rPr sz="1732" spc="-10" baseline="13888" dirty="0">
                <a:latin typeface="Comic Sans MS"/>
                <a:cs typeface="Comic Sans MS"/>
              </a:rPr>
              <a:t>V</a:t>
            </a:r>
            <a:r>
              <a:rPr sz="770" spc="-6" dirty="0">
                <a:latin typeface="Comic Sans MS"/>
                <a:cs typeface="Comic Sans MS"/>
              </a:rPr>
              <a:t>signal</a:t>
            </a:r>
            <a:endParaRPr sz="770">
              <a:latin typeface="Comic Sans MS"/>
              <a:cs typeface="Comic Sans MS"/>
            </a:endParaRPr>
          </a:p>
        </p:txBody>
      </p:sp>
      <p:sp>
        <p:nvSpPr>
          <p:cNvPr id="6" name="object 6"/>
          <p:cNvSpPr/>
          <p:nvPr/>
        </p:nvSpPr>
        <p:spPr>
          <a:xfrm>
            <a:off x="3822027" y="2430191"/>
            <a:ext cx="666252" cy="0"/>
          </a:xfrm>
          <a:custGeom>
            <a:avLst/>
            <a:gdLst/>
            <a:ahLst/>
            <a:cxnLst/>
            <a:rect l="l" t="t" r="r" b="b"/>
            <a:pathLst>
              <a:path w="1038860">
                <a:moveTo>
                  <a:pt x="0" y="0"/>
                </a:moveTo>
                <a:lnTo>
                  <a:pt x="1038478" y="0"/>
                </a:lnTo>
              </a:path>
            </a:pathLst>
          </a:custGeom>
          <a:ln w="19050">
            <a:solidFill>
              <a:srgbClr val="000000"/>
            </a:solidFill>
          </a:ln>
        </p:spPr>
        <p:txBody>
          <a:bodyPr wrap="square" lIns="0" tIns="0" rIns="0" bIns="0" rtlCol="0"/>
          <a:lstStyle/>
          <a:p>
            <a:endParaRPr sz="1154"/>
          </a:p>
        </p:txBody>
      </p:sp>
      <p:sp>
        <p:nvSpPr>
          <p:cNvPr id="7" name="object 7"/>
          <p:cNvSpPr txBox="1"/>
          <p:nvPr/>
        </p:nvSpPr>
        <p:spPr>
          <a:xfrm>
            <a:off x="3834733" y="2489080"/>
            <a:ext cx="660958" cy="185902"/>
          </a:xfrm>
          <a:prstGeom prst="rect">
            <a:avLst/>
          </a:prstGeom>
        </p:spPr>
        <p:txBody>
          <a:bodyPr vert="horz" wrap="square" lIns="0" tIns="8145" rIns="0" bIns="0" rtlCol="0">
            <a:spAutoFit/>
          </a:bodyPr>
          <a:lstStyle/>
          <a:p>
            <a:pPr marL="24434">
              <a:spcBef>
                <a:spcPts val="64"/>
              </a:spcBef>
            </a:pPr>
            <a:r>
              <a:rPr sz="1732" baseline="13888" dirty="0">
                <a:latin typeface="Times New Roman"/>
                <a:cs typeface="Times New Roman"/>
              </a:rPr>
              <a:t>V</a:t>
            </a:r>
            <a:r>
              <a:rPr sz="770" dirty="0">
                <a:latin typeface="Times New Roman"/>
                <a:cs typeface="Times New Roman"/>
              </a:rPr>
              <a:t>quant</a:t>
            </a:r>
            <a:r>
              <a:rPr sz="770" spc="-13" dirty="0">
                <a:latin typeface="Times New Roman"/>
                <a:cs typeface="Times New Roman"/>
              </a:rPr>
              <a:t> </a:t>
            </a:r>
            <a:r>
              <a:rPr sz="770" dirty="0">
                <a:latin typeface="Times New Roman"/>
                <a:cs typeface="Times New Roman"/>
              </a:rPr>
              <a:t>-</a:t>
            </a:r>
            <a:r>
              <a:rPr sz="770" spc="-10" dirty="0">
                <a:latin typeface="Times New Roman"/>
                <a:cs typeface="Times New Roman"/>
              </a:rPr>
              <a:t> </a:t>
            </a:r>
            <a:r>
              <a:rPr sz="770" spc="-6" dirty="0">
                <a:latin typeface="Times New Roman"/>
                <a:cs typeface="Times New Roman"/>
              </a:rPr>
              <a:t>noise</a:t>
            </a:r>
            <a:endParaRPr sz="770">
              <a:latin typeface="Times New Roman"/>
              <a:cs typeface="Times New Roman"/>
            </a:endParaRPr>
          </a:p>
        </p:txBody>
      </p:sp>
      <p:sp>
        <p:nvSpPr>
          <p:cNvPr id="8" name="object 8"/>
          <p:cNvSpPr txBox="1"/>
          <p:nvPr/>
        </p:nvSpPr>
        <p:spPr>
          <a:xfrm>
            <a:off x="5104522" y="2165727"/>
            <a:ext cx="273668" cy="185902"/>
          </a:xfrm>
          <a:prstGeom prst="rect">
            <a:avLst/>
          </a:prstGeom>
        </p:spPr>
        <p:txBody>
          <a:bodyPr vert="horz" wrap="square" lIns="0" tIns="8145" rIns="0" bIns="0" rtlCol="0">
            <a:spAutoFit/>
          </a:bodyPr>
          <a:lstStyle/>
          <a:p>
            <a:pPr marL="24434">
              <a:spcBef>
                <a:spcPts val="64"/>
              </a:spcBef>
            </a:pPr>
            <a:r>
              <a:rPr sz="1732" spc="-10" baseline="-16975" dirty="0">
                <a:latin typeface="Times New Roman"/>
                <a:cs typeface="Times New Roman"/>
              </a:rPr>
              <a:t>2</a:t>
            </a:r>
            <a:r>
              <a:rPr sz="770" spc="-6" dirty="0">
                <a:latin typeface="Times New Roman"/>
                <a:cs typeface="Times New Roman"/>
              </a:rPr>
              <a:t>N-</a:t>
            </a:r>
            <a:r>
              <a:rPr sz="770" spc="-32" dirty="0">
                <a:latin typeface="Times New Roman"/>
                <a:cs typeface="Times New Roman"/>
              </a:rPr>
              <a:t>1</a:t>
            </a:r>
            <a:endParaRPr sz="770">
              <a:latin typeface="Times New Roman"/>
              <a:cs typeface="Times New Roman"/>
            </a:endParaRPr>
          </a:p>
        </p:txBody>
      </p:sp>
      <p:sp>
        <p:nvSpPr>
          <p:cNvPr id="9" name="object 9"/>
          <p:cNvSpPr/>
          <p:nvPr/>
        </p:nvSpPr>
        <p:spPr>
          <a:xfrm>
            <a:off x="5084648" y="2436300"/>
            <a:ext cx="343714" cy="0"/>
          </a:xfrm>
          <a:custGeom>
            <a:avLst/>
            <a:gdLst/>
            <a:ahLst/>
            <a:cxnLst/>
            <a:rect l="l" t="t" r="r" b="b"/>
            <a:pathLst>
              <a:path w="535939">
                <a:moveTo>
                  <a:pt x="0" y="0"/>
                </a:moveTo>
                <a:lnTo>
                  <a:pt x="535559" y="0"/>
                </a:lnTo>
              </a:path>
            </a:pathLst>
          </a:custGeom>
          <a:ln w="19050">
            <a:solidFill>
              <a:srgbClr val="000000"/>
            </a:solidFill>
          </a:ln>
        </p:spPr>
        <p:txBody>
          <a:bodyPr wrap="square" lIns="0" tIns="0" rIns="0" bIns="0" rtlCol="0"/>
          <a:lstStyle/>
          <a:p>
            <a:endParaRPr sz="1154"/>
          </a:p>
        </p:txBody>
      </p:sp>
      <p:sp>
        <p:nvSpPr>
          <p:cNvPr id="10" name="object 10"/>
          <p:cNvSpPr txBox="1"/>
          <p:nvPr/>
        </p:nvSpPr>
        <p:spPr>
          <a:xfrm>
            <a:off x="5124559" y="2458992"/>
            <a:ext cx="204437" cy="185837"/>
          </a:xfrm>
          <a:prstGeom prst="rect">
            <a:avLst/>
          </a:prstGeom>
        </p:spPr>
        <p:txBody>
          <a:bodyPr vert="horz" wrap="square" lIns="0" tIns="8145" rIns="0" bIns="0" rtlCol="0">
            <a:spAutoFit/>
          </a:bodyPr>
          <a:lstStyle/>
          <a:p>
            <a:pPr marL="8145">
              <a:spcBef>
                <a:spcPts val="64"/>
              </a:spcBef>
            </a:pPr>
            <a:r>
              <a:rPr sz="1154" spc="-16" dirty="0">
                <a:latin typeface="Times New Roman"/>
                <a:cs typeface="Times New Roman"/>
              </a:rPr>
              <a:t>1/2</a:t>
            </a:r>
            <a:endParaRPr sz="1154">
              <a:latin typeface="Times New Roman"/>
              <a:cs typeface="Times New Roman"/>
            </a:endParaRPr>
          </a:p>
        </p:txBody>
      </p:sp>
      <p:sp>
        <p:nvSpPr>
          <p:cNvPr id="11" name="object 11"/>
          <p:cNvSpPr txBox="1"/>
          <p:nvPr/>
        </p:nvSpPr>
        <p:spPr>
          <a:xfrm>
            <a:off x="2762393" y="2319829"/>
            <a:ext cx="4447926" cy="185902"/>
          </a:xfrm>
          <a:prstGeom prst="rect">
            <a:avLst/>
          </a:prstGeom>
        </p:spPr>
        <p:txBody>
          <a:bodyPr vert="horz" wrap="square" lIns="0" tIns="8145" rIns="0" bIns="0" rtlCol="0">
            <a:spAutoFit/>
          </a:bodyPr>
          <a:lstStyle/>
          <a:p>
            <a:pPr marL="8145">
              <a:spcBef>
                <a:spcPts val="64"/>
              </a:spcBef>
              <a:tabLst>
                <a:tab pos="1749034" algn="l"/>
                <a:tab pos="2726782" algn="l"/>
              </a:tabLst>
            </a:pPr>
            <a:r>
              <a:rPr sz="1732" baseline="1543" dirty="0">
                <a:latin typeface="Comic Sans MS"/>
                <a:cs typeface="Comic Sans MS"/>
              </a:rPr>
              <a:t>SQNR</a:t>
            </a:r>
            <a:r>
              <a:rPr sz="1732" spc="-19" baseline="1543" dirty="0">
                <a:latin typeface="Comic Sans MS"/>
                <a:cs typeface="Comic Sans MS"/>
              </a:rPr>
              <a:t> </a:t>
            </a:r>
            <a:r>
              <a:rPr sz="1732" baseline="1543" dirty="0">
                <a:latin typeface="Comic Sans MS"/>
                <a:cs typeface="Comic Sans MS"/>
              </a:rPr>
              <a:t>=</a:t>
            </a:r>
            <a:r>
              <a:rPr sz="1732" spc="-10" baseline="1543" dirty="0">
                <a:latin typeface="Comic Sans MS"/>
                <a:cs typeface="Comic Sans MS"/>
              </a:rPr>
              <a:t> </a:t>
            </a:r>
            <a:r>
              <a:rPr sz="1732" baseline="1543" dirty="0">
                <a:latin typeface="Comic Sans MS"/>
                <a:cs typeface="Comic Sans MS"/>
              </a:rPr>
              <a:t>20</a:t>
            </a:r>
            <a:r>
              <a:rPr sz="1732" spc="-14" baseline="1543" dirty="0">
                <a:latin typeface="Comic Sans MS"/>
                <a:cs typeface="Comic Sans MS"/>
              </a:rPr>
              <a:t> </a:t>
            </a:r>
            <a:r>
              <a:rPr sz="1732" spc="-24" baseline="1543" dirty="0">
                <a:latin typeface="Comic Sans MS"/>
                <a:cs typeface="Comic Sans MS"/>
              </a:rPr>
              <a:t>log</a:t>
            </a:r>
            <a:r>
              <a:rPr sz="1732" baseline="1543" dirty="0">
                <a:latin typeface="Comic Sans MS"/>
                <a:cs typeface="Comic Sans MS"/>
              </a:rPr>
              <a:t>	</a:t>
            </a:r>
            <a:r>
              <a:rPr sz="1539" baseline="1736" dirty="0">
                <a:latin typeface="Times New Roman"/>
                <a:cs typeface="Times New Roman"/>
              </a:rPr>
              <a:t>=</a:t>
            </a:r>
            <a:r>
              <a:rPr sz="1539" spc="375" baseline="1736" dirty="0">
                <a:latin typeface="Times New Roman"/>
                <a:cs typeface="Times New Roman"/>
              </a:rPr>
              <a:t> </a:t>
            </a:r>
            <a:r>
              <a:rPr sz="1732" baseline="1543" dirty="0">
                <a:latin typeface="Times New Roman"/>
                <a:cs typeface="Times New Roman"/>
              </a:rPr>
              <a:t>20</a:t>
            </a:r>
            <a:r>
              <a:rPr sz="1732" spc="-10" baseline="1543" dirty="0">
                <a:latin typeface="Times New Roman"/>
                <a:cs typeface="Times New Roman"/>
              </a:rPr>
              <a:t> </a:t>
            </a:r>
            <a:r>
              <a:rPr sz="1732" spc="-24" baseline="1543" dirty="0">
                <a:latin typeface="Times New Roman"/>
                <a:cs typeface="Times New Roman"/>
              </a:rPr>
              <a:t>log</a:t>
            </a:r>
            <a:r>
              <a:rPr sz="1732" baseline="1543" dirty="0">
                <a:latin typeface="Times New Roman"/>
                <a:cs typeface="Times New Roman"/>
              </a:rPr>
              <a:t>	</a:t>
            </a:r>
            <a:r>
              <a:rPr sz="1154" dirty="0">
                <a:latin typeface="Times New Roman"/>
                <a:cs typeface="Times New Roman"/>
              </a:rPr>
              <a:t>=</a:t>
            </a:r>
            <a:r>
              <a:rPr sz="1154" spc="289" dirty="0">
                <a:latin typeface="Times New Roman"/>
                <a:cs typeface="Times New Roman"/>
              </a:rPr>
              <a:t> </a:t>
            </a:r>
            <a:r>
              <a:rPr sz="1154" dirty="0">
                <a:latin typeface="Times New Roman"/>
                <a:cs typeface="Times New Roman"/>
              </a:rPr>
              <a:t>N x 20</a:t>
            </a:r>
            <a:r>
              <a:rPr sz="1154" spc="-6" dirty="0">
                <a:latin typeface="Times New Roman"/>
                <a:cs typeface="Times New Roman"/>
              </a:rPr>
              <a:t> </a:t>
            </a:r>
            <a:r>
              <a:rPr sz="1154" dirty="0">
                <a:latin typeface="Times New Roman"/>
                <a:cs typeface="Times New Roman"/>
              </a:rPr>
              <a:t>log</a:t>
            </a:r>
            <a:r>
              <a:rPr sz="1154" spc="-3" dirty="0">
                <a:latin typeface="Times New Roman"/>
                <a:cs typeface="Times New Roman"/>
              </a:rPr>
              <a:t> </a:t>
            </a:r>
            <a:r>
              <a:rPr sz="1154" dirty="0">
                <a:latin typeface="Times New Roman"/>
                <a:cs typeface="Times New Roman"/>
              </a:rPr>
              <a:t>2</a:t>
            </a:r>
            <a:r>
              <a:rPr sz="1154" spc="3" dirty="0">
                <a:latin typeface="Times New Roman"/>
                <a:cs typeface="Times New Roman"/>
              </a:rPr>
              <a:t> </a:t>
            </a:r>
            <a:r>
              <a:rPr sz="1154" dirty="0">
                <a:latin typeface="Times New Roman"/>
                <a:cs typeface="Times New Roman"/>
              </a:rPr>
              <a:t>=</a:t>
            </a:r>
            <a:r>
              <a:rPr sz="1154" spc="-3" dirty="0">
                <a:latin typeface="Times New Roman"/>
                <a:cs typeface="Times New Roman"/>
              </a:rPr>
              <a:t> </a:t>
            </a:r>
            <a:r>
              <a:rPr sz="1154" dirty="0">
                <a:solidFill>
                  <a:srgbClr val="FF0000"/>
                </a:solidFill>
                <a:latin typeface="Times New Roman"/>
                <a:cs typeface="Times New Roman"/>
              </a:rPr>
              <a:t>6.02N</a:t>
            </a:r>
            <a:r>
              <a:rPr sz="1154" spc="-6" dirty="0">
                <a:solidFill>
                  <a:srgbClr val="FF0000"/>
                </a:solidFill>
                <a:latin typeface="Times New Roman"/>
                <a:cs typeface="Times New Roman"/>
              </a:rPr>
              <a:t> </a:t>
            </a:r>
            <a:r>
              <a:rPr sz="1154" spc="-13" dirty="0">
                <a:latin typeface="Times New Roman"/>
                <a:cs typeface="Times New Roman"/>
              </a:rPr>
              <a:t>(dB)</a:t>
            </a:r>
            <a:endParaRPr sz="1154">
              <a:latin typeface="Times New Roman"/>
              <a:cs typeface="Times New Roman"/>
            </a:endParaRPr>
          </a:p>
        </p:txBody>
      </p:sp>
      <p:sp>
        <p:nvSpPr>
          <p:cNvPr id="12" name="object 12"/>
          <p:cNvSpPr txBox="1"/>
          <p:nvPr/>
        </p:nvSpPr>
        <p:spPr>
          <a:xfrm>
            <a:off x="3587129" y="3671131"/>
            <a:ext cx="2409667" cy="146404"/>
          </a:xfrm>
          <a:prstGeom prst="rect">
            <a:avLst/>
          </a:prstGeom>
        </p:spPr>
        <p:txBody>
          <a:bodyPr vert="horz" wrap="square" lIns="0" tIns="8145" rIns="0" bIns="0" rtlCol="0">
            <a:spAutoFit/>
          </a:bodyPr>
          <a:lstStyle/>
          <a:p>
            <a:pPr marL="8145">
              <a:spcBef>
                <a:spcPts val="64"/>
              </a:spcBef>
            </a:pPr>
            <a:r>
              <a:rPr sz="898" b="1" dirty="0">
                <a:solidFill>
                  <a:srgbClr val="FF0000"/>
                </a:solidFill>
                <a:latin typeface="Times New Roman"/>
                <a:cs typeface="Times New Roman"/>
              </a:rPr>
              <a:t>SQNR=</a:t>
            </a:r>
            <a:r>
              <a:rPr sz="898" b="1" spc="224" dirty="0">
                <a:solidFill>
                  <a:srgbClr val="FF0000"/>
                </a:solidFill>
                <a:latin typeface="Times New Roman"/>
                <a:cs typeface="Times New Roman"/>
              </a:rPr>
              <a:t> </a:t>
            </a:r>
            <a:r>
              <a:rPr sz="898" b="1" dirty="0">
                <a:solidFill>
                  <a:srgbClr val="FF0000"/>
                </a:solidFill>
                <a:latin typeface="Times New Roman"/>
                <a:cs typeface="Times New Roman"/>
              </a:rPr>
              <a:t>N x</a:t>
            </a:r>
            <a:r>
              <a:rPr sz="898" b="1" spc="-6" dirty="0">
                <a:solidFill>
                  <a:srgbClr val="FF0000"/>
                </a:solidFill>
                <a:latin typeface="Times New Roman"/>
                <a:cs typeface="Times New Roman"/>
              </a:rPr>
              <a:t> </a:t>
            </a:r>
            <a:r>
              <a:rPr sz="898" b="1" dirty="0">
                <a:solidFill>
                  <a:srgbClr val="FF0000"/>
                </a:solidFill>
                <a:latin typeface="Times New Roman"/>
                <a:cs typeface="Times New Roman"/>
              </a:rPr>
              <a:t>20</a:t>
            </a:r>
            <a:r>
              <a:rPr sz="898" b="1" spc="-3" dirty="0">
                <a:solidFill>
                  <a:srgbClr val="FF0000"/>
                </a:solidFill>
                <a:latin typeface="Times New Roman"/>
                <a:cs typeface="Times New Roman"/>
              </a:rPr>
              <a:t> </a:t>
            </a:r>
            <a:r>
              <a:rPr sz="898" b="1" dirty="0">
                <a:solidFill>
                  <a:srgbClr val="FF0000"/>
                </a:solidFill>
                <a:latin typeface="Times New Roman"/>
                <a:cs typeface="Times New Roman"/>
              </a:rPr>
              <a:t>log</a:t>
            </a:r>
            <a:r>
              <a:rPr sz="898" b="1" spc="-13" dirty="0">
                <a:solidFill>
                  <a:srgbClr val="FF0000"/>
                </a:solidFill>
                <a:latin typeface="Times New Roman"/>
                <a:cs typeface="Times New Roman"/>
              </a:rPr>
              <a:t> </a:t>
            </a:r>
            <a:r>
              <a:rPr sz="898" b="1" dirty="0">
                <a:solidFill>
                  <a:srgbClr val="FF0000"/>
                </a:solidFill>
                <a:latin typeface="Times New Roman"/>
                <a:cs typeface="Times New Roman"/>
              </a:rPr>
              <a:t>2</a:t>
            </a:r>
            <a:r>
              <a:rPr sz="898" b="1" spc="-3" dirty="0">
                <a:solidFill>
                  <a:srgbClr val="FF0000"/>
                </a:solidFill>
                <a:latin typeface="Times New Roman"/>
                <a:cs typeface="Times New Roman"/>
              </a:rPr>
              <a:t> </a:t>
            </a:r>
            <a:r>
              <a:rPr sz="898" b="1" dirty="0">
                <a:solidFill>
                  <a:srgbClr val="FF0000"/>
                </a:solidFill>
                <a:latin typeface="Times New Roman"/>
                <a:cs typeface="Times New Roman"/>
              </a:rPr>
              <a:t>= 6.02N</a:t>
            </a:r>
            <a:r>
              <a:rPr sz="898" b="1" spc="-10" dirty="0">
                <a:solidFill>
                  <a:srgbClr val="FF0000"/>
                </a:solidFill>
                <a:latin typeface="Times New Roman"/>
                <a:cs typeface="Times New Roman"/>
              </a:rPr>
              <a:t> </a:t>
            </a:r>
            <a:r>
              <a:rPr sz="898" b="1" dirty="0">
                <a:solidFill>
                  <a:srgbClr val="FF0000"/>
                </a:solidFill>
                <a:latin typeface="Times New Roman"/>
                <a:cs typeface="Times New Roman"/>
              </a:rPr>
              <a:t>(dB)</a:t>
            </a:r>
            <a:r>
              <a:rPr sz="898" b="1" spc="-10" dirty="0">
                <a:solidFill>
                  <a:srgbClr val="FF0000"/>
                </a:solidFill>
                <a:latin typeface="Times New Roman"/>
                <a:cs typeface="Times New Roman"/>
              </a:rPr>
              <a:t> </a:t>
            </a:r>
            <a:r>
              <a:rPr sz="898" b="1" dirty="0">
                <a:solidFill>
                  <a:srgbClr val="FF0000"/>
                </a:solidFill>
                <a:latin typeface="Times New Roman"/>
                <a:cs typeface="Times New Roman"/>
              </a:rPr>
              <a:t>x</a:t>
            </a:r>
            <a:r>
              <a:rPr sz="898" b="1" spc="-6" dirty="0">
                <a:solidFill>
                  <a:srgbClr val="FF0000"/>
                </a:solidFill>
                <a:latin typeface="Times New Roman"/>
                <a:cs typeface="Times New Roman"/>
              </a:rPr>
              <a:t> </a:t>
            </a:r>
            <a:r>
              <a:rPr sz="898" b="1" dirty="0">
                <a:solidFill>
                  <a:srgbClr val="FF0000"/>
                </a:solidFill>
                <a:latin typeface="Times New Roman"/>
                <a:cs typeface="Times New Roman"/>
              </a:rPr>
              <a:t>16</a:t>
            </a:r>
            <a:r>
              <a:rPr sz="898" b="1" spc="-6" dirty="0">
                <a:solidFill>
                  <a:srgbClr val="FF0000"/>
                </a:solidFill>
                <a:latin typeface="Times New Roman"/>
                <a:cs typeface="Times New Roman"/>
              </a:rPr>
              <a:t> </a:t>
            </a:r>
            <a:r>
              <a:rPr sz="898" b="1" dirty="0">
                <a:solidFill>
                  <a:srgbClr val="FF0000"/>
                </a:solidFill>
                <a:latin typeface="Times New Roman"/>
                <a:cs typeface="Times New Roman"/>
              </a:rPr>
              <a:t>bit=96</a:t>
            </a:r>
            <a:r>
              <a:rPr sz="898" b="1" spc="-19" dirty="0">
                <a:solidFill>
                  <a:srgbClr val="FF0000"/>
                </a:solidFill>
                <a:latin typeface="Times New Roman"/>
                <a:cs typeface="Times New Roman"/>
              </a:rPr>
              <a:t> </a:t>
            </a:r>
            <a:r>
              <a:rPr sz="898" b="1" spc="-16" dirty="0">
                <a:solidFill>
                  <a:srgbClr val="FF0000"/>
                </a:solidFill>
                <a:latin typeface="Times New Roman"/>
                <a:cs typeface="Times New Roman"/>
              </a:rPr>
              <a:t>dB</a:t>
            </a:r>
            <a:endParaRPr sz="898">
              <a:latin typeface="Times New Roman"/>
              <a:cs typeface="Times New Roman"/>
            </a:endParaRPr>
          </a:p>
        </p:txBody>
      </p:sp>
      <p:sp>
        <p:nvSpPr>
          <p:cNvPr id="15" name="Footer Placeholder 14">
            <a:extLst>
              <a:ext uri="{FF2B5EF4-FFF2-40B4-BE49-F238E27FC236}">
                <a16:creationId xmlns:a16="http://schemas.microsoft.com/office/drawing/2014/main" id="{DC6F42FF-5212-4934-8912-DCB27457ECD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242426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9035" y="295211"/>
            <a:ext cx="3995070" cy="402537"/>
          </a:xfrm>
          <a:prstGeom prst="rect">
            <a:avLst/>
          </a:prstGeom>
        </p:spPr>
        <p:txBody>
          <a:bodyPr vert="horz" wrap="square" lIns="0" tIns="7738" rIns="0" bIns="0" rtlCol="0" anchor="ctr">
            <a:spAutoFit/>
          </a:bodyPr>
          <a:lstStyle/>
          <a:p>
            <a:pPr marL="8145">
              <a:lnSpc>
                <a:spcPct val="100000"/>
              </a:lnSpc>
              <a:spcBef>
                <a:spcPts val="61"/>
              </a:spcBef>
            </a:pPr>
            <a:r>
              <a:rPr sz="2565" u="sng" dirty="0">
                <a:solidFill>
                  <a:srgbClr val="3333CC"/>
                </a:solidFill>
                <a:uFill>
                  <a:solidFill>
                    <a:srgbClr val="3333CC"/>
                  </a:solidFill>
                </a:uFill>
                <a:latin typeface="Comic Sans MS"/>
                <a:cs typeface="Comic Sans MS"/>
              </a:rPr>
              <a:t>Miscellaneous</a:t>
            </a:r>
            <a:r>
              <a:rPr sz="2565" u="sng" spc="-64" dirty="0">
                <a:solidFill>
                  <a:srgbClr val="3333CC"/>
                </a:solidFill>
                <a:uFill>
                  <a:solidFill>
                    <a:srgbClr val="3333CC"/>
                  </a:solidFill>
                </a:uFill>
                <a:latin typeface="Comic Sans MS"/>
                <a:cs typeface="Comic Sans MS"/>
              </a:rPr>
              <a:t> </a:t>
            </a:r>
            <a:r>
              <a:rPr sz="2565" u="sng" dirty="0">
                <a:solidFill>
                  <a:srgbClr val="3333CC"/>
                </a:solidFill>
                <a:uFill>
                  <a:solidFill>
                    <a:srgbClr val="3333CC"/>
                  </a:solidFill>
                </a:uFill>
                <a:latin typeface="Comic Sans MS"/>
                <a:cs typeface="Comic Sans MS"/>
              </a:rPr>
              <a:t>Audio</a:t>
            </a:r>
            <a:r>
              <a:rPr sz="2565" u="sng" spc="-93" dirty="0">
                <a:solidFill>
                  <a:srgbClr val="3333CC"/>
                </a:solidFill>
                <a:uFill>
                  <a:solidFill>
                    <a:srgbClr val="3333CC"/>
                  </a:solidFill>
                </a:uFill>
                <a:latin typeface="Comic Sans MS"/>
                <a:cs typeface="Comic Sans MS"/>
              </a:rPr>
              <a:t> </a:t>
            </a:r>
            <a:r>
              <a:rPr sz="2565" u="sng" spc="-6" dirty="0">
                <a:solidFill>
                  <a:srgbClr val="3333CC"/>
                </a:solidFill>
                <a:uFill>
                  <a:solidFill>
                    <a:srgbClr val="3333CC"/>
                  </a:solidFill>
                </a:uFill>
                <a:latin typeface="Comic Sans MS"/>
                <a:cs typeface="Comic Sans MS"/>
              </a:rPr>
              <a:t>Facts</a:t>
            </a:r>
            <a:endParaRPr sz="2565">
              <a:latin typeface="Comic Sans MS"/>
              <a:cs typeface="Comic Sans MS"/>
            </a:endParaRPr>
          </a:p>
        </p:txBody>
      </p:sp>
      <p:sp>
        <p:nvSpPr>
          <p:cNvPr id="3" name="object 3"/>
          <p:cNvSpPr txBox="1"/>
          <p:nvPr/>
        </p:nvSpPr>
        <p:spPr>
          <a:xfrm>
            <a:off x="2407992" y="742585"/>
            <a:ext cx="5139428" cy="3451435"/>
          </a:xfrm>
          <a:prstGeom prst="rect">
            <a:avLst/>
          </a:prstGeom>
        </p:spPr>
        <p:txBody>
          <a:bodyPr vert="horz" wrap="square" lIns="0" tIns="62716" rIns="0" bIns="0" rtlCol="0">
            <a:spAutoFit/>
          </a:bodyPr>
          <a:lstStyle/>
          <a:p>
            <a:pPr marL="179179">
              <a:spcBef>
                <a:spcPts val="494"/>
              </a:spcBef>
            </a:pPr>
            <a:r>
              <a:rPr sz="1796" b="1" u="sng" dirty="0">
                <a:uFill>
                  <a:solidFill>
                    <a:srgbClr val="000000"/>
                  </a:solidFill>
                </a:uFill>
                <a:latin typeface="Comic Sans MS"/>
                <a:cs typeface="Comic Sans MS"/>
              </a:rPr>
              <a:t>Typical</a:t>
            </a:r>
            <a:r>
              <a:rPr sz="1796" b="1" u="sng" spc="-51" dirty="0">
                <a:uFill>
                  <a:solidFill>
                    <a:srgbClr val="000000"/>
                  </a:solidFill>
                </a:uFill>
                <a:latin typeface="Comic Sans MS"/>
                <a:cs typeface="Comic Sans MS"/>
              </a:rPr>
              <a:t> </a:t>
            </a:r>
            <a:r>
              <a:rPr sz="1796" b="1" u="sng" dirty="0">
                <a:uFill>
                  <a:solidFill>
                    <a:srgbClr val="000000"/>
                  </a:solidFill>
                </a:uFill>
                <a:latin typeface="Comic Sans MS"/>
                <a:cs typeface="Comic Sans MS"/>
              </a:rPr>
              <a:t>Audio</a:t>
            </a:r>
            <a:r>
              <a:rPr sz="1796" b="1" u="sng" spc="-42" dirty="0">
                <a:uFill>
                  <a:solidFill>
                    <a:srgbClr val="000000"/>
                  </a:solidFill>
                </a:uFill>
                <a:latin typeface="Comic Sans MS"/>
                <a:cs typeface="Comic Sans MS"/>
              </a:rPr>
              <a:t> </a:t>
            </a:r>
            <a:r>
              <a:rPr sz="1796" b="1" u="sng" spc="-6" dirty="0">
                <a:uFill>
                  <a:solidFill>
                    <a:srgbClr val="000000"/>
                  </a:solidFill>
                </a:uFill>
                <a:latin typeface="Comic Sans MS"/>
                <a:cs typeface="Comic Sans MS"/>
              </a:rPr>
              <a:t>Formats</a:t>
            </a:r>
            <a:endParaRPr sz="1796">
              <a:latin typeface="Comic Sans MS"/>
              <a:cs typeface="Comic Sans MS"/>
            </a:endParaRPr>
          </a:p>
          <a:p>
            <a:pPr marL="472382" marR="459758" indent="-293609">
              <a:spcBef>
                <a:spcPts val="433"/>
              </a:spcBef>
              <a:buClr>
                <a:srgbClr val="3333CC"/>
              </a:buClr>
              <a:buSzPct val="83928"/>
              <a:buFont typeface="Wingdings"/>
              <a:buChar char=""/>
              <a:tabLst>
                <a:tab pos="472382" algn="l"/>
              </a:tabLst>
            </a:pPr>
            <a:r>
              <a:rPr sz="1796" dirty="0">
                <a:latin typeface="Comic Sans MS"/>
                <a:cs typeface="Comic Sans MS"/>
              </a:rPr>
              <a:t>Popular</a:t>
            </a:r>
            <a:r>
              <a:rPr sz="1796" spc="-58" dirty="0">
                <a:latin typeface="Comic Sans MS"/>
                <a:cs typeface="Comic Sans MS"/>
              </a:rPr>
              <a:t> </a:t>
            </a:r>
            <a:r>
              <a:rPr sz="1796" dirty="0">
                <a:latin typeface="Comic Sans MS"/>
                <a:cs typeface="Comic Sans MS"/>
              </a:rPr>
              <a:t>audio</a:t>
            </a:r>
            <a:r>
              <a:rPr sz="1796" spc="-48" dirty="0">
                <a:latin typeface="Comic Sans MS"/>
                <a:cs typeface="Comic Sans MS"/>
              </a:rPr>
              <a:t> </a:t>
            </a:r>
            <a:r>
              <a:rPr sz="1796" dirty="0">
                <a:latin typeface="Comic Sans MS"/>
                <a:cs typeface="Comic Sans MS"/>
              </a:rPr>
              <a:t>file</a:t>
            </a:r>
            <a:r>
              <a:rPr sz="1796" spc="-51" dirty="0">
                <a:latin typeface="Comic Sans MS"/>
                <a:cs typeface="Comic Sans MS"/>
              </a:rPr>
              <a:t> </a:t>
            </a:r>
            <a:r>
              <a:rPr sz="1796" dirty="0">
                <a:latin typeface="Comic Sans MS"/>
                <a:cs typeface="Comic Sans MS"/>
              </a:rPr>
              <a:t>formats</a:t>
            </a:r>
            <a:r>
              <a:rPr sz="1796" spc="-48" dirty="0">
                <a:latin typeface="Comic Sans MS"/>
                <a:cs typeface="Comic Sans MS"/>
              </a:rPr>
              <a:t> </a:t>
            </a:r>
            <a:r>
              <a:rPr sz="1796" dirty="0">
                <a:latin typeface="Comic Sans MS"/>
                <a:cs typeface="Comic Sans MS"/>
              </a:rPr>
              <a:t>include</a:t>
            </a:r>
            <a:r>
              <a:rPr sz="1796" spc="-61" dirty="0">
                <a:latin typeface="Comic Sans MS"/>
                <a:cs typeface="Comic Sans MS"/>
              </a:rPr>
              <a:t> </a:t>
            </a:r>
            <a:r>
              <a:rPr sz="1796" spc="-16" dirty="0">
                <a:latin typeface="Comic Sans MS"/>
                <a:cs typeface="Comic Sans MS"/>
              </a:rPr>
              <a:t>.au </a:t>
            </a:r>
            <a:r>
              <a:rPr sz="1796" dirty="0">
                <a:latin typeface="Comic Sans MS"/>
                <a:cs typeface="Comic Sans MS"/>
              </a:rPr>
              <a:t>(Unix),</a:t>
            </a:r>
            <a:r>
              <a:rPr sz="1796" spc="-42" dirty="0">
                <a:latin typeface="Comic Sans MS"/>
                <a:cs typeface="Comic Sans MS"/>
              </a:rPr>
              <a:t> </a:t>
            </a:r>
            <a:r>
              <a:rPr sz="1796" dirty="0">
                <a:latin typeface="Comic Sans MS"/>
                <a:cs typeface="Comic Sans MS"/>
              </a:rPr>
              <a:t>.aiff</a:t>
            </a:r>
            <a:r>
              <a:rPr sz="1796" spc="-26" dirty="0">
                <a:latin typeface="Comic Sans MS"/>
                <a:cs typeface="Comic Sans MS"/>
              </a:rPr>
              <a:t> </a:t>
            </a:r>
            <a:r>
              <a:rPr sz="1796" dirty="0">
                <a:latin typeface="Comic Sans MS"/>
                <a:cs typeface="Comic Sans MS"/>
              </a:rPr>
              <a:t>(MAC,</a:t>
            </a:r>
            <a:r>
              <a:rPr sz="1796" spc="-26" dirty="0">
                <a:latin typeface="Comic Sans MS"/>
                <a:cs typeface="Comic Sans MS"/>
              </a:rPr>
              <a:t> </a:t>
            </a:r>
            <a:r>
              <a:rPr sz="1796" dirty="0">
                <a:latin typeface="Comic Sans MS"/>
                <a:cs typeface="Comic Sans MS"/>
              </a:rPr>
              <a:t>SGI),</a:t>
            </a:r>
            <a:r>
              <a:rPr sz="1796" spc="-45" dirty="0">
                <a:latin typeface="Comic Sans MS"/>
                <a:cs typeface="Comic Sans MS"/>
              </a:rPr>
              <a:t> </a:t>
            </a:r>
            <a:r>
              <a:rPr sz="1796" dirty="0">
                <a:latin typeface="Comic Sans MS"/>
                <a:cs typeface="Comic Sans MS"/>
              </a:rPr>
              <a:t>.wav</a:t>
            </a:r>
            <a:r>
              <a:rPr sz="1796" spc="-35" dirty="0">
                <a:latin typeface="Comic Sans MS"/>
                <a:cs typeface="Comic Sans MS"/>
              </a:rPr>
              <a:t> </a:t>
            </a:r>
            <a:r>
              <a:rPr sz="1796" dirty="0">
                <a:latin typeface="Comic Sans MS"/>
                <a:cs typeface="Comic Sans MS"/>
              </a:rPr>
              <a:t>(PC,</a:t>
            </a:r>
            <a:r>
              <a:rPr sz="1796" spc="-32" dirty="0">
                <a:latin typeface="Comic Sans MS"/>
                <a:cs typeface="Comic Sans MS"/>
              </a:rPr>
              <a:t> </a:t>
            </a:r>
            <a:r>
              <a:rPr sz="1796" spc="-13" dirty="0">
                <a:latin typeface="Comic Sans MS"/>
                <a:cs typeface="Comic Sans MS"/>
              </a:rPr>
              <a:t>DEC)</a:t>
            </a:r>
            <a:endParaRPr sz="1796">
              <a:latin typeface="Comic Sans MS"/>
              <a:cs typeface="Comic Sans MS"/>
            </a:endParaRPr>
          </a:p>
          <a:p>
            <a:pPr marL="472382" marR="221531" indent="-293609">
              <a:spcBef>
                <a:spcPts val="430"/>
              </a:spcBef>
              <a:buClr>
                <a:srgbClr val="3333CC"/>
              </a:buClr>
              <a:buSzPct val="83928"/>
              <a:buFont typeface="Wingdings"/>
              <a:buChar char=""/>
              <a:tabLst>
                <a:tab pos="472382" algn="l"/>
              </a:tabLst>
            </a:pPr>
            <a:r>
              <a:rPr sz="1796" dirty="0">
                <a:latin typeface="Comic Sans MS"/>
                <a:cs typeface="Comic Sans MS"/>
              </a:rPr>
              <a:t>A</a:t>
            </a:r>
            <a:r>
              <a:rPr sz="1796" spc="-42" dirty="0">
                <a:latin typeface="Comic Sans MS"/>
                <a:cs typeface="Comic Sans MS"/>
              </a:rPr>
              <a:t> </a:t>
            </a:r>
            <a:r>
              <a:rPr sz="1796" dirty="0">
                <a:latin typeface="Comic Sans MS"/>
                <a:cs typeface="Comic Sans MS"/>
              </a:rPr>
              <a:t>simple</a:t>
            </a:r>
            <a:r>
              <a:rPr sz="1796" spc="-38" dirty="0">
                <a:latin typeface="Comic Sans MS"/>
                <a:cs typeface="Comic Sans MS"/>
              </a:rPr>
              <a:t> </a:t>
            </a:r>
            <a:r>
              <a:rPr sz="1796" dirty="0">
                <a:latin typeface="Comic Sans MS"/>
                <a:cs typeface="Comic Sans MS"/>
              </a:rPr>
              <a:t>and</a:t>
            </a:r>
            <a:r>
              <a:rPr sz="1796" spc="-35" dirty="0">
                <a:latin typeface="Comic Sans MS"/>
                <a:cs typeface="Comic Sans MS"/>
              </a:rPr>
              <a:t> </a:t>
            </a:r>
            <a:r>
              <a:rPr sz="1796" dirty="0">
                <a:latin typeface="Comic Sans MS"/>
                <a:cs typeface="Comic Sans MS"/>
              </a:rPr>
              <a:t>widely</a:t>
            </a:r>
            <a:r>
              <a:rPr sz="1796" spc="-29" dirty="0">
                <a:latin typeface="Comic Sans MS"/>
                <a:cs typeface="Comic Sans MS"/>
              </a:rPr>
              <a:t> </a:t>
            </a:r>
            <a:r>
              <a:rPr sz="1796" dirty="0">
                <a:latin typeface="Comic Sans MS"/>
                <a:cs typeface="Comic Sans MS"/>
              </a:rPr>
              <a:t>used</a:t>
            </a:r>
            <a:r>
              <a:rPr sz="1796" spc="-38" dirty="0">
                <a:latin typeface="Comic Sans MS"/>
                <a:cs typeface="Comic Sans MS"/>
              </a:rPr>
              <a:t> </a:t>
            </a:r>
            <a:r>
              <a:rPr sz="1796" spc="-6" dirty="0">
                <a:latin typeface="Comic Sans MS"/>
                <a:cs typeface="Comic Sans MS"/>
              </a:rPr>
              <a:t>audio </a:t>
            </a:r>
            <a:r>
              <a:rPr sz="1796" dirty="0">
                <a:latin typeface="Comic Sans MS"/>
                <a:cs typeface="Comic Sans MS"/>
              </a:rPr>
              <a:t>compression</a:t>
            </a:r>
            <a:r>
              <a:rPr sz="1796" spc="-58" dirty="0">
                <a:latin typeface="Comic Sans MS"/>
                <a:cs typeface="Comic Sans MS"/>
              </a:rPr>
              <a:t> </a:t>
            </a:r>
            <a:r>
              <a:rPr sz="1796" dirty="0">
                <a:latin typeface="Comic Sans MS"/>
                <a:cs typeface="Comic Sans MS"/>
              </a:rPr>
              <a:t>method</a:t>
            </a:r>
            <a:r>
              <a:rPr sz="1796" spc="-67" dirty="0">
                <a:latin typeface="Comic Sans MS"/>
                <a:cs typeface="Comic Sans MS"/>
              </a:rPr>
              <a:t> </a:t>
            </a:r>
            <a:r>
              <a:rPr sz="1796" dirty="0">
                <a:latin typeface="Comic Sans MS"/>
                <a:cs typeface="Comic Sans MS"/>
              </a:rPr>
              <a:t>is</a:t>
            </a:r>
            <a:r>
              <a:rPr sz="1796" spc="-64" dirty="0">
                <a:latin typeface="Comic Sans MS"/>
                <a:cs typeface="Comic Sans MS"/>
              </a:rPr>
              <a:t> </a:t>
            </a:r>
            <a:r>
              <a:rPr sz="1796" dirty="0">
                <a:latin typeface="Comic Sans MS"/>
                <a:cs typeface="Comic Sans MS"/>
              </a:rPr>
              <a:t>Adaptive</a:t>
            </a:r>
            <a:r>
              <a:rPr sz="1796" spc="-38" dirty="0">
                <a:latin typeface="Comic Sans MS"/>
                <a:cs typeface="Comic Sans MS"/>
              </a:rPr>
              <a:t> </a:t>
            </a:r>
            <a:r>
              <a:rPr sz="1796" spc="-6" dirty="0">
                <a:latin typeface="Comic Sans MS"/>
                <a:cs typeface="Comic Sans MS"/>
              </a:rPr>
              <a:t>Delta </a:t>
            </a:r>
            <a:r>
              <a:rPr sz="1796" dirty="0">
                <a:latin typeface="Comic Sans MS"/>
                <a:cs typeface="Comic Sans MS"/>
              </a:rPr>
              <a:t>Pulse</a:t>
            </a:r>
            <a:r>
              <a:rPr sz="1796" spc="-64" dirty="0">
                <a:latin typeface="Comic Sans MS"/>
                <a:cs typeface="Comic Sans MS"/>
              </a:rPr>
              <a:t> </a:t>
            </a:r>
            <a:r>
              <a:rPr sz="1796" dirty="0">
                <a:latin typeface="Comic Sans MS"/>
                <a:cs typeface="Comic Sans MS"/>
              </a:rPr>
              <a:t>Code</a:t>
            </a:r>
            <a:r>
              <a:rPr sz="1796" spc="-64" dirty="0">
                <a:latin typeface="Comic Sans MS"/>
                <a:cs typeface="Comic Sans MS"/>
              </a:rPr>
              <a:t> </a:t>
            </a:r>
            <a:r>
              <a:rPr sz="1796" dirty="0">
                <a:latin typeface="Comic Sans MS"/>
                <a:cs typeface="Comic Sans MS"/>
              </a:rPr>
              <a:t>Modulation</a:t>
            </a:r>
            <a:r>
              <a:rPr sz="1796" spc="-64" dirty="0">
                <a:latin typeface="Comic Sans MS"/>
                <a:cs typeface="Comic Sans MS"/>
              </a:rPr>
              <a:t> </a:t>
            </a:r>
            <a:r>
              <a:rPr sz="1796" dirty="0">
                <a:latin typeface="Comic Sans MS"/>
                <a:cs typeface="Comic Sans MS"/>
              </a:rPr>
              <a:t>(ADPCM).</a:t>
            </a:r>
            <a:r>
              <a:rPr sz="1796" spc="-45" dirty="0">
                <a:latin typeface="Comic Sans MS"/>
                <a:cs typeface="Comic Sans MS"/>
              </a:rPr>
              <a:t> </a:t>
            </a:r>
            <a:r>
              <a:rPr sz="1796" dirty="0">
                <a:latin typeface="Comic Sans MS"/>
                <a:cs typeface="Comic Sans MS"/>
              </a:rPr>
              <a:t>Based</a:t>
            </a:r>
            <a:r>
              <a:rPr sz="1796" spc="-61" dirty="0">
                <a:latin typeface="Comic Sans MS"/>
                <a:cs typeface="Comic Sans MS"/>
              </a:rPr>
              <a:t> </a:t>
            </a:r>
            <a:r>
              <a:rPr sz="1796" spc="-16" dirty="0">
                <a:latin typeface="Comic Sans MS"/>
                <a:cs typeface="Comic Sans MS"/>
              </a:rPr>
              <a:t>on </a:t>
            </a:r>
            <a:r>
              <a:rPr sz="1796" dirty="0">
                <a:latin typeface="Comic Sans MS"/>
                <a:cs typeface="Comic Sans MS"/>
              </a:rPr>
              <a:t>past</a:t>
            </a:r>
            <a:r>
              <a:rPr sz="1796" spc="-35" dirty="0">
                <a:latin typeface="Comic Sans MS"/>
                <a:cs typeface="Comic Sans MS"/>
              </a:rPr>
              <a:t> </a:t>
            </a:r>
            <a:r>
              <a:rPr sz="1796" dirty="0">
                <a:latin typeface="Comic Sans MS"/>
                <a:cs typeface="Comic Sans MS"/>
              </a:rPr>
              <a:t>samples,</a:t>
            </a:r>
            <a:r>
              <a:rPr sz="1796" spc="-38" dirty="0">
                <a:latin typeface="Comic Sans MS"/>
                <a:cs typeface="Comic Sans MS"/>
              </a:rPr>
              <a:t> </a:t>
            </a:r>
            <a:r>
              <a:rPr sz="1796" dirty="0">
                <a:latin typeface="Comic Sans MS"/>
                <a:cs typeface="Comic Sans MS"/>
              </a:rPr>
              <a:t>it</a:t>
            </a:r>
            <a:r>
              <a:rPr sz="1796" spc="-38" dirty="0">
                <a:latin typeface="Comic Sans MS"/>
                <a:cs typeface="Comic Sans MS"/>
              </a:rPr>
              <a:t> </a:t>
            </a:r>
            <a:r>
              <a:rPr sz="1796" dirty="0">
                <a:latin typeface="Comic Sans MS"/>
                <a:cs typeface="Comic Sans MS"/>
              </a:rPr>
              <a:t>predicts</a:t>
            </a:r>
            <a:r>
              <a:rPr sz="1796" spc="-29" dirty="0">
                <a:latin typeface="Comic Sans MS"/>
                <a:cs typeface="Comic Sans MS"/>
              </a:rPr>
              <a:t> </a:t>
            </a:r>
            <a:r>
              <a:rPr sz="1796" dirty="0">
                <a:latin typeface="Comic Sans MS"/>
                <a:cs typeface="Comic Sans MS"/>
              </a:rPr>
              <a:t>the</a:t>
            </a:r>
            <a:r>
              <a:rPr sz="1796" spc="-42" dirty="0">
                <a:latin typeface="Comic Sans MS"/>
                <a:cs typeface="Comic Sans MS"/>
              </a:rPr>
              <a:t> </a:t>
            </a:r>
            <a:r>
              <a:rPr sz="1796" dirty="0">
                <a:latin typeface="Comic Sans MS"/>
                <a:cs typeface="Comic Sans MS"/>
              </a:rPr>
              <a:t>next</a:t>
            </a:r>
            <a:r>
              <a:rPr sz="1796" spc="-45" dirty="0">
                <a:latin typeface="Comic Sans MS"/>
                <a:cs typeface="Comic Sans MS"/>
              </a:rPr>
              <a:t> </a:t>
            </a:r>
            <a:r>
              <a:rPr sz="1796" spc="-6" dirty="0">
                <a:latin typeface="Comic Sans MS"/>
                <a:cs typeface="Comic Sans MS"/>
              </a:rPr>
              <a:t>sample </a:t>
            </a:r>
            <a:r>
              <a:rPr sz="1796" dirty="0">
                <a:latin typeface="Comic Sans MS"/>
                <a:cs typeface="Comic Sans MS"/>
              </a:rPr>
              <a:t>and</a:t>
            </a:r>
            <a:r>
              <a:rPr sz="1796" spc="-61" dirty="0">
                <a:latin typeface="Comic Sans MS"/>
                <a:cs typeface="Comic Sans MS"/>
              </a:rPr>
              <a:t> </a:t>
            </a:r>
            <a:r>
              <a:rPr sz="1796" dirty="0">
                <a:latin typeface="Comic Sans MS"/>
                <a:cs typeface="Comic Sans MS"/>
              </a:rPr>
              <a:t>encodes</a:t>
            </a:r>
            <a:r>
              <a:rPr sz="1796" spc="-61" dirty="0">
                <a:latin typeface="Comic Sans MS"/>
                <a:cs typeface="Comic Sans MS"/>
              </a:rPr>
              <a:t> </a:t>
            </a:r>
            <a:r>
              <a:rPr sz="1796" dirty="0">
                <a:latin typeface="Comic Sans MS"/>
                <a:cs typeface="Comic Sans MS"/>
              </a:rPr>
              <a:t>the</a:t>
            </a:r>
            <a:r>
              <a:rPr sz="1796" spc="-64" dirty="0">
                <a:latin typeface="Comic Sans MS"/>
                <a:cs typeface="Comic Sans MS"/>
              </a:rPr>
              <a:t> </a:t>
            </a:r>
            <a:r>
              <a:rPr sz="1796" dirty="0">
                <a:latin typeface="Comic Sans MS"/>
                <a:cs typeface="Comic Sans MS"/>
              </a:rPr>
              <a:t>difference</a:t>
            </a:r>
            <a:r>
              <a:rPr sz="1796" spc="-42" dirty="0">
                <a:latin typeface="Comic Sans MS"/>
                <a:cs typeface="Comic Sans MS"/>
              </a:rPr>
              <a:t> </a:t>
            </a:r>
            <a:r>
              <a:rPr sz="1796" dirty="0">
                <a:latin typeface="Comic Sans MS"/>
                <a:cs typeface="Comic Sans MS"/>
              </a:rPr>
              <a:t>between</a:t>
            </a:r>
            <a:r>
              <a:rPr sz="1796" spc="-51" dirty="0">
                <a:latin typeface="Comic Sans MS"/>
                <a:cs typeface="Comic Sans MS"/>
              </a:rPr>
              <a:t> </a:t>
            </a:r>
            <a:r>
              <a:rPr sz="1796" spc="-16" dirty="0">
                <a:latin typeface="Comic Sans MS"/>
                <a:cs typeface="Comic Sans MS"/>
              </a:rPr>
              <a:t>the </a:t>
            </a:r>
            <a:r>
              <a:rPr sz="1796" dirty="0">
                <a:latin typeface="Comic Sans MS"/>
                <a:cs typeface="Comic Sans MS"/>
              </a:rPr>
              <a:t>actual</a:t>
            </a:r>
            <a:r>
              <a:rPr sz="1796" spc="-42" dirty="0">
                <a:latin typeface="Comic Sans MS"/>
                <a:cs typeface="Comic Sans MS"/>
              </a:rPr>
              <a:t> </a:t>
            </a:r>
            <a:r>
              <a:rPr sz="1796" dirty="0">
                <a:latin typeface="Comic Sans MS"/>
                <a:cs typeface="Comic Sans MS"/>
              </a:rPr>
              <a:t>value</a:t>
            </a:r>
            <a:r>
              <a:rPr sz="1796" spc="-42" dirty="0">
                <a:latin typeface="Comic Sans MS"/>
                <a:cs typeface="Comic Sans MS"/>
              </a:rPr>
              <a:t> </a:t>
            </a:r>
            <a:r>
              <a:rPr sz="1796" dirty="0">
                <a:latin typeface="Comic Sans MS"/>
                <a:cs typeface="Comic Sans MS"/>
              </a:rPr>
              <a:t>and</a:t>
            </a:r>
            <a:r>
              <a:rPr sz="1796" spc="-38" dirty="0">
                <a:latin typeface="Comic Sans MS"/>
                <a:cs typeface="Comic Sans MS"/>
              </a:rPr>
              <a:t> </a:t>
            </a:r>
            <a:r>
              <a:rPr sz="1796" dirty="0">
                <a:latin typeface="Comic Sans MS"/>
                <a:cs typeface="Comic Sans MS"/>
              </a:rPr>
              <a:t>the</a:t>
            </a:r>
            <a:r>
              <a:rPr sz="1796" spc="-45" dirty="0">
                <a:latin typeface="Comic Sans MS"/>
                <a:cs typeface="Comic Sans MS"/>
              </a:rPr>
              <a:t> </a:t>
            </a:r>
            <a:r>
              <a:rPr sz="1796" dirty="0">
                <a:latin typeface="Comic Sans MS"/>
                <a:cs typeface="Comic Sans MS"/>
              </a:rPr>
              <a:t>predicted</a:t>
            </a:r>
            <a:r>
              <a:rPr sz="1796" spc="-26" dirty="0">
                <a:latin typeface="Comic Sans MS"/>
                <a:cs typeface="Comic Sans MS"/>
              </a:rPr>
              <a:t> </a:t>
            </a:r>
            <a:r>
              <a:rPr sz="1796" spc="-6" dirty="0">
                <a:latin typeface="Comic Sans MS"/>
                <a:cs typeface="Comic Sans MS"/>
              </a:rPr>
              <a:t>value.</a:t>
            </a:r>
            <a:endParaRPr sz="1796">
              <a:latin typeface="Comic Sans MS"/>
              <a:cs typeface="Comic Sans MS"/>
            </a:endParaRPr>
          </a:p>
          <a:p>
            <a:pPr marL="8145">
              <a:spcBef>
                <a:spcPts val="600"/>
              </a:spcBef>
            </a:pPr>
            <a:r>
              <a:rPr sz="1154" dirty="0">
                <a:solidFill>
                  <a:srgbClr val="FF0000"/>
                </a:solidFill>
                <a:latin typeface="Times New Roman"/>
                <a:cs typeface="Times New Roman"/>
              </a:rPr>
              <a:t>An</a:t>
            </a:r>
            <a:r>
              <a:rPr sz="1154" spc="-10" dirty="0">
                <a:solidFill>
                  <a:srgbClr val="FF0000"/>
                </a:solidFill>
                <a:latin typeface="Times New Roman"/>
                <a:cs typeface="Times New Roman"/>
              </a:rPr>
              <a:t> </a:t>
            </a:r>
            <a:r>
              <a:rPr sz="1154" dirty="0">
                <a:solidFill>
                  <a:srgbClr val="FF0000"/>
                </a:solidFill>
                <a:latin typeface="Times New Roman"/>
                <a:cs typeface="Times New Roman"/>
              </a:rPr>
              <a:t>audio</a:t>
            </a:r>
            <a:r>
              <a:rPr sz="1154" spc="-6" dirty="0">
                <a:solidFill>
                  <a:srgbClr val="FF0000"/>
                </a:solidFill>
                <a:latin typeface="Times New Roman"/>
                <a:cs typeface="Times New Roman"/>
              </a:rPr>
              <a:t> </a:t>
            </a:r>
            <a:r>
              <a:rPr sz="1154" dirty="0">
                <a:solidFill>
                  <a:srgbClr val="FF0000"/>
                </a:solidFill>
                <a:latin typeface="Times New Roman"/>
                <a:cs typeface="Times New Roman"/>
              </a:rPr>
              <a:t>file</a:t>
            </a:r>
            <a:r>
              <a:rPr sz="1154" spc="-16" dirty="0">
                <a:solidFill>
                  <a:srgbClr val="FF0000"/>
                </a:solidFill>
                <a:latin typeface="Times New Roman"/>
                <a:cs typeface="Times New Roman"/>
              </a:rPr>
              <a:t> </a:t>
            </a:r>
            <a:r>
              <a:rPr sz="1154" dirty="0">
                <a:solidFill>
                  <a:srgbClr val="FF0000"/>
                </a:solidFill>
                <a:latin typeface="Times New Roman"/>
                <a:cs typeface="Times New Roman"/>
              </a:rPr>
              <a:t>format</a:t>
            </a:r>
            <a:r>
              <a:rPr sz="1154" spc="3" dirty="0">
                <a:solidFill>
                  <a:srgbClr val="FF0000"/>
                </a:solidFill>
                <a:latin typeface="Times New Roman"/>
                <a:cs typeface="Times New Roman"/>
              </a:rPr>
              <a:t> </a:t>
            </a:r>
            <a:r>
              <a:rPr sz="1154" dirty="0">
                <a:solidFill>
                  <a:srgbClr val="FF0000"/>
                </a:solidFill>
                <a:latin typeface="Times New Roman"/>
                <a:cs typeface="Times New Roman"/>
              </a:rPr>
              <a:t>is</a:t>
            </a:r>
            <a:r>
              <a:rPr sz="1154" spc="-13" dirty="0">
                <a:solidFill>
                  <a:srgbClr val="FF0000"/>
                </a:solidFill>
                <a:latin typeface="Times New Roman"/>
                <a:cs typeface="Times New Roman"/>
              </a:rPr>
              <a:t> </a:t>
            </a:r>
            <a:r>
              <a:rPr sz="1154" dirty="0">
                <a:solidFill>
                  <a:srgbClr val="FF0000"/>
                </a:solidFill>
                <a:latin typeface="Times New Roman"/>
                <a:cs typeface="Times New Roman"/>
              </a:rPr>
              <a:t>a file</a:t>
            </a:r>
            <a:r>
              <a:rPr sz="1154" spc="-3" dirty="0">
                <a:solidFill>
                  <a:srgbClr val="FF0000"/>
                </a:solidFill>
                <a:latin typeface="Times New Roman"/>
                <a:cs typeface="Times New Roman"/>
              </a:rPr>
              <a:t> </a:t>
            </a:r>
            <a:r>
              <a:rPr sz="1154" dirty="0">
                <a:solidFill>
                  <a:srgbClr val="FF0000"/>
                </a:solidFill>
                <a:latin typeface="Times New Roman"/>
                <a:cs typeface="Times New Roman"/>
              </a:rPr>
              <a:t>format</a:t>
            </a:r>
            <a:r>
              <a:rPr sz="1154" spc="-6" dirty="0">
                <a:solidFill>
                  <a:srgbClr val="FF0000"/>
                </a:solidFill>
                <a:latin typeface="Times New Roman"/>
                <a:cs typeface="Times New Roman"/>
              </a:rPr>
              <a:t> </a:t>
            </a:r>
            <a:r>
              <a:rPr sz="1154" dirty="0">
                <a:solidFill>
                  <a:srgbClr val="FF0000"/>
                </a:solidFill>
                <a:latin typeface="Times New Roman"/>
                <a:cs typeface="Times New Roman"/>
              </a:rPr>
              <a:t>for storing</a:t>
            </a:r>
            <a:r>
              <a:rPr sz="1154" spc="-6" dirty="0">
                <a:solidFill>
                  <a:srgbClr val="FF0000"/>
                </a:solidFill>
                <a:latin typeface="Times New Roman"/>
                <a:cs typeface="Times New Roman"/>
              </a:rPr>
              <a:t> </a:t>
            </a:r>
            <a:r>
              <a:rPr sz="1154" dirty="0">
                <a:solidFill>
                  <a:srgbClr val="FF0000"/>
                </a:solidFill>
                <a:latin typeface="Times New Roman"/>
                <a:cs typeface="Times New Roman"/>
              </a:rPr>
              <a:t>digital</a:t>
            </a:r>
            <a:r>
              <a:rPr sz="1154" spc="-10" dirty="0">
                <a:solidFill>
                  <a:srgbClr val="FF0000"/>
                </a:solidFill>
                <a:latin typeface="Times New Roman"/>
                <a:cs typeface="Times New Roman"/>
              </a:rPr>
              <a:t> </a:t>
            </a:r>
            <a:r>
              <a:rPr sz="1154" dirty="0">
                <a:solidFill>
                  <a:srgbClr val="FF0000"/>
                </a:solidFill>
                <a:latin typeface="Times New Roman"/>
                <a:cs typeface="Times New Roman"/>
              </a:rPr>
              <a:t>audio data</a:t>
            </a:r>
            <a:r>
              <a:rPr sz="1154" spc="-13" dirty="0">
                <a:solidFill>
                  <a:srgbClr val="FF0000"/>
                </a:solidFill>
                <a:latin typeface="Times New Roman"/>
                <a:cs typeface="Times New Roman"/>
              </a:rPr>
              <a:t> </a:t>
            </a:r>
            <a:r>
              <a:rPr sz="1154" dirty="0">
                <a:solidFill>
                  <a:srgbClr val="FF0000"/>
                </a:solidFill>
                <a:latin typeface="Times New Roman"/>
                <a:cs typeface="Times New Roman"/>
              </a:rPr>
              <a:t>on a</a:t>
            </a:r>
            <a:r>
              <a:rPr sz="1154" spc="-6" dirty="0">
                <a:solidFill>
                  <a:srgbClr val="FF0000"/>
                </a:solidFill>
                <a:latin typeface="Times New Roman"/>
                <a:cs typeface="Times New Roman"/>
              </a:rPr>
              <a:t> </a:t>
            </a:r>
            <a:r>
              <a:rPr sz="1154" dirty="0">
                <a:solidFill>
                  <a:srgbClr val="FF0000"/>
                </a:solidFill>
                <a:latin typeface="Times New Roman"/>
                <a:cs typeface="Times New Roman"/>
              </a:rPr>
              <a:t>computer </a:t>
            </a:r>
            <a:r>
              <a:rPr sz="1154" spc="-6" dirty="0">
                <a:solidFill>
                  <a:srgbClr val="FF0000"/>
                </a:solidFill>
                <a:latin typeface="Times New Roman"/>
                <a:cs typeface="Times New Roman"/>
              </a:rPr>
              <a:t>system</a:t>
            </a:r>
            <a:endParaRPr sz="1154">
              <a:latin typeface="Times New Roman"/>
              <a:cs typeface="Times New Roman"/>
            </a:endParaRPr>
          </a:p>
          <a:p>
            <a:pPr marL="8145">
              <a:spcBef>
                <a:spcPts val="484"/>
              </a:spcBef>
            </a:pPr>
            <a:r>
              <a:rPr sz="1154" dirty="0">
                <a:solidFill>
                  <a:srgbClr val="006FC0"/>
                </a:solidFill>
                <a:latin typeface="Times New Roman"/>
                <a:cs typeface="Times New Roman"/>
              </a:rPr>
              <a:t>DEC</a:t>
            </a:r>
            <a:r>
              <a:rPr sz="1154" spc="-26" dirty="0">
                <a:solidFill>
                  <a:srgbClr val="006FC0"/>
                </a:solidFill>
                <a:latin typeface="Times New Roman"/>
                <a:cs typeface="Times New Roman"/>
              </a:rPr>
              <a:t> </a:t>
            </a:r>
            <a:r>
              <a:rPr sz="1154" dirty="0">
                <a:solidFill>
                  <a:srgbClr val="006FC0"/>
                </a:solidFill>
                <a:latin typeface="Times New Roman"/>
                <a:cs typeface="Times New Roman"/>
              </a:rPr>
              <a:t>system</a:t>
            </a:r>
            <a:r>
              <a:rPr sz="1154" spc="-29" dirty="0">
                <a:solidFill>
                  <a:srgbClr val="006FC0"/>
                </a:solidFill>
                <a:latin typeface="Times New Roman"/>
                <a:cs typeface="Times New Roman"/>
              </a:rPr>
              <a:t> </a:t>
            </a:r>
            <a:r>
              <a:rPr sz="1154" dirty="0">
                <a:solidFill>
                  <a:srgbClr val="006FC0"/>
                </a:solidFill>
                <a:latin typeface="Times New Roman"/>
                <a:cs typeface="Times New Roman"/>
              </a:rPr>
              <a:t>was</a:t>
            </a:r>
            <a:r>
              <a:rPr sz="1154" spc="-16" dirty="0">
                <a:solidFill>
                  <a:srgbClr val="006FC0"/>
                </a:solidFill>
                <a:latin typeface="Times New Roman"/>
                <a:cs typeface="Times New Roman"/>
              </a:rPr>
              <a:t> </a:t>
            </a:r>
            <a:r>
              <a:rPr sz="1154" dirty="0">
                <a:solidFill>
                  <a:srgbClr val="006FC0"/>
                </a:solidFill>
                <a:latin typeface="Times New Roman"/>
                <a:cs typeface="Times New Roman"/>
              </a:rPr>
              <a:t>a</a:t>
            </a:r>
            <a:r>
              <a:rPr sz="1154" spc="-19" dirty="0">
                <a:solidFill>
                  <a:srgbClr val="006FC0"/>
                </a:solidFill>
                <a:latin typeface="Times New Roman"/>
                <a:cs typeface="Times New Roman"/>
              </a:rPr>
              <a:t> </a:t>
            </a:r>
            <a:r>
              <a:rPr sz="1154" dirty="0">
                <a:solidFill>
                  <a:srgbClr val="006FC0"/>
                </a:solidFill>
                <a:latin typeface="Times New Roman"/>
                <a:cs typeface="Times New Roman"/>
              </a:rPr>
              <a:t>line</a:t>
            </a:r>
            <a:r>
              <a:rPr sz="1154" spc="-26" dirty="0">
                <a:solidFill>
                  <a:srgbClr val="006FC0"/>
                </a:solidFill>
                <a:latin typeface="Times New Roman"/>
                <a:cs typeface="Times New Roman"/>
              </a:rPr>
              <a:t> </a:t>
            </a:r>
            <a:r>
              <a:rPr sz="1154" dirty="0">
                <a:solidFill>
                  <a:srgbClr val="006FC0"/>
                </a:solidFill>
                <a:latin typeface="Times New Roman"/>
                <a:cs typeface="Times New Roman"/>
              </a:rPr>
              <a:t>of</a:t>
            </a:r>
            <a:r>
              <a:rPr sz="1154" spc="-16" dirty="0">
                <a:solidFill>
                  <a:srgbClr val="006FC0"/>
                </a:solidFill>
                <a:latin typeface="Times New Roman"/>
                <a:cs typeface="Times New Roman"/>
              </a:rPr>
              <a:t> </a:t>
            </a:r>
            <a:r>
              <a:rPr sz="1154" dirty="0">
                <a:solidFill>
                  <a:srgbClr val="006FC0"/>
                </a:solidFill>
                <a:latin typeface="Times New Roman"/>
                <a:cs typeface="Times New Roman"/>
              </a:rPr>
              <a:t>server</a:t>
            </a:r>
            <a:r>
              <a:rPr sz="1154" spc="-19" dirty="0">
                <a:solidFill>
                  <a:srgbClr val="006FC0"/>
                </a:solidFill>
                <a:latin typeface="Times New Roman"/>
                <a:cs typeface="Times New Roman"/>
              </a:rPr>
              <a:t> </a:t>
            </a:r>
            <a:r>
              <a:rPr sz="1154" dirty="0">
                <a:solidFill>
                  <a:srgbClr val="006FC0"/>
                </a:solidFill>
                <a:latin typeface="Times New Roman"/>
                <a:cs typeface="Times New Roman"/>
              </a:rPr>
              <a:t>computers</a:t>
            </a:r>
            <a:r>
              <a:rPr sz="1154" spc="-26" dirty="0">
                <a:solidFill>
                  <a:srgbClr val="006FC0"/>
                </a:solidFill>
                <a:latin typeface="Times New Roman"/>
                <a:cs typeface="Times New Roman"/>
              </a:rPr>
              <a:t> </a:t>
            </a:r>
            <a:r>
              <a:rPr sz="1154" dirty="0">
                <a:solidFill>
                  <a:srgbClr val="006FC0"/>
                </a:solidFill>
                <a:latin typeface="Times New Roman"/>
                <a:cs typeface="Times New Roman"/>
              </a:rPr>
              <a:t>from</a:t>
            </a:r>
            <a:r>
              <a:rPr sz="1154" spc="-16" dirty="0">
                <a:solidFill>
                  <a:srgbClr val="006FC0"/>
                </a:solidFill>
                <a:latin typeface="Times New Roman"/>
                <a:cs typeface="Times New Roman"/>
              </a:rPr>
              <a:t> </a:t>
            </a:r>
            <a:r>
              <a:rPr sz="1154" dirty="0">
                <a:solidFill>
                  <a:srgbClr val="006FC0"/>
                </a:solidFill>
                <a:latin typeface="Times New Roman"/>
                <a:cs typeface="Times New Roman"/>
              </a:rPr>
              <a:t>Digital</a:t>
            </a:r>
            <a:r>
              <a:rPr sz="1154" spc="-29" dirty="0">
                <a:solidFill>
                  <a:srgbClr val="006FC0"/>
                </a:solidFill>
                <a:latin typeface="Times New Roman"/>
                <a:cs typeface="Times New Roman"/>
              </a:rPr>
              <a:t> </a:t>
            </a:r>
            <a:r>
              <a:rPr sz="1154" dirty="0">
                <a:solidFill>
                  <a:srgbClr val="006FC0"/>
                </a:solidFill>
                <a:latin typeface="Times New Roman"/>
                <a:cs typeface="Times New Roman"/>
              </a:rPr>
              <a:t>Equipment</a:t>
            </a:r>
            <a:r>
              <a:rPr sz="1154" spc="-16" dirty="0">
                <a:solidFill>
                  <a:srgbClr val="006FC0"/>
                </a:solidFill>
                <a:latin typeface="Times New Roman"/>
                <a:cs typeface="Times New Roman"/>
              </a:rPr>
              <a:t> </a:t>
            </a:r>
            <a:r>
              <a:rPr sz="1154" spc="-6" dirty="0">
                <a:solidFill>
                  <a:srgbClr val="006FC0"/>
                </a:solidFill>
                <a:latin typeface="Times New Roman"/>
                <a:cs typeface="Times New Roman"/>
              </a:rPr>
              <a:t>Corporation</a:t>
            </a:r>
            <a:endParaRPr sz="1154">
              <a:latin typeface="Times New Roman"/>
              <a:cs typeface="Times New Roman"/>
            </a:endParaRPr>
          </a:p>
          <a:p>
            <a:pPr marL="8145">
              <a:spcBef>
                <a:spcPts val="196"/>
              </a:spcBef>
            </a:pPr>
            <a:r>
              <a:rPr sz="898" dirty="0">
                <a:solidFill>
                  <a:srgbClr val="FF0000"/>
                </a:solidFill>
                <a:latin typeface="Times New Roman"/>
                <a:cs typeface="Times New Roman"/>
              </a:rPr>
              <a:t>SGI</a:t>
            </a:r>
            <a:r>
              <a:rPr sz="898" spc="-16" dirty="0">
                <a:solidFill>
                  <a:srgbClr val="FF0000"/>
                </a:solidFill>
                <a:latin typeface="Times New Roman"/>
                <a:cs typeface="Times New Roman"/>
              </a:rPr>
              <a:t> </a:t>
            </a:r>
            <a:r>
              <a:rPr sz="898" dirty="0">
                <a:latin typeface="Times New Roman"/>
                <a:cs typeface="Times New Roman"/>
              </a:rPr>
              <a:t>(Silicon</a:t>
            </a:r>
            <a:r>
              <a:rPr sz="898" spc="-13" dirty="0">
                <a:latin typeface="Times New Roman"/>
                <a:cs typeface="Times New Roman"/>
              </a:rPr>
              <a:t> </a:t>
            </a:r>
            <a:r>
              <a:rPr sz="898" dirty="0">
                <a:latin typeface="Times New Roman"/>
                <a:cs typeface="Times New Roman"/>
              </a:rPr>
              <a:t>Graphics)</a:t>
            </a:r>
            <a:r>
              <a:rPr sz="898" spc="-32" dirty="0">
                <a:latin typeface="Times New Roman"/>
                <a:cs typeface="Times New Roman"/>
              </a:rPr>
              <a:t> </a:t>
            </a:r>
            <a:r>
              <a:rPr sz="898" dirty="0">
                <a:latin typeface="Times New Roman"/>
                <a:cs typeface="Times New Roman"/>
              </a:rPr>
              <a:t>is</a:t>
            </a:r>
            <a:r>
              <a:rPr sz="898" spc="-19" dirty="0">
                <a:latin typeface="Times New Roman"/>
                <a:cs typeface="Times New Roman"/>
              </a:rPr>
              <a:t> </a:t>
            </a:r>
            <a:r>
              <a:rPr sz="898" dirty="0">
                <a:latin typeface="Times New Roman"/>
                <a:cs typeface="Times New Roman"/>
              </a:rPr>
              <a:t>a</a:t>
            </a:r>
            <a:r>
              <a:rPr sz="898" spc="-6" dirty="0">
                <a:latin typeface="Times New Roman"/>
                <a:cs typeface="Times New Roman"/>
              </a:rPr>
              <a:t> </a:t>
            </a:r>
            <a:r>
              <a:rPr sz="898" dirty="0">
                <a:latin typeface="Times New Roman"/>
                <a:cs typeface="Times New Roman"/>
              </a:rPr>
              <a:t>leading</a:t>
            </a:r>
            <a:r>
              <a:rPr sz="898" spc="-16" dirty="0">
                <a:latin typeface="Times New Roman"/>
                <a:cs typeface="Times New Roman"/>
              </a:rPr>
              <a:t> </a:t>
            </a:r>
            <a:r>
              <a:rPr sz="898" dirty="0">
                <a:latin typeface="Times New Roman"/>
                <a:cs typeface="Times New Roman"/>
              </a:rPr>
              <a:t>manufacturer</a:t>
            </a:r>
            <a:r>
              <a:rPr sz="898" spc="-32" dirty="0">
                <a:latin typeface="Times New Roman"/>
                <a:cs typeface="Times New Roman"/>
              </a:rPr>
              <a:t> </a:t>
            </a:r>
            <a:r>
              <a:rPr sz="898" dirty="0">
                <a:latin typeface="Times New Roman"/>
                <a:cs typeface="Times New Roman"/>
              </a:rPr>
              <a:t>of</a:t>
            </a:r>
            <a:r>
              <a:rPr sz="898" spc="-19" dirty="0">
                <a:latin typeface="Times New Roman"/>
                <a:cs typeface="Times New Roman"/>
              </a:rPr>
              <a:t> </a:t>
            </a:r>
            <a:r>
              <a:rPr sz="898" dirty="0">
                <a:latin typeface="Times New Roman"/>
                <a:cs typeface="Times New Roman"/>
              </a:rPr>
              <a:t>high-performance</a:t>
            </a:r>
            <a:r>
              <a:rPr sz="898" spc="-26" dirty="0">
                <a:latin typeface="Times New Roman"/>
                <a:cs typeface="Times New Roman"/>
              </a:rPr>
              <a:t> </a:t>
            </a:r>
            <a:r>
              <a:rPr sz="898" dirty="0">
                <a:latin typeface="Times New Roman"/>
                <a:cs typeface="Times New Roman"/>
              </a:rPr>
              <a:t>computing,</a:t>
            </a:r>
            <a:r>
              <a:rPr sz="898" spc="-29" dirty="0">
                <a:latin typeface="Times New Roman"/>
                <a:cs typeface="Times New Roman"/>
              </a:rPr>
              <a:t> </a:t>
            </a:r>
            <a:r>
              <a:rPr sz="898" dirty="0">
                <a:latin typeface="Times New Roman"/>
                <a:cs typeface="Times New Roman"/>
              </a:rPr>
              <a:t>data</a:t>
            </a:r>
            <a:r>
              <a:rPr sz="898" spc="-19" dirty="0">
                <a:latin typeface="Times New Roman"/>
                <a:cs typeface="Times New Roman"/>
              </a:rPr>
              <a:t> </a:t>
            </a:r>
            <a:r>
              <a:rPr sz="898" dirty="0">
                <a:latin typeface="Times New Roman"/>
                <a:cs typeface="Times New Roman"/>
              </a:rPr>
              <a:t>management,</a:t>
            </a:r>
            <a:r>
              <a:rPr sz="898" spc="-6" dirty="0">
                <a:latin typeface="Times New Roman"/>
                <a:cs typeface="Times New Roman"/>
              </a:rPr>
              <a:t> </a:t>
            </a:r>
            <a:r>
              <a:rPr sz="898" spc="-16" dirty="0">
                <a:latin typeface="Times New Roman"/>
                <a:cs typeface="Times New Roman"/>
              </a:rPr>
              <a:t>and</a:t>
            </a:r>
            <a:endParaRPr sz="898">
              <a:latin typeface="Times New Roman"/>
              <a:cs typeface="Times New Roman"/>
            </a:endParaRPr>
          </a:p>
          <a:p>
            <a:pPr marL="8145"/>
            <a:r>
              <a:rPr sz="898" dirty="0">
                <a:latin typeface="Times New Roman"/>
                <a:cs typeface="Times New Roman"/>
              </a:rPr>
              <a:t>visualization</a:t>
            </a:r>
            <a:r>
              <a:rPr sz="898" spc="-42" dirty="0">
                <a:latin typeface="Times New Roman"/>
                <a:cs typeface="Times New Roman"/>
              </a:rPr>
              <a:t> </a:t>
            </a:r>
            <a:r>
              <a:rPr sz="898" spc="-6" dirty="0">
                <a:latin typeface="Times New Roman"/>
                <a:cs typeface="Times New Roman"/>
              </a:rPr>
              <a:t>products.</a:t>
            </a:r>
            <a:endParaRPr sz="898">
              <a:latin typeface="Times New Roman"/>
              <a:cs typeface="Times New Roman"/>
            </a:endParaRPr>
          </a:p>
        </p:txBody>
      </p:sp>
      <p:sp>
        <p:nvSpPr>
          <p:cNvPr id="6" name="Footer Placeholder 5">
            <a:extLst>
              <a:ext uri="{FF2B5EF4-FFF2-40B4-BE49-F238E27FC236}">
                <a16:creationId xmlns:a16="http://schemas.microsoft.com/office/drawing/2014/main" id="{91FDC541-4E9F-4F18-823B-F516903A209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187092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4015" y="320299"/>
            <a:ext cx="6743971" cy="677858"/>
          </a:xfrm>
          <a:prstGeom prst="rect">
            <a:avLst/>
          </a:prstGeom>
        </p:spPr>
        <p:txBody>
          <a:bodyPr vert="horz" wrap="square" lIns="0" tIns="280396" rIns="0" bIns="0" rtlCol="0" anchor="ctr">
            <a:spAutoFit/>
          </a:bodyPr>
          <a:lstStyle/>
          <a:p>
            <a:pPr marL="291981">
              <a:lnSpc>
                <a:spcPct val="100000"/>
              </a:lnSpc>
              <a:spcBef>
                <a:spcPts val="61"/>
              </a:spcBef>
            </a:pPr>
            <a:r>
              <a:rPr sz="2565" b="1" dirty="0">
                <a:solidFill>
                  <a:srgbClr val="3333CC"/>
                </a:solidFill>
                <a:latin typeface="Comic Sans MS"/>
                <a:cs typeface="Comic Sans MS"/>
              </a:rPr>
              <a:t>Audio</a:t>
            </a:r>
            <a:r>
              <a:rPr sz="2565" b="1" spc="-48" dirty="0">
                <a:solidFill>
                  <a:srgbClr val="3333CC"/>
                </a:solidFill>
                <a:latin typeface="Comic Sans MS"/>
                <a:cs typeface="Comic Sans MS"/>
              </a:rPr>
              <a:t> </a:t>
            </a:r>
            <a:r>
              <a:rPr sz="2565" b="1" dirty="0">
                <a:solidFill>
                  <a:srgbClr val="3333CC"/>
                </a:solidFill>
                <a:latin typeface="Comic Sans MS"/>
                <a:cs typeface="Comic Sans MS"/>
              </a:rPr>
              <a:t>Quality</a:t>
            </a:r>
            <a:r>
              <a:rPr sz="2565" b="1" spc="-32" dirty="0">
                <a:solidFill>
                  <a:srgbClr val="3333CC"/>
                </a:solidFill>
                <a:latin typeface="Comic Sans MS"/>
                <a:cs typeface="Comic Sans MS"/>
              </a:rPr>
              <a:t> </a:t>
            </a:r>
            <a:r>
              <a:rPr sz="2565" b="1" dirty="0">
                <a:solidFill>
                  <a:srgbClr val="3333CC"/>
                </a:solidFill>
                <a:latin typeface="Comic Sans MS"/>
                <a:cs typeface="Comic Sans MS"/>
              </a:rPr>
              <a:t>vs.</a:t>
            </a:r>
            <a:r>
              <a:rPr sz="2565" b="1" spc="-38" dirty="0">
                <a:solidFill>
                  <a:srgbClr val="3333CC"/>
                </a:solidFill>
                <a:latin typeface="Comic Sans MS"/>
                <a:cs typeface="Comic Sans MS"/>
              </a:rPr>
              <a:t> </a:t>
            </a:r>
            <a:r>
              <a:rPr sz="2565" b="1" dirty="0">
                <a:solidFill>
                  <a:srgbClr val="3333CC"/>
                </a:solidFill>
                <a:latin typeface="Comic Sans MS"/>
                <a:cs typeface="Comic Sans MS"/>
              </a:rPr>
              <a:t>Data</a:t>
            </a:r>
            <a:r>
              <a:rPr sz="2565" b="1" spc="-45" dirty="0">
                <a:solidFill>
                  <a:srgbClr val="3333CC"/>
                </a:solidFill>
                <a:latin typeface="Comic Sans MS"/>
                <a:cs typeface="Comic Sans MS"/>
              </a:rPr>
              <a:t> </a:t>
            </a:r>
            <a:r>
              <a:rPr sz="2565" b="1" spc="-13" dirty="0">
                <a:solidFill>
                  <a:srgbClr val="3333CC"/>
                </a:solidFill>
                <a:latin typeface="Comic Sans MS"/>
                <a:cs typeface="Comic Sans MS"/>
              </a:rPr>
              <a:t>Rate</a:t>
            </a:r>
            <a:endParaRPr sz="2565">
              <a:latin typeface="Comic Sans MS"/>
              <a:cs typeface="Comic Sans MS"/>
            </a:endParaRPr>
          </a:p>
        </p:txBody>
      </p:sp>
      <p:graphicFrame>
        <p:nvGraphicFramePr>
          <p:cNvPr id="3" name="object 3"/>
          <p:cNvGraphicFramePr>
            <a:graphicFrameLocks noGrp="1"/>
          </p:cNvGraphicFramePr>
          <p:nvPr>
            <p:extLst>
              <p:ext uri="{D42A27DB-BD31-4B8C-83A1-F6EECF244321}">
                <p14:modId xmlns:p14="http://schemas.microsoft.com/office/powerpoint/2010/main" val="812115242"/>
              </p:ext>
            </p:extLst>
          </p:nvPr>
        </p:nvGraphicFramePr>
        <p:xfrm>
          <a:off x="3180887" y="1437191"/>
          <a:ext cx="4398241" cy="2927953"/>
        </p:xfrm>
        <a:graphic>
          <a:graphicData uri="http://schemas.openxmlformats.org/drawingml/2006/table">
            <a:tbl>
              <a:tblPr firstRow="1" bandRow="1">
                <a:tableStyleId>{2D5ABB26-0587-4C30-8999-92F81FD0307C}</a:tableStyleId>
              </a:tblPr>
              <a:tblGrid>
                <a:gridCol w="806344">
                  <a:extLst>
                    <a:ext uri="{9D8B030D-6E8A-4147-A177-3AD203B41FA5}">
                      <a16:colId xmlns:a16="http://schemas.microsoft.com/office/drawing/2014/main" val="20000"/>
                    </a:ext>
                  </a:extLst>
                </a:gridCol>
                <a:gridCol w="849105">
                  <a:extLst>
                    <a:ext uri="{9D8B030D-6E8A-4147-A177-3AD203B41FA5}">
                      <a16:colId xmlns:a16="http://schemas.microsoft.com/office/drawing/2014/main" val="20001"/>
                    </a:ext>
                  </a:extLst>
                </a:gridCol>
                <a:gridCol w="543672">
                  <a:extLst>
                    <a:ext uri="{9D8B030D-6E8A-4147-A177-3AD203B41FA5}">
                      <a16:colId xmlns:a16="http://schemas.microsoft.com/office/drawing/2014/main" val="20002"/>
                    </a:ext>
                  </a:extLst>
                </a:gridCol>
                <a:gridCol w="513128">
                  <a:extLst>
                    <a:ext uri="{9D8B030D-6E8A-4147-A177-3AD203B41FA5}">
                      <a16:colId xmlns:a16="http://schemas.microsoft.com/office/drawing/2014/main" val="20003"/>
                    </a:ext>
                  </a:extLst>
                </a:gridCol>
                <a:gridCol w="952952">
                  <a:extLst>
                    <a:ext uri="{9D8B030D-6E8A-4147-A177-3AD203B41FA5}">
                      <a16:colId xmlns:a16="http://schemas.microsoft.com/office/drawing/2014/main" val="20004"/>
                    </a:ext>
                  </a:extLst>
                </a:gridCol>
                <a:gridCol w="733040">
                  <a:extLst>
                    <a:ext uri="{9D8B030D-6E8A-4147-A177-3AD203B41FA5}">
                      <a16:colId xmlns:a16="http://schemas.microsoft.com/office/drawing/2014/main" val="20005"/>
                    </a:ext>
                  </a:extLst>
                </a:gridCol>
              </a:tblGrid>
              <a:tr h="687836">
                <a:tc>
                  <a:txBody>
                    <a:bodyPr/>
                    <a:lstStyle/>
                    <a:p>
                      <a:pPr marL="90805">
                        <a:lnSpc>
                          <a:spcPct val="100000"/>
                        </a:lnSpc>
                        <a:spcBef>
                          <a:spcPts val="244"/>
                        </a:spcBef>
                      </a:pPr>
                      <a:r>
                        <a:rPr sz="900" i="1" spc="-10" dirty="0">
                          <a:latin typeface="Comic Sans MS"/>
                          <a:cs typeface="Comic Sans MS"/>
                        </a:rPr>
                        <a:t>Quality</a:t>
                      </a:r>
                      <a:endParaRPr sz="900">
                        <a:latin typeface="Comic Sans MS"/>
                        <a:cs typeface="Comic Sans MS"/>
                      </a:endParaRPr>
                    </a:p>
                  </a:txBody>
                  <a:tcPr marL="0" marR="0" marT="1995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1440">
                        <a:lnSpc>
                          <a:spcPts val="1710"/>
                        </a:lnSpc>
                        <a:spcBef>
                          <a:spcPts val="244"/>
                        </a:spcBef>
                      </a:pPr>
                      <a:r>
                        <a:rPr sz="900" i="1" spc="-20" dirty="0">
                          <a:latin typeface="Comic Sans MS"/>
                          <a:cs typeface="Comic Sans MS"/>
                        </a:rPr>
                        <a:t>Sample</a:t>
                      </a:r>
                      <a:r>
                        <a:rPr sz="900" i="1" spc="-80" dirty="0">
                          <a:latin typeface="Comic Sans MS"/>
                          <a:cs typeface="Comic Sans MS"/>
                        </a:rPr>
                        <a:t> </a:t>
                      </a:r>
                      <a:r>
                        <a:rPr sz="900" i="1" spc="-20" dirty="0">
                          <a:latin typeface="Comic Sans MS"/>
                          <a:cs typeface="Comic Sans MS"/>
                        </a:rPr>
                        <a:t>Rate</a:t>
                      </a:r>
                      <a:endParaRPr sz="900">
                        <a:latin typeface="Comic Sans MS"/>
                        <a:cs typeface="Comic Sans MS"/>
                      </a:endParaRPr>
                    </a:p>
                    <a:p>
                      <a:pPr marL="91440">
                        <a:lnSpc>
                          <a:spcPts val="1710"/>
                        </a:lnSpc>
                      </a:pPr>
                      <a:r>
                        <a:rPr sz="900" i="1" spc="-10" dirty="0">
                          <a:latin typeface="Comic Sans MS"/>
                          <a:cs typeface="Comic Sans MS"/>
                        </a:rPr>
                        <a:t>(kHz)</a:t>
                      </a:r>
                      <a:endParaRPr sz="900">
                        <a:latin typeface="Comic Sans MS"/>
                        <a:cs typeface="Comic Sans MS"/>
                      </a:endParaRPr>
                    </a:p>
                  </a:txBody>
                  <a:tcPr marL="0" marR="0" marT="1995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2075">
                        <a:lnSpc>
                          <a:spcPct val="100000"/>
                        </a:lnSpc>
                        <a:spcBef>
                          <a:spcPts val="244"/>
                        </a:spcBef>
                      </a:pPr>
                      <a:r>
                        <a:rPr sz="900" i="1" spc="-10" dirty="0">
                          <a:latin typeface="Comic Sans MS"/>
                          <a:cs typeface="Comic Sans MS"/>
                        </a:rPr>
                        <a:t>Bits</a:t>
                      </a:r>
                      <a:r>
                        <a:rPr sz="900" i="1" spc="-100" dirty="0">
                          <a:latin typeface="Comic Sans MS"/>
                          <a:cs typeface="Comic Sans MS"/>
                        </a:rPr>
                        <a:t> </a:t>
                      </a:r>
                      <a:r>
                        <a:rPr sz="900" i="1" spc="-25" dirty="0">
                          <a:latin typeface="Comic Sans MS"/>
                          <a:cs typeface="Comic Sans MS"/>
                        </a:rPr>
                        <a:t>per</a:t>
                      </a:r>
                      <a:endParaRPr sz="900">
                        <a:latin typeface="Comic Sans MS"/>
                        <a:cs typeface="Comic Sans MS"/>
                      </a:endParaRPr>
                    </a:p>
                    <a:p>
                      <a:pPr marL="143510">
                        <a:lnSpc>
                          <a:spcPct val="100000"/>
                        </a:lnSpc>
                        <a:spcBef>
                          <a:spcPts val="275"/>
                        </a:spcBef>
                      </a:pPr>
                      <a:r>
                        <a:rPr sz="900" i="1" spc="-10" dirty="0">
                          <a:latin typeface="Comic Sans MS"/>
                          <a:cs typeface="Comic Sans MS"/>
                        </a:rPr>
                        <a:t>Sample</a:t>
                      </a:r>
                      <a:endParaRPr sz="900">
                        <a:latin typeface="Comic Sans MS"/>
                        <a:cs typeface="Comic Sans MS"/>
                      </a:endParaRPr>
                    </a:p>
                  </a:txBody>
                  <a:tcPr marL="0" marR="0" marT="1995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2075">
                        <a:lnSpc>
                          <a:spcPct val="100000"/>
                        </a:lnSpc>
                        <a:spcBef>
                          <a:spcPts val="244"/>
                        </a:spcBef>
                      </a:pPr>
                      <a:r>
                        <a:rPr sz="900" i="1" spc="-10" dirty="0">
                          <a:latin typeface="Comic Sans MS"/>
                          <a:cs typeface="Comic Sans MS"/>
                        </a:rPr>
                        <a:t>Mono/</a:t>
                      </a:r>
                      <a:endParaRPr sz="900">
                        <a:latin typeface="Comic Sans MS"/>
                        <a:cs typeface="Comic Sans MS"/>
                      </a:endParaRPr>
                    </a:p>
                    <a:p>
                      <a:pPr marL="92075">
                        <a:lnSpc>
                          <a:spcPct val="100000"/>
                        </a:lnSpc>
                        <a:spcBef>
                          <a:spcPts val="275"/>
                        </a:spcBef>
                      </a:pPr>
                      <a:r>
                        <a:rPr sz="900" i="1" spc="-10" dirty="0">
                          <a:latin typeface="Comic Sans MS"/>
                          <a:cs typeface="Comic Sans MS"/>
                        </a:rPr>
                        <a:t>Stereo</a:t>
                      </a:r>
                      <a:endParaRPr sz="900">
                        <a:latin typeface="Comic Sans MS"/>
                        <a:cs typeface="Comic Sans MS"/>
                      </a:endParaRPr>
                    </a:p>
                  </a:txBody>
                  <a:tcPr marL="0" marR="0" marT="1995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2075" marR="89535">
                        <a:lnSpc>
                          <a:spcPts val="2020"/>
                        </a:lnSpc>
                        <a:spcBef>
                          <a:spcPts val="75"/>
                        </a:spcBef>
                      </a:pPr>
                      <a:r>
                        <a:rPr sz="900" i="1" spc="-20" dirty="0">
                          <a:latin typeface="Comic Sans MS"/>
                          <a:cs typeface="Comic Sans MS"/>
                        </a:rPr>
                        <a:t>Data</a:t>
                      </a:r>
                      <a:r>
                        <a:rPr sz="900" i="1" spc="-65" dirty="0">
                          <a:latin typeface="Comic Sans MS"/>
                          <a:cs typeface="Comic Sans MS"/>
                        </a:rPr>
                        <a:t> </a:t>
                      </a:r>
                      <a:r>
                        <a:rPr sz="900" i="1" spc="-20" dirty="0">
                          <a:latin typeface="Comic Sans MS"/>
                          <a:cs typeface="Comic Sans MS"/>
                        </a:rPr>
                        <a:t>Rate </a:t>
                      </a:r>
                      <a:r>
                        <a:rPr sz="900" i="1" spc="-10" dirty="0">
                          <a:latin typeface="Comic Sans MS"/>
                          <a:cs typeface="Comic Sans MS"/>
                        </a:rPr>
                        <a:t>(kBytes/sec) </a:t>
                      </a:r>
                      <a:r>
                        <a:rPr sz="900" i="1" spc="-35" dirty="0">
                          <a:latin typeface="Comic Sans MS"/>
                          <a:cs typeface="Comic Sans MS"/>
                        </a:rPr>
                        <a:t>(uncompressed)</a:t>
                      </a:r>
                      <a:endParaRPr sz="900">
                        <a:latin typeface="Comic Sans MS"/>
                        <a:cs typeface="Comic Sans MS"/>
                      </a:endParaRPr>
                    </a:p>
                  </a:txBody>
                  <a:tcPr marL="0" marR="0" marT="6109"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2075">
                        <a:lnSpc>
                          <a:spcPct val="100000"/>
                        </a:lnSpc>
                        <a:spcBef>
                          <a:spcPts val="244"/>
                        </a:spcBef>
                      </a:pPr>
                      <a:r>
                        <a:rPr sz="900" i="1" spc="-10" dirty="0">
                          <a:latin typeface="Comic Sans MS"/>
                          <a:cs typeface="Comic Sans MS"/>
                        </a:rPr>
                        <a:t>Frequency</a:t>
                      </a:r>
                      <a:endParaRPr sz="900">
                        <a:latin typeface="Comic Sans MS"/>
                        <a:cs typeface="Comic Sans MS"/>
                      </a:endParaRPr>
                    </a:p>
                    <a:p>
                      <a:pPr marL="395605">
                        <a:lnSpc>
                          <a:spcPct val="100000"/>
                        </a:lnSpc>
                        <a:spcBef>
                          <a:spcPts val="275"/>
                        </a:spcBef>
                      </a:pPr>
                      <a:r>
                        <a:rPr sz="900" i="1" spc="-20" dirty="0">
                          <a:latin typeface="Comic Sans MS"/>
                          <a:cs typeface="Comic Sans MS"/>
                        </a:rPr>
                        <a:t>Band</a:t>
                      </a:r>
                      <a:endParaRPr sz="900">
                        <a:latin typeface="Comic Sans MS"/>
                        <a:cs typeface="Comic Sans MS"/>
                      </a:endParaRPr>
                    </a:p>
                  </a:txBody>
                  <a:tcPr marL="0" marR="0" marT="19954"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433716">
                <a:tc>
                  <a:txBody>
                    <a:bodyPr/>
                    <a:lstStyle/>
                    <a:p>
                      <a:pPr marL="91440">
                        <a:lnSpc>
                          <a:spcPct val="100000"/>
                        </a:lnSpc>
                        <a:spcBef>
                          <a:spcPts val="300"/>
                        </a:spcBef>
                      </a:pPr>
                      <a:r>
                        <a:rPr sz="800" spc="-10" dirty="0">
                          <a:latin typeface="Comic Sans MS"/>
                          <a:cs typeface="Comic Sans MS"/>
                        </a:rPr>
                        <a:t>Telephone</a:t>
                      </a:r>
                      <a:endParaRPr sz="800">
                        <a:latin typeface="Comic Sans MS"/>
                        <a:cs typeface="Comic Sans MS"/>
                      </a:endParaRPr>
                    </a:p>
                  </a:txBody>
                  <a:tcPr marL="0" marR="0" marT="2443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800" spc="-50" dirty="0">
                          <a:latin typeface="Comic Sans MS"/>
                          <a:cs typeface="Comic Sans MS"/>
                        </a:rPr>
                        <a:t>8</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00"/>
                        </a:spcBef>
                      </a:pPr>
                      <a:r>
                        <a:rPr sz="800" spc="-50" dirty="0">
                          <a:latin typeface="Comic Sans MS"/>
                          <a:cs typeface="Comic Sans MS"/>
                        </a:rPr>
                        <a:t>8</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800" spc="-20" dirty="0">
                          <a:latin typeface="Comic Sans MS"/>
                          <a:cs typeface="Comic Sans MS"/>
                        </a:rPr>
                        <a:t>Mono</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8735" algn="ctr">
                        <a:lnSpc>
                          <a:spcPct val="100000"/>
                        </a:lnSpc>
                        <a:spcBef>
                          <a:spcPts val="300"/>
                        </a:spcBef>
                      </a:pPr>
                      <a:r>
                        <a:rPr sz="800" spc="-50" dirty="0">
                          <a:latin typeface="Comic Sans MS"/>
                          <a:cs typeface="Comic Sans MS"/>
                        </a:rPr>
                        <a:t>8</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00"/>
                        </a:spcBef>
                      </a:pPr>
                      <a:r>
                        <a:rPr sz="800" spc="-20" dirty="0">
                          <a:latin typeface="Comic Sans MS"/>
                          <a:cs typeface="Comic Sans MS"/>
                        </a:rPr>
                        <a:t>200-3400</a:t>
                      </a:r>
                      <a:endParaRPr sz="800">
                        <a:latin typeface="Comic Sans MS"/>
                        <a:cs typeface="Comic Sans MS"/>
                      </a:endParaRPr>
                    </a:p>
                    <a:p>
                      <a:pPr marL="635" algn="ctr">
                        <a:lnSpc>
                          <a:spcPct val="100000"/>
                        </a:lnSpc>
                        <a:spcBef>
                          <a:spcPts val="5"/>
                        </a:spcBef>
                      </a:pPr>
                      <a:r>
                        <a:rPr sz="800" spc="-25" dirty="0">
                          <a:latin typeface="Comic Sans MS"/>
                          <a:cs typeface="Comic Sans MS"/>
                        </a:rPr>
                        <a:t>Hz</a:t>
                      </a:r>
                      <a:endParaRPr sz="800">
                        <a:latin typeface="Comic Sans MS"/>
                        <a:cs typeface="Comic Sans MS"/>
                      </a:endParaRPr>
                    </a:p>
                  </a:txBody>
                  <a:tcPr marL="0" marR="0" marT="2443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34530">
                <a:tc>
                  <a:txBody>
                    <a:bodyPr/>
                    <a:lstStyle/>
                    <a:p>
                      <a:pPr marL="91440">
                        <a:lnSpc>
                          <a:spcPct val="100000"/>
                        </a:lnSpc>
                        <a:spcBef>
                          <a:spcPts val="300"/>
                        </a:spcBef>
                      </a:pPr>
                      <a:r>
                        <a:rPr sz="800" dirty="0">
                          <a:latin typeface="Comic Sans MS"/>
                          <a:cs typeface="Comic Sans MS"/>
                        </a:rPr>
                        <a:t>AM</a:t>
                      </a:r>
                      <a:r>
                        <a:rPr sz="800" spc="-10" dirty="0">
                          <a:latin typeface="Comic Sans MS"/>
                          <a:cs typeface="Comic Sans MS"/>
                        </a:rPr>
                        <a:t> Radio</a:t>
                      </a:r>
                      <a:endParaRPr sz="800">
                        <a:latin typeface="Comic Sans MS"/>
                        <a:cs typeface="Comic Sans MS"/>
                      </a:endParaRPr>
                    </a:p>
                  </a:txBody>
                  <a:tcPr marL="0" marR="0" marT="2443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800" spc="-10" dirty="0">
                          <a:latin typeface="Comic Sans MS"/>
                          <a:cs typeface="Comic Sans MS"/>
                        </a:rPr>
                        <a:t>11.025</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00"/>
                        </a:spcBef>
                      </a:pPr>
                      <a:r>
                        <a:rPr sz="800" spc="-50" dirty="0">
                          <a:latin typeface="Comic Sans MS"/>
                          <a:cs typeface="Comic Sans MS"/>
                        </a:rPr>
                        <a:t>8</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800" spc="-20" dirty="0">
                          <a:latin typeface="Comic Sans MS"/>
                          <a:cs typeface="Comic Sans MS"/>
                        </a:rPr>
                        <a:t>Mono</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7465" algn="ctr">
                        <a:lnSpc>
                          <a:spcPct val="100000"/>
                        </a:lnSpc>
                        <a:spcBef>
                          <a:spcPts val="300"/>
                        </a:spcBef>
                      </a:pPr>
                      <a:r>
                        <a:rPr sz="800" spc="-20" dirty="0">
                          <a:latin typeface="Comic Sans MS"/>
                          <a:cs typeface="Comic Sans MS"/>
                        </a:rPr>
                        <a:t>11.0</a:t>
                      </a:r>
                      <a:endParaRPr sz="800">
                        <a:latin typeface="Comic Sans MS"/>
                        <a:cs typeface="Comic Sans MS"/>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00"/>
                        </a:spcBef>
                      </a:pPr>
                      <a:r>
                        <a:rPr sz="800" spc="-20" dirty="0">
                          <a:latin typeface="Comic Sans MS"/>
                          <a:cs typeface="Comic Sans MS"/>
                        </a:rPr>
                        <a:t>540-1700</a:t>
                      </a:r>
                      <a:endParaRPr sz="800">
                        <a:latin typeface="Comic Sans MS"/>
                        <a:cs typeface="Comic Sans MS"/>
                      </a:endParaRPr>
                    </a:p>
                    <a:p>
                      <a:pPr algn="ctr">
                        <a:lnSpc>
                          <a:spcPct val="100000"/>
                        </a:lnSpc>
                        <a:spcBef>
                          <a:spcPts val="5"/>
                        </a:spcBef>
                      </a:pPr>
                      <a:r>
                        <a:rPr sz="800" spc="-25" dirty="0">
                          <a:latin typeface="Comic Sans MS"/>
                          <a:cs typeface="Comic Sans MS"/>
                        </a:rPr>
                        <a:t>KHz</a:t>
                      </a:r>
                      <a:endParaRPr sz="800">
                        <a:latin typeface="Comic Sans MS"/>
                        <a:cs typeface="Comic Sans MS"/>
                      </a:endParaRPr>
                    </a:p>
                  </a:txBody>
                  <a:tcPr marL="0" marR="0" marT="2443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34530">
                <a:tc>
                  <a:txBody>
                    <a:bodyPr/>
                    <a:lstStyle/>
                    <a:p>
                      <a:pPr marL="91440">
                        <a:lnSpc>
                          <a:spcPct val="100000"/>
                        </a:lnSpc>
                        <a:spcBef>
                          <a:spcPts val="305"/>
                        </a:spcBef>
                      </a:pPr>
                      <a:r>
                        <a:rPr sz="800" dirty="0">
                          <a:latin typeface="Comic Sans MS"/>
                          <a:cs typeface="Comic Sans MS"/>
                        </a:rPr>
                        <a:t>FM</a:t>
                      </a:r>
                      <a:r>
                        <a:rPr sz="800" spc="-15" dirty="0">
                          <a:latin typeface="Comic Sans MS"/>
                          <a:cs typeface="Comic Sans MS"/>
                        </a:rPr>
                        <a:t> </a:t>
                      </a:r>
                      <a:r>
                        <a:rPr sz="800" spc="-10" dirty="0">
                          <a:latin typeface="Comic Sans MS"/>
                          <a:cs typeface="Comic Sans MS"/>
                        </a:rPr>
                        <a:t>Radio</a:t>
                      </a:r>
                      <a:endParaRPr sz="800">
                        <a:latin typeface="Comic Sans MS"/>
                        <a:cs typeface="Comic Sans MS"/>
                      </a:endParaRPr>
                    </a:p>
                  </a:txBody>
                  <a:tcPr marL="0" marR="0" marT="24842"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10" dirty="0">
                          <a:latin typeface="Comic Sans MS"/>
                          <a:cs typeface="Comic Sans MS"/>
                        </a:rPr>
                        <a:t>22.050</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25" dirty="0">
                          <a:latin typeface="Comic Sans MS"/>
                          <a:cs typeface="Comic Sans MS"/>
                        </a:rPr>
                        <a:t>16</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10" dirty="0">
                          <a:latin typeface="Comic Sans MS"/>
                          <a:cs typeface="Comic Sans MS"/>
                        </a:rPr>
                        <a:t>Stereo</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20" dirty="0">
                          <a:latin typeface="Comic Sans MS"/>
                          <a:cs typeface="Comic Sans MS"/>
                        </a:rPr>
                        <a:t>88.2</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57336">
                <a:tc>
                  <a:txBody>
                    <a:bodyPr/>
                    <a:lstStyle/>
                    <a:p>
                      <a:pPr marL="91440">
                        <a:lnSpc>
                          <a:spcPct val="100000"/>
                        </a:lnSpc>
                        <a:spcBef>
                          <a:spcPts val="305"/>
                        </a:spcBef>
                      </a:pPr>
                      <a:r>
                        <a:rPr sz="800" spc="-25" dirty="0">
                          <a:latin typeface="Comic Sans MS"/>
                          <a:cs typeface="Comic Sans MS"/>
                        </a:rPr>
                        <a:t>CD</a:t>
                      </a:r>
                      <a:endParaRPr sz="800">
                        <a:latin typeface="Comic Sans MS"/>
                        <a:cs typeface="Comic Sans MS"/>
                      </a:endParaRPr>
                    </a:p>
                  </a:txBody>
                  <a:tcPr marL="0" marR="0" marT="24842"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05"/>
                        </a:spcBef>
                      </a:pPr>
                      <a:r>
                        <a:rPr sz="800" spc="-20" dirty="0">
                          <a:latin typeface="Comic Sans MS"/>
                          <a:cs typeface="Comic Sans MS"/>
                        </a:rPr>
                        <a:t>44.1</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25" dirty="0">
                          <a:latin typeface="Comic Sans MS"/>
                          <a:cs typeface="Comic Sans MS"/>
                        </a:rPr>
                        <a:t>16</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10" dirty="0">
                          <a:latin typeface="Comic Sans MS"/>
                          <a:cs typeface="Comic Sans MS"/>
                        </a:rPr>
                        <a:t>Stereo</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800" spc="-10" dirty="0">
                          <a:latin typeface="Comic Sans MS"/>
                          <a:cs typeface="Comic Sans MS"/>
                        </a:rPr>
                        <a:t>176.4</a:t>
                      </a:r>
                      <a:endParaRPr sz="800">
                        <a:latin typeface="Comic Sans MS"/>
                        <a:cs typeface="Comic Sans MS"/>
                      </a:endParaRPr>
                    </a:p>
                  </a:txBody>
                  <a:tcPr marL="0" marR="0" marT="2484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05"/>
                        </a:spcBef>
                      </a:pPr>
                      <a:r>
                        <a:rPr sz="800" spc="-10" dirty="0">
                          <a:latin typeface="Comic Sans MS"/>
                          <a:cs typeface="Comic Sans MS"/>
                        </a:rPr>
                        <a:t>20-20000</a:t>
                      </a:r>
                      <a:endParaRPr sz="800">
                        <a:latin typeface="Comic Sans MS"/>
                        <a:cs typeface="Comic Sans MS"/>
                      </a:endParaRPr>
                    </a:p>
                    <a:p>
                      <a:pPr marL="1905" algn="ctr">
                        <a:lnSpc>
                          <a:spcPct val="100000"/>
                        </a:lnSpc>
                        <a:spcBef>
                          <a:spcPts val="5"/>
                        </a:spcBef>
                      </a:pPr>
                      <a:r>
                        <a:rPr sz="800" spc="-25" dirty="0">
                          <a:latin typeface="Comic Sans MS"/>
                          <a:cs typeface="Comic Sans MS"/>
                        </a:rPr>
                        <a:t>Hz</a:t>
                      </a:r>
                      <a:endParaRPr sz="800">
                        <a:latin typeface="Comic Sans MS"/>
                        <a:cs typeface="Comic Sans MS"/>
                      </a:endParaRPr>
                    </a:p>
                  </a:txBody>
                  <a:tcPr marL="0" marR="0" marT="24842"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34530">
                <a:tc>
                  <a:txBody>
                    <a:bodyPr/>
                    <a:lstStyle/>
                    <a:p>
                      <a:pPr marL="91440">
                        <a:lnSpc>
                          <a:spcPct val="100000"/>
                        </a:lnSpc>
                        <a:spcBef>
                          <a:spcPts val="309"/>
                        </a:spcBef>
                      </a:pPr>
                      <a:r>
                        <a:rPr sz="800" spc="-25" dirty="0">
                          <a:latin typeface="Comic Sans MS"/>
                          <a:cs typeface="Comic Sans MS"/>
                        </a:rPr>
                        <a:t>DAT</a:t>
                      </a:r>
                      <a:endParaRPr sz="800">
                        <a:latin typeface="Comic Sans MS"/>
                        <a:cs typeface="Comic Sans MS"/>
                      </a:endParaRPr>
                    </a:p>
                  </a:txBody>
                  <a:tcPr marL="0" marR="0" marT="25249"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gn="ctr">
                        <a:lnSpc>
                          <a:spcPct val="100000"/>
                        </a:lnSpc>
                        <a:spcBef>
                          <a:spcPts val="309"/>
                        </a:spcBef>
                      </a:pPr>
                      <a:r>
                        <a:rPr sz="800" spc="-25" dirty="0">
                          <a:latin typeface="Comic Sans MS"/>
                          <a:cs typeface="Comic Sans MS"/>
                        </a:rPr>
                        <a:t>48</a:t>
                      </a:r>
                      <a:endParaRPr sz="800">
                        <a:latin typeface="Comic Sans MS"/>
                        <a:cs typeface="Comic Sans MS"/>
                      </a:endParaRPr>
                    </a:p>
                  </a:txBody>
                  <a:tcPr marL="0" marR="0" marT="2524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gn="ctr">
                        <a:lnSpc>
                          <a:spcPct val="100000"/>
                        </a:lnSpc>
                        <a:spcBef>
                          <a:spcPts val="309"/>
                        </a:spcBef>
                      </a:pPr>
                      <a:r>
                        <a:rPr sz="800" spc="-25" dirty="0">
                          <a:latin typeface="Comic Sans MS"/>
                          <a:cs typeface="Comic Sans MS"/>
                        </a:rPr>
                        <a:t>16</a:t>
                      </a:r>
                      <a:endParaRPr sz="800">
                        <a:latin typeface="Comic Sans MS"/>
                        <a:cs typeface="Comic Sans MS"/>
                      </a:endParaRPr>
                    </a:p>
                  </a:txBody>
                  <a:tcPr marL="0" marR="0" marT="2524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gn="ctr">
                        <a:lnSpc>
                          <a:spcPct val="100000"/>
                        </a:lnSpc>
                        <a:spcBef>
                          <a:spcPts val="309"/>
                        </a:spcBef>
                      </a:pPr>
                      <a:r>
                        <a:rPr sz="800" spc="-10" dirty="0">
                          <a:latin typeface="Comic Sans MS"/>
                          <a:cs typeface="Comic Sans MS"/>
                        </a:rPr>
                        <a:t>Stereo</a:t>
                      </a:r>
                      <a:endParaRPr sz="800">
                        <a:latin typeface="Comic Sans MS"/>
                        <a:cs typeface="Comic Sans MS"/>
                      </a:endParaRPr>
                    </a:p>
                  </a:txBody>
                  <a:tcPr marL="0" marR="0" marT="2524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gn="ctr">
                        <a:lnSpc>
                          <a:spcPct val="100000"/>
                        </a:lnSpc>
                        <a:spcBef>
                          <a:spcPts val="309"/>
                        </a:spcBef>
                      </a:pPr>
                      <a:r>
                        <a:rPr sz="800" spc="-10" dirty="0">
                          <a:latin typeface="Comic Sans MS"/>
                          <a:cs typeface="Comic Sans MS"/>
                        </a:rPr>
                        <a:t>192.0</a:t>
                      </a:r>
                      <a:endParaRPr sz="800">
                        <a:latin typeface="Comic Sans MS"/>
                        <a:cs typeface="Comic Sans MS"/>
                      </a:endParaRPr>
                    </a:p>
                  </a:txBody>
                  <a:tcPr marL="0" marR="0" marT="2524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905" algn="ctr">
                        <a:lnSpc>
                          <a:spcPct val="100000"/>
                        </a:lnSpc>
                        <a:spcBef>
                          <a:spcPts val="309"/>
                        </a:spcBef>
                      </a:pPr>
                      <a:r>
                        <a:rPr sz="800" spc="-10" dirty="0">
                          <a:latin typeface="Comic Sans MS"/>
                          <a:cs typeface="Comic Sans MS"/>
                        </a:rPr>
                        <a:t>20-20000</a:t>
                      </a:r>
                      <a:endParaRPr sz="800" dirty="0">
                        <a:latin typeface="Comic Sans MS"/>
                        <a:cs typeface="Comic Sans MS"/>
                      </a:endParaRPr>
                    </a:p>
                    <a:p>
                      <a:pPr marL="1905" algn="ctr">
                        <a:lnSpc>
                          <a:spcPct val="100000"/>
                        </a:lnSpc>
                      </a:pPr>
                      <a:r>
                        <a:rPr sz="800" spc="-25" dirty="0">
                          <a:latin typeface="Comic Sans MS"/>
                          <a:cs typeface="Comic Sans MS"/>
                        </a:rPr>
                        <a:t>Hz</a:t>
                      </a:r>
                      <a:endParaRPr sz="800" dirty="0">
                        <a:latin typeface="Comic Sans MS"/>
                        <a:cs typeface="Comic Sans MS"/>
                      </a:endParaRPr>
                    </a:p>
                  </a:txBody>
                  <a:tcPr marL="0" marR="0" marT="25249"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bl>
          </a:graphicData>
        </a:graphic>
      </p:graphicFrame>
      <p:sp>
        <p:nvSpPr>
          <p:cNvPr id="6" name="Footer Placeholder 5">
            <a:extLst>
              <a:ext uri="{FF2B5EF4-FFF2-40B4-BE49-F238E27FC236}">
                <a16:creationId xmlns:a16="http://schemas.microsoft.com/office/drawing/2014/main" id="{8784679B-BC6C-4343-8825-9D6F1E004A6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1076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663190">
              <a:lnSpc>
                <a:spcPct val="100000"/>
              </a:lnSpc>
              <a:spcBef>
                <a:spcPts val="100"/>
              </a:spcBef>
            </a:pPr>
            <a:r>
              <a:rPr spc="-625" dirty="0"/>
              <a:t>THE</a:t>
            </a:r>
            <a:r>
              <a:rPr spc="-25" dirty="0"/>
              <a:t> </a:t>
            </a:r>
            <a:r>
              <a:rPr spc="-640" dirty="0"/>
              <a:t>TERM</a:t>
            </a:r>
            <a:r>
              <a:rPr spc="-10" dirty="0"/>
              <a:t> </a:t>
            </a:r>
            <a:r>
              <a:rPr spc="-409" dirty="0"/>
              <a:t>MEDIA</a:t>
            </a:r>
          </a:p>
        </p:txBody>
      </p:sp>
      <p:sp>
        <p:nvSpPr>
          <p:cNvPr id="3" name="object 3"/>
          <p:cNvSpPr txBox="1"/>
          <p:nvPr/>
        </p:nvSpPr>
        <p:spPr>
          <a:xfrm>
            <a:off x="1395222" y="1938651"/>
            <a:ext cx="9805035" cy="1781175"/>
          </a:xfrm>
          <a:prstGeom prst="rect">
            <a:avLst/>
          </a:prstGeom>
        </p:spPr>
        <p:txBody>
          <a:bodyPr vert="horz" wrap="square" lIns="0" tIns="12065" rIns="0" bIns="0" rtlCol="0">
            <a:spAutoFit/>
          </a:bodyPr>
          <a:lstStyle/>
          <a:p>
            <a:pPr marL="240029" marR="5080" indent="-227329" algn="just">
              <a:lnSpc>
                <a:spcPct val="120000"/>
              </a:lnSpc>
              <a:spcBef>
                <a:spcPts val="95"/>
              </a:spcBef>
              <a:buFont typeface="Arial MT"/>
              <a:buChar char="•"/>
              <a:tabLst>
                <a:tab pos="241300" algn="l"/>
              </a:tabLst>
            </a:pPr>
            <a:r>
              <a:rPr sz="2400" dirty="0">
                <a:latin typeface="Times New Roman"/>
                <a:cs typeface="Times New Roman"/>
              </a:rPr>
              <a:t>As</a:t>
            </a:r>
            <a:r>
              <a:rPr sz="2400" spc="165" dirty="0">
                <a:latin typeface="Times New Roman"/>
                <a:cs typeface="Times New Roman"/>
              </a:rPr>
              <a:t> </a:t>
            </a:r>
            <a:r>
              <a:rPr sz="2400" dirty="0">
                <a:latin typeface="Times New Roman"/>
                <a:cs typeface="Times New Roman"/>
              </a:rPr>
              <a:t>with</a:t>
            </a:r>
            <a:r>
              <a:rPr sz="2400" spc="175" dirty="0">
                <a:latin typeface="Times New Roman"/>
                <a:cs typeface="Times New Roman"/>
              </a:rPr>
              <a:t> </a:t>
            </a:r>
            <a:r>
              <a:rPr sz="2400" dirty="0">
                <a:latin typeface="Times New Roman"/>
                <a:cs typeface="Times New Roman"/>
              </a:rPr>
              <a:t>most</a:t>
            </a:r>
            <a:r>
              <a:rPr sz="2400" spc="180" dirty="0">
                <a:latin typeface="Times New Roman"/>
                <a:cs typeface="Times New Roman"/>
              </a:rPr>
              <a:t> </a:t>
            </a:r>
            <a:r>
              <a:rPr sz="2400" dirty="0">
                <a:latin typeface="Times New Roman"/>
                <a:cs typeface="Times New Roman"/>
              </a:rPr>
              <a:t>generic</a:t>
            </a:r>
            <a:r>
              <a:rPr sz="2400" spc="155" dirty="0">
                <a:latin typeface="Times New Roman"/>
                <a:cs typeface="Times New Roman"/>
              </a:rPr>
              <a:t> </a:t>
            </a:r>
            <a:r>
              <a:rPr sz="2400" dirty="0">
                <a:latin typeface="Times New Roman"/>
                <a:cs typeface="Times New Roman"/>
              </a:rPr>
              <a:t>words,</a:t>
            </a:r>
            <a:r>
              <a:rPr sz="2400" spc="170" dirty="0">
                <a:latin typeface="Times New Roman"/>
                <a:cs typeface="Times New Roman"/>
              </a:rPr>
              <a:t> </a:t>
            </a:r>
            <a:r>
              <a:rPr sz="2400" dirty="0">
                <a:latin typeface="Times New Roman"/>
                <a:cs typeface="Times New Roman"/>
              </a:rPr>
              <a:t>the</a:t>
            </a:r>
            <a:r>
              <a:rPr sz="2400" spc="175" dirty="0">
                <a:latin typeface="Times New Roman"/>
                <a:cs typeface="Times New Roman"/>
              </a:rPr>
              <a:t> </a:t>
            </a:r>
            <a:r>
              <a:rPr sz="2400" dirty="0">
                <a:latin typeface="Times New Roman"/>
                <a:cs typeface="Times New Roman"/>
              </a:rPr>
              <a:t>meaning</a:t>
            </a:r>
            <a:r>
              <a:rPr sz="2400" spc="175" dirty="0">
                <a:latin typeface="Times New Roman"/>
                <a:cs typeface="Times New Roman"/>
              </a:rPr>
              <a:t> </a:t>
            </a:r>
            <a:r>
              <a:rPr sz="2400" dirty="0">
                <a:latin typeface="Times New Roman"/>
                <a:cs typeface="Times New Roman"/>
              </a:rPr>
              <a:t>of</a:t>
            </a:r>
            <a:r>
              <a:rPr sz="2400" spc="150" dirty="0">
                <a:latin typeface="Times New Roman"/>
                <a:cs typeface="Times New Roman"/>
              </a:rPr>
              <a:t> </a:t>
            </a:r>
            <a:r>
              <a:rPr sz="2400" dirty="0">
                <a:latin typeface="Times New Roman"/>
                <a:cs typeface="Times New Roman"/>
              </a:rPr>
              <a:t>the</a:t>
            </a:r>
            <a:r>
              <a:rPr sz="2400" spc="160" dirty="0">
                <a:latin typeface="Times New Roman"/>
                <a:cs typeface="Times New Roman"/>
              </a:rPr>
              <a:t> </a:t>
            </a:r>
            <a:r>
              <a:rPr sz="2400" dirty="0">
                <a:latin typeface="Times New Roman"/>
                <a:cs typeface="Times New Roman"/>
              </a:rPr>
              <a:t>word</a:t>
            </a:r>
            <a:r>
              <a:rPr sz="2400" spc="170" dirty="0">
                <a:latin typeface="Times New Roman"/>
                <a:cs typeface="Times New Roman"/>
              </a:rPr>
              <a:t> </a:t>
            </a:r>
            <a:r>
              <a:rPr sz="2400" dirty="0">
                <a:latin typeface="Times New Roman"/>
                <a:cs typeface="Times New Roman"/>
              </a:rPr>
              <a:t>media</a:t>
            </a:r>
            <a:r>
              <a:rPr sz="2400" spc="170" dirty="0">
                <a:latin typeface="Times New Roman"/>
                <a:cs typeface="Times New Roman"/>
              </a:rPr>
              <a:t> </a:t>
            </a:r>
            <a:r>
              <a:rPr sz="2400" dirty="0">
                <a:latin typeface="Times New Roman"/>
                <a:cs typeface="Times New Roman"/>
              </a:rPr>
              <a:t>varies</a:t>
            </a:r>
            <a:r>
              <a:rPr sz="2400" spc="175" dirty="0">
                <a:latin typeface="Times New Roman"/>
                <a:cs typeface="Times New Roman"/>
              </a:rPr>
              <a:t> </a:t>
            </a:r>
            <a:r>
              <a:rPr sz="2400" dirty="0">
                <a:latin typeface="Times New Roman"/>
                <a:cs typeface="Times New Roman"/>
              </a:rPr>
              <a:t>with</a:t>
            </a:r>
            <a:r>
              <a:rPr sz="2400" spc="160" dirty="0">
                <a:latin typeface="Times New Roman"/>
                <a:cs typeface="Times New Roman"/>
              </a:rPr>
              <a:t> </a:t>
            </a:r>
            <a:r>
              <a:rPr sz="2400" spc="-25" dirty="0">
                <a:latin typeface="Times New Roman"/>
                <a:cs typeface="Times New Roman"/>
              </a:rPr>
              <a:t>the 	</a:t>
            </a:r>
            <a:r>
              <a:rPr sz="2400" dirty="0">
                <a:latin typeface="Times New Roman"/>
                <a:cs typeface="Times New Roman"/>
              </a:rPr>
              <a:t>context</a:t>
            </a:r>
            <a:r>
              <a:rPr sz="2400" spc="60" dirty="0">
                <a:latin typeface="Times New Roman"/>
                <a:cs typeface="Times New Roman"/>
              </a:rPr>
              <a:t>  </a:t>
            </a:r>
            <a:r>
              <a:rPr sz="2400" dirty="0">
                <a:latin typeface="Times New Roman"/>
                <a:cs typeface="Times New Roman"/>
              </a:rPr>
              <a:t>in</a:t>
            </a:r>
            <a:r>
              <a:rPr sz="2400" spc="50" dirty="0">
                <a:latin typeface="Times New Roman"/>
                <a:cs typeface="Times New Roman"/>
              </a:rPr>
              <a:t>  </a:t>
            </a:r>
            <a:r>
              <a:rPr sz="2400" dirty="0">
                <a:latin typeface="Times New Roman"/>
                <a:cs typeface="Times New Roman"/>
              </a:rPr>
              <a:t>which</a:t>
            </a:r>
            <a:r>
              <a:rPr sz="2400" spc="60" dirty="0">
                <a:latin typeface="Times New Roman"/>
                <a:cs typeface="Times New Roman"/>
              </a:rPr>
              <a:t>  </a:t>
            </a:r>
            <a:r>
              <a:rPr sz="2400" dirty="0">
                <a:latin typeface="Times New Roman"/>
                <a:cs typeface="Times New Roman"/>
              </a:rPr>
              <a:t>it</a:t>
            </a:r>
            <a:r>
              <a:rPr sz="2400" spc="50" dirty="0">
                <a:latin typeface="Times New Roman"/>
                <a:cs typeface="Times New Roman"/>
              </a:rPr>
              <a:t>  </a:t>
            </a:r>
            <a:r>
              <a:rPr sz="2400" dirty="0">
                <a:latin typeface="Times New Roman"/>
                <a:cs typeface="Times New Roman"/>
              </a:rPr>
              <a:t>is</a:t>
            </a:r>
            <a:r>
              <a:rPr sz="2400" spc="60" dirty="0">
                <a:latin typeface="Times New Roman"/>
                <a:cs typeface="Times New Roman"/>
              </a:rPr>
              <a:t>  </a:t>
            </a:r>
            <a:r>
              <a:rPr sz="2400" dirty="0">
                <a:latin typeface="Times New Roman"/>
                <a:cs typeface="Times New Roman"/>
              </a:rPr>
              <a:t>used.</a:t>
            </a:r>
            <a:r>
              <a:rPr sz="2400" spc="55" dirty="0">
                <a:latin typeface="Times New Roman"/>
                <a:cs typeface="Times New Roman"/>
              </a:rPr>
              <a:t>  </a:t>
            </a:r>
            <a:r>
              <a:rPr sz="2400" dirty="0">
                <a:latin typeface="Times New Roman"/>
                <a:cs typeface="Times New Roman"/>
              </a:rPr>
              <a:t>Our</a:t>
            </a:r>
            <a:r>
              <a:rPr sz="2400" spc="60" dirty="0">
                <a:latin typeface="Times New Roman"/>
                <a:cs typeface="Times New Roman"/>
              </a:rPr>
              <a:t>  </a:t>
            </a:r>
            <a:r>
              <a:rPr sz="2400" dirty="0">
                <a:latin typeface="Times New Roman"/>
                <a:cs typeface="Times New Roman"/>
              </a:rPr>
              <a:t>definition</a:t>
            </a:r>
            <a:r>
              <a:rPr sz="2400" spc="55" dirty="0">
                <a:latin typeface="Times New Roman"/>
                <a:cs typeface="Times New Roman"/>
              </a:rPr>
              <a:t>  </a:t>
            </a:r>
            <a:r>
              <a:rPr sz="2400" dirty="0">
                <a:latin typeface="Times New Roman"/>
                <a:cs typeface="Times New Roman"/>
              </a:rPr>
              <a:t>of</a:t>
            </a:r>
            <a:r>
              <a:rPr sz="2400" spc="55" dirty="0">
                <a:latin typeface="Times New Roman"/>
                <a:cs typeface="Times New Roman"/>
              </a:rPr>
              <a:t>  </a:t>
            </a:r>
            <a:r>
              <a:rPr sz="2400" dirty="0">
                <a:latin typeface="Times New Roman"/>
                <a:cs typeface="Times New Roman"/>
              </a:rPr>
              <a:t>medium</a:t>
            </a:r>
            <a:r>
              <a:rPr sz="2400" spc="60" dirty="0">
                <a:latin typeface="Times New Roman"/>
                <a:cs typeface="Times New Roman"/>
              </a:rPr>
              <a:t>  </a:t>
            </a:r>
            <a:r>
              <a:rPr sz="2400" dirty="0">
                <a:latin typeface="Times New Roman"/>
                <a:cs typeface="Times New Roman"/>
              </a:rPr>
              <a:t>is</a:t>
            </a:r>
            <a:r>
              <a:rPr sz="2400" spc="55" dirty="0">
                <a:latin typeface="Times New Roman"/>
                <a:cs typeface="Times New Roman"/>
              </a:rPr>
              <a:t>  </a:t>
            </a:r>
            <a:r>
              <a:rPr sz="2400" dirty="0">
                <a:latin typeface="Times New Roman"/>
                <a:cs typeface="Times New Roman"/>
              </a:rPr>
              <a:t>“A</a:t>
            </a:r>
            <a:r>
              <a:rPr sz="2400" spc="585" dirty="0">
                <a:latin typeface="Times New Roman"/>
                <a:cs typeface="Times New Roman"/>
              </a:rPr>
              <a:t> </a:t>
            </a:r>
            <a:r>
              <a:rPr sz="2400" dirty="0">
                <a:latin typeface="Times New Roman"/>
                <a:cs typeface="Times New Roman"/>
              </a:rPr>
              <a:t>means</a:t>
            </a:r>
            <a:r>
              <a:rPr sz="2400" spc="60" dirty="0">
                <a:latin typeface="Times New Roman"/>
                <a:cs typeface="Times New Roman"/>
              </a:rPr>
              <a:t>  </a:t>
            </a:r>
            <a:r>
              <a:rPr sz="2400" spc="-25" dirty="0">
                <a:latin typeface="Times New Roman"/>
                <a:cs typeface="Times New Roman"/>
              </a:rPr>
              <a:t>to 	</a:t>
            </a:r>
            <a:r>
              <a:rPr sz="2400" dirty="0">
                <a:latin typeface="Times New Roman"/>
                <a:cs typeface="Times New Roman"/>
              </a:rPr>
              <a:t>distribute</a:t>
            </a:r>
            <a:r>
              <a:rPr sz="2400" spc="140" dirty="0">
                <a:latin typeface="Times New Roman"/>
                <a:cs typeface="Times New Roman"/>
              </a:rPr>
              <a:t> </a:t>
            </a:r>
            <a:r>
              <a:rPr sz="2400" dirty="0">
                <a:latin typeface="Times New Roman"/>
                <a:cs typeface="Times New Roman"/>
              </a:rPr>
              <a:t>and</a:t>
            </a:r>
            <a:r>
              <a:rPr sz="2400" spc="140" dirty="0">
                <a:latin typeface="Times New Roman"/>
                <a:cs typeface="Times New Roman"/>
              </a:rPr>
              <a:t> </a:t>
            </a:r>
            <a:r>
              <a:rPr sz="2400" dirty="0">
                <a:latin typeface="Times New Roman"/>
                <a:cs typeface="Times New Roman"/>
              </a:rPr>
              <a:t>represent</a:t>
            </a:r>
            <a:r>
              <a:rPr sz="2400" spc="135" dirty="0">
                <a:latin typeface="Times New Roman"/>
                <a:cs typeface="Times New Roman"/>
              </a:rPr>
              <a:t> </a:t>
            </a:r>
            <a:r>
              <a:rPr sz="2400" dirty="0">
                <a:latin typeface="Times New Roman"/>
                <a:cs typeface="Times New Roman"/>
              </a:rPr>
              <a:t>information.”</a:t>
            </a:r>
            <a:r>
              <a:rPr sz="2400" spc="140" dirty="0">
                <a:latin typeface="Times New Roman"/>
                <a:cs typeface="Times New Roman"/>
              </a:rPr>
              <a:t> </a:t>
            </a:r>
            <a:r>
              <a:rPr sz="2400" dirty="0">
                <a:latin typeface="Times New Roman"/>
                <a:cs typeface="Times New Roman"/>
              </a:rPr>
              <a:t>Media</a:t>
            </a:r>
            <a:r>
              <a:rPr sz="2400" spc="140" dirty="0">
                <a:latin typeface="Times New Roman"/>
                <a:cs typeface="Times New Roman"/>
              </a:rPr>
              <a:t> </a:t>
            </a:r>
            <a:r>
              <a:rPr sz="2400" dirty="0">
                <a:latin typeface="Times New Roman"/>
                <a:cs typeface="Times New Roman"/>
              </a:rPr>
              <a:t>are,</a:t>
            </a:r>
            <a:r>
              <a:rPr sz="2400" spc="130" dirty="0">
                <a:latin typeface="Times New Roman"/>
                <a:cs typeface="Times New Roman"/>
              </a:rPr>
              <a:t> </a:t>
            </a:r>
            <a:r>
              <a:rPr sz="2400" dirty="0">
                <a:latin typeface="Times New Roman"/>
                <a:cs typeface="Times New Roman"/>
              </a:rPr>
              <a:t>for</a:t>
            </a:r>
            <a:r>
              <a:rPr sz="2400" spc="135" dirty="0">
                <a:latin typeface="Times New Roman"/>
                <a:cs typeface="Times New Roman"/>
              </a:rPr>
              <a:t> </a:t>
            </a:r>
            <a:r>
              <a:rPr sz="2400" dirty="0">
                <a:latin typeface="Times New Roman"/>
                <a:cs typeface="Times New Roman"/>
              </a:rPr>
              <a:t>example,</a:t>
            </a:r>
            <a:r>
              <a:rPr sz="2400" spc="150" dirty="0">
                <a:latin typeface="Times New Roman"/>
                <a:cs typeface="Times New Roman"/>
              </a:rPr>
              <a:t> </a:t>
            </a:r>
            <a:r>
              <a:rPr sz="2400" dirty="0">
                <a:latin typeface="Times New Roman"/>
                <a:cs typeface="Times New Roman"/>
              </a:rPr>
              <a:t>text,</a:t>
            </a:r>
            <a:r>
              <a:rPr sz="2400" spc="140" dirty="0">
                <a:latin typeface="Times New Roman"/>
                <a:cs typeface="Times New Roman"/>
              </a:rPr>
              <a:t> </a:t>
            </a:r>
            <a:r>
              <a:rPr sz="2400" spc="-10" dirty="0">
                <a:latin typeface="Times New Roman"/>
                <a:cs typeface="Times New Roman"/>
              </a:rPr>
              <a:t>graphics, 	</a:t>
            </a:r>
            <a:r>
              <a:rPr sz="2400" dirty="0">
                <a:latin typeface="Times New Roman"/>
                <a:cs typeface="Times New Roman"/>
              </a:rPr>
              <a:t>pictures,</a:t>
            </a:r>
            <a:r>
              <a:rPr sz="2400" spc="-50" dirty="0">
                <a:latin typeface="Times New Roman"/>
                <a:cs typeface="Times New Roman"/>
              </a:rPr>
              <a:t> </a:t>
            </a:r>
            <a:r>
              <a:rPr sz="2400" dirty="0">
                <a:latin typeface="Times New Roman"/>
                <a:cs typeface="Times New Roman"/>
              </a:rPr>
              <a:t>voice,</a:t>
            </a:r>
            <a:r>
              <a:rPr sz="2400" spc="-25" dirty="0">
                <a:latin typeface="Times New Roman"/>
                <a:cs typeface="Times New Roman"/>
              </a:rPr>
              <a:t> </a:t>
            </a:r>
            <a:r>
              <a:rPr sz="2400" dirty="0">
                <a:latin typeface="Times New Roman"/>
                <a:cs typeface="Times New Roman"/>
              </a:rPr>
              <a:t>sound,</a:t>
            </a:r>
            <a:r>
              <a:rPr sz="2400" spc="-20" dirty="0">
                <a:latin typeface="Times New Roman"/>
                <a:cs typeface="Times New Roman"/>
              </a:rPr>
              <a:t> </a:t>
            </a:r>
            <a:r>
              <a:rPr sz="2400" dirty="0">
                <a:latin typeface="Times New Roman"/>
                <a:cs typeface="Times New Roman"/>
              </a:rPr>
              <a:t>and</a:t>
            </a:r>
            <a:r>
              <a:rPr sz="2400" spc="-25" dirty="0">
                <a:latin typeface="Times New Roman"/>
                <a:cs typeface="Times New Roman"/>
              </a:rPr>
              <a:t> </a:t>
            </a:r>
            <a:r>
              <a:rPr sz="2400" spc="-10" dirty="0">
                <a:latin typeface="Times New Roman"/>
                <a:cs typeface="Times New Roman"/>
              </a:rPr>
              <a:t>music.</a:t>
            </a:r>
            <a:endParaRPr sz="2400">
              <a:latin typeface="Times New Roman"/>
              <a:cs typeface="Times New Roman"/>
            </a:endParaRPr>
          </a:p>
        </p:txBody>
      </p:sp>
      <p:sp>
        <p:nvSpPr>
          <p:cNvPr id="5" name="Footer Placeholder 4">
            <a:extLst>
              <a:ext uri="{FF2B5EF4-FFF2-40B4-BE49-F238E27FC236}">
                <a16:creationId xmlns:a16="http://schemas.microsoft.com/office/drawing/2014/main" id="{13A52681-8FCE-400B-8056-04C722A6F1D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234507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030476"/>
            <a:ext cx="7772400"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10</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Coding of Audio: Pulse Code Modulation</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Implement pulse code modulation in audio coding.</a:t>
            </a:r>
            <a:br>
              <a:rPr lang="en-GB" altLang="en-US" sz="1588" dirty="0"/>
            </a:br>
            <a:endParaRPr lang="en-GB" altLang="en-US" sz="1588" dirty="0"/>
          </a:p>
        </p:txBody>
      </p:sp>
    </p:spTree>
    <p:extLst>
      <p:ext uri="{BB962C8B-B14F-4D97-AF65-F5344CB8AC3E}">
        <p14:creationId xmlns:p14="http://schemas.microsoft.com/office/powerpoint/2010/main" val="40796783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3818"/>
            <a:ext cx="7859216" cy="1012974"/>
          </a:xfrm>
        </p:spPr>
        <p:txBody>
          <a:bodyPr>
            <a:normAutofit/>
          </a:bodyPr>
          <a:lstStyle/>
          <a:p>
            <a:r>
              <a:rPr lang="en-CA" sz="3200" b="1" dirty="0"/>
              <a:t>6.3 Quantization and Transmission of Audio</a:t>
            </a:r>
            <a:endParaRPr lang="en-US" sz="3200" b="1" dirty="0"/>
          </a:p>
        </p:txBody>
      </p:sp>
      <p:sp>
        <p:nvSpPr>
          <p:cNvPr id="3" name="Content Placeholder 2"/>
          <p:cNvSpPr>
            <a:spLocks noGrp="1"/>
          </p:cNvSpPr>
          <p:nvPr>
            <p:ph idx="1"/>
          </p:nvPr>
        </p:nvSpPr>
        <p:spPr>
          <a:xfrm>
            <a:off x="1981200" y="1600200"/>
            <a:ext cx="7859216" cy="4709120"/>
          </a:xfrm>
        </p:spPr>
        <p:txBody>
          <a:bodyPr>
            <a:normAutofit fontScale="85000" lnSpcReduction="10000"/>
          </a:bodyPr>
          <a:lstStyle/>
          <a:p>
            <a:r>
              <a:rPr lang="en-CA" b="1" dirty="0"/>
              <a:t>Coding of Audio</a:t>
            </a:r>
            <a:r>
              <a:rPr lang="en-CA" dirty="0"/>
              <a:t>: Quantization and transformation of data are collectively known as </a:t>
            </a:r>
            <a:r>
              <a:rPr lang="en-CA" b="1" dirty="0"/>
              <a:t>coding </a:t>
            </a:r>
            <a:r>
              <a:rPr lang="en-CA" dirty="0"/>
              <a:t>of the data.</a:t>
            </a:r>
          </a:p>
          <a:p>
            <a:pPr marL="800100" lvl="1" indent="-342900"/>
            <a:r>
              <a:rPr lang="en-CA" dirty="0"/>
              <a:t>For audio, the </a:t>
            </a:r>
            <a:r>
              <a:rPr lang="en-CA" i="1" dirty="0"/>
              <a:t>μ</a:t>
            </a:r>
            <a:r>
              <a:rPr lang="en-CA" dirty="0"/>
              <a:t>-law technique for companding audio signals is usually combined with an algorithm that exploits the temporal redundancy </a:t>
            </a:r>
            <a:r>
              <a:rPr lang="en-US" dirty="0"/>
              <a:t>present in audio signals.</a:t>
            </a:r>
          </a:p>
          <a:p>
            <a:pPr marL="800100" lvl="1" indent="-342900"/>
            <a:r>
              <a:rPr lang="en-CA" u="sng" dirty="0"/>
              <a:t>Differences</a:t>
            </a:r>
            <a:r>
              <a:rPr lang="en-CA" dirty="0"/>
              <a:t> in signals between the present and a past time can reduce the size of signal values and also concentrate the histogram of pixel values (differences, now) into a much smaller range.</a:t>
            </a:r>
          </a:p>
          <a:p>
            <a:pPr marL="800100" lvl="1" indent="-342900"/>
            <a:r>
              <a:rPr lang="en-CA" dirty="0"/>
              <a:t>The result of reducing the variance of values is that lossless compression methods produce a </a:t>
            </a:r>
            <a:r>
              <a:rPr lang="en-CA" dirty="0" err="1"/>
              <a:t>bitstream</a:t>
            </a:r>
            <a:r>
              <a:rPr lang="en-CA" dirty="0"/>
              <a:t> with shorter bit lengths for more likely values (→ expanded discussion in Chap.7).</a:t>
            </a:r>
          </a:p>
          <a:p>
            <a:r>
              <a:rPr lang="en-CA" dirty="0"/>
              <a:t>In general, producing quantized sampled output for audio is called </a:t>
            </a:r>
            <a:r>
              <a:rPr lang="en-CA" b="1" dirty="0"/>
              <a:t>PCM</a:t>
            </a:r>
            <a:r>
              <a:rPr lang="en-CA" dirty="0"/>
              <a:t> (Pulse Code Modulation). The differences version is called </a:t>
            </a:r>
            <a:r>
              <a:rPr lang="en-CA" b="1" dirty="0"/>
              <a:t>DPCM </a:t>
            </a:r>
            <a:r>
              <a:rPr lang="en-CA" dirty="0"/>
              <a:t>(and a crude but efficient variant is called </a:t>
            </a:r>
            <a:r>
              <a:rPr lang="en-CA" b="1" dirty="0"/>
              <a:t>DM</a:t>
            </a:r>
            <a:r>
              <a:rPr lang="en-CA" dirty="0"/>
              <a:t>). The adaptive version is called </a:t>
            </a:r>
            <a:r>
              <a:rPr lang="en-CA" b="1" dirty="0"/>
              <a:t>ADPCM</a:t>
            </a:r>
            <a:r>
              <a:rPr lang="en-CA" dirty="0"/>
              <a:t>.</a:t>
            </a:r>
            <a:endParaRPr lang="en-US" dirty="0"/>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spTree>
    <p:extLst>
      <p:ext uri="{BB962C8B-B14F-4D97-AF65-F5344CB8AC3E}">
        <p14:creationId xmlns:p14="http://schemas.microsoft.com/office/powerpoint/2010/main" val="1763647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85800"/>
            <a:ext cx="7787208" cy="1143000"/>
          </a:xfrm>
        </p:spPr>
        <p:txBody>
          <a:bodyPr/>
          <a:lstStyle/>
          <a:p>
            <a:r>
              <a:rPr lang="en-US" b="1" dirty="0"/>
              <a:t>Pulse Code Modulation</a:t>
            </a:r>
          </a:p>
        </p:txBody>
      </p:sp>
      <p:sp>
        <p:nvSpPr>
          <p:cNvPr id="3" name="Content Placeholder 2"/>
          <p:cNvSpPr>
            <a:spLocks noGrp="1"/>
          </p:cNvSpPr>
          <p:nvPr>
            <p:ph idx="1"/>
          </p:nvPr>
        </p:nvSpPr>
        <p:spPr>
          <a:xfrm>
            <a:off x="1981200" y="1628800"/>
            <a:ext cx="7931224" cy="4680520"/>
          </a:xfrm>
        </p:spPr>
        <p:txBody>
          <a:bodyPr>
            <a:normAutofit fontScale="92500" lnSpcReduction="20000"/>
          </a:bodyPr>
          <a:lstStyle/>
          <a:p>
            <a:r>
              <a:rPr lang="en-CA" dirty="0"/>
              <a:t>The basic techniques for creating digital signals from analog signals are </a:t>
            </a:r>
            <a:r>
              <a:rPr lang="en-CA" b="1" dirty="0"/>
              <a:t>sampling </a:t>
            </a:r>
            <a:r>
              <a:rPr lang="en-CA" dirty="0"/>
              <a:t>and </a:t>
            </a:r>
            <a:r>
              <a:rPr lang="en-CA" b="1" dirty="0"/>
              <a:t>quantization</a:t>
            </a:r>
            <a:r>
              <a:rPr lang="en-CA" dirty="0"/>
              <a:t>.</a:t>
            </a:r>
          </a:p>
          <a:p>
            <a:r>
              <a:rPr lang="en-CA" dirty="0"/>
              <a:t>Quantization consists of selecting breakpoints in magnitude, and then re-mapping any value within an interval to one of the representative output levels. −→ Repeat of Fig. 6.2:</a:t>
            </a:r>
          </a:p>
          <a:p>
            <a:pPr marL="719138" lvl="1" indent="-261938"/>
            <a:r>
              <a:rPr lang="en-CA" dirty="0"/>
              <a:t>The set of interval boundaries are called </a:t>
            </a:r>
            <a:r>
              <a:rPr lang="en-CA" b="1" dirty="0"/>
              <a:t>decision boundaries</a:t>
            </a:r>
            <a:r>
              <a:rPr lang="en-CA" dirty="0"/>
              <a:t>, and the representative values are called </a:t>
            </a:r>
            <a:r>
              <a:rPr lang="en-CA" b="1" dirty="0"/>
              <a:t>reconstruction levels</a:t>
            </a:r>
            <a:r>
              <a:rPr lang="en-CA" dirty="0"/>
              <a:t>.</a:t>
            </a:r>
          </a:p>
          <a:p>
            <a:pPr lvl="1"/>
            <a:r>
              <a:rPr lang="en-CA" dirty="0"/>
              <a:t>The boundaries for </a:t>
            </a:r>
            <a:r>
              <a:rPr lang="en-CA" dirty="0" err="1"/>
              <a:t>quantizer</a:t>
            </a:r>
            <a:r>
              <a:rPr lang="en-CA" dirty="0"/>
              <a:t> input intervals that will all be mapped into the same output level form a </a:t>
            </a:r>
            <a:r>
              <a:rPr lang="en-CA" b="1" dirty="0"/>
              <a:t>coder mapping</a:t>
            </a:r>
            <a:r>
              <a:rPr lang="en-CA" dirty="0"/>
              <a:t>.</a:t>
            </a:r>
          </a:p>
          <a:p>
            <a:pPr lvl="1"/>
            <a:r>
              <a:rPr lang="en-CA" dirty="0"/>
              <a:t>The representative values that are the output values from a </a:t>
            </a:r>
            <a:r>
              <a:rPr lang="en-CA" dirty="0" err="1"/>
              <a:t>quantizer</a:t>
            </a:r>
            <a:r>
              <a:rPr lang="en-CA" dirty="0"/>
              <a:t> </a:t>
            </a:r>
            <a:r>
              <a:rPr lang="en-US" dirty="0"/>
              <a:t>are a </a:t>
            </a:r>
            <a:r>
              <a:rPr lang="en-US" b="1" dirty="0"/>
              <a:t>decoder mapping</a:t>
            </a:r>
            <a:r>
              <a:rPr lang="en-US" dirty="0"/>
              <a:t>.</a:t>
            </a:r>
          </a:p>
          <a:p>
            <a:pPr lvl="1"/>
            <a:r>
              <a:rPr lang="en-CA" dirty="0"/>
              <a:t>Finally, we may wish to </a:t>
            </a:r>
            <a:r>
              <a:rPr lang="en-CA" b="1" dirty="0"/>
              <a:t>compress </a:t>
            </a:r>
            <a:r>
              <a:rPr lang="en-CA" dirty="0"/>
              <a:t>the data, by assigning a bit stream that uses fewer bits for the most prevalent signal values</a:t>
            </a:r>
            <a:endParaRPr lang="en-US" dirty="0"/>
          </a:p>
          <a:p>
            <a:endParaRPr lang="en-US" dirty="0"/>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spTree>
    <p:extLst>
      <p:ext uri="{BB962C8B-B14F-4D97-AF65-F5344CB8AC3E}">
        <p14:creationId xmlns:p14="http://schemas.microsoft.com/office/powerpoint/2010/main" val="6517550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4034" y="4786323"/>
            <a:ext cx="8229600" cy="625461"/>
          </a:xfrm>
        </p:spPr>
        <p:txBody>
          <a:bodyPr>
            <a:normAutofit/>
          </a:bodyPr>
          <a:lstStyle/>
          <a:p>
            <a:pPr marL="114300" indent="0" algn="ctr">
              <a:buNone/>
            </a:pPr>
            <a:r>
              <a:rPr lang="en-CA" dirty="0"/>
              <a:t>Fig. 6.2: Sampling and Quantization.</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pic>
        <p:nvPicPr>
          <p:cNvPr id="11" name="Picture 10" descr="timevsamplitude.bmp"/>
          <p:cNvPicPr>
            <a:picLocks noChangeAspect="1"/>
          </p:cNvPicPr>
          <p:nvPr/>
        </p:nvPicPr>
        <p:blipFill>
          <a:blip r:embed="rId3"/>
          <a:stretch>
            <a:fillRect/>
          </a:stretch>
        </p:blipFill>
        <p:spPr>
          <a:xfrm>
            <a:off x="1775521" y="1071546"/>
            <a:ext cx="8058175" cy="2812362"/>
          </a:xfrm>
          <a:prstGeom prst="rect">
            <a:avLst/>
          </a:prstGeom>
        </p:spPr>
      </p:pic>
      <p:sp>
        <p:nvSpPr>
          <p:cNvPr id="12" name="TextBox 11"/>
          <p:cNvSpPr txBox="1"/>
          <p:nvPr/>
        </p:nvSpPr>
        <p:spPr>
          <a:xfrm>
            <a:off x="4095736" y="4071942"/>
            <a:ext cx="436338" cy="369332"/>
          </a:xfrm>
          <a:prstGeom prst="rect">
            <a:avLst/>
          </a:prstGeom>
          <a:noFill/>
        </p:spPr>
        <p:txBody>
          <a:bodyPr wrap="none" rtlCol="0">
            <a:spAutoFit/>
          </a:bodyPr>
          <a:lstStyle/>
          <a:p>
            <a:r>
              <a:rPr lang="en-US" dirty="0"/>
              <a:t>(a)</a:t>
            </a:r>
          </a:p>
        </p:txBody>
      </p:sp>
      <p:sp>
        <p:nvSpPr>
          <p:cNvPr id="13" name="TextBox 12"/>
          <p:cNvSpPr txBox="1"/>
          <p:nvPr/>
        </p:nvSpPr>
        <p:spPr>
          <a:xfrm>
            <a:off x="8167702" y="4071942"/>
            <a:ext cx="447558"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20057353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8003232" cy="5340369"/>
          </a:xfrm>
        </p:spPr>
        <p:txBody>
          <a:bodyPr>
            <a:normAutofit fontScale="92500"/>
          </a:bodyPr>
          <a:lstStyle/>
          <a:p>
            <a:r>
              <a:rPr lang="en-CA" dirty="0"/>
              <a:t>Every compression scheme has three stages:</a:t>
            </a:r>
          </a:p>
          <a:p>
            <a:pPr marL="719138" lvl="1" indent="-261938"/>
            <a:r>
              <a:rPr lang="en-CA" dirty="0"/>
              <a:t>The input data is </a:t>
            </a:r>
            <a:r>
              <a:rPr lang="en-CA" b="1" dirty="0"/>
              <a:t>transformed </a:t>
            </a:r>
            <a:r>
              <a:rPr lang="en-CA" dirty="0"/>
              <a:t>to a new representation that is easier or more efficient to compress.</a:t>
            </a:r>
          </a:p>
          <a:p>
            <a:pPr lvl="1"/>
            <a:r>
              <a:rPr lang="en-CA" dirty="0"/>
              <a:t>We may introduce </a:t>
            </a:r>
            <a:r>
              <a:rPr lang="en-CA" b="1" dirty="0"/>
              <a:t>loss </a:t>
            </a:r>
            <a:r>
              <a:rPr lang="en-CA" dirty="0"/>
              <a:t>of information. </a:t>
            </a:r>
            <a:r>
              <a:rPr lang="en-CA" i="1" dirty="0"/>
              <a:t>Quantization</a:t>
            </a:r>
            <a:r>
              <a:rPr lang="en-CA" dirty="0"/>
              <a:t> is the main </a:t>
            </a:r>
            <a:r>
              <a:rPr lang="en-CA" dirty="0" err="1"/>
              <a:t>lossy</a:t>
            </a:r>
            <a:r>
              <a:rPr lang="en-CA" dirty="0"/>
              <a:t> step ⇒ we use a limited number of reconstruction levels, fewer than </a:t>
            </a:r>
            <a:r>
              <a:rPr lang="en-US" dirty="0"/>
              <a:t>in the original signal.</a:t>
            </a:r>
          </a:p>
          <a:p>
            <a:pPr lvl="1"/>
            <a:r>
              <a:rPr lang="en-CA" b="1" dirty="0"/>
              <a:t>Coding</a:t>
            </a:r>
            <a:r>
              <a:rPr lang="en-CA" dirty="0"/>
              <a:t>. Assign a codeword (thus forming a binary </a:t>
            </a:r>
            <a:r>
              <a:rPr lang="en-CA" dirty="0" err="1"/>
              <a:t>bitstream</a:t>
            </a:r>
            <a:r>
              <a:rPr lang="en-CA" dirty="0"/>
              <a:t>) to each output level or symbol. This could be a fixed-length code, or a variable length code such as Huffman coding.</a:t>
            </a:r>
          </a:p>
          <a:p>
            <a:r>
              <a:rPr lang="en-CA" dirty="0"/>
              <a:t>For audio signals, we first consider PCM for digitization. This leads to Lossless Predictive Coding as well as the DPCM scheme; both methods use </a:t>
            </a:r>
            <a:r>
              <a:rPr lang="en-CA" i="1" dirty="0"/>
              <a:t>differential coding</a:t>
            </a:r>
            <a:r>
              <a:rPr lang="en-CA" dirty="0"/>
              <a:t>. As well, we look at the adaptive version, ADPCM, which can provide </a:t>
            </a:r>
            <a:r>
              <a:rPr lang="en-US" dirty="0"/>
              <a:t>better compression.</a:t>
            </a:r>
          </a:p>
          <a:p>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spTree>
    <p:extLst>
      <p:ext uri="{BB962C8B-B14F-4D97-AF65-F5344CB8AC3E}">
        <p14:creationId xmlns:p14="http://schemas.microsoft.com/office/powerpoint/2010/main" val="32346267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PCM in Speech Compression</a:t>
            </a:r>
          </a:p>
        </p:txBody>
      </p:sp>
      <p:sp>
        <p:nvSpPr>
          <p:cNvPr id="3" name="Content Placeholder 2"/>
          <p:cNvSpPr>
            <a:spLocks noGrp="1"/>
          </p:cNvSpPr>
          <p:nvPr>
            <p:ph idx="1"/>
          </p:nvPr>
        </p:nvSpPr>
        <p:spPr>
          <a:xfrm>
            <a:off x="1919536" y="1600200"/>
            <a:ext cx="7931224" cy="4800600"/>
          </a:xfrm>
        </p:spPr>
        <p:txBody>
          <a:bodyPr>
            <a:normAutofit fontScale="92500"/>
          </a:bodyPr>
          <a:lstStyle/>
          <a:p>
            <a:r>
              <a:rPr lang="en-CA" dirty="0"/>
              <a:t>Assuming a bandwidth for speech from about 50 Hz to about 10 kHz, the </a:t>
            </a:r>
            <a:r>
              <a:rPr lang="en-CA" dirty="0" err="1"/>
              <a:t>Nyquist</a:t>
            </a:r>
            <a:r>
              <a:rPr lang="en-CA" dirty="0"/>
              <a:t> rate would dictate a sampling rate of </a:t>
            </a:r>
            <a:r>
              <a:rPr lang="en-US" dirty="0"/>
              <a:t>20 kHz.</a:t>
            </a:r>
          </a:p>
          <a:p>
            <a:pPr lvl="1"/>
            <a:r>
              <a:rPr lang="en-CA" dirty="0"/>
              <a:t>Using uniform quantization without companding, the minimum sample size we could get away with would likely be about 12 bits. Hence for mono speech transmission the bit-rate would be 240 kbps.</a:t>
            </a:r>
          </a:p>
          <a:p>
            <a:pPr lvl="1"/>
            <a:r>
              <a:rPr lang="en-CA" dirty="0"/>
              <a:t>With companding, we can reduce the sample size down to about 8 bits with the same perceived level of quality, and thus reduce the </a:t>
            </a:r>
            <a:r>
              <a:rPr lang="en-US" dirty="0"/>
              <a:t>bit-rate to 160 kbps.</a:t>
            </a:r>
          </a:p>
          <a:p>
            <a:pPr lvl="1"/>
            <a:r>
              <a:rPr lang="en-CA" dirty="0"/>
              <a:t>However, the standard approach to telephony in fact assumes that the highest-frequency audio signal we want to reproduce is only about 4 kHz. Therefore the sampling rate is only 8 kHz, and the </a:t>
            </a:r>
            <a:r>
              <a:rPr lang="en-CA" dirty="0" err="1"/>
              <a:t>companded</a:t>
            </a:r>
            <a:r>
              <a:rPr lang="en-CA" dirty="0"/>
              <a:t> bit-rate thus reduces this to 64 kbps.</a:t>
            </a:r>
            <a:endParaRPr lang="en-US" dirty="0"/>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spTree>
    <p:extLst>
      <p:ext uri="{BB962C8B-B14F-4D97-AF65-F5344CB8AC3E}">
        <p14:creationId xmlns:p14="http://schemas.microsoft.com/office/powerpoint/2010/main" val="7474655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20688"/>
            <a:ext cx="7931224" cy="5544616"/>
          </a:xfrm>
        </p:spPr>
        <p:txBody>
          <a:bodyPr>
            <a:normAutofit fontScale="92500" lnSpcReduction="10000"/>
          </a:bodyPr>
          <a:lstStyle/>
          <a:p>
            <a:r>
              <a:rPr lang="en-CA" dirty="0"/>
              <a:t>However, there are two small wrinkles we must also address:</a:t>
            </a:r>
          </a:p>
          <a:p>
            <a:pPr marL="971550" lvl="1" indent="-514350">
              <a:buAutoNum type="arabicPeriod"/>
            </a:pPr>
            <a:r>
              <a:rPr lang="en-CA" dirty="0"/>
              <a:t>Since only sounds up to 4 kHz are to be considered, all other frequency content must be noise. Therefore, we should remove this high-frequency content from the analog input signal. This is done using a band-limiting filter that blocks out high, as well as very low, frequencies.  Also, once we arrive at a pulse signal, such as that in Fig. 6.13(a) below, we must still perform DA conversion and then construct a final output analog signal. But, effectively, the signal we arrive at is the staircase shown </a:t>
            </a:r>
            <a:r>
              <a:rPr lang="en-US" dirty="0"/>
              <a:t>in Fig. 6.13(b).</a:t>
            </a:r>
          </a:p>
          <a:p>
            <a:pPr marL="868680" lvl="1" indent="-457200">
              <a:buFont typeface="+mj-lt"/>
              <a:buAutoNum type="arabicPeriod"/>
            </a:pPr>
            <a:r>
              <a:rPr lang="en-CA" dirty="0"/>
              <a:t>A discontinuous signal contains not just frequency components due to the original signal, but also a theoretically infinite set of higher-frequency components:</a:t>
            </a:r>
          </a:p>
          <a:p>
            <a:pPr lvl="3"/>
            <a:r>
              <a:rPr lang="en-CA" dirty="0"/>
              <a:t>This result is from the theory of </a:t>
            </a:r>
            <a:r>
              <a:rPr lang="en-CA" b="1" dirty="0"/>
              <a:t>Fourier analysis</a:t>
            </a:r>
            <a:r>
              <a:rPr lang="en-CA" dirty="0"/>
              <a:t>, in </a:t>
            </a:r>
            <a:r>
              <a:rPr lang="en-US" dirty="0"/>
              <a:t>signal processing.</a:t>
            </a:r>
          </a:p>
          <a:p>
            <a:pPr lvl="3"/>
            <a:r>
              <a:rPr lang="en-CA" dirty="0"/>
              <a:t>These higher frequencies are </a:t>
            </a:r>
            <a:r>
              <a:rPr lang="en-CA" b="1" dirty="0"/>
              <a:t>extraneous</a:t>
            </a:r>
            <a:r>
              <a:rPr lang="en-CA" dirty="0"/>
              <a:t>.</a:t>
            </a:r>
          </a:p>
          <a:p>
            <a:pPr lvl="3"/>
            <a:r>
              <a:rPr lang="en-CA" dirty="0"/>
              <a:t>Therefore the output of the digital-to-analog converter goes to a </a:t>
            </a:r>
            <a:r>
              <a:rPr lang="en-CA" b="1" dirty="0"/>
              <a:t>low-pass filter </a:t>
            </a:r>
            <a:r>
              <a:rPr lang="en-CA" dirty="0"/>
              <a:t>that allows only frequencies up to the original maximum to be retained.</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spTree>
    <p:extLst>
      <p:ext uri="{BB962C8B-B14F-4D97-AF65-F5344CB8AC3E}">
        <p14:creationId xmlns:p14="http://schemas.microsoft.com/office/powerpoint/2010/main" val="1354686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143513"/>
            <a:ext cx="8229600" cy="982651"/>
          </a:xfrm>
        </p:spPr>
        <p:txBody>
          <a:bodyPr>
            <a:normAutofit fontScale="85000" lnSpcReduction="10000"/>
          </a:bodyPr>
          <a:lstStyle/>
          <a:p>
            <a:pPr marL="0" indent="0">
              <a:buNone/>
            </a:pPr>
            <a:r>
              <a:rPr lang="en-US" dirty="0"/>
              <a:t>Fig. 6.13: Pulse Code Modulation (PCM). (a)  Original analog signal </a:t>
            </a:r>
            <a:r>
              <a:rPr lang="en-CA" dirty="0"/>
              <a:t>and its corresponding PCM signals. (b) Decoded staircase signal. (c) Reconstructed signal after low-pass filtering.</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pic>
        <p:nvPicPr>
          <p:cNvPr id="6" name="Picture 5" descr="newpcm.png"/>
          <p:cNvPicPr>
            <a:picLocks noChangeAspect="1"/>
          </p:cNvPicPr>
          <p:nvPr/>
        </p:nvPicPr>
        <p:blipFill>
          <a:blip r:embed="rId3"/>
          <a:stretch>
            <a:fillRect/>
          </a:stretch>
        </p:blipFill>
        <p:spPr>
          <a:xfrm>
            <a:off x="3738546" y="857233"/>
            <a:ext cx="4766710" cy="4071967"/>
          </a:xfrm>
          <a:prstGeom prst="rect">
            <a:avLst/>
          </a:prstGeom>
        </p:spPr>
      </p:pic>
    </p:spTree>
    <p:extLst>
      <p:ext uri="{BB962C8B-B14F-4D97-AF65-F5344CB8AC3E}">
        <p14:creationId xmlns:p14="http://schemas.microsoft.com/office/powerpoint/2010/main" val="21481979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536" y="785795"/>
            <a:ext cx="8064896" cy="5340369"/>
          </a:xfrm>
        </p:spPr>
        <p:txBody>
          <a:bodyPr>
            <a:normAutofit fontScale="92500" lnSpcReduction="20000"/>
          </a:bodyPr>
          <a:lstStyle/>
          <a:p>
            <a:r>
              <a:rPr lang="en-CA" dirty="0"/>
              <a:t>The complete scheme for encoding and decoding telephony signals is shown as a schematic in Fig. 6.14. As a result of the low-pass filtering, the output becomes smoothed and Fig. 6.13(c) above showed this effect.</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marL="114300" indent="0" algn="ctr">
              <a:buNone/>
            </a:pPr>
            <a:r>
              <a:rPr lang="en-CA" dirty="0"/>
              <a:t>Fig. 6.14: PCM signal encoding and decoding.</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pic>
        <p:nvPicPr>
          <p:cNvPr id="6" name="Picture 5" descr="pcmschematic.png"/>
          <p:cNvPicPr>
            <a:picLocks noChangeAspect="1"/>
          </p:cNvPicPr>
          <p:nvPr/>
        </p:nvPicPr>
        <p:blipFill>
          <a:blip r:embed="rId3"/>
          <a:stretch>
            <a:fillRect/>
          </a:stretch>
        </p:blipFill>
        <p:spPr>
          <a:xfrm>
            <a:off x="2738415" y="2357430"/>
            <a:ext cx="6712557" cy="2500330"/>
          </a:xfrm>
          <a:prstGeom prst="rect">
            <a:avLst/>
          </a:prstGeom>
        </p:spPr>
      </p:pic>
    </p:spTree>
    <p:extLst>
      <p:ext uri="{BB962C8B-B14F-4D97-AF65-F5344CB8AC3E}">
        <p14:creationId xmlns:p14="http://schemas.microsoft.com/office/powerpoint/2010/main" val="13073524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7620000" cy="1143000"/>
          </a:xfrm>
        </p:spPr>
        <p:txBody>
          <a:bodyPr/>
          <a:lstStyle/>
          <a:p>
            <a:r>
              <a:rPr lang="en-US" b="1" dirty="0"/>
              <a:t>Differential Coding of Audio</a:t>
            </a:r>
          </a:p>
        </p:txBody>
      </p:sp>
      <p:sp>
        <p:nvSpPr>
          <p:cNvPr id="3" name="Content Placeholder 2"/>
          <p:cNvSpPr>
            <a:spLocks noGrp="1"/>
          </p:cNvSpPr>
          <p:nvPr>
            <p:ph idx="1"/>
          </p:nvPr>
        </p:nvSpPr>
        <p:spPr>
          <a:xfrm>
            <a:off x="2004392" y="1652736"/>
            <a:ext cx="7620000" cy="4800600"/>
          </a:xfrm>
        </p:spPr>
        <p:txBody>
          <a:bodyPr>
            <a:normAutofit fontScale="92500" lnSpcReduction="10000"/>
          </a:bodyPr>
          <a:lstStyle/>
          <a:p>
            <a:r>
              <a:rPr lang="en-CA" dirty="0"/>
              <a:t>Audio is often stored not in simple PCM but instead in a form that exploits differences — which are generally smaller numbers, so offer the possibility of using fewer bits to store.</a:t>
            </a:r>
          </a:p>
          <a:p>
            <a:pPr lvl="1"/>
            <a:r>
              <a:rPr lang="en-CA" dirty="0"/>
              <a:t>If a time-dependent signal has some consistency over time (“temporal redundancy”), the difference signal, subtracting the current sample from the previous one, will have a more peaked histogram, with a maximum around zero.</a:t>
            </a:r>
          </a:p>
          <a:p>
            <a:pPr lvl="1"/>
            <a:r>
              <a:rPr lang="en-CA" dirty="0"/>
              <a:t>For example, as an extreme case the histogram for a linear ramp signal that has constant slope is flat, whereas the histogram for the derivative of the signal (i.e., the differences, from sampling point to sampling point) consists of a spike at the slope value.</a:t>
            </a:r>
          </a:p>
          <a:p>
            <a:pPr lvl="1"/>
            <a:r>
              <a:rPr lang="en-CA" dirty="0"/>
              <a:t>So if we then go on to assign bit-string </a:t>
            </a:r>
            <a:r>
              <a:rPr lang="en-CA" dirty="0" err="1"/>
              <a:t>codewords</a:t>
            </a:r>
            <a:r>
              <a:rPr lang="en-CA" dirty="0"/>
              <a:t> to differences, we can assign short codes to prevalent values and long </a:t>
            </a:r>
            <a:r>
              <a:rPr lang="en-CA" dirty="0" err="1"/>
              <a:t>codewords</a:t>
            </a:r>
            <a:r>
              <a:rPr lang="en-CA" dirty="0"/>
              <a:t> to rarely occurring ones.</a:t>
            </a:r>
            <a:endParaRPr lang="en-US" dirty="0"/>
          </a:p>
          <a:p>
            <a:pPr lvl="1"/>
            <a:endParaRPr lang="en-US" dirty="0"/>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spTree>
    <p:extLst>
      <p:ext uri="{BB962C8B-B14F-4D97-AF65-F5344CB8AC3E}">
        <p14:creationId xmlns:p14="http://schemas.microsoft.com/office/powerpoint/2010/main" val="314571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prstGeom prst="rect">
            <a:avLst/>
          </a:prstGeom>
        </p:spPr>
        <p:txBody>
          <a:bodyPr vert="horz" wrap="square" lIns="0" tIns="69088" rIns="0" bIns="0" rtlCol="0">
            <a:spAutoFit/>
          </a:bodyPr>
          <a:lstStyle/>
          <a:p>
            <a:pPr marL="2747645">
              <a:lnSpc>
                <a:spcPct val="100000"/>
              </a:lnSpc>
              <a:spcBef>
                <a:spcPts val="100"/>
              </a:spcBef>
            </a:pPr>
            <a:r>
              <a:rPr spc="-434" dirty="0"/>
              <a:t>MULTIMEDIA</a:t>
            </a:r>
          </a:p>
        </p:txBody>
      </p:sp>
      <p:pic>
        <p:nvPicPr>
          <p:cNvPr id="4" name="object 4"/>
          <p:cNvPicPr/>
          <p:nvPr/>
        </p:nvPicPr>
        <p:blipFill>
          <a:blip r:embed="rId3" cstate="print"/>
          <a:stretch>
            <a:fillRect/>
          </a:stretch>
        </p:blipFill>
        <p:spPr>
          <a:xfrm>
            <a:off x="1232916" y="2013204"/>
            <a:ext cx="9477756" cy="3777996"/>
          </a:xfrm>
          <a:prstGeom prst="rect">
            <a:avLst/>
          </a:prstGeom>
        </p:spPr>
      </p:pic>
      <p:sp>
        <p:nvSpPr>
          <p:cNvPr id="6" name="Footer Placeholder 5">
            <a:extLst>
              <a:ext uri="{FF2B5EF4-FFF2-40B4-BE49-F238E27FC236}">
                <a16:creationId xmlns:a16="http://schemas.microsoft.com/office/drawing/2014/main" id="{9AA5C7C2-6E0A-4B9D-8831-81C25B93782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690561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7620000" cy="1143000"/>
          </a:xfrm>
        </p:spPr>
        <p:txBody>
          <a:bodyPr/>
          <a:lstStyle/>
          <a:p>
            <a:r>
              <a:rPr lang="en-US" b="1" dirty="0"/>
              <a:t>Lossless Predictive Coding</a:t>
            </a:r>
          </a:p>
        </p:txBody>
      </p:sp>
      <p:sp>
        <p:nvSpPr>
          <p:cNvPr id="3" name="Content Placeholder 2"/>
          <p:cNvSpPr>
            <a:spLocks noGrp="1"/>
          </p:cNvSpPr>
          <p:nvPr>
            <p:ph idx="1"/>
          </p:nvPr>
        </p:nvSpPr>
        <p:spPr>
          <a:xfrm>
            <a:off x="1981200" y="1600200"/>
            <a:ext cx="8003232" cy="4800600"/>
          </a:xfrm>
        </p:spPr>
        <p:txBody>
          <a:bodyPr>
            <a:normAutofit fontScale="92500" lnSpcReduction="10000"/>
          </a:bodyPr>
          <a:lstStyle/>
          <a:p>
            <a:r>
              <a:rPr lang="en-CA" b="1" dirty="0"/>
              <a:t>Predictive coding</a:t>
            </a:r>
            <a:r>
              <a:rPr lang="en-CA" dirty="0"/>
              <a:t>: simply means transmitting differences — predict the next sample as being equal to the current sample; send not the sample itself but the difference between </a:t>
            </a:r>
            <a:r>
              <a:rPr lang="en-US" dirty="0"/>
              <a:t>previous and next.</a:t>
            </a:r>
          </a:p>
          <a:p>
            <a:pPr marL="719138" lvl="1" indent="-261938"/>
            <a:r>
              <a:rPr lang="en-CA" dirty="0"/>
              <a:t>Predictive coding consists of finding differences, and transmitting these using a PCM system.</a:t>
            </a:r>
          </a:p>
          <a:p>
            <a:pPr lvl="1"/>
            <a:r>
              <a:rPr lang="en-CA" dirty="0"/>
              <a:t>Note that differences of integers will be integers. Denote the integer input signal as the set of values f</a:t>
            </a:r>
            <a:r>
              <a:rPr lang="en-CA" baseline="-25000" dirty="0"/>
              <a:t>n</a:t>
            </a:r>
            <a:r>
              <a:rPr lang="en-CA" dirty="0"/>
              <a:t>. Then we </a:t>
            </a:r>
            <a:r>
              <a:rPr lang="en-CA" b="1" dirty="0"/>
              <a:t>predict </a:t>
            </a:r>
            <a:r>
              <a:rPr lang="en-CA" dirty="0"/>
              <a:t>values     as simply the previous value, and define the error e</a:t>
            </a:r>
            <a:r>
              <a:rPr lang="en-CA" baseline="-25000" dirty="0"/>
              <a:t>n</a:t>
            </a:r>
            <a:r>
              <a:rPr lang="en-CA" dirty="0"/>
              <a:t> as the difference between the actual and the predicted signal:</a:t>
            </a:r>
          </a:p>
          <a:p>
            <a:pPr lvl="1"/>
            <a:endParaRPr lang="en-CA" dirty="0"/>
          </a:p>
          <a:p>
            <a:pPr lvl="1"/>
            <a:endParaRPr lang="en-CA" dirty="0"/>
          </a:p>
          <a:p>
            <a:pPr lvl="1"/>
            <a:endParaRPr lang="en-CA" dirty="0"/>
          </a:p>
          <a:p>
            <a:pPr lvl="1"/>
            <a:endParaRPr lang="en-CA" dirty="0"/>
          </a:p>
          <a:p>
            <a:pPr marL="411480" lvl="1" indent="0" algn="r">
              <a:buNone/>
            </a:pPr>
            <a:r>
              <a:rPr lang="en-CA" dirty="0"/>
              <a:t>(6.12)</a:t>
            </a:r>
            <a:endParaRPr lang="en-US" dirty="0"/>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graphicFrame>
        <p:nvGraphicFramePr>
          <p:cNvPr id="6" name="Object 5"/>
          <p:cNvGraphicFramePr>
            <a:graphicFrameLocks noChangeAspect="1"/>
          </p:cNvGraphicFramePr>
          <p:nvPr/>
        </p:nvGraphicFramePr>
        <p:xfrm>
          <a:off x="8688288" y="3717033"/>
          <a:ext cx="288032" cy="403245"/>
        </p:xfrm>
        <a:graphic>
          <a:graphicData uri="http://schemas.openxmlformats.org/presentationml/2006/ole">
            <mc:AlternateContent xmlns:mc="http://schemas.openxmlformats.org/markup-compatibility/2006">
              <mc:Choice xmlns:v="urn:schemas-microsoft-com:vml" Requires="v">
                <p:oleObj name="Equation" r:id="rId3" imgW="190440" imgH="266400" progId="Equation.DSMT4">
                  <p:embed/>
                </p:oleObj>
              </mc:Choice>
              <mc:Fallback>
                <p:oleObj name="Equation" r:id="rId3" imgW="190440" imgH="26640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288" y="3717033"/>
                        <a:ext cx="288032" cy="403245"/>
                      </a:xfrm>
                      <a:prstGeom prst="rect">
                        <a:avLst/>
                      </a:prstGeom>
                      <a:noFill/>
                    </p:spPr>
                  </p:pic>
                </p:oleObj>
              </mc:Fallback>
            </mc:AlternateContent>
          </a:graphicData>
        </a:graphic>
      </p:graphicFrame>
      <p:graphicFrame>
        <p:nvGraphicFramePr>
          <p:cNvPr id="7" name="Object 6"/>
          <p:cNvGraphicFramePr>
            <a:graphicFrameLocks noChangeAspect="1"/>
          </p:cNvGraphicFramePr>
          <p:nvPr/>
        </p:nvGraphicFramePr>
        <p:xfrm>
          <a:off x="5310182" y="4653136"/>
          <a:ext cx="1500198" cy="1355152"/>
        </p:xfrm>
        <a:graphic>
          <a:graphicData uri="http://schemas.openxmlformats.org/presentationml/2006/ole">
            <mc:AlternateContent xmlns:mc="http://schemas.openxmlformats.org/markup-compatibility/2006">
              <mc:Choice xmlns:v="urn:schemas-microsoft-com:vml" Requires="v">
                <p:oleObj name="Equation" r:id="rId5" imgW="723600" imgH="761760" progId="Equation.DSMT4">
                  <p:embed/>
                </p:oleObj>
              </mc:Choice>
              <mc:Fallback>
                <p:oleObj name="Equation" r:id="rId5" imgW="723600" imgH="76176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182" y="4653136"/>
                        <a:ext cx="1500198" cy="1355152"/>
                      </a:xfrm>
                      <a:prstGeom prst="rect">
                        <a:avLst/>
                      </a:prstGeom>
                      <a:noFill/>
                    </p:spPr>
                  </p:pic>
                </p:oleObj>
              </mc:Fallback>
            </mc:AlternateContent>
          </a:graphicData>
        </a:graphic>
      </p:graphicFrame>
    </p:spTree>
    <p:extLst>
      <p:ext uri="{BB962C8B-B14F-4D97-AF65-F5344CB8AC3E}">
        <p14:creationId xmlns:p14="http://schemas.microsoft.com/office/powerpoint/2010/main" val="12156200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a:bodyPr>
          <a:lstStyle/>
          <a:p>
            <a:pPr lvl="1"/>
            <a:r>
              <a:rPr lang="en-CA" dirty="0"/>
              <a:t>But it is often the case that some </a:t>
            </a:r>
            <a:r>
              <a:rPr lang="en-CA" b="1" dirty="0"/>
              <a:t>function </a:t>
            </a:r>
            <a:r>
              <a:rPr lang="en-CA" dirty="0"/>
              <a:t>of a few of the previous values, </a:t>
            </a:r>
            <a:r>
              <a:rPr lang="en-CA" sz="3600"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n</a:t>
            </a:r>
            <a:r>
              <a:rPr lang="en-CA" baseline="-25000" dirty="0"/>
              <a:t>−1</a:t>
            </a:r>
            <a:r>
              <a:rPr lang="en-CA" sz="3600" dirty="0"/>
              <a:t>, </a:t>
            </a:r>
            <a:r>
              <a:rPr lang="en-CA" sz="3600"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n</a:t>
            </a:r>
            <a:r>
              <a:rPr lang="en-CA" baseline="-25000" dirty="0"/>
              <a:t>−2</a:t>
            </a:r>
            <a:r>
              <a:rPr lang="en-CA" sz="3600" dirty="0"/>
              <a:t>, </a:t>
            </a:r>
            <a:r>
              <a:rPr lang="en-CA" sz="3600"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n</a:t>
            </a:r>
            <a:r>
              <a:rPr lang="en-CA" baseline="-25000" dirty="0"/>
              <a:t>−3</a:t>
            </a:r>
            <a:r>
              <a:rPr lang="en-CA" dirty="0"/>
              <a:t>, etc., provides a better prediction.  Typically, a linear </a:t>
            </a:r>
            <a:r>
              <a:rPr lang="en-CA" b="1" dirty="0"/>
              <a:t>predictor </a:t>
            </a:r>
            <a:r>
              <a:rPr lang="en-CA" dirty="0"/>
              <a:t>function is used:</a:t>
            </a:r>
          </a:p>
          <a:p>
            <a:endParaRPr lang="en-CA" dirty="0"/>
          </a:p>
          <a:p>
            <a:pPr marL="114300" indent="0" algn="r">
              <a:buNone/>
            </a:pPr>
            <a:r>
              <a:rPr lang="en-CA" dirty="0"/>
              <a:t>(6.13)</a:t>
            </a:r>
          </a:p>
          <a:p>
            <a:endParaRPr lang="en-CA" dirty="0"/>
          </a:p>
          <a:p>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Object 5"/>
          <p:cNvGraphicFramePr>
            <a:graphicFrameLocks noChangeAspect="1"/>
          </p:cNvGraphicFramePr>
          <p:nvPr/>
        </p:nvGraphicFramePr>
        <p:xfrm>
          <a:off x="4007768" y="2132856"/>
          <a:ext cx="3567818" cy="1357322"/>
        </p:xfrm>
        <a:graphic>
          <a:graphicData uri="http://schemas.openxmlformats.org/presentationml/2006/ole">
            <mc:AlternateContent xmlns:mc="http://schemas.openxmlformats.org/markup-compatibility/2006">
              <mc:Choice xmlns:v="urn:schemas-microsoft-com:vml" Requires="v">
                <p:oleObj name="Equation" r:id="rId3" imgW="1168200" imgH="444240" progId="Equation.DSMT4">
                  <p:embed/>
                </p:oleObj>
              </mc:Choice>
              <mc:Fallback>
                <p:oleObj name="Equation" r:id="rId3" imgW="1168200" imgH="44424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2132856"/>
                        <a:ext cx="3567818" cy="13573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53156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lnSpcReduction="10000"/>
          </a:bodyPr>
          <a:lstStyle/>
          <a:p>
            <a:r>
              <a:rPr lang="en-CA" dirty="0"/>
              <a:t>The idea of forming differences is to make the histogram of </a:t>
            </a:r>
            <a:r>
              <a:rPr lang="en-US" dirty="0"/>
              <a:t>sample values more peaked.</a:t>
            </a:r>
          </a:p>
          <a:p>
            <a:pPr lvl="1"/>
            <a:r>
              <a:rPr lang="en-CA" dirty="0"/>
              <a:t>For example, Fig.6.15(a) plots 1 second of sampled speech at 8 kHz, with magnitude resolution of 8 bits per sample.</a:t>
            </a:r>
          </a:p>
          <a:p>
            <a:pPr lvl="1"/>
            <a:r>
              <a:rPr lang="en-CA" dirty="0"/>
              <a:t>A histogram of these values is actually centered around zero, as in </a:t>
            </a:r>
            <a:r>
              <a:rPr lang="en-US" dirty="0"/>
              <a:t>Fig. 6.15(b).</a:t>
            </a:r>
          </a:p>
          <a:p>
            <a:pPr lvl="1"/>
            <a:r>
              <a:rPr lang="en-CA" dirty="0"/>
              <a:t>Fig. 6.15(c) shows the histogram for corresponding speech signal </a:t>
            </a:r>
            <a:r>
              <a:rPr lang="en-CA" b="1" dirty="0"/>
              <a:t>differences</a:t>
            </a:r>
            <a:r>
              <a:rPr lang="en-CA" dirty="0"/>
              <a:t>: difference values are much more clustered around zero than are sample values themselves.</a:t>
            </a:r>
          </a:p>
          <a:p>
            <a:pPr lvl="1"/>
            <a:r>
              <a:rPr lang="en-CA" dirty="0"/>
              <a:t>As a result, a method that assigns short </a:t>
            </a:r>
            <a:r>
              <a:rPr lang="en-CA" dirty="0" err="1"/>
              <a:t>codewords</a:t>
            </a:r>
            <a:r>
              <a:rPr lang="en-CA" dirty="0"/>
              <a:t> to frequently occurring symbols will assign a short code to zero and do rather well: such a coding scheme will much more efficiently code sample </a:t>
            </a:r>
            <a:r>
              <a:rPr lang="en-US" dirty="0"/>
              <a:t>differences than samples themselves.</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spTree>
    <p:extLst>
      <p:ext uri="{BB962C8B-B14F-4D97-AF65-F5344CB8AC3E}">
        <p14:creationId xmlns:p14="http://schemas.microsoft.com/office/powerpoint/2010/main" val="10882126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143513"/>
            <a:ext cx="8229600" cy="982651"/>
          </a:xfrm>
        </p:spPr>
        <p:txBody>
          <a:bodyPr>
            <a:normAutofit fontScale="92500" lnSpcReduction="20000"/>
          </a:bodyPr>
          <a:lstStyle/>
          <a:p>
            <a:pPr marL="0" indent="0"/>
            <a:r>
              <a:rPr lang="en-CA" dirty="0"/>
              <a:t>Fig. 6.15: Differencing concentrates the  histogram. (a): Digital speech signal. (b): Histogram of digital speech signal values. (c): Histogram of </a:t>
            </a:r>
            <a:r>
              <a:rPr lang="en-US" dirty="0"/>
              <a:t>digital speech signal differences.</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pic>
        <p:nvPicPr>
          <p:cNvPr id="6" name="Picture 5" descr="speechsignal.png"/>
          <p:cNvPicPr>
            <a:picLocks noChangeAspect="1"/>
          </p:cNvPicPr>
          <p:nvPr/>
        </p:nvPicPr>
        <p:blipFill>
          <a:blip r:embed="rId3"/>
          <a:stretch>
            <a:fillRect/>
          </a:stretch>
        </p:blipFill>
        <p:spPr>
          <a:xfrm>
            <a:off x="2734138" y="1000108"/>
            <a:ext cx="3156108" cy="1857388"/>
          </a:xfrm>
          <a:prstGeom prst="rect">
            <a:avLst/>
          </a:prstGeom>
        </p:spPr>
      </p:pic>
      <p:pic>
        <p:nvPicPr>
          <p:cNvPr id="7" name="Picture 6" descr="histspeechsignal.png"/>
          <p:cNvPicPr>
            <a:picLocks noChangeAspect="1"/>
          </p:cNvPicPr>
          <p:nvPr/>
        </p:nvPicPr>
        <p:blipFill>
          <a:blip r:embed="rId4"/>
          <a:stretch>
            <a:fillRect/>
          </a:stretch>
        </p:blipFill>
        <p:spPr>
          <a:xfrm>
            <a:off x="6453191" y="1000108"/>
            <a:ext cx="2743953" cy="1857388"/>
          </a:xfrm>
          <a:prstGeom prst="rect">
            <a:avLst/>
          </a:prstGeom>
        </p:spPr>
      </p:pic>
      <p:pic>
        <p:nvPicPr>
          <p:cNvPr id="9" name="Picture 8" descr="histdiffspeechsignal.png"/>
          <p:cNvPicPr>
            <a:picLocks noChangeAspect="1"/>
          </p:cNvPicPr>
          <p:nvPr/>
        </p:nvPicPr>
        <p:blipFill>
          <a:blip r:embed="rId5"/>
          <a:stretch>
            <a:fillRect/>
          </a:stretch>
        </p:blipFill>
        <p:spPr>
          <a:xfrm>
            <a:off x="4881555" y="3143249"/>
            <a:ext cx="2599567" cy="1759653"/>
          </a:xfrm>
          <a:prstGeom prst="rect">
            <a:avLst/>
          </a:prstGeom>
        </p:spPr>
      </p:pic>
    </p:spTree>
    <p:extLst>
      <p:ext uri="{BB962C8B-B14F-4D97-AF65-F5344CB8AC3E}">
        <p14:creationId xmlns:p14="http://schemas.microsoft.com/office/powerpoint/2010/main" val="2118226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fontScale="92500" lnSpcReduction="10000"/>
          </a:bodyPr>
          <a:lstStyle/>
          <a:p>
            <a:r>
              <a:rPr lang="en-CA" sz="2400" b="1" dirty="0"/>
              <a:t>One problem: </a:t>
            </a:r>
            <a:r>
              <a:rPr lang="en-CA" dirty="0"/>
              <a:t>suppose our integer sample values are in the range 0..255. Then differences could be as much as -255..255 —we’ve increased our </a:t>
            </a:r>
            <a:r>
              <a:rPr lang="en-CA" b="1" dirty="0"/>
              <a:t>dynamic range </a:t>
            </a:r>
            <a:r>
              <a:rPr lang="en-CA" dirty="0"/>
              <a:t>(ratio of maximum to minimum) by a factor of two → need more bits to transmit </a:t>
            </a:r>
            <a:r>
              <a:rPr lang="en-US" dirty="0"/>
              <a:t>some differences.</a:t>
            </a:r>
          </a:p>
          <a:p>
            <a:pPr marL="719138" lvl="1" indent="-261938"/>
            <a:r>
              <a:rPr lang="en-CA" dirty="0"/>
              <a:t>A clever solution for this: define two new codes, denoted SU and SD, standing for </a:t>
            </a:r>
            <a:r>
              <a:rPr lang="en-CA" dirty="0">
                <a:latin typeface="Courier New" pitchFamily="49" charset="0"/>
                <a:cs typeface="Courier New" pitchFamily="49" charset="0"/>
              </a:rPr>
              <a:t>Shift-Up </a:t>
            </a:r>
            <a:r>
              <a:rPr lang="en-CA" dirty="0"/>
              <a:t>and </a:t>
            </a:r>
            <a:r>
              <a:rPr lang="en-CA" dirty="0">
                <a:latin typeface="Courier New" pitchFamily="49" charset="0"/>
                <a:cs typeface="Courier New" pitchFamily="49" charset="0"/>
              </a:rPr>
              <a:t>Shift-Down</a:t>
            </a:r>
            <a:r>
              <a:rPr lang="en-CA" dirty="0"/>
              <a:t>. Some special code values will </a:t>
            </a:r>
            <a:r>
              <a:rPr lang="en-US" dirty="0"/>
              <a:t>be reserved for these.</a:t>
            </a:r>
          </a:p>
          <a:p>
            <a:pPr lvl="1"/>
            <a:r>
              <a:rPr lang="en-CA" dirty="0"/>
              <a:t>Then we can use </a:t>
            </a:r>
            <a:r>
              <a:rPr lang="en-CA" dirty="0" err="1"/>
              <a:t>codewords</a:t>
            </a:r>
            <a:r>
              <a:rPr lang="en-CA" dirty="0"/>
              <a:t> for only a limited set of signal  differences, say only the range −15..16. Differences which lie in the limited range can be coded as is, but with the extra two values for </a:t>
            </a:r>
            <a:r>
              <a:rPr lang="en-CA" dirty="0">
                <a:latin typeface="Courier New" pitchFamily="49" charset="0"/>
                <a:cs typeface="Courier New" pitchFamily="49" charset="0"/>
              </a:rPr>
              <a:t>SU</a:t>
            </a:r>
            <a:r>
              <a:rPr lang="en-CA" dirty="0"/>
              <a:t>, </a:t>
            </a:r>
            <a:r>
              <a:rPr lang="en-CA" dirty="0">
                <a:latin typeface="Courier New" pitchFamily="49" charset="0"/>
                <a:cs typeface="Courier New" pitchFamily="49" charset="0"/>
              </a:rPr>
              <a:t>SD</a:t>
            </a:r>
            <a:r>
              <a:rPr lang="en-CA" dirty="0"/>
              <a:t>, a value outside the range −15..16 can be transmitted as a series of shifts, followed by a value that is indeed inside the range −15..16.</a:t>
            </a:r>
          </a:p>
          <a:p>
            <a:pPr lvl="1"/>
            <a:r>
              <a:rPr lang="en-CA" dirty="0"/>
              <a:t>For example, 100 is transmitted as: </a:t>
            </a:r>
            <a:r>
              <a:rPr lang="en-CA" dirty="0">
                <a:latin typeface="Courier New" pitchFamily="49" charset="0"/>
                <a:cs typeface="Courier New" pitchFamily="49" charset="0"/>
              </a:rPr>
              <a:t>SU</a:t>
            </a:r>
            <a:r>
              <a:rPr lang="en-CA" dirty="0"/>
              <a:t>, </a:t>
            </a:r>
            <a:r>
              <a:rPr lang="en-CA" dirty="0">
                <a:latin typeface="Courier New" pitchFamily="49" charset="0"/>
                <a:cs typeface="Courier New" pitchFamily="49" charset="0"/>
              </a:rPr>
              <a:t>SU</a:t>
            </a:r>
            <a:r>
              <a:rPr lang="en-CA" dirty="0"/>
              <a:t>, </a:t>
            </a:r>
            <a:r>
              <a:rPr lang="en-CA" dirty="0">
                <a:latin typeface="Courier New" pitchFamily="49" charset="0"/>
                <a:cs typeface="Courier New" pitchFamily="49" charset="0"/>
              </a:rPr>
              <a:t>SU</a:t>
            </a:r>
            <a:r>
              <a:rPr lang="en-CA" dirty="0"/>
              <a:t>, 4, where (the codes for) </a:t>
            </a:r>
            <a:r>
              <a:rPr lang="en-CA" dirty="0">
                <a:latin typeface="Courier New" pitchFamily="49" charset="0"/>
                <a:cs typeface="Courier New" pitchFamily="49" charset="0"/>
              </a:rPr>
              <a:t>SU</a:t>
            </a:r>
            <a:r>
              <a:rPr lang="en-CA" dirty="0"/>
              <a:t> and for 4 are what are transmitted (or stored).</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spTree>
    <p:extLst>
      <p:ext uri="{BB962C8B-B14F-4D97-AF65-F5344CB8AC3E}">
        <p14:creationId xmlns:p14="http://schemas.microsoft.com/office/powerpoint/2010/main" val="2452678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8003232" cy="5340369"/>
          </a:xfrm>
        </p:spPr>
        <p:txBody>
          <a:bodyPr>
            <a:normAutofit/>
          </a:bodyPr>
          <a:lstStyle/>
          <a:p>
            <a:r>
              <a:rPr lang="en-CA" i="1" dirty="0"/>
              <a:t>Lossless predictive coding </a:t>
            </a:r>
            <a:r>
              <a:rPr lang="en-CA" dirty="0"/>
              <a:t>— the decoder produces the same signals as the original. As a simple example, suppose we devise a predictor for     as follows:</a:t>
            </a:r>
          </a:p>
          <a:p>
            <a:endParaRPr lang="en-CA" dirty="0"/>
          </a:p>
          <a:p>
            <a:endParaRPr lang="en-CA" dirty="0"/>
          </a:p>
          <a:p>
            <a:pPr marL="114300" indent="0" algn="r">
              <a:buNone/>
            </a:pPr>
            <a:r>
              <a:rPr lang="en-CA" dirty="0"/>
              <a:t>(6.14)</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123909" name="Object 5"/>
          <p:cNvGraphicFramePr>
            <a:graphicFrameLocks noChangeAspect="1"/>
          </p:cNvGraphicFramePr>
          <p:nvPr/>
        </p:nvGraphicFramePr>
        <p:xfrm>
          <a:off x="3863752" y="1484784"/>
          <a:ext cx="357190" cy="500064"/>
        </p:xfrm>
        <a:graphic>
          <a:graphicData uri="http://schemas.openxmlformats.org/presentationml/2006/ole">
            <mc:AlternateContent xmlns:mc="http://schemas.openxmlformats.org/markup-compatibility/2006">
              <mc:Choice xmlns:v="urn:schemas-microsoft-com:vml" Requires="v">
                <p:oleObj name="Equation" r:id="rId3" imgW="190440" imgH="266400" progId="Equation.DSMT4">
                  <p:embed/>
                </p:oleObj>
              </mc:Choice>
              <mc:Fallback>
                <p:oleObj name="Equation" r:id="rId3" imgW="190440" imgH="266400" progId="Equation.DSMT4">
                  <p:embed/>
                  <p:pic>
                    <p:nvPicPr>
                      <p:cNvPr id="12390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1484784"/>
                        <a:ext cx="357190" cy="500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3935760" y="2060848"/>
          <a:ext cx="3857652" cy="2526250"/>
        </p:xfrm>
        <a:graphic>
          <a:graphicData uri="http://schemas.openxmlformats.org/presentationml/2006/ole">
            <mc:AlternateContent xmlns:mc="http://schemas.openxmlformats.org/markup-compatibility/2006">
              <mc:Choice xmlns:v="urn:schemas-microsoft-com:vml" Requires="v">
                <p:oleObj name="Equation" r:id="rId5" imgW="1434960" imgH="939600" progId="Equation.DSMT4">
                  <p:embed/>
                </p:oleObj>
              </mc:Choice>
              <mc:Fallback>
                <p:oleObj name="Equation" r:id="rId5" imgW="1434960" imgH="939600"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760" y="2060848"/>
                        <a:ext cx="3857652" cy="252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478912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4"/>
            <a:ext cx="7931224" cy="5451518"/>
          </a:xfrm>
        </p:spPr>
        <p:txBody>
          <a:bodyPr>
            <a:normAutofit fontScale="92500" lnSpcReduction="20000"/>
          </a:bodyPr>
          <a:lstStyle/>
          <a:p>
            <a:r>
              <a:rPr lang="en-CA" sz="2400" b="1" dirty="0"/>
              <a:t>Let’s consider an explicit example</a:t>
            </a:r>
            <a:r>
              <a:rPr lang="en-CA" dirty="0"/>
              <a:t>. Suppose we wish to code the sequence </a:t>
            </a:r>
            <a:r>
              <a:rPr lang="en-CA" i="1" dirty="0">
                <a:latin typeface="Times New Roman" pitchFamily="18" charset="0"/>
                <a:cs typeface="Times New Roman" pitchFamily="18" charset="0"/>
              </a:rPr>
              <a:t>f</a:t>
            </a:r>
            <a:r>
              <a:rPr lang="en-CA" baseline="-25000" dirty="0"/>
              <a:t>1</a:t>
            </a:r>
            <a:r>
              <a:rPr lang="en-CA" dirty="0"/>
              <a:t>, </a:t>
            </a:r>
            <a:r>
              <a:rPr lang="en-CA" i="1" dirty="0">
                <a:latin typeface="Times New Roman" pitchFamily="18" charset="0"/>
                <a:cs typeface="Times New Roman" pitchFamily="18" charset="0"/>
              </a:rPr>
              <a:t>f</a:t>
            </a:r>
            <a:r>
              <a:rPr lang="en-CA" baseline="-25000" dirty="0"/>
              <a:t>2</a:t>
            </a:r>
            <a:r>
              <a:rPr lang="en-CA" dirty="0"/>
              <a:t>, </a:t>
            </a:r>
            <a:r>
              <a:rPr lang="en-CA" i="1" dirty="0">
                <a:latin typeface="Times New Roman" pitchFamily="18" charset="0"/>
                <a:cs typeface="Times New Roman" pitchFamily="18" charset="0"/>
              </a:rPr>
              <a:t>f</a:t>
            </a:r>
            <a:r>
              <a:rPr lang="en-CA" baseline="-25000" dirty="0"/>
              <a:t>3</a:t>
            </a:r>
            <a:r>
              <a:rPr lang="en-CA" dirty="0"/>
              <a:t>, </a:t>
            </a:r>
            <a:r>
              <a:rPr lang="en-CA" i="1" dirty="0">
                <a:latin typeface="Times New Roman" pitchFamily="18" charset="0"/>
                <a:cs typeface="Times New Roman" pitchFamily="18" charset="0"/>
              </a:rPr>
              <a:t>f</a:t>
            </a:r>
            <a:r>
              <a:rPr lang="en-CA" baseline="-25000" dirty="0"/>
              <a:t>4</a:t>
            </a:r>
            <a:r>
              <a:rPr lang="en-CA" dirty="0"/>
              <a:t>, </a:t>
            </a:r>
            <a:r>
              <a:rPr lang="en-CA" i="1" dirty="0">
                <a:latin typeface="Times New Roman" pitchFamily="18" charset="0"/>
                <a:cs typeface="Times New Roman" pitchFamily="18" charset="0"/>
              </a:rPr>
              <a:t>f</a:t>
            </a:r>
            <a:r>
              <a:rPr lang="en-CA" baseline="-25000" dirty="0"/>
              <a:t>5</a:t>
            </a:r>
            <a:r>
              <a:rPr lang="en-CA" dirty="0"/>
              <a:t> = 21, 22, 27, 25, 22. For the purposes of the predictor, we’ll invent an extra signal value </a:t>
            </a:r>
            <a:r>
              <a:rPr lang="en-CA" i="1" dirty="0">
                <a:latin typeface="Times New Roman" pitchFamily="18" charset="0"/>
                <a:cs typeface="Times New Roman" pitchFamily="18" charset="0"/>
              </a:rPr>
              <a:t>f</a:t>
            </a:r>
            <a:r>
              <a:rPr lang="en-CA" baseline="-25000" dirty="0"/>
              <a:t>0</a:t>
            </a:r>
            <a:r>
              <a:rPr lang="en-CA" dirty="0"/>
              <a:t>, equal to </a:t>
            </a:r>
            <a:r>
              <a:rPr lang="en-CA" i="1" dirty="0">
                <a:latin typeface="Times New Roman" pitchFamily="18" charset="0"/>
                <a:cs typeface="Times New Roman" pitchFamily="18" charset="0"/>
              </a:rPr>
              <a:t>f</a:t>
            </a:r>
            <a:r>
              <a:rPr lang="en-CA" baseline="-25000" dirty="0"/>
              <a:t>1</a:t>
            </a:r>
            <a:r>
              <a:rPr lang="en-CA" dirty="0"/>
              <a:t> = 21, and first transmit this initial value, </a:t>
            </a:r>
            <a:r>
              <a:rPr lang="en-CA" dirty="0" err="1"/>
              <a:t>uncoded</a:t>
            </a:r>
            <a:r>
              <a:rPr lang="en-CA" dirty="0"/>
              <a:t>:</a:t>
            </a:r>
          </a:p>
          <a:p>
            <a:endParaRPr lang="en-CA" dirty="0"/>
          </a:p>
          <a:p>
            <a:endParaRPr lang="en-CA" dirty="0"/>
          </a:p>
          <a:p>
            <a:endParaRPr lang="en-CA" dirty="0"/>
          </a:p>
          <a:p>
            <a:endParaRPr lang="en-CA" dirty="0"/>
          </a:p>
          <a:p>
            <a:endParaRPr lang="en-CA" dirty="0"/>
          </a:p>
          <a:p>
            <a:endParaRPr lang="en-CA" dirty="0"/>
          </a:p>
          <a:p>
            <a:endParaRPr lang="en-CA" dirty="0"/>
          </a:p>
          <a:p>
            <a:pPr marL="114300" indent="0">
              <a:buNone/>
            </a:pPr>
            <a:r>
              <a:rPr lang="en-CA" dirty="0"/>
              <a:t> </a:t>
            </a:r>
          </a:p>
          <a:p>
            <a:pPr marL="114300" indent="0" algn="r">
              <a:buNone/>
            </a:pPr>
            <a:r>
              <a:rPr lang="en-CA" dirty="0"/>
              <a:t>(6.15)</a:t>
            </a:r>
          </a:p>
          <a:p>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Object 5"/>
          <p:cNvGraphicFramePr>
            <a:graphicFrameLocks noChangeAspect="1"/>
          </p:cNvGraphicFramePr>
          <p:nvPr/>
        </p:nvGraphicFramePr>
        <p:xfrm>
          <a:off x="4738678" y="2377125"/>
          <a:ext cx="2786082" cy="3795095"/>
        </p:xfrm>
        <a:graphic>
          <a:graphicData uri="http://schemas.openxmlformats.org/presentationml/2006/ole">
            <mc:AlternateContent xmlns:mc="http://schemas.openxmlformats.org/markup-compatibility/2006">
              <mc:Choice xmlns:v="urn:schemas-microsoft-com:vml" Requires="v">
                <p:oleObj name="Equation" r:id="rId3" imgW="2349360" imgH="3200400" progId="Equation.DSMT4">
                  <p:embed/>
                </p:oleObj>
              </mc:Choice>
              <mc:Fallback>
                <p:oleObj name="Equation" r:id="rId3" imgW="2349360" imgH="320040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678" y="2377125"/>
                        <a:ext cx="2786082" cy="37950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052303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5373217"/>
            <a:ext cx="8229600" cy="911213"/>
          </a:xfrm>
        </p:spPr>
        <p:txBody>
          <a:bodyPr>
            <a:normAutofit/>
          </a:bodyPr>
          <a:lstStyle/>
          <a:p>
            <a:pPr algn="ctr"/>
            <a:r>
              <a:rPr lang="en-CA" dirty="0"/>
              <a:t>Fig. 6.16: Schematic diagram for Predictive Coding encoder </a:t>
            </a:r>
            <a:r>
              <a:rPr lang="en-US" dirty="0"/>
              <a:t>and decoder.</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pic>
        <p:nvPicPr>
          <p:cNvPr id="9" name="Picture 8" descr="predcodingdiagram2.png"/>
          <p:cNvPicPr>
            <a:picLocks noChangeAspect="1"/>
          </p:cNvPicPr>
          <p:nvPr/>
        </p:nvPicPr>
        <p:blipFill>
          <a:blip r:embed="rId3"/>
          <a:stretch>
            <a:fillRect/>
          </a:stretch>
        </p:blipFill>
        <p:spPr>
          <a:xfrm>
            <a:off x="2999656" y="3871308"/>
            <a:ext cx="6045834" cy="1285884"/>
          </a:xfrm>
          <a:prstGeom prst="rect">
            <a:avLst/>
          </a:prstGeom>
        </p:spPr>
      </p:pic>
      <p:pic>
        <p:nvPicPr>
          <p:cNvPr id="10" name="Picture 9" descr="predcodingdiagram1.png"/>
          <p:cNvPicPr>
            <a:picLocks noChangeAspect="1"/>
          </p:cNvPicPr>
          <p:nvPr/>
        </p:nvPicPr>
        <p:blipFill>
          <a:blip r:embed="rId4"/>
          <a:stretch>
            <a:fillRect/>
          </a:stretch>
        </p:blipFill>
        <p:spPr>
          <a:xfrm>
            <a:off x="4095736" y="2144826"/>
            <a:ext cx="4689732" cy="1500198"/>
          </a:xfrm>
          <a:prstGeom prst="rect">
            <a:avLst/>
          </a:prstGeom>
        </p:spPr>
      </p:pic>
      <p:sp>
        <p:nvSpPr>
          <p:cNvPr id="7" name="Content Placeholder 2"/>
          <p:cNvSpPr txBox="1">
            <a:spLocks/>
          </p:cNvSpPr>
          <p:nvPr/>
        </p:nvSpPr>
        <p:spPr>
          <a:xfrm>
            <a:off x="1981200" y="692697"/>
            <a:ext cx="8003232" cy="1296145"/>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CA" dirty="0"/>
              <a:t>The error does center around zero, we see, and coding (assigning bit-string </a:t>
            </a:r>
            <a:r>
              <a:rPr lang="en-CA" dirty="0" err="1"/>
              <a:t>codewords</a:t>
            </a:r>
            <a:r>
              <a:rPr lang="en-CA" dirty="0"/>
              <a:t>) will be efficient. Fig. 6.16 shows a typical schematic diagram used to encapsulate this </a:t>
            </a:r>
            <a:r>
              <a:rPr lang="en-US" dirty="0"/>
              <a:t>type of system:</a:t>
            </a:r>
          </a:p>
        </p:txBody>
      </p:sp>
    </p:spTree>
    <p:extLst>
      <p:ext uri="{BB962C8B-B14F-4D97-AF65-F5344CB8AC3E}">
        <p14:creationId xmlns:p14="http://schemas.microsoft.com/office/powerpoint/2010/main" val="29470325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7620000" cy="940966"/>
          </a:xfrm>
        </p:spPr>
        <p:txBody>
          <a:bodyPr/>
          <a:lstStyle/>
          <a:p>
            <a:r>
              <a:rPr lang="en-CA" b="1" dirty="0"/>
              <a:t>DPCM</a:t>
            </a:r>
          </a:p>
        </p:txBody>
      </p:sp>
      <p:sp>
        <p:nvSpPr>
          <p:cNvPr id="3" name="Content Placeholder 2"/>
          <p:cNvSpPr>
            <a:spLocks noGrp="1"/>
          </p:cNvSpPr>
          <p:nvPr>
            <p:ph idx="1"/>
          </p:nvPr>
        </p:nvSpPr>
        <p:spPr/>
        <p:txBody>
          <a:bodyPr>
            <a:normAutofit/>
          </a:bodyPr>
          <a:lstStyle/>
          <a:p>
            <a:r>
              <a:rPr lang="en-CA" dirty="0"/>
              <a:t>Differential PCM is exactly the same as Predictive Coding, except that it incorporates a </a:t>
            </a:r>
            <a:r>
              <a:rPr lang="en-CA" i="1" dirty="0" err="1"/>
              <a:t>quantizer</a:t>
            </a:r>
            <a:r>
              <a:rPr lang="en-CA" dirty="0"/>
              <a:t> step.</a:t>
            </a:r>
          </a:p>
          <a:p>
            <a:pPr lvl="1"/>
            <a:r>
              <a:rPr lang="en-CA" dirty="0"/>
              <a:t>One scheme for analytically determining the best set of </a:t>
            </a:r>
            <a:r>
              <a:rPr lang="en-CA" dirty="0" err="1"/>
              <a:t>quantizer</a:t>
            </a:r>
            <a:r>
              <a:rPr lang="en-CA" dirty="0"/>
              <a:t> steps, for a non-uniform </a:t>
            </a:r>
            <a:r>
              <a:rPr lang="en-CA" dirty="0" err="1"/>
              <a:t>quantizer</a:t>
            </a:r>
            <a:r>
              <a:rPr lang="en-CA" dirty="0"/>
              <a:t>, is the </a:t>
            </a:r>
            <a:r>
              <a:rPr lang="en-CA" b="1" dirty="0"/>
              <a:t>Lloyd-Max</a:t>
            </a:r>
            <a:r>
              <a:rPr lang="en-CA" dirty="0"/>
              <a:t> </a:t>
            </a:r>
            <a:r>
              <a:rPr lang="en-CA" dirty="0" err="1"/>
              <a:t>quantizer</a:t>
            </a:r>
            <a:r>
              <a:rPr lang="en-CA" dirty="0"/>
              <a:t>, which is based on a least-squares minimization of the error term.</a:t>
            </a:r>
          </a:p>
          <a:p>
            <a:pPr lvl="1"/>
            <a:r>
              <a:rPr lang="en-CA" dirty="0"/>
              <a:t>Our nomenclature: signal values: </a:t>
            </a:r>
            <a:r>
              <a:rPr lang="en-CA" i="1" dirty="0">
                <a:latin typeface="Times New Roman" pitchFamily="18" charset="0"/>
                <a:cs typeface="Times New Roman" pitchFamily="18" charset="0"/>
              </a:rPr>
              <a:t>f</a:t>
            </a:r>
            <a:r>
              <a:rPr lang="en-CA" baseline="-25000" dirty="0"/>
              <a:t>n</a:t>
            </a:r>
            <a:r>
              <a:rPr lang="en-CA" dirty="0"/>
              <a:t> – the original signal,       – the predicted signal, and       the quantized, reconstructed signal.</a:t>
            </a:r>
          </a:p>
          <a:p>
            <a:pPr lvl="1"/>
            <a:r>
              <a:rPr lang="en-CA" dirty="0"/>
              <a:t>DPCM: form the prediction; form an error en by subtracting the prediction from the actual signal; then quantize the error to a quantized version   </a:t>
            </a:r>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graphicFrame>
        <p:nvGraphicFramePr>
          <p:cNvPr id="7" name="Object 6"/>
          <p:cNvGraphicFramePr>
            <a:graphicFrameLocks noChangeAspect="1"/>
          </p:cNvGraphicFramePr>
          <p:nvPr/>
        </p:nvGraphicFramePr>
        <p:xfrm>
          <a:off x="4871864" y="3573016"/>
          <a:ext cx="360040" cy="504056"/>
        </p:xfrm>
        <a:graphic>
          <a:graphicData uri="http://schemas.openxmlformats.org/presentationml/2006/ole">
            <mc:AlternateContent xmlns:mc="http://schemas.openxmlformats.org/markup-compatibility/2006">
              <mc:Choice xmlns:v="urn:schemas-microsoft-com:vml" Requires="v">
                <p:oleObj name="Equation" r:id="rId2" imgW="177480" imgH="253800" progId="Equation.3">
                  <p:embed/>
                </p:oleObj>
              </mc:Choice>
              <mc:Fallback>
                <p:oleObj name="Equation" r:id="rId2" imgW="177480" imgH="253800" progId="Equation.3">
                  <p:embed/>
                  <p:pic>
                    <p:nvPicPr>
                      <p:cNvPr id="7" name="Object 6"/>
                      <p:cNvPicPr/>
                      <p:nvPr/>
                    </p:nvPicPr>
                    <p:blipFill>
                      <a:blip r:embed="rId3"/>
                      <a:stretch>
                        <a:fillRect/>
                      </a:stretch>
                    </p:blipFill>
                    <p:spPr>
                      <a:xfrm>
                        <a:off x="4871864" y="3573016"/>
                        <a:ext cx="360040" cy="504056"/>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8472264" y="3212977"/>
          <a:ext cx="360040" cy="514343"/>
        </p:xfrm>
        <a:graphic>
          <a:graphicData uri="http://schemas.openxmlformats.org/presentationml/2006/ole">
            <mc:AlternateContent xmlns:mc="http://schemas.openxmlformats.org/markup-compatibility/2006">
              <mc:Choice xmlns:v="urn:schemas-microsoft-com:vml" Requires="v">
                <p:oleObj name="Equation" r:id="rId4" imgW="177480" imgH="253800" progId="Equation.3">
                  <p:embed/>
                </p:oleObj>
              </mc:Choice>
              <mc:Fallback>
                <p:oleObj name="Equation" r:id="rId4" imgW="177480" imgH="253800" progId="Equation.3">
                  <p:embed/>
                  <p:pic>
                    <p:nvPicPr>
                      <p:cNvPr id="9" name="Object 8"/>
                      <p:cNvPicPr/>
                      <p:nvPr/>
                    </p:nvPicPr>
                    <p:blipFill>
                      <a:blip r:embed="rId5"/>
                      <a:stretch>
                        <a:fillRect/>
                      </a:stretch>
                    </p:blipFill>
                    <p:spPr>
                      <a:xfrm>
                        <a:off x="8472264" y="3212977"/>
                        <a:ext cx="360040" cy="514343"/>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583832" y="4586668"/>
          <a:ext cx="360040" cy="498517"/>
        </p:xfrm>
        <a:graphic>
          <a:graphicData uri="http://schemas.openxmlformats.org/presentationml/2006/ole">
            <mc:AlternateContent xmlns:mc="http://schemas.openxmlformats.org/markup-compatibility/2006">
              <mc:Choice xmlns:v="urn:schemas-microsoft-com:vml" Requires="v">
                <p:oleObj name="Equation" r:id="rId6" imgW="164880" imgH="228600" progId="Equation.3">
                  <p:embed/>
                </p:oleObj>
              </mc:Choice>
              <mc:Fallback>
                <p:oleObj name="Equation" r:id="rId6" imgW="164880" imgH="228600" progId="Equation.3">
                  <p:embed/>
                  <p:pic>
                    <p:nvPicPr>
                      <p:cNvPr id="11" name="Object 10"/>
                      <p:cNvPicPr/>
                      <p:nvPr/>
                    </p:nvPicPr>
                    <p:blipFill>
                      <a:blip r:embed="rId7"/>
                      <a:stretch>
                        <a:fillRect/>
                      </a:stretch>
                    </p:blipFill>
                    <p:spPr>
                      <a:xfrm>
                        <a:off x="4583832" y="4586668"/>
                        <a:ext cx="360040" cy="498517"/>
                      </a:xfrm>
                      <a:prstGeom prst="rect">
                        <a:avLst/>
                      </a:prstGeom>
                    </p:spPr>
                  </p:pic>
                </p:oleObj>
              </mc:Fallback>
            </mc:AlternateContent>
          </a:graphicData>
        </a:graphic>
      </p:graphicFrame>
    </p:spTree>
    <p:extLst>
      <p:ext uri="{BB962C8B-B14F-4D97-AF65-F5344CB8AC3E}">
        <p14:creationId xmlns:p14="http://schemas.microsoft.com/office/powerpoint/2010/main" val="297600359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a:bodyPr>
          <a:lstStyle/>
          <a:p>
            <a:pPr marL="777240" lvl="2" indent="0">
              <a:buNone/>
            </a:pPr>
            <a:r>
              <a:rPr lang="en-CA" dirty="0"/>
              <a:t>The set of equations that describe DPCM are as follows:</a:t>
            </a:r>
          </a:p>
          <a:p>
            <a:pPr lvl="1"/>
            <a:endParaRPr lang="en-CA" dirty="0"/>
          </a:p>
          <a:p>
            <a:pPr lvl="1"/>
            <a:endParaRPr lang="en-CA" dirty="0"/>
          </a:p>
          <a:p>
            <a:pPr lvl="1"/>
            <a:endParaRPr lang="en-CA" dirty="0"/>
          </a:p>
          <a:p>
            <a:pPr lvl="1"/>
            <a:endParaRPr lang="en-CA" dirty="0"/>
          </a:p>
          <a:p>
            <a:pPr lvl="1"/>
            <a:endParaRPr lang="en-CA" dirty="0"/>
          </a:p>
          <a:p>
            <a:pPr lvl="1"/>
            <a:endParaRPr lang="en-CA" dirty="0"/>
          </a:p>
          <a:p>
            <a:pPr marL="411480" lvl="1" indent="0" algn="r">
              <a:buNone/>
            </a:pPr>
            <a:r>
              <a:rPr lang="en-CA" dirty="0"/>
              <a:t>(6.16)</a:t>
            </a:r>
          </a:p>
          <a:p>
            <a:pPr lvl="1" algn="r"/>
            <a:endParaRPr lang="en-CA" dirty="0"/>
          </a:p>
          <a:p>
            <a:pPr lvl="1" algn="r"/>
            <a:endParaRPr lang="en-CA" dirty="0"/>
          </a:p>
          <a:p>
            <a:pPr marL="777240" lvl="2" indent="0">
              <a:buNone/>
            </a:pPr>
            <a:r>
              <a:rPr lang="en-CA" dirty="0"/>
              <a:t>Then </a:t>
            </a:r>
            <a:r>
              <a:rPr lang="en-CA" i="1" dirty="0" err="1"/>
              <a:t>codewords</a:t>
            </a:r>
            <a:r>
              <a:rPr lang="en-CA" i="1" dirty="0"/>
              <a:t> </a:t>
            </a:r>
            <a:r>
              <a:rPr lang="en-CA" dirty="0"/>
              <a:t>for quantized error values    </a:t>
            </a:r>
            <a:r>
              <a:rPr lang="en-CA" sz="1800" dirty="0"/>
              <a:t>     </a:t>
            </a:r>
            <a:r>
              <a:rPr lang="en-CA" dirty="0"/>
              <a:t>are produced using entropy coding, e.g. Huffman coding.</a:t>
            </a:r>
          </a:p>
          <a:p>
            <a:pPr lvl="1"/>
            <a:endParaRPr lang="en-CA" dirty="0"/>
          </a:p>
          <a:p>
            <a:pPr lvl="1"/>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7" name="Object 6"/>
          <p:cNvGraphicFramePr>
            <a:graphicFrameLocks noChangeAspect="1"/>
          </p:cNvGraphicFramePr>
          <p:nvPr/>
        </p:nvGraphicFramePr>
        <p:xfrm>
          <a:off x="3431704" y="1365826"/>
          <a:ext cx="5066471" cy="2711247"/>
        </p:xfrm>
        <a:graphic>
          <a:graphicData uri="http://schemas.openxmlformats.org/presentationml/2006/ole">
            <mc:AlternateContent xmlns:mc="http://schemas.openxmlformats.org/markup-compatibility/2006">
              <mc:Choice xmlns:v="urn:schemas-microsoft-com:vml" Requires="v">
                <p:oleObj name="Equation" r:id="rId3" imgW="2349360" imgH="1257120" progId="Equation.3">
                  <p:embed/>
                </p:oleObj>
              </mc:Choice>
              <mc:Fallback>
                <p:oleObj name="Equation" r:id="rId3" imgW="2349360" imgH="1257120" progId="Equation.3">
                  <p:embed/>
                  <p:pic>
                    <p:nvPicPr>
                      <p:cNvPr id="7" name="Object 6"/>
                      <p:cNvPicPr/>
                      <p:nvPr/>
                    </p:nvPicPr>
                    <p:blipFill>
                      <a:blip r:embed="rId4"/>
                      <a:stretch>
                        <a:fillRect/>
                      </a:stretch>
                    </p:blipFill>
                    <p:spPr>
                      <a:xfrm>
                        <a:off x="3431704" y="1365826"/>
                        <a:ext cx="5066471" cy="2711247"/>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960096" y="4370686"/>
          <a:ext cx="360362" cy="498475"/>
        </p:xfrm>
        <a:graphic>
          <a:graphicData uri="http://schemas.openxmlformats.org/presentationml/2006/ole">
            <mc:AlternateContent xmlns:mc="http://schemas.openxmlformats.org/markup-compatibility/2006">
              <mc:Choice xmlns:v="urn:schemas-microsoft-com:vml" Requires="v">
                <p:oleObj name="Equation" r:id="rId5" imgW="164880" imgH="228600" progId="Equation.3">
                  <p:embed/>
                </p:oleObj>
              </mc:Choice>
              <mc:Fallback>
                <p:oleObj name="Equation" r:id="rId5" imgW="164880" imgH="22860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0096" y="4370686"/>
                        <a:ext cx="360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39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1357" y="-5638"/>
            <a:ext cx="3143885" cy="574675"/>
          </a:xfrm>
          <a:prstGeom prst="rect">
            <a:avLst/>
          </a:prstGeom>
        </p:spPr>
        <p:txBody>
          <a:bodyPr vert="horz" wrap="square" lIns="0" tIns="12700" rIns="0" bIns="0" rtlCol="0">
            <a:spAutoFit/>
          </a:bodyPr>
          <a:lstStyle/>
          <a:p>
            <a:pPr marL="12700">
              <a:lnSpc>
                <a:spcPct val="100000"/>
              </a:lnSpc>
              <a:spcBef>
                <a:spcPts val="100"/>
              </a:spcBef>
            </a:pPr>
            <a:r>
              <a:rPr spc="-615" dirty="0"/>
              <a:t>TYPES</a:t>
            </a:r>
            <a:r>
              <a:rPr spc="-25" dirty="0"/>
              <a:t> </a:t>
            </a:r>
            <a:r>
              <a:rPr spc="-325" dirty="0"/>
              <a:t>OF</a:t>
            </a:r>
            <a:r>
              <a:rPr spc="-5" dirty="0"/>
              <a:t> </a:t>
            </a:r>
            <a:r>
              <a:rPr spc="-409" dirty="0"/>
              <a:t>MEDIA</a:t>
            </a:r>
          </a:p>
        </p:txBody>
      </p:sp>
      <p:grpSp>
        <p:nvGrpSpPr>
          <p:cNvPr id="3" name="object 3"/>
          <p:cNvGrpSpPr/>
          <p:nvPr/>
        </p:nvGrpSpPr>
        <p:grpSpPr>
          <a:xfrm>
            <a:off x="5658294" y="676338"/>
            <a:ext cx="930275" cy="930275"/>
            <a:chOff x="5658294" y="676338"/>
            <a:chExt cx="930275" cy="930275"/>
          </a:xfrm>
        </p:grpSpPr>
        <p:sp>
          <p:nvSpPr>
            <p:cNvPr id="4" name="object 4"/>
            <p:cNvSpPr/>
            <p:nvPr/>
          </p:nvSpPr>
          <p:spPr>
            <a:xfrm>
              <a:off x="5666232" y="684276"/>
              <a:ext cx="914400" cy="914400"/>
            </a:xfrm>
            <a:custGeom>
              <a:avLst/>
              <a:gdLst/>
              <a:ahLst/>
              <a:cxnLst/>
              <a:rect l="l" t="t" r="r" b="b"/>
              <a:pathLst>
                <a:path w="914400" h="914400">
                  <a:moveTo>
                    <a:pt x="762000" y="0"/>
                  </a:moveTo>
                  <a:lnTo>
                    <a:pt x="152400" y="0"/>
                  </a:lnTo>
                  <a:lnTo>
                    <a:pt x="104217" y="7766"/>
                  </a:lnTo>
                  <a:lnTo>
                    <a:pt x="62380" y="29394"/>
                  </a:lnTo>
                  <a:lnTo>
                    <a:pt x="29394" y="62380"/>
                  </a:lnTo>
                  <a:lnTo>
                    <a:pt x="7766" y="104217"/>
                  </a:lnTo>
                  <a:lnTo>
                    <a:pt x="0" y="152400"/>
                  </a:lnTo>
                  <a:lnTo>
                    <a:pt x="0" y="762000"/>
                  </a:lnTo>
                  <a:lnTo>
                    <a:pt x="7766" y="810182"/>
                  </a:lnTo>
                  <a:lnTo>
                    <a:pt x="29394" y="852019"/>
                  </a:lnTo>
                  <a:lnTo>
                    <a:pt x="62380" y="885005"/>
                  </a:lnTo>
                  <a:lnTo>
                    <a:pt x="104217" y="906633"/>
                  </a:lnTo>
                  <a:lnTo>
                    <a:pt x="152400" y="914400"/>
                  </a:lnTo>
                  <a:lnTo>
                    <a:pt x="762000" y="914400"/>
                  </a:lnTo>
                  <a:lnTo>
                    <a:pt x="810182" y="906633"/>
                  </a:lnTo>
                  <a:lnTo>
                    <a:pt x="852019" y="885005"/>
                  </a:lnTo>
                  <a:lnTo>
                    <a:pt x="885005" y="852019"/>
                  </a:lnTo>
                  <a:lnTo>
                    <a:pt x="906633" y="810182"/>
                  </a:lnTo>
                  <a:lnTo>
                    <a:pt x="914399" y="762000"/>
                  </a:lnTo>
                  <a:lnTo>
                    <a:pt x="914399" y="152400"/>
                  </a:lnTo>
                  <a:lnTo>
                    <a:pt x="906633" y="104217"/>
                  </a:lnTo>
                  <a:lnTo>
                    <a:pt x="885005" y="62380"/>
                  </a:lnTo>
                  <a:lnTo>
                    <a:pt x="852019" y="29394"/>
                  </a:lnTo>
                  <a:lnTo>
                    <a:pt x="810182" y="7766"/>
                  </a:lnTo>
                  <a:lnTo>
                    <a:pt x="762000" y="0"/>
                  </a:lnTo>
                  <a:close/>
                </a:path>
              </a:pathLst>
            </a:custGeom>
            <a:solidFill>
              <a:srgbClr val="FFFFFF"/>
            </a:solidFill>
          </p:spPr>
          <p:txBody>
            <a:bodyPr wrap="square" lIns="0" tIns="0" rIns="0" bIns="0" rtlCol="0"/>
            <a:lstStyle/>
            <a:p>
              <a:endParaRPr/>
            </a:p>
          </p:txBody>
        </p:sp>
        <p:sp>
          <p:nvSpPr>
            <p:cNvPr id="5" name="object 5"/>
            <p:cNvSpPr/>
            <p:nvPr/>
          </p:nvSpPr>
          <p:spPr>
            <a:xfrm>
              <a:off x="5666232" y="684276"/>
              <a:ext cx="914400" cy="914400"/>
            </a:xfrm>
            <a:custGeom>
              <a:avLst/>
              <a:gdLst/>
              <a:ahLst/>
              <a:cxnLst/>
              <a:rect l="l" t="t" r="r" b="b"/>
              <a:pathLst>
                <a:path w="914400" h="914400">
                  <a:moveTo>
                    <a:pt x="0" y="152400"/>
                  </a:moveTo>
                  <a:lnTo>
                    <a:pt x="7766" y="104217"/>
                  </a:lnTo>
                  <a:lnTo>
                    <a:pt x="29394" y="62380"/>
                  </a:lnTo>
                  <a:lnTo>
                    <a:pt x="62380" y="29394"/>
                  </a:lnTo>
                  <a:lnTo>
                    <a:pt x="104217" y="7766"/>
                  </a:lnTo>
                  <a:lnTo>
                    <a:pt x="152400" y="0"/>
                  </a:lnTo>
                  <a:lnTo>
                    <a:pt x="762000" y="0"/>
                  </a:lnTo>
                  <a:lnTo>
                    <a:pt x="810182" y="7766"/>
                  </a:lnTo>
                  <a:lnTo>
                    <a:pt x="852019" y="29394"/>
                  </a:lnTo>
                  <a:lnTo>
                    <a:pt x="885005" y="62380"/>
                  </a:lnTo>
                  <a:lnTo>
                    <a:pt x="906633" y="104217"/>
                  </a:lnTo>
                  <a:lnTo>
                    <a:pt x="914399" y="152400"/>
                  </a:lnTo>
                  <a:lnTo>
                    <a:pt x="914399" y="762000"/>
                  </a:lnTo>
                  <a:lnTo>
                    <a:pt x="906633" y="810182"/>
                  </a:lnTo>
                  <a:lnTo>
                    <a:pt x="885005" y="852019"/>
                  </a:lnTo>
                  <a:lnTo>
                    <a:pt x="852019" y="885005"/>
                  </a:lnTo>
                  <a:lnTo>
                    <a:pt x="810182" y="906633"/>
                  </a:lnTo>
                  <a:lnTo>
                    <a:pt x="762000" y="914400"/>
                  </a:lnTo>
                  <a:lnTo>
                    <a:pt x="152400" y="914400"/>
                  </a:lnTo>
                  <a:lnTo>
                    <a:pt x="104217" y="906633"/>
                  </a:lnTo>
                  <a:lnTo>
                    <a:pt x="62380" y="885005"/>
                  </a:lnTo>
                  <a:lnTo>
                    <a:pt x="29394" y="852019"/>
                  </a:lnTo>
                  <a:lnTo>
                    <a:pt x="7766" y="810182"/>
                  </a:lnTo>
                  <a:lnTo>
                    <a:pt x="0" y="762000"/>
                  </a:lnTo>
                  <a:lnTo>
                    <a:pt x="0" y="152400"/>
                  </a:lnTo>
                  <a:close/>
                </a:path>
              </a:pathLst>
            </a:custGeom>
            <a:ln w="15874">
              <a:solidFill>
                <a:srgbClr val="DE85E0"/>
              </a:solidFill>
            </a:ln>
          </p:spPr>
          <p:txBody>
            <a:bodyPr wrap="square" lIns="0" tIns="0" rIns="0" bIns="0" rtlCol="0"/>
            <a:lstStyle/>
            <a:p>
              <a:endParaRPr/>
            </a:p>
          </p:txBody>
        </p:sp>
      </p:grpSp>
      <p:sp>
        <p:nvSpPr>
          <p:cNvPr id="6" name="object 6"/>
          <p:cNvSpPr txBox="1"/>
          <p:nvPr/>
        </p:nvSpPr>
        <p:spPr>
          <a:xfrm>
            <a:off x="5814186" y="978865"/>
            <a:ext cx="619760" cy="300355"/>
          </a:xfrm>
          <a:prstGeom prst="rect">
            <a:avLst/>
          </a:prstGeom>
        </p:spPr>
        <p:txBody>
          <a:bodyPr vert="horz" wrap="square" lIns="0" tIns="12700" rIns="0" bIns="0" rtlCol="0">
            <a:spAutoFit/>
          </a:bodyPr>
          <a:lstStyle/>
          <a:p>
            <a:pPr marL="12700">
              <a:lnSpc>
                <a:spcPct val="100000"/>
              </a:lnSpc>
              <a:spcBef>
                <a:spcPts val="100"/>
              </a:spcBef>
            </a:pPr>
            <a:r>
              <a:rPr sz="1800" spc="-40" dirty="0">
                <a:latin typeface="Arial MT"/>
                <a:cs typeface="Arial MT"/>
              </a:rPr>
              <a:t>Media</a:t>
            </a:r>
            <a:endParaRPr sz="1800">
              <a:latin typeface="Arial MT"/>
              <a:cs typeface="Arial MT"/>
            </a:endParaRPr>
          </a:p>
        </p:txBody>
      </p:sp>
      <p:grpSp>
        <p:nvGrpSpPr>
          <p:cNvPr id="7" name="object 7"/>
          <p:cNvGrpSpPr/>
          <p:nvPr/>
        </p:nvGrpSpPr>
        <p:grpSpPr>
          <a:xfrm>
            <a:off x="43878" y="1580197"/>
            <a:ext cx="6084570" cy="1600835"/>
            <a:chOff x="43878" y="1580197"/>
            <a:chExt cx="6084570" cy="1600835"/>
          </a:xfrm>
        </p:grpSpPr>
        <p:sp>
          <p:nvSpPr>
            <p:cNvPr id="8" name="object 8"/>
            <p:cNvSpPr/>
            <p:nvPr/>
          </p:nvSpPr>
          <p:spPr>
            <a:xfrm>
              <a:off x="6123431" y="1584960"/>
              <a:ext cx="0" cy="229870"/>
            </a:xfrm>
            <a:custGeom>
              <a:avLst/>
              <a:gdLst/>
              <a:ahLst/>
              <a:cxnLst/>
              <a:rect l="l" t="t" r="r" b="b"/>
              <a:pathLst>
                <a:path h="229869">
                  <a:moveTo>
                    <a:pt x="0" y="0"/>
                  </a:moveTo>
                  <a:lnTo>
                    <a:pt x="0" y="229362"/>
                  </a:lnTo>
                </a:path>
              </a:pathLst>
            </a:custGeom>
            <a:ln w="9525">
              <a:solidFill>
                <a:srgbClr val="B5395F"/>
              </a:solidFill>
            </a:ln>
          </p:spPr>
          <p:txBody>
            <a:bodyPr wrap="square" lIns="0" tIns="0" rIns="0" bIns="0" rtlCol="0"/>
            <a:lstStyle/>
            <a:p>
              <a:endParaRPr/>
            </a:p>
          </p:txBody>
        </p:sp>
        <p:sp>
          <p:nvSpPr>
            <p:cNvPr id="9" name="object 9"/>
            <p:cNvSpPr/>
            <p:nvPr/>
          </p:nvSpPr>
          <p:spPr>
            <a:xfrm>
              <a:off x="51815" y="2244852"/>
              <a:ext cx="1635760" cy="928369"/>
            </a:xfrm>
            <a:custGeom>
              <a:avLst/>
              <a:gdLst/>
              <a:ahLst/>
              <a:cxnLst/>
              <a:rect l="l" t="t" r="r" b="b"/>
              <a:pathLst>
                <a:path w="1635760" h="928369">
                  <a:moveTo>
                    <a:pt x="1480566" y="0"/>
                  </a:moveTo>
                  <a:lnTo>
                    <a:pt x="154686" y="0"/>
                  </a:lnTo>
                  <a:lnTo>
                    <a:pt x="105793" y="7882"/>
                  </a:lnTo>
                  <a:lnTo>
                    <a:pt x="63331" y="29833"/>
                  </a:lnTo>
                  <a:lnTo>
                    <a:pt x="29845" y="63313"/>
                  </a:lnTo>
                  <a:lnTo>
                    <a:pt x="7886" y="105777"/>
                  </a:lnTo>
                  <a:lnTo>
                    <a:pt x="0" y="154686"/>
                  </a:lnTo>
                  <a:lnTo>
                    <a:pt x="0" y="773430"/>
                  </a:lnTo>
                  <a:lnTo>
                    <a:pt x="7886" y="822338"/>
                  </a:lnTo>
                  <a:lnTo>
                    <a:pt x="29845" y="864802"/>
                  </a:lnTo>
                  <a:lnTo>
                    <a:pt x="63331" y="898282"/>
                  </a:lnTo>
                  <a:lnTo>
                    <a:pt x="105793" y="920233"/>
                  </a:lnTo>
                  <a:lnTo>
                    <a:pt x="154686" y="928115"/>
                  </a:lnTo>
                  <a:lnTo>
                    <a:pt x="1480566" y="928115"/>
                  </a:lnTo>
                  <a:lnTo>
                    <a:pt x="1529474" y="920233"/>
                  </a:lnTo>
                  <a:lnTo>
                    <a:pt x="1571938" y="898282"/>
                  </a:lnTo>
                  <a:lnTo>
                    <a:pt x="1605418" y="864802"/>
                  </a:lnTo>
                  <a:lnTo>
                    <a:pt x="1627369" y="822338"/>
                  </a:lnTo>
                  <a:lnTo>
                    <a:pt x="1635252" y="773430"/>
                  </a:lnTo>
                  <a:lnTo>
                    <a:pt x="1635252" y="154686"/>
                  </a:lnTo>
                  <a:lnTo>
                    <a:pt x="1627369" y="105777"/>
                  </a:lnTo>
                  <a:lnTo>
                    <a:pt x="1605418" y="63313"/>
                  </a:lnTo>
                  <a:lnTo>
                    <a:pt x="1571938" y="29833"/>
                  </a:lnTo>
                  <a:lnTo>
                    <a:pt x="1529474" y="7882"/>
                  </a:lnTo>
                  <a:lnTo>
                    <a:pt x="1480566" y="0"/>
                  </a:lnTo>
                  <a:close/>
                </a:path>
              </a:pathLst>
            </a:custGeom>
            <a:solidFill>
              <a:srgbClr val="FFFFFF"/>
            </a:solidFill>
          </p:spPr>
          <p:txBody>
            <a:bodyPr wrap="square" lIns="0" tIns="0" rIns="0" bIns="0" rtlCol="0"/>
            <a:lstStyle/>
            <a:p>
              <a:endParaRPr/>
            </a:p>
          </p:txBody>
        </p:sp>
        <p:sp>
          <p:nvSpPr>
            <p:cNvPr id="10" name="object 10"/>
            <p:cNvSpPr/>
            <p:nvPr/>
          </p:nvSpPr>
          <p:spPr>
            <a:xfrm>
              <a:off x="51815" y="2244852"/>
              <a:ext cx="1635760" cy="928369"/>
            </a:xfrm>
            <a:custGeom>
              <a:avLst/>
              <a:gdLst/>
              <a:ahLst/>
              <a:cxnLst/>
              <a:rect l="l" t="t" r="r" b="b"/>
              <a:pathLst>
                <a:path w="1635760" h="928369">
                  <a:moveTo>
                    <a:pt x="0" y="154686"/>
                  </a:moveTo>
                  <a:lnTo>
                    <a:pt x="7886" y="105777"/>
                  </a:lnTo>
                  <a:lnTo>
                    <a:pt x="29845" y="63313"/>
                  </a:lnTo>
                  <a:lnTo>
                    <a:pt x="63331" y="29833"/>
                  </a:lnTo>
                  <a:lnTo>
                    <a:pt x="105793" y="7882"/>
                  </a:lnTo>
                  <a:lnTo>
                    <a:pt x="154686" y="0"/>
                  </a:lnTo>
                  <a:lnTo>
                    <a:pt x="1480566" y="0"/>
                  </a:lnTo>
                  <a:lnTo>
                    <a:pt x="1529474" y="7882"/>
                  </a:lnTo>
                  <a:lnTo>
                    <a:pt x="1571938" y="29833"/>
                  </a:lnTo>
                  <a:lnTo>
                    <a:pt x="1605418" y="63313"/>
                  </a:lnTo>
                  <a:lnTo>
                    <a:pt x="1627369" y="105777"/>
                  </a:lnTo>
                  <a:lnTo>
                    <a:pt x="1635252" y="154686"/>
                  </a:lnTo>
                  <a:lnTo>
                    <a:pt x="1635252" y="773430"/>
                  </a:lnTo>
                  <a:lnTo>
                    <a:pt x="1627369" y="822338"/>
                  </a:lnTo>
                  <a:lnTo>
                    <a:pt x="1605418" y="864802"/>
                  </a:lnTo>
                  <a:lnTo>
                    <a:pt x="1571938" y="898282"/>
                  </a:lnTo>
                  <a:lnTo>
                    <a:pt x="1529474" y="920233"/>
                  </a:lnTo>
                  <a:lnTo>
                    <a:pt x="1480566" y="928115"/>
                  </a:lnTo>
                  <a:lnTo>
                    <a:pt x="154686" y="928115"/>
                  </a:lnTo>
                  <a:lnTo>
                    <a:pt x="105793" y="920233"/>
                  </a:lnTo>
                  <a:lnTo>
                    <a:pt x="63331" y="898282"/>
                  </a:lnTo>
                  <a:lnTo>
                    <a:pt x="29845" y="864802"/>
                  </a:lnTo>
                  <a:lnTo>
                    <a:pt x="7886" y="822338"/>
                  </a:lnTo>
                  <a:lnTo>
                    <a:pt x="0" y="773430"/>
                  </a:lnTo>
                  <a:lnTo>
                    <a:pt x="0" y="154686"/>
                  </a:lnTo>
                  <a:close/>
                </a:path>
              </a:pathLst>
            </a:custGeom>
            <a:ln w="15875">
              <a:solidFill>
                <a:srgbClr val="DE85E0"/>
              </a:solidFill>
            </a:ln>
          </p:spPr>
          <p:txBody>
            <a:bodyPr wrap="square" lIns="0" tIns="0" rIns="0" bIns="0" rtlCol="0"/>
            <a:lstStyle/>
            <a:p>
              <a:endParaRPr/>
            </a:p>
          </p:txBody>
        </p:sp>
      </p:grpSp>
      <p:sp>
        <p:nvSpPr>
          <p:cNvPr id="11" name="object 11"/>
          <p:cNvSpPr txBox="1"/>
          <p:nvPr/>
        </p:nvSpPr>
        <p:spPr>
          <a:xfrm>
            <a:off x="328675" y="2364486"/>
            <a:ext cx="1080770" cy="330835"/>
          </a:xfrm>
          <a:prstGeom prst="rect">
            <a:avLst/>
          </a:prstGeom>
        </p:spPr>
        <p:txBody>
          <a:bodyPr vert="horz" wrap="square" lIns="0" tIns="13335" rIns="0" bIns="0" rtlCol="0">
            <a:spAutoFit/>
          </a:bodyPr>
          <a:lstStyle/>
          <a:p>
            <a:pPr marL="12700">
              <a:lnSpc>
                <a:spcPct val="100000"/>
              </a:lnSpc>
              <a:spcBef>
                <a:spcPts val="105"/>
              </a:spcBef>
            </a:pPr>
            <a:r>
              <a:rPr sz="2000" spc="-130" dirty="0">
                <a:latin typeface="Arial MT"/>
                <a:cs typeface="Arial MT"/>
              </a:rPr>
              <a:t>Perception</a:t>
            </a:r>
            <a:endParaRPr sz="2000">
              <a:latin typeface="Arial MT"/>
              <a:cs typeface="Arial MT"/>
            </a:endParaRPr>
          </a:p>
        </p:txBody>
      </p:sp>
      <p:sp>
        <p:nvSpPr>
          <p:cNvPr id="12" name="object 12"/>
          <p:cNvSpPr txBox="1"/>
          <p:nvPr/>
        </p:nvSpPr>
        <p:spPr>
          <a:xfrm>
            <a:off x="538987" y="2729941"/>
            <a:ext cx="659765" cy="331470"/>
          </a:xfrm>
          <a:prstGeom prst="rect">
            <a:avLst/>
          </a:prstGeom>
        </p:spPr>
        <p:txBody>
          <a:bodyPr vert="horz" wrap="square" lIns="0" tIns="13335" rIns="0" bIns="0" rtlCol="0">
            <a:spAutoFit/>
          </a:bodyPr>
          <a:lstStyle/>
          <a:p>
            <a:pPr marL="12700">
              <a:lnSpc>
                <a:spcPct val="100000"/>
              </a:lnSpc>
              <a:spcBef>
                <a:spcPts val="105"/>
              </a:spcBef>
            </a:pPr>
            <a:r>
              <a:rPr sz="2000" spc="-90" dirty="0">
                <a:latin typeface="Arial MT"/>
                <a:cs typeface="Arial MT"/>
              </a:rPr>
              <a:t>media</a:t>
            </a:r>
            <a:endParaRPr sz="2000">
              <a:latin typeface="Arial MT"/>
              <a:cs typeface="Arial MT"/>
            </a:endParaRPr>
          </a:p>
        </p:txBody>
      </p:sp>
      <p:grpSp>
        <p:nvGrpSpPr>
          <p:cNvPr id="13" name="object 13"/>
          <p:cNvGrpSpPr/>
          <p:nvPr/>
        </p:nvGrpSpPr>
        <p:grpSpPr>
          <a:xfrm>
            <a:off x="1721802" y="2294826"/>
            <a:ext cx="2129790" cy="854075"/>
            <a:chOff x="1721802" y="2294826"/>
            <a:chExt cx="2129790" cy="854075"/>
          </a:xfrm>
        </p:grpSpPr>
        <p:sp>
          <p:nvSpPr>
            <p:cNvPr id="14" name="object 14"/>
            <p:cNvSpPr/>
            <p:nvPr/>
          </p:nvSpPr>
          <p:spPr>
            <a:xfrm>
              <a:off x="1729739" y="2302764"/>
              <a:ext cx="2113915" cy="838200"/>
            </a:xfrm>
            <a:custGeom>
              <a:avLst/>
              <a:gdLst/>
              <a:ahLst/>
              <a:cxnLst/>
              <a:rect l="l" t="t" r="r" b="b"/>
              <a:pathLst>
                <a:path w="2113915" h="838200">
                  <a:moveTo>
                    <a:pt x="1974088" y="0"/>
                  </a:moveTo>
                  <a:lnTo>
                    <a:pt x="139700" y="0"/>
                  </a:lnTo>
                  <a:lnTo>
                    <a:pt x="95520" y="7116"/>
                  </a:lnTo>
                  <a:lnTo>
                    <a:pt x="57168" y="26936"/>
                  </a:lnTo>
                  <a:lnTo>
                    <a:pt x="26936" y="57168"/>
                  </a:lnTo>
                  <a:lnTo>
                    <a:pt x="7116" y="95520"/>
                  </a:lnTo>
                  <a:lnTo>
                    <a:pt x="0" y="139700"/>
                  </a:lnTo>
                  <a:lnTo>
                    <a:pt x="0" y="698500"/>
                  </a:lnTo>
                  <a:lnTo>
                    <a:pt x="7116" y="742630"/>
                  </a:lnTo>
                  <a:lnTo>
                    <a:pt x="26936" y="780976"/>
                  </a:lnTo>
                  <a:lnTo>
                    <a:pt x="57168" y="811227"/>
                  </a:lnTo>
                  <a:lnTo>
                    <a:pt x="95520" y="831071"/>
                  </a:lnTo>
                  <a:lnTo>
                    <a:pt x="139700" y="838200"/>
                  </a:lnTo>
                  <a:lnTo>
                    <a:pt x="1974088" y="838200"/>
                  </a:lnTo>
                  <a:lnTo>
                    <a:pt x="2018267" y="831071"/>
                  </a:lnTo>
                  <a:lnTo>
                    <a:pt x="2056619" y="811227"/>
                  </a:lnTo>
                  <a:lnTo>
                    <a:pt x="2086851" y="780976"/>
                  </a:lnTo>
                  <a:lnTo>
                    <a:pt x="2106671" y="742630"/>
                  </a:lnTo>
                  <a:lnTo>
                    <a:pt x="2113788" y="698500"/>
                  </a:lnTo>
                  <a:lnTo>
                    <a:pt x="2113788" y="139700"/>
                  </a:lnTo>
                  <a:lnTo>
                    <a:pt x="2106671" y="95520"/>
                  </a:lnTo>
                  <a:lnTo>
                    <a:pt x="2086851" y="57168"/>
                  </a:lnTo>
                  <a:lnTo>
                    <a:pt x="2056619" y="26936"/>
                  </a:lnTo>
                  <a:lnTo>
                    <a:pt x="2018267" y="7116"/>
                  </a:lnTo>
                  <a:lnTo>
                    <a:pt x="1974088" y="0"/>
                  </a:lnTo>
                  <a:close/>
                </a:path>
              </a:pathLst>
            </a:custGeom>
            <a:solidFill>
              <a:srgbClr val="FFFFFF"/>
            </a:solidFill>
          </p:spPr>
          <p:txBody>
            <a:bodyPr wrap="square" lIns="0" tIns="0" rIns="0" bIns="0" rtlCol="0"/>
            <a:lstStyle/>
            <a:p>
              <a:endParaRPr/>
            </a:p>
          </p:txBody>
        </p:sp>
        <p:sp>
          <p:nvSpPr>
            <p:cNvPr id="15" name="object 15"/>
            <p:cNvSpPr/>
            <p:nvPr/>
          </p:nvSpPr>
          <p:spPr>
            <a:xfrm>
              <a:off x="1729739" y="2302764"/>
              <a:ext cx="2113915" cy="838200"/>
            </a:xfrm>
            <a:custGeom>
              <a:avLst/>
              <a:gdLst/>
              <a:ahLst/>
              <a:cxnLst/>
              <a:rect l="l" t="t" r="r" b="b"/>
              <a:pathLst>
                <a:path w="2113915" h="838200">
                  <a:moveTo>
                    <a:pt x="0" y="139700"/>
                  </a:moveTo>
                  <a:lnTo>
                    <a:pt x="7116" y="95520"/>
                  </a:lnTo>
                  <a:lnTo>
                    <a:pt x="26936" y="57168"/>
                  </a:lnTo>
                  <a:lnTo>
                    <a:pt x="57168" y="26936"/>
                  </a:lnTo>
                  <a:lnTo>
                    <a:pt x="95520" y="7116"/>
                  </a:lnTo>
                  <a:lnTo>
                    <a:pt x="139700" y="0"/>
                  </a:lnTo>
                  <a:lnTo>
                    <a:pt x="1974088" y="0"/>
                  </a:lnTo>
                  <a:lnTo>
                    <a:pt x="2018267" y="7116"/>
                  </a:lnTo>
                  <a:lnTo>
                    <a:pt x="2056619" y="26936"/>
                  </a:lnTo>
                  <a:lnTo>
                    <a:pt x="2086851" y="57168"/>
                  </a:lnTo>
                  <a:lnTo>
                    <a:pt x="2106671" y="95520"/>
                  </a:lnTo>
                  <a:lnTo>
                    <a:pt x="2113788" y="139700"/>
                  </a:lnTo>
                  <a:lnTo>
                    <a:pt x="2113788" y="698500"/>
                  </a:lnTo>
                  <a:lnTo>
                    <a:pt x="2106671" y="742630"/>
                  </a:lnTo>
                  <a:lnTo>
                    <a:pt x="2086851" y="780976"/>
                  </a:lnTo>
                  <a:lnTo>
                    <a:pt x="2056619" y="811227"/>
                  </a:lnTo>
                  <a:lnTo>
                    <a:pt x="2018267" y="831071"/>
                  </a:lnTo>
                  <a:lnTo>
                    <a:pt x="1974088" y="838200"/>
                  </a:lnTo>
                  <a:lnTo>
                    <a:pt x="139700" y="838200"/>
                  </a:lnTo>
                  <a:lnTo>
                    <a:pt x="95520" y="831071"/>
                  </a:lnTo>
                  <a:lnTo>
                    <a:pt x="57168" y="811227"/>
                  </a:lnTo>
                  <a:lnTo>
                    <a:pt x="26936" y="780976"/>
                  </a:lnTo>
                  <a:lnTo>
                    <a:pt x="7116" y="742630"/>
                  </a:lnTo>
                  <a:lnTo>
                    <a:pt x="0" y="698500"/>
                  </a:lnTo>
                  <a:lnTo>
                    <a:pt x="0" y="139700"/>
                  </a:lnTo>
                  <a:close/>
                </a:path>
              </a:pathLst>
            </a:custGeom>
            <a:ln w="15875">
              <a:solidFill>
                <a:srgbClr val="DE85E0"/>
              </a:solidFill>
            </a:ln>
          </p:spPr>
          <p:txBody>
            <a:bodyPr wrap="square" lIns="0" tIns="0" rIns="0" bIns="0" rtlCol="0"/>
            <a:lstStyle/>
            <a:p>
              <a:endParaRPr/>
            </a:p>
          </p:txBody>
        </p:sp>
      </p:grpSp>
      <p:sp>
        <p:nvSpPr>
          <p:cNvPr id="16" name="object 16"/>
          <p:cNvSpPr txBox="1"/>
          <p:nvPr/>
        </p:nvSpPr>
        <p:spPr>
          <a:xfrm>
            <a:off x="2026666" y="2317470"/>
            <a:ext cx="1519555" cy="756920"/>
          </a:xfrm>
          <a:prstGeom prst="rect">
            <a:avLst/>
          </a:prstGeom>
        </p:spPr>
        <p:txBody>
          <a:bodyPr vert="horz" wrap="square" lIns="0" tIns="12700" rIns="0" bIns="0" rtlCol="0">
            <a:spAutoFit/>
          </a:bodyPr>
          <a:lstStyle/>
          <a:p>
            <a:pPr marL="441959" marR="5080" indent="-429895">
              <a:lnSpc>
                <a:spcPct val="120000"/>
              </a:lnSpc>
              <a:spcBef>
                <a:spcPts val="100"/>
              </a:spcBef>
            </a:pPr>
            <a:r>
              <a:rPr sz="2000" spc="-140" dirty="0">
                <a:latin typeface="Arial MT"/>
                <a:cs typeface="Arial MT"/>
              </a:rPr>
              <a:t>Representation </a:t>
            </a:r>
            <a:r>
              <a:rPr sz="2000" spc="-10" dirty="0">
                <a:latin typeface="Arial MT"/>
                <a:cs typeface="Arial MT"/>
              </a:rPr>
              <a:t>media</a:t>
            </a:r>
            <a:endParaRPr sz="2000">
              <a:latin typeface="Arial MT"/>
              <a:cs typeface="Arial MT"/>
            </a:endParaRPr>
          </a:p>
        </p:txBody>
      </p:sp>
      <p:grpSp>
        <p:nvGrpSpPr>
          <p:cNvPr id="17" name="object 17"/>
          <p:cNvGrpSpPr/>
          <p:nvPr/>
        </p:nvGrpSpPr>
        <p:grpSpPr>
          <a:xfrm>
            <a:off x="7912290" y="2369502"/>
            <a:ext cx="2279015" cy="895350"/>
            <a:chOff x="7912290" y="2369502"/>
            <a:chExt cx="2279015" cy="895350"/>
          </a:xfrm>
        </p:grpSpPr>
        <p:sp>
          <p:nvSpPr>
            <p:cNvPr id="18" name="object 18"/>
            <p:cNvSpPr/>
            <p:nvPr/>
          </p:nvSpPr>
          <p:spPr>
            <a:xfrm>
              <a:off x="7920228" y="2377439"/>
              <a:ext cx="2263140" cy="879475"/>
            </a:xfrm>
            <a:custGeom>
              <a:avLst/>
              <a:gdLst/>
              <a:ahLst/>
              <a:cxnLst/>
              <a:rect l="l" t="t" r="r" b="b"/>
              <a:pathLst>
                <a:path w="2263140" h="879475">
                  <a:moveTo>
                    <a:pt x="2116581" y="0"/>
                  </a:moveTo>
                  <a:lnTo>
                    <a:pt x="146557" y="0"/>
                  </a:lnTo>
                  <a:lnTo>
                    <a:pt x="100250" y="7475"/>
                  </a:lnTo>
                  <a:lnTo>
                    <a:pt x="60021" y="28289"/>
                  </a:lnTo>
                  <a:lnTo>
                    <a:pt x="28289" y="60021"/>
                  </a:lnTo>
                  <a:lnTo>
                    <a:pt x="7475" y="100250"/>
                  </a:lnTo>
                  <a:lnTo>
                    <a:pt x="0" y="146558"/>
                  </a:lnTo>
                  <a:lnTo>
                    <a:pt x="0" y="732789"/>
                  </a:lnTo>
                  <a:lnTo>
                    <a:pt x="7475" y="779097"/>
                  </a:lnTo>
                  <a:lnTo>
                    <a:pt x="28289" y="819326"/>
                  </a:lnTo>
                  <a:lnTo>
                    <a:pt x="60021" y="851058"/>
                  </a:lnTo>
                  <a:lnTo>
                    <a:pt x="100250" y="871872"/>
                  </a:lnTo>
                  <a:lnTo>
                    <a:pt x="146557" y="879348"/>
                  </a:lnTo>
                  <a:lnTo>
                    <a:pt x="2116581" y="879348"/>
                  </a:lnTo>
                  <a:lnTo>
                    <a:pt x="2162889" y="871872"/>
                  </a:lnTo>
                  <a:lnTo>
                    <a:pt x="2203118" y="851058"/>
                  </a:lnTo>
                  <a:lnTo>
                    <a:pt x="2234850" y="819326"/>
                  </a:lnTo>
                  <a:lnTo>
                    <a:pt x="2255664" y="779097"/>
                  </a:lnTo>
                  <a:lnTo>
                    <a:pt x="2263140" y="732789"/>
                  </a:lnTo>
                  <a:lnTo>
                    <a:pt x="2263140" y="146558"/>
                  </a:lnTo>
                  <a:lnTo>
                    <a:pt x="2255664" y="100250"/>
                  </a:lnTo>
                  <a:lnTo>
                    <a:pt x="2234850" y="60021"/>
                  </a:lnTo>
                  <a:lnTo>
                    <a:pt x="2203118" y="28289"/>
                  </a:lnTo>
                  <a:lnTo>
                    <a:pt x="2162889" y="7475"/>
                  </a:lnTo>
                  <a:lnTo>
                    <a:pt x="2116581" y="0"/>
                  </a:lnTo>
                  <a:close/>
                </a:path>
              </a:pathLst>
            </a:custGeom>
            <a:solidFill>
              <a:srgbClr val="FFFFFF"/>
            </a:solidFill>
          </p:spPr>
          <p:txBody>
            <a:bodyPr wrap="square" lIns="0" tIns="0" rIns="0" bIns="0" rtlCol="0"/>
            <a:lstStyle/>
            <a:p>
              <a:endParaRPr/>
            </a:p>
          </p:txBody>
        </p:sp>
        <p:sp>
          <p:nvSpPr>
            <p:cNvPr id="19" name="object 19"/>
            <p:cNvSpPr/>
            <p:nvPr/>
          </p:nvSpPr>
          <p:spPr>
            <a:xfrm>
              <a:off x="7920228" y="2377439"/>
              <a:ext cx="2263140" cy="879475"/>
            </a:xfrm>
            <a:custGeom>
              <a:avLst/>
              <a:gdLst/>
              <a:ahLst/>
              <a:cxnLst/>
              <a:rect l="l" t="t" r="r" b="b"/>
              <a:pathLst>
                <a:path w="2263140" h="879475">
                  <a:moveTo>
                    <a:pt x="0" y="146558"/>
                  </a:moveTo>
                  <a:lnTo>
                    <a:pt x="7475" y="100250"/>
                  </a:lnTo>
                  <a:lnTo>
                    <a:pt x="28289" y="60021"/>
                  </a:lnTo>
                  <a:lnTo>
                    <a:pt x="60021" y="28289"/>
                  </a:lnTo>
                  <a:lnTo>
                    <a:pt x="100250" y="7475"/>
                  </a:lnTo>
                  <a:lnTo>
                    <a:pt x="146557" y="0"/>
                  </a:lnTo>
                  <a:lnTo>
                    <a:pt x="2116581" y="0"/>
                  </a:lnTo>
                  <a:lnTo>
                    <a:pt x="2162889" y="7475"/>
                  </a:lnTo>
                  <a:lnTo>
                    <a:pt x="2203118" y="28289"/>
                  </a:lnTo>
                  <a:lnTo>
                    <a:pt x="2234850" y="60021"/>
                  </a:lnTo>
                  <a:lnTo>
                    <a:pt x="2255664" y="100250"/>
                  </a:lnTo>
                  <a:lnTo>
                    <a:pt x="2263140" y="146558"/>
                  </a:lnTo>
                  <a:lnTo>
                    <a:pt x="2263140" y="732789"/>
                  </a:lnTo>
                  <a:lnTo>
                    <a:pt x="2255664" y="779097"/>
                  </a:lnTo>
                  <a:lnTo>
                    <a:pt x="2234850" y="819326"/>
                  </a:lnTo>
                  <a:lnTo>
                    <a:pt x="2203118" y="851058"/>
                  </a:lnTo>
                  <a:lnTo>
                    <a:pt x="2162889" y="871872"/>
                  </a:lnTo>
                  <a:lnTo>
                    <a:pt x="2116581" y="879348"/>
                  </a:lnTo>
                  <a:lnTo>
                    <a:pt x="146557" y="879348"/>
                  </a:lnTo>
                  <a:lnTo>
                    <a:pt x="100250" y="871872"/>
                  </a:lnTo>
                  <a:lnTo>
                    <a:pt x="60021" y="851058"/>
                  </a:lnTo>
                  <a:lnTo>
                    <a:pt x="28289" y="819326"/>
                  </a:lnTo>
                  <a:lnTo>
                    <a:pt x="7475" y="779097"/>
                  </a:lnTo>
                  <a:lnTo>
                    <a:pt x="0" y="732789"/>
                  </a:lnTo>
                  <a:lnTo>
                    <a:pt x="0" y="146558"/>
                  </a:lnTo>
                  <a:close/>
                </a:path>
              </a:pathLst>
            </a:custGeom>
            <a:ln w="15875">
              <a:solidFill>
                <a:srgbClr val="DE85E0"/>
              </a:solidFill>
            </a:ln>
          </p:spPr>
          <p:txBody>
            <a:bodyPr wrap="square" lIns="0" tIns="0" rIns="0" bIns="0" rtlCol="0"/>
            <a:lstStyle/>
            <a:p>
              <a:endParaRPr/>
            </a:p>
          </p:txBody>
        </p:sp>
      </p:grpSp>
      <p:sp>
        <p:nvSpPr>
          <p:cNvPr id="20" name="object 20"/>
          <p:cNvSpPr txBox="1"/>
          <p:nvPr/>
        </p:nvSpPr>
        <p:spPr>
          <a:xfrm>
            <a:off x="8435467" y="2409189"/>
            <a:ext cx="1233170" cy="823594"/>
          </a:xfrm>
          <a:prstGeom prst="rect">
            <a:avLst/>
          </a:prstGeom>
        </p:spPr>
        <p:txBody>
          <a:bodyPr vert="horz" wrap="square" lIns="0" tIns="13335" rIns="0" bIns="0" rtlCol="0">
            <a:spAutoFit/>
          </a:bodyPr>
          <a:lstStyle/>
          <a:p>
            <a:pPr algn="ctr">
              <a:lnSpc>
                <a:spcPct val="100000"/>
              </a:lnSpc>
              <a:spcBef>
                <a:spcPts val="105"/>
              </a:spcBef>
            </a:pPr>
            <a:r>
              <a:rPr sz="2000" spc="-195" dirty="0">
                <a:latin typeface="Arial MT"/>
                <a:cs typeface="Arial MT"/>
              </a:rPr>
              <a:t>Transmission</a:t>
            </a:r>
            <a:endParaRPr sz="2000">
              <a:latin typeface="Arial MT"/>
              <a:cs typeface="Arial MT"/>
            </a:endParaRPr>
          </a:p>
          <a:p>
            <a:pPr algn="ctr">
              <a:lnSpc>
                <a:spcPct val="100000"/>
              </a:lnSpc>
              <a:spcBef>
                <a:spcPts val="1475"/>
              </a:spcBef>
            </a:pPr>
            <a:r>
              <a:rPr sz="2000" spc="-10" dirty="0">
                <a:latin typeface="Arial MT"/>
                <a:cs typeface="Arial MT"/>
              </a:rPr>
              <a:t>Media</a:t>
            </a:r>
            <a:endParaRPr sz="2000">
              <a:latin typeface="Arial MT"/>
              <a:cs typeface="Arial MT"/>
            </a:endParaRPr>
          </a:p>
        </p:txBody>
      </p:sp>
      <p:grpSp>
        <p:nvGrpSpPr>
          <p:cNvPr id="21" name="object 21"/>
          <p:cNvGrpSpPr/>
          <p:nvPr/>
        </p:nvGrpSpPr>
        <p:grpSpPr>
          <a:xfrm>
            <a:off x="5956998" y="2303970"/>
            <a:ext cx="1875155" cy="1028065"/>
            <a:chOff x="5956998" y="2303970"/>
            <a:chExt cx="1875155" cy="1028065"/>
          </a:xfrm>
        </p:grpSpPr>
        <p:sp>
          <p:nvSpPr>
            <p:cNvPr id="22" name="object 22"/>
            <p:cNvSpPr/>
            <p:nvPr/>
          </p:nvSpPr>
          <p:spPr>
            <a:xfrm>
              <a:off x="5964935" y="2311907"/>
              <a:ext cx="1859280" cy="1012190"/>
            </a:xfrm>
            <a:custGeom>
              <a:avLst/>
              <a:gdLst/>
              <a:ahLst/>
              <a:cxnLst/>
              <a:rect l="l" t="t" r="r" b="b"/>
              <a:pathLst>
                <a:path w="1859279" h="1012189">
                  <a:moveTo>
                    <a:pt x="1690623" y="0"/>
                  </a:moveTo>
                  <a:lnTo>
                    <a:pt x="168655" y="0"/>
                  </a:lnTo>
                  <a:lnTo>
                    <a:pt x="123839" y="6028"/>
                  </a:lnTo>
                  <a:lnTo>
                    <a:pt x="83556" y="23038"/>
                  </a:lnTo>
                  <a:lnTo>
                    <a:pt x="49418" y="49418"/>
                  </a:lnTo>
                  <a:lnTo>
                    <a:pt x="23038" y="83556"/>
                  </a:lnTo>
                  <a:lnTo>
                    <a:pt x="6028" y="123839"/>
                  </a:lnTo>
                  <a:lnTo>
                    <a:pt x="0" y="168655"/>
                  </a:lnTo>
                  <a:lnTo>
                    <a:pt x="0" y="843279"/>
                  </a:lnTo>
                  <a:lnTo>
                    <a:pt x="6028" y="888096"/>
                  </a:lnTo>
                  <a:lnTo>
                    <a:pt x="23038" y="928379"/>
                  </a:lnTo>
                  <a:lnTo>
                    <a:pt x="49418" y="962517"/>
                  </a:lnTo>
                  <a:lnTo>
                    <a:pt x="83556" y="988897"/>
                  </a:lnTo>
                  <a:lnTo>
                    <a:pt x="123839" y="1005907"/>
                  </a:lnTo>
                  <a:lnTo>
                    <a:pt x="168655" y="1011936"/>
                  </a:lnTo>
                  <a:lnTo>
                    <a:pt x="1690623" y="1011936"/>
                  </a:lnTo>
                  <a:lnTo>
                    <a:pt x="1735440" y="1005907"/>
                  </a:lnTo>
                  <a:lnTo>
                    <a:pt x="1775723" y="988897"/>
                  </a:lnTo>
                  <a:lnTo>
                    <a:pt x="1809861" y="962517"/>
                  </a:lnTo>
                  <a:lnTo>
                    <a:pt x="1836241" y="928379"/>
                  </a:lnTo>
                  <a:lnTo>
                    <a:pt x="1853251" y="888096"/>
                  </a:lnTo>
                  <a:lnTo>
                    <a:pt x="1859280" y="843279"/>
                  </a:lnTo>
                  <a:lnTo>
                    <a:pt x="1859280" y="168655"/>
                  </a:lnTo>
                  <a:lnTo>
                    <a:pt x="1853251" y="123839"/>
                  </a:lnTo>
                  <a:lnTo>
                    <a:pt x="1836241" y="83556"/>
                  </a:lnTo>
                  <a:lnTo>
                    <a:pt x="1809861" y="49418"/>
                  </a:lnTo>
                  <a:lnTo>
                    <a:pt x="1775723" y="23038"/>
                  </a:lnTo>
                  <a:lnTo>
                    <a:pt x="1735440" y="6028"/>
                  </a:lnTo>
                  <a:lnTo>
                    <a:pt x="1690623" y="0"/>
                  </a:lnTo>
                  <a:close/>
                </a:path>
              </a:pathLst>
            </a:custGeom>
            <a:solidFill>
              <a:srgbClr val="FFFFFF"/>
            </a:solidFill>
          </p:spPr>
          <p:txBody>
            <a:bodyPr wrap="square" lIns="0" tIns="0" rIns="0" bIns="0" rtlCol="0"/>
            <a:lstStyle/>
            <a:p>
              <a:endParaRPr/>
            </a:p>
          </p:txBody>
        </p:sp>
        <p:sp>
          <p:nvSpPr>
            <p:cNvPr id="23" name="object 23"/>
            <p:cNvSpPr/>
            <p:nvPr/>
          </p:nvSpPr>
          <p:spPr>
            <a:xfrm>
              <a:off x="5964935" y="2311907"/>
              <a:ext cx="1859280" cy="1012190"/>
            </a:xfrm>
            <a:custGeom>
              <a:avLst/>
              <a:gdLst/>
              <a:ahLst/>
              <a:cxnLst/>
              <a:rect l="l" t="t" r="r" b="b"/>
              <a:pathLst>
                <a:path w="1859279" h="1012189">
                  <a:moveTo>
                    <a:pt x="0" y="168655"/>
                  </a:moveTo>
                  <a:lnTo>
                    <a:pt x="6028" y="123839"/>
                  </a:lnTo>
                  <a:lnTo>
                    <a:pt x="23038" y="83556"/>
                  </a:lnTo>
                  <a:lnTo>
                    <a:pt x="49418" y="49418"/>
                  </a:lnTo>
                  <a:lnTo>
                    <a:pt x="83556" y="23038"/>
                  </a:lnTo>
                  <a:lnTo>
                    <a:pt x="123839" y="6028"/>
                  </a:lnTo>
                  <a:lnTo>
                    <a:pt x="168655" y="0"/>
                  </a:lnTo>
                  <a:lnTo>
                    <a:pt x="1690623" y="0"/>
                  </a:lnTo>
                  <a:lnTo>
                    <a:pt x="1735440" y="6028"/>
                  </a:lnTo>
                  <a:lnTo>
                    <a:pt x="1775723" y="23038"/>
                  </a:lnTo>
                  <a:lnTo>
                    <a:pt x="1809861" y="49418"/>
                  </a:lnTo>
                  <a:lnTo>
                    <a:pt x="1836241" y="83556"/>
                  </a:lnTo>
                  <a:lnTo>
                    <a:pt x="1853251" y="123839"/>
                  </a:lnTo>
                  <a:lnTo>
                    <a:pt x="1859280" y="168655"/>
                  </a:lnTo>
                  <a:lnTo>
                    <a:pt x="1859280" y="843279"/>
                  </a:lnTo>
                  <a:lnTo>
                    <a:pt x="1853251" y="888096"/>
                  </a:lnTo>
                  <a:lnTo>
                    <a:pt x="1836241" y="928379"/>
                  </a:lnTo>
                  <a:lnTo>
                    <a:pt x="1809861" y="962517"/>
                  </a:lnTo>
                  <a:lnTo>
                    <a:pt x="1775723" y="988897"/>
                  </a:lnTo>
                  <a:lnTo>
                    <a:pt x="1735440" y="1005907"/>
                  </a:lnTo>
                  <a:lnTo>
                    <a:pt x="1690623" y="1011936"/>
                  </a:lnTo>
                  <a:lnTo>
                    <a:pt x="168655" y="1011936"/>
                  </a:lnTo>
                  <a:lnTo>
                    <a:pt x="123839" y="1005907"/>
                  </a:lnTo>
                  <a:lnTo>
                    <a:pt x="83556" y="988897"/>
                  </a:lnTo>
                  <a:lnTo>
                    <a:pt x="49418" y="962517"/>
                  </a:lnTo>
                  <a:lnTo>
                    <a:pt x="23038" y="928379"/>
                  </a:lnTo>
                  <a:lnTo>
                    <a:pt x="6028" y="888096"/>
                  </a:lnTo>
                  <a:lnTo>
                    <a:pt x="0" y="843279"/>
                  </a:lnTo>
                  <a:lnTo>
                    <a:pt x="0" y="168655"/>
                  </a:lnTo>
                  <a:close/>
                </a:path>
              </a:pathLst>
            </a:custGeom>
            <a:ln w="15874">
              <a:solidFill>
                <a:srgbClr val="DE85E0"/>
              </a:solidFill>
            </a:ln>
          </p:spPr>
          <p:txBody>
            <a:bodyPr wrap="square" lIns="0" tIns="0" rIns="0" bIns="0" rtlCol="0"/>
            <a:lstStyle/>
            <a:p>
              <a:endParaRPr/>
            </a:p>
          </p:txBody>
        </p:sp>
      </p:grpSp>
      <p:sp>
        <p:nvSpPr>
          <p:cNvPr id="24" name="object 24"/>
          <p:cNvSpPr txBox="1"/>
          <p:nvPr/>
        </p:nvSpPr>
        <p:spPr>
          <a:xfrm>
            <a:off x="6477127" y="2409189"/>
            <a:ext cx="835025" cy="823594"/>
          </a:xfrm>
          <a:prstGeom prst="rect">
            <a:avLst/>
          </a:prstGeom>
        </p:spPr>
        <p:txBody>
          <a:bodyPr vert="horz" wrap="square" lIns="0" tIns="13335" rIns="0" bIns="0" rtlCol="0">
            <a:spAutoFit/>
          </a:bodyPr>
          <a:lstStyle/>
          <a:p>
            <a:pPr marL="12700">
              <a:lnSpc>
                <a:spcPct val="100000"/>
              </a:lnSpc>
              <a:spcBef>
                <a:spcPts val="105"/>
              </a:spcBef>
            </a:pPr>
            <a:r>
              <a:rPr sz="2000" spc="-90" dirty="0">
                <a:latin typeface="Arial MT"/>
                <a:cs typeface="Arial MT"/>
              </a:rPr>
              <a:t>Storage</a:t>
            </a:r>
            <a:endParaRPr sz="2000">
              <a:latin typeface="Arial MT"/>
              <a:cs typeface="Arial MT"/>
            </a:endParaRPr>
          </a:p>
          <a:p>
            <a:pPr marL="86995">
              <a:lnSpc>
                <a:spcPct val="100000"/>
              </a:lnSpc>
              <a:spcBef>
                <a:spcPts val="1475"/>
              </a:spcBef>
            </a:pPr>
            <a:r>
              <a:rPr sz="2000" spc="-10" dirty="0">
                <a:latin typeface="Arial MT"/>
                <a:cs typeface="Arial MT"/>
              </a:rPr>
              <a:t>Media</a:t>
            </a:r>
            <a:endParaRPr sz="2000">
              <a:latin typeface="Arial MT"/>
              <a:cs typeface="Arial MT"/>
            </a:endParaRPr>
          </a:p>
        </p:txBody>
      </p:sp>
      <p:grpSp>
        <p:nvGrpSpPr>
          <p:cNvPr id="25" name="object 25"/>
          <p:cNvGrpSpPr/>
          <p:nvPr/>
        </p:nvGrpSpPr>
        <p:grpSpPr>
          <a:xfrm>
            <a:off x="3914838" y="2268918"/>
            <a:ext cx="1962150" cy="996315"/>
            <a:chOff x="3914838" y="2268918"/>
            <a:chExt cx="1962150" cy="996315"/>
          </a:xfrm>
        </p:grpSpPr>
        <p:sp>
          <p:nvSpPr>
            <p:cNvPr id="26" name="object 26"/>
            <p:cNvSpPr/>
            <p:nvPr/>
          </p:nvSpPr>
          <p:spPr>
            <a:xfrm>
              <a:off x="3922776" y="2276855"/>
              <a:ext cx="1946275" cy="980440"/>
            </a:xfrm>
            <a:custGeom>
              <a:avLst/>
              <a:gdLst/>
              <a:ahLst/>
              <a:cxnLst/>
              <a:rect l="l" t="t" r="r" b="b"/>
              <a:pathLst>
                <a:path w="1946275" h="980439">
                  <a:moveTo>
                    <a:pt x="1782826" y="0"/>
                  </a:moveTo>
                  <a:lnTo>
                    <a:pt x="163322" y="0"/>
                  </a:lnTo>
                  <a:lnTo>
                    <a:pt x="119915" y="5836"/>
                  </a:lnTo>
                  <a:lnTo>
                    <a:pt x="80903" y="22304"/>
                  </a:lnTo>
                  <a:lnTo>
                    <a:pt x="47847" y="47847"/>
                  </a:lnTo>
                  <a:lnTo>
                    <a:pt x="22304" y="80903"/>
                  </a:lnTo>
                  <a:lnTo>
                    <a:pt x="5836" y="119915"/>
                  </a:lnTo>
                  <a:lnTo>
                    <a:pt x="0" y="163322"/>
                  </a:lnTo>
                  <a:lnTo>
                    <a:pt x="0" y="816610"/>
                  </a:lnTo>
                  <a:lnTo>
                    <a:pt x="5836" y="860016"/>
                  </a:lnTo>
                  <a:lnTo>
                    <a:pt x="22304" y="899028"/>
                  </a:lnTo>
                  <a:lnTo>
                    <a:pt x="47847" y="932084"/>
                  </a:lnTo>
                  <a:lnTo>
                    <a:pt x="80903" y="957627"/>
                  </a:lnTo>
                  <a:lnTo>
                    <a:pt x="119915" y="974095"/>
                  </a:lnTo>
                  <a:lnTo>
                    <a:pt x="163322" y="979932"/>
                  </a:lnTo>
                  <a:lnTo>
                    <a:pt x="1782826" y="979932"/>
                  </a:lnTo>
                  <a:lnTo>
                    <a:pt x="1826232" y="974095"/>
                  </a:lnTo>
                  <a:lnTo>
                    <a:pt x="1865244" y="957627"/>
                  </a:lnTo>
                  <a:lnTo>
                    <a:pt x="1898300" y="932084"/>
                  </a:lnTo>
                  <a:lnTo>
                    <a:pt x="1923843" y="899028"/>
                  </a:lnTo>
                  <a:lnTo>
                    <a:pt x="1940311" y="860016"/>
                  </a:lnTo>
                  <a:lnTo>
                    <a:pt x="1946148" y="816610"/>
                  </a:lnTo>
                  <a:lnTo>
                    <a:pt x="1946148" y="163322"/>
                  </a:lnTo>
                  <a:lnTo>
                    <a:pt x="1940311" y="119915"/>
                  </a:lnTo>
                  <a:lnTo>
                    <a:pt x="1923843" y="80903"/>
                  </a:lnTo>
                  <a:lnTo>
                    <a:pt x="1898300" y="47847"/>
                  </a:lnTo>
                  <a:lnTo>
                    <a:pt x="1865244" y="22304"/>
                  </a:lnTo>
                  <a:lnTo>
                    <a:pt x="1826232" y="5836"/>
                  </a:lnTo>
                  <a:lnTo>
                    <a:pt x="1782826" y="0"/>
                  </a:lnTo>
                  <a:close/>
                </a:path>
              </a:pathLst>
            </a:custGeom>
            <a:solidFill>
              <a:srgbClr val="FFFFFF"/>
            </a:solidFill>
          </p:spPr>
          <p:txBody>
            <a:bodyPr wrap="square" lIns="0" tIns="0" rIns="0" bIns="0" rtlCol="0"/>
            <a:lstStyle/>
            <a:p>
              <a:endParaRPr/>
            </a:p>
          </p:txBody>
        </p:sp>
        <p:sp>
          <p:nvSpPr>
            <p:cNvPr id="27" name="object 27"/>
            <p:cNvSpPr/>
            <p:nvPr/>
          </p:nvSpPr>
          <p:spPr>
            <a:xfrm>
              <a:off x="3922776" y="2276855"/>
              <a:ext cx="1946275" cy="980440"/>
            </a:xfrm>
            <a:custGeom>
              <a:avLst/>
              <a:gdLst/>
              <a:ahLst/>
              <a:cxnLst/>
              <a:rect l="l" t="t" r="r" b="b"/>
              <a:pathLst>
                <a:path w="1946275" h="980439">
                  <a:moveTo>
                    <a:pt x="0" y="163322"/>
                  </a:moveTo>
                  <a:lnTo>
                    <a:pt x="5836" y="119915"/>
                  </a:lnTo>
                  <a:lnTo>
                    <a:pt x="22304" y="80903"/>
                  </a:lnTo>
                  <a:lnTo>
                    <a:pt x="47847" y="47847"/>
                  </a:lnTo>
                  <a:lnTo>
                    <a:pt x="80903" y="22304"/>
                  </a:lnTo>
                  <a:lnTo>
                    <a:pt x="119915" y="5836"/>
                  </a:lnTo>
                  <a:lnTo>
                    <a:pt x="163322" y="0"/>
                  </a:lnTo>
                  <a:lnTo>
                    <a:pt x="1782826" y="0"/>
                  </a:lnTo>
                  <a:lnTo>
                    <a:pt x="1826232" y="5836"/>
                  </a:lnTo>
                  <a:lnTo>
                    <a:pt x="1865244" y="22304"/>
                  </a:lnTo>
                  <a:lnTo>
                    <a:pt x="1898300" y="47847"/>
                  </a:lnTo>
                  <a:lnTo>
                    <a:pt x="1923843" y="80903"/>
                  </a:lnTo>
                  <a:lnTo>
                    <a:pt x="1940311" y="119915"/>
                  </a:lnTo>
                  <a:lnTo>
                    <a:pt x="1946148" y="163322"/>
                  </a:lnTo>
                  <a:lnTo>
                    <a:pt x="1946148" y="816610"/>
                  </a:lnTo>
                  <a:lnTo>
                    <a:pt x="1940311" y="860016"/>
                  </a:lnTo>
                  <a:lnTo>
                    <a:pt x="1923843" y="899028"/>
                  </a:lnTo>
                  <a:lnTo>
                    <a:pt x="1898300" y="932084"/>
                  </a:lnTo>
                  <a:lnTo>
                    <a:pt x="1865244" y="957627"/>
                  </a:lnTo>
                  <a:lnTo>
                    <a:pt x="1826232" y="974095"/>
                  </a:lnTo>
                  <a:lnTo>
                    <a:pt x="1782826" y="979932"/>
                  </a:lnTo>
                  <a:lnTo>
                    <a:pt x="163322" y="979932"/>
                  </a:lnTo>
                  <a:lnTo>
                    <a:pt x="119915" y="974095"/>
                  </a:lnTo>
                  <a:lnTo>
                    <a:pt x="80903" y="957627"/>
                  </a:lnTo>
                  <a:lnTo>
                    <a:pt x="47847" y="932084"/>
                  </a:lnTo>
                  <a:lnTo>
                    <a:pt x="22304" y="899028"/>
                  </a:lnTo>
                  <a:lnTo>
                    <a:pt x="5836" y="860016"/>
                  </a:lnTo>
                  <a:lnTo>
                    <a:pt x="0" y="816610"/>
                  </a:lnTo>
                  <a:lnTo>
                    <a:pt x="0" y="163322"/>
                  </a:lnTo>
                  <a:close/>
                </a:path>
              </a:pathLst>
            </a:custGeom>
            <a:ln w="15875">
              <a:solidFill>
                <a:srgbClr val="DE85E0"/>
              </a:solidFill>
            </a:ln>
          </p:spPr>
          <p:txBody>
            <a:bodyPr wrap="square" lIns="0" tIns="0" rIns="0" bIns="0" rtlCol="0"/>
            <a:lstStyle/>
            <a:p>
              <a:endParaRPr/>
            </a:p>
          </p:txBody>
        </p:sp>
      </p:grpSp>
      <p:sp>
        <p:nvSpPr>
          <p:cNvPr id="28" name="object 28"/>
          <p:cNvSpPr txBox="1"/>
          <p:nvPr/>
        </p:nvSpPr>
        <p:spPr>
          <a:xfrm>
            <a:off x="4266438" y="2361408"/>
            <a:ext cx="1260475" cy="756920"/>
          </a:xfrm>
          <a:prstGeom prst="rect">
            <a:avLst/>
          </a:prstGeom>
        </p:spPr>
        <p:txBody>
          <a:bodyPr vert="horz" wrap="square" lIns="0" tIns="73025" rIns="0" bIns="0" rtlCol="0">
            <a:spAutoFit/>
          </a:bodyPr>
          <a:lstStyle/>
          <a:p>
            <a:pPr algn="ctr">
              <a:lnSpc>
                <a:spcPct val="100000"/>
              </a:lnSpc>
              <a:spcBef>
                <a:spcPts val="575"/>
              </a:spcBef>
            </a:pPr>
            <a:r>
              <a:rPr sz="2000" spc="-120" dirty="0">
                <a:latin typeface="Arial MT"/>
                <a:cs typeface="Arial MT"/>
              </a:rPr>
              <a:t>Presentation</a:t>
            </a:r>
            <a:endParaRPr sz="2000">
              <a:latin typeface="Arial MT"/>
              <a:cs typeface="Arial MT"/>
            </a:endParaRPr>
          </a:p>
          <a:p>
            <a:pPr algn="ctr">
              <a:lnSpc>
                <a:spcPct val="100000"/>
              </a:lnSpc>
              <a:spcBef>
                <a:spcPts val="480"/>
              </a:spcBef>
            </a:pPr>
            <a:r>
              <a:rPr sz="2000" spc="-10" dirty="0">
                <a:latin typeface="Arial MT"/>
                <a:cs typeface="Arial MT"/>
              </a:rPr>
              <a:t>media</a:t>
            </a:r>
            <a:endParaRPr sz="2000">
              <a:latin typeface="Arial MT"/>
              <a:cs typeface="Arial MT"/>
            </a:endParaRPr>
          </a:p>
        </p:txBody>
      </p:sp>
      <p:grpSp>
        <p:nvGrpSpPr>
          <p:cNvPr id="29" name="object 29"/>
          <p:cNvGrpSpPr/>
          <p:nvPr/>
        </p:nvGrpSpPr>
        <p:grpSpPr>
          <a:xfrm>
            <a:off x="895921" y="1717357"/>
            <a:ext cx="11304270" cy="1686560"/>
            <a:chOff x="895921" y="1717357"/>
            <a:chExt cx="11304270" cy="1686560"/>
          </a:xfrm>
        </p:grpSpPr>
        <p:sp>
          <p:nvSpPr>
            <p:cNvPr id="30" name="object 30"/>
            <p:cNvSpPr/>
            <p:nvPr/>
          </p:nvSpPr>
          <p:spPr>
            <a:xfrm>
              <a:off x="900683" y="1722120"/>
              <a:ext cx="10460990" cy="1001394"/>
            </a:xfrm>
            <a:custGeom>
              <a:avLst/>
              <a:gdLst/>
              <a:ahLst/>
              <a:cxnLst/>
              <a:rect l="l" t="t" r="r" b="b"/>
              <a:pathLst>
                <a:path w="10460990" h="1001394">
                  <a:moveTo>
                    <a:pt x="0" y="79501"/>
                  </a:moveTo>
                  <a:lnTo>
                    <a:pt x="5230368" y="79501"/>
                  </a:lnTo>
                  <a:lnTo>
                    <a:pt x="5230368" y="38100"/>
                  </a:lnTo>
                  <a:lnTo>
                    <a:pt x="10460863" y="38100"/>
                  </a:lnTo>
                </a:path>
                <a:path w="10460990" h="1001394">
                  <a:moveTo>
                    <a:pt x="1885188" y="581278"/>
                  </a:moveTo>
                  <a:lnTo>
                    <a:pt x="1885188" y="91439"/>
                  </a:lnTo>
                </a:path>
                <a:path w="10460990" h="1001394">
                  <a:moveTo>
                    <a:pt x="3991355" y="581278"/>
                  </a:moveTo>
                  <a:lnTo>
                    <a:pt x="3995292" y="91439"/>
                  </a:lnTo>
                </a:path>
                <a:path w="10460990" h="1001394">
                  <a:moveTo>
                    <a:pt x="10460736" y="1001013"/>
                  </a:moveTo>
                  <a:lnTo>
                    <a:pt x="10460736" y="0"/>
                  </a:lnTo>
                </a:path>
              </a:pathLst>
            </a:custGeom>
            <a:ln w="9525">
              <a:solidFill>
                <a:srgbClr val="B5395F"/>
              </a:solidFill>
            </a:ln>
          </p:spPr>
          <p:txBody>
            <a:bodyPr wrap="square" lIns="0" tIns="0" rIns="0" bIns="0" rtlCol="0"/>
            <a:lstStyle/>
            <a:p>
              <a:endParaRPr/>
            </a:p>
          </p:txBody>
        </p:sp>
        <p:sp>
          <p:nvSpPr>
            <p:cNvPr id="31" name="object 31"/>
            <p:cNvSpPr/>
            <p:nvPr/>
          </p:nvSpPr>
          <p:spPr>
            <a:xfrm>
              <a:off x="10264140" y="2415540"/>
              <a:ext cx="1927860" cy="980440"/>
            </a:xfrm>
            <a:custGeom>
              <a:avLst/>
              <a:gdLst/>
              <a:ahLst/>
              <a:cxnLst/>
              <a:rect l="l" t="t" r="r" b="b"/>
              <a:pathLst>
                <a:path w="1927859" h="980439">
                  <a:moveTo>
                    <a:pt x="1782826" y="0"/>
                  </a:moveTo>
                  <a:lnTo>
                    <a:pt x="163321" y="0"/>
                  </a:lnTo>
                  <a:lnTo>
                    <a:pt x="119915" y="5836"/>
                  </a:lnTo>
                  <a:lnTo>
                    <a:pt x="80903" y="22304"/>
                  </a:lnTo>
                  <a:lnTo>
                    <a:pt x="47847" y="47847"/>
                  </a:lnTo>
                  <a:lnTo>
                    <a:pt x="22304" y="80903"/>
                  </a:lnTo>
                  <a:lnTo>
                    <a:pt x="5836" y="119915"/>
                  </a:lnTo>
                  <a:lnTo>
                    <a:pt x="0" y="163322"/>
                  </a:lnTo>
                  <a:lnTo>
                    <a:pt x="0" y="816610"/>
                  </a:lnTo>
                  <a:lnTo>
                    <a:pt x="5836" y="860016"/>
                  </a:lnTo>
                  <a:lnTo>
                    <a:pt x="22304" y="899028"/>
                  </a:lnTo>
                  <a:lnTo>
                    <a:pt x="47847" y="932084"/>
                  </a:lnTo>
                  <a:lnTo>
                    <a:pt x="80903" y="957627"/>
                  </a:lnTo>
                  <a:lnTo>
                    <a:pt x="119915" y="974095"/>
                  </a:lnTo>
                  <a:lnTo>
                    <a:pt x="163321" y="979932"/>
                  </a:lnTo>
                  <a:lnTo>
                    <a:pt x="1782826" y="979932"/>
                  </a:lnTo>
                  <a:lnTo>
                    <a:pt x="1826232" y="974095"/>
                  </a:lnTo>
                  <a:lnTo>
                    <a:pt x="1865244" y="957627"/>
                  </a:lnTo>
                  <a:lnTo>
                    <a:pt x="1898300" y="932084"/>
                  </a:lnTo>
                  <a:lnTo>
                    <a:pt x="1923843" y="899028"/>
                  </a:lnTo>
                  <a:lnTo>
                    <a:pt x="1927859" y="889512"/>
                  </a:lnTo>
                  <a:lnTo>
                    <a:pt x="1927859" y="90419"/>
                  </a:lnTo>
                  <a:lnTo>
                    <a:pt x="1898300" y="47847"/>
                  </a:lnTo>
                  <a:lnTo>
                    <a:pt x="1865244" y="22304"/>
                  </a:lnTo>
                  <a:lnTo>
                    <a:pt x="1826232" y="5836"/>
                  </a:lnTo>
                  <a:lnTo>
                    <a:pt x="1782826" y="0"/>
                  </a:lnTo>
                  <a:close/>
                </a:path>
              </a:pathLst>
            </a:custGeom>
            <a:solidFill>
              <a:srgbClr val="FFFFFF"/>
            </a:solidFill>
          </p:spPr>
          <p:txBody>
            <a:bodyPr wrap="square" lIns="0" tIns="0" rIns="0" bIns="0" rtlCol="0"/>
            <a:lstStyle/>
            <a:p>
              <a:endParaRPr/>
            </a:p>
          </p:txBody>
        </p:sp>
        <p:sp>
          <p:nvSpPr>
            <p:cNvPr id="32" name="object 32"/>
            <p:cNvSpPr/>
            <p:nvPr/>
          </p:nvSpPr>
          <p:spPr>
            <a:xfrm>
              <a:off x="10264140" y="2415540"/>
              <a:ext cx="1927860" cy="980440"/>
            </a:xfrm>
            <a:custGeom>
              <a:avLst/>
              <a:gdLst/>
              <a:ahLst/>
              <a:cxnLst/>
              <a:rect l="l" t="t" r="r" b="b"/>
              <a:pathLst>
                <a:path w="1927859" h="980439">
                  <a:moveTo>
                    <a:pt x="1927859" y="889512"/>
                  </a:moveTo>
                  <a:lnTo>
                    <a:pt x="1898300" y="932084"/>
                  </a:lnTo>
                  <a:lnTo>
                    <a:pt x="1865244" y="957627"/>
                  </a:lnTo>
                  <a:lnTo>
                    <a:pt x="1826232" y="974095"/>
                  </a:lnTo>
                  <a:lnTo>
                    <a:pt x="1782826" y="979932"/>
                  </a:lnTo>
                  <a:lnTo>
                    <a:pt x="163321" y="979932"/>
                  </a:lnTo>
                  <a:lnTo>
                    <a:pt x="119915" y="974095"/>
                  </a:lnTo>
                  <a:lnTo>
                    <a:pt x="80903" y="957627"/>
                  </a:lnTo>
                  <a:lnTo>
                    <a:pt x="47847" y="932084"/>
                  </a:lnTo>
                  <a:lnTo>
                    <a:pt x="22304" y="899028"/>
                  </a:lnTo>
                  <a:lnTo>
                    <a:pt x="5836" y="860016"/>
                  </a:lnTo>
                  <a:lnTo>
                    <a:pt x="0" y="816610"/>
                  </a:lnTo>
                  <a:lnTo>
                    <a:pt x="0" y="163322"/>
                  </a:lnTo>
                  <a:lnTo>
                    <a:pt x="5836" y="119915"/>
                  </a:lnTo>
                  <a:lnTo>
                    <a:pt x="22304" y="80903"/>
                  </a:lnTo>
                  <a:lnTo>
                    <a:pt x="47847" y="47847"/>
                  </a:lnTo>
                  <a:lnTo>
                    <a:pt x="80903" y="22304"/>
                  </a:lnTo>
                  <a:lnTo>
                    <a:pt x="119915" y="5836"/>
                  </a:lnTo>
                  <a:lnTo>
                    <a:pt x="163321" y="0"/>
                  </a:lnTo>
                  <a:lnTo>
                    <a:pt x="1782826" y="0"/>
                  </a:lnTo>
                  <a:lnTo>
                    <a:pt x="1826232" y="5836"/>
                  </a:lnTo>
                  <a:lnTo>
                    <a:pt x="1865244" y="22304"/>
                  </a:lnTo>
                  <a:lnTo>
                    <a:pt x="1898300" y="47847"/>
                  </a:lnTo>
                  <a:lnTo>
                    <a:pt x="1923843" y="80903"/>
                  </a:lnTo>
                  <a:lnTo>
                    <a:pt x="1927859" y="90419"/>
                  </a:lnTo>
                </a:path>
              </a:pathLst>
            </a:custGeom>
            <a:ln w="15875">
              <a:solidFill>
                <a:srgbClr val="DE85E0"/>
              </a:solidFill>
            </a:ln>
          </p:spPr>
          <p:txBody>
            <a:bodyPr wrap="square" lIns="0" tIns="0" rIns="0" bIns="0" rtlCol="0"/>
            <a:lstStyle/>
            <a:p>
              <a:endParaRPr/>
            </a:p>
          </p:txBody>
        </p:sp>
      </p:grpSp>
      <p:sp>
        <p:nvSpPr>
          <p:cNvPr id="33" name="object 33"/>
          <p:cNvSpPr txBox="1"/>
          <p:nvPr/>
        </p:nvSpPr>
        <p:spPr>
          <a:xfrm>
            <a:off x="10656189" y="2560447"/>
            <a:ext cx="1163320" cy="330835"/>
          </a:xfrm>
          <a:prstGeom prst="rect">
            <a:avLst/>
          </a:prstGeom>
        </p:spPr>
        <p:txBody>
          <a:bodyPr vert="horz" wrap="square" lIns="0" tIns="13335" rIns="0" bIns="0" rtlCol="0">
            <a:spAutoFit/>
          </a:bodyPr>
          <a:lstStyle/>
          <a:p>
            <a:pPr marL="12700">
              <a:lnSpc>
                <a:spcPct val="100000"/>
              </a:lnSpc>
              <a:spcBef>
                <a:spcPts val="105"/>
              </a:spcBef>
            </a:pPr>
            <a:r>
              <a:rPr sz="2000" spc="-95" dirty="0">
                <a:latin typeface="Arial MT"/>
                <a:cs typeface="Arial MT"/>
              </a:rPr>
              <a:t>Information</a:t>
            </a:r>
            <a:endParaRPr sz="2000">
              <a:latin typeface="Arial MT"/>
              <a:cs typeface="Arial MT"/>
            </a:endParaRPr>
          </a:p>
        </p:txBody>
      </p:sp>
      <p:sp>
        <p:nvSpPr>
          <p:cNvPr id="34" name="object 34"/>
          <p:cNvSpPr txBox="1"/>
          <p:nvPr/>
        </p:nvSpPr>
        <p:spPr>
          <a:xfrm>
            <a:off x="10736960" y="2926461"/>
            <a:ext cx="1003300" cy="330835"/>
          </a:xfrm>
          <a:prstGeom prst="rect">
            <a:avLst/>
          </a:prstGeom>
        </p:spPr>
        <p:txBody>
          <a:bodyPr vert="horz" wrap="square" lIns="0" tIns="13335" rIns="0" bIns="0" rtlCol="0">
            <a:spAutoFit/>
          </a:bodyPr>
          <a:lstStyle/>
          <a:p>
            <a:pPr marL="12700">
              <a:lnSpc>
                <a:spcPct val="100000"/>
              </a:lnSpc>
              <a:spcBef>
                <a:spcPts val="105"/>
              </a:spcBef>
            </a:pPr>
            <a:r>
              <a:rPr sz="2000" spc="-125" dirty="0">
                <a:latin typeface="Arial MT"/>
                <a:cs typeface="Arial MT"/>
              </a:rPr>
              <a:t>exchange</a:t>
            </a:r>
            <a:endParaRPr sz="2000">
              <a:latin typeface="Arial MT"/>
              <a:cs typeface="Arial MT"/>
            </a:endParaRPr>
          </a:p>
        </p:txBody>
      </p:sp>
      <p:sp>
        <p:nvSpPr>
          <p:cNvPr id="35" name="object 35"/>
          <p:cNvSpPr/>
          <p:nvPr/>
        </p:nvSpPr>
        <p:spPr>
          <a:xfrm>
            <a:off x="830580" y="3140963"/>
            <a:ext cx="10491470" cy="2634615"/>
          </a:xfrm>
          <a:custGeom>
            <a:avLst/>
            <a:gdLst/>
            <a:ahLst/>
            <a:cxnLst/>
            <a:rect l="l" t="t" r="r" b="b"/>
            <a:pathLst>
              <a:path w="10491470" h="2634615">
                <a:moveTo>
                  <a:pt x="76200" y="338836"/>
                </a:moveTo>
                <a:lnTo>
                  <a:pt x="44450" y="338836"/>
                </a:lnTo>
                <a:lnTo>
                  <a:pt x="44450" y="32004"/>
                </a:lnTo>
                <a:lnTo>
                  <a:pt x="31750" y="32004"/>
                </a:lnTo>
                <a:lnTo>
                  <a:pt x="31750" y="338836"/>
                </a:lnTo>
                <a:lnTo>
                  <a:pt x="0" y="338836"/>
                </a:lnTo>
                <a:lnTo>
                  <a:pt x="38100" y="415036"/>
                </a:lnTo>
                <a:lnTo>
                  <a:pt x="69850" y="351536"/>
                </a:lnTo>
                <a:lnTo>
                  <a:pt x="76200" y="338836"/>
                </a:lnTo>
                <a:close/>
              </a:path>
              <a:path w="10491470" h="2634615">
                <a:moveTo>
                  <a:pt x="1993392" y="885190"/>
                </a:moveTo>
                <a:lnTo>
                  <a:pt x="1961642" y="885190"/>
                </a:lnTo>
                <a:lnTo>
                  <a:pt x="1961642" y="0"/>
                </a:lnTo>
                <a:lnTo>
                  <a:pt x="1948942" y="0"/>
                </a:lnTo>
                <a:lnTo>
                  <a:pt x="1948942" y="885190"/>
                </a:lnTo>
                <a:lnTo>
                  <a:pt x="1917192" y="885190"/>
                </a:lnTo>
                <a:lnTo>
                  <a:pt x="1955292" y="961390"/>
                </a:lnTo>
                <a:lnTo>
                  <a:pt x="1987042" y="897890"/>
                </a:lnTo>
                <a:lnTo>
                  <a:pt x="1993392" y="885190"/>
                </a:lnTo>
                <a:close/>
              </a:path>
              <a:path w="10491470" h="2634615">
                <a:moveTo>
                  <a:pt x="4103624" y="1367917"/>
                </a:moveTo>
                <a:lnTo>
                  <a:pt x="4071899" y="1367497"/>
                </a:lnTo>
                <a:lnTo>
                  <a:pt x="4087622" y="160147"/>
                </a:lnTo>
                <a:lnTo>
                  <a:pt x="4074922" y="159893"/>
                </a:lnTo>
                <a:lnTo>
                  <a:pt x="4059212" y="1366901"/>
                </a:lnTo>
                <a:lnTo>
                  <a:pt x="4059199" y="1367332"/>
                </a:lnTo>
                <a:lnTo>
                  <a:pt x="4027424" y="1366901"/>
                </a:lnTo>
                <a:lnTo>
                  <a:pt x="4064508" y="1443609"/>
                </a:lnTo>
                <a:lnTo>
                  <a:pt x="4097312" y="1380109"/>
                </a:lnTo>
                <a:lnTo>
                  <a:pt x="4103624" y="1367917"/>
                </a:lnTo>
                <a:close/>
              </a:path>
              <a:path w="10491470" h="2634615">
                <a:moveTo>
                  <a:pt x="5960618" y="1877187"/>
                </a:moveTo>
                <a:lnTo>
                  <a:pt x="5928766" y="1877187"/>
                </a:lnTo>
                <a:lnTo>
                  <a:pt x="5933821" y="188976"/>
                </a:lnTo>
                <a:lnTo>
                  <a:pt x="5921248" y="188976"/>
                </a:lnTo>
                <a:lnTo>
                  <a:pt x="5916079" y="1877187"/>
                </a:lnTo>
                <a:lnTo>
                  <a:pt x="5884469" y="1877187"/>
                </a:lnTo>
                <a:lnTo>
                  <a:pt x="5922264" y="1953387"/>
                </a:lnTo>
                <a:lnTo>
                  <a:pt x="5954217" y="1889887"/>
                </a:lnTo>
                <a:lnTo>
                  <a:pt x="5960618" y="1877187"/>
                </a:lnTo>
                <a:close/>
              </a:path>
              <a:path w="10491470" h="2634615">
                <a:moveTo>
                  <a:pt x="8255635" y="2254758"/>
                </a:moveTo>
                <a:lnTo>
                  <a:pt x="8223898" y="2254758"/>
                </a:lnTo>
                <a:lnTo>
                  <a:pt x="8227822" y="115824"/>
                </a:lnTo>
                <a:lnTo>
                  <a:pt x="8215122" y="115824"/>
                </a:lnTo>
                <a:lnTo>
                  <a:pt x="8211198" y="2254758"/>
                </a:lnTo>
                <a:lnTo>
                  <a:pt x="8179486" y="2254758"/>
                </a:lnTo>
                <a:lnTo>
                  <a:pt x="8217408" y="2330831"/>
                </a:lnTo>
                <a:lnTo>
                  <a:pt x="8249310" y="2267331"/>
                </a:lnTo>
                <a:lnTo>
                  <a:pt x="8255635" y="2254758"/>
                </a:lnTo>
                <a:close/>
              </a:path>
              <a:path w="10491470" h="2634615">
                <a:moveTo>
                  <a:pt x="10491216" y="2557767"/>
                </a:moveTo>
                <a:lnTo>
                  <a:pt x="10459542" y="2558211"/>
                </a:lnTo>
                <a:lnTo>
                  <a:pt x="10427462" y="253111"/>
                </a:lnTo>
                <a:lnTo>
                  <a:pt x="10427462" y="252857"/>
                </a:lnTo>
                <a:lnTo>
                  <a:pt x="10414762" y="253111"/>
                </a:lnTo>
                <a:lnTo>
                  <a:pt x="10446829" y="2557767"/>
                </a:lnTo>
                <a:lnTo>
                  <a:pt x="10446842" y="2558389"/>
                </a:lnTo>
                <a:lnTo>
                  <a:pt x="10415016" y="2558834"/>
                </a:lnTo>
                <a:lnTo>
                  <a:pt x="10454132" y="2634488"/>
                </a:lnTo>
                <a:lnTo>
                  <a:pt x="10484764" y="2571089"/>
                </a:lnTo>
                <a:lnTo>
                  <a:pt x="10491216" y="2557767"/>
                </a:lnTo>
                <a:close/>
              </a:path>
            </a:pathLst>
          </a:custGeom>
          <a:solidFill>
            <a:srgbClr val="B5395F"/>
          </a:solidFill>
        </p:spPr>
        <p:txBody>
          <a:bodyPr wrap="square" lIns="0" tIns="0" rIns="0" bIns="0" rtlCol="0"/>
          <a:lstStyle/>
          <a:p>
            <a:endParaRPr/>
          </a:p>
        </p:txBody>
      </p:sp>
      <p:sp>
        <p:nvSpPr>
          <p:cNvPr id="36" name="object 36"/>
          <p:cNvSpPr txBox="1"/>
          <p:nvPr/>
        </p:nvSpPr>
        <p:spPr>
          <a:xfrm>
            <a:off x="-60553" y="3414141"/>
            <a:ext cx="12319635" cy="3031490"/>
          </a:xfrm>
          <a:prstGeom prst="rect">
            <a:avLst/>
          </a:prstGeom>
        </p:spPr>
        <p:txBody>
          <a:bodyPr vert="horz" wrap="square" lIns="0" tIns="12700" rIns="0" bIns="0" rtlCol="0">
            <a:spAutoFit/>
          </a:bodyPr>
          <a:lstStyle/>
          <a:p>
            <a:pPr marL="12700">
              <a:lnSpc>
                <a:spcPct val="100000"/>
              </a:lnSpc>
              <a:spcBef>
                <a:spcPts val="100"/>
              </a:spcBef>
            </a:pPr>
            <a:r>
              <a:rPr sz="1800" spc="-165" dirty="0">
                <a:latin typeface="Arial MT"/>
                <a:cs typeface="Arial MT"/>
              </a:rPr>
              <a:t>How</a:t>
            </a:r>
            <a:r>
              <a:rPr sz="1800" spc="-5" dirty="0">
                <a:latin typeface="Arial MT"/>
                <a:cs typeface="Arial MT"/>
              </a:rPr>
              <a:t> </a:t>
            </a:r>
            <a:r>
              <a:rPr sz="1800" spc="-10" dirty="0">
                <a:latin typeface="Arial MT"/>
                <a:cs typeface="Arial MT"/>
              </a:rPr>
              <a:t>do </a:t>
            </a:r>
            <a:r>
              <a:rPr sz="1800" spc="-220" dirty="0">
                <a:latin typeface="Arial MT"/>
                <a:cs typeface="Arial MT"/>
              </a:rPr>
              <a:t>humans</a:t>
            </a:r>
            <a:r>
              <a:rPr sz="1800" spc="-15" dirty="0">
                <a:latin typeface="Arial MT"/>
                <a:cs typeface="Arial MT"/>
              </a:rPr>
              <a:t> </a:t>
            </a:r>
            <a:r>
              <a:rPr sz="1800" spc="-90" dirty="0">
                <a:latin typeface="Arial MT"/>
                <a:cs typeface="Arial MT"/>
              </a:rPr>
              <a:t>perceive</a:t>
            </a:r>
            <a:r>
              <a:rPr sz="1800" spc="-10" dirty="0">
                <a:latin typeface="Arial MT"/>
                <a:cs typeface="Arial MT"/>
              </a:rPr>
              <a:t> </a:t>
            </a:r>
            <a:r>
              <a:rPr sz="1800" spc="-20" dirty="0">
                <a:latin typeface="Arial MT"/>
                <a:cs typeface="Arial MT"/>
              </a:rPr>
              <a:t>information?</a:t>
            </a:r>
            <a:endParaRPr sz="1800">
              <a:latin typeface="Arial MT"/>
              <a:cs typeface="Arial MT"/>
            </a:endParaRPr>
          </a:p>
          <a:p>
            <a:pPr>
              <a:lnSpc>
                <a:spcPct val="100000"/>
              </a:lnSpc>
              <a:spcBef>
                <a:spcPts val="515"/>
              </a:spcBef>
            </a:pPr>
            <a:endParaRPr sz="1800">
              <a:latin typeface="Arial MT"/>
              <a:cs typeface="Arial MT"/>
            </a:endParaRPr>
          </a:p>
          <a:p>
            <a:pPr marL="687070">
              <a:lnSpc>
                <a:spcPct val="100000"/>
              </a:lnSpc>
            </a:pPr>
            <a:r>
              <a:rPr sz="1800" spc="-165" dirty="0">
                <a:latin typeface="Arial MT"/>
                <a:cs typeface="Arial MT"/>
              </a:rPr>
              <a:t>How</a:t>
            </a:r>
            <a:r>
              <a:rPr sz="1800" spc="20" dirty="0">
                <a:latin typeface="Arial MT"/>
                <a:cs typeface="Arial MT"/>
              </a:rPr>
              <a:t> </a:t>
            </a:r>
            <a:r>
              <a:rPr sz="1800" spc="-165" dirty="0">
                <a:latin typeface="Arial MT"/>
                <a:cs typeface="Arial MT"/>
              </a:rPr>
              <a:t>is</a:t>
            </a:r>
            <a:r>
              <a:rPr sz="1800" spc="20" dirty="0">
                <a:latin typeface="Arial MT"/>
                <a:cs typeface="Arial MT"/>
              </a:rPr>
              <a:t> </a:t>
            </a:r>
            <a:r>
              <a:rPr sz="1800" spc="-90" dirty="0">
                <a:latin typeface="Arial MT"/>
                <a:cs typeface="Arial MT"/>
              </a:rPr>
              <a:t>information</a:t>
            </a:r>
            <a:r>
              <a:rPr sz="1800" spc="5" dirty="0">
                <a:latin typeface="Arial MT"/>
                <a:cs typeface="Arial MT"/>
              </a:rPr>
              <a:t> </a:t>
            </a:r>
            <a:r>
              <a:rPr sz="1800" spc="-114" dirty="0">
                <a:latin typeface="Arial MT"/>
                <a:cs typeface="Arial MT"/>
              </a:rPr>
              <a:t>encoded</a:t>
            </a:r>
            <a:r>
              <a:rPr sz="1800" dirty="0">
                <a:latin typeface="Arial MT"/>
                <a:cs typeface="Arial MT"/>
              </a:rPr>
              <a:t> </a:t>
            </a:r>
            <a:r>
              <a:rPr sz="1800" spc="-105" dirty="0">
                <a:latin typeface="Arial MT"/>
                <a:cs typeface="Arial MT"/>
              </a:rPr>
              <a:t>in</a:t>
            </a:r>
            <a:r>
              <a:rPr sz="1800" spc="20" dirty="0">
                <a:latin typeface="Arial MT"/>
                <a:cs typeface="Arial MT"/>
              </a:rPr>
              <a:t> </a:t>
            </a:r>
            <a:r>
              <a:rPr sz="1800" spc="-105" dirty="0">
                <a:latin typeface="Arial MT"/>
                <a:cs typeface="Arial MT"/>
              </a:rPr>
              <a:t>the</a:t>
            </a:r>
            <a:r>
              <a:rPr sz="1800" spc="25" dirty="0">
                <a:latin typeface="Arial MT"/>
                <a:cs typeface="Arial MT"/>
              </a:rPr>
              <a:t> </a:t>
            </a:r>
            <a:r>
              <a:rPr sz="1800" spc="-30" dirty="0">
                <a:latin typeface="Arial MT"/>
                <a:cs typeface="Arial MT"/>
              </a:rPr>
              <a:t>computer?</a:t>
            </a:r>
            <a:endParaRPr sz="1800">
              <a:latin typeface="Arial MT"/>
              <a:cs typeface="Arial MT"/>
            </a:endParaRPr>
          </a:p>
          <a:p>
            <a:pPr>
              <a:lnSpc>
                <a:spcPct val="100000"/>
              </a:lnSpc>
              <a:spcBef>
                <a:spcPts val="160"/>
              </a:spcBef>
            </a:pPr>
            <a:endParaRPr sz="1800">
              <a:latin typeface="Arial MT"/>
              <a:cs typeface="Arial MT"/>
            </a:endParaRPr>
          </a:p>
          <a:p>
            <a:pPr marL="1700530" marR="4939665">
              <a:lnSpc>
                <a:spcPct val="100000"/>
              </a:lnSpc>
              <a:spcBef>
                <a:spcPts val="5"/>
              </a:spcBef>
            </a:pPr>
            <a:r>
              <a:rPr sz="1800" spc="-100" dirty="0">
                <a:latin typeface="Arial MT"/>
                <a:cs typeface="Arial MT"/>
              </a:rPr>
              <a:t>Which</a:t>
            </a:r>
            <a:r>
              <a:rPr sz="1800" spc="-5" dirty="0">
                <a:latin typeface="Arial MT"/>
                <a:cs typeface="Arial MT"/>
              </a:rPr>
              <a:t> </a:t>
            </a:r>
            <a:r>
              <a:rPr sz="1800" spc="-165" dirty="0">
                <a:latin typeface="Arial MT"/>
                <a:cs typeface="Arial MT"/>
              </a:rPr>
              <a:t>medium</a:t>
            </a:r>
            <a:r>
              <a:rPr sz="1800" spc="-20" dirty="0">
                <a:latin typeface="Arial MT"/>
                <a:cs typeface="Arial MT"/>
              </a:rPr>
              <a:t> </a:t>
            </a:r>
            <a:r>
              <a:rPr sz="1800" spc="-165" dirty="0">
                <a:latin typeface="Arial MT"/>
                <a:cs typeface="Arial MT"/>
              </a:rPr>
              <a:t>is</a:t>
            </a:r>
            <a:r>
              <a:rPr sz="1800" dirty="0">
                <a:latin typeface="Arial MT"/>
                <a:cs typeface="Arial MT"/>
              </a:rPr>
              <a:t> </a:t>
            </a:r>
            <a:r>
              <a:rPr sz="1800" spc="-160" dirty="0">
                <a:latin typeface="Arial MT"/>
                <a:cs typeface="Arial MT"/>
              </a:rPr>
              <a:t>used</a:t>
            </a:r>
            <a:r>
              <a:rPr sz="1800" spc="5" dirty="0">
                <a:latin typeface="Arial MT"/>
                <a:cs typeface="Arial MT"/>
              </a:rPr>
              <a:t> </a:t>
            </a:r>
            <a:r>
              <a:rPr sz="1800" spc="-10" dirty="0">
                <a:latin typeface="Arial MT"/>
                <a:cs typeface="Arial MT"/>
              </a:rPr>
              <a:t>to </a:t>
            </a:r>
            <a:r>
              <a:rPr sz="1800" spc="-95" dirty="0">
                <a:latin typeface="Arial MT"/>
                <a:cs typeface="Arial MT"/>
              </a:rPr>
              <a:t>output</a:t>
            </a:r>
            <a:r>
              <a:rPr sz="1800" spc="-15" dirty="0">
                <a:latin typeface="Arial MT"/>
                <a:cs typeface="Arial MT"/>
              </a:rPr>
              <a:t> </a:t>
            </a:r>
            <a:r>
              <a:rPr sz="1800" spc="-90" dirty="0">
                <a:latin typeface="Arial MT"/>
                <a:cs typeface="Arial MT"/>
              </a:rPr>
              <a:t>information</a:t>
            </a:r>
            <a:r>
              <a:rPr sz="1800" spc="-20" dirty="0">
                <a:latin typeface="Arial MT"/>
                <a:cs typeface="Arial MT"/>
              </a:rPr>
              <a:t> </a:t>
            </a:r>
            <a:r>
              <a:rPr sz="1800" spc="-75" dirty="0">
                <a:latin typeface="Arial MT"/>
                <a:cs typeface="Arial MT"/>
              </a:rPr>
              <a:t>from</a:t>
            </a:r>
            <a:r>
              <a:rPr sz="1800" spc="5" dirty="0">
                <a:latin typeface="Arial MT"/>
                <a:cs typeface="Arial MT"/>
              </a:rPr>
              <a:t> </a:t>
            </a:r>
            <a:r>
              <a:rPr sz="1800" spc="-105" dirty="0">
                <a:latin typeface="Arial MT"/>
                <a:cs typeface="Arial MT"/>
              </a:rPr>
              <a:t>the</a:t>
            </a:r>
            <a:r>
              <a:rPr sz="1800" spc="-5" dirty="0">
                <a:latin typeface="Arial MT"/>
                <a:cs typeface="Arial MT"/>
              </a:rPr>
              <a:t> </a:t>
            </a:r>
            <a:r>
              <a:rPr sz="1800" spc="-105" dirty="0">
                <a:latin typeface="Arial MT"/>
                <a:cs typeface="Arial MT"/>
              </a:rPr>
              <a:t>computer </a:t>
            </a:r>
            <a:r>
              <a:rPr sz="1800" dirty="0">
                <a:latin typeface="Arial MT"/>
                <a:cs typeface="Arial MT"/>
              </a:rPr>
              <a:t>or</a:t>
            </a:r>
            <a:r>
              <a:rPr sz="1800" spc="-95" dirty="0">
                <a:latin typeface="Arial MT"/>
                <a:cs typeface="Arial MT"/>
              </a:rPr>
              <a:t> </a:t>
            </a:r>
            <a:r>
              <a:rPr sz="1800" spc="-90" dirty="0">
                <a:latin typeface="Arial MT"/>
                <a:cs typeface="Arial MT"/>
              </a:rPr>
              <a:t>input</a:t>
            </a:r>
            <a:r>
              <a:rPr sz="1800" spc="-35" dirty="0">
                <a:latin typeface="Arial MT"/>
                <a:cs typeface="Arial MT"/>
              </a:rPr>
              <a:t> </a:t>
            </a:r>
            <a:r>
              <a:rPr sz="1800" spc="-105" dirty="0">
                <a:latin typeface="Arial MT"/>
                <a:cs typeface="Arial MT"/>
              </a:rPr>
              <a:t>in</a:t>
            </a:r>
            <a:r>
              <a:rPr sz="1800" spc="-20" dirty="0">
                <a:latin typeface="Arial MT"/>
                <a:cs typeface="Arial MT"/>
              </a:rPr>
              <a:t> </a:t>
            </a:r>
            <a:r>
              <a:rPr sz="1800" spc="-105" dirty="0">
                <a:latin typeface="Arial MT"/>
                <a:cs typeface="Arial MT"/>
              </a:rPr>
              <a:t>the</a:t>
            </a:r>
            <a:r>
              <a:rPr sz="1800" spc="-20" dirty="0">
                <a:latin typeface="Arial MT"/>
                <a:cs typeface="Arial MT"/>
              </a:rPr>
              <a:t> </a:t>
            </a:r>
            <a:r>
              <a:rPr sz="1800" spc="-35" dirty="0">
                <a:latin typeface="Arial MT"/>
                <a:cs typeface="Arial MT"/>
              </a:rPr>
              <a:t>computer?</a:t>
            </a:r>
            <a:endParaRPr sz="1800">
              <a:latin typeface="Arial MT"/>
              <a:cs typeface="Arial MT"/>
            </a:endParaRPr>
          </a:p>
          <a:p>
            <a:pPr marL="5245735">
              <a:lnSpc>
                <a:spcPts val="2000"/>
              </a:lnSpc>
            </a:pPr>
            <a:r>
              <a:rPr sz="1800" spc="-55" dirty="0">
                <a:latin typeface="Arial MT"/>
                <a:cs typeface="Arial MT"/>
              </a:rPr>
              <a:t>Where</a:t>
            </a:r>
            <a:r>
              <a:rPr sz="1800" spc="-50" dirty="0">
                <a:latin typeface="Arial MT"/>
                <a:cs typeface="Arial MT"/>
              </a:rPr>
              <a:t> </a:t>
            </a:r>
            <a:r>
              <a:rPr sz="1800" spc="-165" dirty="0">
                <a:latin typeface="Arial MT"/>
                <a:cs typeface="Arial MT"/>
              </a:rPr>
              <a:t>is</a:t>
            </a:r>
            <a:r>
              <a:rPr sz="1800" dirty="0">
                <a:latin typeface="Arial MT"/>
                <a:cs typeface="Arial MT"/>
              </a:rPr>
              <a:t> </a:t>
            </a:r>
            <a:r>
              <a:rPr sz="1800" spc="-80" dirty="0">
                <a:latin typeface="Arial MT"/>
                <a:cs typeface="Arial MT"/>
              </a:rPr>
              <a:t>information</a:t>
            </a:r>
            <a:r>
              <a:rPr sz="1800" spc="-20" dirty="0">
                <a:latin typeface="Arial MT"/>
                <a:cs typeface="Arial MT"/>
              </a:rPr>
              <a:t> </a:t>
            </a:r>
            <a:r>
              <a:rPr sz="1800" spc="-10" dirty="0">
                <a:latin typeface="Arial MT"/>
                <a:cs typeface="Arial MT"/>
              </a:rPr>
              <a:t>stored?</a:t>
            </a:r>
            <a:endParaRPr sz="1800">
              <a:latin typeface="Arial MT"/>
              <a:cs typeface="Arial MT"/>
            </a:endParaRPr>
          </a:p>
          <a:p>
            <a:pPr marL="6697345">
              <a:lnSpc>
                <a:spcPct val="100000"/>
              </a:lnSpc>
              <a:spcBef>
                <a:spcPts val="919"/>
              </a:spcBef>
            </a:pPr>
            <a:r>
              <a:rPr sz="1800" spc="-100" dirty="0">
                <a:latin typeface="Arial MT"/>
                <a:cs typeface="Arial MT"/>
              </a:rPr>
              <a:t>Which</a:t>
            </a:r>
            <a:r>
              <a:rPr sz="1800" spc="-5" dirty="0">
                <a:latin typeface="Arial MT"/>
                <a:cs typeface="Arial MT"/>
              </a:rPr>
              <a:t> </a:t>
            </a:r>
            <a:r>
              <a:rPr sz="1800" spc="-165" dirty="0">
                <a:latin typeface="Arial MT"/>
                <a:cs typeface="Arial MT"/>
              </a:rPr>
              <a:t>medium</a:t>
            </a:r>
            <a:r>
              <a:rPr sz="1800" spc="-20" dirty="0">
                <a:latin typeface="Arial MT"/>
                <a:cs typeface="Arial MT"/>
              </a:rPr>
              <a:t> </a:t>
            </a:r>
            <a:r>
              <a:rPr sz="1800" spc="-165" dirty="0">
                <a:latin typeface="Arial MT"/>
                <a:cs typeface="Arial MT"/>
              </a:rPr>
              <a:t>is</a:t>
            </a:r>
            <a:r>
              <a:rPr sz="1800" spc="5" dirty="0">
                <a:latin typeface="Arial MT"/>
                <a:cs typeface="Arial MT"/>
              </a:rPr>
              <a:t> </a:t>
            </a:r>
            <a:r>
              <a:rPr sz="1800" spc="-160" dirty="0">
                <a:latin typeface="Arial MT"/>
                <a:cs typeface="Arial MT"/>
              </a:rPr>
              <a:t>used</a:t>
            </a:r>
            <a:r>
              <a:rPr sz="1800" spc="5" dirty="0">
                <a:latin typeface="Arial MT"/>
                <a:cs typeface="Arial MT"/>
              </a:rPr>
              <a:t> </a:t>
            </a:r>
            <a:r>
              <a:rPr sz="1800" spc="-10" dirty="0">
                <a:latin typeface="Arial MT"/>
                <a:cs typeface="Arial MT"/>
              </a:rPr>
              <a:t>to</a:t>
            </a:r>
            <a:r>
              <a:rPr sz="1800" spc="-5" dirty="0">
                <a:latin typeface="Arial MT"/>
                <a:cs typeface="Arial MT"/>
              </a:rPr>
              <a:t> </a:t>
            </a:r>
            <a:r>
              <a:rPr sz="1800" spc="-114" dirty="0">
                <a:latin typeface="Arial MT"/>
                <a:cs typeface="Arial MT"/>
              </a:rPr>
              <a:t>transmit</a:t>
            </a:r>
            <a:r>
              <a:rPr sz="1800" spc="-15" dirty="0">
                <a:latin typeface="Arial MT"/>
                <a:cs typeface="Arial MT"/>
              </a:rPr>
              <a:t> </a:t>
            </a:r>
            <a:r>
              <a:rPr sz="1800" spc="-10" dirty="0">
                <a:latin typeface="Arial MT"/>
                <a:cs typeface="Arial MT"/>
              </a:rPr>
              <a:t>data?</a:t>
            </a:r>
            <a:endParaRPr sz="1800">
              <a:latin typeface="Arial MT"/>
              <a:cs typeface="Arial MT"/>
            </a:endParaRPr>
          </a:p>
          <a:p>
            <a:pPr marL="7711440" marR="5080" indent="-914400">
              <a:lnSpc>
                <a:spcPct val="100000"/>
              </a:lnSpc>
              <a:spcBef>
                <a:spcPts val="805"/>
              </a:spcBef>
            </a:pPr>
            <a:r>
              <a:rPr sz="1800" spc="-100" dirty="0">
                <a:latin typeface="Arial MT"/>
                <a:cs typeface="Arial MT"/>
              </a:rPr>
              <a:t>Which</a:t>
            </a:r>
            <a:r>
              <a:rPr sz="1800" spc="5" dirty="0">
                <a:latin typeface="Arial MT"/>
                <a:cs typeface="Arial MT"/>
              </a:rPr>
              <a:t> </a:t>
            </a:r>
            <a:r>
              <a:rPr sz="1800" dirty="0">
                <a:latin typeface="Arial MT"/>
                <a:cs typeface="Arial MT"/>
              </a:rPr>
              <a:t>data</a:t>
            </a:r>
            <a:r>
              <a:rPr sz="1800" spc="-20" dirty="0">
                <a:latin typeface="Arial MT"/>
                <a:cs typeface="Arial MT"/>
              </a:rPr>
              <a:t> </a:t>
            </a:r>
            <a:r>
              <a:rPr sz="1800" spc="-165" dirty="0">
                <a:latin typeface="Arial MT"/>
                <a:cs typeface="Arial MT"/>
              </a:rPr>
              <a:t>medium</a:t>
            </a:r>
            <a:r>
              <a:rPr sz="1800" spc="5" dirty="0">
                <a:latin typeface="Arial MT"/>
                <a:cs typeface="Arial MT"/>
              </a:rPr>
              <a:t> </a:t>
            </a:r>
            <a:r>
              <a:rPr sz="1800" spc="-165" dirty="0">
                <a:latin typeface="Arial MT"/>
                <a:cs typeface="Arial MT"/>
              </a:rPr>
              <a:t>is</a:t>
            </a:r>
            <a:r>
              <a:rPr sz="1800" spc="5" dirty="0">
                <a:latin typeface="Arial MT"/>
                <a:cs typeface="Arial MT"/>
              </a:rPr>
              <a:t> </a:t>
            </a:r>
            <a:r>
              <a:rPr sz="1800" spc="-170" dirty="0">
                <a:latin typeface="Arial MT"/>
                <a:cs typeface="Arial MT"/>
              </a:rPr>
              <a:t>used</a:t>
            </a:r>
            <a:r>
              <a:rPr sz="1800" spc="-10" dirty="0">
                <a:latin typeface="Arial MT"/>
                <a:cs typeface="Arial MT"/>
              </a:rPr>
              <a:t> </a:t>
            </a:r>
            <a:r>
              <a:rPr sz="1800" dirty="0">
                <a:latin typeface="Arial MT"/>
                <a:cs typeface="Arial MT"/>
              </a:rPr>
              <a:t>to</a:t>
            </a:r>
            <a:r>
              <a:rPr sz="1800" spc="15" dirty="0">
                <a:latin typeface="Arial MT"/>
                <a:cs typeface="Arial MT"/>
              </a:rPr>
              <a:t> </a:t>
            </a:r>
            <a:r>
              <a:rPr sz="1800" spc="-125" dirty="0">
                <a:latin typeface="Arial MT"/>
                <a:cs typeface="Arial MT"/>
              </a:rPr>
              <a:t>exchange</a:t>
            </a:r>
            <a:r>
              <a:rPr sz="1800" spc="-25" dirty="0">
                <a:latin typeface="Arial MT"/>
                <a:cs typeface="Arial MT"/>
              </a:rPr>
              <a:t> </a:t>
            </a:r>
            <a:r>
              <a:rPr sz="1800" spc="-90" dirty="0">
                <a:latin typeface="Arial MT"/>
                <a:cs typeface="Arial MT"/>
              </a:rPr>
              <a:t>information</a:t>
            </a:r>
            <a:r>
              <a:rPr sz="1800" spc="-10" dirty="0">
                <a:latin typeface="Arial MT"/>
                <a:cs typeface="Arial MT"/>
              </a:rPr>
              <a:t> </a:t>
            </a:r>
            <a:r>
              <a:rPr sz="1800" spc="-45" dirty="0">
                <a:latin typeface="Arial MT"/>
                <a:cs typeface="Arial MT"/>
              </a:rPr>
              <a:t>betwee </a:t>
            </a:r>
            <a:r>
              <a:rPr sz="1800" spc="-25" dirty="0">
                <a:latin typeface="Arial MT"/>
                <a:cs typeface="Arial MT"/>
              </a:rPr>
              <a:t>different</a:t>
            </a:r>
            <a:r>
              <a:rPr sz="1800" spc="-60" dirty="0">
                <a:latin typeface="Arial MT"/>
                <a:cs typeface="Arial MT"/>
              </a:rPr>
              <a:t> </a:t>
            </a:r>
            <a:r>
              <a:rPr sz="1800" spc="-30" dirty="0">
                <a:latin typeface="Arial MT"/>
                <a:cs typeface="Arial MT"/>
              </a:rPr>
              <a:t>locations?</a:t>
            </a:r>
            <a:endParaRPr sz="1800">
              <a:latin typeface="Arial MT"/>
              <a:cs typeface="Arial MT"/>
            </a:endParaRPr>
          </a:p>
        </p:txBody>
      </p:sp>
      <p:sp>
        <p:nvSpPr>
          <p:cNvPr id="37" name="object 37"/>
          <p:cNvSpPr/>
          <p:nvPr/>
        </p:nvSpPr>
        <p:spPr>
          <a:xfrm>
            <a:off x="900683" y="1760220"/>
            <a:ext cx="8151495" cy="617855"/>
          </a:xfrm>
          <a:custGeom>
            <a:avLst/>
            <a:gdLst/>
            <a:ahLst/>
            <a:cxnLst/>
            <a:rect l="l" t="t" r="r" b="b"/>
            <a:pathLst>
              <a:path w="8151495" h="617855">
                <a:moveTo>
                  <a:pt x="0" y="53339"/>
                </a:moveTo>
                <a:lnTo>
                  <a:pt x="0" y="461771"/>
                </a:lnTo>
              </a:path>
              <a:path w="8151495" h="617855">
                <a:moveTo>
                  <a:pt x="6137147" y="15239"/>
                </a:moveTo>
                <a:lnTo>
                  <a:pt x="6150864" y="551306"/>
                </a:lnTo>
              </a:path>
              <a:path w="8151495" h="617855">
                <a:moveTo>
                  <a:pt x="8147304" y="0"/>
                </a:moveTo>
                <a:lnTo>
                  <a:pt x="8151114" y="617727"/>
                </a:lnTo>
              </a:path>
            </a:pathLst>
          </a:custGeom>
          <a:ln w="9525">
            <a:solidFill>
              <a:srgbClr val="B5395F"/>
            </a:solidFill>
          </a:ln>
        </p:spPr>
        <p:txBody>
          <a:bodyPr wrap="square" lIns="0" tIns="0" rIns="0" bIns="0" rtlCol="0"/>
          <a:lstStyle/>
          <a:p>
            <a:endParaRPr/>
          </a:p>
        </p:txBody>
      </p:sp>
      <p:sp>
        <p:nvSpPr>
          <p:cNvPr id="39" name="Footer Placeholder 38">
            <a:extLst>
              <a:ext uri="{FF2B5EF4-FFF2-40B4-BE49-F238E27FC236}">
                <a16:creationId xmlns:a16="http://schemas.microsoft.com/office/drawing/2014/main" id="{6F046C70-CFE5-45D6-BD86-5B9038C3D1D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159349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fontScale="92500" lnSpcReduction="20000"/>
          </a:bodyPr>
          <a:lstStyle/>
          <a:p>
            <a:r>
              <a:rPr lang="en-CA" dirty="0"/>
              <a:t>The main effect of the coder-decoder process is to produce reconstructed, quantized signal values     </a:t>
            </a:r>
          </a:p>
          <a:p>
            <a:pPr marL="411480" lvl="1" indent="0">
              <a:buNone/>
            </a:pPr>
            <a:endParaRPr lang="en-CA" dirty="0"/>
          </a:p>
          <a:p>
            <a:pPr marL="411480" lvl="1" indent="0">
              <a:buNone/>
            </a:pPr>
            <a:r>
              <a:rPr lang="en-CA" dirty="0"/>
              <a:t>The </a:t>
            </a:r>
            <a:r>
              <a:rPr lang="en-CA" b="1" dirty="0"/>
              <a:t>distortion </a:t>
            </a:r>
            <a:r>
              <a:rPr lang="en-CA" dirty="0"/>
              <a:t>is the average squared error  </a:t>
            </a:r>
          </a:p>
          <a:p>
            <a:pPr marL="411480" lvl="1" indent="0">
              <a:buNone/>
            </a:pPr>
            <a:r>
              <a:rPr lang="en-CA" dirty="0"/>
              <a:t> </a:t>
            </a:r>
            <a:r>
              <a:rPr lang="pt-BR" dirty="0"/>
              <a:t>one </a:t>
            </a:r>
            <a:r>
              <a:rPr lang="en-CA" dirty="0"/>
              <a:t>often plots distortion versus the number of bit-levels used. A Lloyd-Max </a:t>
            </a:r>
            <a:r>
              <a:rPr lang="en-CA" dirty="0" err="1"/>
              <a:t>quantizer</a:t>
            </a:r>
            <a:r>
              <a:rPr lang="en-CA" dirty="0"/>
              <a:t> will do better (have less distortion) than a uniform </a:t>
            </a:r>
            <a:r>
              <a:rPr lang="en-CA" dirty="0" err="1"/>
              <a:t>quantizer</a:t>
            </a:r>
            <a:r>
              <a:rPr lang="en-CA" dirty="0"/>
              <a:t>.</a:t>
            </a:r>
          </a:p>
          <a:p>
            <a:r>
              <a:rPr lang="en-CA" dirty="0"/>
              <a:t>For speech, we could modify quantization steps adaptively by estimating the mean and variance of a patch of signal values, and shifting quantization steps accordingly, for every block of signal values. That is, starting at time </a:t>
            </a:r>
            <a:r>
              <a:rPr lang="en-CA" i="1" dirty="0" err="1">
                <a:latin typeface="Georgia" pitchFamily="18" charset="0"/>
              </a:rPr>
              <a:t>i</a:t>
            </a:r>
            <a:r>
              <a:rPr lang="en-CA" dirty="0"/>
              <a:t> we could take a block of </a:t>
            </a:r>
            <a:r>
              <a:rPr lang="en-CA" i="1" dirty="0">
                <a:latin typeface="Times New Roman" pitchFamily="18" charset="0"/>
                <a:cs typeface="Times New Roman" pitchFamily="18" charset="0"/>
              </a:rPr>
              <a:t>N</a:t>
            </a:r>
            <a:r>
              <a:rPr lang="en-CA" dirty="0"/>
              <a:t> values </a:t>
            </a:r>
            <a:r>
              <a:rPr lang="en-CA" i="1" dirty="0" err="1">
                <a:latin typeface="Times New Roman" pitchFamily="18" charset="0"/>
                <a:cs typeface="Times New Roman" pitchFamily="18" charset="0"/>
              </a:rPr>
              <a:t>f</a:t>
            </a:r>
            <a:r>
              <a:rPr lang="en-CA" baseline="-25000" dirty="0" err="1">
                <a:latin typeface="Georgia" pitchFamily="18" charset="0"/>
              </a:rPr>
              <a:t>n</a:t>
            </a:r>
            <a:r>
              <a:rPr lang="en-CA" dirty="0"/>
              <a:t> and try to minimize the quantization error:</a:t>
            </a:r>
          </a:p>
          <a:p>
            <a:endParaRPr lang="en-CA" dirty="0"/>
          </a:p>
          <a:p>
            <a:endParaRPr lang="en-CA" dirty="0"/>
          </a:p>
          <a:p>
            <a:pPr marL="114300" indent="0" algn="r">
              <a:buNone/>
            </a:pPr>
            <a:r>
              <a:rPr lang="en-CA" dirty="0"/>
              <a:t>(6.17)</a:t>
            </a:r>
          </a:p>
          <a:p>
            <a:pPr marL="411480" lvl="1" indent="0">
              <a:buNone/>
            </a:pP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8" name="Object 7"/>
          <p:cNvGraphicFramePr>
            <a:graphicFrameLocks noChangeAspect="1"/>
          </p:cNvGraphicFramePr>
          <p:nvPr/>
        </p:nvGraphicFramePr>
        <p:xfrm>
          <a:off x="7104113" y="1556792"/>
          <a:ext cx="1857193" cy="717552"/>
        </p:xfrm>
        <a:graphic>
          <a:graphicData uri="http://schemas.openxmlformats.org/presentationml/2006/ole">
            <mc:AlternateContent xmlns:mc="http://schemas.openxmlformats.org/markup-compatibility/2006">
              <mc:Choice xmlns:v="urn:schemas-microsoft-com:vml" Requires="v">
                <p:oleObj name="Equation" r:id="rId3" imgW="1117440" imgH="431640" progId="Equation.DSMT4">
                  <p:embed/>
                </p:oleObj>
              </mc:Choice>
              <mc:Fallback>
                <p:oleObj name="Equation" r:id="rId3" imgW="1117440" imgH="431640" progId="Equation.DSMT4">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3" y="1556792"/>
                        <a:ext cx="1857193" cy="7175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nvGraphicFramePr>
        <p:xfrm>
          <a:off x="3719736" y="4653136"/>
          <a:ext cx="4572000" cy="1306512"/>
        </p:xfrm>
        <a:graphic>
          <a:graphicData uri="http://schemas.openxmlformats.org/presentationml/2006/ole">
            <mc:AlternateContent xmlns:mc="http://schemas.openxmlformats.org/markup-compatibility/2006">
              <mc:Choice xmlns:v="urn:schemas-microsoft-com:vml" Requires="v">
                <p:oleObj name="Equation" r:id="rId5" imgW="1511300" imgH="431800" progId="Equation.DSMT4">
                  <p:embed/>
                </p:oleObj>
              </mc:Choice>
              <mc:Fallback>
                <p:oleObj name="Equation" r:id="rId5" imgW="1511300" imgH="431800" progId="Equation.DSMT4">
                  <p:embed/>
                  <p:pic>
                    <p:nvPicPr>
                      <p:cNvPr id="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736" y="4653136"/>
                        <a:ext cx="45720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6888088" y="1052736"/>
          <a:ext cx="1224136" cy="422116"/>
        </p:xfrm>
        <a:graphic>
          <a:graphicData uri="http://schemas.openxmlformats.org/presentationml/2006/ole">
            <mc:AlternateContent xmlns:mc="http://schemas.openxmlformats.org/markup-compatibility/2006">
              <mc:Choice xmlns:v="urn:schemas-microsoft-com:vml" Requires="v">
                <p:oleObj name="Equation" r:id="rId7" imgW="736560" imgH="253800" progId="Equation.3">
                  <p:embed/>
                </p:oleObj>
              </mc:Choice>
              <mc:Fallback>
                <p:oleObj name="Equation" r:id="rId7" imgW="736560" imgH="253800" progId="Equation.3">
                  <p:embed/>
                  <p:pic>
                    <p:nvPicPr>
                      <p:cNvPr id="6" name="Object 5"/>
                      <p:cNvPicPr/>
                      <p:nvPr/>
                    </p:nvPicPr>
                    <p:blipFill>
                      <a:blip r:embed="rId8"/>
                      <a:stretch>
                        <a:fillRect/>
                      </a:stretch>
                    </p:blipFill>
                    <p:spPr>
                      <a:xfrm>
                        <a:off x="6888088" y="1052736"/>
                        <a:ext cx="1224136" cy="422116"/>
                      </a:xfrm>
                      <a:prstGeom prst="rect">
                        <a:avLst/>
                      </a:prstGeom>
                    </p:spPr>
                  </p:pic>
                </p:oleObj>
              </mc:Fallback>
            </mc:AlternateContent>
          </a:graphicData>
        </a:graphic>
      </p:graphicFrame>
    </p:spTree>
    <p:extLst>
      <p:ext uri="{BB962C8B-B14F-4D97-AF65-F5344CB8AC3E}">
        <p14:creationId xmlns:p14="http://schemas.microsoft.com/office/powerpoint/2010/main" val="25743555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8003232" cy="5340369"/>
          </a:xfrm>
        </p:spPr>
        <p:txBody>
          <a:bodyPr>
            <a:normAutofit fontScale="92500" lnSpcReduction="10000"/>
          </a:bodyPr>
          <a:lstStyle/>
          <a:p>
            <a:r>
              <a:rPr lang="en-CA" dirty="0"/>
              <a:t>Since signal </a:t>
            </a:r>
            <a:r>
              <a:rPr lang="en-CA" b="1" dirty="0"/>
              <a:t>differences </a:t>
            </a:r>
            <a:r>
              <a:rPr lang="en-CA" dirty="0"/>
              <a:t>are very peaked, we could model them using a </a:t>
            </a:r>
            <a:r>
              <a:rPr lang="en-CA" dirty="0" err="1"/>
              <a:t>Laplacian</a:t>
            </a:r>
            <a:r>
              <a:rPr lang="en-CA" dirty="0"/>
              <a:t> probability distribution function, which is strongly peaked at zero: it looks like</a:t>
            </a:r>
          </a:p>
          <a:p>
            <a:endParaRPr lang="en-CA" dirty="0"/>
          </a:p>
          <a:p>
            <a:pPr marL="114300" indent="0" algn="r">
              <a:buNone/>
            </a:pPr>
            <a:r>
              <a:rPr lang="en-CA" dirty="0"/>
              <a:t>(6.18)</a:t>
            </a:r>
          </a:p>
          <a:p>
            <a:pPr algn="r"/>
            <a:endParaRPr lang="en-CA" dirty="0"/>
          </a:p>
          <a:p>
            <a:pPr marL="114300" indent="0">
              <a:buNone/>
            </a:pPr>
            <a:r>
              <a:rPr lang="en-CA" dirty="0"/>
              <a:t>	for variance </a:t>
            </a:r>
            <a:r>
              <a:rPr lang="el-GR" i="1" dirty="0"/>
              <a:t>σ</a:t>
            </a:r>
            <a:r>
              <a:rPr lang="en-CA" baseline="30000" dirty="0"/>
              <a:t>2</a:t>
            </a:r>
            <a:r>
              <a:rPr lang="en-CA" dirty="0"/>
              <a:t>.</a:t>
            </a:r>
          </a:p>
          <a:p>
            <a:r>
              <a:rPr lang="en-CA" dirty="0"/>
              <a:t>So typically one assigns quantization steps for a </a:t>
            </a:r>
            <a:r>
              <a:rPr lang="en-CA" dirty="0" err="1"/>
              <a:t>quantizer</a:t>
            </a:r>
            <a:r>
              <a:rPr lang="en-CA" dirty="0"/>
              <a:t> with nonuniform steps by assuming signal differences, </a:t>
            </a:r>
            <a:r>
              <a:rPr lang="en-CA" i="1" dirty="0" err="1">
                <a:latin typeface="Times New Roman" pitchFamily="18" charset="0"/>
                <a:cs typeface="Times New Roman" pitchFamily="18" charset="0"/>
              </a:rPr>
              <a:t>d</a:t>
            </a:r>
            <a:r>
              <a:rPr lang="en-CA" i="1" baseline="-25000" dirty="0" err="1">
                <a:latin typeface="Times New Roman" pitchFamily="18" charset="0"/>
                <a:cs typeface="Times New Roman" pitchFamily="18" charset="0"/>
              </a:rPr>
              <a:t>n</a:t>
            </a:r>
            <a:r>
              <a:rPr lang="en-CA" dirty="0"/>
              <a:t> are drawn from such a distribution and then choosing steps to minimize</a:t>
            </a:r>
          </a:p>
          <a:p>
            <a:endParaRPr lang="en-CA" dirty="0"/>
          </a:p>
          <a:p>
            <a:pPr marL="114300" indent="0" algn="r">
              <a:buNone/>
            </a:pPr>
            <a:r>
              <a:rPr lang="en-CA" dirty="0"/>
              <a:t>(6.19)</a:t>
            </a:r>
          </a:p>
          <a:p>
            <a:endParaRPr lang="en-CA" dirty="0"/>
          </a:p>
          <a:p>
            <a:endParaRPr lang="en-CA"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9" name="Object 8"/>
          <p:cNvGraphicFramePr>
            <a:graphicFrameLocks noChangeAspect="1"/>
          </p:cNvGraphicFramePr>
          <p:nvPr/>
        </p:nvGraphicFramePr>
        <p:xfrm>
          <a:off x="4223792" y="2143422"/>
          <a:ext cx="3714776" cy="493490"/>
        </p:xfrm>
        <a:graphic>
          <a:graphicData uri="http://schemas.openxmlformats.org/presentationml/2006/ole">
            <mc:AlternateContent xmlns:mc="http://schemas.openxmlformats.org/markup-compatibility/2006">
              <mc:Choice xmlns:v="urn:schemas-microsoft-com:vml" Requires="v">
                <p:oleObj name="Equation" r:id="rId3" imgW="2006280" imgH="266400" progId="Equation.DSMT4">
                  <p:embed/>
                </p:oleObj>
              </mc:Choice>
              <mc:Fallback>
                <p:oleObj name="Equation" r:id="rId3" imgW="2006280" imgH="266400" progId="Equation.DSMT4">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2" y="2143422"/>
                        <a:ext cx="3714776" cy="4934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4367809" y="4725144"/>
          <a:ext cx="3655945" cy="857256"/>
        </p:xfrm>
        <a:graphic>
          <a:graphicData uri="http://schemas.openxmlformats.org/presentationml/2006/ole">
            <mc:AlternateContent xmlns:mc="http://schemas.openxmlformats.org/markup-compatibility/2006">
              <mc:Choice xmlns:v="urn:schemas-microsoft-com:vml" Requires="v">
                <p:oleObj name="Equation" r:id="rId5" imgW="1841400" imgH="431640" progId="Equation.DSMT4">
                  <p:embed/>
                </p:oleObj>
              </mc:Choice>
              <mc:Fallback>
                <p:oleObj name="Equation" r:id="rId5" imgW="1841400" imgH="43164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809" y="4725144"/>
                        <a:ext cx="3655945" cy="8572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902967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fontScale="85000" lnSpcReduction="10000"/>
          </a:bodyPr>
          <a:lstStyle/>
          <a:p>
            <a:r>
              <a:rPr lang="en-CA" dirty="0"/>
              <a:t>This is a least-squares problem, and can be solved iteratively  using the Lloyd-Max </a:t>
            </a:r>
            <a:r>
              <a:rPr lang="en-CA" dirty="0" err="1"/>
              <a:t>quantizer</a:t>
            </a:r>
            <a:r>
              <a:rPr lang="en-CA" dirty="0"/>
              <a:t>.</a:t>
            </a:r>
          </a:p>
          <a:p>
            <a:r>
              <a:rPr lang="en-CA" dirty="0"/>
              <a:t>Schematic diagram for DPCM:</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marL="114300" indent="0" algn="ctr">
              <a:buNone/>
            </a:pPr>
            <a:r>
              <a:rPr lang="en-CA" dirty="0"/>
              <a:t>Fig. 6.17: Schematic diagram for DPCM encoder and decoder</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pic>
        <p:nvPicPr>
          <p:cNvPr id="6" name="Picture 5" descr="6f17.png"/>
          <p:cNvPicPr>
            <a:picLocks noChangeAspect="1"/>
          </p:cNvPicPr>
          <p:nvPr/>
        </p:nvPicPr>
        <p:blipFill>
          <a:blip r:embed="rId3"/>
          <a:stretch>
            <a:fillRect/>
          </a:stretch>
        </p:blipFill>
        <p:spPr>
          <a:xfrm>
            <a:off x="4024298" y="2357431"/>
            <a:ext cx="4071966" cy="3166775"/>
          </a:xfrm>
          <a:prstGeom prst="rect">
            <a:avLst/>
          </a:prstGeom>
        </p:spPr>
      </p:pic>
    </p:spTree>
    <p:extLst>
      <p:ext uri="{BB962C8B-B14F-4D97-AF65-F5344CB8AC3E}">
        <p14:creationId xmlns:p14="http://schemas.microsoft.com/office/powerpoint/2010/main" val="11972164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8003232" cy="5340369"/>
          </a:xfrm>
        </p:spPr>
        <p:txBody>
          <a:bodyPr>
            <a:normAutofit fontScale="77500" lnSpcReduction="20000"/>
          </a:bodyPr>
          <a:lstStyle/>
          <a:p>
            <a:r>
              <a:rPr lang="en-CA" dirty="0"/>
              <a:t>Notice that the quantization noise,          , is equal to the quantization effect on the error term,           .</a:t>
            </a:r>
          </a:p>
          <a:p>
            <a:r>
              <a:rPr lang="en-CA" dirty="0"/>
              <a:t>Let’s look at actual numbers: Suppose we adopt the particular predictor below:</a:t>
            </a:r>
          </a:p>
          <a:p>
            <a:endParaRPr lang="en-CA" dirty="0"/>
          </a:p>
          <a:p>
            <a:pPr marL="114300" indent="0" algn="r">
              <a:buNone/>
            </a:pPr>
            <a:r>
              <a:rPr lang="en-CA" dirty="0"/>
              <a:t>(6.19)</a:t>
            </a:r>
          </a:p>
          <a:p>
            <a:endParaRPr lang="en-CA" dirty="0"/>
          </a:p>
          <a:p>
            <a:pPr marL="114300" indent="0" algn="ctr">
              <a:buNone/>
            </a:pPr>
            <a:r>
              <a:rPr lang="en-CA" dirty="0"/>
              <a:t>so that                    is an integer.</a:t>
            </a:r>
          </a:p>
          <a:p>
            <a:endParaRPr lang="en-CA" dirty="0"/>
          </a:p>
          <a:p>
            <a:r>
              <a:rPr lang="en-CA" dirty="0"/>
              <a:t>As well, use the quantization scheme:</a:t>
            </a:r>
          </a:p>
          <a:p>
            <a:endParaRPr lang="en-CA" dirty="0"/>
          </a:p>
          <a:p>
            <a:endParaRPr lang="en-CA" dirty="0"/>
          </a:p>
          <a:p>
            <a:endParaRPr lang="en-CA" dirty="0"/>
          </a:p>
          <a:p>
            <a:pPr algn="r"/>
            <a:endParaRPr lang="en-CA" dirty="0"/>
          </a:p>
          <a:p>
            <a:pPr marL="114300" indent="0" algn="r">
              <a:buNone/>
            </a:pPr>
            <a:r>
              <a:rPr lang="en-CA" dirty="0"/>
              <a:t>(6.20)</a:t>
            </a:r>
          </a:p>
          <a:p>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Object 5"/>
          <p:cNvGraphicFramePr>
            <a:graphicFrameLocks noChangeAspect="1"/>
          </p:cNvGraphicFramePr>
          <p:nvPr/>
        </p:nvGraphicFramePr>
        <p:xfrm>
          <a:off x="4799856" y="2348881"/>
          <a:ext cx="2286016" cy="507713"/>
        </p:xfrm>
        <a:graphic>
          <a:graphicData uri="http://schemas.openxmlformats.org/presentationml/2006/ole">
            <mc:AlternateContent xmlns:mc="http://schemas.openxmlformats.org/markup-compatibility/2006">
              <mc:Choice xmlns:v="urn:schemas-microsoft-com:vml" Requires="v">
                <p:oleObj name="Equation" r:id="rId3" imgW="1371600" imgH="304560" progId="Equation.DSMT4">
                  <p:embed/>
                </p:oleObj>
              </mc:Choice>
              <mc:Fallback>
                <p:oleObj name="Equation" r:id="rId3" imgW="1371600" imgH="30456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2348881"/>
                        <a:ext cx="2286016" cy="507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309919" y="4437112"/>
          <a:ext cx="5619789" cy="1428760"/>
        </p:xfrm>
        <a:graphic>
          <a:graphicData uri="http://schemas.openxmlformats.org/presentationml/2006/ole">
            <mc:AlternateContent xmlns:mc="http://schemas.openxmlformats.org/markup-compatibility/2006">
              <mc:Choice xmlns:v="urn:schemas-microsoft-com:vml" Requires="v">
                <p:oleObj name="Equation" r:id="rId5" imgW="2997000" imgH="761760" progId="Equation.DSMT4">
                  <p:embed/>
                </p:oleObj>
              </mc:Choice>
              <mc:Fallback>
                <p:oleObj name="Equation" r:id="rId5" imgW="2997000" imgH="76176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19" y="4437112"/>
                        <a:ext cx="5619789" cy="1428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951985" y="799876"/>
          <a:ext cx="694533" cy="396876"/>
        </p:xfrm>
        <a:graphic>
          <a:graphicData uri="http://schemas.openxmlformats.org/presentationml/2006/ole">
            <mc:AlternateContent xmlns:mc="http://schemas.openxmlformats.org/markup-compatibility/2006">
              <mc:Choice xmlns:v="urn:schemas-microsoft-com:vml" Requires="v">
                <p:oleObj name="Equation" r:id="rId7" imgW="444240" imgH="253800" progId="Equation.DSMT4">
                  <p:embed/>
                </p:oleObj>
              </mc:Choice>
              <mc:Fallback>
                <p:oleObj name="Equation" r:id="rId7" imgW="444240" imgH="253800" progId="Equation.DSMT4">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1985" y="799876"/>
                        <a:ext cx="694533" cy="3968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943873" y="1052737"/>
          <a:ext cx="713073" cy="388949"/>
        </p:xfrm>
        <a:graphic>
          <a:graphicData uri="http://schemas.openxmlformats.org/presentationml/2006/ole">
            <mc:AlternateContent xmlns:mc="http://schemas.openxmlformats.org/markup-compatibility/2006">
              <mc:Choice xmlns:v="urn:schemas-microsoft-com:vml" Requires="v">
                <p:oleObj name="Equation" r:id="rId9" imgW="419040" imgH="228600" progId="Equation.DSMT4">
                  <p:embed/>
                </p:oleObj>
              </mc:Choice>
              <mc:Fallback>
                <p:oleObj name="Equation" r:id="rId9" imgW="419040" imgH="22860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3873" y="1052737"/>
                        <a:ext cx="713073" cy="3889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5231905" y="2996952"/>
          <a:ext cx="1091409" cy="396876"/>
        </p:xfrm>
        <a:graphic>
          <a:graphicData uri="http://schemas.openxmlformats.org/presentationml/2006/ole">
            <mc:AlternateContent xmlns:mc="http://schemas.openxmlformats.org/markup-compatibility/2006">
              <mc:Choice xmlns:v="urn:schemas-microsoft-com:vml" Requires="v">
                <p:oleObj name="Equation" r:id="rId11" imgW="698400" imgH="253800" progId="Equation.DSMT4">
                  <p:embed/>
                </p:oleObj>
              </mc:Choice>
              <mc:Fallback>
                <p:oleObj name="Equation" r:id="rId11" imgW="698400" imgH="253800" progId="Equation.DSMT4">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1905" y="2996952"/>
                        <a:ext cx="1091409" cy="3968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0738700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785795"/>
            <a:ext cx="4320480" cy="5340369"/>
          </a:xfrm>
        </p:spPr>
        <p:txBody>
          <a:bodyPr>
            <a:normAutofit fontScale="92500" lnSpcReduction="20000"/>
          </a:bodyPr>
          <a:lstStyle/>
          <a:p>
            <a:r>
              <a:rPr lang="en-CA" dirty="0"/>
              <a:t>First, we note that the error is in the range −255..255, i.e., there are 511 possible levels for the error term. The </a:t>
            </a:r>
            <a:r>
              <a:rPr lang="en-CA" dirty="0" err="1"/>
              <a:t>quantizer</a:t>
            </a:r>
            <a:r>
              <a:rPr lang="en-CA" dirty="0"/>
              <a:t> simply divides the error range into 32 patches of about 16 levels each. It also makes the representative reconstructed value for each patch equal to the midway point for each group of 16 levels.</a:t>
            </a:r>
          </a:p>
          <a:p>
            <a:r>
              <a:rPr lang="en-CA" dirty="0"/>
              <a:t>Table 6.7 gives output values for any of the input codes: 4-bit codes are mapped to 32 reconstruction levels in a staircase fashion.</a:t>
            </a:r>
          </a:p>
          <a:p>
            <a:pPr marL="114300" indent="0">
              <a:buNone/>
            </a:pP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Table 5"/>
          <p:cNvGraphicFramePr>
            <a:graphicFrameLocks noGrp="1"/>
          </p:cNvGraphicFramePr>
          <p:nvPr/>
        </p:nvGraphicFramePr>
        <p:xfrm>
          <a:off x="6023992" y="908720"/>
          <a:ext cx="3816424" cy="4056504"/>
        </p:xfrm>
        <a:graphic>
          <a:graphicData uri="http://schemas.openxmlformats.org/drawingml/2006/table">
            <a:tbl>
              <a:tblPr firstRow="1" bandRow="1">
                <a:tableStyleId>{5C22544A-7EE6-4342-B048-85BDC9FD1C3A}</a:tableStyleId>
              </a:tblPr>
              <a:tblGrid>
                <a:gridCol w="1908212">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tblGrid>
              <a:tr h="354139">
                <a:tc>
                  <a:txBody>
                    <a:bodyPr/>
                    <a:lstStyle/>
                    <a:p>
                      <a:pPr algn="ctr"/>
                      <a:r>
                        <a:rPr lang="en-CA" sz="1600" dirty="0"/>
                        <a:t>e</a:t>
                      </a:r>
                      <a:r>
                        <a:rPr lang="en-CA" sz="1600" baseline="-25000" dirty="0"/>
                        <a:t>n</a:t>
                      </a:r>
                      <a:r>
                        <a:rPr lang="en-CA" sz="1600" dirty="0"/>
                        <a:t> in range</a:t>
                      </a:r>
                    </a:p>
                  </a:txBody>
                  <a:tcPr/>
                </a:tc>
                <a:tc>
                  <a:txBody>
                    <a:bodyPr/>
                    <a:lstStyle/>
                    <a:p>
                      <a:pPr algn="ctr"/>
                      <a:r>
                        <a:rPr lang="en-CA" sz="1600" dirty="0"/>
                        <a:t>Quantized  to </a:t>
                      </a:r>
                      <a:r>
                        <a:rPr lang="en-CA" sz="1600" baseline="0" dirty="0"/>
                        <a:t> value</a:t>
                      </a:r>
                      <a:endParaRPr lang="en-CA" sz="1600" dirty="0"/>
                    </a:p>
                  </a:txBody>
                  <a:tcPr/>
                </a:tc>
                <a:extLst>
                  <a:ext uri="{0D108BD9-81ED-4DB2-BD59-A6C34878D82A}">
                    <a16:rowId xmlns:a16="http://schemas.microsoft.com/office/drawing/2014/main" val="10000"/>
                  </a:ext>
                </a:extLst>
              </a:tr>
              <a:tr h="3702365">
                <a:tc>
                  <a:txBody>
                    <a:bodyPr/>
                    <a:lstStyle/>
                    <a:p>
                      <a:pPr algn="ctr"/>
                      <a:r>
                        <a:rPr lang="en-CA" sz="1600" kern="1200" baseline="0" dirty="0">
                          <a:solidFill>
                            <a:schemeClr val="dk1"/>
                          </a:solidFill>
                          <a:latin typeface="+mn-lt"/>
                          <a:ea typeface="+mn-ea"/>
                          <a:cs typeface="+mn-cs"/>
                        </a:rPr>
                        <a:t>-255 .. -240</a:t>
                      </a:r>
                    </a:p>
                    <a:p>
                      <a:pPr algn="ctr"/>
                      <a:r>
                        <a:rPr lang="en-CA" sz="1600" kern="1200" baseline="0" dirty="0">
                          <a:solidFill>
                            <a:schemeClr val="dk1"/>
                          </a:solidFill>
                          <a:latin typeface="+mn-lt"/>
                          <a:ea typeface="+mn-ea"/>
                          <a:cs typeface="+mn-cs"/>
                        </a:rPr>
                        <a:t>-239 .. -224</a:t>
                      </a:r>
                    </a:p>
                    <a:p>
                      <a:pPr algn="ctr"/>
                      <a:r>
                        <a:rPr lang="en-CA" sz="1600" kern="1200" baseline="0" dirty="0">
                          <a:solidFill>
                            <a:schemeClr val="dk1"/>
                          </a:solidFill>
                          <a:latin typeface="+mn-lt"/>
                          <a:ea typeface="+mn-ea"/>
                          <a:cs typeface="+mn-cs"/>
                        </a:rPr>
                        <a:t>. </a:t>
                      </a:r>
                    </a:p>
                    <a:p>
                      <a:pPr algn="ctr"/>
                      <a:r>
                        <a:rPr lang="en-CA" sz="1600" kern="1200" baseline="0" dirty="0">
                          <a:solidFill>
                            <a:schemeClr val="dk1"/>
                          </a:solidFill>
                          <a:latin typeface="+mn-lt"/>
                          <a:ea typeface="+mn-ea"/>
                          <a:cs typeface="+mn-cs"/>
                        </a:rPr>
                        <a:t>. </a:t>
                      </a:r>
                    </a:p>
                    <a:p>
                      <a:pPr algn="ctr"/>
                      <a:r>
                        <a:rPr lang="en-CA" sz="1600" kern="1200" baseline="0" dirty="0">
                          <a:solidFill>
                            <a:schemeClr val="dk1"/>
                          </a:solidFill>
                          <a:latin typeface="+mn-lt"/>
                          <a:ea typeface="+mn-ea"/>
                          <a:cs typeface="+mn-cs"/>
                        </a:rPr>
                        <a:t>. </a:t>
                      </a:r>
                    </a:p>
                    <a:p>
                      <a:pPr algn="ctr"/>
                      <a:r>
                        <a:rPr lang="en-CA" sz="1600" kern="1200" baseline="0" dirty="0">
                          <a:solidFill>
                            <a:schemeClr val="dk1"/>
                          </a:solidFill>
                          <a:latin typeface="+mn-lt"/>
                          <a:ea typeface="+mn-ea"/>
                          <a:cs typeface="+mn-cs"/>
                        </a:rPr>
                        <a:t>-31 .. -16 </a:t>
                      </a:r>
                    </a:p>
                    <a:p>
                      <a:pPr algn="ctr"/>
                      <a:r>
                        <a:rPr lang="en-CA" sz="1600" kern="1200" baseline="0" dirty="0">
                          <a:solidFill>
                            <a:schemeClr val="dk1"/>
                          </a:solidFill>
                          <a:latin typeface="+mn-lt"/>
                          <a:ea typeface="+mn-ea"/>
                          <a:cs typeface="+mn-cs"/>
                        </a:rPr>
                        <a:t>-15 .. 0 </a:t>
                      </a:r>
                    </a:p>
                    <a:p>
                      <a:pPr algn="ctr"/>
                      <a:r>
                        <a:rPr lang="en-CA" sz="1600" kern="1200" baseline="0" dirty="0">
                          <a:solidFill>
                            <a:schemeClr val="dk1"/>
                          </a:solidFill>
                          <a:latin typeface="+mn-lt"/>
                          <a:ea typeface="+mn-ea"/>
                          <a:cs typeface="+mn-cs"/>
                        </a:rPr>
                        <a:t>1 .. 16</a:t>
                      </a:r>
                    </a:p>
                    <a:p>
                      <a:pPr algn="ctr"/>
                      <a:r>
                        <a:rPr lang="en-CA" sz="1600" kern="1200" baseline="0" dirty="0">
                          <a:solidFill>
                            <a:schemeClr val="dk1"/>
                          </a:solidFill>
                          <a:latin typeface="+mn-lt"/>
                          <a:ea typeface="+mn-ea"/>
                          <a:cs typeface="+mn-cs"/>
                        </a:rPr>
                        <a:t>17 .. 32</a:t>
                      </a:r>
                    </a:p>
                    <a:p>
                      <a:pPr algn="ctr"/>
                      <a:r>
                        <a:rPr lang="en-CA" sz="1600" kern="1200" baseline="0" dirty="0">
                          <a:solidFill>
                            <a:schemeClr val="dk1"/>
                          </a:solidFill>
                          <a:latin typeface="+mn-lt"/>
                          <a:ea typeface="+mn-ea"/>
                          <a:cs typeface="+mn-cs"/>
                        </a:rPr>
                        <a:t>. </a:t>
                      </a:r>
                    </a:p>
                    <a:p>
                      <a:pPr algn="ctr"/>
                      <a:r>
                        <a:rPr lang="en-CA" sz="1600" kern="1200" baseline="0" dirty="0">
                          <a:solidFill>
                            <a:schemeClr val="dk1"/>
                          </a:solidFill>
                          <a:latin typeface="+mn-lt"/>
                          <a:ea typeface="+mn-ea"/>
                          <a:cs typeface="+mn-cs"/>
                        </a:rPr>
                        <a:t>. </a:t>
                      </a:r>
                    </a:p>
                    <a:p>
                      <a:pPr algn="ctr"/>
                      <a:r>
                        <a:rPr lang="en-CA" sz="1600" kern="1200" baseline="0" dirty="0">
                          <a:solidFill>
                            <a:schemeClr val="dk1"/>
                          </a:solidFill>
                          <a:latin typeface="+mn-lt"/>
                          <a:ea typeface="+mn-ea"/>
                          <a:cs typeface="+mn-cs"/>
                        </a:rPr>
                        <a:t>. </a:t>
                      </a:r>
                    </a:p>
                    <a:p>
                      <a:pPr algn="ctr"/>
                      <a:r>
                        <a:rPr lang="en-CA" sz="1600" kern="1200" baseline="0" dirty="0">
                          <a:solidFill>
                            <a:schemeClr val="dk1"/>
                          </a:solidFill>
                          <a:latin typeface="+mn-lt"/>
                          <a:ea typeface="+mn-ea"/>
                          <a:cs typeface="+mn-cs"/>
                        </a:rPr>
                        <a:t>225 .. 240</a:t>
                      </a:r>
                    </a:p>
                    <a:p>
                      <a:pPr algn="ctr"/>
                      <a:r>
                        <a:rPr lang="en-CA" sz="1600" kern="1200" baseline="0" dirty="0">
                          <a:solidFill>
                            <a:schemeClr val="dk1"/>
                          </a:solidFill>
                          <a:latin typeface="+mn-lt"/>
                          <a:ea typeface="+mn-ea"/>
                          <a:cs typeface="+mn-cs"/>
                        </a:rPr>
                        <a:t>241 .. 255</a:t>
                      </a:r>
                      <a:endParaRPr lang="en-CA" sz="1600" dirty="0"/>
                    </a:p>
                  </a:txBody>
                  <a:tcPr/>
                </a:tc>
                <a:tc>
                  <a:txBody>
                    <a:bodyPr/>
                    <a:lstStyle/>
                    <a:p>
                      <a:pPr algn="ctr"/>
                      <a:r>
                        <a:rPr lang="en-CA" sz="1600" kern="1200" baseline="0" dirty="0">
                          <a:solidFill>
                            <a:schemeClr val="dk1"/>
                          </a:solidFill>
                          <a:latin typeface="+mn-lt"/>
                          <a:ea typeface="+mn-ea"/>
                          <a:cs typeface="+mn-cs"/>
                        </a:rPr>
                        <a:t>-248</a:t>
                      </a:r>
                    </a:p>
                    <a:p>
                      <a:pPr algn="ctr"/>
                      <a:r>
                        <a:rPr lang="en-CA" sz="1600" kern="1200" baseline="0" dirty="0">
                          <a:solidFill>
                            <a:schemeClr val="dk1"/>
                          </a:solidFill>
                          <a:latin typeface="+mn-lt"/>
                          <a:ea typeface="+mn-ea"/>
                          <a:cs typeface="+mn-cs"/>
                        </a:rPr>
                        <a:t>-232</a:t>
                      </a:r>
                    </a:p>
                    <a:p>
                      <a:pPr algn="ctr"/>
                      <a:r>
                        <a:rPr lang="en-CA" sz="1600" kern="1200" baseline="0" dirty="0">
                          <a:solidFill>
                            <a:schemeClr val="dk1"/>
                          </a:solidFill>
                          <a:latin typeface="+mn-lt"/>
                          <a:ea typeface="+mn-ea"/>
                          <a:cs typeface="+mn-cs"/>
                        </a:rPr>
                        <a:t>.</a:t>
                      </a:r>
                    </a:p>
                    <a:p>
                      <a:pPr algn="ctr"/>
                      <a:r>
                        <a:rPr lang="en-CA" sz="1600" kern="1200" baseline="0" dirty="0">
                          <a:solidFill>
                            <a:schemeClr val="dk1"/>
                          </a:solidFill>
                          <a:latin typeface="+mn-lt"/>
                          <a:ea typeface="+mn-ea"/>
                          <a:cs typeface="+mn-cs"/>
                        </a:rPr>
                        <a:t>.</a:t>
                      </a:r>
                    </a:p>
                    <a:p>
                      <a:pPr algn="ctr"/>
                      <a:r>
                        <a:rPr lang="en-CA" sz="1600" kern="1200" baseline="0" dirty="0">
                          <a:solidFill>
                            <a:schemeClr val="dk1"/>
                          </a:solidFill>
                          <a:latin typeface="+mn-lt"/>
                          <a:ea typeface="+mn-ea"/>
                          <a:cs typeface="+mn-cs"/>
                        </a:rPr>
                        <a:t>.</a:t>
                      </a:r>
                    </a:p>
                    <a:p>
                      <a:pPr algn="ctr"/>
                      <a:r>
                        <a:rPr lang="en-CA" sz="1600" kern="1200" baseline="0" dirty="0">
                          <a:solidFill>
                            <a:schemeClr val="dk1"/>
                          </a:solidFill>
                          <a:latin typeface="+mn-lt"/>
                          <a:ea typeface="+mn-ea"/>
                          <a:cs typeface="+mn-cs"/>
                        </a:rPr>
                        <a:t>-24</a:t>
                      </a:r>
                    </a:p>
                    <a:p>
                      <a:pPr algn="ctr"/>
                      <a:r>
                        <a:rPr lang="en-CA" sz="1600" kern="1200" baseline="0" dirty="0">
                          <a:solidFill>
                            <a:schemeClr val="dk1"/>
                          </a:solidFill>
                          <a:latin typeface="+mn-lt"/>
                          <a:ea typeface="+mn-ea"/>
                          <a:cs typeface="+mn-cs"/>
                        </a:rPr>
                        <a:t>-8</a:t>
                      </a:r>
                    </a:p>
                    <a:p>
                      <a:pPr algn="ctr"/>
                      <a:r>
                        <a:rPr lang="en-CA" sz="1600" kern="1200" baseline="0" dirty="0">
                          <a:solidFill>
                            <a:schemeClr val="dk1"/>
                          </a:solidFill>
                          <a:latin typeface="+mn-lt"/>
                          <a:ea typeface="+mn-ea"/>
                          <a:cs typeface="+mn-cs"/>
                        </a:rPr>
                        <a:t>8</a:t>
                      </a:r>
                    </a:p>
                    <a:p>
                      <a:pPr algn="ctr"/>
                      <a:r>
                        <a:rPr lang="en-CA" sz="1600" kern="1200" baseline="0" dirty="0">
                          <a:solidFill>
                            <a:schemeClr val="dk1"/>
                          </a:solidFill>
                          <a:latin typeface="+mn-lt"/>
                          <a:ea typeface="+mn-ea"/>
                          <a:cs typeface="+mn-cs"/>
                        </a:rPr>
                        <a:t>24</a:t>
                      </a:r>
                    </a:p>
                    <a:p>
                      <a:pPr algn="ctr"/>
                      <a:r>
                        <a:rPr lang="en-CA" sz="1600" kern="1200" baseline="0" dirty="0">
                          <a:solidFill>
                            <a:schemeClr val="dk1"/>
                          </a:solidFill>
                          <a:latin typeface="+mn-lt"/>
                          <a:ea typeface="+mn-ea"/>
                          <a:cs typeface="+mn-cs"/>
                        </a:rPr>
                        <a:t>.</a:t>
                      </a:r>
                    </a:p>
                    <a:p>
                      <a:pPr algn="ctr"/>
                      <a:r>
                        <a:rPr lang="en-CA" sz="1600" kern="1200" baseline="0" dirty="0">
                          <a:solidFill>
                            <a:schemeClr val="dk1"/>
                          </a:solidFill>
                          <a:latin typeface="+mn-lt"/>
                          <a:ea typeface="+mn-ea"/>
                          <a:cs typeface="+mn-cs"/>
                        </a:rPr>
                        <a:t>.</a:t>
                      </a:r>
                    </a:p>
                    <a:p>
                      <a:pPr algn="ctr"/>
                      <a:r>
                        <a:rPr lang="en-CA" sz="1600" kern="1200" baseline="0" dirty="0">
                          <a:solidFill>
                            <a:schemeClr val="dk1"/>
                          </a:solidFill>
                          <a:latin typeface="+mn-lt"/>
                          <a:ea typeface="+mn-ea"/>
                          <a:cs typeface="+mn-cs"/>
                        </a:rPr>
                        <a:t>.</a:t>
                      </a:r>
                    </a:p>
                    <a:p>
                      <a:pPr algn="ctr"/>
                      <a:r>
                        <a:rPr lang="en-CA" sz="1600" kern="1200" baseline="0" dirty="0">
                          <a:solidFill>
                            <a:schemeClr val="dk1"/>
                          </a:solidFill>
                          <a:latin typeface="+mn-lt"/>
                          <a:ea typeface="+mn-ea"/>
                          <a:cs typeface="+mn-cs"/>
                        </a:rPr>
                        <a:t>232</a:t>
                      </a:r>
                    </a:p>
                    <a:p>
                      <a:pPr algn="ctr"/>
                      <a:r>
                        <a:rPr lang="en-CA" sz="1600" kern="1200" baseline="0" dirty="0">
                          <a:solidFill>
                            <a:schemeClr val="dk1"/>
                          </a:solidFill>
                          <a:latin typeface="+mn-lt"/>
                          <a:ea typeface="+mn-ea"/>
                          <a:cs typeface="+mn-cs"/>
                        </a:rPr>
                        <a:t>248</a:t>
                      </a:r>
                      <a:endParaRPr lang="en-CA" sz="1600" dirty="0"/>
                    </a:p>
                  </a:txBody>
                  <a:tcPr/>
                </a:tc>
                <a:extLst>
                  <a:ext uri="{0D108BD9-81ED-4DB2-BD59-A6C34878D82A}">
                    <a16:rowId xmlns:a16="http://schemas.microsoft.com/office/drawing/2014/main" val="10001"/>
                  </a:ext>
                </a:extLst>
              </a:tr>
            </a:tbl>
          </a:graphicData>
        </a:graphic>
      </p:graphicFrame>
      <p:sp>
        <p:nvSpPr>
          <p:cNvPr id="7" name="Content Placeholder 2"/>
          <p:cNvSpPr txBox="1">
            <a:spLocks/>
          </p:cNvSpPr>
          <p:nvPr/>
        </p:nvSpPr>
        <p:spPr>
          <a:xfrm>
            <a:off x="6456040" y="5373216"/>
            <a:ext cx="2880320" cy="554974"/>
          </a:xfrm>
          <a:prstGeom prst="rect">
            <a:avLst/>
          </a:prstGeom>
        </p:spPr>
        <p:txBody>
          <a:bodyPr vert="horz" lIns="91440" tIns="45720" rIns="91440" bIns="45720" rtlCol="0">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CA"/>
              <a:t>Table 6.7 DPCM quantizer reconstruction levels.</a:t>
            </a:r>
            <a:endParaRPr lang="en-CA" dirty="0"/>
          </a:p>
        </p:txBody>
      </p:sp>
    </p:spTree>
    <p:extLst>
      <p:ext uri="{BB962C8B-B14F-4D97-AF65-F5344CB8AC3E}">
        <p14:creationId xmlns:p14="http://schemas.microsoft.com/office/powerpoint/2010/main" val="18232921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a:ln>
            <a:noFill/>
          </a:ln>
        </p:spPr>
        <p:txBody>
          <a:bodyPr>
            <a:normAutofit fontScale="62500" lnSpcReduction="20000"/>
          </a:bodyPr>
          <a:lstStyle/>
          <a:p>
            <a:pPr>
              <a:tabLst>
                <a:tab pos="3138488" algn="l"/>
              </a:tabLst>
            </a:pPr>
            <a:r>
              <a:rPr lang="en-CA" b="1" dirty="0"/>
              <a:t>As an example </a:t>
            </a:r>
            <a:r>
              <a:rPr lang="en-CA" dirty="0"/>
              <a:t>stream of signal values, consider the set of values:</a:t>
            </a:r>
          </a:p>
          <a:p>
            <a:pPr>
              <a:tabLst>
                <a:tab pos="3138488" algn="l"/>
              </a:tabLst>
            </a:pPr>
            <a:endParaRPr lang="en-CA" dirty="0"/>
          </a:p>
          <a:p>
            <a:pPr>
              <a:tabLst>
                <a:tab pos="3138488" algn="l"/>
              </a:tabLst>
            </a:pPr>
            <a:endParaRPr lang="en-CA" dirty="0"/>
          </a:p>
          <a:p>
            <a:pPr>
              <a:tabLst>
                <a:tab pos="3138488" algn="l"/>
              </a:tabLst>
            </a:pPr>
            <a:endParaRPr lang="en-CA" dirty="0"/>
          </a:p>
          <a:p>
            <a:pPr>
              <a:tabLst>
                <a:tab pos="3138488" algn="l"/>
              </a:tabLst>
            </a:pPr>
            <a:endParaRPr lang="en-CA" dirty="0"/>
          </a:p>
          <a:p>
            <a:pPr>
              <a:tabLst>
                <a:tab pos="3138488" algn="l"/>
              </a:tabLst>
            </a:pPr>
            <a:r>
              <a:rPr lang="en-CA" dirty="0"/>
              <a:t>Prepend extra values </a:t>
            </a:r>
            <a:r>
              <a:rPr lang="en-CA" i="1" dirty="0">
                <a:latin typeface="Times New Roman" pitchFamily="18" charset="0"/>
                <a:cs typeface="Times New Roman" pitchFamily="18" charset="0"/>
              </a:rPr>
              <a:t>f</a:t>
            </a:r>
            <a:r>
              <a:rPr lang="en-CA" dirty="0"/>
              <a:t> = 130 to replicate the first value, </a:t>
            </a:r>
            <a:r>
              <a:rPr lang="en-CA" i="1" dirty="0">
                <a:latin typeface="Times New Roman" pitchFamily="18" charset="0"/>
                <a:cs typeface="Times New Roman" pitchFamily="18" charset="0"/>
              </a:rPr>
              <a:t>f</a:t>
            </a:r>
            <a:r>
              <a:rPr lang="en-CA" baseline="-25000" dirty="0"/>
              <a:t>1</a:t>
            </a:r>
            <a:r>
              <a:rPr lang="en-CA" dirty="0"/>
              <a:t>. Initialize with quantized error      ≡ 0, so that the first reconstructed value is exact: </a:t>
            </a:r>
          </a:p>
          <a:p>
            <a:pPr marL="411480" lvl="1" indent="0">
              <a:buNone/>
              <a:tabLst>
                <a:tab pos="3138488" algn="l"/>
              </a:tabLst>
            </a:pPr>
            <a:r>
              <a:rPr lang="en-CA" sz="2200" dirty="0"/>
              <a:t>      = 130. Then the rest of the values calculated are as follows (with </a:t>
            </a:r>
            <a:r>
              <a:rPr lang="en-CA" sz="2200" dirty="0" err="1"/>
              <a:t>prepended</a:t>
            </a:r>
            <a:r>
              <a:rPr lang="en-CA" sz="2200" dirty="0"/>
              <a:t> values in a box):</a:t>
            </a:r>
          </a:p>
          <a:p>
            <a:pPr>
              <a:tabLst>
                <a:tab pos="3138488" algn="l"/>
              </a:tabLst>
            </a:pPr>
            <a:endParaRPr lang="en-CA" dirty="0"/>
          </a:p>
          <a:p>
            <a:pPr marL="114300" indent="0">
              <a:buNone/>
              <a:tabLst>
                <a:tab pos="1706563" algn="l"/>
                <a:tab pos="2155825" algn="l"/>
                <a:tab pos="2606675" algn="l"/>
                <a:tab pos="3138488" algn="l"/>
                <a:tab pos="3589338" algn="l"/>
                <a:tab pos="4040188" algn="l"/>
              </a:tabLst>
            </a:pPr>
            <a:r>
              <a:rPr lang="en-CA" dirty="0"/>
              <a:t>		     = 130, 	130, 	142, 144, 167</a:t>
            </a:r>
          </a:p>
          <a:p>
            <a:pPr marL="114300" indent="0">
              <a:buNone/>
              <a:tabLst>
                <a:tab pos="1706563" algn="l"/>
                <a:tab pos="2155825" algn="l"/>
                <a:tab pos="2606675" algn="l"/>
                <a:tab pos="3138488" algn="l"/>
                <a:tab pos="3589338" algn="l"/>
                <a:tab pos="4040188" algn="l"/>
              </a:tabLst>
            </a:pPr>
            <a:r>
              <a:rPr lang="en-CA" dirty="0"/>
              <a:t>	     e       = 0 , 	20, 	−2, 	56, 	63</a:t>
            </a:r>
          </a:p>
          <a:p>
            <a:pPr marL="114300" indent="0">
              <a:buNone/>
              <a:tabLst>
                <a:tab pos="1706563" algn="l"/>
                <a:tab pos="2155825" algn="l"/>
                <a:tab pos="2606675" algn="l"/>
                <a:tab pos="3138488" algn="l"/>
                <a:tab pos="3589338" algn="l"/>
                <a:tab pos="4040188" algn="l"/>
              </a:tabLst>
            </a:pPr>
            <a:r>
              <a:rPr lang="en-CA" dirty="0"/>
              <a:t>		     = 	0 , 	24, 	−8, 	56, 	56</a:t>
            </a:r>
          </a:p>
          <a:p>
            <a:pPr marL="114300" indent="0">
              <a:buNone/>
              <a:tabLst>
                <a:tab pos="1706563" algn="l"/>
                <a:tab pos="2155825" algn="l"/>
                <a:tab pos="2606675" algn="l"/>
                <a:tab pos="3138488" algn="l"/>
                <a:tab pos="3589338" algn="l"/>
                <a:tab pos="4040188" algn="l"/>
              </a:tabLst>
            </a:pPr>
            <a:r>
              <a:rPr lang="en-CA" dirty="0"/>
              <a:t>		     = 	130, 154, 	134, 200, 223</a:t>
            </a:r>
          </a:p>
          <a:p>
            <a:pPr>
              <a:tabLst>
                <a:tab pos="3138488" algn="l"/>
              </a:tabLst>
            </a:pPr>
            <a:endParaRPr lang="en-CA" dirty="0"/>
          </a:p>
          <a:p>
            <a:pPr>
              <a:tabLst>
                <a:tab pos="3138488" algn="l"/>
              </a:tabLst>
            </a:pPr>
            <a:r>
              <a:rPr lang="en-CA" dirty="0"/>
              <a:t>On the decoder side, we again assume extra values      equal to the correct value      , so that the first reconstructed value        is correct. What is received is       , and the reconstructed         is </a:t>
            </a:r>
            <a:r>
              <a:rPr lang="en-CA" u="sng" dirty="0"/>
              <a:t>identical</a:t>
            </a:r>
            <a:r>
              <a:rPr lang="en-CA" dirty="0"/>
              <a:t> to that on the encoder side, provided we use exactly the same prediction rule.</a:t>
            </a:r>
            <a:endParaRPr lang="en-US" dirty="0"/>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Table 5"/>
          <p:cNvGraphicFramePr>
            <a:graphicFrameLocks noGrp="1"/>
          </p:cNvGraphicFramePr>
          <p:nvPr/>
        </p:nvGraphicFramePr>
        <p:xfrm>
          <a:off x="3952861" y="1214422"/>
          <a:ext cx="4143405" cy="741680"/>
        </p:xfrm>
        <a:graphic>
          <a:graphicData uri="http://schemas.openxmlformats.org/drawingml/2006/table">
            <a:tbl>
              <a:tblPr firstRow="1" bandRow="1">
                <a:tableStyleId>{2D5ABB26-0587-4C30-8999-92F81FD0307C}</a:tableStyleId>
              </a:tblPr>
              <a:tblGrid>
                <a:gridCol w="828681">
                  <a:extLst>
                    <a:ext uri="{9D8B030D-6E8A-4147-A177-3AD203B41FA5}">
                      <a16:colId xmlns:a16="http://schemas.microsoft.com/office/drawing/2014/main" val="20000"/>
                    </a:ext>
                  </a:extLst>
                </a:gridCol>
                <a:gridCol w="828681">
                  <a:extLst>
                    <a:ext uri="{9D8B030D-6E8A-4147-A177-3AD203B41FA5}">
                      <a16:colId xmlns:a16="http://schemas.microsoft.com/office/drawing/2014/main" val="20001"/>
                    </a:ext>
                  </a:extLst>
                </a:gridCol>
                <a:gridCol w="828681">
                  <a:extLst>
                    <a:ext uri="{9D8B030D-6E8A-4147-A177-3AD203B41FA5}">
                      <a16:colId xmlns:a16="http://schemas.microsoft.com/office/drawing/2014/main" val="20002"/>
                    </a:ext>
                  </a:extLst>
                </a:gridCol>
                <a:gridCol w="828681">
                  <a:extLst>
                    <a:ext uri="{9D8B030D-6E8A-4147-A177-3AD203B41FA5}">
                      <a16:colId xmlns:a16="http://schemas.microsoft.com/office/drawing/2014/main" val="20003"/>
                    </a:ext>
                  </a:extLst>
                </a:gridCol>
                <a:gridCol w="828681">
                  <a:extLst>
                    <a:ext uri="{9D8B030D-6E8A-4147-A177-3AD203B41FA5}">
                      <a16:colId xmlns:a16="http://schemas.microsoft.com/office/drawing/2014/main" val="20004"/>
                    </a:ext>
                  </a:extLst>
                </a:gridCol>
              </a:tblGrid>
              <a:tr h="370840">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1</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2</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3</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4</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5</a:t>
                      </a:r>
                    </a:p>
                  </a:txBody>
                  <a:tcPr/>
                </a:tc>
                <a:extLst>
                  <a:ext uri="{0D108BD9-81ED-4DB2-BD59-A6C34878D82A}">
                    <a16:rowId xmlns:a16="http://schemas.microsoft.com/office/drawing/2014/main" val="10000"/>
                  </a:ext>
                </a:extLst>
              </a:tr>
              <a:tr h="370840">
                <a:tc>
                  <a:txBody>
                    <a:bodyPr/>
                    <a:lstStyle/>
                    <a:p>
                      <a:r>
                        <a:rPr lang="en-CA" dirty="0"/>
                        <a:t>130</a:t>
                      </a:r>
                    </a:p>
                  </a:txBody>
                  <a:tcPr/>
                </a:tc>
                <a:tc>
                  <a:txBody>
                    <a:bodyPr/>
                    <a:lstStyle/>
                    <a:p>
                      <a:r>
                        <a:rPr lang="en-CA" dirty="0"/>
                        <a:t>150</a:t>
                      </a:r>
                    </a:p>
                  </a:txBody>
                  <a:tcPr/>
                </a:tc>
                <a:tc>
                  <a:txBody>
                    <a:bodyPr/>
                    <a:lstStyle/>
                    <a:p>
                      <a:r>
                        <a:rPr lang="en-CA" dirty="0"/>
                        <a:t>140</a:t>
                      </a:r>
                    </a:p>
                  </a:txBody>
                  <a:tcPr/>
                </a:tc>
                <a:tc>
                  <a:txBody>
                    <a:bodyPr/>
                    <a:lstStyle/>
                    <a:p>
                      <a:r>
                        <a:rPr lang="en-CA" dirty="0"/>
                        <a:t>200</a:t>
                      </a:r>
                    </a:p>
                  </a:txBody>
                  <a:tcPr/>
                </a:tc>
                <a:tc>
                  <a:txBody>
                    <a:bodyPr/>
                    <a:lstStyle/>
                    <a:p>
                      <a:r>
                        <a:rPr lang="en-CA" dirty="0"/>
                        <a:t>300</a:t>
                      </a:r>
                    </a:p>
                  </a:txBody>
                  <a:tcPr/>
                </a:tc>
                <a:extLst>
                  <a:ext uri="{0D108BD9-81ED-4DB2-BD59-A6C34878D82A}">
                    <a16:rowId xmlns:a16="http://schemas.microsoft.com/office/drawing/2014/main" val="10001"/>
                  </a:ext>
                </a:extLst>
              </a:tr>
            </a:tbl>
          </a:graphicData>
        </a:graphic>
      </p:graphicFrame>
      <p:graphicFrame>
        <p:nvGraphicFramePr>
          <p:cNvPr id="131080" name="Object 8"/>
          <p:cNvGraphicFramePr>
            <a:graphicFrameLocks noChangeAspect="1"/>
          </p:cNvGraphicFramePr>
          <p:nvPr/>
        </p:nvGraphicFramePr>
        <p:xfrm>
          <a:off x="4007769" y="4062565"/>
          <a:ext cx="296191" cy="374652"/>
        </p:xfrm>
        <a:graphic>
          <a:graphicData uri="http://schemas.openxmlformats.org/presentationml/2006/ole">
            <mc:AlternateContent xmlns:mc="http://schemas.openxmlformats.org/markup-compatibility/2006">
              <mc:Choice xmlns:v="urn:schemas-microsoft-com:vml" Requires="v">
                <p:oleObj name="Equation" r:id="rId3" imgW="114120" imgH="215640" progId="Equation.DSMT4">
                  <p:embed/>
                </p:oleObj>
              </mc:Choice>
              <mc:Fallback>
                <p:oleObj name="Equation" r:id="rId3" imgW="114120" imgH="215640" progId="Equation.DSMT4">
                  <p:embed/>
                  <p:pic>
                    <p:nvPicPr>
                      <p:cNvPr id="13108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9" y="4062565"/>
                        <a:ext cx="296191" cy="374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p:nvPr/>
        </p:nvGrpSpPr>
        <p:grpSpPr>
          <a:xfrm>
            <a:off x="4659260" y="3501008"/>
            <a:ext cx="428628" cy="1296144"/>
            <a:chOff x="2643174" y="3143248"/>
            <a:chExt cx="428628" cy="1071570"/>
          </a:xfrm>
        </p:grpSpPr>
        <p:sp>
          <p:nvSpPr>
            <p:cNvPr id="22" name="Rectangle 21"/>
            <p:cNvSpPr/>
            <p:nvPr/>
          </p:nvSpPr>
          <p:spPr>
            <a:xfrm>
              <a:off x="2643174" y="3714752"/>
              <a:ext cx="285752" cy="214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643174" y="3929066"/>
              <a:ext cx="428628" cy="285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2643174" y="3429000"/>
              <a:ext cx="285752" cy="285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2643174" y="3143248"/>
              <a:ext cx="428628" cy="285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aphicFrame>
        <p:nvGraphicFramePr>
          <p:cNvPr id="7" name="Object 6"/>
          <p:cNvGraphicFramePr>
            <a:graphicFrameLocks noChangeAspect="1"/>
          </p:cNvGraphicFramePr>
          <p:nvPr/>
        </p:nvGraphicFramePr>
        <p:xfrm>
          <a:off x="4007768" y="2407796"/>
          <a:ext cx="288032" cy="445140"/>
        </p:xfrm>
        <a:graphic>
          <a:graphicData uri="http://schemas.openxmlformats.org/presentationml/2006/ole">
            <mc:AlternateContent xmlns:mc="http://schemas.openxmlformats.org/markup-compatibility/2006">
              <mc:Choice xmlns:v="urn:schemas-microsoft-com:vml" Requires="v">
                <p:oleObj name="Equation" r:id="rId5" imgW="139680" imgH="215640" progId="Equation.3">
                  <p:embed/>
                </p:oleObj>
              </mc:Choice>
              <mc:Fallback>
                <p:oleObj name="Equation" r:id="rId5" imgW="139680" imgH="215640" progId="Equation.3">
                  <p:embed/>
                  <p:pic>
                    <p:nvPicPr>
                      <p:cNvPr id="7" name="Object 6"/>
                      <p:cNvPicPr/>
                      <p:nvPr/>
                    </p:nvPicPr>
                    <p:blipFill>
                      <a:blip r:embed="rId6"/>
                      <a:stretch>
                        <a:fillRect/>
                      </a:stretch>
                    </p:blipFill>
                    <p:spPr>
                      <a:xfrm>
                        <a:off x="4007768" y="2407796"/>
                        <a:ext cx="288032" cy="44514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2495600" y="2684918"/>
          <a:ext cx="288032" cy="456051"/>
        </p:xfrm>
        <a:graphic>
          <a:graphicData uri="http://schemas.openxmlformats.org/presentationml/2006/ole">
            <mc:AlternateContent xmlns:mc="http://schemas.openxmlformats.org/markup-compatibility/2006">
              <mc:Choice xmlns:v="urn:schemas-microsoft-com:vml" Requires="v">
                <p:oleObj name="Equation" r:id="rId7" imgW="152280" imgH="241200" progId="Equation.3">
                  <p:embed/>
                </p:oleObj>
              </mc:Choice>
              <mc:Fallback>
                <p:oleObj name="Equation" r:id="rId7" imgW="152280" imgH="241200" progId="Equation.3">
                  <p:embed/>
                  <p:pic>
                    <p:nvPicPr>
                      <p:cNvPr id="8" name="Object 7"/>
                      <p:cNvPicPr/>
                      <p:nvPr/>
                    </p:nvPicPr>
                    <p:blipFill>
                      <a:blip r:embed="rId8"/>
                      <a:stretch>
                        <a:fillRect/>
                      </a:stretch>
                    </p:blipFill>
                    <p:spPr>
                      <a:xfrm>
                        <a:off x="2495600" y="2684918"/>
                        <a:ext cx="288032" cy="456051"/>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007768" y="3429001"/>
          <a:ext cx="288032" cy="456051"/>
        </p:xfrm>
        <a:graphic>
          <a:graphicData uri="http://schemas.openxmlformats.org/presentationml/2006/ole">
            <mc:AlternateContent xmlns:mc="http://schemas.openxmlformats.org/markup-compatibility/2006">
              <mc:Choice xmlns:v="urn:schemas-microsoft-com:vml" Requires="v">
                <p:oleObj name="Equation" r:id="rId9" imgW="152280" imgH="241200" progId="Equation.3">
                  <p:embed/>
                </p:oleObj>
              </mc:Choice>
              <mc:Fallback>
                <p:oleObj name="Equation" r:id="rId9" imgW="152280" imgH="241200" progId="Equation.3">
                  <p:embed/>
                  <p:pic>
                    <p:nvPicPr>
                      <p:cNvPr id="9" name="Object 8"/>
                      <p:cNvPicPr/>
                      <p:nvPr/>
                    </p:nvPicPr>
                    <p:blipFill>
                      <a:blip r:embed="rId10"/>
                      <a:stretch>
                        <a:fillRect/>
                      </a:stretch>
                    </p:blipFill>
                    <p:spPr>
                      <a:xfrm>
                        <a:off x="4007768" y="3429001"/>
                        <a:ext cx="288032" cy="456051"/>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007768" y="4451514"/>
          <a:ext cx="288032" cy="456051"/>
        </p:xfrm>
        <a:graphic>
          <a:graphicData uri="http://schemas.openxmlformats.org/presentationml/2006/ole">
            <mc:AlternateContent xmlns:mc="http://schemas.openxmlformats.org/markup-compatibility/2006">
              <mc:Choice xmlns:v="urn:schemas-microsoft-com:vml" Requires="v">
                <p:oleObj name="Equation" r:id="rId11" imgW="152280" imgH="241200" progId="Equation.3">
                  <p:embed/>
                </p:oleObj>
              </mc:Choice>
              <mc:Fallback>
                <p:oleObj name="Equation" r:id="rId11" imgW="152280" imgH="241200" progId="Equation.3">
                  <p:embed/>
                  <p:pic>
                    <p:nvPicPr>
                      <p:cNvPr id="10" name="Object 9"/>
                      <p:cNvPicPr/>
                      <p:nvPr/>
                    </p:nvPicPr>
                    <p:blipFill>
                      <a:blip r:embed="rId12"/>
                      <a:stretch>
                        <a:fillRect/>
                      </a:stretch>
                    </p:blipFill>
                    <p:spPr>
                      <a:xfrm>
                        <a:off x="4007768" y="4451514"/>
                        <a:ext cx="288032" cy="456051"/>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392145" y="4869161"/>
          <a:ext cx="287337" cy="455613"/>
        </p:xfrm>
        <a:graphic>
          <a:graphicData uri="http://schemas.openxmlformats.org/presentationml/2006/ole">
            <mc:AlternateContent xmlns:mc="http://schemas.openxmlformats.org/markup-compatibility/2006">
              <mc:Choice xmlns:v="urn:schemas-microsoft-com:vml" Requires="v">
                <p:oleObj name="Equation" r:id="rId13" imgW="152280" imgH="241200" progId="Equation.3">
                  <p:embed/>
                </p:oleObj>
              </mc:Choice>
              <mc:Fallback>
                <p:oleObj name="Equation" r:id="rId13" imgW="152280" imgH="241200"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2145" y="4869161"/>
                        <a:ext cx="287337"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nvGraphicFramePr>
        <p:xfrm>
          <a:off x="2927648" y="5157193"/>
          <a:ext cx="288032" cy="456051"/>
        </p:xfrm>
        <a:graphic>
          <a:graphicData uri="http://schemas.openxmlformats.org/presentationml/2006/ole">
            <mc:AlternateContent xmlns:mc="http://schemas.openxmlformats.org/markup-compatibility/2006">
              <mc:Choice xmlns:v="urn:schemas-microsoft-com:vml" Requires="v">
                <p:oleObj name="Equation" r:id="rId15" imgW="152280" imgH="241200" progId="Equation.3">
                  <p:embed/>
                </p:oleObj>
              </mc:Choice>
              <mc:Fallback>
                <p:oleObj name="Equation" r:id="rId15" imgW="152280" imgH="241200" progId="Equation.3">
                  <p:embed/>
                  <p:pic>
                    <p:nvPicPr>
                      <p:cNvPr id="12" name="Object 11"/>
                      <p:cNvPicPr/>
                      <p:nvPr/>
                    </p:nvPicPr>
                    <p:blipFill>
                      <a:blip r:embed="rId16"/>
                      <a:stretch>
                        <a:fillRect/>
                      </a:stretch>
                    </p:blipFill>
                    <p:spPr>
                      <a:xfrm>
                        <a:off x="2927648" y="5157193"/>
                        <a:ext cx="288032" cy="456051"/>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6960097" y="5157192"/>
          <a:ext cx="288925" cy="455612"/>
        </p:xfrm>
        <a:graphic>
          <a:graphicData uri="http://schemas.openxmlformats.org/presentationml/2006/ole">
            <mc:AlternateContent xmlns:mc="http://schemas.openxmlformats.org/markup-compatibility/2006">
              <mc:Choice xmlns:v="urn:schemas-microsoft-com:vml" Requires="v">
                <p:oleObj name="Equation" r:id="rId17" imgW="152280" imgH="241200" progId="Equation.3">
                  <p:embed/>
                </p:oleObj>
              </mc:Choice>
              <mc:Fallback>
                <p:oleObj name="Equation" r:id="rId17" imgW="152280" imgH="241200" progId="Equation.3">
                  <p:embed/>
                  <p:pic>
                    <p:nvPicPr>
                      <p:cNvPr id="13"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60097" y="5157192"/>
                        <a:ext cx="288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3503712" y="5445224"/>
          <a:ext cx="288032" cy="398814"/>
        </p:xfrm>
        <a:graphic>
          <a:graphicData uri="http://schemas.openxmlformats.org/presentationml/2006/ole">
            <mc:AlternateContent xmlns:mc="http://schemas.openxmlformats.org/markup-compatibility/2006">
              <mc:Choice xmlns:v="urn:schemas-microsoft-com:vml" Requires="v">
                <p:oleObj name="Equation" r:id="rId19" imgW="164880" imgH="228600" progId="Equation.3">
                  <p:embed/>
                </p:oleObj>
              </mc:Choice>
              <mc:Fallback>
                <p:oleObj name="Equation" r:id="rId19" imgW="164880" imgH="228600" progId="Equation.3">
                  <p:embed/>
                  <p:pic>
                    <p:nvPicPr>
                      <p:cNvPr id="14" name="Object 13"/>
                      <p:cNvPicPr/>
                      <p:nvPr/>
                    </p:nvPicPr>
                    <p:blipFill>
                      <a:blip r:embed="rId20"/>
                      <a:stretch>
                        <a:fillRect/>
                      </a:stretch>
                    </p:blipFill>
                    <p:spPr>
                      <a:xfrm>
                        <a:off x="3503712" y="5445224"/>
                        <a:ext cx="288032" cy="398814"/>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6240016" y="5373216"/>
          <a:ext cx="288032" cy="411474"/>
        </p:xfrm>
        <a:graphic>
          <a:graphicData uri="http://schemas.openxmlformats.org/presentationml/2006/ole">
            <mc:AlternateContent xmlns:mc="http://schemas.openxmlformats.org/markup-compatibility/2006">
              <mc:Choice xmlns:v="urn:schemas-microsoft-com:vml" Requires="v">
                <p:oleObj name="Equation" r:id="rId21" imgW="177480" imgH="253800" progId="Equation.3">
                  <p:embed/>
                </p:oleObj>
              </mc:Choice>
              <mc:Fallback>
                <p:oleObj name="Equation" r:id="rId21" imgW="177480" imgH="253800" progId="Equation.3">
                  <p:embed/>
                  <p:pic>
                    <p:nvPicPr>
                      <p:cNvPr id="15" name="Object 14"/>
                      <p:cNvPicPr/>
                      <p:nvPr/>
                    </p:nvPicPr>
                    <p:blipFill>
                      <a:blip r:embed="rId22"/>
                      <a:stretch>
                        <a:fillRect/>
                      </a:stretch>
                    </p:blipFill>
                    <p:spPr>
                      <a:xfrm>
                        <a:off x="6240016" y="5373216"/>
                        <a:ext cx="288032" cy="411474"/>
                      </a:xfrm>
                      <a:prstGeom prst="rect">
                        <a:avLst/>
                      </a:prstGeom>
                    </p:spPr>
                  </p:pic>
                </p:oleObj>
              </mc:Fallback>
            </mc:AlternateContent>
          </a:graphicData>
        </a:graphic>
      </p:graphicFrame>
    </p:spTree>
    <p:extLst>
      <p:ext uri="{BB962C8B-B14F-4D97-AF65-F5344CB8AC3E}">
        <p14:creationId xmlns:p14="http://schemas.microsoft.com/office/powerpoint/2010/main" val="25309716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8680"/>
            <a:ext cx="7620000" cy="868958"/>
          </a:xfrm>
        </p:spPr>
        <p:txBody>
          <a:bodyPr/>
          <a:lstStyle/>
          <a:p>
            <a:r>
              <a:rPr lang="en-CA" b="1" dirty="0"/>
              <a:t>DM</a:t>
            </a:r>
          </a:p>
        </p:txBody>
      </p:sp>
      <p:sp>
        <p:nvSpPr>
          <p:cNvPr id="3" name="Content Placeholder 2"/>
          <p:cNvSpPr>
            <a:spLocks noGrp="1"/>
          </p:cNvSpPr>
          <p:nvPr>
            <p:ph idx="1"/>
          </p:nvPr>
        </p:nvSpPr>
        <p:spPr>
          <a:xfrm>
            <a:off x="1981200" y="1412776"/>
            <a:ext cx="7931224" cy="4824536"/>
          </a:xfrm>
        </p:spPr>
        <p:txBody>
          <a:bodyPr>
            <a:normAutofit lnSpcReduction="10000"/>
          </a:bodyPr>
          <a:lstStyle/>
          <a:p>
            <a:r>
              <a:rPr lang="en-CA" b="1" dirty="0"/>
              <a:t>DM</a:t>
            </a:r>
            <a:r>
              <a:rPr lang="en-CA" dirty="0"/>
              <a:t> (Delta Modulation): simplified version of DPCM. Often used as a quick AD converter.</a:t>
            </a:r>
          </a:p>
          <a:p>
            <a:pPr marL="971550" lvl="1" indent="-514350">
              <a:buAutoNum type="arabicPeriod"/>
            </a:pPr>
            <a:r>
              <a:rPr lang="en-CA" b="1" dirty="0"/>
              <a:t>Uniform-Delta DM</a:t>
            </a:r>
            <a:r>
              <a:rPr lang="en-CA" dirty="0"/>
              <a:t>: use only a single quantized error value, either positive or negative.</a:t>
            </a:r>
          </a:p>
          <a:p>
            <a:pPr marL="1337310" lvl="2" indent="-514350">
              <a:buFont typeface="+mj-lt"/>
              <a:buAutoNum type="alphaLcParenR"/>
            </a:pPr>
            <a:r>
              <a:rPr lang="en-CA" dirty="0"/>
              <a:t>a 1-bit coder. Produces coded output that follows the original signal in a staircase fashion.  The set of equations is:</a:t>
            </a:r>
          </a:p>
          <a:p>
            <a:pPr lvl="1"/>
            <a:endParaRPr lang="en-CA" dirty="0"/>
          </a:p>
          <a:p>
            <a:pPr lvl="1"/>
            <a:endParaRPr lang="en-CA" dirty="0"/>
          </a:p>
          <a:p>
            <a:pPr lvl="1"/>
            <a:endParaRPr lang="en-CA" dirty="0"/>
          </a:p>
          <a:p>
            <a:pPr lvl="1"/>
            <a:endParaRPr lang="en-CA" dirty="0"/>
          </a:p>
          <a:p>
            <a:pPr lvl="1"/>
            <a:endParaRPr lang="en-CA" dirty="0"/>
          </a:p>
          <a:p>
            <a:pPr lvl="1"/>
            <a:endParaRPr lang="en-CA" dirty="0"/>
          </a:p>
          <a:p>
            <a:pPr lvl="1"/>
            <a:endParaRPr lang="en-CA" dirty="0"/>
          </a:p>
          <a:p>
            <a:pPr marL="1325880" lvl="4" indent="0">
              <a:buNone/>
            </a:pPr>
            <a:r>
              <a:rPr lang="en-CA" dirty="0"/>
              <a:t>Note that the prediction simply involves a </a:t>
            </a:r>
            <a:r>
              <a:rPr lang="en-CA" b="1" dirty="0"/>
              <a:t>delay</a:t>
            </a:r>
            <a:r>
              <a:rPr lang="en-CA" dirty="0"/>
              <a:t>.</a:t>
            </a:r>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graphicFrame>
        <p:nvGraphicFramePr>
          <p:cNvPr id="6" name="Object 5"/>
          <p:cNvGraphicFramePr>
            <a:graphicFrameLocks noChangeAspect="1"/>
          </p:cNvGraphicFramePr>
          <p:nvPr/>
        </p:nvGraphicFramePr>
        <p:xfrm>
          <a:off x="4452926" y="3284985"/>
          <a:ext cx="3273017" cy="2214579"/>
        </p:xfrm>
        <a:graphic>
          <a:graphicData uri="http://schemas.openxmlformats.org/presentationml/2006/ole">
            <mc:AlternateContent xmlns:mc="http://schemas.openxmlformats.org/markup-compatibility/2006">
              <mc:Choice xmlns:v="urn:schemas-microsoft-com:vml" Requires="v">
                <p:oleObj name="Equation" r:id="rId2" imgW="2552400" imgH="1726920" progId="Equation.DSMT4">
                  <p:embed/>
                </p:oleObj>
              </mc:Choice>
              <mc:Fallback>
                <p:oleObj name="Equation" r:id="rId2" imgW="2552400" imgH="1726920" progId="Equation.DSMT4">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26" y="3284985"/>
                        <a:ext cx="3273017" cy="22145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509822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20689"/>
            <a:ext cx="7859216" cy="5505475"/>
          </a:xfrm>
        </p:spPr>
        <p:txBody>
          <a:bodyPr>
            <a:normAutofit fontScale="85000" lnSpcReduction="20000"/>
          </a:bodyPr>
          <a:lstStyle/>
          <a:p>
            <a:pPr marL="1234440" lvl="2" indent="-457200">
              <a:buFont typeface="+mj-lt"/>
              <a:buAutoNum type="alphaLcParenR" startAt="2"/>
            </a:pPr>
            <a:r>
              <a:rPr lang="en-CA" sz="2100" dirty="0"/>
              <a:t>Consider actual numbers: Suppose signal values are</a:t>
            </a:r>
          </a:p>
          <a:p>
            <a:endParaRPr lang="en-CA" dirty="0"/>
          </a:p>
          <a:p>
            <a:endParaRPr lang="en-CA" dirty="0"/>
          </a:p>
          <a:p>
            <a:endParaRPr lang="en-CA" dirty="0"/>
          </a:p>
          <a:p>
            <a:pPr marL="1051560" lvl="3" indent="0">
              <a:buNone/>
            </a:pPr>
            <a:r>
              <a:rPr lang="en-CA" sz="2100" dirty="0"/>
              <a:t>As well, define an exact </a:t>
            </a:r>
            <a:r>
              <a:rPr lang="en-CA" sz="2100" i="1" dirty="0"/>
              <a:t>reconstructed</a:t>
            </a:r>
            <a:r>
              <a:rPr lang="en-CA" sz="2100" dirty="0"/>
              <a:t> value  </a:t>
            </a:r>
            <a:r>
              <a:rPr lang="en-CA" dirty="0"/>
              <a:t>                    .</a:t>
            </a:r>
          </a:p>
          <a:p>
            <a:pPr marL="1051560" lvl="3" indent="0">
              <a:buNone/>
            </a:pPr>
            <a:r>
              <a:rPr lang="en-CA" dirty="0"/>
              <a:t> </a:t>
            </a:r>
            <a:r>
              <a:rPr lang="en-CA" sz="2100" dirty="0"/>
              <a:t>E.g., use step value </a:t>
            </a:r>
            <a:r>
              <a:rPr lang="en-CA" sz="2100" i="1" dirty="0">
                <a:latin typeface="Times New Roman" pitchFamily="18" charset="0"/>
                <a:cs typeface="Times New Roman" pitchFamily="18" charset="0"/>
              </a:rPr>
              <a:t>k</a:t>
            </a:r>
            <a:r>
              <a:rPr lang="en-CA" sz="2100" dirty="0"/>
              <a:t> = 4:</a:t>
            </a:r>
          </a:p>
          <a:p>
            <a:endParaRPr lang="en-CA" dirty="0"/>
          </a:p>
          <a:p>
            <a:endParaRPr lang="en-CA" dirty="0"/>
          </a:p>
          <a:p>
            <a:endParaRPr lang="en-CA" dirty="0"/>
          </a:p>
          <a:p>
            <a:endParaRPr lang="en-CA" dirty="0"/>
          </a:p>
          <a:p>
            <a:endParaRPr lang="en-CA" dirty="0"/>
          </a:p>
          <a:p>
            <a:endParaRPr lang="en-CA" dirty="0"/>
          </a:p>
          <a:p>
            <a:pPr marL="1234440" lvl="2" indent="-457200">
              <a:buFont typeface="+mj-lt"/>
              <a:buAutoNum type="alphaLcParenR" startAt="3"/>
            </a:pPr>
            <a:r>
              <a:rPr lang="en-CA" dirty="0"/>
              <a:t> </a:t>
            </a:r>
            <a:r>
              <a:rPr lang="en-CA" sz="2100" dirty="0"/>
              <a:t>The reconstructed set of values 10, 14, 10, 14 is close to the correct set 10, 11, 13, 15.</a:t>
            </a:r>
          </a:p>
          <a:p>
            <a:pPr marL="1234440" lvl="2" indent="-457200">
              <a:buFont typeface="+mj-lt"/>
              <a:buAutoNum type="alphaLcParenR" startAt="3"/>
            </a:pPr>
            <a:r>
              <a:rPr lang="en-CA" sz="2100" dirty="0"/>
              <a:t>However, DM copes less well with rapidly changing signals. One approach to mitigating this problem is to simply increase the sampling, perhaps to many times the </a:t>
            </a:r>
            <a:r>
              <a:rPr lang="en-CA" sz="2100" dirty="0" err="1"/>
              <a:t>Nyquist</a:t>
            </a:r>
            <a:r>
              <a:rPr lang="en-CA" sz="2100" dirty="0"/>
              <a:t> rate.</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Table 5"/>
          <p:cNvGraphicFramePr>
            <a:graphicFrameLocks noGrp="1"/>
          </p:cNvGraphicFramePr>
          <p:nvPr/>
        </p:nvGraphicFramePr>
        <p:xfrm>
          <a:off x="4310050" y="1052736"/>
          <a:ext cx="3314724" cy="741680"/>
        </p:xfrm>
        <a:graphic>
          <a:graphicData uri="http://schemas.openxmlformats.org/drawingml/2006/table">
            <a:tbl>
              <a:tblPr firstRow="1" bandRow="1">
                <a:tableStyleId>{2D5ABB26-0587-4C30-8999-92F81FD0307C}</a:tableStyleId>
              </a:tblPr>
              <a:tblGrid>
                <a:gridCol w="828681">
                  <a:extLst>
                    <a:ext uri="{9D8B030D-6E8A-4147-A177-3AD203B41FA5}">
                      <a16:colId xmlns:a16="http://schemas.microsoft.com/office/drawing/2014/main" val="20000"/>
                    </a:ext>
                  </a:extLst>
                </a:gridCol>
                <a:gridCol w="828681">
                  <a:extLst>
                    <a:ext uri="{9D8B030D-6E8A-4147-A177-3AD203B41FA5}">
                      <a16:colId xmlns:a16="http://schemas.microsoft.com/office/drawing/2014/main" val="20001"/>
                    </a:ext>
                  </a:extLst>
                </a:gridCol>
                <a:gridCol w="828681">
                  <a:extLst>
                    <a:ext uri="{9D8B030D-6E8A-4147-A177-3AD203B41FA5}">
                      <a16:colId xmlns:a16="http://schemas.microsoft.com/office/drawing/2014/main" val="20002"/>
                    </a:ext>
                  </a:extLst>
                </a:gridCol>
                <a:gridCol w="828681">
                  <a:extLst>
                    <a:ext uri="{9D8B030D-6E8A-4147-A177-3AD203B41FA5}">
                      <a16:colId xmlns:a16="http://schemas.microsoft.com/office/drawing/2014/main" val="20003"/>
                    </a:ext>
                  </a:extLst>
                </a:gridCol>
              </a:tblGrid>
              <a:tr h="370840">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1</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2</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3</a:t>
                      </a:r>
                    </a:p>
                  </a:txBody>
                  <a:tcPr/>
                </a:tc>
                <a:tc>
                  <a:txBody>
                    <a:bodyPr/>
                    <a:lstStyle/>
                    <a:p>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4</a:t>
                      </a:r>
                    </a:p>
                  </a:txBody>
                  <a:tcPr/>
                </a:tc>
                <a:extLst>
                  <a:ext uri="{0D108BD9-81ED-4DB2-BD59-A6C34878D82A}">
                    <a16:rowId xmlns:a16="http://schemas.microsoft.com/office/drawing/2014/main" val="10000"/>
                  </a:ext>
                </a:extLst>
              </a:tr>
              <a:tr h="370840">
                <a:tc>
                  <a:txBody>
                    <a:bodyPr/>
                    <a:lstStyle/>
                    <a:p>
                      <a:r>
                        <a:rPr lang="en-CA" dirty="0"/>
                        <a:t>10</a:t>
                      </a:r>
                    </a:p>
                  </a:txBody>
                  <a:tcPr/>
                </a:tc>
                <a:tc>
                  <a:txBody>
                    <a:bodyPr/>
                    <a:lstStyle/>
                    <a:p>
                      <a:r>
                        <a:rPr lang="en-CA" dirty="0"/>
                        <a:t>11</a:t>
                      </a:r>
                    </a:p>
                  </a:txBody>
                  <a:tcPr/>
                </a:tc>
                <a:tc>
                  <a:txBody>
                    <a:bodyPr/>
                    <a:lstStyle/>
                    <a:p>
                      <a:r>
                        <a:rPr lang="en-CA" dirty="0"/>
                        <a:t>13</a:t>
                      </a:r>
                    </a:p>
                  </a:txBody>
                  <a:tcPr/>
                </a:tc>
                <a:tc>
                  <a:txBody>
                    <a:bodyPr/>
                    <a:lstStyle/>
                    <a:p>
                      <a:r>
                        <a:rPr lang="en-CA" dirty="0"/>
                        <a:t>15</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095604" y="2636913"/>
          <a:ext cx="6456780" cy="1440159"/>
        </p:xfrm>
        <a:graphic>
          <a:graphicData uri="http://schemas.openxmlformats.org/drawingml/2006/table">
            <a:tbl>
              <a:tblPr firstRow="1" bandRow="1">
                <a:tableStyleId>{5C22544A-7EE6-4342-B048-85BDC9FD1C3A}</a:tableStyleId>
              </a:tblPr>
              <a:tblGrid>
                <a:gridCol w="1291356">
                  <a:extLst>
                    <a:ext uri="{9D8B030D-6E8A-4147-A177-3AD203B41FA5}">
                      <a16:colId xmlns:a16="http://schemas.microsoft.com/office/drawing/2014/main" val="20000"/>
                    </a:ext>
                  </a:extLst>
                </a:gridCol>
                <a:gridCol w="1962279">
                  <a:extLst>
                    <a:ext uri="{9D8B030D-6E8A-4147-A177-3AD203B41FA5}">
                      <a16:colId xmlns:a16="http://schemas.microsoft.com/office/drawing/2014/main" val="20001"/>
                    </a:ext>
                  </a:extLst>
                </a:gridCol>
                <a:gridCol w="1186921">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480053">
                <a:tc>
                  <a:txBody>
                    <a:bodyPr/>
                    <a:lstStyle/>
                    <a:p>
                      <a:endParaRPr lang="en-CA" dirty="0"/>
                    </a:p>
                  </a:txBody>
                  <a:tcPr/>
                </a:tc>
                <a:tc>
                  <a:txBody>
                    <a:bodyPr/>
                    <a:lstStyle/>
                    <a:p>
                      <a:r>
                        <a:rPr lang="en-CA" sz="1800" b="1" kern="1200" baseline="0" dirty="0">
                          <a:solidFill>
                            <a:schemeClr val="lt1"/>
                          </a:solidFill>
                          <a:latin typeface="+mn-lt"/>
                          <a:ea typeface="+mn-ea"/>
                          <a:cs typeface="+mn-cs"/>
                        </a:rPr>
                        <a:t>e2 = 11 − 10 = 1,</a:t>
                      </a:r>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0"/>
                  </a:ext>
                </a:extLst>
              </a:tr>
              <a:tr h="480053">
                <a:tc>
                  <a:txBody>
                    <a:bodyPr/>
                    <a:lstStyle/>
                    <a:p>
                      <a:endParaRPr lang="en-CA" dirty="0"/>
                    </a:p>
                  </a:txBody>
                  <a:tcPr/>
                </a:tc>
                <a:tc>
                  <a:txBody>
                    <a:bodyPr/>
                    <a:lstStyle/>
                    <a:p>
                      <a:r>
                        <a:rPr lang="en-CA" sz="1800" kern="1200" baseline="0" dirty="0">
                          <a:solidFill>
                            <a:schemeClr val="dk1"/>
                          </a:solidFill>
                          <a:latin typeface="+mn-lt"/>
                          <a:ea typeface="+mn-ea"/>
                          <a:cs typeface="+mn-cs"/>
                        </a:rPr>
                        <a:t>e3 = 13 − 14 = −1,</a:t>
                      </a:r>
                      <a:endParaRPr lang="en-CA" dirty="0"/>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10001"/>
                  </a:ext>
                </a:extLst>
              </a:tr>
              <a:tr h="480053">
                <a:tc>
                  <a:txBody>
                    <a:bodyPr/>
                    <a:lstStyle/>
                    <a:p>
                      <a:endParaRPr lang="en-CA" dirty="0"/>
                    </a:p>
                  </a:txBody>
                  <a:tcPr/>
                </a:tc>
                <a:tc>
                  <a:txBody>
                    <a:bodyPr/>
                    <a:lstStyle/>
                    <a:p>
                      <a:r>
                        <a:rPr lang="en-CA" sz="1800" kern="1200" baseline="0" dirty="0">
                          <a:solidFill>
                            <a:schemeClr val="dk1"/>
                          </a:solidFill>
                          <a:latin typeface="+mn-lt"/>
                          <a:ea typeface="+mn-ea"/>
                          <a:cs typeface="+mn-cs"/>
                        </a:rPr>
                        <a:t>e4 = 15 − 10 = 5,</a:t>
                      </a:r>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2"/>
                  </a:ext>
                </a:extLst>
              </a:tr>
            </a:tbl>
          </a:graphicData>
        </a:graphic>
      </p:graphicFrame>
      <p:graphicFrame>
        <p:nvGraphicFramePr>
          <p:cNvPr id="2" name="Object 1"/>
          <p:cNvGraphicFramePr>
            <a:graphicFrameLocks noChangeAspect="1"/>
          </p:cNvGraphicFramePr>
          <p:nvPr/>
        </p:nvGraphicFramePr>
        <p:xfrm>
          <a:off x="7464152" y="1885972"/>
          <a:ext cx="1152128" cy="390901"/>
        </p:xfrm>
        <a:graphic>
          <a:graphicData uri="http://schemas.openxmlformats.org/presentationml/2006/ole">
            <mc:AlternateContent xmlns:mc="http://schemas.openxmlformats.org/markup-compatibility/2006">
              <mc:Choice xmlns:v="urn:schemas-microsoft-com:vml" Requires="v">
                <p:oleObj name="Equation" r:id="rId3" imgW="711000" imgH="241200" progId="Equation.3">
                  <p:embed/>
                </p:oleObj>
              </mc:Choice>
              <mc:Fallback>
                <p:oleObj name="Equation" r:id="rId3" imgW="711000" imgH="241200" progId="Equation.3">
                  <p:embed/>
                  <p:pic>
                    <p:nvPicPr>
                      <p:cNvPr id="2" name="Object 1"/>
                      <p:cNvPicPr/>
                      <p:nvPr/>
                    </p:nvPicPr>
                    <p:blipFill>
                      <a:blip r:embed="rId4"/>
                      <a:stretch>
                        <a:fillRect/>
                      </a:stretch>
                    </p:blipFill>
                    <p:spPr>
                      <a:xfrm>
                        <a:off x="7464152" y="1885972"/>
                        <a:ext cx="1152128" cy="390901"/>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344764" y="2708920"/>
          <a:ext cx="735012" cy="368300"/>
        </p:xfrm>
        <a:graphic>
          <a:graphicData uri="http://schemas.openxmlformats.org/presentationml/2006/ole">
            <mc:AlternateContent xmlns:mc="http://schemas.openxmlformats.org/markup-compatibility/2006">
              <mc:Choice xmlns:v="urn:schemas-microsoft-com:vml" Requires="v">
                <p:oleObj name="Equation" r:id="rId5" imgW="482400" imgH="241200" progId="Equation.3">
                  <p:embed/>
                </p:oleObj>
              </mc:Choice>
              <mc:Fallback>
                <p:oleObj name="Equation" r:id="rId5" imgW="482400" imgH="241200" progId="Equation.3">
                  <p:embed/>
                  <p:pic>
                    <p:nvPicPr>
                      <p:cNvPr id="9" name="Object 8"/>
                      <p:cNvPicPr/>
                      <p:nvPr/>
                    </p:nvPicPr>
                    <p:blipFill>
                      <a:blip r:embed="rId6"/>
                      <a:stretch>
                        <a:fillRect/>
                      </a:stretch>
                    </p:blipFill>
                    <p:spPr>
                      <a:xfrm>
                        <a:off x="3344764" y="2708920"/>
                        <a:ext cx="735012" cy="3683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3354388" y="3132138"/>
          <a:ext cx="715962" cy="387350"/>
        </p:xfrm>
        <a:graphic>
          <a:graphicData uri="http://schemas.openxmlformats.org/presentationml/2006/ole">
            <mc:AlternateContent xmlns:mc="http://schemas.openxmlformats.org/markup-compatibility/2006">
              <mc:Choice xmlns:v="urn:schemas-microsoft-com:vml" Requires="v">
                <p:oleObj name="Equation" r:id="rId7" imgW="469800" imgH="253800" progId="Equation.3">
                  <p:embed/>
                </p:oleObj>
              </mc:Choice>
              <mc:Fallback>
                <p:oleObj name="Equation" r:id="rId7" imgW="469800" imgH="253800" progId="Equation.3">
                  <p:embed/>
                  <p:pic>
                    <p:nvPicPr>
                      <p:cNvPr id="10" name="Object 9"/>
                      <p:cNvPicPr>
                        <a:picLocks noChangeAspect="1" noChangeArrowheads="1"/>
                      </p:cNvPicPr>
                      <p:nvPr/>
                    </p:nvPicPr>
                    <p:blipFill>
                      <a:blip r:embed="rId8"/>
                      <a:srcRect/>
                      <a:stretch>
                        <a:fillRect/>
                      </a:stretch>
                    </p:blipFill>
                    <p:spPr bwMode="auto">
                      <a:xfrm>
                        <a:off x="3354388" y="3132138"/>
                        <a:ext cx="7159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nvGraphicFramePr>
        <p:xfrm>
          <a:off x="3359696" y="3645024"/>
          <a:ext cx="735012" cy="368300"/>
        </p:xfrm>
        <a:graphic>
          <a:graphicData uri="http://schemas.openxmlformats.org/presentationml/2006/ole">
            <mc:AlternateContent xmlns:mc="http://schemas.openxmlformats.org/markup-compatibility/2006">
              <mc:Choice xmlns:v="urn:schemas-microsoft-com:vml" Requires="v">
                <p:oleObj name="Equation" r:id="rId9" imgW="482400" imgH="241200" progId="Equation.3">
                  <p:embed/>
                </p:oleObj>
              </mc:Choice>
              <mc:Fallback>
                <p:oleObj name="Equation" r:id="rId9" imgW="482400" imgH="241200" progId="Equation.3">
                  <p:embed/>
                  <p:pic>
                    <p:nvPicPr>
                      <p:cNvPr id="11" name="Object 10"/>
                      <p:cNvPicPr>
                        <a:picLocks noChangeAspect="1" noChangeArrowheads="1"/>
                      </p:cNvPicPr>
                      <p:nvPr/>
                    </p:nvPicPr>
                    <p:blipFill>
                      <a:blip r:embed="rId10"/>
                      <a:srcRect/>
                      <a:stretch>
                        <a:fillRect/>
                      </a:stretch>
                    </p:blipFill>
                    <p:spPr bwMode="auto">
                      <a:xfrm>
                        <a:off x="3359696" y="3645024"/>
                        <a:ext cx="735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nvGraphicFramePr>
        <p:xfrm>
          <a:off x="6600056" y="2636913"/>
          <a:ext cx="720080" cy="382543"/>
        </p:xfrm>
        <a:graphic>
          <a:graphicData uri="http://schemas.openxmlformats.org/presentationml/2006/ole">
            <mc:AlternateContent xmlns:mc="http://schemas.openxmlformats.org/markup-compatibility/2006">
              <mc:Choice xmlns:v="urn:schemas-microsoft-com:vml" Requires="v">
                <p:oleObj name="Equation" r:id="rId11" imgW="406080" imgH="215640" progId="Equation.3">
                  <p:embed/>
                </p:oleObj>
              </mc:Choice>
              <mc:Fallback>
                <p:oleObj name="Equation" r:id="rId11" imgW="406080" imgH="215640" progId="Equation.3">
                  <p:embed/>
                  <p:pic>
                    <p:nvPicPr>
                      <p:cNvPr id="12" name="Object 11"/>
                      <p:cNvPicPr/>
                      <p:nvPr/>
                    </p:nvPicPr>
                    <p:blipFill>
                      <a:blip r:embed="rId12"/>
                      <a:stretch>
                        <a:fillRect/>
                      </a:stretch>
                    </p:blipFill>
                    <p:spPr>
                      <a:xfrm>
                        <a:off x="6600056" y="2636913"/>
                        <a:ext cx="720080" cy="382543"/>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6534151" y="3130550"/>
          <a:ext cx="854075" cy="406400"/>
        </p:xfrm>
        <a:graphic>
          <a:graphicData uri="http://schemas.openxmlformats.org/presentationml/2006/ole">
            <mc:AlternateContent xmlns:mc="http://schemas.openxmlformats.org/markup-compatibility/2006">
              <mc:Choice xmlns:v="urn:schemas-microsoft-com:vml" Requires="v">
                <p:oleObj name="Equation" r:id="rId13" imgW="482400" imgH="228600" progId="Equation.3">
                  <p:embed/>
                </p:oleObj>
              </mc:Choice>
              <mc:Fallback>
                <p:oleObj name="Equation" r:id="rId13" imgW="482400" imgH="228600" progId="Equation.3">
                  <p:embed/>
                  <p:pic>
                    <p:nvPicPr>
                      <p:cNvPr id="13" name="Object 12"/>
                      <p:cNvPicPr>
                        <a:picLocks noChangeAspect="1" noChangeArrowheads="1"/>
                      </p:cNvPicPr>
                      <p:nvPr/>
                    </p:nvPicPr>
                    <p:blipFill>
                      <a:blip r:embed="rId14"/>
                      <a:srcRect/>
                      <a:stretch>
                        <a:fillRect/>
                      </a:stretch>
                    </p:blipFill>
                    <p:spPr bwMode="auto">
                      <a:xfrm>
                        <a:off x="6534151" y="3130550"/>
                        <a:ext cx="8540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6600056" y="3645025"/>
          <a:ext cx="719138" cy="382587"/>
        </p:xfrm>
        <a:graphic>
          <a:graphicData uri="http://schemas.openxmlformats.org/presentationml/2006/ole">
            <mc:AlternateContent xmlns:mc="http://schemas.openxmlformats.org/markup-compatibility/2006">
              <mc:Choice xmlns:v="urn:schemas-microsoft-com:vml" Requires="v">
                <p:oleObj name="Equation" r:id="rId15" imgW="406080" imgH="215640" progId="Equation.3">
                  <p:embed/>
                </p:oleObj>
              </mc:Choice>
              <mc:Fallback>
                <p:oleObj name="Equation" r:id="rId15" imgW="406080" imgH="215640" progId="Equation.3">
                  <p:embed/>
                  <p:pic>
                    <p:nvPicPr>
                      <p:cNvPr id="14" name="Object 13"/>
                      <p:cNvPicPr>
                        <a:picLocks noChangeAspect="1" noChangeArrowheads="1"/>
                      </p:cNvPicPr>
                      <p:nvPr/>
                    </p:nvPicPr>
                    <p:blipFill>
                      <a:blip r:embed="rId16"/>
                      <a:srcRect/>
                      <a:stretch>
                        <a:fillRect/>
                      </a:stretch>
                    </p:blipFill>
                    <p:spPr bwMode="auto">
                      <a:xfrm>
                        <a:off x="6600056" y="3645025"/>
                        <a:ext cx="7191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7680176" y="2678060"/>
          <a:ext cx="1584176" cy="390901"/>
        </p:xfrm>
        <a:graphic>
          <a:graphicData uri="http://schemas.openxmlformats.org/presentationml/2006/ole">
            <mc:AlternateContent xmlns:mc="http://schemas.openxmlformats.org/markup-compatibility/2006">
              <mc:Choice xmlns:v="urn:schemas-microsoft-com:vml" Requires="v">
                <p:oleObj name="Equation" r:id="rId17" imgW="977760" imgH="241200" progId="Equation.3">
                  <p:embed/>
                </p:oleObj>
              </mc:Choice>
              <mc:Fallback>
                <p:oleObj name="Equation" r:id="rId17" imgW="977760" imgH="241200" progId="Equation.3">
                  <p:embed/>
                  <p:pic>
                    <p:nvPicPr>
                      <p:cNvPr id="15" name="Object 14"/>
                      <p:cNvPicPr/>
                      <p:nvPr/>
                    </p:nvPicPr>
                    <p:blipFill>
                      <a:blip r:embed="rId18"/>
                      <a:stretch>
                        <a:fillRect/>
                      </a:stretch>
                    </p:blipFill>
                    <p:spPr>
                      <a:xfrm>
                        <a:off x="7680176" y="2678060"/>
                        <a:ext cx="1584176" cy="390901"/>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7689850" y="3132138"/>
          <a:ext cx="1563688" cy="411162"/>
        </p:xfrm>
        <a:graphic>
          <a:graphicData uri="http://schemas.openxmlformats.org/presentationml/2006/ole">
            <mc:AlternateContent xmlns:mc="http://schemas.openxmlformats.org/markup-compatibility/2006">
              <mc:Choice xmlns:v="urn:schemas-microsoft-com:vml" Requires="v">
                <p:oleObj name="Equation" r:id="rId19" imgW="965160" imgH="253800" progId="Equation.3">
                  <p:embed/>
                </p:oleObj>
              </mc:Choice>
              <mc:Fallback>
                <p:oleObj name="Equation" r:id="rId19" imgW="965160" imgH="253800" progId="Equation.3">
                  <p:embed/>
                  <p:pic>
                    <p:nvPicPr>
                      <p:cNvPr id="16" name="Object 15"/>
                      <p:cNvPicPr>
                        <a:picLocks noChangeAspect="1" noChangeArrowheads="1"/>
                      </p:cNvPicPr>
                      <p:nvPr/>
                    </p:nvPicPr>
                    <p:blipFill>
                      <a:blip r:embed="rId20"/>
                      <a:srcRect/>
                      <a:stretch>
                        <a:fillRect/>
                      </a:stretch>
                    </p:blipFill>
                    <p:spPr bwMode="auto">
                      <a:xfrm>
                        <a:off x="7689850" y="3132138"/>
                        <a:ext cx="1563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7752185" y="3645025"/>
          <a:ext cx="1584325" cy="390525"/>
        </p:xfrm>
        <a:graphic>
          <a:graphicData uri="http://schemas.openxmlformats.org/presentationml/2006/ole">
            <mc:AlternateContent xmlns:mc="http://schemas.openxmlformats.org/markup-compatibility/2006">
              <mc:Choice xmlns:v="urn:schemas-microsoft-com:vml" Requires="v">
                <p:oleObj name="Equation" r:id="rId21" imgW="977760" imgH="241200" progId="Equation.3">
                  <p:embed/>
                </p:oleObj>
              </mc:Choice>
              <mc:Fallback>
                <p:oleObj name="Equation" r:id="rId21" imgW="977760" imgH="241200" progId="Equation.3">
                  <p:embed/>
                  <p:pic>
                    <p:nvPicPr>
                      <p:cNvPr id="17" name="Object 16"/>
                      <p:cNvPicPr>
                        <a:picLocks noChangeAspect="1" noChangeArrowheads="1"/>
                      </p:cNvPicPr>
                      <p:nvPr/>
                    </p:nvPicPr>
                    <p:blipFill>
                      <a:blip r:embed="rId22"/>
                      <a:srcRect/>
                      <a:stretch>
                        <a:fillRect/>
                      </a:stretch>
                    </p:blipFill>
                    <p:spPr bwMode="auto">
                      <a:xfrm>
                        <a:off x="7752185" y="3645025"/>
                        <a:ext cx="15843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98037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a:bodyPr>
          <a:lstStyle/>
          <a:p>
            <a:pPr marL="571500" indent="-457200">
              <a:buFont typeface="+mj-lt"/>
              <a:buAutoNum type="arabicPeriod" startAt="2"/>
            </a:pPr>
            <a:r>
              <a:rPr lang="en-CA" b="1" dirty="0"/>
              <a:t>Adaptive DM</a:t>
            </a:r>
            <a:r>
              <a:rPr lang="en-CA" dirty="0"/>
              <a:t>: If the slope of the actual signal curve is high, the staircase approximation cannot keep up. For a steep curve, should change the step size k adaptively.</a:t>
            </a:r>
          </a:p>
          <a:p>
            <a:pPr lvl="1"/>
            <a:r>
              <a:rPr lang="en-CA" dirty="0"/>
              <a:t>One scheme for analytically determining the best set of </a:t>
            </a:r>
            <a:r>
              <a:rPr lang="en-CA" dirty="0" err="1"/>
              <a:t>quantizer</a:t>
            </a:r>
            <a:r>
              <a:rPr lang="en-CA" dirty="0"/>
              <a:t> steps, for a non-uniform </a:t>
            </a:r>
            <a:r>
              <a:rPr lang="en-CA" dirty="0" err="1"/>
              <a:t>quantizer</a:t>
            </a:r>
            <a:r>
              <a:rPr lang="en-CA" dirty="0"/>
              <a:t>, is </a:t>
            </a:r>
            <a:r>
              <a:rPr lang="en-CA" i="1" dirty="0"/>
              <a:t>Lloyd-Max</a:t>
            </a:r>
            <a:r>
              <a:rPr lang="en-CA" dirty="0"/>
              <a:t>.</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spTree>
    <p:extLst>
      <p:ext uri="{BB962C8B-B14F-4D97-AF65-F5344CB8AC3E}">
        <p14:creationId xmlns:p14="http://schemas.microsoft.com/office/powerpoint/2010/main" val="6753874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ADPCM</a:t>
            </a:r>
          </a:p>
        </p:txBody>
      </p:sp>
      <p:sp>
        <p:nvSpPr>
          <p:cNvPr id="3" name="Content Placeholder 2"/>
          <p:cNvSpPr>
            <a:spLocks noGrp="1"/>
          </p:cNvSpPr>
          <p:nvPr>
            <p:ph idx="1"/>
          </p:nvPr>
        </p:nvSpPr>
        <p:spPr/>
        <p:txBody>
          <a:bodyPr>
            <a:normAutofit/>
          </a:bodyPr>
          <a:lstStyle/>
          <a:p>
            <a:r>
              <a:rPr lang="en-CA" b="1" dirty="0"/>
              <a:t>ADPCM </a:t>
            </a:r>
            <a:r>
              <a:rPr lang="en-CA" dirty="0"/>
              <a:t>(Adaptive DPCM) takes the idea of adapting the coder to suit the input much farther. The two pieces that make up a DPCM coder: the </a:t>
            </a:r>
            <a:r>
              <a:rPr lang="en-CA" dirty="0" err="1"/>
              <a:t>quantizer</a:t>
            </a:r>
            <a:r>
              <a:rPr lang="en-CA" dirty="0"/>
              <a:t> and the predictor.</a:t>
            </a:r>
          </a:p>
          <a:p>
            <a:pPr marL="868680" lvl="1" indent="-457200">
              <a:buFont typeface="+mj-lt"/>
              <a:buAutoNum type="arabicPeriod"/>
            </a:pPr>
            <a:r>
              <a:rPr lang="en-CA" dirty="0"/>
              <a:t>In Adaptive DM, adapt the </a:t>
            </a:r>
            <a:r>
              <a:rPr lang="en-CA" dirty="0" err="1"/>
              <a:t>quantizer</a:t>
            </a:r>
            <a:r>
              <a:rPr lang="en-CA" dirty="0"/>
              <a:t> step size to suit the input. In DPCM, we can change the step size as well as decision boundaries, using a non-uniform </a:t>
            </a:r>
            <a:r>
              <a:rPr lang="en-CA" dirty="0" err="1"/>
              <a:t>quantizer</a:t>
            </a:r>
            <a:r>
              <a:rPr lang="en-CA" dirty="0"/>
              <a:t>.  We can carry this out in two ways:</a:t>
            </a:r>
          </a:p>
          <a:p>
            <a:pPr marL="1234440" lvl="2" indent="-457200">
              <a:buFont typeface="+mj-lt"/>
              <a:buAutoNum type="alphaLcParenBoth"/>
            </a:pPr>
            <a:r>
              <a:rPr lang="en-CA" b="1" dirty="0"/>
              <a:t>Forward adaptive quantization</a:t>
            </a:r>
            <a:r>
              <a:rPr lang="en-CA" dirty="0"/>
              <a:t>: use the properties of the input signal.</a:t>
            </a:r>
          </a:p>
          <a:p>
            <a:pPr marL="1234440" lvl="2" indent="-457200">
              <a:buFont typeface="+mj-lt"/>
              <a:buAutoNum type="alphaLcParenBoth"/>
            </a:pPr>
            <a:r>
              <a:rPr lang="en-CA" b="1" dirty="0"/>
              <a:t>Backward adaptive </a:t>
            </a:r>
            <a:r>
              <a:rPr lang="en-CA" b="1" dirty="0" err="1"/>
              <a:t>quantizationor</a:t>
            </a:r>
            <a:r>
              <a:rPr lang="en-CA" dirty="0"/>
              <a:t>: use the properties of the quantized output. If quantized errors become too large, we should change the non-uniform </a:t>
            </a:r>
            <a:r>
              <a:rPr lang="en-CA" dirty="0" err="1"/>
              <a:t>quantizer</a:t>
            </a:r>
            <a:r>
              <a:rPr lang="en-CA" dirty="0"/>
              <a:t>.</a:t>
            </a:r>
          </a:p>
        </p:txBody>
      </p:sp>
      <p:sp>
        <p:nvSpPr>
          <p:cNvPr id="4" name="Footer Placeholder 3"/>
          <p:cNvSpPr>
            <a:spLocks noGrp="1"/>
          </p:cNvSpPr>
          <p:nvPr>
            <p:ph type="ftr" sz="quarter" idx="11"/>
          </p:nvPr>
        </p:nvSpPr>
        <p:spPr/>
        <p:txBody>
          <a:bodyPr/>
          <a:lstStyle/>
          <a:p>
            <a:r>
              <a:rPr lang="en-GB"/>
              <a:t>Prepared By: Mohammad Rony Lecturer, Dept. Of CSE University Of Global Village (UGV), Barishal</a:t>
            </a:r>
            <a:endParaRPr lang="en-US" dirty="0"/>
          </a:p>
        </p:txBody>
      </p:sp>
    </p:spTree>
    <p:extLst>
      <p:ext uri="{BB962C8B-B14F-4D97-AF65-F5344CB8AC3E}">
        <p14:creationId xmlns:p14="http://schemas.microsoft.com/office/powerpoint/2010/main" val="1391329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5283" rIns="0" bIns="0" rtlCol="0">
            <a:spAutoFit/>
          </a:bodyPr>
          <a:lstStyle/>
          <a:p>
            <a:pPr marL="2425700">
              <a:lnSpc>
                <a:spcPct val="100000"/>
              </a:lnSpc>
              <a:spcBef>
                <a:spcPts val="100"/>
              </a:spcBef>
            </a:pPr>
            <a:r>
              <a:rPr dirty="0">
                <a:latin typeface="Times New Roman"/>
                <a:cs typeface="Times New Roman"/>
              </a:rPr>
              <a:t>Perception</a:t>
            </a:r>
            <a:r>
              <a:rPr spc="-15" dirty="0">
                <a:latin typeface="Times New Roman"/>
                <a:cs typeface="Times New Roman"/>
              </a:rPr>
              <a:t> </a:t>
            </a:r>
            <a:r>
              <a:rPr spc="-10" dirty="0">
                <a:latin typeface="Times New Roman"/>
                <a:cs typeface="Times New Roman"/>
              </a:rPr>
              <a:t>media</a:t>
            </a:r>
          </a:p>
        </p:txBody>
      </p:sp>
      <p:sp>
        <p:nvSpPr>
          <p:cNvPr id="3" name="object 3"/>
          <p:cNvSpPr txBox="1"/>
          <p:nvPr/>
        </p:nvSpPr>
        <p:spPr>
          <a:xfrm>
            <a:off x="1353438" y="1833521"/>
            <a:ext cx="9846310" cy="3865245"/>
          </a:xfrm>
          <a:prstGeom prst="rect">
            <a:avLst/>
          </a:prstGeom>
        </p:spPr>
        <p:txBody>
          <a:bodyPr vert="horz" wrap="square" lIns="0" tIns="12065" rIns="0" bIns="0" rtlCol="0">
            <a:spAutoFit/>
          </a:bodyPr>
          <a:lstStyle/>
          <a:p>
            <a:pPr marL="240029" marR="5080" indent="-227329" algn="just">
              <a:lnSpc>
                <a:spcPct val="120000"/>
              </a:lnSpc>
              <a:spcBef>
                <a:spcPts val="95"/>
              </a:spcBef>
              <a:buFont typeface="Arial MT"/>
              <a:buChar char="•"/>
              <a:tabLst>
                <a:tab pos="241300" algn="l"/>
              </a:tabLst>
            </a:pPr>
            <a:r>
              <a:rPr sz="2800" dirty="0">
                <a:latin typeface="Times New Roman"/>
                <a:cs typeface="Times New Roman"/>
              </a:rPr>
              <a:t>Perception</a:t>
            </a:r>
            <a:r>
              <a:rPr sz="2800" spc="200" dirty="0">
                <a:latin typeface="Times New Roman"/>
                <a:cs typeface="Times New Roman"/>
              </a:rPr>
              <a:t> </a:t>
            </a:r>
            <a:r>
              <a:rPr sz="2800" dirty="0">
                <a:latin typeface="Times New Roman"/>
                <a:cs typeface="Times New Roman"/>
              </a:rPr>
              <a:t>media</a:t>
            </a:r>
            <a:r>
              <a:rPr sz="2800" spc="215" dirty="0">
                <a:latin typeface="Times New Roman"/>
                <a:cs typeface="Times New Roman"/>
              </a:rPr>
              <a:t> </a:t>
            </a:r>
            <a:r>
              <a:rPr sz="2800" dirty="0">
                <a:latin typeface="Times New Roman"/>
                <a:cs typeface="Times New Roman"/>
              </a:rPr>
              <a:t>refers</a:t>
            </a:r>
            <a:r>
              <a:rPr sz="2800" spc="220" dirty="0">
                <a:latin typeface="Times New Roman"/>
                <a:cs typeface="Times New Roman"/>
              </a:rPr>
              <a:t> </a:t>
            </a:r>
            <a:r>
              <a:rPr sz="2800" dirty="0">
                <a:latin typeface="Times New Roman"/>
                <a:cs typeface="Times New Roman"/>
              </a:rPr>
              <a:t>to</a:t>
            </a:r>
            <a:r>
              <a:rPr sz="2800" spc="220" dirty="0">
                <a:latin typeface="Times New Roman"/>
                <a:cs typeface="Times New Roman"/>
              </a:rPr>
              <a:t> </a:t>
            </a:r>
            <a:r>
              <a:rPr sz="2800" dirty="0">
                <a:latin typeface="Times New Roman"/>
                <a:cs typeface="Times New Roman"/>
              </a:rPr>
              <a:t>the</a:t>
            </a:r>
            <a:r>
              <a:rPr sz="2800" spc="200" dirty="0">
                <a:latin typeface="Times New Roman"/>
                <a:cs typeface="Times New Roman"/>
              </a:rPr>
              <a:t> </a:t>
            </a:r>
            <a:r>
              <a:rPr sz="2800" dirty="0">
                <a:latin typeface="Times New Roman"/>
                <a:cs typeface="Times New Roman"/>
              </a:rPr>
              <a:t>nature</a:t>
            </a:r>
            <a:r>
              <a:rPr sz="2800" spc="220" dirty="0">
                <a:latin typeface="Times New Roman"/>
                <a:cs typeface="Times New Roman"/>
              </a:rPr>
              <a:t> </a:t>
            </a:r>
            <a:r>
              <a:rPr sz="2800" dirty="0">
                <a:latin typeface="Times New Roman"/>
                <a:cs typeface="Times New Roman"/>
              </a:rPr>
              <a:t>of</a:t>
            </a:r>
            <a:r>
              <a:rPr sz="2800" spc="220" dirty="0">
                <a:latin typeface="Times New Roman"/>
                <a:cs typeface="Times New Roman"/>
              </a:rPr>
              <a:t> </a:t>
            </a:r>
            <a:r>
              <a:rPr sz="2800" dirty="0">
                <a:latin typeface="Times New Roman"/>
                <a:cs typeface="Times New Roman"/>
              </a:rPr>
              <a:t>information</a:t>
            </a:r>
            <a:r>
              <a:rPr sz="2800" spc="235" dirty="0">
                <a:latin typeface="Times New Roman"/>
                <a:cs typeface="Times New Roman"/>
              </a:rPr>
              <a:t> </a:t>
            </a:r>
            <a:r>
              <a:rPr sz="2800" dirty="0">
                <a:latin typeface="Times New Roman"/>
                <a:cs typeface="Times New Roman"/>
              </a:rPr>
              <a:t>perceived</a:t>
            </a:r>
            <a:r>
              <a:rPr sz="2800" spc="225" dirty="0">
                <a:latin typeface="Times New Roman"/>
                <a:cs typeface="Times New Roman"/>
              </a:rPr>
              <a:t> </a:t>
            </a:r>
            <a:r>
              <a:rPr sz="2800" spc="-25" dirty="0">
                <a:latin typeface="Times New Roman"/>
                <a:cs typeface="Times New Roman"/>
              </a:rPr>
              <a:t>by 	</a:t>
            </a:r>
            <a:r>
              <a:rPr sz="2800" spc="-10" dirty="0">
                <a:latin typeface="Times New Roman"/>
                <a:cs typeface="Times New Roman"/>
              </a:rPr>
              <a:t>humans.</a:t>
            </a:r>
            <a:endParaRPr sz="2800">
              <a:latin typeface="Times New Roman"/>
              <a:cs typeface="Times New Roman"/>
            </a:endParaRPr>
          </a:p>
          <a:p>
            <a:pPr marL="240029" marR="5715" indent="-227329" algn="just">
              <a:lnSpc>
                <a:spcPct val="120000"/>
              </a:lnSpc>
              <a:spcBef>
                <a:spcPts val="1000"/>
              </a:spcBef>
              <a:buFont typeface="Arial MT"/>
              <a:buChar char="•"/>
              <a:tabLst>
                <a:tab pos="241300" algn="l"/>
              </a:tabLst>
            </a:pPr>
            <a:r>
              <a:rPr sz="2800" dirty="0">
                <a:latin typeface="Times New Roman"/>
                <a:cs typeface="Times New Roman"/>
              </a:rPr>
              <a:t>For</a:t>
            </a:r>
            <a:r>
              <a:rPr sz="2800" spc="365" dirty="0">
                <a:latin typeface="Times New Roman"/>
                <a:cs typeface="Times New Roman"/>
              </a:rPr>
              <a:t> </a:t>
            </a:r>
            <a:r>
              <a:rPr sz="2800" dirty="0">
                <a:latin typeface="Times New Roman"/>
                <a:cs typeface="Times New Roman"/>
              </a:rPr>
              <a:t>example,</a:t>
            </a:r>
            <a:r>
              <a:rPr sz="2800" spc="365" dirty="0">
                <a:latin typeface="Times New Roman"/>
                <a:cs typeface="Times New Roman"/>
              </a:rPr>
              <a:t> </a:t>
            </a:r>
            <a:r>
              <a:rPr sz="2800" dirty="0">
                <a:latin typeface="Times New Roman"/>
                <a:cs typeface="Times New Roman"/>
              </a:rPr>
              <a:t>a</a:t>
            </a:r>
            <a:r>
              <a:rPr sz="2800" spc="360" dirty="0">
                <a:latin typeface="Times New Roman"/>
                <a:cs typeface="Times New Roman"/>
              </a:rPr>
              <a:t> </a:t>
            </a:r>
            <a:r>
              <a:rPr sz="2800" dirty="0">
                <a:latin typeface="Times New Roman"/>
                <a:cs typeface="Times New Roman"/>
              </a:rPr>
              <a:t>still</a:t>
            </a:r>
            <a:r>
              <a:rPr sz="2800" spc="365" dirty="0">
                <a:latin typeface="Times New Roman"/>
                <a:cs typeface="Times New Roman"/>
              </a:rPr>
              <a:t> </a:t>
            </a:r>
            <a:r>
              <a:rPr sz="2800" dirty="0">
                <a:latin typeface="Times New Roman"/>
                <a:cs typeface="Times New Roman"/>
              </a:rPr>
              <a:t>image</a:t>
            </a:r>
            <a:r>
              <a:rPr sz="2800" spc="375" dirty="0">
                <a:latin typeface="Times New Roman"/>
                <a:cs typeface="Times New Roman"/>
              </a:rPr>
              <a:t> </a:t>
            </a:r>
            <a:r>
              <a:rPr sz="2800" dirty="0">
                <a:latin typeface="Times New Roman"/>
                <a:cs typeface="Times New Roman"/>
              </a:rPr>
              <a:t>and</a:t>
            </a:r>
            <a:r>
              <a:rPr sz="2800" spc="370" dirty="0">
                <a:latin typeface="Times New Roman"/>
                <a:cs typeface="Times New Roman"/>
              </a:rPr>
              <a:t> </a:t>
            </a:r>
            <a:r>
              <a:rPr sz="2800" dirty="0">
                <a:latin typeface="Times New Roman"/>
                <a:cs typeface="Times New Roman"/>
              </a:rPr>
              <a:t>a</a:t>
            </a:r>
            <a:r>
              <a:rPr sz="2800" spc="370" dirty="0">
                <a:latin typeface="Times New Roman"/>
                <a:cs typeface="Times New Roman"/>
              </a:rPr>
              <a:t> </a:t>
            </a:r>
            <a:r>
              <a:rPr sz="2800" dirty="0">
                <a:latin typeface="Times New Roman"/>
                <a:cs typeface="Times New Roman"/>
              </a:rPr>
              <a:t>movie</a:t>
            </a:r>
            <a:r>
              <a:rPr sz="2800" spc="370" dirty="0">
                <a:latin typeface="Times New Roman"/>
                <a:cs typeface="Times New Roman"/>
              </a:rPr>
              <a:t> </a:t>
            </a:r>
            <a:r>
              <a:rPr sz="2800" dirty="0">
                <a:latin typeface="Times New Roman"/>
                <a:cs typeface="Times New Roman"/>
              </a:rPr>
              <a:t>convey</a:t>
            </a:r>
            <a:r>
              <a:rPr sz="2800" spc="370" dirty="0">
                <a:latin typeface="Times New Roman"/>
                <a:cs typeface="Times New Roman"/>
              </a:rPr>
              <a:t> </a:t>
            </a:r>
            <a:r>
              <a:rPr sz="2800" dirty="0">
                <a:latin typeface="Times New Roman"/>
                <a:cs typeface="Times New Roman"/>
              </a:rPr>
              <a:t>information</a:t>
            </a:r>
            <a:r>
              <a:rPr sz="2800" spc="390" dirty="0">
                <a:latin typeface="Times New Roman"/>
                <a:cs typeface="Times New Roman"/>
              </a:rPr>
              <a:t> </a:t>
            </a:r>
            <a:r>
              <a:rPr sz="2800" dirty="0">
                <a:latin typeface="Times New Roman"/>
                <a:cs typeface="Times New Roman"/>
              </a:rPr>
              <a:t>of</a:t>
            </a:r>
            <a:r>
              <a:rPr sz="2800" spc="370" dirty="0">
                <a:latin typeface="Times New Roman"/>
                <a:cs typeface="Times New Roman"/>
              </a:rPr>
              <a:t> </a:t>
            </a:r>
            <a:r>
              <a:rPr sz="2800" spc="-50" dirty="0">
                <a:latin typeface="Times New Roman"/>
                <a:cs typeface="Times New Roman"/>
              </a:rPr>
              <a:t>a 	</a:t>
            </a:r>
            <a:r>
              <a:rPr sz="2800" dirty="0">
                <a:latin typeface="Times New Roman"/>
                <a:cs typeface="Times New Roman"/>
              </a:rPr>
              <a:t>different</a:t>
            </a:r>
            <a:r>
              <a:rPr sz="2800" spc="-60" dirty="0">
                <a:latin typeface="Times New Roman"/>
                <a:cs typeface="Times New Roman"/>
              </a:rPr>
              <a:t> </a:t>
            </a:r>
            <a:r>
              <a:rPr sz="2800" dirty="0">
                <a:latin typeface="Times New Roman"/>
                <a:cs typeface="Times New Roman"/>
              </a:rPr>
              <a:t>nature,</a:t>
            </a:r>
            <a:r>
              <a:rPr sz="2800" spc="-40" dirty="0">
                <a:latin typeface="Times New Roman"/>
                <a:cs typeface="Times New Roman"/>
              </a:rPr>
              <a:t> </a:t>
            </a:r>
            <a:r>
              <a:rPr sz="2800" dirty="0">
                <a:latin typeface="Times New Roman"/>
                <a:cs typeface="Times New Roman"/>
              </a:rPr>
              <a:t>though</a:t>
            </a:r>
            <a:r>
              <a:rPr sz="2800" spc="-50" dirty="0">
                <a:latin typeface="Times New Roman"/>
                <a:cs typeface="Times New Roman"/>
              </a:rPr>
              <a:t> </a:t>
            </a:r>
            <a:r>
              <a:rPr sz="2800" dirty="0">
                <a:latin typeface="Times New Roman"/>
                <a:cs typeface="Times New Roman"/>
              </a:rPr>
              <a:t>stimulating</a:t>
            </a:r>
            <a:r>
              <a:rPr sz="2800" spc="-35" dirty="0">
                <a:latin typeface="Times New Roman"/>
                <a:cs typeface="Times New Roman"/>
              </a:rPr>
              <a:t> </a:t>
            </a:r>
            <a:r>
              <a:rPr sz="2800" dirty="0">
                <a:latin typeface="Times New Roman"/>
                <a:cs typeface="Times New Roman"/>
              </a:rPr>
              <a:t>the</a:t>
            </a:r>
            <a:r>
              <a:rPr sz="2800" spc="-60" dirty="0">
                <a:latin typeface="Times New Roman"/>
                <a:cs typeface="Times New Roman"/>
              </a:rPr>
              <a:t> </a:t>
            </a:r>
            <a:r>
              <a:rPr sz="2800" dirty="0">
                <a:latin typeface="Times New Roman"/>
                <a:cs typeface="Times New Roman"/>
              </a:rPr>
              <a:t>same</a:t>
            </a:r>
            <a:r>
              <a:rPr sz="2800" spc="-25" dirty="0">
                <a:latin typeface="Times New Roman"/>
                <a:cs typeface="Times New Roman"/>
              </a:rPr>
              <a:t> </a:t>
            </a:r>
            <a:r>
              <a:rPr sz="2800" spc="-10" dirty="0">
                <a:latin typeface="Times New Roman"/>
                <a:cs typeface="Times New Roman"/>
              </a:rPr>
              <a:t>sense.</a:t>
            </a:r>
            <a:endParaRPr sz="2800">
              <a:latin typeface="Times New Roman"/>
              <a:cs typeface="Times New Roman"/>
            </a:endParaRPr>
          </a:p>
          <a:p>
            <a:pPr marL="240029" marR="5080" indent="-227329" algn="just">
              <a:lnSpc>
                <a:spcPct val="120000"/>
              </a:lnSpc>
              <a:spcBef>
                <a:spcPts val="1010"/>
              </a:spcBef>
              <a:buFont typeface="Arial MT"/>
              <a:buChar char="•"/>
              <a:tabLst>
                <a:tab pos="241300" algn="l"/>
              </a:tabLst>
            </a:pPr>
            <a:r>
              <a:rPr sz="2800" dirty="0">
                <a:latin typeface="Times New Roman"/>
                <a:cs typeface="Times New Roman"/>
              </a:rPr>
              <a:t>We</a:t>
            </a:r>
            <a:r>
              <a:rPr sz="2800" spc="180" dirty="0">
                <a:latin typeface="Times New Roman"/>
                <a:cs typeface="Times New Roman"/>
              </a:rPr>
              <a:t> </a:t>
            </a:r>
            <a:r>
              <a:rPr sz="2800" dirty="0">
                <a:latin typeface="Times New Roman"/>
                <a:cs typeface="Times New Roman"/>
              </a:rPr>
              <a:t>distinguish</a:t>
            </a:r>
            <a:r>
              <a:rPr sz="2800" spc="190" dirty="0">
                <a:latin typeface="Times New Roman"/>
                <a:cs typeface="Times New Roman"/>
              </a:rPr>
              <a:t> </a:t>
            </a:r>
            <a:r>
              <a:rPr sz="2800" dirty="0">
                <a:latin typeface="Times New Roman"/>
                <a:cs typeface="Times New Roman"/>
              </a:rPr>
              <a:t>primarily</a:t>
            </a:r>
            <a:r>
              <a:rPr sz="2800" spc="204" dirty="0">
                <a:latin typeface="Times New Roman"/>
                <a:cs typeface="Times New Roman"/>
              </a:rPr>
              <a:t> </a:t>
            </a:r>
            <a:r>
              <a:rPr sz="2800" dirty="0">
                <a:latin typeface="Times New Roman"/>
                <a:cs typeface="Times New Roman"/>
              </a:rPr>
              <a:t>between</a:t>
            </a:r>
            <a:r>
              <a:rPr sz="2800" spc="200" dirty="0">
                <a:latin typeface="Times New Roman"/>
                <a:cs typeface="Times New Roman"/>
              </a:rPr>
              <a:t> </a:t>
            </a:r>
            <a:r>
              <a:rPr sz="2800" dirty="0">
                <a:latin typeface="Times New Roman"/>
                <a:cs typeface="Times New Roman"/>
              </a:rPr>
              <a:t>what</a:t>
            </a:r>
            <a:r>
              <a:rPr sz="2800" spc="190" dirty="0">
                <a:latin typeface="Times New Roman"/>
                <a:cs typeface="Times New Roman"/>
              </a:rPr>
              <a:t> </a:t>
            </a:r>
            <a:r>
              <a:rPr sz="2800" dirty="0">
                <a:latin typeface="Times New Roman"/>
                <a:cs typeface="Times New Roman"/>
              </a:rPr>
              <a:t>we</a:t>
            </a:r>
            <a:r>
              <a:rPr sz="2800" spc="185" dirty="0">
                <a:latin typeface="Times New Roman"/>
                <a:cs typeface="Times New Roman"/>
              </a:rPr>
              <a:t> </a:t>
            </a:r>
            <a:r>
              <a:rPr sz="2800" dirty="0">
                <a:latin typeface="Times New Roman"/>
                <a:cs typeface="Times New Roman"/>
              </a:rPr>
              <a:t>see</a:t>
            </a:r>
            <a:r>
              <a:rPr sz="2800" spc="180" dirty="0">
                <a:latin typeface="Times New Roman"/>
                <a:cs typeface="Times New Roman"/>
              </a:rPr>
              <a:t> </a:t>
            </a:r>
            <a:r>
              <a:rPr sz="2800" dirty="0">
                <a:latin typeface="Times New Roman"/>
                <a:cs typeface="Times New Roman"/>
              </a:rPr>
              <a:t>and</a:t>
            </a:r>
            <a:r>
              <a:rPr sz="2800" spc="200" dirty="0">
                <a:latin typeface="Times New Roman"/>
                <a:cs typeface="Times New Roman"/>
              </a:rPr>
              <a:t> </a:t>
            </a:r>
            <a:r>
              <a:rPr sz="2800" dirty="0">
                <a:latin typeface="Times New Roman"/>
                <a:cs typeface="Times New Roman"/>
              </a:rPr>
              <a:t>what</a:t>
            </a:r>
            <a:r>
              <a:rPr sz="2800" spc="190" dirty="0">
                <a:latin typeface="Times New Roman"/>
                <a:cs typeface="Times New Roman"/>
              </a:rPr>
              <a:t> </a:t>
            </a:r>
            <a:r>
              <a:rPr sz="2800" dirty="0">
                <a:latin typeface="Times New Roman"/>
                <a:cs typeface="Times New Roman"/>
              </a:rPr>
              <a:t>we</a:t>
            </a:r>
            <a:r>
              <a:rPr sz="2800" spc="185" dirty="0">
                <a:latin typeface="Times New Roman"/>
                <a:cs typeface="Times New Roman"/>
              </a:rPr>
              <a:t> </a:t>
            </a:r>
            <a:r>
              <a:rPr sz="2800" spc="-10" dirty="0">
                <a:latin typeface="Times New Roman"/>
                <a:cs typeface="Times New Roman"/>
              </a:rPr>
              <a:t>hear. 	</a:t>
            </a:r>
            <a:r>
              <a:rPr sz="2800" dirty="0">
                <a:latin typeface="Times New Roman"/>
                <a:cs typeface="Times New Roman"/>
              </a:rPr>
              <a:t>Auditory</a:t>
            </a:r>
            <a:r>
              <a:rPr sz="2800" spc="590" dirty="0">
                <a:latin typeface="Times New Roman"/>
                <a:cs typeface="Times New Roman"/>
              </a:rPr>
              <a:t> </a:t>
            </a:r>
            <a:r>
              <a:rPr sz="2800" dirty="0">
                <a:latin typeface="Times New Roman"/>
                <a:cs typeface="Times New Roman"/>
              </a:rPr>
              <a:t>media</a:t>
            </a:r>
            <a:r>
              <a:rPr sz="2800" spc="595" dirty="0">
                <a:latin typeface="Times New Roman"/>
                <a:cs typeface="Times New Roman"/>
              </a:rPr>
              <a:t> </a:t>
            </a:r>
            <a:r>
              <a:rPr sz="2800" dirty="0">
                <a:latin typeface="Times New Roman"/>
                <a:cs typeface="Times New Roman"/>
              </a:rPr>
              <a:t>include</a:t>
            </a:r>
            <a:r>
              <a:rPr sz="2800" spc="605" dirty="0">
                <a:latin typeface="Times New Roman"/>
                <a:cs typeface="Times New Roman"/>
              </a:rPr>
              <a:t> </a:t>
            </a:r>
            <a:r>
              <a:rPr sz="2800" dirty="0">
                <a:latin typeface="Times New Roman"/>
                <a:cs typeface="Times New Roman"/>
              </a:rPr>
              <a:t>music,</a:t>
            </a:r>
            <a:r>
              <a:rPr sz="2800" spc="590" dirty="0">
                <a:latin typeface="Times New Roman"/>
                <a:cs typeface="Times New Roman"/>
              </a:rPr>
              <a:t> </a:t>
            </a:r>
            <a:r>
              <a:rPr sz="2800" dirty="0">
                <a:latin typeface="Times New Roman"/>
                <a:cs typeface="Times New Roman"/>
              </a:rPr>
              <a:t>sound,</a:t>
            </a:r>
            <a:r>
              <a:rPr sz="2800" spc="595" dirty="0">
                <a:latin typeface="Times New Roman"/>
                <a:cs typeface="Times New Roman"/>
              </a:rPr>
              <a:t> </a:t>
            </a:r>
            <a:r>
              <a:rPr sz="2800" dirty="0">
                <a:latin typeface="Times New Roman"/>
                <a:cs typeface="Times New Roman"/>
              </a:rPr>
              <a:t>and</a:t>
            </a:r>
            <a:r>
              <a:rPr sz="2800" spc="600" dirty="0">
                <a:latin typeface="Times New Roman"/>
                <a:cs typeface="Times New Roman"/>
              </a:rPr>
              <a:t> </a:t>
            </a:r>
            <a:r>
              <a:rPr sz="2800" dirty="0">
                <a:latin typeface="Times New Roman"/>
                <a:cs typeface="Times New Roman"/>
              </a:rPr>
              <a:t>voice.</a:t>
            </a:r>
            <a:r>
              <a:rPr sz="2800" spc="595" dirty="0">
                <a:latin typeface="Times New Roman"/>
                <a:cs typeface="Times New Roman"/>
              </a:rPr>
              <a:t> </a:t>
            </a:r>
            <a:r>
              <a:rPr sz="2800" dirty="0">
                <a:latin typeface="Times New Roman"/>
                <a:cs typeface="Times New Roman"/>
              </a:rPr>
              <a:t>Visual</a:t>
            </a:r>
            <a:r>
              <a:rPr sz="2800" spc="600" dirty="0">
                <a:latin typeface="Times New Roman"/>
                <a:cs typeface="Times New Roman"/>
              </a:rPr>
              <a:t> </a:t>
            </a:r>
            <a:r>
              <a:rPr sz="2800" spc="-10" dirty="0">
                <a:latin typeface="Times New Roman"/>
                <a:cs typeface="Times New Roman"/>
              </a:rPr>
              <a:t>media 	</a:t>
            </a:r>
            <a:r>
              <a:rPr sz="2800" dirty="0">
                <a:latin typeface="Times New Roman"/>
                <a:cs typeface="Times New Roman"/>
              </a:rPr>
              <a:t>include</a:t>
            </a:r>
            <a:r>
              <a:rPr sz="2800" spc="-40" dirty="0">
                <a:latin typeface="Times New Roman"/>
                <a:cs typeface="Times New Roman"/>
              </a:rPr>
              <a:t> </a:t>
            </a:r>
            <a:r>
              <a:rPr sz="2800" dirty="0">
                <a:latin typeface="Times New Roman"/>
                <a:cs typeface="Times New Roman"/>
              </a:rPr>
              <a:t>text,</a:t>
            </a:r>
            <a:r>
              <a:rPr sz="2800" spc="-25" dirty="0">
                <a:latin typeface="Times New Roman"/>
                <a:cs typeface="Times New Roman"/>
              </a:rPr>
              <a:t> </a:t>
            </a:r>
            <a:r>
              <a:rPr sz="2800" dirty="0">
                <a:latin typeface="Times New Roman"/>
                <a:cs typeface="Times New Roman"/>
              </a:rPr>
              <a:t>graphics,</a:t>
            </a:r>
            <a:r>
              <a:rPr sz="2800" spc="-5" dirty="0">
                <a:latin typeface="Times New Roman"/>
                <a:cs typeface="Times New Roman"/>
              </a:rPr>
              <a:t> </a:t>
            </a:r>
            <a:r>
              <a:rPr sz="2800" dirty="0">
                <a:latin typeface="Times New Roman"/>
                <a:cs typeface="Times New Roman"/>
              </a:rPr>
              <a:t>and</a:t>
            </a:r>
            <a:r>
              <a:rPr sz="2800" spc="-20" dirty="0">
                <a:latin typeface="Times New Roman"/>
                <a:cs typeface="Times New Roman"/>
              </a:rPr>
              <a:t> </a:t>
            </a:r>
            <a:r>
              <a:rPr sz="2800" dirty="0">
                <a:latin typeface="Times New Roman"/>
                <a:cs typeface="Times New Roman"/>
              </a:rPr>
              <a:t>still</a:t>
            </a:r>
            <a:r>
              <a:rPr sz="2800" spc="-15" dirty="0">
                <a:latin typeface="Times New Roman"/>
                <a:cs typeface="Times New Roman"/>
              </a:rPr>
              <a:t> </a:t>
            </a:r>
            <a:r>
              <a:rPr sz="2800" dirty="0">
                <a:latin typeface="Times New Roman"/>
                <a:cs typeface="Times New Roman"/>
              </a:rPr>
              <a:t>and</a:t>
            </a:r>
            <a:r>
              <a:rPr sz="2800" spc="-10" dirty="0">
                <a:latin typeface="Times New Roman"/>
                <a:cs typeface="Times New Roman"/>
              </a:rPr>
              <a:t> </a:t>
            </a:r>
            <a:r>
              <a:rPr sz="2800" dirty="0">
                <a:latin typeface="Times New Roman"/>
                <a:cs typeface="Times New Roman"/>
              </a:rPr>
              <a:t>moving</a:t>
            </a:r>
            <a:r>
              <a:rPr sz="2800" spc="-10" dirty="0">
                <a:latin typeface="Times New Roman"/>
                <a:cs typeface="Times New Roman"/>
              </a:rPr>
              <a:t> pictures.</a:t>
            </a:r>
            <a:endParaRPr sz="2800">
              <a:latin typeface="Times New Roman"/>
              <a:cs typeface="Times New Roman"/>
            </a:endParaRPr>
          </a:p>
        </p:txBody>
      </p:sp>
      <p:sp>
        <p:nvSpPr>
          <p:cNvPr id="5" name="Footer Placeholder 4">
            <a:extLst>
              <a:ext uri="{FF2B5EF4-FFF2-40B4-BE49-F238E27FC236}">
                <a16:creationId xmlns:a16="http://schemas.microsoft.com/office/drawing/2014/main" id="{330D28ED-BDBB-4960-AB84-E1C5899C5F5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6110942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931224" cy="5340369"/>
          </a:xfrm>
        </p:spPr>
        <p:txBody>
          <a:bodyPr>
            <a:normAutofit/>
          </a:bodyPr>
          <a:lstStyle/>
          <a:p>
            <a:pPr marL="868680" lvl="1" indent="-457200">
              <a:buFont typeface="+mj-lt"/>
              <a:buAutoNum type="arabicPeriod" startAt="2"/>
            </a:pPr>
            <a:r>
              <a:rPr lang="en-CA" dirty="0"/>
              <a:t>We can also </a:t>
            </a:r>
            <a:r>
              <a:rPr lang="en-CA" b="1" dirty="0"/>
              <a:t>adapt the predictor</a:t>
            </a:r>
            <a:r>
              <a:rPr lang="en-CA" dirty="0"/>
              <a:t>, again using forward or backward adaptation. Making the predictor coefficients adaptive is called </a:t>
            </a:r>
            <a:r>
              <a:rPr lang="en-CA" i="1" dirty="0"/>
              <a:t>Adaptive Predictive Coding </a:t>
            </a:r>
            <a:r>
              <a:rPr lang="en-CA" dirty="0"/>
              <a:t>(APC):</a:t>
            </a:r>
          </a:p>
          <a:p>
            <a:pPr marL="1234440" lvl="2" indent="-457200">
              <a:buFont typeface="+mj-lt"/>
              <a:buAutoNum type="alphaLcParenBoth"/>
            </a:pPr>
            <a:r>
              <a:rPr lang="en-CA" dirty="0"/>
              <a:t>Recall that the predictor is usually taken to be a linear function of previous reconstructed quantized values,     .</a:t>
            </a:r>
          </a:p>
          <a:p>
            <a:pPr marL="1234440" lvl="2" indent="-457200">
              <a:buFont typeface="+mj-lt"/>
              <a:buAutoNum type="alphaLcParenBoth"/>
            </a:pPr>
            <a:r>
              <a:rPr lang="en-CA" dirty="0"/>
              <a:t>The number of previous values used is called the “order” of the predictor. For example, if we use </a:t>
            </a:r>
            <a:r>
              <a:rPr lang="en-CA" i="1" dirty="0">
                <a:latin typeface="Times New Roman" pitchFamily="18" charset="0"/>
                <a:cs typeface="Times New Roman" pitchFamily="18" charset="0"/>
              </a:rPr>
              <a:t>M</a:t>
            </a:r>
            <a:r>
              <a:rPr lang="en-CA" dirty="0"/>
              <a:t> previous values, we need </a:t>
            </a:r>
            <a:r>
              <a:rPr lang="en-CA" i="1" dirty="0">
                <a:latin typeface="Times New Roman" pitchFamily="18" charset="0"/>
                <a:cs typeface="Times New Roman" pitchFamily="18" charset="0"/>
              </a:rPr>
              <a:t>M</a:t>
            </a:r>
            <a:r>
              <a:rPr lang="en-CA" dirty="0"/>
              <a:t> coefficients </a:t>
            </a:r>
            <a:r>
              <a:rPr lang="en-CA" i="1" dirty="0" err="1">
                <a:latin typeface="Times New Roman" pitchFamily="18" charset="0"/>
                <a:cs typeface="Times New Roman" pitchFamily="18" charset="0"/>
              </a:rPr>
              <a:t>a</a:t>
            </a:r>
            <a:r>
              <a:rPr lang="en-CA" i="1" baseline="-25000" dirty="0" err="1">
                <a:latin typeface="Times New Roman" pitchFamily="18" charset="0"/>
                <a:cs typeface="Times New Roman" pitchFamily="18" charset="0"/>
              </a:rPr>
              <a:t>i</a:t>
            </a:r>
            <a:r>
              <a:rPr lang="en-CA" dirty="0"/>
              <a:t>, </a:t>
            </a:r>
            <a:r>
              <a:rPr lang="en-CA" i="1" dirty="0" err="1">
                <a:latin typeface="Times New Roman" pitchFamily="18" charset="0"/>
                <a:cs typeface="Times New Roman" pitchFamily="18" charset="0"/>
              </a:rPr>
              <a:t>i</a:t>
            </a:r>
            <a:r>
              <a:rPr lang="en-CA" dirty="0"/>
              <a:t> = 1..</a:t>
            </a:r>
            <a:r>
              <a:rPr lang="en-CA" i="1" dirty="0">
                <a:latin typeface="Times New Roman" pitchFamily="18" charset="0"/>
                <a:cs typeface="Times New Roman" pitchFamily="18" charset="0"/>
              </a:rPr>
              <a:t>M</a:t>
            </a:r>
            <a:r>
              <a:rPr lang="en-CA" dirty="0"/>
              <a:t> in a predictor</a:t>
            </a:r>
          </a:p>
          <a:p>
            <a:pPr lvl="2">
              <a:buNone/>
            </a:pPr>
            <a:endParaRPr lang="en-CA" dirty="0"/>
          </a:p>
          <a:p>
            <a:pPr lvl="2">
              <a:buNone/>
            </a:pPr>
            <a:endParaRPr lang="en-CA" dirty="0"/>
          </a:p>
          <a:p>
            <a:pPr lvl="2" algn="r">
              <a:buNone/>
            </a:pPr>
            <a:r>
              <a:rPr lang="en-CA" dirty="0"/>
              <a:t>(6.22)</a:t>
            </a:r>
          </a:p>
          <a:p>
            <a:pPr lvl="2">
              <a:buNone/>
            </a:pPr>
            <a:r>
              <a:rPr lang="en-CA" dirty="0"/>
              <a:t> </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Object 5"/>
          <p:cNvGraphicFramePr>
            <a:graphicFrameLocks noChangeAspect="1"/>
          </p:cNvGraphicFramePr>
          <p:nvPr/>
        </p:nvGraphicFramePr>
        <p:xfrm>
          <a:off x="4583832" y="3573016"/>
          <a:ext cx="2786082" cy="1214446"/>
        </p:xfrm>
        <a:graphic>
          <a:graphicData uri="http://schemas.openxmlformats.org/presentationml/2006/ole">
            <mc:AlternateContent xmlns:mc="http://schemas.openxmlformats.org/markup-compatibility/2006">
              <mc:Choice xmlns:v="urn:schemas-microsoft-com:vml" Requires="v">
                <p:oleObj name="Equation" r:id="rId3" imgW="990360" imgH="431640" progId="Equation.DSMT4">
                  <p:embed/>
                </p:oleObj>
              </mc:Choice>
              <mc:Fallback>
                <p:oleObj name="Equation" r:id="rId3" imgW="990360" imgH="43164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832" y="3573016"/>
                        <a:ext cx="2786082" cy="1214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nvGraphicFramePr>
        <p:xfrm>
          <a:off x="7176121" y="1988840"/>
          <a:ext cx="287337" cy="411162"/>
        </p:xfrm>
        <a:graphic>
          <a:graphicData uri="http://schemas.openxmlformats.org/presentationml/2006/ole">
            <mc:AlternateContent xmlns:mc="http://schemas.openxmlformats.org/markup-compatibility/2006">
              <mc:Choice xmlns:v="urn:schemas-microsoft-com:vml" Requires="v">
                <p:oleObj name="Equation" r:id="rId5" imgW="177480" imgH="253800" progId="Equation.3">
                  <p:embed/>
                </p:oleObj>
              </mc:Choice>
              <mc:Fallback>
                <p:oleObj name="Equation" r:id="rId5" imgW="177480" imgH="253800" progId="Equation.3">
                  <p:embed/>
                  <p:pic>
                    <p:nvPicPr>
                      <p:cNvPr id="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121" y="1988840"/>
                        <a:ext cx="2873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040000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528" y="785795"/>
            <a:ext cx="8064896" cy="5340369"/>
          </a:xfrm>
        </p:spPr>
        <p:txBody>
          <a:bodyPr>
            <a:normAutofit fontScale="92500" lnSpcReduction="10000"/>
          </a:bodyPr>
          <a:lstStyle/>
          <a:p>
            <a:r>
              <a:rPr lang="en-CA" dirty="0"/>
              <a:t>However we can get into a difficult situation if we try to change the prediction coefficients, that multiply previous quantized values, because that makes a complicated set of equations to solve for these coefficients:</a:t>
            </a:r>
          </a:p>
          <a:p>
            <a:pPr lvl="1"/>
            <a:r>
              <a:rPr lang="en-CA" dirty="0"/>
              <a:t>Suppose we decide to use a least-squares approach to solving a minimization trying to find the best values of the </a:t>
            </a:r>
            <a:r>
              <a:rPr lang="en-CA" i="1" dirty="0" err="1">
                <a:latin typeface="Times New Roman" pitchFamily="18" charset="0"/>
                <a:cs typeface="Times New Roman" pitchFamily="18" charset="0"/>
              </a:rPr>
              <a:t>a</a:t>
            </a:r>
            <a:r>
              <a:rPr lang="en-CA" sz="1800" i="1" baseline="-25000" dirty="0" err="1">
                <a:latin typeface="Times New Roman" pitchFamily="18" charset="0"/>
                <a:cs typeface="Times New Roman" pitchFamily="18" charset="0"/>
              </a:rPr>
              <a:t>i</a:t>
            </a:r>
            <a:r>
              <a:rPr lang="en-CA" dirty="0"/>
              <a:t>:</a:t>
            </a:r>
          </a:p>
          <a:p>
            <a:pPr marL="514350" indent="-514350"/>
            <a:endParaRPr lang="en-CA" dirty="0"/>
          </a:p>
          <a:p>
            <a:pPr marL="0" indent="0" algn="r">
              <a:buNone/>
            </a:pPr>
            <a:r>
              <a:rPr lang="en-CA" dirty="0"/>
              <a:t>(6.23)</a:t>
            </a:r>
          </a:p>
          <a:p>
            <a:pPr marL="514350" indent="-514350">
              <a:buAutoNum type="alphaLcParenBoth"/>
            </a:pPr>
            <a:endParaRPr lang="en-CA" dirty="0"/>
          </a:p>
          <a:p>
            <a:pPr lvl="1"/>
            <a:r>
              <a:rPr lang="en-CA" dirty="0"/>
              <a:t>Here we would sum over a large number of samples </a:t>
            </a:r>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n</a:t>
            </a:r>
            <a:r>
              <a:rPr lang="en-CA" dirty="0"/>
              <a:t>, for the current patch of speech, say. But because      depends on the quantization we have a difficult problem to solve. As well, we should really be changing the fineness of the quantization at the same time, to suit the signal’s changing nature; this makes things problematical.</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Object 5"/>
          <p:cNvGraphicFramePr>
            <a:graphicFrameLocks noChangeAspect="1"/>
          </p:cNvGraphicFramePr>
          <p:nvPr/>
        </p:nvGraphicFramePr>
        <p:xfrm>
          <a:off x="4810116" y="3004370"/>
          <a:ext cx="2594252" cy="928687"/>
        </p:xfrm>
        <a:graphic>
          <a:graphicData uri="http://schemas.openxmlformats.org/presentationml/2006/ole">
            <mc:AlternateContent xmlns:mc="http://schemas.openxmlformats.org/markup-compatibility/2006">
              <mc:Choice xmlns:v="urn:schemas-microsoft-com:vml" Requires="v">
                <p:oleObj name="Equation" r:id="rId3" imgW="1206360" imgH="431640" progId="Equation.DSMT4">
                  <p:embed/>
                </p:oleObj>
              </mc:Choice>
              <mc:Fallback>
                <p:oleObj name="Equation" r:id="rId3" imgW="1206360" imgH="43164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16" y="3004370"/>
                        <a:ext cx="2594252" cy="928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nvGraphicFramePr>
        <p:xfrm>
          <a:off x="6023993" y="4365104"/>
          <a:ext cx="287337" cy="411162"/>
        </p:xfrm>
        <a:graphic>
          <a:graphicData uri="http://schemas.openxmlformats.org/presentationml/2006/ole">
            <mc:AlternateContent xmlns:mc="http://schemas.openxmlformats.org/markup-compatibility/2006">
              <mc:Choice xmlns:v="urn:schemas-microsoft-com:vml" Requires="v">
                <p:oleObj name="Equation" r:id="rId5" imgW="177480" imgH="253800" progId="Equation.3">
                  <p:embed/>
                </p:oleObj>
              </mc:Choice>
              <mc:Fallback>
                <p:oleObj name="Equation" r:id="rId5" imgW="177480" imgH="253800" progId="Equation.3">
                  <p:embed/>
                  <p:pic>
                    <p:nvPicPr>
                      <p:cNvPr id="2" name="Object 1"/>
                      <p:cNvPicPr>
                        <a:picLocks noChangeAspect="1" noChangeArrowheads="1"/>
                      </p:cNvPicPr>
                      <p:nvPr/>
                    </p:nvPicPr>
                    <p:blipFill>
                      <a:blip r:embed="rId6"/>
                      <a:srcRect/>
                      <a:stretch>
                        <a:fillRect/>
                      </a:stretch>
                    </p:blipFill>
                    <p:spPr bwMode="auto">
                      <a:xfrm>
                        <a:off x="6023993" y="4365104"/>
                        <a:ext cx="2873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357492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715200" cy="5340369"/>
          </a:xfrm>
        </p:spPr>
        <p:txBody>
          <a:bodyPr>
            <a:normAutofit lnSpcReduction="10000"/>
          </a:bodyPr>
          <a:lstStyle/>
          <a:p>
            <a:pPr lvl="1"/>
            <a:r>
              <a:rPr lang="en-CA" dirty="0"/>
              <a:t>Instead, one usually resorts to solving the simpler problem that results from using not      in the prediction, but instead simply the signal </a:t>
            </a:r>
            <a:r>
              <a:rPr lang="en-CA" i="1" dirty="0">
                <a:latin typeface="Times New Roman" pitchFamily="18" charset="0"/>
                <a:cs typeface="Times New Roman" pitchFamily="18" charset="0"/>
              </a:rPr>
              <a:t>f</a:t>
            </a:r>
            <a:r>
              <a:rPr lang="en-CA" i="1" baseline="-25000" dirty="0">
                <a:latin typeface="Times New Roman" pitchFamily="18" charset="0"/>
                <a:cs typeface="Times New Roman" pitchFamily="18" charset="0"/>
              </a:rPr>
              <a:t>n</a:t>
            </a:r>
            <a:r>
              <a:rPr lang="en-CA" dirty="0"/>
              <a:t> itself. Explicitly writing in terms of the coefficients </a:t>
            </a:r>
            <a:r>
              <a:rPr lang="en-CA" i="1" dirty="0" err="1">
                <a:latin typeface="Times New Roman" pitchFamily="18" charset="0"/>
                <a:cs typeface="Times New Roman" pitchFamily="18" charset="0"/>
              </a:rPr>
              <a:t>a</a:t>
            </a:r>
            <a:r>
              <a:rPr lang="en-CA" i="1" baseline="-25000" dirty="0" err="1">
                <a:latin typeface="Times New Roman" pitchFamily="18" charset="0"/>
                <a:cs typeface="Times New Roman" pitchFamily="18" charset="0"/>
              </a:rPr>
              <a:t>i</a:t>
            </a:r>
            <a:r>
              <a:rPr lang="en-CA" dirty="0"/>
              <a:t>, we wish to solve:</a:t>
            </a:r>
          </a:p>
          <a:p>
            <a:endParaRPr lang="en-CA" dirty="0"/>
          </a:p>
          <a:p>
            <a:endParaRPr lang="en-CA" dirty="0"/>
          </a:p>
          <a:p>
            <a:pPr marL="114300" indent="0" algn="r">
              <a:buNone/>
            </a:pPr>
            <a:r>
              <a:rPr lang="en-CA" dirty="0"/>
              <a:t>(6.24)</a:t>
            </a:r>
          </a:p>
          <a:p>
            <a:endParaRPr lang="en-CA" dirty="0"/>
          </a:p>
          <a:p>
            <a:endParaRPr lang="en-CA" dirty="0"/>
          </a:p>
          <a:p>
            <a:pPr lvl="1"/>
            <a:r>
              <a:rPr lang="en-CA" dirty="0"/>
              <a:t>Differentiation with respect to each of the </a:t>
            </a:r>
            <a:r>
              <a:rPr lang="en-CA" i="1" dirty="0" err="1">
                <a:latin typeface="Times New Roman" pitchFamily="18" charset="0"/>
                <a:cs typeface="Times New Roman" pitchFamily="18" charset="0"/>
              </a:rPr>
              <a:t>a</a:t>
            </a:r>
            <a:r>
              <a:rPr lang="en-CA" i="1" baseline="-25000" dirty="0" err="1">
                <a:latin typeface="Times New Roman" pitchFamily="18" charset="0"/>
                <a:cs typeface="Times New Roman" pitchFamily="18" charset="0"/>
              </a:rPr>
              <a:t>i</a:t>
            </a:r>
            <a:r>
              <a:rPr lang="en-CA" dirty="0"/>
              <a:t>, and setting to zero, produces a linear system of </a:t>
            </a:r>
            <a:r>
              <a:rPr lang="en-CA" i="1" dirty="0">
                <a:latin typeface="Times New Roman" pitchFamily="18" charset="0"/>
                <a:cs typeface="Times New Roman" pitchFamily="18" charset="0"/>
              </a:rPr>
              <a:t>M</a:t>
            </a:r>
            <a:r>
              <a:rPr lang="en-CA" dirty="0"/>
              <a:t> equations that is easy to solve. (The set of equations is called the Wiener-</a:t>
            </a:r>
            <a:r>
              <a:rPr lang="en-CA" dirty="0" err="1"/>
              <a:t>Hopf</a:t>
            </a:r>
            <a:r>
              <a:rPr lang="en-CA" dirty="0"/>
              <a:t> equations.)</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a:p>
        </p:txBody>
      </p:sp>
      <p:graphicFrame>
        <p:nvGraphicFramePr>
          <p:cNvPr id="6" name="Object 5"/>
          <p:cNvGraphicFramePr>
            <a:graphicFrameLocks noChangeAspect="1"/>
          </p:cNvGraphicFramePr>
          <p:nvPr/>
        </p:nvGraphicFramePr>
        <p:xfrm>
          <a:off x="4238613" y="2204864"/>
          <a:ext cx="3798301" cy="1143008"/>
        </p:xfrm>
        <a:graphic>
          <a:graphicData uri="http://schemas.openxmlformats.org/presentationml/2006/ole">
            <mc:AlternateContent xmlns:mc="http://schemas.openxmlformats.org/markup-compatibility/2006">
              <mc:Choice xmlns:v="urn:schemas-microsoft-com:vml" Requires="v">
                <p:oleObj name="Equation" r:id="rId3" imgW="1434960" imgH="431640" progId="Equation.DSMT4">
                  <p:embed/>
                </p:oleObj>
              </mc:Choice>
              <mc:Fallback>
                <p:oleObj name="Equation" r:id="rId3" imgW="1434960" imgH="43164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13" y="2204864"/>
                        <a:ext cx="3798301" cy="11430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nvGraphicFramePr>
        <p:xfrm>
          <a:off x="5015881" y="1052736"/>
          <a:ext cx="287337" cy="411162"/>
        </p:xfrm>
        <a:graphic>
          <a:graphicData uri="http://schemas.openxmlformats.org/presentationml/2006/ole">
            <mc:AlternateContent xmlns:mc="http://schemas.openxmlformats.org/markup-compatibility/2006">
              <mc:Choice xmlns:v="urn:schemas-microsoft-com:vml" Requires="v">
                <p:oleObj name="Equation" r:id="rId5" imgW="177480" imgH="253800" progId="Equation.3">
                  <p:embed/>
                </p:oleObj>
              </mc:Choice>
              <mc:Fallback>
                <p:oleObj name="Equation" r:id="rId5" imgW="177480" imgH="253800" progId="Equation.3">
                  <p:embed/>
                  <p:pic>
                    <p:nvPicPr>
                      <p:cNvPr id="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5881" y="1052736"/>
                        <a:ext cx="2873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08364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5795"/>
            <a:ext cx="7859216" cy="5340369"/>
          </a:xfrm>
        </p:spPr>
        <p:txBody>
          <a:bodyPr>
            <a:normAutofit fontScale="92500" lnSpcReduction="20000"/>
          </a:bodyPr>
          <a:lstStyle/>
          <a:p>
            <a:r>
              <a:rPr lang="en-CA" dirty="0"/>
              <a:t>Fig. 6.18 shows a schematic diagram for the ADPCM coder and decoder:</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algn="ctr"/>
            <a:r>
              <a:rPr lang="en-CA" dirty="0"/>
              <a:t>Fig. 6.18: Schematic diagram for ADPCM encoder and decoder</a:t>
            </a:r>
          </a:p>
        </p:txBody>
      </p:sp>
      <p:sp>
        <p:nvSpPr>
          <p:cNvPr id="5" name="Footer Placeholder 4"/>
          <p:cNvSpPr>
            <a:spLocks noGrp="1"/>
          </p:cNvSpPr>
          <p:nvPr>
            <p:ph type="ftr" sz="quarter" idx="11"/>
          </p:nvPr>
        </p:nvSpPr>
        <p:spPr/>
        <p:txBody>
          <a:bodyPr/>
          <a:lstStyle/>
          <a:p>
            <a:r>
              <a:rPr lang="en-GB"/>
              <a:t>Prepared By: Mohammad Rony Lecturer, Dept. Of CSE University Of Global Village (UGV), Barishal</a:t>
            </a:r>
            <a:endParaRPr lang="en-US" dirty="0"/>
          </a:p>
        </p:txBody>
      </p:sp>
      <p:pic>
        <p:nvPicPr>
          <p:cNvPr id="7" name="Picture 6" descr="6f18.png"/>
          <p:cNvPicPr>
            <a:picLocks noChangeAspect="1"/>
          </p:cNvPicPr>
          <p:nvPr/>
        </p:nvPicPr>
        <p:blipFill>
          <a:blip r:embed="rId3"/>
          <a:stretch>
            <a:fillRect/>
          </a:stretch>
        </p:blipFill>
        <p:spPr>
          <a:xfrm>
            <a:off x="3809985" y="1571613"/>
            <a:ext cx="4632969" cy="3553975"/>
          </a:xfrm>
          <a:prstGeom prst="rect">
            <a:avLst/>
          </a:prstGeom>
        </p:spPr>
      </p:pic>
    </p:spTree>
    <p:extLst>
      <p:ext uri="{BB962C8B-B14F-4D97-AF65-F5344CB8AC3E}">
        <p14:creationId xmlns:p14="http://schemas.microsoft.com/office/powerpoint/2010/main" val="364766011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030476"/>
            <a:ext cx="7772400"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11</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Differential Coding of Audio</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Huffman Coding and Adaptive Huffman Coding</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Apply differential coding techniques in audio.</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Implement Huffman and adaptive Huffman coding techniques.</a:t>
            </a:r>
            <a:endParaRPr lang="en-GB" altLang="en-US" sz="1588" dirty="0"/>
          </a:p>
        </p:txBody>
      </p:sp>
    </p:spTree>
    <p:extLst>
      <p:ext uri="{BB962C8B-B14F-4D97-AF65-F5344CB8AC3E}">
        <p14:creationId xmlns:p14="http://schemas.microsoft.com/office/powerpoint/2010/main" val="28856038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Content Placeholder 2">
            <a:extLst>
              <a:ext uri="{FF2B5EF4-FFF2-40B4-BE49-F238E27FC236}">
                <a16:creationId xmlns:a16="http://schemas.microsoft.com/office/drawing/2014/main" id="{8B2849F0-8826-4B8D-980E-F4A0907FA24F}"/>
              </a:ext>
            </a:extLst>
          </p:cNvPr>
          <p:cNvSpPr>
            <a:spLocks noGrp="1"/>
          </p:cNvSpPr>
          <p:nvPr>
            <p:ph idx="1"/>
          </p:nvPr>
        </p:nvSpPr>
        <p:spPr/>
        <p:txBody>
          <a:bodyPr/>
          <a:lstStyle/>
          <a:p>
            <a:pPr eaLnBrk="1" hangingPunct="1"/>
            <a:r>
              <a:rPr lang="en-US" altLang="en-US" sz="2200"/>
              <a:t>In this Part we examine the role played in multimedia by data compression, perhaps the most important enabling technology that makes modern multimedia systems possible. </a:t>
            </a:r>
          </a:p>
          <a:p>
            <a:pPr eaLnBrk="1" hangingPunct="1"/>
            <a:endParaRPr lang="en-US" altLang="en-US" sz="2200"/>
          </a:p>
          <a:p>
            <a:pPr eaLnBrk="1" hangingPunct="1"/>
            <a:r>
              <a:rPr lang="en-US" altLang="en-US" sz="2200"/>
              <a:t>So much data exist, in archives, via streaming, and elsewhere, that it has become critical to compress this information.</a:t>
            </a:r>
          </a:p>
          <a:p>
            <a:pPr eaLnBrk="1" hangingPunct="1"/>
            <a:endParaRPr lang="en-US" altLang="en-US" sz="2200"/>
          </a:p>
          <a:p>
            <a:r>
              <a:rPr lang="en-US" altLang="en-US" sz="2400"/>
              <a:t>We start off in Chap. 7 looking at lossless data compression i.e., involving no distortion of the original signal once it is decompressed or reconstituted.</a:t>
            </a:r>
            <a:endParaRPr lang="en-US" altLang="en-US" sz="2200"/>
          </a:p>
        </p:txBody>
      </p:sp>
      <p:sp>
        <p:nvSpPr>
          <p:cNvPr id="4" name="Footer Placeholder 3">
            <a:extLst>
              <a:ext uri="{FF2B5EF4-FFF2-40B4-BE49-F238E27FC236}">
                <a16:creationId xmlns:a16="http://schemas.microsoft.com/office/drawing/2014/main" id="{B412C9BC-5F07-41C3-AC11-E312421F547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121672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2F06-9E2F-48D4-9C8F-6AEC44B43390}"/>
              </a:ext>
            </a:extLst>
          </p:cNvPr>
          <p:cNvSpPr>
            <a:spLocks noGrp="1"/>
          </p:cNvSpPr>
          <p:nvPr>
            <p:ph type="title"/>
          </p:nvPr>
        </p:nvSpPr>
        <p:spPr>
          <a:xfrm>
            <a:off x="2959100" y="152401"/>
            <a:ext cx="7499350" cy="868363"/>
          </a:xfrm>
        </p:spPr>
        <p:txBody>
          <a:bodyPr/>
          <a:lstStyle/>
          <a:p>
            <a:pPr>
              <a:defRPr/>
            </a:pPr>
            <a:r>
              <a:rPr lang="en-US" sz="3600" dirty="0"/>
              <a:t>7.1 Introduction</a:t>
            </a:r>
          </a:p>
        </p:txBody>
      </p:sp>
      <p:sp>
        <p:nvSpPr>
          <p:cNvPr id="160771" name="Content Placeholder 2">
            <a:extLst>
              <a:ext uri="{FF2B5EF4-FFF2-40B4-BE49-F238E27FC236}">
                <a16:creationId xmlns:a16="http://schemas.microsoft.com/office/drawing/2014/main" id="{1BD6C4D0-570F-47C2-B8C2-E8B44E788006}"/>
              </a:ext>
            </a:extLst>
          </p:cNvPr>
          <p:cNvSpPr>
            <a:spLocks noGrp="1"/>
          </p:cNvSpPr>
          <p:nvPr>
            <p:ph idx="1"/>
          </p:nvPr>
        </p:nvSpPr>
        <p:spPr>
          <a:xfrm>
            <a:off x="2743200" y="1066800"/>
            <a:ext cx="7715250" cy="2514600"/>
          </a:xfrm>
        </p:spPr>
        <p:txBody>
          <a:bodyPr/>
          <a:lstStyle/>
          <a:p>
            <a:r>
              <a:rPr lang="en-CA" altLang="en-US" sz="2200" b="1">
                <a:solidFill>
                  <a:srgbClr val="FF0000"/>
                </a:solidFill>
              </a:rPr>
              <a:t>Compression</a:t>
            </a:r>
            <a:r>
              <a:rPr lang="en-CA" altLang="en-US" sz="2200"/>
              <a:t>: the process of coding that will effectively reduce the total number of bits needed to represent certain information.</a:t>
            </a:r>
          </a:p>
          <a:p>
            <a:r>
              <a:rPr lang="en-US" altLang="en-US" sz="2200"/>
              <a:t>Figure 7.1 depicts a general data compression scheme, in which compression is performed by an encoder and decompression is performed by a decoder.</a:t>
            </a:r>
          </a:p>
        </p:txBody>
      </p:sp>
      <p:pic>
        <p:nvPicPr>
          <p:cNvPr id="160773" name="Picture 6" descr="encoder-decoder.png">
            <a:extLst>
              <a:ext uri="{FF2B5EF4-FFF2-40B4-BE49-F238E27FC236}">
                <a16:creationId xmlns:a16="http://schemas.microsoft.com/office/drawing/2014/main" id="{EDC3D906-B58F-440B-B24C-E25990C066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962401"/>
            <a:ext cx="75311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Rectangle 5">
            <a:extLst>
              <a:ext uri="{FF2B5EF4-FFF2-40B4-BE49-F238E27FC236}">
                <a16:creationId xmlns:a16="http://schemas.microsoft.com/office/drawing/2014/main" id="{513679AC-8DA3-4DAD-B5AD-CCB900574B5D}"/>
              </a:ext>
            </a:extLst>
          </p:cNvPr>
          <p:cNvSpPr>
            <a:spLocks noChangeArrowheads="1"/>
          </p:cNvSpPr>
          <p:nvPr/>
        </p:nvSpPr>
        <p:spPr bwMode="auto">
          <a:xfrm>
            <a:off x="3581400" y="5410201"/>
            <a:ext cx="5791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it-IT" altLang="en-US"/>
              <a:t>Fig. 7.1: A General Data Compression Scheme.</a:t>
            </a:r>
          </a:p>
        </p:txBody>
      </p:sp>
      <p:sp>
        <p:nvSpPr>
          <p:cNvPr id="5" name="Footer Placeholder 4">
            <a:extLst>
              <a:ext uri="{FF2B5EF4-FFF2-40B4-BE49-F238E27FC236}">
                <a16:creationId xmlns:a16="http://schemas.microsoft.com/office/drawing/2014/main" id="{4F9D895C-17EA-43C1-A1D1-17047A5315C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18279479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4AC8-1B3B-4ACD-A379-CCE213F3DD5E}"/>
              </a:ext>
            </a:extLst>
          </p:cNvPr>
          <p:cNvSpPr>
            <a:spLocks noGrp="1"/>
          </p:cNvSpPr>
          <p:nvPr>
            <p:ph type="title"/>
          </p:nvPr>
        </p:nvSpPr>
        <p:spPr>
          <a:xfrm>
            <a:off x="2959100" y="152401"/>
            <a:ext cx="7499350" cy="868363"/>
          </a:xfrm>
        </p:spPr>
        <p:txBody>
          <a:bodyPr/>
          <a:lstStyle/>
          <a:p>
            <a:pPr>
              <a:defRPr/>
            </a:pPr>
            <a:r>
              <a:rPr lang="en-US" sz="3600" dirty="0"/>
              <a:t>7.1 Introduction</a:t>
            </a:r>
            <a:endParaRPr lang="en-US" sz="3400" dirty="0">
              <a:solidFill>
                <a:schemeClr val="tx2">
                  <a:satMod val="130000"/>
                </a:schemeClr>
              </a:solidFill>
            </a:endParaRPr>
          </a:p>
        </p:txBody>
      </p:sp>
      <p:sp>
        <p:nvSpPr>
          <p:cNvPr id="161795" name="Content Placeholder 2">
            <a:extLst>
              <a:ext uri="{FF2B5EF4-FFF2-40B4-BE49-F238E27FC236}">
                <a16:creationId xmlns:a16="http://schemas.microsoft.com/office/drawing/2014/main" id="{8D4BC8F8-826D-4371-BB21-B68AFA7E9941}"/>
              </a:ext>
            </a:extLst>
          </p:cNvPr>
          <p:cNvSpPr>
            <a:spLocks noGrp="1"/>
          </p:cNvSpPr>
          <p:nvPr>
            <p:ph idx="1"/>
          </p:nvPr>
        </p:nvSpPr>
        <p:spPr>
          <a:xfrm>
            <a:off x="2743200" y="1066800"/>
            <a:ext cx="7715250" cy="1524000"/>
          </a:xfrm>
        </p:spPr>
        <p:txBody>
          <a:bodyPr>
            <a:normAutofit fontScale="25000" lnSpcReduction="20000"/>
          </a:bodyPr>
          <a:lstStyle/>
          <a:p>
            <a:r>
              <a:rPr lang="en-CA" altLang="en-US" sz="2200"/>
              <a:t>If the compression and decompression processes induce no information loss, then the compression scheme is </a:t>
            </a:r>
            <a:r>
              <a:rPr lang="en-CA" altLang="en-US" sz="2200" b="1">
                <a:solidFill>
                  <a:srgbClr val="FF0000"/>
                </a:solidFill>
              </a:rPr>
              <a:t>lossless</a:t>
            </a:r>
            <a:r>
              <a:rPr lang="en-CA" altLang="en-US" sz="2200"/>
              <a:t>; otherwise, it is </a:t>
            </a:r>
            <a:r>
              <a:rPr lang="en-CA" altLang="en-US" sz="2200" b="1">
                <a:solidFill>
                  <a:srgbClr val="FF0000"/>
                </a:solidFill>
              </a:rPr>
              <a:t>lossy</a:t>
            </a:r>
            <a:r>
              <a:rPr lang="en-CA" altLang="en-US" sz="2200"/>
              <a:t>.</a:t>
            </a:r>
          </a:p>
          <a:p>
            <a:pPr eaLnBrk="1" hangingPunct="1">
              <a:lnSpc>
                <a:spcPct val="80000"/>
              </a:lnSpc>
            </a:pPr>
            <a:r>
              <a:rPr lang="en-CA" altLang="en-US" sz="2200" b="1"/>
              <a:t>Compression ratio</a:t>
            </a:r>
            <a:r>
              <a:rPr lang="en-CA" altLang="en-US" sz="2200"/>
              <a:t>:</a:t>
            </a:r>
          </a:p>
          <a:p>
            <a:pPr eaLnBrk="1" hangingPunct="1">
              <a:lnSpc>
                <a:spcPct val="80000"/>
              </a:lnSpc>
            </a:pPr>
            <a:endParaRPr lang="en-CA" altLang="en-US" sz="2400"/>
          </a:p>
          <a:p>
            <a:pPr algn="r" eaLnBrk="1" hangingPunct="1">
              <a:lnSpc>
                <a:spcPct val="80000"/>
              </a:lnSpc>
            </a:pPr>
            <a:r>
              <a:rPr lang="en-CA" altLang="en-US" sz="2400"/>
              <a:t>(7.1)</a:t>
            </a:r>
          </a:p>
          <a:p>
            <a:pPr eaLnBrk="1" hangingPunct="1">
              <a:lnSpc>
                <a:spcPct val="80000"/>
              </a:lnSpc>
            </a:pPr>
            <a:endParaRPr lang="en-CA" altLang="en-US" sz="2400"/>
          </a:p>
          <a:p>
            <a:pPr eaLnBrk="1" hangingPunct="1">
              <a:lnSpc>
                <a:spcPct val="80000"/>
              </a:lnSpc>
            </a:pPr>
            <a:endParaRPr lang="en-CA" altLang="en-US" sz="2400"/>
          </a:p>
          <a:p>
            <a:pPr eaLnBrk="1" hangingPunct="1">
              <a:lnSpc>
                <a:spcPct val="80000"/>
              </a:lnSpc>
            </a:pPr>
            <a:r>
              <a:rPr lang="en-CA" altLang="en-US" sz="2200"/>
              <a:t>B</a:t>
            </a:r>
            <a:r>
              <a:rPr lang="en-CA" altLang="en-US" sz="2200" baseline="-25000"/>
              <a:t>0</a:t>
            </a:r>
            <a:r>
              <a:rPr lang="en-CA" altLang="en-US" sz="2200"/>
              <a:t> – number of bits before compression</a:t>
            </a:r>
          </a:p>
          <a:p>
            <a:pPr eaLnBrk="1" hangingPunct="1">
              <a:lnSpc>
                <a:spcPct val="80000"/>
              </a:lnSpc>
            </a:pPr>
            <a:r>
              <a:rPr lang="en-CA" altLang="en-US" sz="2200"/>
              <a:t>B</a:t>
            </a:r>
            <a:r>
              <a:rPr lang="en-CA" altLang="en-US" sz="2200" baseline="-25000"/>
              <a:t>1</a:t>
            </a:r>
            <a:r>
              <a:rPr lang="en-CA" altLang="en-US" sz="2200"/>
              <a:t> – number of bits after compression</a:t>
            </a:r>
          </a:p>
          <a:p>
            <a:r>
              <a:rPr lang="en-US" altLang="en-US" sz="2200"/>
              <a:t>In general, we would desire any codec (encoder/decoder scheme) to have a compression </a:t>
            </a:r>
            <a:r>
              <a:rPr lang="en-US" altLang="en-US" sz="2200">
                <a:solidFill>
                  <a:srgbClr val="FF0000"/>
                </a:solidFill>
              </a:rPr>
              <a:t>ratio</a:t>
            </a:r>
            <a:r>
              <a:rPr lang="en-US" altLang="en-US" sz="2200"/>
              <a:t> much larger than </a:t>
            </a:r>
            <a:r>
              <a:rPr lang="en-US" altLang="en-US" sz="2200">
                <a:solidFill>
                  <a:srgbClr val="FF0000"/>
                </a:solidFill>
              </a:rPr>
              <a:t>1.0.</a:t>
            </a:r>
            <a:r>
              <a:rPr lang="en-US" altLang="en-US" sz="2200"/>
              <a:t> </a:t>
            </a:r>
          </a:p>
          <a:p>
            <a:r>
              <a:rPr lang="en-US" altLang="en-US" sz="2200"/>
              <a:t>The higher the compression ratio, the better the </a:t>
            </a:r>
            <a:r>
              <a:rPr lang="en-US" altLang="en-US" sz="2200">
                <a:solidFill>
                  <a:srgbClr val="FF0000"/>
                </a:solidFill>
              </a:rPr>
              <a:t>lossless</a:t>
            </a:r>
            <a:r>
              <a:rPr lang="en-US" altLang="en-US" sz="2200"/>
              <a:t> compression scheme, as long as it is computationally feasible.</a:t>
            </a:r>
          </a:p>
        </p:txBody>
      </p:sp>
      <p:pic>
        <p:nvPicPr>
          <p:cNvPr id="161797" name="Picture 8" descr="eq7_1.png">
            <a:extLst>
              <a:ext uri="{FF2B5EF4-FFF2-40B4-BE49-F238E27FC236}">
                <a16:creationId xmlns:a16="http://schemas.microsoft.com/office/drawing/2014/main" id="{400BA0B5-75E4-41B7-9F72-B84D3FB084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743201"/>
            <a:ext cx="315753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94C57C59-D108-405F-8A71-48574547BC1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0976510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a:extLst>
              <a:ext uri="{FF2B5EF4-FFF2-40B4-BE49-F238E27FC236}">
                <a16:creationId xmlns:a16="http://schemas.microsoft.com/office/drawing/2014/main" id="{BBE8769C-D477-4500-9078-C441CC1E7DB0}"/>
              </a:ext>
            </a:extLst>
          </p:cNvPr>
          <p:cNvSpPr>
            <a:spLocks noGrp="1"/>
          </p:cNvSpPr>
          <p:nvPr>
            <p:ph type="title"/>
          </p:nvPr>
        </p:nvSpPr>
        <p:spPr>
          <a:xfrm>
            <a:off x="2590800" y="304801"/>
            <a:ext cx="6934200" cy="1000125"/>
          </a:xfrm>
        </p:spPr>
        <p:txBody>
          <a:bodyPr/>
          <a:lstStyle/>
          <a:p>
            <a:pPr eaLnBrk="1" hangingPunct="1">
              <a:defRPr/>
            </a:pPr>
            <a:r>
              <a:rPr lang="en-CA" sz="3600" dirty="0"/>
              <a:t>7.2 Basics of Information Theory</a:t>
            </a:r>
          </a:p>
        </p:txBody>
      </p:sp>
      <p:sp>
        <p:nvSpPr>
          <p:cNvPr id="162819" name="Content Placeholder 2">
            <a:extLst>
              <a:ext uri="{FF2B5EF4-FFF2-40B4-BE49-F238E27FC236}">
                <a16:creationId xmlns:a16="http://schemas.microsoft.com/office/drawing/2014/main" id="{27C16840-6004-4B5B-9588-741D3228D70A}"/>
              </a:ext>
            </a:extLst>
          </p:cNvPr>
          <p:cNvSpPr>
            <a:spLocks noGrp="1"/>
          </p:cNvSpPr>
          <p:nvPr>
            <p:ph idx="1"/>
          </p:nvPr>
        </p:nvSpPr>
        <p:spPr/>
        <p:txBody>
          <a:bodyPr>
            <a:normAutofit lnSpcReduction="10000"/>
          </a:bodyPr>
          <a:lstStyle/>
          <a:p>
            <a:pPr eaLnBrk="1" hangingPunct="1">
              <a:lnSpc>
                <a:spcPct val="80000"/>
              </a:lnSpc>
            </a:pPr>
            <a:r>
              <a:rPr lang="en-CA" altLang="en-US" sz="2500"/>
              <a:t> The </a:t>
            </a:r>
            <a:r>
              <a:rPr lang="en-CA" altLang="en-US" sz="2500" i="1">
                <a:solidFill>
                  <a:srgbClr val="FF0000"/>
                </a:solidFill>
              </a:rPr>
              <a:t>entropy</a:t>
            </a:r>
            <a:r>
              <a:rPr lang="en-CA" altLang="en-US" sz="2500"/>
              <a:t> </a:t>
            </a:r>
            <a:r>
              <a:rPr lang="el-GR" altLang="en-US" sz="2500" i="1"/>
              <a:t>η</a:t>
            </a:r>
            <a:r>
              <a:rPr lang="en-CA" altLang="en-US" sz="2500"/>
              <a:t> of an information </a:t>
            </a:r>
            <a:r>
              <a:rPr lang="en-CA" altLang="en-US" sz="2500" i="1"/>
              <a:t>source </a:t>
            </a:r>
            <a:r>
              <a:rPr lang="en-CA" altLang="en-US" sz="2500"/>
              <a:t>with alphabet </a:t>
            </a:r>
            <a:r>
              <a:rPr lang="en-CA" altLang="en-US" sz="2500" i="1">
                <a:latin typeface="Times New Roman" panose="02020603050405020304" pitchFamily="18" charset="0"/>
                <a:cs typeface="Times New Roman" panose="02020603050405020304" pitchFamily="18" charset="0"/>
              </a:rPr>
              <a:t>S</a:t>
            </a:r>
            <a:r>
              <a:rPr lang="en-CA" altLang="en-US" sz="2500"/>
              <a:t> = {</a:t>
            </a:r>
            <a:r>
              <a:rPr lang="en-CA" altLang="en-US" sz="2500" i="1">
                <a:latin typeface="Times New Roman" panose="02020603050405020304" pitchFamily="18" charset="0"/>
                <a:cs typeface="Times New Roman" panose="02020603050405020304" pitchFamily="18" charset="0"/>
              </a:rPr>
              <a:t>s</a:t>
            </a:r>
            <a:r>
              <a:rPr lang="en-CA" altLang="en-US" sz="2500" baseline="-25000"/>
              <a:t>1</a:t>
            </a:r>
            <a:r>
              <a:rPr lang="en-CA" altLang="en-US" sz="2500"/>
              <a:t>, </a:t>
            </a:r>
            <a:r>
              <a:rPr lang="en-CA" altLang="en-US" sz="2500" i="1">
                <a:latin typeface="Times New Roman" panose="02020603050405020304" pitchFamily="18" charset="0"/>
                <a:cs typeface="Times New Roman" panose="02020603050405020304" pitchFamily="18" charset="0"/>
              </a:rPr>
              <a:t>s</a:t>
            </a:r>
            <a:r>
              <a:rPr lang="en-CA" altLang="en-US" sz="2500" baseline="-25000"/>
              <a:t>2</a:t>
            </a:r>
            <a:r>
              <a:rPr lang="en-CA" altLang="en-US" sz="2500"/>
              <a:t>, . . . , </a:t>
            </a:r>
            <a:r>
              <a:rPr lang="en-CA" altLang="en-US" sz="2500" i="1">
                <a:latin typeface="Times New Roman" panose="02020603050405020304" pitchFamily="18" charset="0"/>
                <a:cs typeface="Times New Roman" panose="02020603050405020304" pitchFamily="18" charset="0"/>
              </a:rPr>
              <a:t>s</a:t>
            </a:r>
            <a:r>
              <a:rPr lang="en-CA" altLang="en-US" sz="2500" baseline="-25000"/>
              <a:t>n</a:t>
            </a:r>
            <a:r>
              <a:rPr lang="en-CA" altLang="en-US" sz="2500"/>
              <a:t>} is:</a:t>
            </a:r>
          </a:p>
          <a:p>
            <a:pPr eaLnBrk="1" hangingPunct="1">
              <a:lnSpc>
                <a:spcPct val="80000"/>
              </a:lnSpc>
            </a:pPr>
            <a:endParaRPr lang="en-CA" altLang="en-US" sz="2500"/>
          </a:p>
          <a:p>
            <a:pPr algn="r" eaLnBrk="1" hangingPunct="1">
              <a:lnSpc>
                <a:spcPct val="80000"/>
              </a:lnSpc>
            </a:pPr>
            <a:r>
              <a:rPr lang="en-CA" altLang="en-US" sz="2500"/>
              <a:t>(7.2)</a:t>
            </a:r>
          </a:p>
          <a:p>
            <a:pPr algn="r" eaLnBrk="1" hangingPunct="1">
              <a:lnSpc>
                <a:spcPct val="80000"/>
              </a:lnSpc>
            </a:pPr>
            <a:endParaRPr lang="en-CA" altLang="en-US" sz="2500"/>
          </a:p>
          <a:p>
            <a:pPr algn="r" eaLnBrk="1" hangingPunct="1">
              <a:lnSpc>
                <a:spcPct val="80000"/>
              </a:lnSpc>
            </a:pPr>
            <a:r>
              <a:rPr lang="en-CA" altLang="en-US" sz="2500"/>
              <a:t>(7.3)</a:t>
            </a:r>
          </a:p>
          <a:p>
            <a:pPr eaLnBrk="1" hangingPunct="1">
              <a:lnSpc>
                <a:spcPct val="80000"/>
              </a:lnSpc>
            </a:pPr>
            <a:endParaRPr lang="en-CA" altLang="en-US" sz="2500"/>
          </a:p>
          <a:p>
            <a:pPr eaLnBrk="1" hangingPunct="1">
              <a:lnSpc>
                <a:spcPct val="80000"/>
              </a:lnSpc>
            </a:pPr>
            <a:r>
              <a:rPr lang="en-CA" altLang="en-US" sz="2500" i="1">
                <a:latin typeface="Times New Roman" panose="02020603050405020304" pitchFamily="18" charset="0"/>
                <a:cs typeface="Times New Roman" panose="02020603050405020304" pitchFamily="18" charset="0"/>
              </a:rPr>
              <a:t>p</a:t>
            </a:r>
            <a:r>
              <a:rPr lang="en-CA" altLang="en-US" sz="2500" i="1" baseline="-25000">
                <a:latin typeface="Times New Roman" panose="02020603050405020304" pitchFamily="18" charset="0"/>
                <a:cs typeface="Times New Roman" panose="02020603050405020304" pitchFamily="18" charset="0"/>
              </a:rPr>
              <a:t>i</a:t>
            </a:r>
            <a:r>
              <a:rPr lang="en-CA" altLang="en-US" sz="2500"/>
              <a:t> – probability that symbol </a:t>
            </a:r>
            <a:r>
              <a:rPr lang="en-CA" altLang="en-US" sz="2500" i="1">
                <a:latin typeface="Times New Roman" panose="02020603050405020304" pitchFamily="18" charset="0"/>
                <a:cs typeface="Times New Roman" panose="02020603050405020304" pitchFamily="18" charset="0"/>
              </a:rPr>
              <a:t>s</a:t>
            </a:r>
            <a:r>
              <a:rPr lang="en-CA" altLang="en-US" sz="2500" i="1" baseline="-25000">
                <a:latin typeface="Times New Roman" panose="02020603050405020304" pitchFamily="18" charset="0"/>
                <a:cs typeface="Times New Roman" panose="02020603050405020304" pitchFamily="18" charset="0"/>
              </a:rPr>
              <a:t>i</a:t>
            </a:r>
            <a:r>
              <a:rPr lang="en-CA" altLang="en-US" sz="2500"/>
              <a:t> will occur in </a:t>
            </a:r>
            <a:r>
              <a:rPr lang="en-CA" altLang="en-US" sz="2500" i="1">
                <a:latin typeface="Times New Roman" panose="02020603050405020304" pitchFamily="18" charset="0"/>
                <a:cs typeface="Times New Roman" panose="02020603050405020304" pitchFamily="18" charset="0"/>
              </a:rPr>
              <a:t>S</a:t>
            </a:r>
            <a:r>
              <a:rPr lang="en-CA" altLang="en-US" sz="2500"/>
              <a:t>.</a:t>
            </a:r>
          </a:p>
          <a:p>
            <a:pPr eaLnBrk="1" hangingPunct="1">
              <a:lnSpc>
                <a:spcPct val="80000"/>
              </a:lnSpc>
            </a:pPr>
            <a:endParaRPr lang="en-CA" altLang="en-US" sz="2500"/>
          </a:p>
          <a:p>
            <a:pPr eaLnBrk="1" hangingPunct="1">
              <a:lnSpc>
                <a:spcPct val="80000"/>
              </a:lnSpc>
            </a:pPr>
            <a:r>
              <a:rPr lang="en-CA" altLang="en-US" sz="2500"/>
              <a:t>                – indicates the amount of information ( self-information as defined by Shannon) contained in </a:t>
            </a:r>
            <a:r>
              <a:rPr lang="en-CA" altLang="en-US" sz="2500" i="1">
                <a:latin typeface="Times New Roman" panose="02020603050405020304" pitchFamily="18" charset="0"/>
                <a:cs typeface="Times New Roman" panose="02020603050405020304" pitchFamily="18" charset="0"/>
              </a:rPr>
              <a:t>s</a:t>
            </a:r>
            <a:r>
              <a:rPr lang="en-CA" altLang="en-US" sz="2500" i="1" baseline="-25000">
                <a:latin typeface="Times New Roman" panose="02020603050405020304" pitchFamily="18" charset="0"/>
                <a:cs typeface="Times New Roman" panose="02020603050405020304" pitchFamily="18" charset="0"/>
              </a:rPr>
              <a:t>i</a:t>
            </a:r>
            <a:r>
              <a:rPr lang="en-CA" altLang="en-US" sz="2500"/>
              <a:t>, which corresponds to the number of bits needed to encode </a:t>
            </a:r>
            <a:r>
              <a:rPr lang="en-CA" altLang="en-US" sz="2500" i="1">
                <a:latin typeface="Times New Roman" panose="02020603050405020304" pitchFamily="18" charset="0"/>
                <a:cs typeface="Times New Roman" panose="02020603050405020304" pitchFamily="18" charset="0"/>
              </a:rPr>
              <a:t>s</a:t>
            </a:r>
            <a:r>
              <a:rPr lang="en-CA" altLang="en-US" sz="2500" i="1" baseline="-25000">
                <a:latin typeface="Times New Roman" panose="02020603050405020304" pitchFamily="18" charset="0"/>
                <a:cs typeface="Times New Roman" panose="02020603050405020304" pitchFamily="18" charset="0"/>
              </a:rPr>
              <a:t>i</a:t>
            </a:r>
            <a:r>
              <a:rPr lang="en-CA" altLang="en-US" sz="2500"/>
              <a:t>.</a:t>
            </a:r>
          </a:p>
        </p:txBody>
      </p:sp>
      <p:sp>
        <p:nvSpPr>
          <p:cNvPr id="2055" name="Footer Placeholder 3">
            <a:extLst>
              <a:ext uri="{FF2B5EF4-FFF2-40B4-BE49-F238E27FC236}">
                <a16:creationId xmlns:a16="http://schemas.microsoft.com/office/drawing/2014/main" id="{914B3514-5A6D-463E-AFBC-75E083BC8125}"/>
              </a:ext>
            </a:extLst>
          </p:cNvPr>
          <p:cNvSpPr>
            <a:spLocks noGrp="1"/>
          </p:cNvSpPr>
          <p:nvPr>
            <p:ph type="ftr" sz="quarter" idx="11"/>
          </p:nvPr>
        </p:nvSpPr>
        <p:spPr bwMode="auto">
          <a:ln>
            <a:miter lim="800000"/>
            <a:headEnd/>
            <a:tailEnd/>
          </a:ln>
        </p:spPr>
        <p:txBody>
          <a:bodyPr/>
          <a:lstStyle/>
          <a:p>
            <a:pPr>
              <a:defRPr/>
            </a:pPr>
            <a:r>
              <a:rPr lang="en-GB">
                <a:latin typeface="Calibri" pitchFamily="34" charset="0"/>
                <a:ea typeface="MS PGothic" pitchFamily="34" charset="-128"/>
              </a:rPr>
              <a:t>Prepared By: Mohammad Rony Lecturer, Dept. Of CSE University Of Global Village (UGV), Barishal</a:t>
            </a:r>
            <a:endParaRPr lang="en-US">
              <a:latin typeface="Calibri" pitchFamily="34" charset="0"/>
              <a:ea typeface="MS PGothic" pitchFamily="34" charset="-128"/>
            </a:endParaRPr>
          </a:p>
        </p:txBody>
      </p:sp>
      <p:pic>
        <p:nvPicPr>
          <p:cNvPr id="162822" name="Object 2">
            <a:extLst>
              <a:ext uri="{FF2B5EF4-FFF2-40B4-BE49-F238E27FC236}">
                <a16:creationId xmlns:a16="http://schemas.microsoft.com/office/drawing/2014/main" id="{3BBF27D7-986D-4F44-B77E-F668C6065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286001"/>
            <a:ext cx="34861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Object 3">
            <a:extLst>
              <a:ext uri="{FF2B5EF4-FFF2-40B4-BE49-F238E27FC236}">
                <a16:creationId xmlns:a16="http://schemas.microsoft.com/office/drawing/2014/main" id="{64763318-A5C3-42DA-8C10-F88006C7A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14" y="3286125"/>
            <a:ext cx="21431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Object 4">
            <a:extLst>
              <a:ext uri="{FF2B5EF4-FFF2-40B4-BE49-F238E27FC236}">
                <a16:creationId xmlns:a16="http://schemas.microsoft.com/office/drawing/2014/main" id="{B9FAA97D-1467-46F6-AD5F-F37D679A7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1" y="4648200"/>
            <a:ext cx="7969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13574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AC50-8E73-4D51-A345-369D0A591190}"/>
              </a:ext>
            </a:extLst>
          </p:cNvPr>
          <p:cNvSpPr>
            <a:spLocks noGrp="1"/>
          </p:cNvSpPr>
          <p:nvPr>
            <p:ph type="title"/>
          </p:nvPr>
        </p:nvSpPr>
        <p:spPr>
          <a:xfrm>
            <a:off x="2959100" y="76200"/>
            <a:ext cx="7499350" cy="609600"/>
          </a:xfrm>
        </p:spPr>
        <p:txBody>
          <a:bodyPr/>
          <a:lstStyle/>
          <a:p>
            <a:pPr>
              <a:defRPr/>
            </a:pPr>
            <a:r>
              <a:rPr lang="en-CA" sz="3200" dirty="0"/>
              <a:t>7.2 Basics of Information Theory</a:t>
            </a:r>
            <a:endParaRPr lang="en-US" sz="3400" dirty="0">
              <a:solidFill>
                <a:schemeClr val="tx2">
                  <a:satMod val="130000"/>
                </a:schemeClr>
              </a:solidFill>
            </a:endParaRPr>
          </a:p>
        </p:txBody>
      </p:sp>
      <p:sp>
        <p:nvSpPr>
          <p:cNvPr id="163844" name="Content Placeholder 6">
            <a:extLst>
              <a:ext uri="{FF2B5EF4-FFF2-40B4-BE49-F238E27FC236}">
                <a16:creationId xmlns:a16="http://schemas.microsoft.com/office/drawing/2014/main" id="{DED712CF-809C-4B3B-ABC5-F900EEC119CC}"/>
              </a:ext>
            </a:extLst>
          </p:cNvPr>
          <p:cNvSpPr>
            <a:spLocks noGrp="1"/>
          </p:cNvSpPr>
          <p:nvPr>
            <p:ph idx="1"/>
          </p:nvPr>
        </p:nvSpPr>
        <p:spPr>
          <a:xfrm>
            <a:off x="2667000" y="838200"/>
            <a:ext cx="7696200" cy="5867400"/>
          </a:xfrm>
        </p:spPr>
        <p:txBody>
          <a:bodyPr/>
          <a:lstStyle/>
          <a:p>
            <a:r>
              <a:rPr lang="en-US" altLang="en-US" sz="2400"/>
              <a:t>What is </a:t>
            </a:r>
            <a:r>
              <a:rPr lang="en-US" altLang="en-US" sz="2400">
                <a:solidFill>
                  <a:srgbClr val="FF0000"/>
                </a:solidFill>
              </a:rPr>
              <a:t>entropy</a:t>
            </a:r>
            <a:r>
              <a:rPr lang="en-US" altLang="en-US" sz="2400"/>
              <a:t>? is a measure of the number of specific ways in which a </a:t>
            </a:r>
            <a:r>
              <a:rPr lang="en-US" altLang="en-US" sz="2400">
                <a:hlinkClick r:id="rId2" tooltip="Thermodynamic system"/>
              </a:rPr>
              <a:t>system</a:t>
            </a:r>
            <a:r>
              <a:rPr lang="en-US" altLang="en-US" sz="2400"/>
              <a:t> may be arranged, commonly understood as a measure of the </a:t>
            </a:r>
            <a:r>
              <a:rPr lang="en-US" altLang="en-US" sz="2400">
                <a:hlinkClick r:id="rId3" tooltip="Entropy (order and disorder)"/>
              </a:rPr>
              <a:t>disorder</a:t>
            </a:r>
            <a:r>
              <a:rPr lang="en-US" altLang="en-US" sz="2400"/>
              <a:t> of a system.</a:t>
            </a:r>
          </a:p>
          <a:p>
            <a:r>
              <a:rPr lang="en-US" altLang="en-US" sz="2400"/>
              <a:t>As an example, if the information source </a:t>
            </a:r>
            <a:r>
              <a:rPr lang="en-US" altLang="en-US" sz="2400" i="1"/>
              <a:t>S is a </a:t>
            </a:r>
            <a:r>
              <a:rPr lang="en-US" altLang="en-US" sz="2400" i="1">
                <a:solidFill>
                  <a:srgbClr val="FF0000"/>
                </a:solidFill>
              </a:rPr>
              <a:t>gray-level digital </a:t>
            </a:r>
            <a:r>
              <a:rPr lang="en-US" altLang="en-US" sz="2400">
                <a:solidFill>
                  <a:srgbClr val="FF0000"/>
                </a:solidFill>
              </a:rPr>
              <a:t>image</a:t>
            </a:r>
            <a:r>
              <a:rPr lang="en-US" altLang="en-US" sz="2400"/>
              <a:t>, each </a:t>
            </a:r>
            <a:r>
              <a:rPr lang="en-US" altLang="en-US" sz="2600" i="1"/>
              <a:t>s</a:t>
            </a:r>
            <a:r>
              <a:rPr lang="en-US" altLang="en-US" sz="2000" i="1" baseline="-25000"/>
              <a:t>i</a:t>
            </a:r>
            <a:r>
              <a:rPr lang="en-US" altLang="en-US" sz="2400" i="1"/>
              <a:t> is a gray-level intensity ranging from 0 to (2</a:t>
            </a:r>
            <a:r>
              <a:rPr lang="en-US" altLang="en-US" sz="2000" i="1" baseline="30000"/>
              <a:t>k</a:t>
            </a:r>
            <a:r>
              <a:rPr lang="en-US" altLang="en-US" sz="2400" i="1"/>
              <a:t> − 1), where k is the number of bits used to represent each pixel in an uncompressed image.</a:t>
            </a:r>
          </a:p>
          <a:p>
            <a:r>
              <a:rPr lang="en-US" altLang="en-US" sz="2400" i="1"/>
              <a:t>We need to find the entropy of this image; which the number of bits to represent the image after compression.</a:t>
            </a:r>
          </a:p>
          <a:p>
            <a:endParaRPr lang="en-US" altLang="en-US" sz="2200"/>
          </a:p>
        </p:txBody>
      </p:sp>
      <p:sp>
        <p:nvSpPr>
          <p:cNvPr id="5" name="Footer Placeholder 4">
            <a:extLst>
              <a:ext uri="{FF2B5EF4-FFF2-40B4-BE49-F238E27FC236}">
                <a16:creationId xmlns:a16="http://schemas.microsoft.com/office/drawing/2014/main" id="{A949A387-0F14-440F-B367-41332FE6A1A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92768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BA705FB-0C28-490E-B1DC-4EDE91424C1E}"/>
              </a:ext>
            </a:extLst>
          </p:cNvPr>
          <p:cNvGraphicFramePr>
            <a:graphicFrameLocks noGrp="1"/>
          </p:cNvGraphicFramePr>
          <p:nvPr>
            <p:extLst>
              <p:ext uri="{D42A27DB-BD31-4B8C-83A1-F6EECF244321}">
                <p14:modId xmlns:p14="http://schemas.microsoft.com/office/powerpoint/2010/main" val="1755910114"/>
              </p:ext>
            </p:extLst>
          </p:nvPr>
        </p:nvGraphicFramePr>
        <p:xfrm>
          <a:off x="1836123" y="1744416"/>
          <a:ext cx="8247380" cy="3000377"/>
        </p:xfrm>
        <a:graphic>
          <a:graphicData uri="http://schemas.openxmlformats.org/drawingml/2006/table">
            <a:tbl>
              <a:tblPr firstRow="1" firstCol="1" lastRow="1" lastCol="1" bandRow="1" bandCol="1">
                <a:tableStyleId>{2D5ABB26-0587-4C30-8999-92F81FD0307C}</a:tableStyleId>
              </a:tblPr>
              <a:tblGrid>
                <a:gridCol w="646430">
                  <a:extLst>
                    <a:ext uri="{9D8B030D-6E8A-4147-A177-3AD203B41FA5}">
                      <a16:colId xmlns:a16="http://schemas.microsoft.com/office/drawing/2014/main" val="1095301925"/>
                    </a:ext>
                  </a:extLst>
                </a:gridCol>
                <a:gridCol w="7600950">
                  <a:extLst>
                    <a:ext uri="{9D8B030D-6E8A-4147-A177-3AD203B41FA5}">
                      <a16:colId xmlns:a16="http://schemas.microsoft.com/office/drawing/2014/main" val="3527048649"/>
                    </a:ext>
                  </a:extLst>
                </a:gridCol>
              </a:tblGrid>
              <a:tr h="604520">
                <a:tc>
                  <a:txBody>
                    <a:bodyPr/>
                    <a:lstStyle/>
                    <a:p>
                      <a:pPr marL="145415" marR="143510" algn="ctr">
                        <a:spcBef>
                          <a:spcPts val="1025"/>
                        </a:spcBef>
                        <a:spcAft>
                          <a:spcPts val="0"/>
                        </a:spcAft>
                      </a:pPr>
                      <a:r>
                        <a:rPr lang="en-US" sz="1400">
                          <a:effectLst/>
                        </a:rPr>
                        <a:t>CLO4</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spc="-5" dirty="0">
                          <a:effectLst/>
                        </a:rPr>
                        <a:t>         </a:t>
                      </a:r>
                      <a:r>
                        <a:rPr lang="en-US" sz="1400" dirty="0">
                          <a:effectLst/>
                        </a:rPr>
                        <a:t>Apply Color Theory in Multimedia Applications</a:t>
                      </a:r>
                      <a:endParaRPr lang="en-GB" sz="1400" dirty="0">
                        <a:effectLst/>
                      </a:endParaRPr>
                    </a:p>
                    <a:p>
                      <a:pPr marL="342900" lvl="0" indent="-342900" algn="just">
                        <a:lnSpc>
                          <a:spcPct val="115000"/>
                        </a:lnSpc>
                        <a:buFont typeface="Wingdings" panose="05000000000000000000" pitchFamily="2" charset="2"/>
                        <a:buChar char=""/>
                      </a:pPr>
                      <a:r>
                        <a:rPr lang="en-US" sz="1400" spc="-5" dirty="0">
                          <a:effectLst/>
                        </a:rPr>
                        <a:t>Explain and utilize different color models.</a:t>
                      </a:r>
                      <a:endParaRPr lang="en-GB" sz="1400" dirty="0">
                        <a:effectLst/>
                      </a:endParaRPr>
                    </a:p>
                    <a:p>
                      <a:pPr marL="342900" lvl="0" indent="-342900" algn="just">
                        <a:lnSpc>
                          <a:spcPct val="115000"/>
                        </a:lnSpc>
                        <a:buFont typeface="Wingdings" panose="05000000000000000000" pitchFamily="2" charset="2"/>
                        <a:buChar char=""/>
                      </a:pPr>
                      <a:r>
                        <a:rPr lang="en-US" sz="1400" spc="-5" dirty="0">
                          <a:effectLst/>
                        </a:rPr>
                        <a:t>Perform color transformations and corrections.</a:t>
                      </a:r>
                      <a:endParaRPr lang="en-GB" sz="1400" dirty="0">
                        <a:effectLst/>
                      </a:endParaRPr>
                    </a:p>
                    <a:p>
                      <a:pPr marL="67945" algn="just">
                        <a:lnSpc>
                          <a:spcPct val="115000"/>
                        </a:lnSpc>
                      </a:pPr>
                      <a:r>
                        <a:rPr lang="en-US" sz="1400" spc="-5" dirty="0">
                          <a:effectLst/>
                        </a:rPr>
                        <a:t> </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036393"/>
                  </a:ext>
                </a:extLst>
              </a:tr>
              <a:tr h="401955">
                <a:tc>
                  <a:txBody>
                    <a:bodyPr/>
                    <a:lstStyle/>
                    <a:p>
                      <a:pPr marL="145415" marR="143510" algn="ctr">
                        <a:spcBef>
                          <a:spcPts val="235"/>
                        </a:spcBef>
                        <a:spcAft>
                          <a:spcPts val="0"/>
                        </a:spcAft>
                      </a:pPr>
                      <a:r>
                        <a:rPr lang="en-US" sz="1400">
                          <a:effectLst/>
                        </a:rPr>
                        <a:t>CLO5</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spc="-5" dirty="0">
                          <a:effectLst/>
                        </a:rPr>
                        <a:t>         </a:t>
                      </a:r>
                      <a:r>
                        <a:rPr lang="en-US" sz="1400" dirty="0">
                          <a:effectLst/>
                        </a:rPr>
                        <a:t>Process and Compress Audio</a:t>
                      </a:r>
                      <a:endParaRPr lang="en-GB" sz="1400" dirty="0">
                        <a:effectLst/>
                      </a:endParaRPr>
                    </a:p>
                    <a:p>
                      <a:pPr marL="342900" lvl="0" indent="-342900" algn="just">
                        <a:lnSpc>
                          <a:spcPts val="1350"/>
                        </a:lnSpc>
                        <a:buFont typeface="Wingdings" panose="05000000000000000000" pitchFamily="2" charset="2"/>
                        <a:buChar char=""/>
                      </a:pPr>
                      <a:r>
                        <a:rPr lang="en-US" sz="1400" spc="-5" dirty="0">
                          <a:effectLst/>
                        </a:rPr>
                        <a:t>Understand the basics of sound and digitization.</a:t>
                      </a:r>
                      <a:endParaRPr lang="en-GB" sz="1400" dirty="0">
                        <a:effectLst/>
                      </a:endParaRPr>
                    </a:p>
                    <a:p>
                      <a:pPr marL="342900" lvl="0" indent="-342900" algn="just">
                        <a:lnSpc>
                          <a:spcPts val="1350"/>
                        </a:lnSpc>
                        <a:buFont typeface="Wingdings" panose="05000000000000000000" pitchFamily="2" charset="2"/>
                        <a:buChar char=""/>
                      </a:pPr>
                      <a:r>
                        <a:rPr lang="en-US" sz="1400" spc="-5" dirty="0">
                          <a:effectLst/>
                        </a:rPr>
                        <a:t>Apply audio filtering and compression techniques.</a:t>
                      </a:r>
                      <a:endParaRPr lang="en-GB" sz="1400" dirty="0">
                        <a:effectLst/>
                      </a:endParaRPr>
                    </a:p>
                    <a:p>
                      <a:pPr marL="523875" algn="just">
                        <a:lnSpc>
                          <a:spcPts val="1350"/>
                        </a:lnSpc>
                      </a:pPr>
                      <a:r>
                        <a:rPr lang="en-US" sz="1400" spc="-5" dirty="0">
                          <a:effectLst/>
                        </a:rPr>
                        <a:t> </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210398"/>
                  </a:ext>
                </a:extLst>
              </a:tr>
              <a:tr h="340995">
                <a:tc>
                  <a:txBody>
                    <a:bodyPr/>
                    <a:lstStyle/>
                    <a:p>
                      <a:pPr marL="145415" marR="143510" algn="ctr">
                        <a:spcAft>
                          <a:spcPts val="0"/>
                        </a:spcAft>
                      </a:pPr>
                      <a:r>
                        <a:rPr lang="en-US" sz="1400">
                          <a:effectLst/>
                        </a:rPr>
                        <a:t>CLO6</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spc="-5">
                          <a:effectLst/>
                        </a:rPr>
                        <a:t>        </a:t>
                      </a:r>
                      <a:r>
                        <a:rPr lang="en-US" sz="1400">
                          <a:effectLst/>
                        </a:rPr>
                        <a:t>Implement Video Processing Techniques</a:t>
                      </a:r>
                      <a:endParaRPr lang="en-GB" sz="1400">
                        <a:effectLst/>
                      </a:endParaRPr>
                    </a:p>
                    <a:p>
                      <a:pPr marL="342900" lvl="0" indent="-342900">
                        <a:lnSpc>
                          <a:spcPts val="1355"/>
                        </a:lnSpc>
                        <a:buFont typeface="Wingdings" panose="05000000000000000000" pitchFamily="2" charset="2"/>
                        <a:buChar char=""/>
                      </a:pPr>
                      <a:r>
                        <a:rPr lang="en-US" sz="1400" spc="-5">
                          <a:effectLst/>
                        </a:rPr>
                        <a:t>Understand and apply video compression standards and techniques.</a:t>
                      </a:r>
                      <a:endParaRPr lang="en-GB" sz="1400">
                        <a:effectLst/>
                      </a:endParaRPr>
                    </a:p>
                    <a:p>
                      <a:pPr marL="295275">
                        <a:lnSpc>
                          <a:spcPts val="1355"/>
                        </a:lnSpc>
                      </a:pPr>
                      <a:r>
                        <a:rPr lang="en-US" sz="1400">
                          <a:effectLst/>
                        </a:rPr>
                        <a:t>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9697851"/>
                  </a:ext>
                </a:extLst>
              </a:tr>
              <a:tr h="485775">
                <a:tc>
                  <a:txBody>
                    <a:bodyPr/>
                    <a:lstStyle/>
                    <a:p>
                      <a:pPr marL="145415" marR="143510" algn="ctr">
                        <a:spcBef>
                          <a:spcPts val="570"/>
                        </a:spcBef>
                        <a:spcAft>
                          <a:spcPts val="0"/>
                        </a:spcAft>
                      </a:pPr>
                      <a:r>
                        <a:rPr lang="en-US" sz="1400">
                          <a:effectLst/>
                        </a:rPr>
                        <a:t>CLO7</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effectLst/>
                        </a:rPr>
                        <a:t>         Utilize Multimedia Networking</a:t>
                      </a:r>
                      <a:endParaRPr lang="en-GB" sz="1400" dirty="0">
                        <a:effectLst/>
                      </a:endParaRPr>
                    </a:p>
                    <a:p>
                      <a:pPr marL="342900" lvl="0" indent="-342900" algn="just">
                        <a:lnSpc>
                          <a:spcPts val="1350"/>
                        </a:lnSpc>
                        <a:buFont typeface="Wingdings" panose="05000000000000000000" pitchFamily="2" charset="2"/>
                        <a:buChar char=""/>
                      </a:pPr>
                      <a:r>
                        <a:rPr lang="en-US" sz="1400" dirty="0">
                          <a:effectLst/>
                        </a:rPr>
                        <a:t>Explain network layers and protocols relevant to multimedia.</a:t>
                      </a:r>
                      <a:endParaRPr lang="en-GB" sz="1400" dirty="0">
                        <a:effectLst/>
                      </a:endParaRPr>
                    </a:p>
                    <a:p>
                      <a:pPr marL="342900" lvl="0" indent="-342900" algn="just">
                        <a:lnSpc>
                          <a:spcPts val="1350"/>
                        </a:lnSpc>
                        <a:buFont typeface="Wingdings" panose="05000000000000000000" pitchFamily="2" charset="2"/>
                        <a:buChar char=""/>
                      </a:pPr>
                      <a:r>
                        <a:rPr lang="en-US" sz="1400" dirty="0">
                          <a:effectLst/>
                        </a:rPr>
                        <a:t>Address multimedia networking issues and solutions.</a:t>
                      </a:r>
                      <a:endParaRPr lang="en-GB" sz="1400" dirty="0">
                        <a:effectLst/>
                      </a:endParaRPr>
                    </a:p>
                    <a:p>
                      <a:pPr marL="67945" algn="just">
                        <a:lnSpc>
                          <a:spcPts val="1350"/>
                        </a:lnSpc>
                      </a:pPr>
                      <a:r>
                        <a:rPr lang="en-US" sz="1400" dirty="0">
                          <a:effectLst/>
                        </a:rPr>
                        <a:t> </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889989"/>
                  </a:ext>
                </a:extLst>
              </a:tr>
            </a:tbl>
          </a:graphicData>
        </a:graphic>
      </p:graphicFrame>
      <p:sp>
        <p:nvSpPr>
          <p:cNvPr id="5" name="Rectangle 2">
            <a:extLst>
              <a:ext uri="{FF2B5EF4-FFF2-40B4-BE49-F238E27FC236}">
                <a16:creationId xmlns:a16="http://schemas.microsoft.com/office/drawing/2014/main" id="{9EF0A68B-366E-48C2-A58F-214789CF7E26}"/>
              </a:ext>
            </a:extLst>
          </p:cNvPr>
          <p:cNvSpPr>
            <a:spLocks noChangeArrowheads="1"/>
          </p:cNvSpPr>
          <p:nvPr/>
        </p:nvSpPr>
        <p:spPr bwMode="auto">
          <a:xfrm>
            <a:off x="923158" y="895881"/>
            <a:ext cx="7906186" cy="5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28566"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Course Learning Outcome (CLO) at the end of the course, the students will be able to-</a:t>
            </a:r>
            <a:endParaRPr kumimoji="0" lang="en-US" altLang="en-US" sz="16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F1A8A05F-1AD7-428C-A0CB-40230596600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1415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2041525">
              <a:lnSpc>
                <a:spcPct val="100000"/>
              </a:lnSpc>
              <a:spcBef>
                <a:spcPts val="100"/>
              </a:spcBef>
            </a:pPr>
            <a:r>
              <a:rPr spc="-240" dirty="0"/>
              <a:t>Representation</a:t>
            </a:r>
            <a:r>
              <a:rPr spc="45" dirty="0"/>
              <a:t> </a:t>
            </a:r>
            <a:r>
              <a:rPr spc="-155" dirty="0"/>
              <a:t>media</a:t>
            </a:r>
          </a:p>
        </p:txBody>
      </p:sp>
      <p:sp>
        <p:nvSpPr>
          <p:cNvPr id="3" name="object 3"/>
          <p:cNvSpPr txBox="1"/>
          <p:nvPr/>
        </p:nvSpPr>
        <p:spPr>
          <a:xfrm>
            <a:off x="993139" y="2005711"/>
            <a:ext cx="10176510" cy="2601595"/>
          </a:xfrm>
          <a:prstGeom prst="rect">
            <a:avLst/>
          </a:prstGeom>
        </p:spPr>
        <p:txBody>
          <a:bodyPr vert="horz" wrap="square" lIns="0" tIns="12700" rIns="0" bIns="0" rtlCol="0">
            <a:spAutoFit/>
          </a:bodyPr>
          <a:lstStyle/>
          <a:p>
            <a:pPr marL="240029" marR="5080" indent="-227965">
              <a:lnSpc>
                <a:spcPct val="120000"/>
              </a:lnSpc>
              <a:spcBef>
                <a:spcPts val="100"/>
              </a:spcBef>
              <a:buFont typeface="Arial MT"/>
              <a:buChar char="•"/>
              <a:tabLst>
                <a:tab pos="241300" algn="l"/>
              </a:tabLst>
            </a:pPr>
            <a:r>
              <a:rPr sz="2400" dirty="0">
                <a:latin typeface="Times New Roman"/>
                <a:cs typeface="Times New Roman"/>
              </a:rPr>
              <a:t>The</a:t>
            </a:r>
            <a:r>
              <a:rPr sz="2400" spc="-30" dirty="0">
                <a:latin typeface="Times New Roman"/>
                <a:cs typeface="Times New Roman"/>
              </a:rPr>
              <a:t> </a:t>
            </a:r>
            <a:r>
              <a:rPr sz="2400" dirty="0">
                <a:latin typeface="Times New Roman"/>
                <a:cs typeface="Times New Roman"/>
              </a:rPr>
              <a:t>term</a:t>
            </a:r>
            <a:r>
              <a:rPr sz="2400" spc="-30" dirty="0">
                <a:latin typeface="Times New Roman"/>
                <a:cs typeface="Times New Roman"/>
              </a:rPr>
              <a:t> </a:t>
            </a:r>
            <a:r>
              <a:rPr sz="2400" dirty="0">
                <a:latin typeface="Times New Roman"/>
                <a:cs typeface="Times New Roman"/>
              </a:rPr>
              <a:t>representation</a:t>
            </a:r>
            <a:r>
              <a:rPr sz="2400" spc="-50" dirty="0">
                <a:latin typeface="Times New Roman"/>
                <a:cs typeface="Times New Roman"/>
              </a:rPr>
              <a:t> </a:t>
            </a:r>
            <a:r>
              <a:rPr sz="2400" dirty="0">
                <a:latin typeface="Times New Roman"/>
                <a:cs typeface="Times New Roman"/>
              </a:rPr>
              <a:t>media</a:t>
            </a:r>
            <a:r>
              <a:rPr sz="2400" spc="-5" dirty="0">
                <a:latin typeface="Times New Roman"/>
                <a:cs typeface="Times New Roman"/>
              </a:rPr>
              <a:t> </a:t>
            </a:r>
            <a:r>
              <a:rPr sz="2400" dirty="0">
                <a:latin typeface="Times New Roman"/>
                <a:cs typeface="Times New Roman"/>
              </a:rPr>
              <a:t>refers</a:t>
            </a:r>
            <a:r>
              <a:rPr sz="2400" spc="-25" dirty="0">
                <a:latin typeface="Times New Roman"/>
                <a:cs typeface="Times New Roman"/>
              </a:rPr>
              <a:t> </a:t>
            </a:r>
            <a:r>
              <a:rPr sz="2400" dirty="0">
                <a:latin typeface="Times New Roman"/>
                <a:cs typeface="Times New Roman"/>
              </a:rPr>
              <a:t>to</a:t>
            </a:r>
            <a:r>
              <a:rPr sz="2400" spc="-20" dirty="0">
                <a:latin typeface="Times New Roman"/>
                <a:cs typeface="Times New Roman"/>
              </a:rPr>
              <a:t> </a:t>
            </a:r>
            <a:r>
              <a:rPr sz="2400" dirty="0">
                <a:latin typeface="Times New Roman"/>
                <a:cs typeface="Times New Roman"/>
              </a:rPr>
              <a:t>how</a:t>
            </a:r>
            <a:r>
              <a:rPr sz="2400" spc="-10" dirty="0">
                <a:latin typeface="Times New Roman"/>
                <a:cs typeface="Times New Roman"/>
              </a:rPr>
              <a:t> </a:t>
            </a:r>
            <a:r>
              <a:rPr sz="2400" dirty="0">
                <a:latin typeface="Times New Roman"/>
                <a:cs typeface="Times New Roman"/>
              </a:rPr>
              <a:t>information</a:t>
            </a:r>
            <a:r>
              <a:rPr sz="2400" spc="-25" dirty="0">
                <a:latin typeface="Times New Roman"/>
                <a:cs typeface="Times New Roman"/>
              </a:rPr>
              <a:t> </a:t>
            </a:r>
            <a:r>
              <a:rPr sz="2400" dirty="0">
                <a:latin typeface="Times New Roman"/>
                <a:cs typeface="Times New Roman"/>
              </a:rPr>
              <a:t>is</a:t>
            </a:r>
            <a:r>
              <a:rPr sz="2400" spc="-15" dirty="0">
                <a:latin typeface="Times New Roman"/>
                <a:cs typeface="Times New Roman"/>
              </a:rPr>
              <a:t> </a:t>
            </a:r>
            <a:r>
              <a:rPr sz="2400" dirty="0">
                <a:latin typeface="Times New Roman"/>
                <a:cs typeface="Times New Roman"/>
              </a:rPr>
              <a:t>represented</a:t>
            </a:r>
            <a:r>
              <a:rPr sz="2400" spc="-45" dirty="0">
                <a:latin typeface="Times New Roman"/>
                <a:cs typeface="Times New Roman"/>
              </a:rPr>
              <a:t> </a:t>
            </a:r>
            <a:r>
              <a:rPr sz="2400" spc="-10" dirty="0">
                <a:latin typeface="Times New Roman"/>
                <a:cs typeface="Times New Roman"/>
              </a:rPr>
              <a:t>internally 	</a:t>
            </a:r>
            <a:r>
              <a:rPr sz="2400" dirty="0">
                <a:latin typeface="Times New Roman"/>
                <a:cs typeface="Times New Roman"/>
              </a:rPr>
              <a:t>to</a:t>
            </a:r>
            <a:r>
              <a:rPr sz="2400" spc="-25"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spc="-10" dirty="0">
                <a:latin typeface="Times New Roman"/>
                <a:cs typeface="Times New Roman"/>
              </a:rPr>
              <a:t>computer.</a:t>
            </a:r>
            <a:r>
              <a:rPr sz="2400" spc="-70"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dirty="0">
                <a:latin typeface="Times New Roman"/>
                <a:cs typeface="Times New Roman"/>
              </a:rPr>
              <a:t>encoding</a:t>
            </a:r>
            <a:r>
              <a:rPr sz="2400" spc="-40" dirty="0">
                <a:latin typeface="Times New Roman"/>
                <a:cs typeface="Times New Roman"/>
              </a:rPr>
              <a:t> </a:t>
            </a:r>
            <a:r>
              <a:rPr sz="2400" dirty="0">
                <a:latin typeface="Times New Roman"/>
                <a:cs typeface="Times New Roman"/>
              </a:rPr>
              <a:t>used</a:t>
            </a:r>
            <a:r>
              <a:rPr sz="2400" spc="-15" dirty="0">
                <a:latin typeface="Times New Roman"/>
                <a:cs typeface="Times New Roman"/>
              </a:rPr>
              <a:t> </a:t>
            </a:r>
            <a:r>
              <a:rPr sz="2400" dirty="0">
                <a:latin typeface="Times New Roman"/>
                <a:cs typeface="Times New Roman"/>
              </a:rPr>
              <a:t>is</a:t>
            </a:r>
            <a:r>
              <a:rPr sz="2400" spc="-20" dirty="0">
                <a:latin typeface="Times New Roman"/>
                <a:cs typeface="Times New Roman"/>
              </a:rPr>
              <a:t> </a:t>
            </a:r>
            <a:r>
              <a:rPr sz="2400" dirty="0">
                <a:latin typeface="Times New Roman"/>
                <a:cs typeface="Times New Roman"/>
              </a:rPr>
              <a:t>of</a:t>
            </a:r>
            <a:r>
              <a:rPr sz="2400" spc="-15" dirty="0">
                <a:latin typeface="Times New Roman"/>
                <a:cs typeface="Times New Roman"/>
              </a:rPr>
              <a:t> </a:t>
            </a:r>
            <a:r>
              <a:rPr sz="2400" dirty="0">
                <a:latin typeface="Times New Roman"/>
                <a:cs typeface="Times New Roman"/>
              </a:rPr>
              <a:t>essential</a:t>
            </a:r>
            <a:r>
              <a:rPr sz="2400" spc="-55" dirty="0">
                <a:latin typeface="Times New Roman"/>
                <a:cs typeface="Times New Roman"/>
              </a:rPr>
              <a:t> </a:t>
            </a:r>
            <a:r>
              <a:rPr sz="2400" spc="-10" dirty="0">
                <a:latin typeface="Times New Roman"/>
                <a:cs typeface="Times New Roman"/>
              </a:rPr>
              <a:t>importance.</a:t>
            </a:r>
            <a:endParaRPr sz="2400">
              <a:latin typeface="Times New Roman"/>
              <a:cs typeface="Times New Roman"/>
            </a:endParaRPr>
          </a:p>
          <a:p>
            <a:pPr marL="240029" indent="-227329">
              <a:lnSpc>
                <a:spcPct val="100000"/>
              </a:lnSpc>
              <a:spcBef>
                <a:spcPts val="1570"/>
              </a:spcBef>
              <a:buFont typeface="Arial MT"/>
              <a:buChar char="•"/>
              <a:tabLst>
                <a:tab pos="240029" algn="l"/>
              </a:tabLst>
            </a:pPr>
            <a:r>
              <a:rPr sz="2400" dirty="0">
                <a:latin typeface="Times New Roman"/>
                <a:cs typeface="Times New Roman"/>
              </a:rPr>
              <a:t>Each</a:t>
            </a:r>
            <a:r>
              <a:rPr sz="2400" spc="-20" dirty="0">
                <a:latin typeface="Times New Roman"/>
                <a:cs typeface="Times New Roman"/>
              </a:rPr>
              <a:t> </a:t>
            </a:r>
            <a:r>
              <a:rPr sz="2400" dirty="0">
                <a:latin typeface="Times New Roman"/>
                <a:cs typeface="Times New Roman"/>
              </a:rPr>
              <a:t>character</a:t>
            </a:r>
            <a:r>
              <a:rPr sz="2400" spc="-40" dirty="0">
                <a:latin typeface="Times New Roman"/>
                <a:cs typeface="Times New Roman"/>
              </a:rPr>
              <a:t> </a:t>
            </a:r>
            <a:r>
              <a:rPr sz="2400" dirty="0">
                <a:latin typeface="Times New Roman"/>
                <a:cs typeface="Times New Roman"/>
              </a:rPr>
              <a:t>of a</a:t>
            </a:r>
            <a:r>
              <a:rPr sz="2400" spc="-15" dirty="0">
                <a:latin typeface="Times New Roman"/>
                <a:cs typeface="Times New Roman"/>
              </a:rPr>
              <a:t> </a:t>
            </a:r>
            <a:r>
              <a:rPr sz="2400" dirty="0">
                <a:latin typeface="Times New Roman"/>
                <a:cs typeface="Times New Roman"/>
              </a:rPr>
              <a:t>piece</a:t>
            </a:r>
            <a:r>
              <a:rPr sz="2400" spc="-20" dirty="0">
                <a:latin typeface="Times New Roman"/>
                <a:cs typeface="Times New Roman"/>
              </a:rPr>
              <a:t> </a:t>
            </a:r>
            <a:r>
              <a:rPr sz="2400" dirty="0">
                <a:latin typeface="Times New Roman"/>
                <a:cs typeface="Times New Roman"/>
              </a:rPr>
              <a:t>of</a:t>
            </a:r>
            <a:r>
              <a:rPr sz="2400" spc="-5" dirty="0">
                <a:latin typeface="Times New Roman"/>
                <a:cs typeface="Times New Roman"/>
              </a:rPr>
              <a:t> </a:t>
            </a:r>
            <a:r>
              <a:rPr sz="2400" dirty="0">
                <a:latin typeface="Times New Roman"/>
                <a:cs typeface="Times New Roman"/>
              </a:rPr>
              <a:t>text</a:t>
            </a:r>
            <a:r>
              <a:rPr sz="2400" spc="-20" dirty="0">
                <a:latin typeface="Times New Roman"/>
                <a:cs typeface="Times New Roman"/>
              </a:rPr>
              <a:t> </a:t>
            </a:r>
            <a:r>
              <a:rPr sz="2400" dirty="0">
                <a:latin typeface="Times New Roman"/>
                <a:cs typeface="Times New Roman"/>
              </a:rPr>
              <a:t>is encoded</a:t>
            </a:r>
            <a:r>
              <a:rPr sz="2400" spc="-15" dirty="0">
                <a:latin typeface="Times New Roman"/>
                <a:cs typeface="Times New Roman"/>
              </a:rPr>
              <a:t> </a:t>
            </a:r>
            <a:r>
              <a:rPr sz="2400" dirty="0">
                <a:latin typeface="Times New Roman"/>
                <a:cs typeface="Times New Roman"/>
              </a:rPr>
              <a:t>in</a:t>
            </a:r>
            <a:r>
              <a:rPr sz="2400" spc="-10" dirty="0">
                <a:latin typeface="Times New Roman"/>
                <a:cs typeface="Times New Roman"/>
              </a:rPr>
              <a:t> ascii.</a:t>
            </a:r>
            <a:endParaRPr sz="2400">
              <a:latin typeface="Times New Roman"/>
              <a:cs typeface="Times New Roman"/>
            </a:endParaRPr>
          </a:p>
          <a:p>
            <a:pPr marL="240665" indent="-227965">
              <a:lnSpc>
                <a:spcPct val="100000"/>
              </a:lnSpc>
              <a:spcBef>
                <a:spcPts val="1585"/>
              </a:spcBef>
              <a:buFont typeface="Arial MT"/>
              <a:buChar char="•"/>
              <a:tabLst>
                <a:tab pos="240665" algn="l"/>
              </a:tabLst>
            </a:pPr>
            <a:r>
              <a:rPr sz="2400" dirty="0">
                <a:latin typeface="Times New Roman"/>
                <a:cs typeface="Times New Roman"/>
              </a:rPr>
              <a:t>An</a:t>
            </a:r>
            <a:r>
              <a:rPr sz="2400" spc="-5" dirty="0">
                <a:latin typeface="Times New Roman"/>
                <a:cs typeface="Times New Roman"/>
              </a:rPr>
              <a:t> </a:t>
            </a:r>
            <a:r>
              <a:rPr sz="2400" dirty="0">
                <a:latin typeface="Times New Roman"/>
                <a:cs typeface="Times New Roman"/>
              </a:rPr>
              <a:t>audio data</a:t>
            </a:r>
            <a:r>
              <a:rPr sz="2400" spc="-20" dirty="0">
                <a:latin typeface="Times New Roman"/>
                <a:cs typeface="Times New Roman"/>
              </a:rPr>
              <a:t> </a:t>
            </a:r>
            <a:r>
              <a:rPr sz="2400" dirty="0">
                <a:latin typeface="Times New Roman"/>
                <a:cs typeface="Times New Roman"/>
              </a:rPr>
              <a:t>stream</a:t>
            </a:r>
            <a:r>
              <a:rPr sz="2400" spc="-35" dirty="0">
                <a:latin typeface="Times New Roman"/>
                <a:cs typeface="Times New Roman"/>
              </a:rPr>
              <a:t> </a:t>
            </a:r>
            <a:r>
              <a:rPr sz="2400" dirty="0">
                <a:latin typeface="Times New Roman"/>
                <a:cs typeface="Times New Roman"/>
              </a:rPr>
              <a:t>is available</a:t>
            </a:r>
            <a:r>
              <a:rPr sz="2400" spc="-40" dirty="0">
                <a:latin typeface="Times New Roman"/>
                <a:cs typeface="Times New Roman"/>
              </a:rPr>
              <a:t> </a:t>
            </a:r>
            <a:r>
              <a:rPr sz="2400" dirty="0">
                <a:latin typeface="Times New Roman"/>
                <a:cs typeface="Times New Roman"/>
              </a:rPr>
              <a:t>in</a:t>
            </a:r>
            <a:r>
              <a:rPr sz="2400" spc="-15" dirty="0">
                <a:latin typeface="Times New Roman"/>
                <a:cs typeface="Times New Roman"/>
              </a:rPr>
              <a:t> </a:t>
            </a:r>
            <a:r>
              <a:rPr sz="2400" dirty="0">
                <a:latin typeface="Times New Roman"/>
                <a:cs typeface="Times New Roman"/>
              </a:rPr>
              <a:t>simple pcm</a:t>
            </a:r>
            <a:r>
              <a:rPr sz="2400" spc="-10" dirty="0">
                <a:latin typeface="Times New Roman"/>
                <a:cs typeface="Times New Roman"/>
              </a:rPr>
              <a:t> </a:t>
            </a:r>
            <a:r>
              <a:rPr sz="2400" dirty="0">
                <a:latin typeface="Times New Roman"/>
                <a:cs typeface="Times New Roman"/>
              </a:rPr>
              <a:t>encoding</a:t>
            </a:r>
            <a:r>
              <a:rPr sz="2400" spc="-25" dirty="0">
                <a:latin typeface="Times New Roman"/>
                <a:cs typeface="Times New Roman"/>
              </a:rPr>
              <a:t> </a:t>
            </a:r>
            <a:r>
              <a:rPr sz="2400" dirty="0">
                <a:latin typeface="Times New Roman"/>
                <a:cs typeface="Times New Roman"/>
              </a:rPr>
              <a:t>and</a:t>
            </a:r>
            <a:r>
              <a:rPr sz="2400" spc="-15" dirty="0">
                <a:latin typeface="Times New Roman"/>
                <a:cs typeface="Times New Roman"/>
              </a:rPr>
              <a:t> </a:t>
            </a:r>
            <a:r>
              <a:rPr sz="2400" dirty="0">
                <a:latin typeface="Times New Roman"/>
                <a:cs typeface="Times New Roman"/>
              </a:rPr>
              <a:t>a linear</a:t>
            </a:r>
            <a:r>
              <a:rPr sz="2400" spc="-30" dirty="0">
                <a:latin typeface="Times New Roman"/>
                <a:cs typeface="Times New Roman"/>
              </a:rPr>
              <a:t> </a:t>
            </a:r>
            <a:r>
              <a:rPr sz="2400" spc="-10" dirty="0">
                <a:latin typeface="Times New Roman"/>
                <a:cs typeface="Times New Roman"/>
              </a:rPr>
              <a:t>quantize</a:t>
            </a:r>
            <a:endParaRPr sz="2400">
              <a:latin typeface="Times New Roman"/>
              <a:cs typeface="Times New Roman"/>
            </a:endParaRPr>
          </a:p>
          <a:p>
            <a:pPr marL="240029" indent="-227329">
              <a:lnSpc>
                <a:spcPct val="100000"/>
              </a:lnSpc>
              <a:spcBef>
                <a:spcPts val="1575"/>
              </a:spcBef>
              <a:buFont typeface="Arial MT"/>
              <a:buChar char="•"/>
              <a:tabLst>
                <a:tab pos="240029" algn="l"/>
              </a:tabLst>
            </a:pPr>
            <a:r>
              <a:rPr sz="2400" dirty="0">
                <a:latin typeface="Times New Roman"/>
                <a:cs typeface="Times New Roman"/>
              </a:rPr>
              <a:t>A</a:t>
            </a:r>
            <a:r>
              <a:rPr sz="2400" spc="-140" dirty="0">
                <a:latin typeface="Times New Roman"/>
                <a:cs typeface="Times New Roman"/>
              </a:rPr>
              <a:t> </a:t>
            </a:r>
            <a:r>
              <a:rPr sz="2400" dirty="0">
                <a:latin typeface="Times New Roman"/>
                <a:cs typeface="Times New Roman"/>
              </a:rPr>
              <a:t>single</a:t>
            </a:r>
            <a:r>
              <a:rPr sz="2400" spc="-35" dirty="0">
                <a:latin typeface="Times New Roman"/>
                <a:cs typeface="Times New Roman"/>
              </a:rPr>
              <a:t> </a:t>
            </a:r>
            <a:r>
              <a:rPr sz="2400" dirty="0">
                <a:latin typeface="Times New Roman"/>
                <a:cs typeface="Times New Roman"/>
              </a:rPr>
              <a:t>image</a:t>
            </a:r>
            <a:r>
              <a:rPr sz="2400" spc="-25" dirty="0">
                <a:latin typeface="Times New Roman"/>
                <a:cs typeface="Times New Roman"/>
              </a:rPr>
              <a:t> </a:t>
            </a:r>
            <a:r>
              <a:rPr sz="2400" dirty="0">
                <a:latin typeface="Times New Roman"/>
                <a:cs typeface="Times New Roman"/>
              </a:rPr>
              <a:t>is</a:t>
            </a:r>
            <a:r>
              <a:rPr sz="2400" spc="-15" dirty="0">
                <a:latin typeface="Times New Roman"/>
                <a:cs typeface="Times New Roman"/>
              </a:rPr>
              <a:t> </a:t>
            </a:r>
            <a:r>
              <a:rPr sz="2400" dirty="0">
                <a:latin typeface="Times New Roman"/>
                <a:cs typeface="Times New Roman"/>
              </a:rPr>
              <a:t>encoded</a:t>
            </a:r>
            <a:r>
              <a:rPr sz="2400" spc="-30" dirty="0">
                <a:latin typeface="Times New Roman"/>
                <a:cs typeface="Times New Roman"/>
              </a:rPr>
              <a:t> </a:t>
            </a:r>
            <a:r>
              <a:rPr sz="2400" dirty="0">
                <a:latin typeface="Times New Roman"/>
                <a:cs typeface="Times New Roman"/>
              </a:rPr>
              <a:t>as</a:t>
            </a:r>
            <a:r>
              <a:rPr sz="2400" spc="-10" dirty="0">
                <a:latin typeface="Times New Roman"/>
                <a:cs typeface="Times New Roman"/>
              </a:rPr>
              <a:t> </a:t>
            </a:r>
            <a:r>
              <a:rPr sz="2400" dirty="0">
                <a:latin typeface="Times New Roman"/>
                <a:cs typeface="Times New Roman"/>
              </a:rPr>
              <a:t>group-3</a:t>
            </a:r>
            <a:r>
              <a:rPr sz="2400" spc="-25" dirty="0">
                <a:latin typeface="Times New Roman"/>
                <a:cs typeface="Times New Roman"/>
              </a:rPr>
              <a:t> </a:t>
            </a:r>
            <a:r>
              <a:rPr sz="2400" dirty="0">
                <a:latin typeface="Times New Roman"/>
                <a:cs typeface="Times New Roman"/>
              </a:rPr>
              <a:t>facsimile</a:t>
            </a:r>
            <a:r>
              <a:rPr sz="2400" spc="-25" dirty="0">
                <a:latin typeface="Times New Roman"/>
                <a:cs typeface="Times New Roman"/>
              </a:rPr>
              <a:t> </a:t>
            </a:r>
            <a:r>
              <a:rPr sz="2400" dirty="0">
                <a:latin typeface="Times New Roman"/>
                <a:cs typeface="Times New Roman"/>
              </a:rPr>
              <a:t>or</a:t>
            </a:r>
            <a:r>
              <a:rPr sz="2400" spc="-25" dirty="0">
                <a:latin typeface="Times New Roman"/>
                <a:cs typeface="Times New Roman"/>
              </a:rPr>
              <a:t> </a:t>
            </a:r>
            <a:r>
              <a:rPr sz="2400" dirty="0">
                <a:latin typeface="Times New Roman"/>
                <a:cs typeface="Times New Roman"/>
              </a:rPr>
              <a:t>in</a:t>
            </a:r>
            <a:r>
              <a:rPr sz="2400" spc="-20" dirty="0">
                <a:latin typeface="Times New Roman"/>
                <a:cs typeface="Times New Roman"/>
              </a:rPr>
              <a:t> </a:t>
            </a:r>
            <a:r>
              <a:rPr sz="2400" dirty="0">
                <a:latin typeface="Times New Roman"/>
                <a:cs typeface="Times New Roman"/>
              </a:rPr>
              <a:t>JPEG </a:t>
            </a:r>
            <a:r>
              <a:rPr sz="2400" spc="-10" dirty="0">
                <a:latin typeface="Times New Roman"/>
                <a:cs typeface="Times New Roman"/>
              </a:rPr>
              <a:t>format</a:t>
            </a:r>
            <a:endParaRPr sz="2400">
              <a:latin typeface="Times New Roman"/>
              <a:cs typeface="Times New Roman"/>
            </a:endParaRPr>
          </a:p>
        </p:txBody>
      </p:sp>
      <p:sp>
        <p:nvSpPr>
          <p:cNvPr id="5" name="Footer Placeholder 4">
            <a:extLst>
              <a:ext uri="{FF2B5EF4-FFF2-40B4-BE49-F238E27FC236}">
                <a16:creationId xmlns:a16="http://schemas.microsoft.com/office/drawing/2014/main" id="{BF499544-7B13-442A-A8DF-0FB4B2CABFC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957932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3F140A7-3E63-4510-8059-4C806C2A535B}"/>
              </a:ext>
            </a:extLst>
          </p:cNvPr>
          <p:cNvSpPr>
            <a:spLocks noGrp="1"/>
          </p:cNvSpPr>
          <p:nvPr>
            <p:ph type="title"/>
          </p:nvPr>
        </p:nvSpPr>
        <p:spPr>
          <a:xfrm>
            <a:off x="2743200" y="228601"/>
            <a:ext cx="7391400" cy="1000125"/>
          </a:xfrm>
        </p:spPr>
        <p:txBody>
          <a:bodyPr/>
          <a:lstStyle/>
          <a:p>
            <a:pPr eaLnBrk="1" hangingPunct="1">
              <a:defRPr/>
            </a:pPr>
            <a:r>
              <a:rPr lang="en-CA" sz="3600" dirty="0"/>
              <a:t>Distribution of Gray-Level Intensities</a:t>
            </a:r>
          </a:p>
        </p:txBody>
      </p:sp>
      <p:sp>
        <p:nvSpPr>
          <p:cNvPr id="164867" name="Content Placeholder 2">
            <a:extLst>
              <a:ext uri="{FF2B5EF4-FFF2-40B4-BE49-F238E27FC236}">
                <a16:creationId xmlns:a16="http://schemas.microsoft.com/office/drawing/2014/main" id="{1CFE79E2-904A-4524-AF99-D44502AF77CD}"/>
              </a:ext>
            </a:extLst>
          </p:cNvPr>
          <p:cNvSpPr>
            <a:spLocks noGrp="1"/>
          </p:cNvSpPr>
          <p:nvPr>
            <p:ph idx="1"/>
          </p:nvPr>
        </p:nvSpPr>
        <p:spPr>
          <a:xfrm>
            <a:off x="2959100" y="1219200"/>
            <a:ext cx="7499350" cy="5029200"/>
          </a:xfrm>
        </p:spPr>
        <p:txBody>
          <a:bodyPr>
            <a:normAutofit fontScale="92500" lnSpcReduction="10000"/>
          </a:bodyPr>
          <a:lstStyle/>
          <a:p>
            <a:pPr algn="ctr" eaLnBrk="1" hangingPunct="1">
              <a:lnSpc>
                <a:spcPct val="80000"/>
              </a:lnSpc>
            </a:pPr>
            <a:endParaRPr lang="en-CA" altLang="en-US" sz="2000"/>
          </a:p>
          <a:p>
            <a:pPr algn="ctr" eaLnBrk="1" hangingPunct="1">
              <a:lnSpc>
                <a:spcPct val="80000"/>
              </a:lnSpc>
            </a:pPr>
            <a:endParaRPr lang="en-CA" altLang="en-US" sz="2000"/>
          </a:p>
          <a:p>
            <a:pPr algn="ctr" eaLnBrk="1" hangingPunct="1">
              <a:lnSpc>
                <a:spcPct val="80000"/>
              </a:lnSpc>
            </a:pPr>
            <a:endParaRPr lang="en-CA" altLang="en-US" sz="2000"/>
          </a:p>
          <a:p>
            <a:pPr algn="ctr" eaLnBrk="1" hangingPunct="1">
              <a:lnSpc>
                <a:spcPct val="80000"/>
              </a:lnSpc>
            </a:pPr>
            <a:endParaRPr lang="en-CA" altLang="en-US" sz="2000"/>
          </a:p>
          <a:p>
            <a:pPr algn="ctr" eaLnBrk="1" hangingPunct="1">
              <a:lnSpc>
                <a:spcPct val="80000"/>
              </a:lnSpc>
            </a:pPr>
            <a:endParaRPr lang="en-CA" altLang="en-US" sz="2000"/>
          </a:p>
          <a:p>
            <a:pPr algn="ctr" eaLnBrk="1" hangingPunct="1">
              <a:lnSpc>
                <a:spcPct val="80000"/>
              </a:lnSpc>
            </a:pPr>
            <a:endParaRPr lang="en-CA" altLang="en-US" sz="2000"/>
          </a:p>
          <a:p>
            <a:pPr algn="ctr" eaLnBrk="1" hangingPunct="1">
              <a:lnSpc>
                <a:spcPct val="80000"/>
              </a:lnSpc>
            </a:pPr>
            <a:r>
              <a:rPr lang="en-CA" altLang="en-US" sz="2000"/>
              <a:t>Fig. 7.2 Histograms for Two Gray-level Images.</a:t>
            </a:r>
          </a:p>
          <a:p>
            <a:pPr algn="ctr" eaLnBrk="1" hangingPunct="1">
              <a:lnSpc>
                <a:spcPct val="80000"/>
              </a:lnSpc>
            </a:pPr>
            <a:endParaRPr lang="en-CA" altLang="en-US" sz="2000"/>
          </a:p>
          <a:p>
            <a:pPr eaLnBrk="1" hangingPunct="1">
              <a:lnSpc>
                <a:spcPct val="80000"/>
              </a:lnSpc>
            </a:pPr>
            <a:r>
              <a:rPr lang="en-CA" altLang="en-US" sz="2000"/>
              <a:t>• Fig. 7.2(a) shows the histogram of an image with </a:t>
            </a:r>
            <a:r>
              <a:rPr lang="en-CA" altLang="en-US" sz="2000" i="1">
                <a:solidFill>
                  <a:srgbClr val="FF0000"/>
                </a:solidFill>
              </a:rPr>
              <a:t>uniform</a:t>
            </a:r>
            <a:r>
              <a:rPr lang="en-CA" altLang="en-US" sz="2000"/>
              <a:t> distribution of gray-level intensities, i.e., ∀</a:t>
            </a:r>
            <a:r>
              <a:rPr lang="en-CA" altLang="en-US" sz="2000" i="1">
                <a:latin typeface="Times New Roman" panose="02020603050405020304" pitchFamily="18" charset="0"/>
                <a:cs typeface="Times New Roman" panose="02020603050405020304" pitchFamily="18" charset="0"/>
              </a:rPr>
              <a:t>i p</a:t>
            </a:r>
            <a:r>
              <a:rPr lang="en-CA" altLang="en-US" sz="2000" i="1" baseline="-25000">
                <a:latin typeface="Times New Roman" panose="02020603050405020304" pitchFamily="18" charset="0"/>
                <a:cs typeface="Times New Roman" panose="02020603050405020304" pitchFamily="18" charset="0"/>
              </a:rPr>
              <a:t>i</a:t>
            </a:r>
            <a:r>
              <a:rPr lang="en-CA" altLang="en-US" sz="2000" i="1">
                <a:latin typeface="Times New Roman" panose="02020603050405020304" pitchFamily="18" charset="0"/>
                <a:cs typeface="Times New Roman" panose="02020603050405020304" pitchFamily="18" charset="0"/>
              </a:rPr>
              <a:t> </a:t>
            </a:r>
            <a:r>
              <a:rPr lang="en-CA" altLang="en-US" sz="2000"/>
              <a:t>= 1/256.  Hence, the entropy of this image is:  </a:t>
            </a:r>
          </a:p>
          <a:p>
            <a:pPr algn="r" eaLnBrk="1" hangingPunct="1">
              <a:lnSpc>
                <a:spcPct val="80000"/>
              </a:lnSpc>
            </a:pPr>
            <a:endParaRPr lang="en-CA" altLang="en-US" sz="2000"/>
          </a:p>
          <a:p>
            <a:pPr algn="r" eaLnBrk="1" hangingPunct="1">
              <a:lnSpc>
                <a:spcPct val="80000"/>
              </a:lnSpc>
            </a:pPr>
            <a:r>
              <a:rPr lang="en-CA" altLang="en-US" sz="2000"/>
              <a:t>log</a:t>
            </a:r>
            <a:r>
              <a:rPr lang="en-CA" altLang="en-US" sz="2000" baseline="-25000"/>
              <a:t>2</a:t>
            </a:r>
            <a:r>
              <a:rPr lang="en-CA" altLang="en-US" sz="2000"/>
              <a:t>256 = 8	 			(7.4)</a:t>
            </a:r>
          </a:p>
          <a:p>
            <a:pPr algn="r" eaLnBrk="1" hangingPunct="1">
              <a:lnSpc>
                <a:spcPct val="80000"/>
              </a:lnSpc>
            </a:pPr>
            <a:endParaRPr lang="en-CA" altLang="en-US" sz="2000"/>
          </a:p>
          <a:p>
            <a:pPr eaLnBrk="1" hangingPunct="1">
              <a:lnSpc>
                <a:spcPct val="80000"/>
              </a:lnSpc>
            </a:pPr>
            <a:r>
              <a:rPr lang="en-CA" altLang="en-US" sz="2000"/>
              <a:t>• Fig. 7.2(b) shows the histogram of an image with </a:t>
            </a:r>
            <a:r>
              <a:rPr lang="en-CA" altLang="en-US" sz="2000">
                <a:solidFill>
                  <a:srgbClr val="FF0000"/>
                </a:solidFill>
              </a:rPr>
              <a:t>two</a:t>
            </a:r>
            <a:r>
              <a:rPr lang="en-CA" altLang="en-US" sz="2000"/>
              <a:t> possible values (binary image). Its entropy is 0.92.</a:t>
            </a:r>
          </a:p>
        </p:txBody>
      </p:sp>
      <p:sp>
        <p:nvSpPr>
          <p:cNvPr id="10244" name="Footer Placeholder 3">
            <a:extLst>
              <a:ext uri="{FF2B5EF4-FFF2-40B4-BE49-F238E27FC236}">
                <a16:creationId xmlns:a16="http://schemas.microsoft.com/office/drawing/2014/main" id="{6F1A0D05-EA04-40B6-98C0-07B1C7863FDD}"/>
              </a:ext>
            </a:extLst>
          </p:cNvPr>
          <p:cNvSpPr>
            <a:spLocks noGrp="1"/>
          </p:cNvSpPr>
          <p:nvPr>
            <p:ph type="ftr" sz="quarter" idx="11"/>
          </p:nvPr>
        </p:nvSpPr>
        <p:spPr bwMode="auto">
          <a:ln>
            <a:miter lim="800000"/>
            <a:headEnd/>
            <a:tailEnd/>
          </a:ln>
        </p:spPr>
        <p:txBody>
          <a:bodyPr/>
          <a:lstStyle/>
          <a:p>
            <a:pPr>
              <a:defRPr/>
            </a:pPr>
            <a:r>
              <a:rPr lang="en-GB">
                <a:latin typeface="Calibri" pitchFamily="34" charset="0"/>
                <a:ea typeface="MS PGothic" pitchFamily="34" charset="-128"/>
              </a:rPr>
              <a:t>Prepared By: Mohammad Rony Lecturer, Dept. Of CSE University Of Global Village (UGV), Barishal</a:t>
            </a:r>
            <a:endParaRPr lang="en-US">
              <a:latin typeface="Calibri" pitchFamily="34" charset="0"/>
              <a:ea typeface="MS PGothic" pitchFamily="34" charset="-128"/>
            </a:endParaRPr>
          </a:p>
        </p:txBody>
      </p:sp>
      <p:pic>
        <p:nvPicPr>
          <p:cNvPr id="164870" name="Picture 5" descr="7f2.png">
            <a:extLst>
              <a:ext uri="{FF2B5EF4-FFF2-40B4-BE49-F238E27FC236}">
                <a16:creationId xmlns:a16="http://schemas.microsoft.com/office/drawing/2014/main" id="{8C3D5448-58F6-4FDC-BE4F-B9509CC282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1295401"/>
            <a:ext cx="4227513"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894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9C579-475C-4B79-9654-49CBC56B3AFF}"/>
              </a:ext>
            </a:extLst>
          </p:cNvPr>
          <p:cNvSpPr>
            <a:spLocks noGrp="1"/>
          </p:cNvSpPr>
          <p:nvPr>
            <p:ph type="title"/>
          </p:nvPr>
        </p:nvSpPr>
        <p:spPr>
          <a:xfrm>
            <a:off x="2959100" y="152400"/>
            <a:ext cx="7499350" cy="762000"/>
          </a:xfrm>
        </p:spPr>
        <p:txBody>
          <a:bodyPr/>
          <a:lstStyle/>
          <a:p>
            <a:pPr>
              <a:defRPr/>
            </a:pPr>
            <a:r>
              <a:rPr lang="en-CA" sz="3600" dirty="0"/>
              <a:t>Distribution of Gray-Level Intensities</a:t>
            </a:r>
            <a:endParaRPr lang="en-US" sz="3400" dirty="0">
              <a:solidFill>
                <a:schemeClr val="tx2">
                  <a:satMod val="130000"/>
                </a:schemeClr>
              </a:solidFill>
            </a:endParaRPr>
          </a:p>
        </p:txBody>
      </p:sp>
      <p:sp>
        <p:nvSpPr>
          <p:cNvPr id="165891" name="Content Placeholder 2">
            <a:extLst>
              <a:ext uri="{FF2B5EF4-FFF2-40B4-BE49-F238E27FC236}">
                <a16:creationId xmlns:a16="http://schemas.microsoft.com/office/drawing/2014/main" id="{211DD3AB-C83C-4D14-B69C-E36559704874}"/>
              </a:ext>
            </a:extLst>
          </p:cNvPr>
          <p:cNvSpPr>
            <a:spLocks noGrp="1"/>
          </p:cNvSpPr>
          <p:nvPr>
            <p:ph idx="1"/>
          </p:nvPr>
        </p:nvSpPr>
        <p:spPr>
          <a:xfrm>
            <a:off x="2362200" y="914400"/>
            <a:ext cx="8096250" cy="5715000"/>
          </a:xfrm>
        </p:spPr>
        <p:txBody>
          <a:bodyPr/>
          <a:lstStyle/>
          <a:p>
            <a:r>
              <a:rPr lang="en-US" altLang="en-US" sz="2400"/>
              <a:t>It is interesting to observe that in the above uniform-distribution example (fig. 7-2 (a)) we found that </a:t>
            </a:r>
            <a:r>
              <a:rPr lang="en-US" altLang="en-US" sz="2400" i="1"/>
              <a:t>α = 8, the minimum average number of bits to represent each gray-level </a:t>
            </a:r>
            <a:r>
              <a:rPr lang="en-US" altLang="en-US" sz="2400"/>
              <a:t>intensity is at least 8.  </a:t>
            </a:r>
            <a:r>
              <a:rPr lang="en-US" altLang="en-US" sz="2400">
                <a:solidFill>
                  <a:srgbClr val="FF0000"/>
                </a:solidFill>
              </a:rPr>
              <a:t>No</a:t>
            </a:r>
            <a:r>
              <a:rPr lang="en-US" altLang="en-US" sz="2400"/>
              <a:t> compression is possible for this image.</a:t>
            </a:r>
          </a:p>
          <a:p>
            <a:r>
              <a:rPr lang="en-US" altLang="en-US" sz="2400"/>
              <a:t>In the context of imaging, this will correspond to the “</a:t>
            </a:r>
            <a:r>
              <a:rPr lang="en-US" altLang="en-US" sz="2400">
                <a:solidFill>
                  <a:srgbClr val="FF0000"/>
                </a:solidFill>
              </a:rPr>
              <a:t>worst case</a:t>
            </a:r>
            <a:r>
              <a:rPr lang="en-US" altLang="en-US" sz="2400"/>
              <a:t>,” where neighboring pixel values have no similarity.</a:t>
            </a:r>
            <a:endParaRPr lang="en-US" altLang="en-US" sz="2100"/>
          </a:p>
        </p:txBody>
      </p:sp>
      <p:sp>
        <p:nvSpPr>
          <p:cNvPr id="5" name="Footer Placeholder 4">
            <a:extLst>
              <a:ext uri="{FF2B5EF4-FFF2-40B4-BE49-F238E27FC236}">
                <a16:creationId xmlns:a16="http://schemas.microsoft.com/office/drawing/2014/main" id="{C7124DC5-8835-40A7-AEB2-D879107005B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2426267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0C3B-289A-4617-A4A2-F396726BA54F}"/>
              </a:ext>
            </a:extLst>
          </p:cNvPr>
          <p:cNvSpPr>
            <a:spLocks noGrp="1"/>
          </p:cNvSpPr>
          <p:nvPr>
            <p:ph type="title"/>
          </p:nvPr>
        </p:nvSpPr>
        <p:spPr>
          <a:xfrm>
            <a:off x="2959100" y="152400"/>
            <a:ext cx="7499350" cy="762000"/>
          </a:xfrm>
        </p:spPr>
        <p:txBody>
          <a:bodyPr/>
          <a:lstStyle/>
          <a:p>
            <a:pPr>
              <a:defRPr/>
            </a:pPr>
            <a:r>
              <a:rPr lang="en-US" sz="3600" dirty="0"/>
              <a:t>7.3 Run-Length Coding</a:t>
            </a:r>
            <a:endParaRPr lang="en-US" sz="3400" dirty="0">
              <a:solidFill>
                <a:schemeClr val="tx2">
                  <a:satMod val="130000"/>
                </a:schemeClr>
              </a:solidFill>
            </a:endParaRPr>
          </a:p>
        </p:txBody>
      </p:sp>
      <p:sp>
        <p:nvSpPr>
          <p:cNvPr id="14339" name="Content Placeholder 2">
            <a:extLst>
              <a:ext uri="{FF2B5EF4-FFF2-40B4-BE49-F238E27FC236}">
                <a16:creationId xmlns:a16="http://schemas.microsoft.com/office/drawing/2014/main" id="{E4667545-1BA0-43BC-9386-77E00E39E6FB}"/>
              </a:ext>
            </a:extLst>
          </p:cNvPr>
          <p:cNvSpPr>
            <a:spLocks noGrp="1"/>
          </p:cNvSpPr>
          <p:nvPr>
            <p:ph idx="1"/>
          </p:nvPr>
        </p:nvSpPr>
        <p:spPr>
          <a:xfrm>
            <a:off x="2362200" y="914400"/>
            <a:ext cx="8096250" cy="5715000"/>
          </a:xfrm>
        </p:spPr>
        <p:txBody>
          <a:bodyPr/>
          <a:lstStyle/>
          <a:p>
            <a:pPr marL="273050" indent="-273050">
              <a:defRPr/>
            </a:pPr>
            <a:r>
              <a:rPr lang="en-US" sz="2100" dirty="0"/>
              <a:t>RLC is one of the simplest forms of data compression.</a:t>
            </a:r>
          </a:p>
          <a:p>
            <a:pPr>
              <a:defRPr/>
            </a:pPr>
            <a:r>
              <a:rPr lang="en-US" altLang="en-US" sz="2100" dirty="0"/>
              <a:t>The basic idea is that </a:t>
            </a:r>
            <a:r>
              <a:rPr lang="en-US" sz="2100" dirty="0"/>
              <a:t>if the information source has the property that symbols tend to form </a:t>
            </a:r>
            <a:r>
              <a:rPr lang="en-US" sz="2100" dirty="0">
                <a:solidFill>
                  <a:srgbClr val="FF0000"/>
                </a:solidFill>
              </a:rPr>
              <a:t>continuous groups</a:t>
            </a:r>
            <a:r>
              <a:rPr lang="en-US" sz="2100" dirty="0"/>
              <a:t>, then such symbol and the length of the group can be coded. </a:t>
            </a:r>
          </a:p>
          <a:p>
            <a:pPr>
              <a:defRPr/>
            </a:pPr>
            <a:r>
              <a:rPr lang="en-US" sz="2100" dirty="0"/>
              <a:t>Consider a screen containing plain black text on a solid white background. </a:t>
            </a:r>
          </a:p>
          <a:p>
            <a:pPr>
              <a:defRPr/>
            </a:pPr>
            <a:r>
              <a:rPr lang="en-US" sz="2100" dirty="0"/>
              <a:t>There will be many long runs of white pixels in the blank space, and many short runs of black pixels within the text. Let us take a hypothetical single scan line, with B representing a black pixel and W representing white: </a:t>
            </a:r>
            <a:r>
              <a:rPr lang="en-US" sz="2100" dirty="0">
                <a:solidFill>
                  <a:srgbClr val="FF0000"/>
                </a:solidFill>
              </a:rPr>
              <a:t>WWWWWBWWWWBBBWWWWWWBWWW</a:t>
            </a:r>
            <a:r>
              <a:rPr lang="en-US" sz="2100" dirty="0"/>
              <a:t> </a:t>
            </a:r>
          </a:p>
          <a:p>
            <a:pPr>
              <a:defRPr/>
            </a:pPr>
            <a:r>
              <a:rPr lang="en-US" sz="2100" dirty="0"/>
              <a:t>If we apply the run-length encoding (RLE) data compression algorithm to the above hypothetical scan line, we get the following: </a:t>
            </a:r>
            <a:r>
              <a:rPr lang="en-US" sz="2100" dirty="0">
                <a:solidFill>
                  <a:srgbClr val="FF0000"/>
                </a:solidFill>
              </a:rPr>
              <a:t>5W1B4W3B6W1B3W</a:t>
            </a:r>
            <a:r>
              <a:rPr lang="en-US" sz="2100" dirty="0"/>
              <a:t> </a:t>
            </a:r>
          </a:p>
          <a:p>
            <a:pPr>
              <a:defRPr/>
            </a:pPr>
            <a:r>
              <a:rPr lang="en-US" sz="2100" dirty="0"/>
              <a:t>The run-length code represents the </a:t>
            </a:r>
            <a:r>
              <a:rPr lang="en-US" sz="2100" dirty="0">
                <a:solidFill>
                  <a:srgbClr val="FF0000"/>
                </a:solidFill>
              </a:rPr>
              <a:t>original 21 </a:t>
            </a:r>
            <a:r>
              <a:rPr lang="en-US" sz="2100" dirty="0"/>
              <a:t>characters in only </a:t>
            </a:r>
            <a:r>
              <a:rPr lang="en-US" sz="2100" dirty="0">
                <a:solidFill>
                  <a:srgbClr val="FF0000"/>
                </a:solidFill>
              </a:rPr>
              <a:t>14</a:t>
            </a:r>
            <a:r>
              <a:rPr lang="en-US" sz="2100" dirty="0"/>
              <a:t>. </a:t>
            </a:r>
          </a:p>
          <a:p>
            <a:pPr>
              <a:defRPr/>
            </a:pPr>
            <a:endParaRPr lang="en-US" altLang="en-US" sz="2100" dirty="0"/>
          </a:p>
        </p:txBody>
      </p:sp>
      <p:sp>
        <p:nvSpPr>
          <p:cNvPr id="5" name="Footer Placeholder 4">
            <a:extLst>
              <a:ext uri="{FF2B5EF4-FFF2-40B4-BE49-F238E27FC236}">
                <a16:creationId xmlns:a16="http://schemas.microsoft.com/office/drawing/2014/main" id="{5247E6C7-CED6-4055-A182-7BA108685B9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8775843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ED2A-E4F3-44EE-BA12-10853121A93A}"/>
              </a:ext>
            </a:extLst>
          </p:cNvPr>
          <p:cNvSpPr>
            <a:spLocks noGrp="1"/>
          </p:cNvSpPr>
          <p:nvPr>
            <p:ph type="title"/>
          </p:nvPr>
        </p:nvSpPr>
        <p:spPr>
          <a:xfrm>
            <a:off x="2959100" y="76200"/>
            <a:ext cx="7499350" cy="609600"/>
          </a:xfrm>
        </p:spPr>
        <p:txBody>
          <a:bodyPr/>
          <a:lstStyle/>
          <a:p>
            <a:pPr>
              <a:defRPr/>
            </a:pPr>
            <a:r>
              <a:rPr lang="en-US" sz="3200" dirty="0"/>
              <a:t>7.4  Variable-Length Coding</a:t>
            </a:r>
            <a:endParaRPr lang="en-US" sz="3400" dirty="0">
              <a:solidFill>
                <a:schemeClr val="tx2">
                  <a:satMod val="130000"/>
                </a:schemeClr>
              </a:solidFill>
            </a:endParaRPr>
          </a:p>
        </p:txBody>
      </p:sp>
      <p:sp>
        <p:nvSpPr>
          <p:cNvPr id="167940" name="Content Placeholder 6">
            <a:extLst>
              <a:ext uri="{FF2B5EF4-FFF2-40B4-BE49-F238E27FC236}">
                <a16:creationId xmlns:a16="http://schemas.microsoft.com/office/drawing/2014/main" id="{A2806838-E370-4CBD-91DF-A4A48C797027}"/>
              </a:ext>
            </a:extLst>
          </p:cNvPr>
          <p:cNvSpPr>
            <a:spLocks noGrp="1"/>
          </p:cNvSpPr>
          <p:nvPr>
            <p:ph idx="1"/>
          </p:nvPr>
        </p:nvSpPr>
        <p:spPr>
          <a:xfrm>
            <a:off x="2667000" y="838200"/>
            <a:ext cx="7696200" cy="5867400"/>
          </a:xfrm>
        </p:spPr>
        <p:txBody>
          <a:bodyPr/>
          <a:lstStyle/>
          <a:p>
            <a:r>
              <a:rPr lang="en-US" altLang="en-US" sz="2400"/>
              <a:t>variable-length coding (</a:t>
            </a:r>
            <a:r>
              <a:rPr lang="en-US" altLang="en-US" sz="2400">
                <a:solidFill>
                  <a:srgbClr val="FF0000"/>
                </a:solidFill>
              </a:rPr>
              <a:t>VLC</a:t>
            </a:r>
            <a:r>
              <a:rPr lang="en-US" altLang="en-US" sz="2400"/>
              <a:t>) is one of the best-known entropy coding methods</a:t>
            </a:r>
            <a:endParaRPr lang="en-US" altLang="en-US" sz="2200"/>
          </a:p>
          <a:p>
            <a:endParaRPr lang="en-US" altLang="en-US" sz="2200"/>
          </a:p>
          <a:p>
            <a:r>
              <a:rPr lang="en-US" altLang="en-US" sz="2200"/>
              <a:t>Here, we will study the Shannon–Fano algorithm, Huffman coding, and adaptive Huffman coding.</a:t>
            </a:r>
          </a:p>
          <a:p>
            <a:endParaRPr lang="en-US" altLang="en-US" sz="2200"/>
          </a:p>
        </p:txBody>
      </p:sp>
      <p:sp>
        <p:nvSpPr>
          <p:cNvPr id="5" name="Footer Placeholder 4">
            <a:extLst>
              <a:ext uri="{FF2B5EF4-FFF2-40B4-BE49-F238E27FC236}">
                <a16:creationId xmlns:a16="http://schemas.microsoft.com/office/drawing/2014/main" id="{9FA9799D-9F84-41A5-9DD2-0EB88CB733C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627745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052B-F457-4609-9CE8-543ECE01C52D}"/>
              </a:ext>
            </a:extLst>
          </p:cNvPr>
          <p:cNvSpPr>
            <a:spLocks noGrp="1"/>
          </p:cNvSpPr>
          <p:nvPr>
            <p:ph type="title"/>
          </p:nvPr>
        </p:nvSpPr>
        <p:spPr>
          <a:xfrm>
            <a:off x="2959100" y="76200"/>
            <a:ext cx="7499350" cy="609600"/>
          </a:xfrm>
        </p:spPr>
        <p:txBody>
          <a:bodyPr>
            <a:normAutofit/>
          </a:bodyPr>
          <a:lstStyle/>
          <a:p>
            <a:pPr>
              <a:defRPr/>
            </a:pPr>
            <a:r>
              <a:rPr lang="en-US" sz="3600" dirty="0"/>
              <a:t>7.4.1 Shannon–</a:t>
            </a:r>
            <a:r>
              <a:rPr lang="en-US" sz="3600" dirty="0" err="1"/>
              <a:t>Fano</a:t>
            </a:r>
            <a:r>
              <a:rPr lang="en-US" sz="3600" dirty="0"/>
              <a:t> Algorithm</a:t>
            </a:r>
            <a:endParaRPr lang="en-US" sz="3400" dirty="0">
              <a:solidFill>
                <a:schemeClr val="tx2">
                  <a:satMod val="130000"/>
                </a:schemeClr>
              </a:solidFill>
            </a:endParaRPr>
          </a:p>
        </p:txBody>
      </p:sp>
      <p:sp>
        <p:nvSpPr>
          <p:cNvPr id="168964" name="Content Placeholder 6">
            <a:extLst>
              <a:ext uri="{FF2B5EF4-FFF2-40B4-BE49-F238E27FC236}">
                <a16:creationId xmlns:a16="http://schemas.microsoft.com/office/drawing/2014/main" id="{898E0CEA-61D3-4CB5-A941-E07328E564FA}"/>
              </a:ext>
            </a:extLst>
          </p:cNvPr>
          <p:cNvSpPr>
            <a:spLocks noGrp="1"/>
          </p:cNvSpPr>
          <p:nvPr>
            <p:ph idx="1"/>
          </p:nvPr>
        </p:nvSpPr>
        <p:spPr>
          <a:xfrm>
            <a:off x="2362200" y="609600"/>
            <a:ext cx="8153400" cy="5181600"/>
          </a:xfrm>
        </p:spPr>
        <p:txBody>
          <a:bodyPr/>
          <a:lstStyle/>
          <a:p>
            <a:r>
              <a:rPr lang="en-US" altLang="en-US" sz="2400"/>
              <a:t>To illustrate the algorithm, let us suppose the symbols to be coded are the characters in the word HELLO. </a:t>
            </a:r>
          </a:p>
          <a:p>
            <a:r>
              <a:rPr lang="en-US" altLang="en-US" sz="2400"/>
              <a:t>The frequency count of the symbols is</a:t>
            </a:r>
          </a:p>
          <a:p>
            <a:pPr algn="ctr">
              <a:buFont typeface="Wingdings 2" panose="05020102010507070707" pitchFamily="18" charset="2"/>
              <a:buNone/>
            </a:pPr>
            <a:r>
              <a:rPr lang="pt-BR" altLang="en-US" sz="2400"/>
              <a:t>Symbol H E L O</a:t>
            </a:r>
          </a:p>
          <a:p>
            <a:pPr algn="ctr">
              <a:buFont typeface="Wingdings 2" panose="05020102010507070707" pitchFamily="18" charset="2"/>
              <a:buNone/>
            </a:pPr>
            <a:r>
              <a:rPr lang="en-US" altLang="en-US" sz="2400"/>
              <a:t>Count  1 1 2 1</a:t>
            </a:r>
          </a:p>
          <a:p>
            <a:r>
              <a:rPr lang="en-US" altLang="en-US" sz="2400"/>
              <a:t>The encoding steps of the Shannon–Fano algorithm can be presented in the following </a:t>
            </a:r>
            <a:r>
              <a:rPr lang="en-US" altLang="en-US" sz="2400" i="1"/>
              <a:t>top-down manner:</a:t>
            </a:r>
          </a:p>
          <a:p>
            <a:r>
              <a:rPr lang="en-US" altLang="en-US" sz="2400"/>
              <a:t>1. Sort the symbols according to the frequency count of their occurrences.</a:t>
            </a:r>
          </a:p>
          <a:p>
            <a:r>
              <a:rPr lang="en-US" altLang="en-US" sz="2400"/>
              <a:t>2. Recursively divide the symbols into two parts, each with approximately the same number of counts, until all parts contain only one symbol.</a:t>
            </a:r>
            <a:endParaRPr lang="en-US" altLang="en-US" sz="2200"/>
          </a:p>
        </p:txBody>
      </p:sp>
      <p:sp>
        <p:nvSpPr>
          <p:cNvPr id="5" name="Footer Placeholder 4">
            <a:extLst>
              <a:ext uri="{FF2B5EF4-FFF2-40B4-BE49-F238E27FC236}">
                <a16:creationId xmlns:a16="http://schemas.microsoft.com/office/drawing/2014/main" id="{6F32B04C-5E6E-4158-AFA3-432F50D5702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809256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0FB8-40FE-4E2B-94A3-C99AE17F7AD5}"/>
              </a:ext>
            </a:extLst>
          </p:cNvPr>
          <p:cNvSpPr>
            <a:spLocks noGrp="1"/>
          </p:cNvSpPr>
          <p:nvPr>
            <p:ph type="title"/>
          </p:nvPr>
        </p:nvSpPr>
        <p:spPr>
          <a:xfrm>
            <a:off x="2959100" y="76200"/>
            <a:ext cx="7499350" cy="609600"/>
          </a:xfrm>
        </p:spPr>
        <p:txBody>
          <a:bodyPr>
            <a:normAutofit/>
          </a:bodyPr>
          <a:lstStyle/>
          <a:p>
            <a:pPr>
              <a:defRPr/>
            </a:pPr>
            <a:r>
              <a:rPr lang="en-US" sz="3600" dirty="0"/>
              <a:t>7.4.1 Shannon–</a:t>
            </a:r>
            <a:r>
              <a:rPr lang="en-US" sz="3600" dirty="0" err="1"/>
              <a:t>Fano</a:t>
            </a:r>
            <a:r>
              <a:rPr lang="en-US" sz="3600" dirty="0"/>
              <a:t> Algorithm</a:t>
            </a:r>
            <a:endParaRPr lang="en-US" sz="3400" dirty="0">
              <a:solidFill>
                <a:schemeClr val="tx2">
                  <a:satMod val="130000"/>
                </a:schemeClr>
              </a:solidFill>
            </a:endParaRPr>
          </a:p>
        </p:txBody>
      </p:sp>
      <p:sp>
        <p:nvSpPr>
          <p:cNvPr id="169988" name="Content Placeholder 6">
            <a:extLst>
              <a:ext uri="{FF2B5EF4-FFF2-40B4-BE49-F238E27FC236}">
                <a16:creationId xmlns:a16="http://schemas.microsoft.com/office/drawing/2014/main" id="{213971C1-03D6-47A0-BCE0-64436D3DE15B}"/>
              </a:ext>
            </a:extLst>
          </p:cNvPr>
          <p:cNvSpPr>
            <a:spLocks noGrp="1"/>
          </p:cNvSpPr>
          <p:nvPr>
            <p:ph idx="1"/>
          </p:nvPr>
        </p:nvSpPr>
        <p:spPr>
          <a:xfrm>
            <a:off x="2362200" y="609600"/>
            <a:ext cx="8153400" cy="5715000"/>
          </a:xfrm>
        </p:spPr>
        <p:txBody>
          <a:bodyPr/>
          <a:lstStyle/>
          <a:p>
            <a:r>
              <a:rPr lang="en-US" altLang="en-US" sz="2400"/>
              <a:t>A natural way of implementing the above procedure is to build a binary tree. </a:t>
            </a:r>
          </a:p>
          <a:p>
            <a:r>
              <a:rPr lang="en-US" altLang="en-US" sz="2400"/>
              <a:t>As a convention, let us assign bit 0 to its left branches and 1 to the right branches.</a:t>
            </a:r>
          </a:p>
          <a:p>
            <a:r>
              <a:rPr lang="en-US" altLang="en-US" sz="2400"/>
              <a:t>Initially, the symbols are sorted as LHEO.</a:t>
            </a:r>
          </a:p>
          <a:p>
            <a:r>
              <a:rPr lang="en-US" altLang="en-US" sz="2400"/>
              <a:t>As Fig. 7.3 shows, the first division yields two parts: L with a count of 2, denoted as L:(2); and H, E and O with a total count of 3, denoted as H, E, O:(3). </a:t>
            </a:r>
          </a:p>
          <a:p>
            <a:r>
              <a:rPr lang="en-US" altLang="en-US" sz="2400"/>
              <a:t>The second division yields H:(1) and E, O:(2).</a:t>
            </a:r>
          </a:p>
          <a:p>
            <a:r>
              <a:rPr lang="en-US" altLang="en-US" sz="2400"/>
              <a:t>The last division is E:(1) and O:(1).</a:t>
            </a:r>
          </a:p>
        </p:txBody>
      </p:sp>
      <p:sp>
        <p:nvSpPr>
          <p:cNvPr id="5" name="Footer Placeholder 4">
            <a:extLst>
              <a:ext uri="{FF2B5EF4-FFF2-40B4-BE49-F238E27FC236}">
                <a16:creationId xmlns:a16="http://schemas.microsoft.com/office/drawing/2014/main" id="{CC778C6D-D42F-489E-8EA1-64DDF5E6488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741987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6B4C-B9D5-4991-807D-B001DCAB918D}"/>
              </a:ext>
            </a:extLst>
          </p:cNvPr>
          <p:cNvSpPr>
            <a:spLocks noGrp="1"/>
          </p:cNvSpPr>
          <p:nvPr>
            <p:ph type="title"/>
          </p:nvPr>
        </p:nvSpPr>
        <p:spPr>
          <a:xfrm>
            <a:off x="2959100" y="76200"/>
            <a:ext cx="7499350" cy="609600"/>
          </a:xfrm>
        </p:spPr>
        <p:txBody>
          <a:bodyPr>
            <a:normAutofit/>
          </a:bodyPr>
          <a:lstStyle/>
          <a:p>
            <a:pPr>
              <a:defRPr/>
            </a:pPr>
            <a:r>
              <a:rPr lang="en-US" sz="3600" dirty="0"/>
              <a:t>7.4.1 Shannon–</a:t>
            </a:r>
            <a:r>
              <a:rPr lang="en-US" sz="3600" dirty="0" err="1"/>
              <a:t>Fano</a:t>
            </a:r>
            <a:r>
              <a:rPr lang="en-US" sz="3600" dirty="0"/>
              <a:t> Algorithm</a:t>
            </a:r>
            <a:endParaRPr lang="en-US" sz="3400" dirty="0">
              <a:solidFill>
                <a:schemeClr val="tx2">
                  <a:satMod val="130000"/>
                </a:schemeClr>
              </a:solidFill>
            </a:endParaRPr>
          </a:p>
        </p:txBody>
      </p:sp>
      <p:pic>
        <p:nvPicPr>
          <p:cNvPr id="171012" name="Picture 5">
            <a:extLst>
              <a:ext uri="{FF2B5EF4-FFF2-40B4-BE49-F238E27FC236}">
                <a16:creationId xmlns:a16="http://schemas.microsoft.com/office/drawing/2014/main" id="{7B554CC3-498C-4A63-ADC6-1ED3DDD0F0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368425"/>
            <a:ext cx="8153400" cy="4654550"/>
          </a:xfrm>
        </p:spPr>
      </p:pic>
      <p:sp>
        <p:nvSpPr>
          <p:cNvPr id="171013" name="Rectangle 5">
            <a:extLst>
              <a:ext uri="{FF2B5EF4-FFF2-40B4-BE49-F238E27FC236}">
                <a16:creationId xmlns:a16="http://schemas.microsoft.com/office/drawing/2014/main" id="{DE46CCAC-AFEB-4C14-BB2A-AEFCF88E5529}"/>
              </a:ext>
            </a:extLst>
          </p:cNvPr>
          <p:cNvSpPr>
            <a:spLocks noChangeArrowheads="1"/>
          </p:cNvSpPr>
          <p:nvPr/>
        </p:nvSpPr>
        <p:spPr bwMode="auto">
          <a:xfrm>
            <a:off x="2209800" y="6096001"/>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a:p>
            <a:pPr eaLnBrk="1" hangingPunct="1"/>
            <a:r>
              <a:rPr lang="en-US" altLang="en-US"/>
              <a:t>Fig. 7.3: Coding Tree for HELLO by Shannon-Fano. </a:t>
            </a:r>
          </a:p>
        </p:txBody>
      </p:sp>
      <p:sp>
        <p:nvSpPr>
          <p:cNvPr id="5" name="Footer Placeholder 4">
            <a:extLst>
              <a:ext uri="{FF2B5EF4-FFF2-40B4-BE49-F238E27FC236}">
                <a16:creationId xmlns:a16="http://schemas.microsoft.com/office/drawing/2014/main" id="{218F928D-4845-4D14-8D1A-2C6F220321F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5514467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A22280A8-CCA5-4587-A083-C9A0BD11A57D}"/>
              </a:ext>
            </a:extLst>
          </p:cNvPr>
          <p:cNvSpPr>
            <a:spLocks noGrp="1"/>
          </p:cNvSpPr>
          <p:nvPr>
            <p:ph idx="1"/>
          </p:nvPr>
        </p:nvSpPr>
        <p:spPr>
          <a:xfrm>
            <a:off x="1981200" y="533400"/>
            <a:ext cx="8229600" cy="768350"/>
          </a:xfrm>
        </p:spPr>
        <p:txBody>
          <a:bodyPr/>
          <a:lstStyle/>
          <a:p>
            <a:pPr algn="ctr" eaLnBrk="1" hangingPunct="1">
              <a:lnSpc>
                <a:spcPct val="90000"/>
              </a:lnSpc>
              <a:buFont typeface="Wingdings 2" panose="05020102010507070707" pitchFamily="18" charset="2"/>
              <a:buNone/>
            </a:pPr>
            <a:r>
              <a:rPr lang="en-CA" altLang="en-US" sz="2700"/>
              <a:t>Table 7.1: Result of Performing Shannon-Fano on HELLO</a:t>
            </a:r>
          </a:p>
        </p:txBody>
      </p:sp>
      <p:sp>
        <p:nvSpPr>
          <p:cNvPr id="4100" name="Footer Placeholder 3">
            <a:extLst>
              <a:ext uri="{FF2B5EF4-FFF2-40B4-BE49-F238E27FC236}">
                <a16:creationId xmlns:a16="http://schemas.microsoft.com/office/drawing/2014/main" id="{E83B9D98-BA71-4E9B-9483-7EFA5E13EC02}"/>
              </a:ext>
            </a:extLst>
          </p:cNvPr>
          <p:cNvSpPr>
            <a:spLocks noGrp="1"/>
          </p:cNvSpPr>
          <p:nvPr>
            <p:ph type="ftr" sz="quarter" idx="11"/>
          </p:nvPr>
        </p:nvSpPr>
        <p:spPr bwMode="auto">
          <a:ln>
            <a:miter lim="800000"/>
            <a:headEnd/>
            <a:tailEnd/>
          </a:ln>
        </p:spPr>
        <p:txBody>
          <a:bodyPr/>
          <a:lstStyle/>
          <a:p>
            <a:pPr>
              <a:defRPr/>
            </a:pPr>
            <a:r>
              <a:rPr lang="en-GB">
                <a:latin typeface="Calibri" pitchFamily="34" charset="0"/>
                <a:ea typeface="MS PGothic" pitchFamily="34" charset="-128"/>
              </a:rPr>
              <a:t>Prepared By: Mohammad Rony Lecturer, Dept. Of CSE University Of Global Village (UGV), Barishal</a:t>
            </a:r>
            <a:endParaRPr lang="en-US">
              <a:latin typeface="Calibri" pitchFamily="34" charset="0"/>
              <a:ea typeface="MS PGothic" pitchFamily="34" charset="-128"/>
            </a:endParaRPr>
          </a:p>
        </p:txBody>
      </p:sp>
      <p:graphicFrame>
        <p:nvGraphicFramePr>
          <p:cNvPr id="7" name="Table 6">
            <a:extLst>
              <a:ext uri="{FF2B5EF4-FFF2-40B4-BE49-F238E27FC236}">
                <a16:creationId xmlns:a16="http://schemas.microsoft.com/office/drawing/2014/main" id="{62EB99E6-AB20-4027-96D8-8702A80AB170}"/>
              </a:ext>
            </a:extLst>
          </p:cNvPr>
          <p:cNvGraphicFramePr>
            <a:graphicFrameLocks noGrp="1"/>
          </p:cNvGraphicFramePr>
          <p:nvPr/>
        </p:nvGraphicFramePr>
        <p:xfrm>
          <a:off x="2309813" y="1714501"/>
          <a:ext cx="7715250" cy="2428875"/>
        </p:xfrm>
        <a:graphic>
          <a:graphicData uri="http://schemas.openxmlformats.org/drawingml/2006/table">
            <a:tbl>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gridCol w="1543050">
                  <a:extLst>
                    <a:ext uri="{9D8B030D-6E8A-4147-A177-3AD203B41FA5}">
                      <a16:colId xmlns:a16="http://schemas.microsoft.com/office/drawing/2014/main" val="20004"/>
                    </a:ext>
                  </a:extLst>
                </a:gridCol>
              </a:tblGrid>
              <a:tr h="571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dirty="0">
                          <a:ln>
                            <a:noFill/>
                          </a:ln>
                          <a:solidFill>
                            <a:schemeClr val="tx1"/>
                          </a:solidFill>
                          <a:effectLst/>
                          <a:latin typeface="Calibri" charset="0"/>
                          <a:ea typeface="ＭＳ Ｐゴシック" charset="-128"/>
                        </a:rPr>
                        <a:t>Symbol</a:t>
                      </a:r>
                      <a:endParaRPr kumimoji="0" lang="en-CA" sz="1800" b="0" i="0" u="none" strike="noStrike" cap="none" normalizeH="0" baseline="0" dirty="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Count</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cs typeface="Times New Roman" charset="0"/>
                        </a:rPr>
                        <a:t>Log</a:t>
                      </a:r>
                      <a:r>
                        <a:rPr kumimoji="0" lang="en-CA" sz="1800" b="0" i="0" u="none" strike="noStrike" cap="none" normalizeH="0" baseline="-25000">
                          <a:ln>
                            <a:noFill/>
                          </a:ln>
                          <a:solidFill>
                            <a:schemeClr val="tx1"/>
                          </a:solidFill>
                          <a:effectLst/>
                          <a:latin typeface="Calibri" charset="0"/>
                          <a:ea typeface="ＭＳ Ｐゴシック" charset="-128"/>
                          <a:cs typeface="Times New Roman" charset="0"/>
                        </a:rPr>
                        <a:t>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Code</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 of bits used</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L</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0</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H</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10</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E</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110</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3</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O</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111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3</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1475">
                <a:tc gridSpan="4">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dirty="0">
                          <a:ln>
                            <a:noFill/>
                          </a:ln>
                          <a:solidFill>
                            <a:schemeClr val="tx1"/>
                          </a:solidFill>
                          <a:effectLst/>
                          <a:latin typeface="Calibri" charset="0"/>
                          <a:ea typeface="ＭＳ Ｐゴシック" charset="-128"/>
                        </a:rPr>
                        <a:t>TOTAL # of bits:</a:t>
                      </a:r>
                      <a:endParaRPr kumimoji="0" lang="en-CA" sz="1800" b="0" i="0" u="none" strike="noStrike" cap="none" normalizeH="0" baseline="0" dirty="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dirty="0">
                          <a:ln>
                            <a:noFill/>
                          </a:ln>
                          <a:solidFill>
                            <a:schemeClr val="tx1"/>
                          </a:solidFill>
                          <a:effectLst/>
                          <a:latin typeface="Calibri" charset="0"/>
                          <a:ea typeface="ＭＳ Ｐゴシック" charset="-128"/>
                        </a:rPr>
                        <a:t>10</a:t>
                      </a:r>
                      <a:endParaRPr kumimoji="0" lang="en-CA" sz="1800" b="0" i="0" u="none" strike="noStrike" cap="none" normalizeH="0" baseline="0" dirty="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6146" name="Object 2">
            <a:extLst>
              <a:ext uri="{FF2B5EF4-FFF2-40B4-BE49-F238E27FC236}">
                <a16:creationId xmlns:a16="http://schemas.microsoft.com/office/drawing/2014/main" id="{6F6FD87A-7D1D-4451-B8BD-6D6DD32B66E7}"/>
              </a:ext>
            </a:extLst>
          </p:cNvPr>
          <p:cNvGraphicFramePr>
            <a:graphicFrameLocks noChangeAspect="1"/>
          </p:cNvGraphicFramePr>
          <p:nvPr/>
        </p:nvGraphicFramePr>
        <p:xfrm>
          <a:off x="6381751" y="1643063"/>
          <a:ext cx="328613" cy="539750"/>
        </p:xfrm>
        <a:graphic>
          <a:graphicData uri="http://schemas.openxmlformats.org/presentationml/2006/ole">
            <mc:AlternateContent xmlns:mc="http://schemas.openxmlformats.org/markup-compatibility/2006">
              <mc:Choice xmlns:v="urn:schemas-microsoft-com:vml" Requires="v">
                <p:oleObj name="Equation" r:id="rId2" imgW="177480" imgH="291960" progId="">
                  <p:embed/>
                </p:oleObj>
              </mc:Choice>
              <mc:Fallback>
                <p:oleObj name="Equation" r:id="rId2" imgW="177480" imgH="291960" progId="">
                  <p:embed/>
                  <p:pic>
                    <p:nvPicPr>
                      <p:cNvPr id="6146" name="Object 2">
                        <a:extLst>
                          <a:ext uri="{FF2B5EF4-FFF2-40B4-BE49-F238E27FC236}">
                            <a16:creationId xmlns:a16="http://schemas.microsoft.com/office/drawing/2014/main" id="{6F6FD87A-7D1D-4451-B8BD-6D6DD32B6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1" y="1643063"/>
                        <a:ext cx="32861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998086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Content Placeholder 2">
            <a:extLst>
              <a:ext uri="{FF2B5EF4-FFF2-40B4-BE49-F238E27FC236}">
                <a16:creationId xmlns:a16="http://schemas.microsoft.com/office/drawing/2014/main" id="{4D6A46C7-FC72-4E4D-884A-18A549CB146F}"/>
              </a:ext>
            </a:extLst>
          </p:cNvPr>
          <p:cNvSpPr>
            <a:spLocks noGrp="1"/>
          </p:cNvSpPr>
          <p:nvPr>
            <p:ph idx="1"/>
          </p:nvPr>
        </p:nvSpPr>
        <p:spPr>
          <a:xfrm>
            <a:off x="1952625" y="3786188"/>
            <a:ext cx="8229600" cy="768350"/>
          </a:xfrm>
        </p:spPr>
        <p:txBody>
          <a:bodyPr>
            <a:normAutofit lnSpcReduction="10000"/>
          </a:bodyPr>
          <a:lstStyle/>
          <a:p>
            <a:pPr algn="ctr" eaLnBrk="1" hangingPunct="1">
              <a:lnSpc>
                <a:spcPct val="90000"/>
              </a:lnSpc>
            </a:pPr>
            <a:r>
              <a:rPr lang="en-CA" altLang="en-US" sz="2700"/>
              <a:t>Fig. 7.4 Another coding tree for HELLO by Shannon-Fano.</a:t>
            </a:r>
          </a:p>
        </p:txBody>
      </p:sp>
      <p:sp>
        <p:nvSpPr>
          <p:cNvPr id="13315" name="Footer Placeholder 3">
            <a:extLst>
              <a:ext uri="{FF2B5EF4-FFF2-40B4-BE49-F238E27FC236}">
                <a16:creationId xmlns:a16="http://schemas.microsoft.com/office/drawing/2014/main" id="{7F89296F-2D59-42FA-88D5-BBA71A0C234E}"/>
              </a:ext>
            </a:extLst>
          </p:cNvPr>
          <p:cNvSpPr>
            <a:spLocks noGrp="1"/>
          </p:cNvSpPr>
          <p:nvPr>
            <p:ph type="ftr" sz="quarter" idx="11"/>
          </p:nvPr>
        </p:nvSpPr>
        <p:spPr bwMode="auto">
          <a:ln>
            <a:miter lim="800000"/>
            <a:headEnd/>
            <a:tailEnd/>
          </a:ln>
        </p:spPr>
        <p:txBody>
          <a:bodyPr/>
          <a:lstStyle/>
          <a:p>
            <a:pPr>
              <a:defRPr/>
            </a:pPr>
            <a:r>
              <a:rPr lang="en-GB">
                <a:latin typeface="Calibri" pitchFamily="34" charset="0"/>
                <a:ea typeface="MS PGothic" pitchFamily="34" charset="-128"/>
              </a:rPr>
              <a:t>Prepared By: Mohammad Rony Lecturer, Dept. Of CSE University Of Global Village (UGV), Barishal</a:t>
            </a:r>
            <a:endParaRPr lang="en-US">
              <a:latin typeface="Calibri" pitchFamily="34" charset="0"/>
              <a:ea typeface="MS PGothic" pitchFamily="34" charset="-128"/>
            </a:endParaRPr>
          </a:p>
        </p:txBody>
      </p:sp>
      <p:pic>
        <p:nvPicPr>
          <p:cNvPr id="172037" name="Picture 6" descr="shannon2.png">
            <a:extLst>
              <a:ext uri="{FF2B5EF4-FFF2-40B4-BE49-F238E27FC236}">
                <a16:creationId xmlns:a16="http://schemas.microsoft.com/office/drawing/2014/main" id="{5A85C348-5308-4E68-B2DB-6AAAF75798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571626"/>
            <a:ext cx="75834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45443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2F1555BF-673A-4091-A4ED-5A2A95FE98A7}"/>
              </a:ext>
            </a:extLst>
          </p:cNvPr>
          <p:cNvSpPr>
            <a:spLocks noGrp="1"/>
          </p:cNvSpPr>
          <p:nvPr>
            <p:ph idx="1"/>
          </p:nvPr>
        </p:nvSpPr>
        <p:spPr>
          <a:xfrm>
            <a:off x="1952625" y="928688"/>
            <a:ext cx="8229600" cy="768350"/>
          </a:xfrm>
        </p:spPr>
        <p:txBody>
          <a:bodyPr/>
          <a:lstStyle/>
          <a:p>
            <a:pPr algn="ctr" eaLnBrk="1" hangingPunct="1">
              <a:lnSpc>
                <a:spcPct val="80000"/>
              </a:lnSpc>
            </a:pPr>
            <a:r>
              <a:rPr lang="en-CA" altLang="en-US" sz="2200" b="1"/>
              <a:t>Table 7.2: Another Result of Performing Shannon-Fano</a:t>
            </a:r>
          </a:p>
          <a:p>
            <a:pPr algn="ctr" eaLnBrk="1" hangingPunct="1">
              <a:lnSpc>
                <a:spcPct val="80000"/>
              </a:lnSpc>
            </a:pPr>
            <a:r>
              <a:rPr lang="en-CA" altLang="en-US" sz="2200" b="1"/>
              <a:t>on HELLO (see Fig. 7.4)</a:t>
            </a:r>
          </a:p>
        </p:txBody>
      </p:sp>
      <p:sp>
        <p:nvSpPr>
          <p:cNvPr id="5124" name="Footer Placeholder 3">
            <a:extLst>
              <a:ext uri="{FF2B5EF4-FFF2-40B4-BE49-F238E27FC236}">
                <a16:creationId xmlns:a16="http://schemas.microsoft.com/office/drawing/2014/main" id="{C0566829-EECF-4EE5-921A-B0203121C1CD}"/>
              </a:ext>
            </a:extLst>
          </p:cNvPr>
          <p:cNvSpPr>
            <a:spLocks noGrp="1"/>
          </p:cNvSpPr>
          <p:nvPr>
            <p:ph type="ftr" sz="quarter" idx="11"/>
          </p:nvPr>
        </p:nvSpPr>
        <p:spPr bwMode="auto">
          <a:ln>
            <a:miter lim="800000"/>
            <a:headEnd/>
            <a:tailEnd/>
          </a:ln>
        </p:spPr>
        <p:txBody>
          <a:bodyPr/>
          <a:lstStyle/>
          <a:p>
            <a:pPr>
              <a:defRPr/>
            </a:pPr>
            <a:r>
              <a:rPr lang="en-GB">
                <a:latin typeface="Calibri" pitchFamily="34" charset="0"/>
                <a:ea typeface="MS PGothic" pitchFamily="34" charset="-128"/>
              </a:rPr>
              <a:t>Prepared By: Mohammad Rony Lecturer, Dept. Of CSE University Of Global Village (UGV), Barishal</a:t>
            </a:r>
            <a:endParaRPr lang="en-US">
              <a:latin typeface="Calibri" pitchFamily="34" charset="0"/>
              <a:ea typeface="MS PGothic" pitchFamily="34" charset="-128"/>
            </a:endParaRPr>
          </a:p>
        </p:txBody>
      </p:sp>
      <p:graphicFrame>
        <p:nvGraphicFramePr>
          <p:cNvPr id="7" name="Table 6">
            <a:extLst>
              <a:ext uri="{FF2B5EF4-FFF2-40B4-BE49-F238E27FC236}">
                <a16:creationId xmlns:a16="http://schemas.microsoft.com/office/drawing/2014/main" id="{F5D5FA69-C541-4190-8B3B-4C64BE09C4BB}"/>
              </a:ext>
            </a:extLst>
          </p:cNvPr>
          <p:cNvGraphicFramePr>
            <a:graphicFrameLocks noGrp="1"/>
          </p:cNvGraphicFramePr>
          <p:nvPr/>
        </p:nvGraphicFramePr>
        <p:xfrm>
          <a:off x="2309813" y="1714501"/>
          <a:ext cx="7715250" cy="2428875"/>
        </p:xfrm>
        <a:graphic>
          <a:graphicData uri="http://schemas.openxmlformats.org/drawingml/2006/table">
            <a:tbl>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gridCol w="1543050">
                  <a:extLst>
                    <a:ext uri="{9D8B030D-6E8A-4147-A177-3AD203B41FA5}">
                      <a16:colId xmlns:a16="http://schemas.microsoft.com/office/drawing/2014/main" val="20004"/>
                    </a:ext>
                  </a:extLst>
                </a:gridCol>
              </a:tblGrid>
              <a:tr h="571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Symbol</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Count</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cs typeface="Times New Roman" charset="0"/>
                        </a:rPr>
                        <a:t>Log</a:t>
                      </a:r>
                      <a:r>
                        <a:rPr kumimoji="0" lang="en-CA" sz="1800" b="0" i="0" u="none" strike="noStrike" cap="none" normalizeH="0" baseline="-25000">
                          <a:ln>
                            <a:noFill/>
                          </a:ln>
                          <a:solidFill>
                            <a:schemeClr val="tx1"/>
                          </a:solidFill>
                          <a:effectLst/>
                          <a:latin typeface="Calibri" charset="0"/>
                          <a:ea typeface="ＭＳ Ｐゴシック" charset="-128"/>
                          <a:cs typeface="Times New Roman" charset="0"/>
                        </a:rPr>
                        <a:t>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Code</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 of bits used</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L</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00</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Times New Roman" charset="0"/>
                          <a:ea typeface="ＭＳ Ｐゴシック" charset="-128"/>
                          <a:cs typeface="Times New Roman"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H</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01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E</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10</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O</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2.32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11</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2</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1475">
                <a:tc gridSpan="4">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TOTAL # of bits:</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0" i="0" u="none" strike="noStrike" cap="none" normalizeH="0" baseline="0">
                          <a:ln>
                            <a:noFill/>
                          </a:ln>
                          <a:solidFill>
                            <a:schemeClr val="tx1"/>
                          </a:solidFill>
                          <a:effectLst/>
                          <a:latin typeface="Calibri" charset="0"/>
                          <a:ea typeface="ＭＳ Ｐゴシック" charset="-128"/>
                        </a:rPr>
                        <a:t>10</a:t>
                      </a:r>
                      <a:endParaRPr kumimoji="0" lang="en-CA" sz="1800" b="0" i="0" u="none" strike="noStrike" cap="none" normalizeH="0" baseline="0">
                        <a:ln>
                          <a:noFill/>
                        </a:ln>
                        <a:solidFill>
                          <a:schemeClr val="tx1"/>
                        </a:solidFill>
                        <a:effectLst/>
                        <a:latin typeface="Times New Roman" charset="0"/>
                        <a:ea typeface="ＭＳ Ｐゴシック" charset="-128"/>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7170" name="Object 2">
            <a:extLst>
              <a:ext uri="{FF2B5EF4-FFF2-40B4-BE49-F238E27FC236}">
                <a16:creationId xmlns:a16="http://schemas.microsoft.com/office/drawing/2014/main" id="{DB439CA9-562A-47BF-A3D4-BB86E6974748}"/>
              </a:ext>
            </a:extLst>
          </p:cNvPr>
          <p:cNvGraphicFramePr>
            <a:graphicFrameLocks noChangeAspect="1"/>
          </p:cNvGraphicFramePr>
          <p:nvPr/>
        </p:nvGraphicFramePr>
        <p:xfrm>
          <a:off x="6381751" y="1714500"/>
          <a:ext cx="328613" cy="539750"/>
        </p:xfrm>
        <a:graphic>
          <a:graphicData uri="http://schemas.openxmlformats.org/presentationml/2006/ole">
            <mc:AlternateContent xmlns:mc="http://schemas.openxmlformats.org/markup-compatibility/2006">
              <mc:Choice xmlns:v="urn:schemas-microsoft-com:vml" Requires="v">
                <p:oleObj name="Equation" r:id="rId2" imgW="177480" imgH="291960" progId="">
                  <p:embed/>
                </p:oleObj>
              </mc:Choice>
              <mc:Fallback>
                <p:oleObj name="Equation" r:id="rId2" imgW="177480" imgH="291960" progId="">
                  <p:embed/>
                  <p:pic>
                    <p:nvPicPr>
                      <p:cNvPr id="7170" name="Object 2">
                        <a:extLst>
                          <a:ext uri="{FF2B5EF4-FFF2-40B4-BE49-F238E27FC236}">
                            <a16:creationId xmlns:a16="http://schemas.microsoft.com/office/drawing/2014/main" id="{DB439CA9-562A-47BF-A3D4-BB86E6974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1" y="1714500"/>
                        <a:ext cx="32861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08230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1957705">
              <a:lnSpc>
                <a:spcPct val="100000"/>
              </a:lnSpc>
              <a:spcBef>
                <a:spcPts val="100"/>
              </a:spcBef>
            </a:pPr>
            <a:r>
              <a:rPr spc="-520" dirty="0"/>
              <a:t>PRESENTATION</a:t>
            </a:r>
            <a:r>
              <a:rPr spc="35" dirty="0"/>
              <a:t> </a:t>
            </a:r>
            <a:r>
              <a:rPr spc="-409" dirty="0"/>
              <a:t>MEDIA</a:t>
            </a:r>
          </a:p>
        </p:txBody>
      </p:sp>
      <p:sp>
        <p:nvSpPr>
          <p:cNvPr id="3" name="object 3"/>
          <p:cNvSpPr txBox="1"/>
          <p:nvPr/>
        </p:nvSpPr>
        <p:spPr>
          <a:xfrm>
            <a:off x="993139" y="1886861"/>
            <a:ext cx="10207625" cy="3224530"/>
          </a:xfrm>
          <a:prstGeom prst="rect">
            <a:avLst/>
          </a:prstGeom>
        </p:spPr>
        <p:txBody>
          <a:bodyPr vert="horz" wrap="square" lIns="0" tIns="12065" rIns="0" bIns="0" rtlCol="0">
            <a:spAutoFit/>
          </a:bodyPr>
          <a:lstStyle/>
          <a:p>
            <a:pPr marL="240029" marR="5080" indent="-227965" algn="just">
              <a:lnSpc>
                <a:spcPct val="120000"/>
              </a:lnSpc>
              <a:spcBef>
                <a:spcPts val="95"/>
              </a:spcBef>
              <a:buFont typeface="Arial MT"/>
              <a:buChar char="•"/>
              <a:tabLst>
                <a:tab pos="241300" algn="l"/>
              </a:tabLst>
            </a:pPr>
            <a:r>
              <a:rPr sz="2800" dirty="0">
                <a:latin typeface="Times New Roman"/>
                <a:cs typeface="Times New Roman"/>
              </a:rPr>
              <a:t>The</a:t>
            </a:r>
            <a:r>
              <a:rPr sz="2800" spc="459" dirty="0">
                <a:latin typeface="Times New Roman"/>
                <a:cs typeface="Times New Roman"/>
              </a:rPr>
              <a:t> </a:t>
            </a:r>
            <a:r>
              <a:rPr sz="2800" dirty="0">
                <a:latin typeface="Times New Roman"/>
                <a:cs typeface="Times New Roman"/>
              </a:rPr>
              <a:t>term</a:t>
            </a:r>
            <a:r>
              <a:rPr sz="2800" spc="459" dirty="0">
                <a:latin typeface="Times New Roman"/>
                <a:cs typeface="Times New Roman"/>
              </a:rPr>
              <a:t> </a:t>
            </a:r>
            <a:r>
              <a:rPr sz="2800" dirty="0">
                <a:latin typeface="Times New Roman"/>
                <a:cs typeface="Times New Roman"/>
              </a:rPr>
              <a:t>presentation</a:t>
            </a:r>
            <a:r>
              <a:rPr sz="2800" spc="475" dirty="0">
                <a:latin typeface="Times New Roman"/>
                <a:cs typeface="Times New Roman"/>
              </a:rPr>
              <a:t> </a:t>
            </a:r>
            <a:r>
              <a:rPr sz="2800" dirty="0">
                <a:latin typeface="Times New Roman"/>
                <a:cs typeface="Times New Roman"/>
              </a:rPr>
              <a:t>media</a:t>
            </a:r>
            <a:r>
              <a:rPr sz="2800" spc="465" dirty="0">
                <a:latin typeface="Times New Roman"/>
                <a:cs typeface="Times New Roman"/>
              </a:rPr>
              <a:t> </a:t>
            </a:r>
            <a:r>
              <a:rPr sz="2800" dirty="0">
                <a:latin typeface="Times New Roman"/>
                <a:cs typeface="Times New Roman"/>
              </a:rPr>
              <a:t>refers</a:t>
            </a:r>
            <a:r>
              <a:rPr sz="2800" spc="475" dirty="0">
                <a:latin typeface="Times New Roman"/>
                <a:cs typeface="Times New Roman"/>
              </a:rPr>
              <a:t> </a:t>
            </a:r>
            <a:r>
              <a:rPr sz="2800" dirty="0">
                <a:latin typeface="Times New Roman"/>
                <a:cs typeface="Times New Roman"/>
              </a:rPr>
              <a:t>to</a:t>
            </a:r>
            <a:r>
              <a:rPr sz="2800" spc="475" dirty="0">
                <a:latin typeface="Times New Roman"/>
                <a:cs typeface="Times New Roman"/>
              </a:rPr>
              <a:t> </a:t>
            </a:r>
            <a:r>
              <a:rPr sz="2800" dirty="0">
                <a:latin typeface="Times New Roman"/>
                <a:cs typeface="Times New Roman"/>
              </a:rPr>
              <a:t>the</a:t>
            </a:r>
            <a:r>
              <a:rPr sz="2800" spc="465" dirty="0">
                <a:latin typeface="Times New Roman"/>
                <a:cs typeface="Times New Roman"/>
              </a:rPr>
              <a:t> </a:t>
            </a:r>
            <a:r>
              <a:rPr sz="2800" dirty="0">
                <a:latin typeface="Times New Roman"/>
                <a:cs typeface="Times New Roman"/>
              </a:rPr>
              <a:t>physical</a:t>
            </a:r>
            <a:r>
              <a:rPr sz="2800" spc="470" dirty="0">
                <a:latin typeface="Times New Roman"/>
                <a:cs typeface="Times New Roman"/>
              </a:rPr>
              <a:t> </a:t>
            </a:r>
            <a:r>
              <a:rPr sz="2800" dirty="0">
                <a:latin typeface="Times New Roman"/>
                <a:cs typeface="Times New Roman"/>
              </a:rPr>
              <a:t>means</a:t>
            </a:r>
            <a:r>
              <a:rPr sz="2800" spc="470" dirty="0">
                <a:latin typeface="Times New Roman"/>
                <a:cs typeface="Times New Roman"/>
              </a:rPr>
              <a:t> </a:t>
            </a:r>
            <a:r>
              <a:rPr sz="2800" dirty="0">
                <a:latin typeface="Times New Roman"/>
                <a:cs typeface="Times New Roman"/>
              </a:rPr>
              <a:t>used</a:t>
            </a:r>
            <a:r>
              <a:rPr sz="2800" spc="470" dirty="0">
                <a:latin typeface="Times New Roman"/>
                <a:cs typeface="Times New Roman"/>
              </a:rPr>
              <a:t> </a:t>
            </a:r>
            <a:r>
              <a:rPr sz="2800" spc="-25" dirty="0">
                <a:latin typeface="Times New Roman"/>
                <a:cs typeface="Times New Roman"/>
              </a:rPr>
              <a:t>by 	</a:t>
            </a:r>
            <a:r>
              <a:rPr sz="2800" dirty="0">
                <a:latin typeface="Times New Roman"/>
                <a:cs typeface="Times New Roman"/>
              </a:rPr>
              <a:t>systems</a:t>
            </a:r>
            <a:r>
              <a:rPr sz="2800" spc="80" dirty="0">
                <a:latin typeface="Times New Roman"/>
                <a:cs typeface="Times New Roman"/>
              </a:rPr>
              <a:t> </a:t>
            </a:r>
            <a:r>
              <a:rPr sz="2800" dirty="0">
                <a:latin typeface="Times New Roman"/>
                <a:cs typeface="Times New Roman"/>
              </a:rPr>
              <a:t>to</a:t>
            </a:r>
            <a:r>
              <a:rPr sz="2800" spc="85" dirty="0">
                <a:latin typeface="Times New Roman"/>
                <a:cs typeface="Times New Roman"/>
              </a:rPr>
              <a:t> </a:t>
            </a:r>
            <a:r>
              <a:rPr sz="2800" dirty="0">
                <a:latin typeface="Times New Roman"/>
                <a:cs typeface="Times New Roman"/>
              </a:rPr>
              <a:t>reproduce</a:t>
            </a:r>
            <a:r>
              <a:rPr sz="2800" spc="65" dirty="0">
                <a:latin typeface="Times New Roman"/>
                <a:cs typeface="Times New Roman"/>
              </a:rPr>
              <a:t> </a:t>
            </a:r>
            <a:r>
              <a:rPr sz="2800" dirty="0">
                <a:latin typeface="Times New Roman"/>
                <a:cs typeface="Times New Roman"/>
              </a:rPr>
              <a:t>information</a:t>
            </a:r>
            <a:r>
              <a:rPr sz="2800" spc="95" dirty="0">
                <a:latin typeface="Times New Roman"/>
                <a:cs typeface="Times New Roman"/>
              </a:rPr>
              <a:t> </a:t>
            </a:r>
            <a:r>
              <a:rPr sz="2800" dirty="0">
                <a:latin typeface="Times New Roman"/>
                <a:cs typeface="Times New Roman"/>
              </a:rPr>
              <a:t>for</a:t>
            </a:r>
            <a:r>
              <a:rPr sz="2800" spc="85" dirty="0">
                <a:latin typeface="Times New Roman"/>
                <a:cs typeface="Times New Roman"/>
              </a:rPr>
              <a:t> </a:t>
            </a:r>
            <a:r>
              <a:rPr sz="2800" dirty="0">
                <a:latin typeface="Times New Roman"/>
                <a:cs typeface="Times New Roman"/>
              </a:rPr>
              <a:t>humans.</a:t>
            </a:r>
            <a:r>
              <a:rPr sz="2800" spc="75" dirty="0">
                <a:latin typeface="Times New Roman"/>
                <a:cs typeface="Times New Roman"/>
              </a:rPr>
              <a:t> </a:t>
            </a:r>
            <a:r>
              <a:rPr sz="2800" dirty="0">
                <a:latin typeface="Times New Roman"/>
                <a:cs typeface="Times New Roman"/>
              </a:rPr>
              <a:t>For</a:t>
            </a:r>
            <a:r>
              <a:rPr sz="2800" spc="95" dirty="0">
                <a:latin typeface="Times New Roman"/>
                <a:cs typeface="Times New Roman"/>
              </a:rPr>
              <a:t> </a:t>
            </a:r>
            <a:r>
              <a:rPr sz="2800" dirty="0">
                <a:latin typeface="Times New Roman"/>
                <a:cs typeface="Times New Roman"/>
              </a:rPr>
              <a:t>example,</a:t>
            </a:r>
            <a:r>
              <a:rPr sz="2800" spc="80" dirty="0">
                <a:latin typeface="Times New Roman"/>
                <a:cs typeface="Times New Roman"/>
              </a:rPr>
              <a:t> </a:t>
            </a:r>
            <a:r>
              <a:rPr sz="2800" dirty="0">
                <a:latin typeface="Times New Roman"/>
                <a:cs typeface="Times New Roman"/>
              </a:rPr>
              <a:t>a</a:t>
            </a:r>
            <a:r>
              <a:rPr sz="2800" spc="85" dirty="0">
                <a:latin typeface="Times New Roman"/>
                <a:cs typeface="Times New Roman"/>
              </a:rPr>
              <a:t> </a:t>
            </a:r>
            <a:r>
              <a:rPr sz="2800" dirty="0">
                <a:latin typeface="Times New Roman"/>
                <a:cs typeface="Times New Roman"/>
              </a:rPr>
              <a:t>TV</a:t>
            </a:r>
            <a:r>
              <a:rPr sz="2800" spc="45" dirty="0">
                <a:latin typeface="Times New Roman"/>
                <a:cs typeface="Times New Roman"/>
              </a:rPr>
              <a:t> </a:t>
            </a:r>
            <a:r>
              <a:rPr sz="2800" spc="-25" dirty="0">
                <a:latin typeface="Times New Roman"/>
                <a:cs typeface="Times New Roman"/>
              </a:rPr>
              <a:t>set 	</a:t>
            </a:r>
            <a:r>
              <a:rPr sz="2800" dirty="0">
                <a:latin typeface="Times New Roman"/>
                <a:cs typeface="Times New Roman"/>
              </a:rPr>
              <a:t>uses</a:t>
            </a:r>
            <a:r>
              <a:rPr sz="2800" spc="-35" dirty="0">
                <a:latin typeface="Times New Roman"/>
                <a:cs typeface="Times New Roman"/>
              </a:rPr>
              <a:t> </a:t>
            </a:r>
            <a:r>
              <a:rPr sz="2800" dirty="0">
                <a:latin typeface="Times New Roman"/>
                <a:cs typeface="Times New Roman"/>
              </a:rPr>
              <a:t>a</a:t>
            </a:r>
            <a:r>
              <a:rPr sz="2800" spc="-15" dirty="0">
                <a:latin typeface="Times New Roman"/>
                <a:cs typeface="Times New Roman"/>
              </a:rPr>
              <a:t> </a:t>
            </a:r>
            <a:r>
              <a:rPr sz="2800" spc="-10" dirty="0">
                <a:latin typeface="Times New Roman"/>
                <a:cs typeface="Times New Roman"/>
              </a:rPr>
              <a:t>cathode-</a:t>
            </a:r>
            <a:r>
              <a:rPr sz="2800" dirty="0">
                <a:latin typeface="Times New Roman"/>
                <a:cs typeface="Times New Roman"/>
              </a:rPr>
              <a:t>ray</a:t>
            </a:r>
            <a:r>
              <a:rPr sz="2800" spc="-25" dirty="0">
                <a:latin typeface="Times New Roman"/>
                <a:cs typeface="Times New Roman"/>
              </a:rPr>
              <a:t> </a:t>
            </a:r>
            <a:r>
              <a:rPr sz="2800" dirty="0">
                <a:latin typeface="Times New Roman"/>
                <a:cs typeface="Times New Roman"/>
              </a:rPr>
              <a:t>tube</a:t>
            </a:r>
            <a:r>
              <a:rPr sz="2800" spc="-20" dirty="0">
                <a:latin typeface="Times New Roman"/>
                <a:cs typeface="Times New Roman"/>
              </a:rPr>
              <a:t> </a:t>
            </a:r>
            <a:r>
              <a:rPr sz="2800" dirty="0">
                <a:latin typeface="Times New Roman"/>
                <a:cs typeface="Times New Roman"/>
              </a:rPr>
              <a:t>and</a:t>
            </a:r>
            <a:r>
              <a:rPr sz="2800" spc="-25" dirty="0">
                <a:latin typeface="Times New Roman"/>
                <a:cs typeface="Times New Roman"/>
              </a:rPr>
              <a:t> </a:t>
            </a:r>
            <a:r>
              <a:rPr sz="2800" spc="-10" dirty="0">
                <a:latin typeface="Times New Roman"/>
                <a:cs typeface="Times New Roman"/>
              </a:rPr>
              <a:t>loudspeaker.</a:t>
            </a:r>
            <a:endParaRPr sz="2800">
              <a:latin typeface="Times New Roman"/>
              <a:cs typeface="Times New Roman"/>
            </a:endParaRPr>
          </a:p>
          <a:p>
            <a:pPr marL="239395" marR="5080" indent="-227329" algn="just">
              <a:lnSpc>
                <a:spcPct val="120000"/>
              </a:lnSpc>
              <a:spcBef>
                <a:spcPts val="994"/>
              </a:spcBef>
              <a:buFont typeface="Arial MT"/>
              <a:buChar char="•"/>
              <a:tabLst>
                <a:tab pos="241300" algn="l"/>
              </a:tabLst>
            </a:pPr>
            <a:r>
              <a:rPr sz="2800" dirty="0">
                <a:latin typeface="Times New Roman"/>
                <a:cs typeface="Times New Roman"/>
              </a:rPr>
              <a:t>We</a:t>
            </a:r>
            <a:r>
              <a:rPr sz="2800" spc="415" dirty="0">
                <a:latin typeface="Times New Roman"/>
                <a:cs typeface="Times New Roman"/>
              </a:rPr>
              <a:t> </a:t>
            </a:r>
            <a:r>
              <a:rPr sz="2800" dirty="0">
                <a:latin typeface="Times New Roman"/>
                <a:cs typeface="Times New Roman"/>
              </a:rPr>
              <a:t>distinguish</a:t>
            </a:r>
            <a:r>
              <a:rPr sz="2800" spc="434" dirty="0">
                <a:latin typeface="Times New Roman"/>
                <a:cs typeface="Times New Roman"/>
              </a:rPr>
              <a:t> </a:t>
            </a:r>
            <a:r>
              <a:rPr sz="2800" dirty="0">
                <a:latin typeface="Times New Roman"/>
                <a:cs typeface="Times New Roman"/>
              </a:rPr>
              <a:t>primarily</a:t>
            </a:r>
            <a:r>
              <a:rPr sz="2800" spc="440" dirty="0">
                <a:latin typeface="Times New Roman"/>
                <a:cs typeface="Times New Roman"/>
              </a:rPr>
              <a:t> </a:t>
            </a:r>
            <a:r>
              <a:rPr sz="2800" dirty="0">
                <a:latin typeface="Times New Roman"/>
                <a:cs typeface="Times New Roman"/>
              </a:rPr>
              <a:t>between</a:t>
            </a:r>
            <a:r>
              <a:rPr sz="2800" spc="425" dirty="0">
                <a:latin typeface="Times New Roman"/>
                <a:cs typeface="Times New Roman"/>
              </a:rPr>
              <a:t> </a:t>
            </a:r>
            <a:r>
              <a:rPr sz="2800" dirty="0">
                <a:latin typeface="Times New Roman"/>
                <a:cs typeface="Times New Roman"/>
              </a:rPr>
              <a:t>output</a:t>
            </a:r>
            <a:r>
              <a:rPr sz="2800" spc="425" dirty="0">
                <a:latin typeface="Times New Roman"/>
                <a:cs typeface="Times New Roman"/>
              </a:rPr>
              <a:t> </a:t>
            </a:r>
            <a:r>
              <a:rPr sz="2800" dirty="0">
                <a:latin typeface="Times New Roman"/>
                <a:cs typeface="Times New Roman"/>
              </a:rPr>
              <a:t>and</a:t>
            </a:r>
            <a:r>
              <a:rPr sz="2800" spc="420" dirty="0">
                <a:latin typeface="Times New Roman"/>
                <a:cs typeface="Times New Roman"/>
              </a:rPr>
              <a:t> </a:t>
            </a:r>
            <a:r>
              <a:rPr sz="2800" dirty="0">
                <a:latin typeface="Times New Roman"/>
                <a:cs typeface="Times New Roman"/>
              </a:rPr>
              <a:t>input.</a:t>
            </a:r>
            <a:r>
              <a:rPr sz="2800" spc="425" dirty="0">
                <a:latin typeface="Times New Roman"/>
                <a:cs typeface="Times New Roman"/>
              </a:rPr>
              <a:t> </a:t>
            </a:r>
            <a:r>
              <a:rPr sz="2800" dirty="0">
                <a:latin typeface="Times New Roman"/>
                <a:cs typeface="Times New Roman"/>
              </a:rPr>
              <a:t>Media</a:t>
            </a:r>
            <a:r>
              <a:rPr sz="2800" spc="409" dirty="0">
                <a:latin typeface="Times New Roman"/>
                <a:cs typeface="Times New Roman"/>
              </a:rPr>
              <a:t> </a:t>
            </a:r>
            <a:r>
              <a:rPr sz="2800" dirty="0">
                <a:latin typeface="Times New Roman"/>
                <a:cs typeface="Times New Roman"/>
              </a:rPr>
              <a:t>such</a:t>
            </a:r>
            <a:r>
              <a:rPr sz="2800" spc="434" dirty="0">
                <a:latin typeface="Times New Roman"/>
                <a:cs typeface="Times New Roman"/>
              </a:rPr>
              <a:t> </a:t>
            </a:r>
            <a:r>
              <a:rPr sz="2800" spc="-25" dirty="0">
                <a:latin typeface="Times New Roman"/>
                <a:cs typeface="Times New Roman"/>
              </a:rPr>
              <a:t>as 	</a:t>
            </a:r>
            <a:r>
              <a:rPr sz="2800" dirty="0">
                <a:latin typeface="Times New Roman"/>
                <a:cs typeface="Times New Roman"/>
              </a:rPr>
              <a:t>paper,</a:t>
            </a:r>
            <a:r>
              <a:rPr sz="2800" spc="150" dirty="0">
                <a:latin typeface="Times New Roman"/>
                <a:cs typeface="Times New Roman"/>
              </a:rPr>
              <a:t> </a:t>
            </a:r>
            <a:r>
              <a:rPr sz="2800" dirty="0">
                <a:latin typeface="Times New Roman"/>
                <a:cs typeface="Times New Roman"/>
              </a:rPr>
              <a:t>computer</a:t>
            </a:r>
            <a:r>
              <a:rPr sz="2800" spc="170" dirty="0">
                <a:latin typeface="Times New Roman"/>
                <a:cs typeface="Times New Roman"/>
              </a:rPr>
              <a:t> </a:t>
            </a:r>
            <a:r>
              <a:rPr sz="2800" dirty="0">
                <a:latin typeface="Times New Roman"/>
                <a:cs typeface="Times New Roman"/>
              </a:rPr>
              <a:t>monitors,</a:t>
            </a:r>
            <a:r>
              <a:rPr sz="2800" spc="160" dirty="0">
                <a:latin typeface="Times New Roman"/>
                <a:cs typeface="Times New Roman"/>
              </a:rPr>
              <a:t> </a:t>
            </a:r>
            <a:r>
              <a:rPr sz="2800" dirty="0">
                <a:latin typeface="Times New Roman"/>
                <a:cs typeface="Times New Roman"/>
              </a:rPr>
              <a:t>and</a:t>
            </a:r>
            <a:r>
              <a:rPr sz="2800" spc="155" dirty="0">
                <a:latin typeface="Times New Roman"/>
                <a:cs typeface="Times New Roman"/>
              </a:rPr>
              <a:t> </a:t>
            </a:r>
            <a:r>
              <a:rPr sz="2800" dirty="0">
                <a:latin typeface="Times New Roman"/>
                <a:cs typeface="Times New Roman"/>
              </a:rPr>
              <a:t>loudspeakers</a:t>
            </a:r>
            <a:r>
              <a:rPr sz="2800" spc="170" dirty="0">
                <a:latin typeface="Times New Roman"/>
                <a:cs typeface="Times New Roman"/>
              </a:rPr>
              <a:t> </a:t>
            </a:r>
            <a:r>
              <a:rPr sz="2800" dirty="0">
                <a:latin typeface="Times New Roman"/>
                <a:cs typeface="Times New Roman"/>
              </a:rPr>
              <a:t>are</a:t>
            </a:r>
            <a:r>
              <a:rPr sz="2800" spc="145" dirty="0">
                <a:latin typeface="Times New Roman"/>
                <a:cs typeface="Times New Roman"/>
              </a:rPr>
              <a:t> </a:t>
            </a:r>
            <a:r>
              <a:rPr sz="2800" dirty="0">
                <a:latin typeface="Times New Roman"/>
                <a:cs typeface="Times New Roman"/>
              </a:rPr>
              <a:t>output</a:t>
            </a:r>
            <a:r>
              <a:rPr sz="2800" spc="155" dirty="0">
                <a:latin typeface="Times New Roman"/>
                <a:cs typeface="Times New Roman"/>
              </a:rPr>
              <a:t> </a:t>
            </a:r>
            <a:r>
              <a:rPr sz="2800" dirty="0">
                <a:latin typeface="Times New Roman"/>
                <a:cs typeface="Times New Roman"/>
              </a:rPr>
              <a:t>media,</a:t>
            </a:r>
            <a:r>
              <a:rPr sz="2800" spc="145" dirty="0">
                <a:latin typeface="Times New Roman"/>
                <a:cs typeface="Times New Roman"/>
              </a:rPr>
              <a:t> </a:t>
            </a:r>
            <a:r>
              <a:rPr sz="2800" spc="-10" dirty="0">
                <a:latin typeface="Times New Roman"/>
                <a:cs typeface="Times New Roman"/>
              </a:rPr>
              <a:t>while 	</a:t>
            </a:r>
            <a:r>
              <a:rPr sz="2800" dirty="0">
                <a:latin typeface="Times New Roman"/>
                <a:cs typeface="Times New Roman"/>
              </a:rPr>
              <a:t>keyboards,</a:t>
            </a:r>
            <a:r>
              <a:rPr sz="2800" spc="-65" dirty="0">
                <a:latin typeface="Times New Roman"/>
                <a:cs typeface="Times New Roman"/>
              </a:rPr>
              <a:t> </a:t>
            </a:r>
            <a:r>
              <a:rPr sz="2800" dirty="0">
                <a:latin typeface="Times New Roman"/>
                <a:cs typeface="Times New Roman"/>
              </a:rPr>
              <a:t>cameras,</a:t>
            </a:r>
            <a:r>
              <a:rPr sz="2800" spc="-35" dirty="0">
                <a:latin typeface="Times New Roman"/>
                <a:cs typeface="Times New Roman"/>
              </a:rPr>
              <a:t> </a:t>
            </a:r>
            <a:r>
              <a:rPr sz="2800" dirty="0">
                <a:latin typeface="Times New Roman"/>
                <a:cs typeface="Times New Roman"/>
              </a:rPr>
              <a:t>and</a:t>
            </a:r>
            <a:r>
              <a:rPr sz="2800" spc="-50" dirty="0">
                <a:latin typeface="Times New Roman"/>
                <a:cs typeface="Times New Roman"/>
              </a:rPr>
              <a:t> </a:t>
            </a:r>
            <a:r>
              <a:rPr sz="2800" dirty="0">
                <a:latin typeface="Times New Roman"/>
                <a:cs typeface="Times New Roman"/>
              </a:rPr>
              <a:t>microphones</a:t>
            </a:r>
            <a:r>
              <a:rPr sz="2800" spc="-60" dirty="0">
                <a:latin typeface="Times New Roman"/>
                <a:cs typeface="Times New Roman"/>
              </a:rPr>
              <a:t> </a:t>
            </a:r>
            <a:r>
              <a:rPr sz="2800" dirty="0">
                <a:latin typeface="Times New Roman"/>
                <a:cs typeface="Times New Roman"/>
              </a:rPr>
              <a:t>are</a:t>
            </a:r>
            <a:r>
              <a:rPr sz="2800" spc="-50" dirty="0">
                <a:latin typeface="Times New Roman"/>
                <a:cs typeface="Times New Roman"/>
              </a:rPr>
              <a:t> </a:t>
            </a:r>
            <a:r>
              <a:rPr sz="2800" dirty="0">
                <a:latin typeface="Times New Roman"/>
                <a:cs typeface="Times New Roman"/>
              </a:rPr>
              <a:t>input</a:t>
            </a:r>
            <a:r>
              <a:rPr sz="2800" spc="-60" dirty="0">
                <a:latin typeface="Times New Roman"/>
                <a:cs typeface="Times New Roman"/>
              </a:rPr>
              <a:t> </a:t>
            </a:r>
            <a:r>
              <a:rPr sz="2800" spc="-10" dirty="0">
                <a:latin typeface="Times New Roman"/>
                <a:cs typeface="Times New Roman"/>
              </a:rPr>
              <a:t>media.</a:t>
            </a:r>
            <a:endParaRPr sz="2800">
              <a:latin typeface="Times New Roman"/>
              <a:cs typeface="Times New Roman"/>
            </a:endParaRPr>
          </a:p>
        </p:txBody>
      </p:sp>
      <p:sp>
        <p:nvSpPr>
          <p:cNvPr id="5" name="Footer Placeholder 4">
            <a:extLst>
              <a:ext uri="{FF2B5EF4-FFF2-40B4-BE49-F238E27FC236}">
                <a16:creationId xmlns:a16="http://schemas.microsoft.com/office/drawing/2014/main" id="{AF9DDDD8-B0CD-4226-84AA-77D141D7A3B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2784422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22B-C588-4ECD-9C14-A2F3AB741C63}"/>
              </a:ext>
            </a:extLst>
          </p:cNvPr>
          <p:cNvSpPr>
            <a:spLocks noGrp="1"/>
          </p:cNvSpPr>
          <p:nvPr>
            <p:ph type="title"/>
          </p:nvPr>
        </p:nvSpPr>
        <p:spPr>
          <a:xfrm>
            <a:off x="2959100" y="152401"/>
            <a:ext cx="7499350" cy="868363"/>
          </a:xfrm>
        </p:spPr>
        <p:txBody>
          <a:bodyPr/>
          <a:lstStyle/>
          <a:p>
            <a:pPr>
              <a:defRPr/>
            </a:pPr>
            <a:r>
              <a:rPr lang="en-US" sz="3600" dirty="0"/>
              <a:t>7.4.1 Shannon–</a:t>
            </a:r>
            <a:r>
              <a:rPr lang="en-US" sz="3600" dirty="0" err="1"/>
              <a:t>Fano</a:t>
            </a:r>
            <a:r>
              <a:rPr lang="en-US" sz="3600" dirty="0"/>
              <a:t> Algorithm</a:t>
            </a:r>
            <a:endParaRPr lang="en-US" sz="3400" dirty="0">
              <a:solidFill>
                <a:schemeClr val="tx2">
                  <a:satMod val="130000"/>
                </a:schemeClr>
              </a:solidFill>
            </a:endParaRPr>
          </a:p>
        </p:txBody>
      </p:sp>
      <p:sp>
        <p:nvSpPr>
          <p:cNvPr id="173060" name="Content Placeholder 2">
            <a:extLst>
              <a:ext uri="{FF2B5EF4-FFF2-40B4-BE49-F238E27FC236}">
                <a16:creationId xmlns:a16="http://schemas.microsoft.com/office/drawing/2014/main" id="{7E2DD27D-58C9-47B8-9B47-5EC6BEAE2739}"/>
              </a:ext>
            </a:extLst>
          </p:cNvPr>
          <p:cNvSpPr>
            <a:spLocks noGrp="1"/>
          </p:cNvSpPr>
          <p:nvPr>
            <p:ph idx="1"/>
          </p:nvPr>
        </p:nvSpPr>
        <p:spPr>
          <a:xfrm>
            <a:off x="2438400" y="1219201"/>
            <a:ext cx="8020050" cy="5116513"/>
          </a:xfrm>
        </p:spPr>
        <p:txBody>
          <a:bodyPr/>
          <a:lstStyle/>
          <a:p>
            <a:r>
              <a:rPr lang="en-US" altLang="en-US" sz="2200"/>
              <a:t>The Shannon–Fano algorithm delivers satisfactory coding results for data compression, but it was soon </a:t>
            </a:r>
            <a:r>
              <a:rPr lang="en-US" altLang="en-US" sz="2200">
                <a:solidFill>
                  <a:srgbClr val="FF0000"/>
                </a:solidFill>
              </a:rPr>
              <a:t>outperformed</a:t>
            </a:r>
            <a:r>
              <a:rPr lang="en-US" altLang="en-US" sz="2200"/>
              <a:t> and overtaken by the </a:t>
            </a:r>
            <a:r>
              <a:rPr lang="en-US" altLang="en-US" sz="2200">
                <a:solidFill>
                  <a:srgbClr val="FF0000"/>
                </a:solidFill>
              </a:rPr>
              <a:t>Huffman coding method</a:t>
            </a:r>
            <a:r>
              <a:rPr lang="en-US" altLang="en-US" sz="2200"/>
              <a:t>.</a:t>
            </a:r>
          </a:p>
          <a:p>
            <a:r>
              <a:rPr lang="en-US" altLang="en-US" sz="2200"/>
              <a:t>The Huffman algorithm requires prior statistical knowledge about the information source, and such information is often not available. </a:t>
            </a:r>
          </a:p>
          <a:p>
            <a:r>
              <a:rPr lang="en-US" altLang="en-US" sz="2200"/>
              <a:t>This is particularly true in multimedia applications, where future data is unknown before its arrival, as for example in live (or streaming) audio and video. </a:t>
            </a:r>
          </a:p>
          <a:p>
            <a:r>
              <a:rPr lang="en-US" altLang="en-US" sz="2200"/>
              <a:t>Even when the statistics are available, the transmission of the symbol table could represent heavy overhead</a:t>
            </a:r>
          </a:p>
          <a:p>
            <a:r>
              <a:rPr lang="en-US" altLang="en-US" sz="2400"/>
              <a:t>The solution is to use </a:t>
            </a:r>
            <a:r>
              <a:rPr lang="en-US" altLang="en-US" sz="2400" i="1">
                <a:solidFill>
                  <a:srgbClr val="FF0000"/>
                </a:solidFill>
              </a:rPr>
              <a:t>adaptive </a:t>
            </a:r>
            <a:r>
              <a:rPr lang="en-US" altLang="en-US" sz="2400">
                <a:solidFill>
                  <a:srgbClr val="FF0000"/>
                </a:solidFill>
              </a:rPr>
              <a:t>Huffman coding </a:t>
            </a:r>
            <a:r>
              <a:rPr lang="en-US" altLang="en-US" sz="2400" i="1">
                <a:solidFill>
                  <a:srgbClr val="FF0000"/>
                </a:solidFill>
              </a:rPr>
              <a:t>compression algorithms</a:t>
            </a:r>
            <a:r>
              <a:rPr lang="en-US" altLang="en-US" sz="2400" i="1"/>
              <a:t>, in which statistics are </a:t>
            </a:r>
            <a:r>
              <a:rPr lang="en-US" altLang="en-US" sz="2400"/>
              <a:t>gathered and updated dynamically as the data stream arrives.</a:t>
            </a:r>
            <a:endParaRPr lang="en-US" altLang="en-US" sz="2200"/>
          </a:p>
        </p:txBody>
      </p:sp>
      <p:sp>
        <p:nvSpPr>
          <p:cNvPr id="5" name="Footer Placeholder 4">
            <a:extLst>
              <a:ext uri="{FF2B5EF4-FFF2-40B4-BE49-F238E27FC236}">
                <a16:creationId xmlns:a16="http://schemas.microsoft.com/office/drawing/2014/main" id="{0B3E5C35-66E6-4177-9172-3F0D9E0EB7F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1518278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B283-5E2E-4DF6-B9D2-C83950B4E538}"/>
              </a:ext>
            </a:extLst>
          </p:cNvPr>
          <p:cNvSpPr>
            <a:spLocks noGrp="1"/>
          </p:cNvSpPr>
          <p:nvPr>
            <p:ph type="title"/>
          </p:nvPr>
        </p:nvSpPr>
        <p:spPr>
          <a:xfrm>
            <a:off x="2959100" y="76200"/>
            <a:ext cx="7499350" cy="609600"/>
          </a:xfrm>
        </p:spPr>
        <p:txBody>
          <a:bodyPr/>
          <a:lstStyle/>
          <a:p>
            <a:pPr>
              <a:defRPr/>
            </a:pPr>
            <a:r>
              <a:rPr lang="en-US" sz="3200" dirty="0"/>
              <a:t>7.5 Dictionary-Based Coding</a:t>
            </a:r>
            <a:endParaRPr lang="en-US" sz="3400" dirty="0">
              <a:solidFill>
                <a:schemeClr val="tx2">
                  <a:satMod val="130000"/>
                </a:schemeClr>
              </a:solidFill>
            </a:endParaRPr>
          </a:p>
        </p:txBody>
      </p:sp>
      <p:sp>
        <p:nvSpPr>
          <p:cNvPr id="174084" name="Content Placeholder 6">
            <a:extLst>
              <a:ext uri="{FF2B5EF4-FFF2-40B4-BE49-F238E27FC236}">
                <a16:creationId xmlns:a16="http://schemas.microsoft.com/office/drawing/2014/main" id="{30C0C1A3-6D87-4338-9FFF-22E979475FB1}"/>
              </a:ext>
            </a:extLst>
          </p:cNvPr>
          <p:cNvSpPr>
            <a:spLocks noGrp="1"/>
          </p:cNvSpPr>
          <p:nvPr>
            <p:ph idx="1"/>
          </p:nvPr>
        </p:nvSpPr>
        <p:spPr>
          <a:xfrm>
            <a:off x="2362200" y="609600"/>
            <a:ext cx="8153400" cy="6172200"/>
          </a:xfrm>
        </p:spPr>
        <p:txBody>
          <a:bodyPr/>
          <a:lstStyle/>
          <a:p>
            <a:endParaRPr lang="en-US" altLang="en-US" sz="2400"/>
          </a:p>
          <a:p>
            <a:r>
              <a:rPr lang="en-US" altLang="en-US" sz="2400"/>
              <a:t>The Lempel-Ziv-Welch (LZW) algorithm employs an adaptive, dictionary-based compression technique. </a:t>
            </a:r>
          </a:p>
          <a:p>
            <a:endParaRPr lang="en-US" altLang="en-US" sz="2400"/>
          </a:p>
          <a:p>
            <a:r>
              <a:rPr lang="en-US" altLang="en-US" sz="2400"/>
              <a:t>Unlike variable-length coding, in which the lengths of the codewords are different, LZW uses fixed-length codewords to represent variable length strings of symbols/characters that commonly occur together, such as words in English text.</a:t>
            </a:r>
          </a:p>
          <a:p>
            <a:endParaRPr lang="en-US" altLang="en-US" sz="2400"/>
          </a:p>
          <a:p>
            <a:r>
              <a:rPr lang="en-US" altLang="en-US" sz="2400"/>
              <a:t>As in the other adaptive compression techniques, the LZW encoder and decoder builds up the same dictionary dynamically while receiving the data—the encoder and the decoder both develop the same dictionary.</a:t>
            </a:r>
          </a:p>
        </p:txBody>
      </p:sp>
      <p:sp>
        <p:nvSpPr>
          <p:cNvPr id="5" name="Footer Placeholder 4">
            <a:extLst>
              <a:ext uri="{FF2B5EF4-FFF2-40B4-BE49-F238E27FC236}">
                <a16:creationId xmlns:a16="http://schemas.microsoft.com/office/drawing/2014/main" id="{184F7D68-D7CB-4538-81D1-DE478A48A4C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3140290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D113-D99D-485E-8C85-FFE87C667546}"/>
              </a:ext>
            </a:extLst>
          </p:cNvPr>
          <p:cNvSpPr>
            <a:spLocks noGrp="1"/>
          </p:cNvSpPr>
          <p:nvPr>
            <p:ph type="title"/>
          </p:nvPr>
        </p:nvSpPr>
        <p:spPr>
          <a:xfrm>
            <a:off x="2959100" y="76200"/>
            <a:ext cx="7499350" cy="609600"/>
          </a:xfrm>
        </p:spPr>
        <p:txBody>
          <a:bodyPr>
            <a:normAutofit/>
          </a:bodyPr>
          <a:lstStyle/>
          <a:p>
            <a:pPr>
              <a:defRPr/>
            </a:pPr>
            <a:r>
              <a:rPr lang="en-US" sz="3600" dirty="0"/>
              <a:t>7.5 Dictionary-Based Coding</a:t>
            </a:r>
            <a:endParaRPr lang="en-US" sz="3400" dirty="0">
              <a:solidFill>
                <a:schemeClr val="tx2">
                  <a:satMod val="130000"/>
                </a:schemeClr>
              </a:solidFill>
            </a:endParaRPr>
          </a:p>
        </p:txBody>
      </p:sp>
      <p:sp>
        <p:nvSpPr>
          <p:cNvPr id="175108" name="Content Placeholder 6">
            <a:extLst>
              <a:ext uri="{FF2B5EF4-FFF2-40B4-BE49-F238E27FC236}">
                <a16:creationId xmlns:a16="http://schemas.microsoft.com/office/drawing/2014/main" id="{4CB8D8F0-0AC1-4C25-85D6-B8ADB35C2262}"/>
              </a:ext>
            </a:extLst>
          </p:cNvPr>
          <p:cNvSpPr>
            <a:spLocks noGrp="1"/>
          </p:cNvSpPr>
          <p:nvPr>
            <p:ph idx="1"/>
          </p:nvPr>
        </p:nvSpPr>
        <p:spPr>
          <a:xfrm>
            <a:off x="2362200" y="609600"/>
            <a:ext cx="8153400" cy="6172200"/>
          </a:xfrm>
        </p:spPr>
        <p:txBody>
          <a:bodyPr/>
          <a:lstStyle/>
          <a:p>
            <a:r>
              <a:rPr lang="en-US" altLang="en-US" sz="2400"/>
              <a:t>LZW proceeds by placing longer and longer repeated entries into a dictionary, then emitting (sending) the </a:t>
            </a:r>
            <a:r>
              <a:rPr lang="en-US" altLang="en-US" sz="2400" i="1"/>
              <a:t>code for an element rather than the string itself, if the element has </a:t>
            </a:r>
            <a:r>
              <a:rPr lang="en-US" altLang="en-US" sz="2400"/>
              <a:t>already been placed in the dictionary.</a:t>
            </a:r>
          </a:p>
          <a:p>
            <a:endParaRPr lang="en-US" altLang="en-US" sz="2400"/>
          </a:p>
          <a:p>
            <a:r>
              <a:rPr lang="en-US" altLang="en-US" sz="2400"/>
              <a:t>Remember, the LZW is an adaptive algorithm, in which the encoder and decoder independently build their own string tables. Hence, there is no overhead involving transmitting the string table.</a:t>
            </a:r>
          </a:p>
          <a:p>
            <a:endParaRPr lang="en-US" altLang="en-US" sz="2400"/>
          </a:p>
          <a:p>
            <a:r>
              <a:rPr lang="en-US" altLang="en-US" sz="2400"/>
              <a:t>LZW is used in many applications, such as UNIX compress, GIF for images, WinZip, and others.</a:t>
            </a:r>
          </a:p>
          <a:p>
            <a:endParaRPr lang="en-US" altLang="en-US" sz="2400"/>
          </a:p>
          <a:p>
            <a:endParaRPr lang="en-US" altLang="en-US" sz="2400"/>
          </a:p>
        </p:txBody>
      </p:sp>
      <p:sp>
        <p:nvSpPr>
          <p:cNvPr id="5" name="Footer Placeholder 4">
            <a:extLst>
              <a:ext uri="{FF2B5EF4-FFF2-40B4-BE49-F238E27FC236}">
                <a16:creationId xmlns:a16="http://schemas.microsoft.com/office/drawing/2014/main" id="{99942990-EE21-4682-B15F-AC05185F23A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7108830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030476"/>
            <a:ext cx="7772400"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12</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Introduction to MPEG Standards</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MPEG-1 and MPEG-2</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Understand the basics of MPEG standards.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Apply MPEG-1 and MPEG-2 video compression techniques.</a:t>
            </a:r>
            <a:endParaRPr lang="en-GB" altLang="en-US" sz="1588" dirty="0"/>
          </a:p>
        </p:txBody>
      </p:sp>
    </p:spTree>
    <p:extLst>
      <p:ext uri="{BB962C8B-B14F-4D97-AF65-F5344CB8AC3E}">
        <p14:creationId xmlns:p14="http://schemas.microsoft.com/office/powerpoint/2010/main" val="18775896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38C.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638D.tmp"/>
          <p:cNvPicPr>
            <a:picLocks/>
          </p:cNvPicPr>
          <p:nvPr/>
        </p:nvPicPr>
        <p:blipFill>
          <a:blip r:embed="rId3" cstate="print"/>
          <a:stretch>
            <a:fillRect/>
          </a:stretch>
        </p:blipFill>
        <p:spPr>
          <a:xfrm>
            <a:off x="2454088" y="6140823"/>
            <a:ext cx="7283824" cy="33618"/>
          </a:xfrm>
          <a:prstGeom prst="rect">
            <a:avLst/>
          </a:prstGeom>
        </p:spPr>
      </p:pic>
      <p:sp>
        <p:nvSpPr>
          <p:cNvPr id="4" name="TextBox 3"/>
          <p:cNvSpPr txBox="1"/>
          <p:nvPr/>
        </p:nvSpPr>
        <p:spPr>
          <a:xfrm>
            <a:off x="2468656" y="404644"/>
            <a:ext cx="6503575" cy="4796185"/>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2543871"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215" i="1">
              <a:solidFill>
                <a:srgbClr val="231F20"/>
              </a:solidFill>
              <a:latin typeface="Segoe UI"/>
            </a:endParaRPr>
          </a:p>
          <a:p>
            <a:pPr defTabSz="806867">
              <a:lnSpc>
                <a:spcPts val="2057"/>
              </a:lnSpc>
              <a:tabLst>
                <a:tab pos="190510" algn="l"/>
                <a:tab pos="425846" algn="l"/>
                <a:tab pos="493085" algn="l"/>
                <a:tab pos="750834" algn="l"/>
                <a:tab pos="2543871" algn="l"/>
              </a:tabLst>
              <a:defRPr/>
            </a:pPr>
            <a:r>
              <a:rPr lang="en-US" sz="1215" i="1">
                <a:solidFill>
                  <a:srgbClr val="231F20"/>
                </a:solidFill>
                <a:latin typeface="Segoe UI"/>
              </a:rPr>
              <a:t>					</a:t>
            </a:r>
            <a:r>
              <a:rPr lang="en-US" sz="2100" b="1">
                <a:solidFill>
                  <a:srgbClr val="231F20"/>
                </a:solidFill>
                <a:latin typeface="Segoe UI"/>
              </a:rPr>
              <a:t>11.1 Overview</a:t>
            </a:r>
          </a:p>
          <a:p>
            <a:pPr defTabSz="806867">
              <a:lnSpc>
                <a:spcPts val="882"/>
              </a:lnSpc>
              <a:tabLst>
                <a:tab pos="190510" algn="l"/>
                <a:tab pos="425846" algn="l"/>
                <a:tab pos="493085" algn="l"/>
                <a:tab pos="750834" algn="l"/>
                <a:tab pos="2543871"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2100" b="1">
              <a:solidFill>
                <a:srgbClr val="231F20"/>
              </a:solidFill>
              <a:latin typeface="Segoe UI"/>
            </a:endParaRPr>
          </a:p>
          <a:p>
            <a:pPr defTabSz="806867">
              <a:lnSpc>
                <a:spcPts val="2277"/>
              </a:lnSpc>
              <a:tabLst>
                <a:tab pos="190510" algn="l"/>
                <a:tab pos="425846" algn="l"/>
                <a:tab pos="493085" algn="l"/>
                <a:tab pos="750834" algn="l"/>
                <a:tab pos="2543871" algn="l"/>
              </a:tabLst>
              <a:defRPr/>
            </a:pPr>
            <a:r>
              <a:rPr lang="en-US" sz="210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MPEG</a:t>
            </a:r>
            <a:r>
              <a:rPr lang="en-US" sz="1750">
                <a:solidFill>
                  <a:srgbClr val="231F20"/>
                </a:solidFill>
                <a:latin typeface="Segoe UI"/>
              </a:rPr>
              <a:t>: </a:t>
            </a:r>
            <a:r>
              <a:rPr lang="en-US" sz="1750" i="1">
                <a:solidFill>
                  <a:srgbClr val="231F20"/>
                </a:solidFill>
                <a:latin typeface="Segoe UI"/>
              </a:rPr>
              <a:t>Moving Pictures Experts Group</a:t>
            </a:r>
            <a:r>
              <a:rPr lang="en-US" sz="1750">
                <a:solidFill>
                  <a:srgbClr val="231F20"/>
                </a:solidFill>
                <a:latin typeface="Segoe UI"/>
              </a:rPr>
              <a:t>, established in 1988</a:t>
            </a:r>
          </a:p>
          <a:p>
            <a:pPr defTabSz="806867">
              <a:lnSpc>
                <a:spcPts val="2139"/>
              </a:lnSpc>
              <a:tabLst>
                <a:tab pos="190510" algn="l"/>
                <a:tab pos="425846" algn="l"/>
                <a:tab pos="493085" algn="l"/>
                <a:tab pos="750834" algn="l"/>
                <a:tab pos="2543871" algn="l"/>
              </a:tabLst>
              <a:defRPr/>
            </a:pPr>
            <a:r>
              <a:rPr lang="en-US" sz="1750">
                <a:solidFill>
                  <a:srgbClr val="231F20"/>
                </a:solidFill>
                <a:latin typeface="Segoe UI"/>
              </a:rPr>
              <a:t>		for the development of digital video.</a:t>
            </a: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2482"/>
              </a:lnSpc>
              <a:tabLst>
                <a:tab pos="190510" algn="l"/>
                <a:tab pos="425846" algn="l"/>
                <a:tab pos="493085" algn="l"/>
                <a:tab pos="750834" algn="l"/>
                <a:tab pos="2543871"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It is appropriately recognized that proprietary interests need</a:t>
            </a:r>
          </a:p>
          <a:p>
            <a:pPr defTabSz="806867">
              <a:lnSpc>
                <a:spcPts val="2128"/>
              </a:lnSpc>
              <a:tabLst>
                <a:tab pos="190510" algn="l"/>
                <a:tab pos="425846" algn="l"/>
                <a:tab pos="493085" algn="l"/>
                <a:tab pos="750834" algn="l"/>
                <a:tab pos="2543871" algn="l"/>
              </a:tabLst>
              <a:defRPr/>
            </a:pPr>
            <a:r>
              <a:rPr lang="en-US" sz="1750">
                <a:solidFill>
                  <a:srgbClr val="231F20"/>
                </a:solidFill>
                <a:latin typeface="Segoe UI"/>
              </a:rPr>
              <a:t>		to be maintained within the family of MPEG standards:</a:t>
            </a: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1790"/>
              </a:lnSpc>
              <a:tabLst>
                <a:tab pos="190510" algn="l"/>
                <a:tab pos="425846" algn="l"/>
                <a:tab pos="493085" algn="l"/>
                <a:tab pos="750834" algn="l"/>
                <a:tab pos="254387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Accomplished  by  deﬁning  only  a  compressed  bitstream</a:t>
            </a: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2543871" algn="l"/>
              </a:tabLst>
              <a:defRPr/>
            </a:pPr>
            <a:r>
              <a:rPr lang="en-US" sz="1750">
                <a:solidFill>
                  <a:srgbClr val="231F20"/>
                </a:solidFill>
                <a:latin typeface="Segoe UI"/>
              </a:rPr>
              <a:t>				that implicitly deﬁnes the decoder.</a:t>
            </a: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 pos="254387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compression algorithms, and thus the encoders, are</a:t>
            </a:r>
          </a:p>
          <a:p>
            <a:pPr defTabSz="806867">
              <a:lnSpc>
                <a:spcPts val="882"/>
              </a:lnSpc>
              <a:tabLst>
                <a:tab pos="190510" algn="l"/>
                <a:tab pos="425846" algn="l"/>
                <a:tab pos="493085" algn="l"/>
                <a:tab pos="750834" algn="l"/>
                <a:tab pos="2543871"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2543871" algn="l"/>
              </a:tabLst>
              <a:defRPr/>
            </a:pPr>
            <a:r>
              <a:rPr lang="en-US" sz="1750">
                <a:solidFill>
                  <a:srgbClr val="231F20"/>
                </a:solidFill>
                <a:latin typeface="Segoe UI"/>
              </a:rPr>
              <a:t>				completely up to the manufacturers.</a:t>
            </a:r>
          </a:p>
        </p:txBody>
      </p:sp>
      <p:sp>
        <p:nvSpPr>
          <p:cNvPr id="5" name="TextBox 4"/>
          <p:cNvSpPr txBox="1"/>
          <p:nvPr/>
        </p:nvSpPr>
        <p:spPr>
          <a:xfrm>
            <a:off x="6026748" y="6287358"/>
            <a:ext cx="120226"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2</a:t>
            </a:r>
          </a:p>
        </p:txBody>
      </p:sp>
      <p:sp>
        <p:nvSpPr>
          <p:cNvPr id="6" name="TextBox 5"/>
          <p:cNvSpPr txBox="1"/>
          <p:nvPr/>
        </p:nvSpPr>
        <p:spPr>
          <a:xfrm>
            <a:off x="7175126" y="6329397"/>
            <a:ext cx="2111475" cy="141064"/>
          </a:xfrm>
          <a:prstGeom prst="rect">
            <a:avLst/>
          </a:prstGeom>
          <a:noFill/>
        </p:spPr>
        <p:txBody>
          <a:bodyPr vert="horz" wrap="none" lIns="0" tIns="0" rIns="0" bIns="0" rtlCol="0">
            <a:spAutoFit/>
          </a:bodyPr>
          <a:lstStyle/>
          <a:p>
            <a:pPr>
              <a:lnSpc>
                <a:spcPts val="1087"/>
              </a:lnSpc>
            </a:pPr>
            <a:r>
              <a:rPr lang="en-US" sz="1215" i="1">
                <a:solidFill>
                  <a:srgbClr val="231F20"/>
                </a:solidFill>
                <a:latin typeface="Segoe UI"/>
              </a:rPr>
              <a:t>Li &amp; Drew  </a:t>
            </a:r>
            <a:r>
              <a:rPr lang="en-US" sz="1215">
                <a:solidFill>
                  <a:srgbClr val="231F20"/>
                </a:solidFill>
                <a:latin typeface="Segoe UI"/>
              </a:rPr>
              <a:t>c </a:t>
            </a:r>
            <a:r>
              <a:rPr lang="en-US" sz="1215" i="1">
                <a:solidFill>
                  <a:srgbClr val="231F20"/>
                </a:solidFill>
                <a:latin typeface="Segoe UI"/>
              </a:rPr>
              <a:t>Prentice Hall 2003</a:t>
            </a:r>
          </a:p>
        </p:txBody>
      </p:sp>
      <p:sp>
        <p:nvSpPr>
          <p:cNvPr id="8" name="Footer Placeholder 7">
            <a:extLst>
              <a:ext uri="{FF2B5EF4-FFF2-40B4-BE49-F238E27FC236}">
                <a16:creationId xmlns:a16="http://schemas.microsoft.com/office/drawing/2014/main" id="{20121765-B4E5-4D6B-A86B-41EA5C9D466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2711004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6AA.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434005" cy="5437386"/>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2588697"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493085" algn="l"/>
                <a:tab pos="2588697" algn="l"/>
              </a:tabLst>
              <a:defRPr/>
            </a:pPr>
            <a:endParaRPr lang="en-US" sz="1215" i="1">
              <a:solidFill>
                <a:srgbClr val="231F20"/>
              </a:solidFill>
              <a:latin typeface="Segoe UI"/>
            </a:endParaRPr>
          </a:p>
          <a:p>
            <a:pPr defTabSz="806867">
              <a:lnSpc>
                <a:spcPts val="882"/>
              </a:lnSpc>
              <a:tabLst>
                <a:tab pos="190510" algn="l"/>
                <a:tab pos="425846" algn="l"/>
                <a:tab pos="493085" algn="l"/>
                <a:tab pos="2588697" algn="l"/>
              </a:tabLst>
              <a:defRPr/>
            </a:pPr>
            <a:endParaRPr lang="en-US" sz="1215" i="1">
              <a:solidFill>
                <a:srgbClr val="231F20"/>
              </a:solidFill>
              <a:latin typeface="Segoe UI"/>
            </a:endParaRPr>
          </a:p>
          <a:p>
            <a:pPr defTabSz="806867">
              <a:lnSpc>
                <a:spcPts val="882"/>
              </a:lnSpc>
              <a:tabLst>
                <a:tab pos="190510" algn="l"/>
                <a:tab pos="425846" algn="l"/>
                <a:tab pos="493085" algn="l"/>
                <a:tab pos="2588697" algn="l"/>
              </a:tabLst>
              <a:defRPr/>
            </a:pPr>
            <a:endParaRPr lang="en-US" sz="1215" i="1">
              <a:solidFill>
                <a:srgbClr val="231F20"/>
              </a:solidFill>
              <a:latin typeface="Segoe UI"/>
            </a:endParaRPr>
          </a:p>
          <a:p>
            <a:pPr defTabSz="806867">
              <a:lnSpc>
                <a:spcPts val="882"/>
              </a:lnSpc>
              <a:tabLst>
                <a:tab pos="190510" algn="l"/>
                <a:tab pos="425846" algn="l"/>
                <a:tab pos="493085" algn="l"/>
                <a:tab pos="2588697" algn="l"/>
              </a:tabLst>
              <a:defRPr/>
            </a:pPr>
            <a:endParaRPr lang="en-US" sz="1215" i="1">
              <a:solidFill>
                <a:srgbClr val="231F20"/>
              </a:solidFill>
              <a:latin typeface="Segoe UI"/>
            </a:endParaRPr>
          </a:p>
          <a:p>
            <a:pPr defTabSz="806867">
              <a:lnSpc>
                <a:spcPts val="2120"/>
              </a:lnSpc>
              <a:tabLst>
                <a:tab pos="190510" algn="l"/>
                <a:tab pos="425846" algn="l"/>
                <a:tab pos="493085" algn="l"/>
                <a:tab pos="2588697" algn="l"/>
              </a:tabLst>
              <a:defRPr/>
            </a:pPr>
            <a:r>
              <a:rPr lang="en-US" sz="1215" i="1">
                <a:solidFill>
                  <a:srgbClr val="231F20"/>
                </a:solidFill>
                <a:latin typeface="Segoe UI"/>
              </a:rPr>
              <a:t>				</a:t>
            </a:r>
            <a:r>
              <a:rPr lang="en-US" sz="2100" b="1">
                <a:solidFill>
                  <a:srgbClr val="231F20"/>
                </a:solidFill>
                <a:latin typeface="Segoe UI"/>
              </a:rPr>
              <a:t>11.2 MPEG-1</a:t>
            </a:r>
          </a:p>
          <a:p>
            <a:pPr defTabSz="806867">
              <a:lnSpc>
                <a:spcPts val="882"/>
              </a:lnSpc>
              <a:tabLst>
                <a:tab pos="190510" algn="l"/>
                <a:tab pos="425846" algn="l"/>
                <a:tab pos="493085"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2588697" algn="l"/>
              </a:tabLst>
              <a:defRPr/>
            </a:pPr>
            <a:endParaRPr lang="en-US" sz="2100" b="1">
              <a:solidFill>
                <a:srgbClr val="231F20"/>
              </a:solidFill>
              <a:latin typeface="Segoe UI"/>
            </a:endParaRPr>
          </a:p>
          <a:p>
            <a:pPr defTabSz="806867">
              <a:lnSpc>
                <a:spcPts val="2277"/>
              </a:lnSpc>
              <a:tabLst>
                <a:tab pos="190510" algn="l"/>
                <a:tab pos="425846" algn="l"/>
                <a:tab pos="493085" algn="l"/>
                <a:tab pos="2588697"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MPEG-1 adopts the CCIR601 digital TV format also known</a:t>
            </a:r>
          </a:p>
          <a:p>
            <a:pPr defTabSz="806867">
              <a:lnSpc>
                <a:spcPts val="2128"/>
              </a:lnSpc>
              <a:tabLst>
                <a:tab pos="190510" algn="l"/>
                <a:tab pos="425846" algn="l"/>
                <a:tab pos="493085" algn="l"/>
                <a:tab pos="2588697" algn="l"/>
              </a:tabLst>
              <a:defRPr/>
            </a:pPr>
            <a:r>
              <a:rPr lang="en-US" sz="1750">
                <a:solidFill>
                  <a:srgbClr val="231F20"/>
                </a:solidFill>
                <a:latin typeface="Segoe UI"/>
              </a:rPr>
              <a:t>		as SIF (</a:t>
            </a:r>
            <a:r>
              <a:rPr lang="en-US" sz="1750" i="1">
                <a:solidFill>
                  <a:srgbClr val="231F20"/>
                </a:solidFill>
                <a:latin typeface="Segoe UI"/>
              </a:rPr>
              <a:t>Source Input Format</a:t>
            </a:r>
            <a:r>
              <a:rPr lang="en-US" sz="1750">
                <a:solidFill>
                  <a:srgbClr val="231F20"/>
                </a:solidFill>
                <a:latin typeface="Segoe UI"/>
              </a:rPr>
              <a:t>).</a:t>
            </a: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2482"/>
              </a:lnSpc>
              <a:tabLst>
                <a:tab pos="190510" algn="l"/>
                <a:tab pos="425846" algn="l"/>
                <a:tab pos="493085" algn="l"/>
                <a:tab pos="258869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MPEG-1  supports  only  non-interlaced  video.   Normally,  its</a:t>
            </a:r>
          </a:p>
          <a:p>
            <a:pPr defTabSz="806867">
              <a:lnSpc>
                <a:spcPts val="2139"/>
              </a:lnSpc>
              <a:tabLst>
                <a:tab pos="190510" algn="l"/>
                <a:tab pos="425846" algn="l"/>
                <a:tab pos="493085" algn="l"/>
                <a:tab pos="2588697" algn="l"/>
              </a:tabLst>
              <a:defRPr/>
            </a:pPr>
            <a:r>
              <a:rPr lang="en-US" sz="1750">
                <a:solidFill>
                  <a:srgbClr val="231F20"/>
                </a:solidFill>
                <a:latin typeface="Segoe UI"/>
              </a:rPr>
              <a:t>		picture resolution is:</a:t>
            </a: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3001"/>
              </a:lnSpc>
              <a:tabLst>
                <a:tab pos="190510" algn="l"/>
                <a:tab pos="425846" algn="l"/>
                <a:tab pos="493085" algn="l"/>
                <a:tab pos="258869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352 </a:t>
            </a:r>
            <a:r>
              <a:rPr lang="en-US" sz="1750" i="1">
                <a:solidFill>
                  <a:srgbClr val="231F20"/>
                </a:solidFill>
                <a:latin typeface="Segoe UI"/>
              </a:rPr>
              <a:t>× </a:t>
            </a:r>
            <a:r>
              <a:rPr lang="en-US" sz="1750">
                <a:solidFill>
                  <a:srgbClr val="231F20"/>
                </a:solidFill>
                <a:latin typeface="Segoe UI"/>
              </a:rPr>
              <a:t>240 for NTSC video at 30 fps</a:t>
            </a: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2305"/>
              </a:lnSpc>
              <a:tabLst>
                <a:tab pos="190510" algn="l"/>
                <a:tab pos="425846" algn="l"/>
                <a:tab pos="493085" algn="l"/>
                <a:tab pos="258869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352 </a:t>
            </a:r>
            <a:r>
              <a:rPr lang="en-US" sz="1750" i="1">
                <a:solidFill>
                  <a:srgbClr val="231F20"/>
                </a:solidFill>
                <a:latin typeface="Segoe UI"/>
              </a:rPr>
              <a:t>× </a:t>
            </a:r>
            <a:r>
              <a:rPr lang="en-US" sz="1750">
                <a:solidFill>
                  <a:srgbClr val="231F20"/>
                </a:solidFill>
                <a:latin typeface="Segoe UI"/>
              </a:rPr>
              <a:t>288 for PAL video at 25 fps</a:t>
            </a: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1976"/>
              </a:lnSpc>
              <a:tabLst>
                <a:tab pos="190510" algn="l"/>
                <a:tab pos="425846" algn="l"/>
                <a:tab pos="493085" algn="l"/>
                <a:tab pos="258869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It uses 4:2:0 chroma subsampling</a:t>
            </a: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3139"/>
              </a:lnSpc>
              <a:tabLst>
                <a:tab pos="190510" algn="l"/>
                <a:tab pos="425846" algn="l"/>
                <a:tab pos="493085" algn="l"/>
                <a:tab pos="258869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MPEG-1 standard is also referred to as ISO/IEC 11172.</a:t>
            </a:r>
          </a:p>
          <a:p>
            <a:pPr defTabSz="806867">
              <a:lnSpc>
                <a:spcPts val="2139"/>
              </a:lnSpc>
              <a:tabLst>
                <a:tab pos="190510" algn="l"/>
                <a:tab pos="425846" algn="l"/>
                <a:tab pos="493085" algn="l"/>
                <a:tab pos="2588697" algn="l"/>
              </a:tabLst>
              <a:defRPr/>
            </a:pPr>
            <a:r>
              <a:rPr lang="en-US" sz="1750">
                <a:solidFill>
                  <a:srgbClr val="231F20"/>
                </a:solidFill>
                <a:latin typeface="Segoe UI"/>
              </a:rPr>
              <a:t>		It has ﬁve parts:  11172-1 Systems, 11172-2 Video, 11172-3</a:t>
            </a:r>
          </a:p>
          <a:p>
            <a:pPr defTabSz="806867">
              <a:lnSpc>
                <a:spcPts val="882"/>
              </a:lnSpc>
              <a:tabLst>
                <a:tab pos="190510" algn="l"/>
                <a:tab pos="425846" algn="l"/>
                <a:tab pos="493085" algn="l"/>
                <a:tab pos="2588697" algn="l"/>
              </a:tabLst>
              <a:defRPr/>
            </a:pPr>
            <a:endParaRPr lang="en-US" sz="1750">
              <a:solidFill>
                <a:srgbClr val="231F20"/>
              </a:solidFill>
              <a:latin typeface="Segoe UI"/>
            </a:endParaRPr>
          </a:p>
          <a:p>
            <a:pPr defTabSz="806867">
              <a:lnSpc>
                <a:spcPts val="1575"/>
              </a:lnSpc>
              <a:tabLst>
                <a:tab pos="190510" algn="l"/>
                <a:tab pos="425846" algn="l"/>
                <a:tab pos="493085" algn="l"/>
                <a:tab pos="2588697" algn="l"/>
              </a:tabLst>
              <a:defRPr/>
            </a:pPr>
            <a:r>
              <a:rPr lang="en-US" sz="1750">
                <a:solidFill>
                  <a:srgbClr val="231F20"/>
                </a:solidFill>
                <a:latin typeface="Segoe UI"/>
              </a:rPr>
              <a:t>		Audio, 11172-4 Conformance, and 11172-5 Software.</a:t>
            </a:r>
          </a:p>
        </p:txBody>
      </p:sp>
      <p:sp>
        <p:nvSpPr>
          <p:cNvPr id="8" name="Footer Placeholder 7">
            <a:extLst>
              <a:ext uri="{FF2B5EF4-FFF2-40B4-BE49-F238E27FC236}">
                <a16:creationId xmlns:a16="http://schemas.microsoft.com/office/drawing/2014/main" id="{226E818B-F53A-4DF4-A4F6-E790E3A38CE8}"/>
              </a:ext>
            </a:extLst>
          </p:cNvPr>
          <p:cNvSpPr>
            <a:spLocks noGrp="1"/>
          </p:cNvSpPr>
          <p:nvPr>
            <p:ph type="ftr" sz="quarter" idx="11"/>
          </p:nvPr>
        </p:nvSpPr>
        <p:spPr/>
        <p:txBody>
          <a:bodyPr/>
          <a:lstStyle/>
          <a:p>
            <a:r>
              <a:rPr lang="en-GB" dirty="0"/>
              <a:t>Prepared By: Mohammad Rony Lecturer, Dept. Of CSE University Of Global Village (UGV), </a:t>
            </a:r>
            <a:r>
              <a:rPr lang="en-GB" dirty="0" err="1"/>
              <a:t>Barishal</a:t>
            </a:r>
            <a:endParaRPr lang="en-GB" dirty="0"/>
          </a:p>
        </p:txBody>
      </p:sp>
    </p:spTree>
    <p:extLst>
      <p:ext uri="{BB962C8B-B14F-4D97-AF65-F5344CB8AC3E}">
        <p14:creationId xmlns:p14="http://schemas.microsoft.com/office/powerpoint/2010/main" val="22017260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B6C.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344301" cy="5180905"/>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762041" algn="l"/>
                <a:tab pos="1064616"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493085" algn="l"/>
                <a:tab pos="750834" algn="l"/>
                <a:tab pos="762041" algn="l"/>
                <a:tab pos="1064616"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215" i="1">
              <a:solidFill>
                <a:srgbClr val="231F20"/>
              </a:solidFill>
              <a:latin typeface="Segoe UI"/>
            </a:endParaRPr>
          </a:p>
          <a:p>
            <a:pPr defTabSz="806867">
              <a:lnSpc>
                <a:spcPts val="2424"/>
              </a:lnSpc>
              <a:tabLst>
                <a:tab pos="190510" algn="l"/>
                <a:tab pos="425846" algn="l"/>
                <a:tab pos="493085" algn="l"/>
                <a:tab pos="750834" algn="l"/>
                <a:tab pos="762041" algn="l"/>
                <a:tab pos="1064616" algn="l"/>
              </a:tabLst>
              <a:defRPr/>
            </a:pPr>
            <a:r>
              <a:rPr lang="en-US" sz="1215" i="1">
                <a:solidFill>
                  <a:srgbClr val="231F20"/>
                </a:solidFill>
                <a:latin typeface="Segoe UI"/>
              </a:rPr>
              <a:t>						</a:t>
            </a:r>
            <a:r>
              <a:rPr lang="en-US" sz="2100" b="1">
                <a:solidFill>
                  <a:srgbClr val="231F20"/>
                </a:solidFill>
                <a:latin typeface="Segoe UI"/>
              </a:rPr>
              <a:t>Motion Compensation in MPEG-1</a:t>
            </a:r>
          </a:p>
          <a:p>
            <a:pPr defTabSz="806867">
              <a:lnSpc>
                <a:spcPts val="882"/>
              </a:lnSpc>
              <a:tabLst>
                <a:tab pos="190510" algn="l"/>
                <a:tab pos="425846" algn="l"/>
                <a:tab pos="493085" algn="l"/>
                <a:tab pos="750834" algn="l"/>
                <a:tab pos="762041" algn="l"/>
                <a:tab pos="106461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2100" b="1">
              <a:solidFill>
                <a:srgbClr val="231F20"/>
              </a:solidFill>
              <a:latin typeface="Segoe UI"/>
            </a:endParaRPr>
          </a:p>
          <a:p>
            <a:pPr defTabSz="806867">
              <a:lnSpc>
                <a:spcPts val="2277"/>
              </a:lnSpc>
              <a:tabLst>
                <a:tab pos="190510" algn="l"/>
                <a:tab pos="425846" algn="l"/>
                <a:tab pos="493085" algn="l"/>
                <a:tab pos="750834" algn="l"/>
                <a:tab pos="762041" algn="l"/>
                <a:tab pos="106461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Motion Compensation (MC) based video encoding in H.261</a:t>
            </a:r>
          </a:p>
          <a:p>
            <a:pPr defTabSz="806867">
              <a:lnSpc>
                <a:spcPts val="2128"/>
              </a:lnSpc>
              <a:tabLst>
                <a:tab pos="190510" algn="l"/>
                <a:tab pos="425846" algn="l"/>
                <a:tab pos="493085" algn="l"/>
                <a:tab pos="750834" algn="l"/>
                <a:tab pos="762041" algn="l"/>
                <a:tab pos="1064616" algn="l"/>
              </a:tabLst>
              <a:defRPr/>
            </a:pPr>
            <a:r>
              <a:rPr lang="en-US" sz="1750">
                <a:solidFill>
                  <a:srgbClr val="231F20"/>
                </a:solidFill>
                <a:latin typeface="Segoe UI"/>
              </a:rPr>
              <a:t>		works as follows:</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932"/>
              </a:lnSpc>
              <a:tabLst>
                <a:tab pos="190510" algn="l"/>
                <a:tab pos="425846" algn="l"/>
                <a:tab pos="493085" algn="l"/>
                <a:tab pos="750834" algn="l"/>
                <a:tab pos="762041" algn="l"/>
                <a:tab pos="106461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In  Motion  Estimation  (ME),  each  macroblock  (MB)  of</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762041" algn="l"/>
                <a:tab pos="1064616" algn="l"/>
              </a:tabLst>
              <a:defRPr/>
            </a:pPr>
            <a:r>
              <a:rPr lang="en-US" sz="1750">
                <a:solidFill>
                  <a:srgbClr val="231F20"/>
                </a:solidFill>
                <a:latin typeface="Segoe UI"/>
              </a:rPr>
              <a:t>				the Target P-frame is assigned a best matching MB from</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762041" algn="l"/>
                <a:tab pos="1064616" algn="l"/>
              </a:tabLst>
              <a:defRPr/>
            </a:pPr>
            <a:r>
              <a:rPr lang="en-US" sz="1750">
                <a:solidFill>
                  <a:srgbClr val="231F20"/>
                </a:solidFill>
                <a:latin typeface="Segoe UI"/>
              </a:rPr>
              <a:t>				the previously coded I or P frame - </a:t>
            </a:r>
            <a:r>
              <a:rPr lang="en-US" sz="1750" b="1">
                <a:solidFill>
                  <a:srgbClr val="231F20"/>
                </a:solidFill>
                <a:latin typeface="Segoe UI"/>
              </a:rPr>
              <a:t>prediction</a:t>
            </a:r>
            <a:r>
              <a:rPr lang="en-US" sz="1750">
                <a:solidFill>
                  <a:srgbClr val="231F20"/>
                </a:solidFill>
                <a:latin typeface="Segoe UI"/>
              </a:rPr>
              <a:t>.</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921"/>
              </a:lnSpc>
              <a:tabLst>
                <a:tab pos="190510" algn="l"/>
                <a:tab pos="425846" algn="l"/>
                <a:tab pos="493085" algn="l"/>
                <a:tab pos="750834" algn="l"/>
                <a:tab pos="762041" algn="l"/>
                <a:tab pos="1064616" algn="l"/>
              </a:tabLst>
              <a:defRPr/>
            </a:pPr>
            <a:r>
              <a:rPr lang="en-US" sz="1750">
                <a:solidFill>
                  <a:srgbClr val="231F20"/>
                </a:solidFill>
                <a:latin typeface="Segoe UI"/>
              </a:rPr>
              <a:t>			</a:t>
            </a:r>
            <a:r>
              <a:rPr lang="en-US" sz="1750" b="1">
                <a:solidFill>
                  <a:srgbClr val="231F20"/>
                </a:solidFill>
                <a:latin typeface="Segoe UI"/>
              </a:rPr>
              <a:t>– prediction error:  </a:t>
            </a:r>
            <a:r>
              <a:rPr lang="en-US" sz="1750">
                <a:solidFill>
                  <a:srgbClr val="231F20"/>
                </a:solidFill>
                <a:latin typeface="Segoe UI"/>
              </a:rPr>
              <a:t>The diﬀerence between the MB and its</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762041" algn="l"/>
                <a:tab pos="1064616" algn="l"/>
              </a:tabLst>
              <a:defRPr/>
            </a:pPr>
            <a:r>
              <a:rPr lang="en-US" sz="1750">
                <a:solidFill>
                  <a:srgbClr val="231F20"/>
                </a:solidFill>
                <a:latin typeface="Segoe UI"/>
              </a:rPr>
              <a:t>					matching MB, sent to DCT and its subsequent encoding</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762041" algn="l"/>
                <a:tab pos="1064616" algn="l"/>
              </a:tabLst>
              <a:defRPr/>
            </a:pPr>
            <a:r>
              <a:rPr lang="en-US" sz="1750">
                <a:solidFill>
                  <a:srgbClr val="231F20"/>
                </a:solidFill>
                <a:latin typeface="Segoe UI"/>
              </a:rPr>
              <a:t>					steps.</a:t>
            </a: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1064616" algn="l"/>
              </a:tabLst>
              <a:defRPr/>
            </a:pPr>
            <a:endParaRPr lang="en-US" sz="1750">
              <a:solidFill>
                <a:srgbClr val="231F20"/>
              </a:solidFill>
              <a:latin typeface="Segoe UI"/>
            </a:endParaRPr>
          </a:p>
          <a:p>
            <a:pPr defTabSz="806867">
              <a:lnSpc>
                <a:spcPts val="1932"/>
              </a:lnSpc>
              <a:tabLst>
                <a:tab pos="190510" algn="l"/>
                <a:tab pos="425846" algn="l"/>
                <a:tab pos="493085" algn="l"/>
                <a:tab pos="750834" algn="l"/>
                <a:tab pos="762041" algn="l"/>
                <a:tab pos="106461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prediction is from a previous frame — </a:t>
            </a:r>
            <a:r>
              <a:rPr lang="en-US" sz="1750" b="1">
                <a:solidFill>
                  <a:srgbClr val="231F20"/>
                </a:solidFill>
                <a:latin typeface="Segoe UI"/>
              </a:rPr>
              <a:t>forward pre-</a:t>
            </a:r>
          </a:p>
          <a:p>
            <a:pPr defTabSz="806867">
              <a:lnSpc>
                <a:spcPts val="882"/>
              </a:lnSpc>
              <a:tabLst>
                <a:tab pos="190510" algn="l"/>
                <a:tab pos="425846" algn="l"/>
                <a:tab pos="493085" algn="l"/>
                <a:tab pos="750834" algn="l"/>
                <a:tab pos="762041" algn="l"/>
                <a:tab pos="1064616" algn="l"/>
              </a:tabLst>
              <a:defRPr/>
            </a:pPr>
            <a:endParaRPr lang="en-US" sz="1750" b="1">
              <a:solidFill>
                <a:srgbClr val="231F20"/>
              </a:solidFill>
              <a:latin typeface="Segoe UI"/>
            </a:endParaRPr>
          </a:p>
          <a:p>
            <a:pPr defTabSz="806867">
              <a:lnSpc>
                <a:spcPts val="1575"/>
              </a:lnSpc>
              <a:tabLst>
                <a:tab pos="190510" algn="l"/>
                <a:tab pos="425846" algn="l"/>
                <a:tab pos="493085" algn="l"/>
                <a:tab pos="750834" algn="l"/>
                <a:tab pos="762041" algn="l"/>
                <a:tab pos="1064616" algn="l"/>
              </a:tabLst>
              <a:defRPr/>
            </a:pPr>
            <a:r>
              <a:rPr lang="en-US" sz="1750" b="1">
                <a:solidFill>
                  <a:srgbClr val="231F20"/>
                </a:solidFill>
                <a:latin typeface="Segoe UI"/>
              </a:rPr>
              <a:t>					diction</a:t>
            </a:r>
            <a:r>
              <a:rPr lang="en-US" sz="1750">
                <a:solidFill>
                  <a:srgbClr val="231F20"/>
                </a:solidFill>
                <a:latin typeface="Segoe UI"/>
              </a:rPr>
              <a:t>.</a:t>
            </a:r>
          </a:p>
        </p:txBody>
      </p:sp>
      <p:sp>
        <p:nvSpPr>
          <p:cNvPr id="8" name="Footer Placeholder 7">
            <a:extLst>
              <a:ext uri="{FF2B5EF4-FFF2-40B4-BE49-F238E27FC236}">
                <a16:creationId xmlns:a16="http://schemas.microsoft.com/office/drawing/2014/main" id="{8B052A35-ADF0-4A45-903F-9D207F9ACE5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7637381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EF7.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6F17.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11</a:t>
            </a:r>
          </a:p>
        </p:txBody>
      </p:sp>
      <p:sp>
        <p:nvSpPr>
          <p:cNvPr id="6" name="TextBox 5"/>
          <p:cNvSpPr txBox="1"/>
          <p:nvPr/>
        </p:nvSpPr>
        <p:spPr>
          <a:xfrm>
            <a:off x="3165561" y="1391791"/>
            <a:ext cx="1205458"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Previous frame</a:t>
            </a:r>
          </a:p>
        </p:txBody>
      </p:sp>
      <p:sp>
        <p:nvSpPr>
          <p:cNvPr id="7" name="TextBox 6"/>
          <p:cNvSpPr txBox="1"/>
          <p:nvPr/>
        </p:nvSpPr>
        <p:spPr>
          <a:xfrm>
            <a:off x="7984075" y="1391791"/>
            <a:ext cx="896079"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Next frame</a:t>
            </a:r>
          </a:p>
        </p:txBody>
      </p:sp>
      <p:sp>
        <p:nvSpPr>
          <p:cNvPr id="8" name="TextBox 7"/>
          <p:cNvSpPr txBox="1"/>
          <p:nvPr/>
        </p:nvSpPr>
        <p:spPr>
          <a:xfrm>
            <a:off x="5585838" y="1391791"/>
            <a:ext cx="1011687"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Target frame</a:t>
            </a:r>
          </a:p>
        </p:txBody>
      </p:sp>
      <p:sp>
        <p:nvSpPr>
          <p:cNvPr id="9" name="TextBox 8"/>
          <p:cNvSpPr txBox="1"/>
          <p:nvPr/>
        </p:nvSpPr>
        <p:spPr>
          <a:xfrm>
            <a:off x="2468656" y="3428514"/>
            <a:ext cx="6641755" cy="1641475"/>
          </a:xfrm>
          <a:prstGeom prst="rect">
            <a:avLst/>
          </a:prstGeom>
          <a:noFill/>
        </p:spPr>
        <p:txBody>
          <a:bodyPr vert="horz" wrap="none" lIns="0" tIns="0" rIns="0" bIns="0" rtlCol="0">
            <a:spAutoFit/>
          </a:bodyPr>
          <a:lstStyle/>
          <a:p>
            <a:pPr defTabSz="806867">
              <a:lnSpc>
                <a:spcPts val="1505"/>
              </a:lnSpc>
              <a:tabLst>
                <a:tab pos="1008583" algn="l"/>
              </a:tabLst>
              <a:defRPr/>
            </a:pPr>
            <a:r>
              <a:rPr lang="en-US" sz="1588"/>
              <a:t>	</a:t>
            </a:r>
            <a:r>
              <a:rPr lang="en-US" sz="1750">
                <a:solidFill>
                  <a:srgbClr val="231F20"/>
                </a:solidFill>
                <a:latin typeface="Segoe UI"/>
              </a:rPr>
              <a:t>Fig 11.1:  The Need for Bidirectional Search.</a:t>
            </a:r>
          </a:p>
          <a:p>
            <a:pPr defTabSz="806867">
              <a:lnSpc>
                <a:spcPts val="882"/>
              </a:lnSpc>
              <a:tabLst>
                <a:tab pos="1008583" algn="l"/>
              </a:tabLst>
              <a:defRPr/>
            </a:pPr>
            <a:endParaRPr lang="en-US" sz="1750">
              <a:solidFill>
                <a:srgbClr val="231F20"/>
              </a:solidFill>
              <a:latin typeface="Segoe UI"/>
            </a:endParaRPr>
          </a:p>
          <a:p>
            <a:pPr defTabSz="806867">
              <a:lnSpc>
                <a:spcPts val="882"/>
              </a:lnSpc>
              <a:tabLst>
                <a:tab pos="1008583" algn="l"/>
              </a:tabLst>
              <a:defRPr/>
            </a:pPr>
            <a:endParaRPr lang="en-US" sz="1750">
              <a:solidFill>
                <a:srgbClr val="231F20"/>
              </a:solidFill>
              <a:latin typeface="Segoe UI"/>
            </a:endParaRPr>
          </a:p>
          <a:p>
            <a:pPr defTabSz="806867">
              <a:lnSpc>
                <a:spcPts val="1968"/>
              </a:lnSpc>
              <a:tabLst>
                <a:tab pos="1008583" algn="l"/>
              </a:tabLst>
              <a:defRPr/>
            </a:pPr>
            <a:r>
              <a:rPr lang="en-US" sz="1459">
                <a:solidFill>
                  <a:srgbClr val="231F20"/>
                </a:solidFill>
                <a:latin typeface="Segoe UI"/>
              </a:rPr>
              <a:t>The  MB  containing  part  of  a  ball  in  the  Target  frame  cannot  ﬁnd  a  good</a:t>
            </a:r>
          </a:p>
          <a:p>
            <a:pPr defTabSz="806867">
              <a:lnSpc>
                <a:spcPts val="882"/>
              </a:lnSpc>
              <a:tabLst>
                <a:tab pos="1008583" algn="l"/>
              </a:tabLst>
              <a:defRPr/>
            </a:pPr>
            <a:endParaRPr lang="en-US" sz="1459">
              <a:solidFill>
                <a:srgbClr val="231F20"/>
              </a:solidFill>
              <a:latin typeface="Segoe UI"/>
            </a:endParaRPr>
          </a:p>
          <a:p>
            <a:pPr defTabSz="806867">
              <a:lnSpc>
                <a:spcPts val="1573"/>
              </a:lnSpc>
              <a:tabLst>
                <a:tab pos="1008583" algn="l"/>
              </a:tabLst>
              <a:defRPr/>
            </a:pPr>
            <a:r>
              <a:rPr lang="en-US" sz="1459">
                <a:solidFill>
                  <a:srgbClr val="231F20"/>
                </a:solidFill>
                <a:latin typeface="Segoe UI"/>
              </a:rPr>
              <a:t>matching  MB  in  the  previous  frame  because  half  of  the  ball  was  occluded</a:t>
            </a:r>
          </a:p>
          <a:p>
            <a:pPr defTabSz="806867">
              <a:lnSpc>
                <a:spcPts val="882"/>
              </a:lnSpc>
              <a:tabLst>
                <a:tab pos="1008583" algn="l"/>
              </a:tabLst>
              <a:defRPr/>
            </a:pPr>
            <a:endParaRPr lang="en-US" sz="1459">
              <a:solidFill>
                <a:srgbClr val="231F20"/>
              </a:solidFill>
              <a:latin typeface="Segoe UI"/>
            </a:endParaRPr>
          </a:p>
          <a:p>
            <a:pPr defTabSz="806867">
              <a:lnSpc>
                <a:spcPts val="1586"/>
              </a:lnSpc>
              <a:tabLst>
                <a:tab pos="1008583" algn="l"/>
              </a:tabLst>
              <a:defRPr/>
            </a:pPr>
            <a:r>
              <a:rPr lang="en-US" sz="1459">
                <a:solidFill>
                  <a:srgbClr val="231F20"/>
                </a:solidFill>
                <a:latin typeface="Segoe UI"/>
              </a:rPr>
              <a:t>by another object.  A match however can readily be obtained from the next</a:t>
            </a:r>
          </a:p>
          <a:p>
            <a:pPr defTabSz="806867">
              <a:lnSpc>
                <a:spcPts val="882"/>
              </a:lnSpc>
              <a:tabLst>
                <a:tab pos="1008583" algn="l"/>
              </a:tabLst>
              <a:defRPr/>
            </a:pPr>
            <a:endParaRPr lang="en-US" sz="1459">
              <a:solidFill>
                <a:srgbClr val="231F20"/>
              </a:solidFill>
              <a:latin typeface="Segoe UI"/>
            </a:endParaRPr>
          </a:p>
          <a:p>
            <a:pPr defTabSz="806867">
              <a:lnSpc>
                <a:spcPts val="1573"/>
              </a:lnSpc>
              <a:tabLst>
                <a:tab pos="1008583" algn="l"/>
              </a:tabLst>
              <a:defRPr/>
            </a:pPr>
            <a:r>
              <a:rPr lang="en-US" sz="1459">
                <a:solidFill>
                  <a:srgbClr val="231F20"/>
                </a:solidFill>
                <a:latin typeface="Segoe UI"/>
              </a:rPr>
              <a:t>frame.</a:t>
            </a:r>
          </a:p>
        </p:txBody>
      </p:sp>
      <p:sp>
        <p:nvSpPr>
          <p:cNvPr id="13" name="Footer Placeholder 12">
            <a:extLst>
              <a:ext uri="{FF2B5EF4-FFF2-40B4-BE49-F238E27FC236}">
                <a16:creationId xmlns:a16="http://schemas.microsoft.com/office/drawing/2014/main" id="{D58D95B9-A472-4431-BD35-A848E11371E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79318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70B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655861" cy="5437386"/>
          </a:xfrm>
          <a:prstGeom prst="rect">
            <a:avLst/>
          </a:prstGeom>
          <a:noFill/>
        </p:spPr>
        <p:txBody>
          <a:bodyPr vert="horz" wrap="none" lIns="0" tIns="0" rIns="0" bIns="0" rtlCol="0">
            <a:spAutoFit/>
          </a:bodyPr>
          <a:lstStyle/>
          <a:p>
            <a:pPr defTabSz="806867">
              <a:lnSpc>
                <a:spcPts val="1045"/>
              </a:lnSpc>
              <a:tabLst>
                <a:tab pos="190510" algn="l"/>
                <a:tab pos="347401" algn="l"/>
                <a:tab pos="425846" algn="l"/>
                <a:tab pos="515498" algn="l"/>
                <a:tab pos="750834" algn="l"/>
              </a:tabLst>
              <a:defRPr/>
            </a:pPr>
            <a:r>
              <a:rPr lang="en-US" sz="1215" i="1">
                <a:solidFill>
                  <a:srgbClr val="231F20"/>
                </a:solidFill>
                <a:latin typeface="Segoe UI"/>
              </a:rPr>
              <a:t>Fundamentals of Multimedia, Chapter 11</a:t>
            </a: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215" i="1">
              <a:solidFill>
                <a:srgbClr val="231F20"/>
              </a:solidFill>
              <a:latin typeface="Segoe UI"/>
            </a:endParaRPr>
          </a:p>
          <a:p>
            <a:pPr defTabSz="806867">
              <a:lnSpc>
                <a:spcPts val="2025"/>
              </a:lnSpc>
              <a:tabLst>
                <a:tab pos="190510" algn="l"/>
                <a:tab pos="347401" algn="l"/>
                <a:tab pos="425846" algn="l"/>
                <a:tab pos="515498" algn="l"/>
                <a:tab pos="750834" algn="l"/>
              </a:tabLst>
              <a:defRPr/>
            </a:pPr>
            <a:r>
              <a:rPr lang="en-US" sz="1215" i="1">
                <a:solidFill>
                  <a:srgbClr val="231F20"/>
                </a:solidFill>
                <a:latin typeface="Segoe UI"/>
              </a:rPr>
              <a:t>		</a:t>
            </a:r>
            <a:r>
              <a:rPr lang="en-US" sz="2100" b="1">
                <a:solidFill>
                  <a:srgbClr val="231F20"/>
                </a:solidFill>
                <a:latin typeface="Segoe UI"/>
              </a:rPr>
              <a:t>Motion Compensation in MPEG-1 (Cont’d)</a:t>
            </a:r>
          </a:p>
          <a:p>
            <a:pPr defTabSz="806867">
              <a:lnSpc>
                <a:spcPts val="882"/>
              </a:lnSpc>
              <a:tabLst>
                <a:tab pos="190510" algn="l"/>
                <a:tab pos="347401" algn="l"/>
                <a:tab pos="425846" algn="l"/>
                <a:tab pos="515498" algn="l"/>
                <a:tab pos="750834" algn="l"/>
              </a:tabLst>
              <a:defRPr/>
            </a:pPr>
            <a:endParaRPr lang="en-US" sz="2100" b="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2100" b="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2100" b="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2100" b="1">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2100" b="1">
              <a:solidFill>
                <a:srgbClr val="231F20"/>
              </a:solidFill>
              <a:latin typeface="Segoe UI"/>
            </a:endParaRPr>
          </a:p>
          <a:p>
            <a:pPr defTabSz="806867">
              <a:lnSpc>
                <a:spcPts val="2277"/>
              </a:lnSpc>
              <a:tabLst>
                <a:tab pos="190510" algn="l"/>
                <a:tab pos="347401" algn="l"/>
                <a:tab pos="425846" algn="l"/>
                <a:tab pos="515498" algn="l"/>
                <a:tab pos="75083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  introduces  a  third  frame  type  —  </a:t>
            </a:r>
            <a:r>
              <a:rPr lang="en-US" sz="1750" i="1">
                <a:solidFill>
                  <a:srgbClr val="231F20"/>
                </a:solidFill>
                <a:latin typeface="Segoe UI"/>
              </a:rPr>
              <a:t>B-frames</a:t>
            </a:r>
            <a:r>
              <a:rPr lang="en-US" sz="1750">
                <a:solidFill>
                  <a:srgbClr val="231F20"/>
                </a:solidFill>
                <a:latin typeface="Segoe UI"/>
              </a:rPr>
              <a:t>,  and  its</a:t>
            </a:r>
          </a:p>
          <a:p>
            <a:pPr defTabSz="806867">
              <a:lnSpc>
                <a:spcPts val="2128"/>
              </a:lnSpc>
              <a:tabLst>
                <a:tab pos="190510" algn="l"/>
                <a:tab pos="347401" algn="l"/>
                <a:tab pos="425846" algn="l"/>
                <a:tab pos="515498" algn="l"/>
                <a:tab pos="750834" algn="l"/>
              </a:tabLst>
              <a:defRPr/>
            </a:pPr>
            <a:r>
              <a:rPr lang="en-US" sz="1750">
                <a:solidFill>
                  <a:srgbClr val="231F20"/>
                </a:solidFill>
                <a:latin typeface="Segoe UI"/>
              </a:rPr>
              <a:t>			accompanying bi-directional motion compensation.</a:t>
            </a:r>
          </a:p>
          <a:p>
            <a:pPr defTabSz="806867">
              <a:lnSpc>
                <a:spcPts val="882"/>
              </a:lnSpc>
              <a:tabLst>
                <a:tab pos="190510" algn="l"/>
                <a:tab pos="347401" algn="l"/>
                <a:tab pos="425846" algn="l"/>
                <a:tab pos="515498" algn="l"/>
                <a:tab pos="750834" algn="l"/>
              </a:tabLst>
              <a:defRPr/>
            </a:pPr>
            <a:endParaRPr lang="en-US" sz="1750">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750">
              <a:solidFill>
                <a:srgbClr val="231F20"/>
              </a:solidFill>
              <a:latin typeface="Segoe UI"/>
            </a:endParaRPr>
          </a:p>
          <a:p>
            <a:pPr defTabSz="806867">
              <a:lnSpc>
                <a:spcPts val="2482"/>
              </a:lnSpc>
              <a:tabLst>
                <a:tab pos="190510" algn="l"/>
                <a:tab pos="347401" algn="l"/>
                <a:tab pos="425846" algn="l"/>
                <a:tab pos="515498"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MC-based B-frame coding idea is illustrated in Fig.  11.2:</a:t>
            </a:r>
          </a:p>
          <a:p>
            <a:pPr defTabSz="806867">
              <a:lnSpc>
                <a:spcPts val="882"/>
              </a:lnSpc>
              <a:tabLst>
                <a:tab pos="190510" algn="l"/>
                <a:tab pos="347401" algn="l"/>
                <a:tab pos="425846" algn="l"/>
                <a:tab pos="515498" algn="l"/>
                <a:tab pos="750834" algn="l"/>
              </a:tabLst>
              <a:defRPr/>
            </a:pPr>
            <a:endParaRPr lang="en-US" sz="1750">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750">
              <a:solidFill>
                <a:srgbClr val="231F20"/>
              </a:solidFill>
              <a:latin typeface="Segoe UI"/>
            </a:endParaRPr>
          </a:p>
          <a:p>
            <a:pPr defTabSz="806867">
              <a:lnSpc>
                <a:spcPts val="1511"/>
              </a:lnSpc>
              <a:tabLst>
                <a:tab pos="190510" algn="l"/>
                <a:tab pos="347401" algn="l"/>
                <a:tab pos="425846" algn="l"/>
                <a:tab pos="515498" algn="l"/>
                <a:tab pos="750834"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Each MB from a B-frame will have up to </a:t>
            </a:r>
            <a:r>
              <a:rPr lang="en-US" sz="1459" i="1">
                <a:solidFill>
                  <a:srgbClr val="231F20"/>
                </a:solidFill>
                <a:latin typeface="Segoe UI"/>
              </a:rPr>
              <a:t>two </a:t>
            </a:r>
            <a:r>
              <a:rPr lang="en-US" sz="1459">
                <a:solidFill>
                  <a:srgbClr val="231F20"/>
                </a:solidFill>
                <a:latin typeface="Segoe UI"/>
              </a:rPr>
              <a:t>motion vectors (MVs)</a:t>
            </a:r>
          </a:p>
          <a:p>
            <a:pPr defTabSz="806867">
              <a:lnSpc>
                <a:spcPts val="1662"/>
              </a:lnSpc>
              <a:tabLst>
                <a:tab pos="190510" algn="l"/>
                <a:tab pos="347401" algn="l"/>
                <a:tab pos="425846" algn="l"/>
                <a:tab pos="515498" algn="l"/>
                <a:tab pos="750834" algn="l"/>
              </a:tabLst>
              <a:defRPr/>
            </a:pPr>
            <a:r>
              <a:rPr lang="en-US" sz="1459">
                <a:solidFill>
                  <a:srgbClr val="231F20"/>
                </a:solidFill>
                <a:latin typeface="Segoe UI"/>
              </a:rPr>
              <a:t>					(one from the forward and one from the backward prediction).</a:t>
            </a:r>
          </a:p>
          <a:p>
            <a:pPr defTabSz="806867">
              <a:lnSpc>
                <a:spcPts val="882"/>
              </a:lnSpc>
              <a:tabLst>
                <a:tab pos="190510" algn="l"/>
                <a:tab pos="347401" algn="l"/>
                <a:tab pos="425846" algn="l"/>
                <a:tab pos="515498" algn="l"/>
                <a:tab pos="750834" algn="l"/>
              </a:tabLst>
              <a:defRPr/>
            </a:pPr>
            <a:endParaRPr lang="en-US" sz="1459">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459">
              <a:solidFill>
                <a:srgbClr val="231F20"/>
              </a:solidFill>
              <a:latin typeface="Segoe UI"/>
            </a:endParaRPr>
          </a:p>
          <a:p>
            <a:pPr defTabSz="806867">
              <a:lnSpc>
                <a:spcPts val="1392"/>
              </a:lnSpc>
              <a:tabLst>
                <a:tab pos="190510" algn="l"/>
                <a:tab pos="347401" algn="l"/>
                <a:tab pos="425846" algn="l"/>
                <a:tab pos="515498" algn="l"/>
                <a:tab pos="750834"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If matching in both directions is successful, then two MVs will be sent</a:t>
            </a:r>
          </a:p>
          <a:p>
            <a:pPr defTabSz="806867">
              <a:lnSpc>
                <a:spcPts val="1662"/>
              </a:lnSpc>
              <a:tabLst>
                <a:tab pos="190510" algn="l"/>
                <a:tab pos="347401" algn="l"/>
                <a:tab pos="425846" algn="l"/>
                <a:tab pos="515498" algn="l"/>
                <a:tab pos="750834" algn="l"/>
              </a:tabLst>
              <a:defRPr/>
            </a:pPr>
            <a:r>
              <a:rPr lang="en-US" sz="1459">
                <a:solidFill>
                  <a:srgbClr val="231F20"/>
                </a:solidFill>
                <a:latin typeface="Segoe UI"/>
              </a:rPr>
              <a:t>					and the two corresponding matching MBs are averaged (indicated by</a:t>
            </a:r>
          </a:p>
          <a:p>
            <a:pPr defTabSz="806867">
              <a:lnSpc>
                <a:spcPts val="1673"/>
              </a:lnSpc>
              <a:tabLst>
                <a:tab pos="190510" algn="l"/>
                <a:tab pos="347401" algn="l"/>
                <a:tab pos="425846" algn="l"/>
                <a:tab pos="515498" algn="l"/>
                <a:tab pos="750834" algn="l"/>
              </a:tabLst>
              <a:defRPr/>
            </a:pPr>
            <a:r>
              <a:rPr lang="en-US" sz="1459">
                <a:solidFill>
                  <a:srgbClr val="231F20"/>
                </a:solidFill>
                <a:latin typeface="Segoe UI"/>
              </a:rPr>
              <a:t>					‘%’ in the ﬁgure) before comparing to the Target MB for generating</a:t>
            </a:r>
          </a:p>
          <a:p>
            <a:pPr defTabSz="806867">
              <a:lnSpc>
                <a:spcPts val="1673"/>
              </a:lnSpc>
              <a:tabLst>
                <a:tab pos="190510" algn="l"/>
                <a:tab pos="347401" algn="l"/>
                <a:tab pos="425846" algn="l"/>
                <a:tab pos="515498" algn="l"/>
                <a:tab pos="750834" algn="l"/>
              </a:tabLst>
              <a:defRPr/>
            </a:pPr>
            <a:r>
              <a:rPr lang="en-US" sz="1459">
                <a:solidFill>
                  <a:srgbClr val="231F20"/>
                </a:solidFill>
                <a:latin typeface="Segoe UI"/>
              </a:rPr>
              <a:t>					the prediction error.</a:t>
            </a:r>
          </a:p>
          <a:p>
            <a:pPr defTabSz="806867">
              <a:lnSpc>
                <a:spcPts val="882"/>
              </a:lnSpc>
              <a:tabLst>
                <a:tab pos="190510" algn="l"/>
                <a:tab pos="347401" algn="l"/>
                <a:tab pos="425846" algn="l"/>
                <a:tab pos="515498" algn="l"/>
                <a:tab pos="750834" algn="l"/>
              </a:tabLst>
              <a:defRPr/>
            </a:pPr>
            <a:endParaRPr lang="en-US" sz="1459">
              <a:solidFill>
                <a:srgbClr val="231F20"/>
              </a:solidFill>
              <a:latin typeface="Segoe UI"/>
            </a:endParaRPr>
          </a:p>
          <a:p>
            <a:pPr defTabSz="806867">
              <a:lnSpc>
                <a:spcPts val="882"/>
              </a:lnSpc>
              <a:tabLst>
                <a:tab pos="190510" algn="l"/>
                <a:tab pos="347401" algn="l"/>
                <a:tab pos="425846" algn="l"/>
                <a:tab pos="515498" algn="l"/>
                <a:tab pos="750834" algn="l"/>
              </a:tabLst>
              <a:defRPr/>
            </a:pPr>
            <a:endParaRPr lang="en-US" sz="1459">
              <a:solidFill>
                <a:srgbClr val="231F20"/>
              </a:solidFill>
              <a:latin typeface="Segoe UI"/>
            </a:endParaRPr>
          </a:p>
          <a:p>
            <a:pPr defTabSz="806867">
              <a:lnSpc>
                <a:spcPts val="1379"/>
              </a:lnSpc>
              <a:tabLst>
                <a:tab pos="190510" algn="l"/>
                <a:tab pos="347401" algn="l"/>
                <a:tab pos="425846" algn="l"/>
                <a:tab pos="515498" algn="l"/>
                <a:tab pos="750834"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If  an  acceptable  match  can  be  found  in  only  one  of  the  reference</a:t>
            </a:r>
          </a:p>
          <a:p>
            <a:pPr defTabSz="806867">
              <a:lnSpc>
                <a:spcPts val="1673"/>
              </a:lnSpc>
              <a:tabLst>
                <a:tab pos="190510" algn="l"/>
                <a:tab pos="347401" algn="l"/>
                <a:tab pos="425846" algn="l"/>
                <a:tab pos="515498" algn="l"/>
                <a:tab pos="750834" algn="l"/>
              </a:tabLst>
              <a:defRPr/>
            </a:pPr>
            <a:r>
              <a:rPr lang="en-US" sz="1459">
                <a:solidFill>
                  <a:srgbClr val="231F20"/>
                </a:solidFill>
                <a:latin typeface="Segoe UI"/>
              </a:rPr>
              <a:t>					frames,  then  only  one  MV  and  its  corresponding  MB  will  be  used</a:t>
            </a:r>
          </a:p>
          <a:p>
            <a:pPr defTabSz="806867">
              <a:lnSpc>
                <a:spcPts val="1673"/>
              </a:lnSpc>
              <a:tabLst>
                <a:tab pos="190510" algn="l"/>
                <a:tab pos="347401" algn="l"/>
                <a:tab pos="425846" algn="l"/>
                <a:tab pos="515498" algn="l"/>
                <a:tab pos="750834" algn="l"/>
              </a:tabLst>
              <a:defRPr/>
            </a:pPr>
            <a:r>
              <a:rPr lang="en-US" sz="1459">
                <a:solidFill>
                  <a:srgbClr val="231F20"/>
                </a:solidFill>
                <a:latin typeface="Segoe UI"/>
              </a:rPr>
              <a:t>					from either the forward or backward prediction.</a:t>
            </a:r>
          </a:p>
        </p:txBody>
      </p:sp>
      <p:sp>
        <p:nvSpPr>
          <p:cNvPr id="8" name="Footer Placeholder 7">
            <a:extLst>
              <a:ext uri="{FF2B5EF4-FFF2-40B4-BE49-F238E27FC236}">
                <a16:creationId xmlns:a16="http://schemas.microsoft.com/office/drawing/2014/main" id="{B8C82C15-3702-44BB-9422-316B12D792F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612002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7533.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7544.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11</a:t>
            </a:r>
          </a:p>
        </p:txBody>
      </p:sp>
      <p:sp>
        <p:nvSpPr>
          <p:cNvPr id="6" name="TextBox 5"/>
          <p:cNvSpPr txBox="1"/>
          <p:nvPr/>
        </p:nvSpPr>
        <p:spPr>
          <a:xfrm>
            <a:off x="3277368" y="1041377"/>
            <a:ext cx="1825821" cy="2420856"/>
          </a:xfrm>
          <a:prstGeom prst="rect">
            <a:avLst/>
          </a:prstGeom>
          <a:noFill/>
        </p:spPr>
        <p:txBody>
          <a:bodyPr vert="horz" wrap="none" lIns="0" tIns="0" rIns="0" bIns="0" rtlCol="0">
            <a:spAutoFit/>
          </a:bodyPr>
          <a:lstStyle/>
          <a:p>
            <a:pPr defTabSz="806867">
              <a:lnSpc>
                <a:spcPts val="1279"/>
              </a:lnSpc>
              <a:tabLst>
                <a:tab pos="1165474" algn="l"/>
              </a:tabLst>
              <a:defRPr/>
            </a:pPr>
            <a:r>
              <a:rPr lang="en-US" sz="1421">
                <a:solidFill>
                  <a:srgbClr val="000000"/>
                </a:solidFill>
                <a:latin typeface="Times New Roman"/>
              </a:rPr>
              <a:t>Previous reference frame</a:t>
            </a: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882"/>
              </a:lnSpc>
              <a:tabLst>
                <a:tab pos="1165474" algn="l"/>
              </a:tabLst>
              <a:defRPr/>
            </a:pPr>
            <a:endParaRPr lang="en-US" sz="1421">
              <a:solidFill>
                <a:srgbClr val="000000"/>
              </a:solidFill>
              <a:latin typeface="Times New Roman"/>
            </a:endParaRPr>
          </a:p>
          <a:p>
            <a:pPr defTabSz="806867">
              <a:lnSpc>
                <a:spcPts val="2568"/>
              </a:lnSpc>
              <a:tabLst>
                <a:tab pos="1165474" algn="l"/>
              </a:tabLst>
              <a:defRPr/>
            </a:pPr>
            <a:r>
              <a:rPr lang="en-US" sz="1421">
                <a:solidFill>
                  <a:srgbClr val="000000"/>
                </a:solidFill>
                <a:latin typeface="Times New Roman"/>
              </a:rPr>
              <a:t>	</a:t>
            </a:r>
            <a:r>
              <a:rPr lang="en-US" sz="1421">
                <a:solidFill>
                  <a:srgbClr val="000000"/>
                </a:solidFill>
                <a:latin typeface="Symbol"/>
              </a:rPr>
              <a:t>−</a:t>
            </a:r>
          </a:p>
        </p:txBody>
      </p:sp>
      <p:sp>
        <p:nvSpPr>
          <p:cNvPr id="7" name="TextBox 6"/>
          <p:cNvSpPr txBox="1"/>
          <p:nvPr/>
        </p:nvSpPr>
        <p:spPr>
          <a:xfrm>
            <a:off x="5595444" y="1041377"/>
            <a:ext cx="1233671" cy="4002121"/>
          </a:xfrm>
          <a:prstGeom prst="rect">
            <a:avLst/>
          </a:prstGeom>
          <a:noFill/>
        </p:spPr>
        <p:txBody>
          <a:bodyPr vert="horz" wrap="none" lIns="0" tIns="0" rIns="0" bIns="0" rtlCol="0">
            <a:spAutoFit/>
          </a:bodyPr>
          <a:lstStyle/>
          <a:p>
            <a:pPr defTabSz="806867">
              <a:lnSpc>
                <a:spcPts val="1279"/>
              </a:lnSpc>
              <a:tabLst>
                <a:tab pos="67239" algn="l"/>
                <a:tab pos="123271" algn="l"/>
              </a:tabLst>
              <a:defRPr/>
            </a:pPr>
            <a:r>
              <a:rPr lang="en-US" sz="1588"/>
              <a:t>	</a:t>
            </a:r>
            <a:r>
              <a:rPr lang="en-US" sz="1421">
                <a:solidFill>
                  <a:srgbClr val="000000"/>
                </a:solidFill>
                <a:latin typeface="Times New Roman"/>
              </a:rPr>
              <a:t>Target frame</a:t>
            </a: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1578"/>
              </a:lnSpc>
              <a:tabLst>
                <a:tab pos="67239" algn="l"/>
                <a:tab pos="123271" algn="l"/>
              </a:tabLst>
              <a:defRPr/>
            </a:pPr>
            <a:r>
              <a:rPr lang="en-US" sz="1421">
                <a:solidFill>
                  <a:srgbClr val="000000"/>
                </a:solidFill>
                <a:latin typeface="Times New Roman"/>
              </a:rPr>
              <a:t>%</a:t>
            </a: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882"/>
              </a:lnSpc>
              <a:tabLst>
                <a:tab pos="67239" algn="l"/>
                <a:tab pos="123271" algn="l"/>
              </a:tabLst>
              <a:defRPr/>
            </a:pPr>
            <a:endParaRPr lang="en-US" sz="1421">
              <a:solidFill>
                <a:srgbClr val="000000"/>
              </a:solidFill>
              <a:latin typeface="Times New Roman"/>
            </a:endParaRPr>
          </a:p>
          <a:p>
            <a:pPr defTabSz="806867">
              <a:lnSpc>
                <a:spcPts val="1291"/>
              </a:lnSpc>
              <a:tabLst>
                <a:tab pos="67239" algn="l"/>
                <a:tab pos="123271" algn="l"/>
              </a:tabLst>
              <a:defRPr/>
            </a:pPr>
            <a:r>
              <a:rPr lang="en-US" sz="1421">
                <a:solidFill>
                  <a:srgbClr val="000000"/>
                </a:solidFill>
                <a:latin typeface="Times New Roman"/>
              </a:rPr>
              <a:t>		Motion vectors</a:t>
            </a:r>
          </a:p>
        </p:txBody>
      </p:sp>
      <p:sp>
        <p:nvSpPr>
          <p:cNvPr id="8" name="TextBox 7"/>
          <p:cNvSpPr txBox="1"/>
          <p:nvPr/>
        </p:nvSpPr>
        <p:spPr>
          <a:xfrm>
            <a:off x="7186537" y="1041377"/>
            <a:ext cx="1731884" cy="3941207"/>
          </a:xfrm>
          <a:prstGeom prst="rect">
            <a:avLst/>
          </a:prstGeom>
          <a:noFill/>
        </p:spPr>
        <p:txBody>
          <a:bodyPr vert="horz" wrap="none" lIns="0" tIns="0" rIns="0" bIns="0" rtlCol="0">
            <a:spAutoFit/>
          </a:bodyPr>
          <a:lstStyle/>
          <a:p>
            <a:pPr defTabSz="806867">
              <a:lnSpc>
                <a:spcPts val="1279"/>
              </a:lnSpc>
              <a:tabLst>
                <a:tab pos="67239" algn="l"/>
                <a:tab pos="89652" algn="l"/>
                <a:tab pos="268956" algn="l"/>
                <a:tab pos="369814" algn="l"/>
                <a:tab pos="537911" algn="l"/>
                <a:tab pos="649976" algn="l"/>
                <a:tab pos="1288745" algn="l"/>
              </a:tabLst>
              <a:defRPr/>
            </a:pPr>
            <a:r>
              <a:rPr lang="en-US" sz="1588"/>
              <a:t>	</a:t>
            </a:r>
            <a:r>
              <a:rPr lang="en-US" sz="1421">
                <a:solidFill>
                  <a:srgbClr val="000000"/>
                </a:solidFill>
                <a:latin typeface="Times New Roman"/>
              </a:rPr>
              <a:t>Future reference frame</a:t>
            </a: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1969"/>
              </a:lnSpc>
              <a:tabLst>
                <a:tab pos="67239" algn="l"/>
                <a:tab pos="89652" algn="l"/>
                <a:tab pos="268956" algn="l"/>
                <a:tab pos="369814" algn="l"/>
                <a:tab pos="537911" algn="l"/>
                <a:tab pos="649976" algn="l"/>
                <a:tab pos="1288745" algn="l"/>
              </a:tabLst>
              <a:defRPr/>
            </a:pPr>
            <a:r>
              <a:rPr lang="en-US" sz="1421">
                <a:solidFill>
                  <a:srgbClr val="000000"/>
                </a:solidFill>
                <a:latin typeface="Times New Roman"/>
              </a:rPr>
              <a:t>Difference macroblock</a:t>
            </a:r>
          </a:p>
          <a:p>
            <a:pPr defTabSz="806867">
              <a:lnSpc>
                <a:spcPts val="1812"/>
              </a:lnSpc>
              <a:tabLst>
                <a:tab pos="67239" algn="l"/>
                <a:tab pos="89652" algn="l"/>
                <a:tab pos="268956" algn="l"/>
                <a:tab pos="369814" algn="l"/>
                <a:tab pos="537911" algn="l"/>
                <a:tab pos="649976" algn="l"/>
                <a:tab pos="1288745" algn="l"/>
              </a:tabLst>
              <a:defRPr/>
            </a:pPr>
            <a:r>
              <a:rPr lang="en-US" sz="1421">
                <a:solidFill>
                  <a:srgbClr val="000000"/>
                </a:solidFill>
                <a:latin typeface="Times New Roman"/>
              </a:rPr>
              <a:t>					</a:t>
            </a:r>
            <a:r>
              <a:rPr lang="en-US" sz="1421" i="1">
                <a:solidFill>
                  <a:srgbClr val="000000"/>
                </a:solidFill>
                <a:latin typeface="Segoe UI"/>
              </a:rPr>
              <a:t>Y</a:t>
            </a:r>
          </a:p>
          <a:p>
            <a:pPr defTabSz="806867">
              <a:lnSpc>
                <a:spcPts val="882"/>
              </a:lnSpc>
              <a:tabLst>
                <a:tab pos="67239" algn="l"/>
                <a:tab pos="89652" algn="l"/>
                <a:tab pos="268956" algn="l"/>
                <a:tab pos="369814" algn="l"/>
                <a:tab pos="537911" algn="l"/>
                <a:tab pos="649976" algn="l"/>
                <a:tab pos="1288745" algn="l"/>
              </a:tabLst>
              <a:defRPr/>
            </a:pPr>
            <a:endParaRPr lang="en-US" sz="1421" i="1">
              <a:solidFill>
                <a:srgbClr val="000000"/>
              </a:solidFill>
              <a:latin typeface="Segoe UI"/>
            </a:endParaRPr>
          </a:p>
          <a:p>
            <a:pPr defTabSz="806867">
              <a:lnSpc>
                <a:spcPts val="1649"/>
              </a:lnSpc>
              <a:tabLst>
                <a:tab pos="67239" algn="l"/>
                <a:tab pos="89652" algn="l"/>
                <a:tab pos="268956" algn="l"/>
                <a:tab pos="369814" algn="l"/>
                <a:tab pos="537911" algn="l"/>
                <a:tab pos="649976" algn="l"/>
                <a:tab pos="1288745" algn="l"/>
              </a:tabLst>
              <a:defRPr/>
            </a:pPr>
            <a:r>
              <a:rPr lang="en-US" sz="1421" i="1">
                <a:solidFill>
                  <a:srgbClr val="000000"/>
                </a:solidFill>
                <a:latin typeface="Segoe UI"/>
              </a:rPr>
              <a:t>							C</a:t>
            </a:r>
            <a:r>
              <a:rPr lang="en-US" sz="994" i="1">
                <a:solidFill>
                  <a:srgbClr val="000000"/>
                </a:solidFill>
                <a:latin typeface="Segoe UI"/>
              </a:rPr>
              <a:t>b</a:t>
            </a:r>
          </a:p>
          <a:p>
            <a:pPr defTabSz="806867">
              <a:lnSpc>
                <a:spcPts val="2302"/>
              </a:lnSpc>
              <a:tabLst>
                <a:tab pos="67239" algn="l"/>
                <a:tab pos="89652" algn="l"/>
                <a:tab pos="268956" algn="l"/>
                <a:tab pos="369814" algn="l"/>
                <a:tab pos="537911" algn="l"/>
                <a:tab pos="649976" algn="l"/>
                <a:tab pos="1288745" algn="l"/>
              </a:tabLst>
              <a:defRPr/>
            </a:pPr>
            <a:r>
              <a:rPr lang="en-US" sz="994" i="1">
                <a:solidFill>
                  <a:srgbClr val="000000"/>
                </a:solidFill>
                <a:latin typeface="Segoe UI"/>
              </a:rPr>
              <a:t>							</a:t>
            </a:r>
            <a:r>
              <a:rPr lang="en-US" sz="1421" i="1">
                <a:solidFill>
                  <a:srgbClr val="000000"/>
                </a:solidFill>
                <a:latin typeface="Segoe UI"/>
              </a:rPr>
              <a:t>C</a:t>
            </a:r>
            <a:r>
              <a:rPr lang="en-US" sz="994" i="1">
                <a:solidFill>
                  <a:srgbClr val="000000"/>
                </a:solidFill>
                <a:latin typeface="Segoe UI"/>
              </a:rPr>
              <a:t>r</a:t>
            </a:r>
          </a:p>
          <a:p>
            <a:pPr defTabSz="806867">
              <a:lnSpc>
                <a:spcPts val="882"/>
              </a:lnSpc>
              <a:tabLst>
                <a:tab pos="67239" algn="l"/>
                <a:tab pos="89652" algn="l"/>
                <a:tab pos="268956" algn="l"/>
                <a:tab pos="369814" algn="l"/>
                <a:tab pos="537911" algn="l"/>
                <a:tab pos="649976" algn="l"/>
                <a:tab pos="1288745" algn="l"/>
              </a:tabLst>
              <a:defRPr/>
            </a:pPr>
            <a:endParaRPr lang="en-US" sz="994" i="1">
              <a:solidFill>
                <a:srgbClr val="000000"/>
              </a:solidFill>
              <a:latin typeface="Segoe UI"/>
            </a:endParaRPr>
          </a:p>
          <a:p>
            <a:pPr defTabSz="806867">
              <a:lnSpc>
                <a:spcPts val="2562"/>
              </a:lnSpc>
              <a:tabLst>
                <a:tab pos="67239" algn="l"/>
                <a:tab pos="89652" algn="l"/>
                <a:tab pos="268956" algn="l"/>
                <a:tab pos="369814" algn="l"/>
                <a:tab pos="537911" algn="l"/>
                <a:tab pos="649976" algn="l"/>
                <a:tab pos="1288745" algn="l"/>
              </a:tabLst>
              <a:defRPr/>
            </a:pPr>
            <a:r>
              <a:rPr lang="en-US" sz="994" i="1">
                <a:solidFill>
                  <a:srgbClr val="000000"/>
                </a:solidFill>
                <a:latin typeface="Segoe UI"/>
              </a:rPr>
              <a:t>		</a:t>
            </a:r>
            <a:r>
              <a:rPr lang="en-US" sz="1421">
                <a:solidFill>
                  <a:srgbClr val="000000"/>
                </a:solidFill>
                <a:latin typeface="Times New Roman"/>
              </a:rPr>
              <a:t>For each 8 </a:t>
            </a:r>
            <a:r>
              <a:rPr lang="en-US" sz="1421">
                <a:solidFill>
                  <a:srgbClr val="000000"/>
                </a:solidFill>
                <a:latin typeface="Symbol"/>
              </a:rPr>
              <a:t>× </a:t>
            </a:r>
            <a:r>
              <a:rPr lang="en-US" sz="1421">
                <a:solidFill>
                  <a:srgbClr val="000000"/>
                </a:solidFill>
                <a:latin typeface="Times New Roman"/>
              </a:rPr>
              <a:t>8 block</a:t>
            </a:r>
          </a:p>
          <a:p>
            <a:pPr defTabSz="806867">
              <a:lnSpc>
                <a:spcPts val="882"/>
              </a:lnSpc>
              <a:tabLst>
                <a:tab pos="67239" algn="l"/>
                <a:tab pos="89652" algn="l"/>
                <a:tab pos="268956" algn="l"/>
                <a:tab pos="369814" algn="l"/>
                <a:tab pos="537911" algn="l"/>
                <a:tab pos="649976" algn="l"/>
                <a:tab pos="1288745" algn="l"/>
              </a:tabLst>
              <a:defRPr/>
            </a:pPr>
            <a:endParaRPr lang="en-US" sz="1421">
              <a:solidFill>
                <a:srgbClr val="000000"/>
              </a:solidFill>
              <a:latin typeface="Times New Roman"/>
            </a:endParaRPr>
          </a:p>
          <a:p>
            <a:pPr defTabSz="806867">
              <a:lnSpc>
                <a:spcPts val="2060"/>
              </a:lnSpc>
              <a:tabLst>
                <a:tab pos="67239" algn="l"/>
                <a:tab pos="89652" algn="l"/>
                <a:tab pos="268956" algn="l"/>
                <a:tab pos="369814" algn="l"/>
                <a:tab pos="537911" algn="l"/>
                <a:tab pos="649976" algn="l"/>
                <a:tab pos="1288745" algn="l"/>
              </a:tabLst>
              <a:defRPr/>
            </a:pPr>
            <a:r>
              <a:rPr lang="en-US" sz="1421">
                <a:solidFill>
                  <a:srgbClr val="000000"/>
                </a:solidFill>
                <a:latin typeface="Times New Roman"/>
              </a:rPr>
              <a:t>						DCT</a:t>
            </a:r>
          </a:p>
          <a:p>
            <a:pPr defTabSz="806867">
              <a:lnSpc>
                <a:spcPts val="1726"/>
              </a:lnSpc>
              <a:tabLst>
                <a:tab pos="67239" algn="l"/>
                <a:tab pos="89652" algn="l"/>
                <a:tab pos="268956" algn="l"/>
                <a:tab pos="369814" algn="l"/>
                <a:tab pos="537911" algn="l"/>
                <a:tab pos="649976" algn="l"/>
                <a:tab pos="1288745" algn="l"/>
              </a:tabLst>
              <a:defRPr/>
            </a:pPr>
            <a:r>
              <a:rPr lang="en-US" sz="1421">
                <a:solidFill>
                  <a:srgbClr val="000000"/>
                </a:solidFill>
                <a:latin typeface="Times New Roman"/>
              </a:rPr>
              <a:t>				Quantization</a:t>
            </a:r>
          </a:p>
          <a:p>
            <a:pPr defTabSz="806867">
              <a:lnSpc>
                <a:spcPts val="2014"/>
              </a:lnSpc>
              <a:tabLst>
                <a:tab pos="67239" algn="l"/>
                <a:tab pos="89652" algn="l"/>
                <a:tab pos="268956" algn="l"/>
                <a:tab pos="369814" algn="l"/>
                <a:tab pos="537911" algn="l"/>
                <a:tab pos="649976" algn="l"/>
                <a:tab pos="1288745" algn="l"/>
              </a:tabLst>
              <a:defRPr/>
            </a:pPr>
            <a:r>
              <a:rPr lang="en-US" sz="1421">
                <a:solidFill>
                  <a:srgbClr val="000000"/>
                </a:solidFill>
                <a:latin typeface="Times New Roman"/>
              </a:rPr>
              <a:t>			Entropy coding</a:t>
            </a:r>
          </a:p>
        </p:txBody>
      </p:sp>
      <p:sp>
        <p:nvSpPr>
          <p:cNvPr id="9" name="TextBox 8"/>
          <p:cNvSpPr txBox="1"/>
          <p:nvPr/>
        </p:nvSpPr>
        <p:spPr>
          <a:xfrm>
            <a:off x="2581610" y="5416558"/>
            <a:ext cx="5914248" cy="507255"/>
          </a:xfrm>
          <a:prstGeom prst="rect">
            <a:avLst/>
          </a:prstGeom>
          <a:noFill/>
        </p:spPr>
        <p:txBody>
          <a:bodyPr vert="horz" wrap="none" lIns="0" tIns="0" rIns="0" bIns="0" rtlCol="0">
            <a:spAutoFit/>
          </a:bodyPr>
          <a:lstStyle/>
          <a:p>
            <a:pPr defTabSz="806867">
              <a:lnSpc>
                <a:spcPts val="1279"/>
              </a:lnSpc>
              <a:tabLst>
                <a:tab pos="5031710" algn="l"/>
              </a:tabLst>
              <a:defRPr/>
            </a:pPr>
            <a:r>
              <a:rPr lang="en-US" sz="1588"/>
              <a:t>	</a:t>
            </a:r>
            <a:r>
              <a:rPr lang="en-US" sz="1421">
                <a:solidFill>
                  <a:srgbClr val="000000"/>
                </a:solidFill>
                <a:latin typeface="Times New Roman"/>
              </a:rPr>
              <a:t>0011101…</a:t>
            </a:r>
          </a:p>
          <a:p>
            <a:pPr defTabSz="806867">
              <a:lnSpc>
                <a:spcPts val="882"/>
              </a:lnSpc>
              <a:tabLst>
                <a:tab pos="5031710" algn="l"/>
              </a:tabLst>
              <a:defRPr/>
            </a:pPr>
            <a:endParaRPr lang="en-US" sz="1421">
              <a:solidFill>
                <a:srgbClr val="000000"/>
              </a:solidFill>
              <a:latin typeface="Times New Roman"/>
            </a:endParaRPr>
          </a:p>
          <a:p>
            <a:pPr defTabSz="806867">
              <a:lnSpc>
                <a:spcPts val="1855"/>
              </a:lnSpc>
              <a:tabLst>
                <a:tab pos="5031710" algn="l"/>
              </a:tabLst>
              <a:defRPr/>
            </a:pPr>
            <a:r>
              <a:rPr lang="en-US" sz="1459">
                <a:solidFill>
                  <a:srgbClr val="231F20"/>
                </a:solidFill>
                <a:latin typeface="Segoe UI"/>
              </a:rPr>
              <a:t>Fig 11.2:  B-frame Coding Based on Bidirectional Motion Compensation.</a:t>
            </a:r>
          </a:p>
        </p:txBody>
      </p:sp>
      <p:sp>
        <p:nvSpPr>
          <p:cNvPr id="13" name="Footer Placeholder 12">
            <a:extLst>
              <a:ext uri="{FF2B5EF4-FFF2-40B4-BE49-F238E27FC236}">
                <a16:creationId xmlns:a16="http://schemas.microsoft.com/office/drawing/2014/main" id="{A4F03CD7-7369-42B2-B23F-622BEC921D9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193396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2445385">
              <a:lnSpc>
                <a:spcPct val="100000"/>
              </a:lnSpc>
              <a:spcBef>
                <a:spcPts val="100"/>
              </a:spcBef>
            </a:pPr>
            <a:r>
              <a:rPr spc="-490" dirty="0"/>
              <a:t>STORAGE</a:t>
            </a:r>
            <a:r>
              <a:rPr spc="5" dirty="0"/>
              <a:t> </a:t>
            </a:r>
            <a:r>
              <a:rPr spc="-400" dirty="0"/>
              <a:t>MEDIA</a:t>
            </a:r>
          </a:p>
        </p:txBody>
      </p:sp>
      <p:sp>
        <p:nvSpPr>
          <p:cNvPr id="3" name="object 3"/>
          <p:cNvSpPr txBox="1"/>
          <p:nvPr/>
        </p:nvSpPr>
        <p:spPr>
          <a:xfrm>
            <a:off x="993139" y="2052980"/>
            <a:ext cx="10008870" cy="2586355"/>
          </a:xfrm>
          <a:prstGeom prst="rect">
            <a:avLst/>
          </a:prstGeom>
        </p:spPr>
        <p:txBody>
          <a:bodyPr vert="horz" wrap="square" lIns="0" tIns="12700" rIns="0" bIns="0" rtlCol="0">
            <a:spAutoFit/>
          </a:bodyPr>
          <a:lstStyle/>
          <a:p>
            <a:pPr marL="240029" marR="5080" indent="-227965">
              <a:lnSpc>
                <a:spcPct val="120000"/>
              </a:lnSpc>
              <a:spcBef>
                <a:spcPts val="100"/>
              </a:spcBef>
              <a:buChar char="•"/>
              <a:tabLst>
                <a:tab pos="241300" algn="l"/>
              </a:tabLst>
            </a:pPr>
            <a:r>
              <a:rPr sz="2800" spc="-340" dirty="0">
                <a:latin typeface="Arial MT"/>
                <a:cs typeface="Arial MT"/>
              </a:rPr>
              <a:t>The</a:t>
            </a:r>
            <a:r>
              <a:rPr sz="2800" spc="-10" dirty="0">
                <a:latin typeface="Arial MT"/>
                <a:cs typeface="Arial MT"/>
              </a:rPr>
              <a:t> </a:t>
            </a:r>
            <a:r>
              <a:rPr sz="2800" spc="-155" dirty="0">
                <a:latin typeface="Arial MT"/>
                <a:cs typeface="Arial MT"/>
              </a:rPr>
              <a:t>term</a:t>
            </a:r>
            <a:r>
              <a:rPr sz="2800" spc="-40" dirty="0">
                <a:latin typeface="Arial MT"/>
                <a:cs typeface="Arial MT"/>
              </a:rPr>
              <a:t> </a:t>
            </a:r>
            <a:r>
              <a:rPr sz="2800" spc="-135" dirty="0">
                <a:latin typeface="Arial MT"/>
                <a:cs typeface="Arial MT"/>
              </a:rPr>
              <a:t>storage</a:t>
            </a:r>
            <a:r>
              <a:rPr sz="2800" spc="-60" dirty="0">
                <a:latin typeface="Arial MT"/>
                <a:cs typeface="Arial MT"/>
              </a:rPr>
              <a:t> </a:t>
            </a:r>
            <a:r>
              <a:rPr sz="2800" spc="-145" dirty="0">
                <a:latin typeface="Arial MT"/>
                <a:cs typeface="Arial MT"/>
              </a:rPr>
              <a:t>media</a:t>
            </a:r>
            <a:r>
              <a:rPr sz="2800" spc="-50" dirty="0">
                <a:latin typeface="Arial MT"/>
                <a:cs typeface="Arial MT"/>
              </a:rPr>
              <a:t> </a:t>
            </a:r>
            <a:r>
              <a:rPr sz="2800" spc="-250" dirty="0">
                <a:latin typeface="Arial MT"/>
                <a:cs typeface="Arial MT"/>
              </a:rPr>
              <a:t>is</a:t>
            </a:r>
            <a:r>
              <a:rPr sz="2800" dirty="0">
                <a:latin typeface="Arial MT"/>
                <a:cs typeface="Arial MT"/>
              </a:rPr>
              <a:t> </a:t>
            </a:r>
            <a:r>
              <a:rPr sz="2800" spc="-90" dirty="0">
                <a:latin typeface="Arial MT"/>
                <a:cs typeface="Arial MT"/>
              </a:rPr>
              <a:t>often</a:t>
            </a:r>
            <a:r>
              <a:rPr sz="2800" spc="-100" dirty="0">
                <a:latin typeface="Arial MT"/>
                <a:cs typeface="Arial MT"/>
              </a:rPr>
              <a:t> </a:t>
            </a:r>
            <a:r>
              <a:rPr sz="2800" spc="-254" dirty="0">
                <a:latin typeface="Arial MT"/>
                <a:cs typeface="Arial MT"/>
              </a:rPr>
              <a:t>used</a:t>
            </a:r>
            <a:r>
              <a:rPr sz="2800" dirty="0">
                <a:latin typeface="Arial MT"/>
                <a:cs typeface="Arial MT"/>
              </a:rPr>
              <a:t> </a:t>
            </a:r>
            <a:r>
              <a:rPr sz="2800" spc="-170" dirty="0">
                <a:latin typeface="Arial MT"/>
                <a:cs typeface="Arial MT"/>
              </a:rPr>
              <a:t>in</a:t>
            </a:r>
            <a:r>
              <a:rPr sz="2800" spc="-25" dirty="0">
                <a:latin typeface="Arial MT"/>
                <a:cs typeface="Arial MT"/>
              </a:rPr>
              <a:t> </a:t>
            </a:r>
            <a:r>
              <a:rPr sz="2800" spc="-204" dirty="0">
                <a:latin typeface="Arial MT"/>
                <a:cs typeface="Arial MT"/>
              </a:rPr>
              <a:t>computing</a:t>
            </a:r>
            <a:r>
              <a:rPr sz="2800" dirty="0">
                <a:latin typeface="Arial MT"/>
                <a:cs typeface="Arial MT"/>
              </a:rPr>
              <a:t> to</a:t>
            </a:r>
            <a:r>
              <a:rPr sz="2800" spc="-195" dirty="0">
                <a:latin typeface="Arial MT"/>
                <a:cs typeface="Arial MT"/>
              </a:rPr>
              <a:t> </a:t>
            </a:r>
            <a:r>
              <a:rPr sz="2800" spc="-10" dirty="0">
                <a:latin typeface="Arial MT"/>
                <a:cs typeface="Arial MT"/>
              </a:rPr>
              <a:t>refer</a:t>
            </a:r>
            <a:r>
              <a:rPr sz="2800" spc="-120" dirty="0">
                <a:latin typeface="Arial MT"/>
                <a:cs typeface="Arial MT"/>
              </a:rPr>
              <a:t> </a:t>
            </a:r>
            <a:r>
              <a:rPr sz="2800" dirty="0">
                <a:latin typeface="Arial MT"/>
                <a:cs typeface="Arial MT"/>
              </a:rPr>
              <a:t>to</a:t>
            </a:r>
            <a:r>
              <a:rPr sz="2800" spc="-45" dirty="0">
                <a:latin typeface="Arial MT"/>
                <a:cs typeface="Arial MT"/>
              </a:rPr>
              <a:t> </a:t>
            </a:r>
            <a:r>
              <a:rPr sz="2800" spc="-125" dirty="0">
                <a:latin typeface="Arial MT"/>
                <a:cs typeface="Arial MT"/>
              </a:rPr>
              <a:t>various 	</a:t>
            </a:r>
            <a:r>
              <a:rPr sz="2800" spc="-160" dirty="0">
                <a:latin typeface="Arial MT"/>
                <a:cs typeface="Arial MT"/>
              </a:rPr>
              <a:t>physical</a:t>
            </a:r>
            <a:r>
              <a:rPr sz="2800" spc="-35" dirty="0">
                <a:latin typeface="Arial MT"/>
                <a:cs typeface="Arial MT"/>
              </a:rPr>
              <a:t> </a:t>
            </a:r>
            <a:r>
              <a:rPr sz="2800" spc="-305" dirty="0">
                <a:latin typeface="Arial MT"/>
                <a:cs typeface="Arial MT"/>
              </a:rPr>
              <a:t>means</a:t>
            </a:r>
            <a:r>
              <a:rPr sz="2800" dirty="0">
                <a:latin typeface="Arial MT"/>
                <a:cs typeface="Arial MT"/>
              </a:rPr>
              <a:t> for</a:t>
            </a:r>
            <a:r>
              <a:rPr sz="2800" spc="-95" dirty="0">
                <a:latin typeface="Arial MT"/>
                <a:cs typeface="Arial MT"/>
              </a:rPr>
              <a:t> </a:t>
            </a:r>
            <a:r>
              <a:rPr sz="2800" spc="-150" dirty="0">
                <a:latin typeface="Arial MT"/>
                <a:cs typeface="Arial MT"/>
              </a:rPr>
              <a:t>storing</a:t>
            </a:r>
            <a:r>
              <a:rPr sz="2800" spc="-5" dirty="0">
                <a:latin typeface="Arial MT"/>
                <a:cs typeface="Arial MT"/>
              </a:rPr>
              <a:t> </a:t>
            </a:r>
            <a:r>
              <a:rPr sz="2800" spc="-200" dirty="0">
                <a:latin typeface="Arial MT"/>
                <a:cs typeface="Arial MT"/>
              </a:rPr>
              <a:t>computer</a:t>
            </a:r>
            <a:r>
              <a:rPr sz="2800" spc="-10" dirty="0">
                <a:latin typeface="Arial MT"/>
                <a:cs typeface="Arial MT"/>
              </a:rPr>
              <a:t> </a:t>
            </a:r>
            <a:r>
              <a:rPr sz="2800" spc="-20" dirty="0">
                <a:latin typeface="Arial MT"/>
                <a:cs typeface="Arial MT"/>
              </a:rPr>
              <a:t>data,</a:t>
            </a:r>
            <a:r>
              <a:rPr sz="2800" spc="-10" dirty="0">
                <a:latin typeface="Arial MT"/>
                <a:cs typeface="Arial MT"/>
              </a:rPr>
              <a:t> </a:t>
            </a:r>
            <a:r>
              <a:rPr sz="2800" spc="-345" dirty="0">
                <a:latin typeface="Arial MT"/>
                <a:cs typeface="Arial MT"/>
              </a:rPr>
              <a:t>such</a:t>
            </a:r>
            <a:r>
              <a:rPr sz="2800" spc="-10" dirty="0">
                <a:latin typeface="Arial MT"/>
                <a:cs typeface="Arial MT"/>
              </a:rPr>
              <a:t> </a:t>
            </a:r>
            <a:r>
              <a:rPr sz="2800" spc="-254" dirty="0">
                <a:latin typeface="Arial MT"/>
                <a:cs typeface="Arial MT"/>
              </a:rPr>
              <a:t>as</a:t>
            </a:r>
            <a:r>
              <a:rPr sz="2800" dirty="0">
                <a:latin typeface="Arial MT"/>
                <a:cs typeface="Arial MT"/>
              </a:rPr>
              <a:t> </a:t>
            </a:r>
            <a:r>
              <a:rPr sz="2800" spc="-175" dirty="0">
                <a:latin typeface="Arial MT"/>
                <a:cs typeface="Arial MT"/>
              </a:rPr>
              <a:t>magnetic</a:t>
            </a:r>
            <a:r>
              <a:rPr sz="2800" spc="-15" dirty="0">
                <a:latin typeface="Arial MT"/>
                <a:cs typeface="Arial MT"/>
              </a:rPr>
              <a:t> </a:t>
            </a:r>
            <a:r>
              <a:rPr sz="2800" spc="-10" dirty="0">
                <a:latin typeface="Arial MT"/>
                <a:cs typeface="Arial MT"/>
              </a:rPr>
              <a:t>tapes, 	</a:t>
            </a:r>
            <a:r>
              <a:rPr sz="2800" spc="-170" dirty="0">
                <a:latin typeface="Arial MT"/>
                <a:cs typeface="Arial MT"/>
              </a:rPr>
              <a:t>magnetic</a:t>
            </a:r>
            <a:r>
              <a:rPr sz="2800" spc="-25" dirty="0">
                <a:latin typeface="Arial MT"/>
                <a:cs typeface="Arial MT"/>
              </a:rPr>
              <a:t> </a:t>
            </a:r>
            <a:r>
              <a:rPr sz="2800" spc="-235" dirty="0">
                <a:latin typeface="Arial MT"/>
                <a:cs typeface="Arial MT"/>
              </a:rPr>
              <a:t>disks,</a:t>
            </a:r>
            <a:r>
              <a:rPr sz="2800" spc="10" dirty="0">
                <a:latin typeface="Arial MT"/>
                <a:cs typeface="Arial MT"/>
              </a:rPr>
              <a:t> </a:t>
            </a:r>
            <a:r>
              <a:rPr sz="2800" dirty="0">
                <a:latin typeface="Arial MT"/>
                <a:cs typeface="Arial MT"/>
              </a:rPr>
              <a:t>or</a:t>
            </a:r>
            <a:r>
              <a:rPr sz="2800" spc="-195" dirty="0">
                <a:latin typeface="Arial MT"/>
                <a:cs typeface="Arial MT"/>
              </a:rPr>
              <a:t> </a:t>
            </a:r>
            <a:r>
              <a:rPr sz="2800" dirty="0">
                <a:latin typeface="Arial MT"/>
                <a:cs typeface="Arial MT"/>
              </a:rPr>
              <a:t>digital</a:t>
            </a:r>
            <a:r>
              <a:rPr sz="2800" spc="-45" dirty="0">
                <a:latin typeface="Arial MT"/>
                <a:cs typeface="Arial MT"/>
              </a:rPr>
              <a:t> </a:t>
            </a:r>
            <a:r>
              <a:rPr sz="2800" spc="-80" dirty="0">
                <a:latin typeface="Arial MT"/>
                <a:cs typeface="Arial MT"/>
              </a:rPr>
              <a:t>optical</a:t>
            </a:r>
            <a:r>
              <a:rPr sz="2800" spc="-45" dirty="0">
                <a:latin typeface="Arial MT"/>
                <a:cs typeface="Arial MT"/>
              </a:rPr>
              <a:t> </a:t>
            </a:r>
            <a:r>
              <a:rPr sz="2800" spc="-229" dirty="0">
                <a:latin typeface="Arial MT"/>
                <a:cs typeface="Arial MT"/>
              </a:rPr>
              <a:t>disks.</a:t>
            </a:r>
            <a:r>
              <a:rPr sz="2800" spc="-10" dirty="0">
                <a:latin typeface="Arial MT"/>
                <a:cs typeface="Arial MT"/>
              </a:rPr>
              <a:t> </a:t>
            </a:r>
            <a:r>
              <a:rPr sz="2800" spc="-229" dirty="0">
                <a:latin typeface="Arial MT"/>
                <a:cs typeface="Arial MT"/>
              </a:rPr>
              <a:t>However,</a:t>
            </a:r>
            <a:r>
              <a:rPr sz="2800" spc="-10" dirty="0">
                <a:latin typeface="Arial MT"/>
                <a:cs typeface="Arial MT"/>
              </a:rPr>
              <a:t> </a:t>
            </a:r>
            <a:r>
              <a:rPr sz="2800" dirty="0">
                <a:latin typeface="Arial MT"/>
                <a:cs typeface="Arial MT"/>
              </a:rPr>
              <a:t>data</a:t>
            </a:r>
            <a:r>
              <a:rPr sz="2800" spc="-30" dirty="0">
                <a:latin typeface="Arial MT"/>
                <a:cs typeface="Arial MT"/>
              </a:rPr>
              <a:t> </a:t>
            </a:r>
            <a:r>
              <a:rPr sz="2800" spc="-130" dirty="0">
                <a:latin typeface="Arial MT"/>
                <a:cs typeface="Arial MT"/>
              </a:rPr>
              <a:t>storage</a:t>
            </a:r>
            <a:r>
              <a:rPr sz="2800" spc="-40" dirty="0">
                <a:latin typeface="Arial MT"/>
                <a:cs typeface="Arial MT"/>
              </a:rPr>
              <a:t> </a:t>
            </a:r>
            <a:r>
              <a:rPr sz="2800" spc="-250" dirty="0">
                <a:latin typeface="Arial MT"/>
                <a:cs typeface="Arial MT"/>
              </a:rPr>
              <a:t>is</a:t>
            </a:r>
            <a:r>
              <a:rPr sz="2800" dirty="0">
                <a:latin typeface="Arial MT"/>
                <a:cs typeface="Arial MT"/>
              </a:rPr>
              <a:t> </a:t>
            </a:r>
            <a:r>
              <a:rPr sz="2800" spc="-25" dirty="0">
                <a:latin typeface="Arial MT"/>
                <a:cs typeface="Arial MT"/>
              </a:rPr>
              <a:t>not 	</a:t>
            </a:r>
            <a:r>
              <a:rPr sz="2800" spc="-95" dirty="0">
                <a:latin typeface="Arial MT"/>
                <a:cs typeface="Arial MT"/>
              </a:rPr>
              <a:t>limited</a:t>
            </a:r>
            <a:r>
              <a:rPr sz="2800" spc="-100" dirty="0">
                <a:latin typeface="Arial MT"/>
                <a:cs typeface="Arial MT"/>
              </a:rPr>
              <a:t> </a:t>
            </a:r>
            <a:r>
              <a:rPr sz="2800" dirty="0">
                <a:latin typeface="Arial MT"/>
                <a:cs typeface="Arial MT"/>
              </a:rPr>
              <a:t>to</a:t>
            </a:r>
            <a:r>
              <a:rPr sz="2800" spc="-85" dirty="0">
                <a:latin typeface="Arial MT"/>
                <a:cs typeface="Arial MT"/>
              </a:rPr>
              <a:t> </a:t>
            </a:r>
            <a:r>
              <a:rPr sz="2800" spc="-185" dirty="0">
                <a:latin typeface="Arial MT"/>
                <a:cs typeface="Arial MT"/>
              </a:rPr>
              <a:t>the</a:t>
            </a:r>
            <a:r>
              <a:rPr sz="2800" spc="-10" dirty="0">
                <a:latin typeface="Arial MT"/>
                <a:cs typeface="Arial MT"/>
              </a:rPr>
              <a:t> </a:t>
            </a:r>
            <a:r>
              <a:rPr sz="2800" spc="-260" dirty="0">
                <a:latin typeface="Arial MT"/>
                <a:cs typeface="Arial MT"/>
              </a:rPr>
              <a:t>components</a:t>
            </a:r>
            <a:r>
              <a:rPr sz="2800" spc="-10" dirty="0">
                <a:latin typeface="Arial MT"/>
                <a:cs typeface="Arial MT"/>
              </a:rPr>
              <a:t> </a:t>
            </a:r>
            <a:r>
              <a:rPr sz="2800" spc="-50" dirty="0">
                <a:latin typeface="Arial MT"/>
                <a:cs typeface="Arial MT"/>
              </a:rPr>
              <a:t>available</a:t>
            </a:r>
            <a:r>
              <a:rPr sz="2800" spc="-10" dirty="0">
                <a:latin typeface="Arial MT"/>
                <a:cs typeface="Arial MT"/>
              </a:rPr>
              <a:t> </a:t>
            </a:r>
            <a:r>
              <a:rPr sz="2800" spc="-170" dirty="0">
                <a:latin typeface="Arial MT"/>
                <a:cs typeface="Arial MT"/>
              </a:rPr>
              <a:t>in</a:t>
            </a:r>
            <a:r>
              <a:rPr sz="2800" spc="-25" dirty="0">
                <a:latin typeface="Arial MT"/>
                <a:cs typeface="Arial MT"/>
              </a:rPr>
              <a:t> </a:t>
            </a:r>
            <a:r>
              <a:rPr sz="2800" dirty="0">
                <a:latin typeface="Arial MT"/>
                <a:cs typeface="Arial MT"/>
              </a:rPr>
              <a:t>a</a:t>
            </a:r>
            <a:r>
              <a:rPr sz="2800" spc="-25" dirty="0">
                <a:latin typeface="Arial MT"/>
                <a:cs typeface="Arial MT"/>
              </a:rPr>
              <a:t> </a:t>
            </a:r>
            <a:r>
              <a:rPr sz="2800" spc="-215" dirty="0">
                <a:latin typeface="Arial MT"/>
                <a:cs typeface="Arial MT"/>
              </a:rPr>
              <a:t>computer,</a:t>
            </a:r>
            <a:r>
              <a:rPr sz="2800" spc="-10" dirty="0">
                <a:latin typeface="Arial MT"/>
                <a:cs typeface="Arial MT"/>
              </a:rPr>
              <a:t> </a:t>
            </a:r>
            <a:r>
              <a:rPr sz="2800" spc="-220" dirty="0">
                <a:latin typeface="Arial MT"/>
                <a:cs typeface="Arial MT"/>
              </a:rPr>
              <a:t>which</a:t>
            </a:r>
            <a:r>
              <a:rPr sz="2800" spc="-10" dirty="0">
                <a:latin typeface="Arial MT"/>
                <a:cs typeface="Arial MT"/>
              </a:rPr>
              <a:t> </a:t>
            </a:r>
            <a:r>
              <a:rPr sz="2800" spc="-305" dirty="0">
                <a:latin typeface="Arial MT"/>
                <a:cs typeface="Arial MT"/>
              </a:rPr>
              <a:t>means</a:t>
            </a:r>
            <a:r>
              <a:rPr sz="2800" spc="-5" dirty="0">
                <a:latin typeface="Arial MT"/>
                <a:cs typeface="Arial MT"/>
              </a:rPr>
              <a:t> </a:t>
            </a:r>
            <a:r>
              <a:rPr sz="2800" spc="-20" dirty="0">
                <a:latin typeface="Arial MT"/>
                <a:cs typeface="Arial MT"/>
              </a:rPr>
              <a:t>that 	paper</a:t>
            </a:r>
            <a:r>
              <a:rPr sz="2800" spc="-90" dirty="0">
                <a:latin typeface="Arial MT"/>
                <a:cs typeface="Arial MT"/>
              </a:rPr>
              <a:t> </a:t>
            </a:r>
            <a:r>
              <a:rPr sz="2800" spc="-250" dirty="0">
                <a:latin typeface="Arial MT"/>
                <a:cs typeface="Arial MT"/>
              </a:rPr>
              <a:t>is</a:t>
            </a:r>
            <a:r>
              <a:rPr sz="2800" dirty="0">
                <a:latin typeface="Arial MT"/>
                <a:cs typeface="Arial MT"/>
              </a:rPr>
              <a:t> </a:t>
            </a:r>
            <a:r>
              <a:rPr sz="2800" spc="-170" dirty="0">
                <a:latin typeface="Arial MT"/>
                <a:cs typeface="Arial MT"/>
              </a:rPr>
              <a:t>also</a:t>
            </a:r>
            <a:r>
              <a:rPr sz="2800" spc="-25" dirty="0">
                <a:latin typeface="Arial MT"/>
                <a:cs typeface="Arial MT"/>
              </a:rPr>
              <a:t> </a:t>
            </a:r>
            <a:r>
              <a:rPr sz="2800" spc="-175" dirty="0">
                <a:latin typeface="Arial MT"/>
                <a:cs typeface="Arial MT"/>
              </a:rPr>
              <a:t>considered</a:t>
            </a:r>
            <a:r>
              <a:rPr sz="2800" spc="-20" dirty="0">
                <a:latin typeface="Arial MT"/>
                <a:cs typeface="Arial MT"/>
              </a:rPr>
              <a:t> </a:t>
            </a:r>
            <a:r>
              <a:rPr sz="2800" dirty="0">
                <a:latin typeface="Arial MT"/>
                <a:cs typeface="Arial MT"/>
              </a:rPr>
              <a:t>a</a:t>
            </a:r>
            <a:r>
              <a:rPr sz="2800" spc="-25" dirty="0">
                <a:latin typeface="Arial MT"/>
                <a:cs typeface="Arial MT"/>
              </a:rPr>
              <a:t> </a:t>
            </a:r>
            <a:r>
              <a:rPr sz="2800" spc="-130" dirty="0">
                <a:latin typeface="Arial MT"/>
                <a:cs typeface="Arial MT"/>
              </a:rPr>
              <a:t>storage</a:t>
            </a:r>
            <a:r>
              <a:rPr sz="2800" spc="-30" dirty="0">
                <a:latin typeface="Arial MT"/>
                <a:cs typeface="Arial MT"/>
              </a:rPr>
              <a:t> </a:t>
            </a:r>
            <a:r>
              <a:rPr sz="2800" spc="-265" dirty="0">
                <a:latin typeface="Arial MT"/>
                <a:cs typeface="Arial MT"/>
              </a:rPr>
              <a:t>medium.</a:t>
            </a:r>
            <a:endParaRPr sz="2800">
              <a:latin typeface="Arial MT"/>
              <a:cs typeface="Arial MT"/>
            </a:endParaRPr>
          </a:p>
        </p:txBody>
      </p:sp>
      <p:sp>
        <p:nvSpPr>
          <p:cNvPr id="5" name="Footer Placeholder 4">
            <a:extLst>
              <a:ext uri="{FF2B5EF4-FFF2-40B4-BE49-F238E27FC236}">
                <a16:creationId xmlns:a16="http://schemas.microsoft.com/office/drawing/2014/main" id="{AE787AC3-448C-492B-935D-276FEA7D8CD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7184011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7A55.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7A65.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4438773" y="3727978"/>
            <a:ext cx="64120" cy="169855"/>
          </a:xfrm>
          <a:prstGeom prst="rect">
            <a:avLst/>
          </a:prstGeom>
          <a:noFill/>
        </p:spPr>
        <p:txBody>
          <a:bodyPr vert="horz" wrap="none" lIns="0" tIns="0" rIns="0" bIns="0" rtlCol="0">
            <a:spAutoFit/>
          </a:bodyPr>
          <a:lstStyle/>
          <a:p>
            <a:pPr>
              <a:lnSpc>
                <a:spcPts val="1341"/>
              </a:lnSpc>
            </a:pPr>
            <a:r>
              <a:rPr lang="en-US" sz="1490">
                <a:solidFill>
                  <a:srgbClr val="000000"/>
                </a:solidFill>
                <a:latin typeface="Times New Roman"/>
              </a:rPr>
              <a:t>I</a:t>
            </a:r>
          </a:p>
        </p:txBody>
      </p:sp>
      <p:sp>
        <p:nvSpPr>
          <p:cNvPr id="6" name="TextBox 5"/>
          <p:cNvSpPr txBox="1"/>
          <p:nvPr/>
        </p:nvSpPr>
        <p:spPr>
          <a:xfrm>
            <a:off x="2468656" y="404644"/>
            <a:ext cx="4957447" cy="1163717"/>
          </a:xfrm>
          <a:prstGeom prst="rect">
            <a:avLst/>
          </a:prstGeom>
          <a:noFill/>
        </p:spPr>
        <p:txBody>
          <a:bodyPr vert="horz" wrap="none" lIns="0" tIns="0" rIns="0" bIns="0" rtlCol="0">
            <a:spAutoFit/>
          </a:bodyPr>
          <a:lstStyle/>
          <a:p>
            <a:pPr defTabSz="806867">
              <a:lnSpc>
                <a:spcPts val="1045"/>
              </a:lnSpc>
              <a:tabLst>
                <a:tab pos="4516211" algn="l"/>
              </a:tabLst>
              <a:defRPr/>
            </a:pPr>
            <a:r>
              <a:rPr lang="en-US" sz="1215" i="1">
                <a:solidFill>
                  <a:srgbClr val="231F20"/>
                </a:solidFill>
                <a:latin typeface="Segoe UI"/>
              </a:rPr>
              <a:t>Fundamentals of Multimedia, Chapter 11</a:t>
            </a:r>
          </a:p>
          <a:p>
            <a:pPr defTabSz="806867">
              <a:lnSpc>
                <a:spcPts val="882"/>
              </a:lnSpc>
              <a:tabLst>
                <a:tab pos="4516211" algn="l"/>
              </a:tabLst>
              <a:defRPr/>
            </a:pPr>
            <a:endParaRPr lang="en-US" sz="1215" i="1">
              <a:solidFill>
                <a:srgbClr val="231F20"/>
              </a:solidFill>
              <a:latin typeface="Segoe UI"/>
            </a:endParaRPr>
          </a:p>
          <a:p>
            <a:pPr defTabSz="806867">
              <a:lnSpc>
                <a:spcPts val="882"/>
              </a:lnSpc>
              <a:tabLst>
                <a:tab pos="4516211" algn="l"/>
              </a:tabLst>
              <a:defRPr/>
            </a:pPr>
            <a:endParaRPr lang="en-US" sz="1215" i="1">
              <a:solidFill>
                <a:srgbClr val="231F20"/>
              </a:solidFill>
              <a:latin typeface="Segoe UI"/>
            </a:endParaRPr>
          </a:p>
          <a:p>
            <a:pPr defTabSz="806867">
              <a:lnSpc>
                <a:spcPts val="882"/>
              </a:lnSpc>
              <a:tabLst>
                <a:tab pos="4516211" algn="l"/>
              </a:tabLst>
              <a:defRPr/>
            </a:pPr>
            <a:endParaRPr lang="en-US" sz="1215" i="1">
              <a:solidFill>
                <a:srgbClr val="231F20"/>
              </a:solidFill>
              <a:latin typeface="Segoe UI"/>
            </a:endParaRPr>
          </a:p>
          <a:p>
            <a:pPr defTabSz="806867">
              <a:lnSpc>
                <a:spcPts val="882"/>
              </a:lnSpc>
              <a:tabLst>
                <a:tab pos="4516211" algn="l"/>
              </a:tabLst>
              <a:defRPr/>
            </a:pPr>
            <a:endParaRPr lang="en-US" sz="1215" i="1">
              <a:solidFill>
                <a:srgbClr val="231F20"/>
              </a:solidFill>
              <a:latin typeface="Segoe UI"/>
            </a:endParaRPr>
          </a:p>
          <a:p>
            <a:pPr defTabSz="806867">
              <a:lnSpc>
                <a:spcPts val="882"/>
              </a:lnSpc>
              <a:tabLst>
                <a:tab pos="4516211" algn="l"/>
              </a:tabLst>
              <a:defRPr/>
            </a:pPr>
            <a:endParaRPr lang="en-US" sz="1215" i="1">
              <a:solidFill>
                <a:srgbClr val="231F20"/>
              </a:solidFill>
              <a:latin typeface="Segoe UI"/>
            </a:endParaRPr>
          </a:p>
          <a:p>
            <a:pPr defTabSz="806867">
              <a:lnSpc>
                <a:spcPts val="882"/>
              </a:lnSpc>
              <a:tabLst>
                <a:tab pos="4516211" algn="l"/>
              </a:tabLst>
              <a:defRPr/>
            </a:pPr>
            <a:endParaRPr lang="en-US" sz="1215" i="1">
              <a:solidFill>
                <a:srgbClr val="231F20"/>
              </a:solidFill>
              <a:latin typeface="Segoe UI"/>
            </a:endParaRPr>
          </a:p>
          <a:p>
            <a:pPr defTabSz="806867">
              <a:lnSpc>
                <a:spcPts val="882"/>
              </a:lnSpc>
              <a:tabLst>
                <a:tab pos="4516211" algn="l"/>
              </a:tabLst>
              <a:defRPr/>
            </a:pPr>
            <a:endParaRPr lang="en-US" sz="1215" i="1">
              <a:solidFill>
                <a:srgbClr val="231F20"/>
              </a:solidFill>
              <a:latin typeface="Segoe UI"/>
            </a:endParaRPr>
          </a:p>
          <a:p>
            <a:pPr defTabSz="806867">
              <a:lnSpc>
                <a:spcPts val="1893"/>
              </a:lnSpc>
              <a:tabLst>
                <a:tab pos="4516211" algn="l"/>
              </a:tabLst>
              <a:defRPr/>
            </a:pPr>
            <a:r>
              <a:rPr lang="en-US" sz="1215" i="1">
                <a:solidFill>
                  <a:srgbClr val="231F20"/>
                </a:solidFill>
                <a:latin typeface="Segoe UI"/>
              </a:rPr>
              <a:t>	</a:t>
            </a:r>
            <a:r>
              <a:rPr lang="en-US" sz="1490">
                <a:solidFill>
                  <a:srgbClr val="000000"/>
                </a:solidFill>
                <a:latin typeface="Times New Roman"/>
              </a:rPr>
              <a:t>Time</a:t>
            </a:r>
          </a:p>
        </p:txBody>
      </p:sp>
      <p:sp>
        <p:nvSpPr>
          <p:cNvPr id="7" name="TextBox 6"/>
          <p:cNvSpPr txBox="1"/>
          <p:nvPr/>
        </p:nvSpPr>
        <p:spPr>
          <a:xfrm>
            <a:off x="2872617" y="3727978"/>
            <a:ext cx="1420261" cy="615553"/>
          </a:xfrm>
          <a:prstGeom prst="rect">
            <a:avLst/>
          </a:prstGeom>
          <a:noFill/>
        </p:spPr>
        <p:txBody>
          <a:bodyPr vert="horz" wrap="none" lIns="0" tIns="0" rIns="0" bIns="0" rtlCol="0">
            <a:spAutoFit/>
          </a:bodyPr>
          <a:lstStyle/>
          <a:p>
            <a:pPr>
              <a:lnSpc>
                <a:spcPts val="1341"/>
              </a:lnSpc>
            </a:pPr>
            <a:r>
              <a:rPr lang="en-US" sz="1490">
                <a:solidFill>
                  <a:srgbClr val="000000"/>
                </a:solidFill>
                <a:latin typeface="Times New Roman"/>
              </a:rPr>
              <a:t>Display order</a:t>
            </a:r>
          </a:p>
          <a:p>
            <a:pPr>
              <a:lnSpc>
                <a:spcPts val="2087"/>
              </a:lnSpc>
            </a:pPr>
            <a:r>
              <a:rPr lang="en-US" sz="1490">
                <a:solidFill>
                  <a:srgbClr val="000000"/>
                </a:solidFill>
                <a:latin typeface="Times New Roman"/>
              </a:rPr>
              <a:t>Coding and</a:t>
            </a:r>
          </a:p>
          <a:p>
            <a:pPr>
              <a:lnSpc>
                <a:spcPts val="1369"/>
              </a:lnSpc>
            </a:pPr>
            <a:r>
              <a:rPr lang="en-US" sz="1490">
                <a:solidFill>
                  <a:srgbClr val="000000"/>
                </a:solidFill>
                <a:latin typeface="Times New Roman"/>
              </a:rPr>
              <a:t>transmission order</a:t>
            </a:r>
          </a:p>
        </p:txBody>
      </p:sp>
      <p:sp>
        <p:nvSpPr>
          <p:cNvPr id="8" name="TextBox 7"/>
          <p:cNvSpPr txBox="1"/>
          <p:nvPr/>
        </p:nvSpPr>
        <p:spPr>
          <a:xfrm>
            <a:off x="8592065" y="3727978"/>
            <a:ext cx="64120" cy="169855"/>
          </a:xfrm>
          <a:prstGeom prst="rect">
            <a:avLst/>
          </a:prstGeom>
          <a:noFill/>
        </p:spPr>
        <p:txBody>
          <a:bodyPr vert="horz" wrap="none" lIns="0" tIns="0" rIns="0" bIns="0" rtlCol="0">
            <a:spAutoFit/>
          </a:bodyPr>
          <a:lstStyle/>
          <a:p>
            <a:pPr>
              <a:lnSpc>
                <a:spcPts val="1341"/>
              </a:lnSpc>
            </a:pPr>
            <a:r>
              <a:rPr lang="en-US" sz="1490">
                <a:solidFill>
                  <a:srgbClr val="000000"/>
                </a:solidFill>
                <a:latin typeface="Times New Roman"/>
              </a:rPr>
              <a:t>I</a:t>
            </a:r>
          </a:p>
        </p:txBody>
      </p:sp>
      <p:sp>
        <p:nvSpPr>
          <p:cNvPr id="9" name="TextBox 8"/>
          <p:cNvSpPr txBox="1"/>
          <p:nvPr/>
        </p:nvSpPr>
        <p:spPr>
          <a:xfrm>
            <a:off x="7942273" y="4073601"/>
            <a:ext cx="64120" cy="169855"/>
          </a:xfrm>
          <a:prstGeom prst="rect">
            <a:avLst/>
          </a:prstGeom>
          <a:noFill/>
        </p:spPr>
        <p:txBody>
          <a:bodyPr vert="horz" wrap="none" lIns="0" tIns="0" rIns="0" bIns="0" rtlCol="0">
            <a:spAutoFit/>
          </a:bodyPr>
          <a:lstStyle/>
          <a:p>
            <a:pPr>
              <a:lnSpc>
                <a:spcPts val="1341"/>
              </a:lnSpc>
            </a:pPr>
            <a:r>
              <a:rPr lang="en-US" sz="1490">
                <a:solidFill>
                  <a:srgbClr val="000000"/>
                </a:solidFill>
                <a:latin typeface="Times New Roman"/>
              </a:rPr>
              <a:t>I</a:t>
            </a:r>
          </a:p>
        </p:txBody>
      </p:sp>
      <p:sp>
        <p:nvSpPr>
          <p:cNvPr id="10" name="TextBox 9"/>
          <p:cNvSpPr txBox="1"/>
          <p:nvPr/>
        </p:nvSpPr>
        <p:spPr>
          <a:xfrm>
            <a:off x="4724536" y="4073601"/>
            <a:ext cx="64120" cy="169855"/>
          </a:xfrm>
          <a:prstGeom prst="rect">
            <a:avLst/>
          </a:prstGeom>
          <a:noFill/>
        </p:spPr>
        <p:txBody>
          <a:bodyPr vert="horz" wrap="none" lIns="0" tIns="0" rIns="0" bIns="0" rtlCol="0">
            <a:spAutoFit/>
          </a:bodyPr>
          <a:lstStyle/>
          <a:p>
            <a:pPr>
              <a:lnSpc>
                <a:spcPts val="1341"/>
              </a:lnSpc>
            </a:pPr>
            <a:r>
              <a:rPr lang="en-US" sz="1490">
                <a:solidFill>
                  <a:srgbClr val="000000"/>
                </a:solidFill>
                <a:latin typeface="Times New Roman"/>
              </a:rPr>
              <a:t>I</a:t>
            </a:r>
          </a:p>
        </p:txBody>
      </p:sp>
      <p:sp>
        <p:nvSpPr>
          <p:cNvPr id="11" name="TextBox 10"/>
          <p:cNvSpPr txBox="1"/>
          <p:nvPr/>
        </p:nvSpPr>
        <p:spPr>
          <a:xfrm>
            <a:off x="5639320" y="4073601"/>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12" name="TextBox 11"/>
          <p:cNvSpPr txBox="1"/>
          <p:nvPr/>
        </p:nvSpPr>
        <p:spPr>
          <a:xfrm>
            <a:off x="6566785" y="4073601"/>
            <a:ext cx="105798"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P</a:t>
            </a:r>
          </a:p>
        </p:txBody>
      </p:sp>
      <p:sp>
        <p:nvSpPr>
          <p:cNvPr id="13" name="TextBox 12"/>
          <p:cNvSpPr txBox="1"/>
          <p:nvPr/>
        </p:nvSpPr>
        <p:spPr>
          <a:xfrm>
            <a:off x="5841280" y="3727978"/>
            <a:ext cx="105798"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P</a:t>
            </a:r>
          </a:p>
        </p:txBody>
      </p:sp>
      <p:sp>
        <p:nvSpPr>
          <p:cNvPr id="14" name="TextBox 13"/>
          <p:cNvSpPr txBox="1"/>
          <p:nvPr/>
        </p:nvSpPr>
        <p:spPr>
          <a:xfrm>
            <a:off x="7210332" y="3727978"/>
            <a:ext cx="105798"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P</a:t>
            </a:r>
          </a:p>
        </p:txBody>
      </p:sp>
      <p:sp>
        <p:nvSpPr>
          <p:cNvPr id="15" name="TextBox 14"/>
          <p:cNvSpPr txBox="1"/>
          <p:nvPr/>
        </p:nvSpPr>
        <p:spPr>
          <a:xfrm>
            <a:off x="5185051" y="4073601"/>
            <a:ext cx="105798"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P</a:t>
            </a:r>
          </a:p>
        </p:txBody>
      </p:sp>
      <p:sp>
        <p:nvSpPr>
          <p:cNvPr id="16" name="TextBox 15"/>
          <p:cNvSpPr txBox="1"/>
          <p:nvPr/>
        </p:nvSpPr>
        <p:spPr>
          <a:xfrm>
            <a:off x="6106270" y="4073601"/>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17" name="TextBox 16"/>
          <p:cNvSpPr txBox="1"/>
          <p:nvPr/>
        </p:nvSpPr>
        <p:spPr>
          <a:xfrm>
            <a:off x="7021053" y="4073601"/>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18" name="TextBox 17"/>
          <p:cNvSpPr txBox="1"/>
          <p:nvPr/>
        </p:nvSpPr>
        <p:spPr>
          <a:xfrm>
            <a:off x="7488004" y="4073601"/>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19" name="TextBox 18"/>
          <p:cNvSpPr txBox="1"/>
          <p:nvPr/>
        </p:nvSpPr>
        <p:spPr>
          <a:xfrm>
            <a:off x="8390294" y="4073601"/>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0" name="TextBox 19"/>
          <p:cNvSpPr txBox="1"/>
          <p:nvPr/>
        </p:nvSpPr>
        <p:spPr>
          <a:xfrm>
            <a:off x="8876171" y="4073601"/>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1" name="TextBox 20"/>
          <p:cNvSpPr txBox="1"/>
          <p:nvPr/>
        </p:nvSpPr>
        <p:spPr>
          <a:xfrm>
            <a:off x="4894886" y="3727978"/>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2" name="TextBox 21"/>
          <p:cNvSpPr txBox="1"/>
          <p:nvPr/>
        </p:nvSpPr>
        <p:spPr>
          <a:xfrm>
            <a:off x="5374330" y="3727978"/>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3" name="TextBox 22"/>
          <p:cNvSpPr txBox="1"/>
          <p:nvPr/>
        </p:nvSpPr>
        <p:spPr>
          <a:xfrm>
            <a:off x="6276620" y="3727978"/>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4" name="TextBox 23"/>
          <p:cNvSpPr txBox="1"/>
          <p:nvPr/>
        </p:nvSpPr>
        <p:spPr>
          <a:xfrm>
            <a:off x="6737135" y="3727978"/>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5" name="TextBox 24"/>
          <p:cNvSpPr txBox="1"/>
          <p:nvPr/>
        </p:nvSpPr>
        <p:spPr>
          <a:xfrm>
            <a:off x="7639426" y="3727978"/>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6" name="TextBox 25"/>
          <p:cNvSpPr txBox="1"/>
          <p:nvPr/>
        </p:nvSpPr>
        <p:spPr>
          <a:xfrm>
            <a:off x="8099941" y="3727978"/>
            <a:ext cx="128240" cy="169855"/>
          </a:xfrm>
          <a:prstGeom prst="rect">
            <a:avLst/>
          </a:prstGeom>
          <a:noFill/>
        </p:spPr>
        <p:txBody>
          <a:bodyPr vert="horz" wrap="none" lIns="0" tIns="0" rIns="0" bIns="0" rtlCol="0">
            <a:spAutoFit/>
          </a:bodyPr>
          <a:lstStyle/>
          <a:p>
            <a:pPr>
              <a:lnSpc>
                <a:spcPts val="1341"/>
              </a:lnSpc>
            </a:pPr>
            <a:r>
              <a:rPr lang="en-US" sz="1490">
                <a:solidFill>
                  <a:srgbClr val="231F20"/>
                </a:solidFill>
                <a:latin typeface="Times New Roman"/>
              </a:rPr>
              <a:t>B</a:t>
            </a:r>
          </a:p>
        </p:txBody>
      </p:sp>
      <p:sp>
        <p:nvSpPr>
          <p:cNvPr id="27" name="TextBox 26"/>
          <p:cNvSpPr txBox="1"/>
          <p:nvPr/>
        </p:nvSpPr>
        <p:spPr>
          <a:xfrm>
            <a:off x="4055408" y="4821628"/>
            <a:ext cx="3270126"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11.3:  MPEG Frame Sequence.</a:t>
            </a:r>
          </a:p>
        </p:txBody>
      </p:sp>
      <p:sp>
        <p:nvSpPr>
          <p:cNvPr id="31" name="Footer Placeholder 30">
            <a:extLst>
              <a:ext uri="{FF2B5EF4-FFF2-40B4-BE49-F238E27FC236}">
                <a16:creationId xmlns:a16="http://schemas.microsoft.com/office/drawing/2014/main" id="{90F9FF00-BA81-4E00-8138-451FB68F209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3195910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7E2F.tmp"/>
          <p:cNvPicPr>
            <a:picLocks/>
          </p:cNvPicPr>
          <p:nvPr/>
        </p:nvPicPr>
        <p:blipFill>
          <a:blip r:embed="rId3" cstate="print"/>
          <a:stretch>
            <a:fillRect/>
          </a:stretch>
        </p:blipFill>
        <p:spPr>
          <a:xfrm>
            <a:off x="2454088" y="582706"/>
            <a:ext cx="7283824" cy="22412"/>
          </a:xfrm>
          <a:prstGeom prst="rect">
            <a:avLst/>
          </a:prstGeom>
        </p:spPr>
      </p:pic>
      <p:pic>
        <p:nvPicPr>
          <p:cNvPr id="3" name="Picture 2" descr="ws_7E30.tmp"/>
          <p:cNvPicPr>
            <a:picLocks/>
          </p:cNvPicPr>
          <p:nvPr/>
        </p:nvPicPr>
        <p:blipFill>
          <a:blip r:embed="rId4" cstate="print"/>
          <a:stretch>
            <a:fillRect/>
          </a:stretch>
        </p:blipFill>
        <p:spPr>
          <a:xfrm>
            <a:off x="3675530" y="4179794"/>
            <a:ext cx="4840941" cy="1916206"/>
          </a:xfrm>
          <a:prstGeom prst="rect">
            <a:avLst/>
          </a:prstGeom>
        </p:spPr>
      </p:pic>
      <p:sp>
        <p:nvSpPr>
          <p:cNvPr id="5" name="TextBox 4"/>
          <p:cNvSpPr txBox="1"/>
          <p:nvPr/>
        </p:nvSpPr>
        <p:spPr>
          <a:xfrm>
            <a:off x="2468656" y="404644"/>
            <a:ext cx="6508898" cy="3718967"/>
          </a:xfrm>
          <a:prstGeom prst="rect">
            <a:avLst/>
          </a:prstGeom>
          <a:noFill/>
        </p:spPr>
        <p:txBody>
          <a:bodyPr vert="horz" wrap="none" lIns="0" tIns="0" rIns="0" bIns="0" rtlCol="0">
            <a:spAutoFit/>
          </a:bodyPr>
          <a:lstStyle/>
          <a:p>
            <a:pPr defTabSz="806867">
              <a:lnSpc>
                <a:spcPts val="1045"/>
              </a:lnSpc>
              <a:tabLst>
                <a:tab pos="190510" algn="l"/>
                <a:tab pos="515498" algn="l"/>
                <a:tab pos="750834" algn="l"/>
                <a:tab pos="885312" algn="l"/>
              </a:tabLst>
              <a:defRPr/>
            </a:pPr>
            <a:r>
              <a:rPr lang="en-US" sz="1215" i="1">
                <a:solidFill>
                  <a:srgbClr val="231F20"/>
                </a:solidFill>
                <a:latin typeface="Segoe UI"/>
              </a:rPr>
              <a:t>Fundamentals of Multimedia, Chapter 11</a:t>
            </a:r>
          </a:p>
          <a:p>
            <a:pPr defTabSz="806867">
              <a:lnSpc>
                <a:spcPts val="882"/>
              </a:lnSpc>
              <a:tabLst>
                <a:tab pos="190510" algn="l"/>
                <a:tab pos="515498" algn="l"/>
                <a:tab pos="750834" algn="l"/>
                <a:tab pos="885312" algn="l"/>
              </a:tabLst>
              <a:defRPr/>
            </a:pPr>
            <a:endParaRPr lang="en-US" sz="1215" i="1">
              <a:solidFill>
                <a:srgbClr val="231F20"/>
              </a:solidFill>
              <a:latin typeface="Segoe UI"/>
            </a:endParaRPr>
          </a:p>
          <a:p>
            <a:pPr defTabSz="806867">
              <a:lnSpc>
                <a:spcPts val="882"/>
              </a:lnSpc>
              <a:tabLst>
                <a:tab pos="190510" algn="l"/>
                <a:tab pos="515498" algn="l"/>
                <a:tab pos="750834" algn="l"/>
                <a:tab pos="885312" algn="l"/>
              </a:tabLst>
              <a:defRPr/>
            </a:pPr>
            <a:endParaRPr lang="en-US" sz="1215" i="1">
              <a:solidFill>
                <a:srgbClr val="231F20"/>
              </a:solidFill>
              <a:latin typeface="Segoe UI"/>
            </a:endParaRPr>
          </a:p>
          <a:p>
            <a:pPr defTabSz="806867">
              <a:lnSpc>
                <a:spcPts val="882"/>
              </a:lnSpc>
              <a:tabLst>
                <a:tab pos="190510" algn="l"/>
                <a:tab pos="515498" algn="l"/>
                <a:tab pos="750834" algn="l"/>
                <a:tab pos="885312" algn="l"/>
              </a:tabLst>
              <a:defRPr/>
            </a:pPr>
            <a:endParaRPr lang="en-US" sz="1215" i="1">
              <a:solidFill>
                <a:srgbClr val="231F20"/>
              </a:solidFill>
              <a:latin typeface="Segoe UI"/>
            </a:endParaRPr>
          </a:p>
          <a:p>
            <a:pPr defTabSz="806867">
              <a:lnSpc>
                <a:spcPts val="2378"/>
              </a:lnSpc>
              <a:tabLst>
                <a:tab pos="190510" algn="l"/>
                <a:tab pos="515498" algn="l"/>
                <a:tab pos="750834" algn="l"/>
                <a:tab pos="885312" algn="l"/>
              </a:tabLst>
              <a:defRPr/>
            </a:pPr>
            <a:r>
              <a:rPr lang="en-US" sz="1215" i="1">
                <a:solidFill>
                  <a:srgbClr val="231F20"/>
                </a:solidFill>
                <a:latin typeface="Segoe UI"/>
              </a:rPr>
              <a:t>				</a:t>
            </a:r>
            <a:r>
              <a:rPr lang="en-US" sz="2100" b="1">
                <a:solidFill>
                  <a:srgbClr val="231F20"/>
                </a:solidFill>
                <a:latin typeface="Segoe UI"/>
              </a:rPr>
              <a:t>Other Major Diﬀerences from H.261</a:t>
            </a:r>
          </a:p>
          <a:p>
            <a:pPr defTabSz="806867">
              <a:lnSpc>
                <a:spcPts val="882"/>
              </a:lnSpc>
              <a:tabLst>
                <a:tab pos="190510" algn="l"/>
                <a:tab pos="515498" algn="l"/>
                <a:tab pos="750834" algn="l"/>
                <a:tab pos="885312" algn="l"/>
              </a:tabLst>
              <a:defRPr/>
            </a:pPr>
            <a:endParaRPr lang="en-US" sz="2100" b="1">
              <a:solidFill>
                <a:srgbClr val="231F20"/>
              </a:solidFill>
              <a:latin typeface="Segoe UI"/>
            </a:endParaRPr>
          </a:p>
          <a:p>
            <a:pPr defTabSz="806867">
              <a:lnSpc>
                <a:spcPts val="882"/>
              </a:lnSpc>
              <a:tabLst>
                <a:tab pos="190510" algn="l"/>
                <a:tab pos="515498" algn="l"/>
                <a:tab pos="750834" algn="l"/>
                <a:tab pos="885312" algn="l"/>
              </a:tabLst>
              <a:defRPr/>
            </a:pPr>
            <a:endParaRPr lang="en-US" sz="2100" b="1">
              <a:solidFill>
                <a:srgbClr val="231F20"/>
              </a:solidFill>
              <a:latin typeface="Segoe UI"/>
            </a:endParaRPr>
          </a:p>
          <a:p>
            <a:pPr defTabSz="806867">
              <a:lnSpc>
                <a:spcPts val="882"/>
              </a:lnSpc>
              <a:tabLst>
                <a:tab pos="190510" algn="l"/>
                <a:tab pos="515498" algn="l"/>
                <a:tab pos="750834" algn="l"/>
                <a:tab pos="885312" algn="l"/>
              </a:tabLst>
              <a:defRPr/>
            </a:pPr>
            <a:endParaRPr lang="en-US" sz="2100" b="1">
              <a:solidFill>
                <a:srgbClr val="231F20"/>
              </a:solidFill>
              <a:latin typeface="Segoe UI"/>
            </a:endParaRPr>
          </a:p>
          <a:p>
            <a:pPr defTabSz="806867">
              <a:lnSpc>
                <a:spcPts val="882"/>
              </a:lnSpc>
              <a:tabLst>
                <a:tab pos="190510" algn="l"/>
                <a:tab pos="515498" algn="l"/>
                <a:tab pos="750834" algn="l"/>
                <a:tab pos="885312" algn="l"/>
              </a:tabLst>
              <a:defRPr/>
            </a:pPr>
            <a:endParaRPr lang="en-US" sz="2100" b="1">
              <a:solidFill>
                <a:srgbClr val="231F20"/>
              </a:solidFill>
              <a:latin typeface="Segoe UI"/>
            </a:endParaRPr>
          </a:p>
          <a:p>
            <a:pPr defTabSz="806867">
              <a:lnSpc>
                <a:spcPts val="882"/>
              </a:lnSpc>
              <a:tabLst>
                <a:tab pos="190510" algn="l"/>
                <a:tab pos="515498" algn="l"/>
                <a:tab pos="750834" algn="l"/>
                <a:tab pos="885312" algn="l"/>
              </a:tabLst>
              <a:defRPr/>
            </a:pPr>
            <a:endParaRPr lang="en-US" sz="2100" b="1">
              <a:solidFill>
                <a:srgbClr val="231F20"/>
              </a:solidFill>
              <a:latin typeface="Segoe UI"/>
            </a:endParaRPr>
          </a:p>
          <a:p>
            <a:pPr defTabSz="806867">
              <a:lnSpc>
                <a:spcPts val="2277"/>
              </a:lnSpc>
              <a:tabLst>
                <a:tab pos="190510" algn="l"/>
                <a:tab pos="515498" algn="l"/>
                <a:tab pos="750834" algn="l"/>
                <a:tab pos="885312"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Source formats supported:</a:t>
            </a:r>
          </a:p>
          <a:p>
            <a:pPr defTabSz="806867">
              <a:lnSpc>
                <a:spcPts val="882"/>
              </a:lnSpc>
              <a:tabLst>
                <a:tab pos="190510" algn="l"/>
                <a:tab pos="515498" algn="l"/>
                <a:tab pos="750834" algn="l"/>
                <a:tab pos="885312" algn="l"/>
              </a:tabLst>
              <a:defRPr/>
            </a:pPr>
            <a:endParaRPr lang="en-US" sz="1750">
              <a:solidFill>
                <a:srgbClr val="231F20"/>
              </a:solidFill>
              <a:latin typeface="Segoe UI"/>
            </a:endParaRPr>
          </a:p>
          <a:p>
            <a:pPr defTabSz="806867">
              <a:lnSpc>
                <a:spcPts val="2668"/>
              </a:lnSpc>
              <a:tabLst>
                <a:tab pos="190510" algn="l"/>
                <a:tab pos="515498" algn="l"/>
                <a:tab pos="750834" algn="l"/>
                <a:tab pos="885312"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H.261 only supports CIF (352 </a:t>
            </a:r>
            <a:r>
              <a:rPr lang="en-US" sz="1459" i="1">
                <a:solidFill>
                  <a:srgbClr val="231F20"/>
                </a:solidFill>
                <a:latin typeface="Segoe UI"/>
              </a:rPr>
              <a:t>× </a:t>
            </a:r>
            <a:r>
              <a:rPr lang="en-US" sz="1459">
                <a:solidFill>
                  <a:srgbClr val="231F20"/>
                </a:solidFill>
                <a:latin typeface="Segoe UI"/>
              </a:rPr>
              <a:t>288) and QCIF (176 </a:t>
            </a:r>
            <a:r>
              <a:rPr lang="en-US" sz="1459" i="1">
                <a:solidFill>
                  <a:srgbClr val="231F20"/>
                </a:solidFill>
                <a:latin typeface="Segoe UI"/>
              </a:rPr>
              <a:t>× </a:t>
            </a:r>
            <a:r>
              <a:rPr lang="en-US" sz="1459">
                <a:solidFill>
                  <a:srgbClr val="231F20"/>
                </a:solidFill>
                <a:latin typeface="Segoe UI"/>
              </a:rPr>
              <a:t>144) source</a:t>
            </a:r>
          </a:p>
          <a:p>
            <a:pPr defTabSz="806867">
              <a:lnSpc>
                <a:spcPts val="1673"/>
              </a:lnSpc>
              <a:tabLst>
                <a:tab pos="190510" algn="l"/>
                <a:tab pos="515498" algn="l"/>
                <a:tab pos="750834" algn="l"/>
                <a:tab pos="885312" algn="l"/>
              </a:tabLst>
              <a:defRPr/>
            </a:pPr>
            <a:r>
              <a:rPr lang="en-US" sz="1459">
                <a:solidFill>
                  <a:srgbClr val="231F20"/>
                </a:solidFill>
                <a:latin typeface="Segoe UI"/>
              </a:rPr>
              <a:t>			formats, MPEG-1 supports SIF (352 </a:t>
            </a:r>
            <a:r>
              <a:rPr lang="en-US" sz="1459" i="1">
                <a:solidFill>
                  <a:srgbClr val="231F20"/>
                </a:solidFill>
                <a:latin typeface="Segoe UI"/>
              </a:rPr>
              <a:t>× </a:t>
            </a:r>
            <a:r>
              <a:rPr lang="en-US" sz="1459">
                <a:solidFill>
                  <a:srgbClr val="231F20"/>
                </a:solidFill>
                <a:latin typeface="Segoe UI"/>
              </a:rPr>
              <a:t>240 for NTSC, 352 </a:t>
            </a:r>
            <a:r>
              <a:rPr lang="en-US" sz="1459" i="1">
                <a:solidFill>
                  <a:srgbClr val="231F20"/>
                </a:solidFill>
                <a:latin typeface="Segoe UI"/>
              </a:rPr>
              <a:t>× </a:t>
            </a:r>
            <a:r>
              <a:rPr lang="en-US" sz="1459">
                <a:solidFill>
                  <a:srgbClr val="231F20"/>
                </a:solidFill>
                <a:latin typeface="Segoe UI"/>
              </a:rPr>
              <a:t>288 for</a:t>
            </a:r>
          </a:p>
          <a:p>
            <a:pPr defTabSz="806867">
              <a:lnSpc>
                <a:spcPts val="1388"/>
              </a:lnSpc>
              <a:tabLst>
                <a:tab pos="190510" algn="l"/>
                <a:tab pos="515498" algn="l"/>
                <a:tab pos="750834" algn="l"/>
                <a:tab pos="885312" algn="l"/>
              </a:tabLst>
              <a:defRPr/>
            </a:pPr>
            <a:r>
              <a:rPr lang="en-US" sz="1459">
                <a:solidFill>
                  <a:srgbClr val="231F20"/>
                </a:solidFill>
                <a:latin typeface="Segoe UI"/>
              </a:rPr>
              <a:t>			PAL).</a:t>
            </a:r>
          </a:p>
          <a:p>
            <a:pPr defTabSz="806867">
              <a:lnSpc>
                <a:spcPts val="882"/>
              </a:lnSpc>
              <a:tabLst>
                <a:tab pos="190510" algn="l"/>
                <a:tab pos="515498" algn="l"/>
                <a:tab pos="750834" algn="l"/>
                <a:tab pos="885312" algn="l"/>
              </a:tabLst>
              <a:defRPr/>
            </a:pPr>
            <a:endParaRPr lang="en-US" sz="1459">
              <a:solidFill>
                <a:srgbClr val="231F20"/>
              </a:solidFill>
              <a:latin typeface="Segoe UI"/>
            </a:endParaRPr>
          </a:p>
          <a:p>
            <a:pPr defTabSz="806867">
              <a:lnSpc>
                <a:spcPts val="1521"/>
              </a:lnSpc>
              <a:tabLst>
                <a:tab pos="190510" algn="l"/>
                <a:tab pos="515498" algn="l"/>
                <a:tab pos="750834" algn="l"/>
                <a:tab pos="885312"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MPEG-1  also  allows  speciﬁcation  of  other  formats  as  long  as  the</a:t>
            </a:r>
          </a:p>
          <a:p>
            <a:pPr defTabSz="806867">
              <a:lnSpc>
                <a:spcPts val="1673"/>
              </a:lnSpc>
              <a:tabLst>
                <a:tab pos="190510" algn="l"/>
                <a:tab pos="515498" algn="l"/>
                <a:tab pos="750834" algn="l"/>
                <a:tab pos="885312" algn="l"/>
              </a:tabLst>
              <a:defRPr/>
            </a:pPr>
            <a:r>
              <a:rPr lang="en-US" sz="1459">
                <a:solidFill>
                  <a:srgbClr val="231F20"/>
                </a:solidFill>
                <a:latin typeface="Segoe UI"/>
              </a:rPr>
              <a:t>			Constrained Parameter Set (CPS) as shown in Table 11.1 is satisﬁed:</a:t>
            </a:r>
          </a:p>
          <a:p>
            <a:pPr defTabSz="806867">
              <a:lnSpc>
                <a:spcPts val="882"/>
              </a:lnSpc>
              <a:tabLst>
                <a:tab pos="190510" algn="l"/>
                <a:tab pos="515498" algn="l"/>
                <a:tab pos="750834" algn="l"/>
                <a:tab pos="885312" algn="l"/>
              </a:tabLst>
              <a:defRPr/>
            </a:pPr>
            <a:endParaRPr lang="en-US" sz="1459">
              <a:solidFill>
                <a:srgbClr val="231F20"/>
              </a:solidFill>
              <a:latin typeface="Segoe UI"/>
            </a:endParaRPr>
          </a:p>
          <a:p>
            <a:pPr defTabSz="806867">
              <a:lnSpc>
                <a:spcPts val="882"/>
              </a:lnSpc>
              <a:tabLst>
                <a:tab pos="190510" algn="l"/>
                <a:tab pos="515498" algn="l"/>
                <a:tab pos="750834" algn="l"/>
                <a:tab pos="885312" algn="l"/>
              </a:tabLst>
              <a:defRPr/>
            </a:pPr>
            <a:endParaRPr lang="en-US" sz="1459">
              <a:solidFill>
                <a:srgbClr val="231F20"/>
              </a:solidFill>
              <a:latin typeface="Segoe UI"/>
            </a:endParaRPr>
          </a:p>
          <a:p>
            <a:pPr defTabSz="806867">
              <a:lnSpc>
                <a:spcPts val="882"/>
              </a:lnSpc>
              <a:tabLst>
                <a:tab pos="190510" algn="l"/>
                <a:tab pos="515498" algn="l"/>
                <a:tab pos="750834" algn="l"/>
                <a:tab pos="885312" algn="l"/>
              </a:tabLst>
              <a:defRPr/>
            </a:pPr>
            <a:endParaRPr lang="en-US" sz="1459">
              <a:solidFill>
                <a:srgbClr val="231F20"/>
              </a:solidFill>
              <a:latin typeface="Segoe UI"/>
            </a:endParaRPr>
          </a:p>
          <a:p>
            <a:pPr defTabSz="806867">
              <a:lnSpc>
                <a:spcPts val="882"/>
              </a:lnSpc>
              <a:tabLst>
                <a:tab pos="190510" algn="l"/>
                <a:tab pos="515498" algn="l"/>
                <a:tab pos="750834" algn="l"/>
                <a:tab pos="885312" algn="l"/>
              </a:tabLst>
              <a:defRPr/>
            </a:pPr>
            <a:endParaRPr lang="en-US" sz="1459">
              <a:solidFill>
                <a:srgbClr val="231F20"/>
              </a:solidFill>
              <a:latin typeface="Segoe UI"/>
            </a:endParaRPr>
          </a:p>
          <a:p>
            <a:pPr defTabSz="806867">
              <a:lnSpc>
                <a:spcPts val="1675"/>
              </a:lnSpc>
              <a:tabLst>
                <a:tab pos="190510" algn="l"/>
                <a:tab pos="515498" algn="l"/>
                <a:tab pos="750834" algn="l"/>
                <a:tab pos="885312" algn="l"/>
              </a:tabLst>
              <a:defRPr/>
            </a:pPr>
            <a:r>
              <a:rPr lang="en-US" sz="1459">
                <a:solidFill>
                  <a:srgbClr val="231F20"/>
                </a:solidFill>
                <a:latin typeface="Segoe UI"/>
              </a:rPr>
              <a:t>		</a:t>
            </a:r>
            <a:r>
              <a:rPr lang="en-US" sz="1750">
                <a:solidFill>
                  <a:srgbClr val="231F20"/>
                </a:solidFill>
                <a:latin typeface="Segoe UI"/>
              </a:rPr>
              <a:t>Table 11.1:   The MPEG-1 Constrained Parameter Set</a:t>
            </a:r>
          </a:p>
        </p:txBody>
      </p:sp>
      <p:sp>
        <p:nvSpPr>
          <p:cNvPr id="6" name="TextBox 5"/>
          <p:cNvSpPr txBox="1"/>
          <p:nvPr/>
        </p:nvSpPr>
        <p:spPr>
          <a:xfrm>
            <a:off x="3801259" y="4229957"/>
            <a:ext cx="2458430" cy="2269852"/>
          </a:xfrm>
          <a:prstGeom prst="rect">
            <a:avLst/>
          </a:prstGeom>
          <a:noFill/>
        </p:spPr>
        <p:txBody>
          <a:bodyPr vert="horz" wrap="none" lIns="0" tIns="0" rIns="0" bIns="0" rtlCol="0">
            <a:spAutoFit/>
          </a:bodyPr>
          <a:lstStyle/>
          <a:p>
            <a:pPr defTabSz="806867">
              <a:lnSpc>
                <a:spcPts val="1505"/>
              </a:lnSpc>
              <a:tabLst>
                <a:tab pos="840486" algn="l"/>
                <a:tab pos="2218883" algn="l"/>
              </a:tabLst>
              <a:defRPr/>
            </a:pPr>
            <a:r>
              <a:rPr lang="en-US" sz="1588" dirty="0"/>
              <a:t>	</a:t>
            </a:r>
            <a:r>
              <a:rPr lang="en-US" sz="1750" dirty="0">
                <a:solidFill>
                  <a:srgbClr val="231F20"/>
                </a:solidFill>
                <a:latin typeface="Segoe UI"/>
              </a:rPr>
              <a:t>Parameter</a:t>
            </a:r>
          </a:p>
          <a:p>
            <a:pPr defTabSz="806867">
              <a:lnSpc>
                <a:spcPts val="2171"/>
              </a:lnSpc>
              <a:tabLst>
                <a:tab pos="840486" algn="l"/>
                <a:tab pos="2218883" algn="l"/>
              </a:tabLst>
              <a:defRPr/>
            </a:pPr>
            <a:r>
              <a:rPr lang="en-US" sz="1750" dirty="0">
                <a:solidFill>
                  <a:srgbClr val="231F20"/>
                </a:solidFill>
                <a:latin typeface="Segoe UI"/>
              </a:rPr>
              <a:t>Horizontal size of picture</a:t>
            </a:r>
          </a:p>
          <a:p>
            <a:pPr defTabSz="806867">
              <a:lnSpc>
                <a:spcPts val="2107"/>
              </a:lnSpc>
              <a:tabLst>
                <a:tab pos="840486" algn="l"/>
                <a:tab pos="2218883" algn="l"/>
              </a:tabLst>
              <a:defRPr/>
            </a:pPr>
            <a:r>
              <a:rPr lang="en-US" sz="1750" dirty="0">
                <a:solidFill>
                  <a:srgbClr val="231F20"/>
                </a:solidFill>
                <a:latin typeface="Segoe UI"/>
              </a:rPr>
              <a:t>Vertical size of picture</a:t>
            </a:r>
          </a:p>
          <a:p>
            <a:pPr defTabSz="806867">
              <a:lnSpc>
                <a:spcPts val="2107"/>
              </a:lnSpc>
              <a:tabLst>
                <a:tab pos="840486" algn="l"/>
                <a:tab pos="2218883" algn="l"/>
              </a:tabLst>
              <a:defRPr/>
            </a:pPr>
            <a:r>
              <a:rPr lang="en-US" sz="1750" dirty="0">
                <a:solidFill>
                  <a:srgbClr val="231F20"/>
                </a:solidFill>
                <a:latin typeface="Segoe UI"/>
              </a:rPr>
              <a:t>No.  of MBs / picture</a:t>
            </a:r>
          </a:p>
          <a:p>
            <a:pPr defTabSz="806867">
              <a:lnSpc>
                <a:spcPts val="2107"/>
              </a:lnSpc>
              <a:tabLst>
                <a:tab pos="840486" algn="l"/>
                <a:tab pos="2218883" algn="l"/>
              </a:tabLst>
              <a:defRPr/>
            </a:pPr>
            <a:r>
              <a:rPr lang="en-US" sz="1750" dirty="0">
                <a:solidFill>
                  <a:srgbClr val="231F20"/>
                </a:solidFill>
                <a:latin typeface="Segoe UI"/>
              </a:rPr>
              <a:t>No.  of MBs / second</a:t>
            </a:r>
          </a:p>
          <a:p>
            <a:pPr defTabSz="806867">
              <a:lnSpc>
                <a:spcPts val="2118"/>
              </a:lnSpc>
              <a:tabLst>
                <a:tab pos="840486" algn="l"/>
                <a:tab pos="2218883" algn="l"/>
              </a:tabLst>
              <a:defRPr/>
            </a:pPr>
            <a:r>
              <a:rPr lang="en-US" sz="1750" dirty="0">
                <a:solidFill>
                  <a:srgbClr val="231F20"/>
                </a:solidFill>
                <a:latin typeface="Segoe UI"/>
              </a:rPr>
              <a:t>Frame rate</a:t>
            </a:r>
          </a:p>
          <a:p>
            <a:pPr defTabSz="806867">
              <a:lnSpc>
                <a:spcPts val="2107"/>
              </a:lnSpc>
              <a:tabLst>
                <a:tab pos="840486" algn="l"/>
                <a:tab pos="2218883" algn="l"/>
              </a:tabLst>
              <a:defRPr/>
            </a:pPr>
            <a:r>
              <a:rPr lang="en-US" sz="1750" dirty="0">
                <a:solidFill>
                  <a:srgbClr val="231F20"/>
                </a:solidFill>
                <a:latin typeface="Segoe UI"/>
              </a:rPr>
              <a:t>Bit-rate</a:t>
            </a:r>
          </a:p>
          <a:p>
            <a:pPr defTabSz="806867">
              <a:lnSpc>
                <a:spcPts val="882"/>
              </a:lnSpc>
              <a:tabLst>
                <a:tab pos="840486" algn="l"/>
                <a:tab pos="2218883" algn="l"/>
              </a:tabLst>
              <a:defRPr/>
            </a:pPr>
            <a:endParaRPr lang="en-US" sz="1750" dirty="0">
              <a:solidFill>
                <a:srgbClr val="231F20"/>
              </a:solidFill>
              <a:latin typeface="Segoe UI"/>
            </a:endParaRPr>
          </a:p>
          <a:p>
            <a:pPr defTabSz="806867">
              <a:lnSpc>
                <a:spcPts val="882"/>
              </a:lnSpc>
              <a:tabLst>
                <a:tab pos="840486" algn="l"/>
                <a:tab pos="2218883" algn="l"/>
              </a:tabLst>
              <a:defRPr/>
            </a:pPr>
            <a:endParaRPr lang="en-US" sz="1750" dirty="0">
              <a:solidFill>
                <a:srgbClr val="231F20"/>
              </a:solidFill>
              <a:latin typeface="Segoe UI"/>
            </a:endParaRPr>
          </a:p>
          <a:p>
            <a:pPr defTabSz="806867">
              <a:lnSpc>
                <a:spcPts val="1719"/>
              </a:lnSpc>
              <a:tabLst>
                <a:tab pos="840486" algn="l"/>
                <a:tab pos="2218883" algn="l"/>
              </a:tabLst>
              <a:defRPr/>
            </a:pPr>
            <a:r>
              <a:rPr lang="en-US" sz="1750" dirty="0">
                <a:solidFill>
                  <a:srgbClr val="231F20"/>
                </a:solidFill>
                <a:latin typeface="Segoe UI"/>
              </a:rPr>
              <a:t>		</a:t>
            </a:r>
          </a:p>
        </p:txBody>
      </p:sp>
      <p:sp>
        <p:nvSpPr>
          <p:cNvPr id="7" name="TextBox 6"/>
          <p:cNvSpPr txBox="1"/>
          <p:nvPr/>
        </p:nvSpPr>
        <p:spPr>
          <a:xfrm>
            <a:off x="6935337" y="4232606"/>
            <a:ext cx="1335302" cy="1996829"/>
          </a:xfrm>
          <a:prstGeom prst="rect">
            <a:avLst/>
          </a:prstGeom>
          <a:noFill/>
        </p:spPr>
        <p:txBody>
          <a:bodyPr vert="horz" wrap="none" lIns="0" tIns="0" rIns="0" bIns="0" rtlCol="0">
            <a:spAutoFit/>
          </a:bodyPr>
          <a:lstStyle/>
          <a:p>
            <a:pPr defTabSz="806867">
              <a:lnSpc>
                <a:spcPts val="1505"/>
              </a:lnSpc>
              <a:tabLst>
                <a:tab pos="280162" algn="l"/>
                <a:tab pos="302575" algn="l"/>
                <a:tab pos="425846" algn="l"/>
                <a:tab pos="448259" algn="l"/>
              </a:tabLst>
              <a:defRPr/>
            </a:pPr>
            <a:r>
              <a:rPr lang="en-US" sz="1588" dirty="0"/>
              <a:t>				</a:t>
            </a:r>
            <a:r>
              <a:rPr lang="en-US" sz="1750" dirty="0">
                <a:solidFill>
                  <a:srgbClr val="231F20"/>
                </a:solidFill>
                <a:latin typeface="Segoe UI"/>
              </a:rPr>
              <a:t>Value</a:t>
            </a:r>
          </a:p>
          <a:p>
            <a:pPr defTabSz="806867">
              <a:lnSpc>
                <a:spcPts val="2500"/>
              </a:lnSpc>
              <a:tabLst>
                <a:tab pos="280162" algn="l"/>
                <a:tab pos="302575" algn="l"/>
                <a:tab pos="425846" algn="l"/>
                <a:tab pos="448259" algn="l"/>
              </a:tabLst>
              <a:defRPr/>
            </a:pPr>
            <a:r>
              <a:rPr lang="en-US" sz="1750" dirty="0">
                <a:solidFill>
                  <a:srgbClr val="231F20"/>
                </a:solidFill>
                <a:latin typeface="Segoe UI"/>
              </a:rPr>
              <a:t>			</a:t>
            </a:r>
            <a:r>
              <a:rPr lang="en-US" sz="1750" i="1" dirty="0">
                <a:solidFill>
                  <a:srgbClr val="231F20"/>
                </a:solidFill>
                <a:latin typeface="Segoe UI"/>
              </a:rPr>
              <a:t>≤ </a:t>
            </a:r>
            <a:r>
              <a:rPr lang="en-US" sz="1750" dirty="0">
                <a:solidFill>
                  <a:srgbClr val="231F20"/>
                </a:solidFill>
                <a:latin typeface="Segoe UI"/>
              </a:rPr>
              <a:t>768</a:t>
            </a:r>
          </a:p>
          <a:p>
            <a:pPr defTabSz="806867">
              <a:lnSpc>
                <a:spcPts val="2107"/>
              </a:lnSpc>
              <a:tabLst>
                <a:tab pos="280162" algn="l"/>
                <a:tab pos="302575" algn="l"/>
                <a:tab pos="425846" algn="l"/>
                <a:tab pos="448259" algn="l"/>
              </a:tabLst>
              <a:defRPr/>
            </a:pPr>
            <a:r>
              <a:rPr lang="en-US" sz="1750" dirty="0">
                <a:solidFill>
                  <a:srgbClr val="231F20"/>
                </a:solidFill>
                <a:latin typeface="Segoe UI"/>
              </a:rPr>
              <a:t>			</a:t>
            </a:r>
            <a:r>
              <a:rPr lang="en-US" sz="1750" i="1" dirty="0">
                <a:solidFill>
                  <a:srgbClr val="231F20"/>
                </a:solidFill>
                <a:latin typeface="Segoe UI"/>
              </a:rPr>
              <a:t>≤ </a:t>
            </a:r>
            <a:r>
              <a:rPr lang="en-US" sz="1750" dirty="0">
                <a:solidFill>
                  <a:srgbClr val="231F20"/>
                </a:solidFill>
                <a:latin typeface="Segoe UI"/>
              </a:rPr>
              <a:t>576</a:t>
            </a:r>
          </a:p>
          <a:p>
            <a:pPr defTabSz="806867">
              <a:lnSpc>
                <a:spcPts val="2107"/>
              </a:lnSpc>
              <a:tabLst>
                <a:tab pos="280162" algn="l"/>
                <a:tab pos="302575" algn="l"/>
                <a:tab pos="425846" algn="l"/>
                <a:tab pos="448259" algn="l"/>
              </a:tabLst>
              <a:defRPr/>
            </a:pPr>
            <a:r>
              <a:rPr lang="en-US" sz="1750" dirty="0">
                <a:solidFill>
                  <a:srgbClr val="231F20"/>
                </a:solidFill>
                <a:latin typeface="Segoe UI"/>
              </a:rPr>
              <a:t>			</a:t>
            </a:r>
            <a:r>
              <a:rPr lang="en-US" sz="1750" i="1" dirty="0">
                <a:solidFill>
                  <a:srgbClr val="231F20"/>
                </a:solidFill>
                <a:latin typeface="Segoe UI"/>
              </a:rPr>
              <a:t>≤ </a:t>
            </a:r>
            <a:r>
              <a:rPr lang="en-US" sz="1750" dirty="0">
                <a:solidFill>
                  <a:srgbClr val="231F20"/>
                </a:solidFill>
                <a:latin typeface="Segoe UI"/>
              </a:rPr>
              <a:t>396</a:t>
            </a:r>
          </a:p>
          <a:p>
            <a:pPr defTabSz="806867">
              <a:lnSpc>
                <a:spcPts val="2107"/>
              </a:lnSpc>
              <a:tabLst>
                <a:tab pos="280162" algn="l"/>
                <a:tab pos="302575" algn="l"/>
                <a:tab pos="425846" algn="l"/>
                <a:tab pos="448259" algn="l"/>
              </a:tabLst>
              <a:defRPr/>
            </a:pPr>
            <a:r>
              <a:rPr lang="en-US" sz="1750" dirty="0">
                <a:solidFill>
                  <a:srgbClr val="231F20"/>
                </a:solidFill>
                <a:latin typeface="Segoe UI"/>
              </a:rPr>
              <a:t>		</a:t>
            </a:r>
            <a:r>
              <a:rPr lang="en-US" sz="1750" i="1" dirty="0">
                <a:solidFill>
                  <a:srgbClr val="231F20"/>
                </a:solidFill>
                <a:latin typeface="Segoe UI"/>
              </a:rPr>
              <a:t>≤ </a:t>
            </a:r>
            <a:r>
              <a:rPr lang="en-US" sz="1750" dirty="0">
                <a:solidFill>
                  <a:srgbClr val="231F20"/>
                </a:solidFill>
                <a:latin typeface="Segoe UI"/>
              </a:rPr>
              <a:t>9</a:t>
            </a:r>
            <a:r>
              <a:rPr lang="en-US" sz="1750" i="1" dirty="0">
                <a:solidFill>
                  <a:srgbClr val="231F20"/>
                </a:solidFill>
                <a:latin typeface="Segoe UI"/>
              </a:rPr>
              <a:t>, </a:t>
            </a:r>
            <a:r>
              <a:rPr lang="en-US" sz="1750" dirty="0">
                <a:solidFill>
                  <a:srgbClr val="231F20"/>
                </a:solidFill>
                <a:latin typeface="Segoe UI"/>
              </a:rPr>
              <a:t>900</a:t>
            </a:r>
          </a:p>
          <a:p>
            <a:pPr defTabSz="806867">
              <a:lnSpc>
                <a:spcPts val="2118"/>
              </a:lnSpc>
              <a:tabLst>
                <a:tab pos="280162" algn="l"/>
                <a:tab pos="302575" algn="l"/>
                <a:tab pos="425846" algn="l"/>
                <a:tab pos="448259" algn="l"/>
              </a:tabLst>
              <a:defRPr/>
            </a:pPr>
            <a:r>
              <a:rPr lang="en-US" sz="1750" dirty="0">
                <a:solidFill>
                  <a:srgbClr val="231F20"/>
                </a:solidFill>
                <a:latin typeface="Segoe UI"/>
              </a:rPr>
              <a:t>	</a:t>
            </a:r>
            <a:r>
              <a:rPr lang="en-US" sz="1750" i="1" dirty="0">
                <a:solidFill>
                  <a:srgbClr val="231F20"/>
                </a:solidFill>
                <a:latin typeface="Segoe UI"/>
              </a:rPr>
              <a:t>≤ </a:t>
            </a:r>
            <a:r>
              <a:rPr lang="en-US" sz="1750" dirty="0">
                <a:solidFill>
                  <a:srgbClr val="231F20"/>
                </a:solidFill>
                <a:latin typeface="Segoe UI"/>
              </a:rPr>
              <a:t>30 fps</a:t>
            </a:r>
          </a:p>
          <a:p>
            <a:pPr defTabSz="806867">
              <a:lnSpc>
                <a:spcPts val="2107"/>
              </a:lnSpc>
              <a:tabLst>
                <a:tab pos="280162" algn="l"/>
                <a:tab pos="302575" algn="l"/>
                <a:tab pos="425846" algn="l"/>
                <a:tab pos="448259" algn="l"/>
              </a:tabLst>
              <a:defRPr/>
            </a:pPr>
            <a:r>
              <a:rPr lang="en-US" sz="1750" i="1" dirty="0">
                <a:solidFill>
                  <a:srgbClr val="231F20"/>
                </a:solidFill>
                <a:latin typeface="Segoe UI"/>
              </a:rPr>
              <a:t>≤ </a:t>
            </a:r>
            <a:r>
              <a:rPr lang="en-US" sz="1750" dirty="0">
                <a:solidFill>
                  <a:srgbClr val="231F20"/>
                </a:solidFill>
                <a:latin typeface="Segoe UI"/>
              </a:rPr>
              <a:t>1</a:t>
            </a:r>
            <a:r>
              <a:rPr lang="en-US" sz="1750" i="1" dirty="0">
                <a:solidFill>
                  <a:srgbClr val="231F20"/>
                </a:solidFill>
                <a:latin typeface="Segoe UI"/>
              </a:rPr>
              <a:t>, </a:t>
            </a:r>
            <a:r>
              <a:rPr lang="en-US" sz="1750" dirty="0">
                <a:solidFill>
                  <a:srgbClr val="231F20"/>
                </a:solidFill>
                <a:latin typeface="Segoe UI"/>
              </a:rPr>
              <a:t>856 kbps</a:t>
            </a:r>
          </a:p>
          <a:p>
            <a:pPr defTabSz="806867">
              <a:lnSpc>
                <a:spcPts val="882"/>
              </a:lnSpc>
              <a:tabLst>
                <a:tab pos="280162" algn="l"/>
                <a:tab pos="302575" algn="l"/>
                <a:tab pos="425846" algn="l"/>
                <a:tab pos="448259" algn="l"/>
              </a:tabLst>
              <a:defRPr/>
            </a:pPr>
            <a:endParaRPr lang="en-US" sz="1750" dirty="0">
              <a:solidFill>
                <a:srgbClr val="231F20"/>
              </a:solidFill>
              <a:latin typeface="Segoe UI"/>
            </a:endParaRPr>
          </a:p>
        </p:txBody>
      </p:sp>
      <p:sp>
        <p:nvSpPr>
          <p:cNvPr id="9" name="Footer Placeholder 8">
            <a:extLst>
              <a:ext uri="{FF2B5EF4-FFF2-40B4-BE49-F238E27FC236}">
                <a16:creationId xmlns:a16="http://schemas.microsoft.com/office/drawing/2014/main" id="{462D59B6-6A03-471B-90B8-55CC67C754D7}"/>
              </a:ext>
            </a:extLst>
          </p:cNvPr>
          <p:cNvSpPr>
            <a:spLocks noGrp="1"/>
          </p:cNvSpPr>
          <p:nvPr>
            <p:ph type="ftr" sz="quarter" idx="11"/>
          </p:nvPr>
        </p:nvSpPr>
        <p:spPr/>
        <p:txBody>
          <a:bodyPr/>
          <a:lstStyle/>
          <a:p>
            <a:r>
              <a:rPr lang="en-GB" dirty="0"/>
              <a:t>Prepared By: Mohammad Rony Lecturer, Dept. Of CSE University Of Global Village (UGV), </a:t>
            </a:r>
            <a:r>
              <a:rPr lang="en-GB" dirty="0" err="1"/>
              <a:t>Barishal</a:t>
            </a:r>
            <a:endParaRPr lang="en-GB" dirty="0"/>
          </a:p>
        </p:txBody>
      </p:sp>
    </p:spTree>
    <p:extLst>
      <p:ext uri="{BB962C8B-B14F-4D97-AF65-F5344CB8AC3E}">
        <p14:creationId xmlns:p14="http://schemas.microsoft.com/office/powerpoint/2010/main" val="270105785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40B.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7" y="404643"/>
            <a:ext cx="6351995" cy="5270674"/>
          </a:xfrm>
          <a:prstGeom prst="rect">
            <a:avLst/>
          </a:prstGeom>
          <a:noFill/>
        </p:spPr>
        <p:txBody>
          <a:bodyPr vert="horz" wrap="none" lIns="0" tIns="0" rIns="0" bIns="0" rtlCol="0">
            <a:spAutoFit/>
          </a:bodyPr>
          <a:lstStyle/>
          <a:p>
            <a:pPr defTabSz="806867">
              <a:lnSpc>
                <a:spcPts val="1045"/>
              </a:lnSpc>
              <a:tabLst>
                <a:tab pos="168097" algn="l"/>
                <a:tab pos="190510" algn="l"/>
                <a:tab pos="425846" algn="l"/>
                <a:tab pos="493085" algn="l"/>
                <a:tab pos="750834" algn="l"/>
              </a:tabLst>
              <a:defRPr/>
            </a:pPr>
            <a:r>
              <a:rPr lang="en-US" sz="1215" i="1">
                <a:solidFill>
                  <a:srgbClr val="231F20"/>
                </a:solidFill>
                <a:latin typeface="Segoe UI"/>
              </a:rPr>
              <a:t>Fundamentals of Multimedia, Chapter 11</a:t>
            </a: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215" i="1">
              <a:solidFill>
                <a:srgbClr val="231F20"/>
              </a:solidFill>
              <a:latin typeface="Segoe UI"/>
            </a:endParaRPr>
          </a:p>
          <a:p>
            <a:pPr defTabSz="806867">
              <a:lnSpc>
                <a:spcPts val="2244"/>
              </a:lnSpc>
              <a:tabLst>
                <a:tab pos="168097" algn="l"/>
                <a:tab pos="190510" algn="l"/>
                <a:tab pos="425846" algn="l"/>
                <a:tab pos="493085" algn="l"/>
                <a:tab pos="750834" algn="l"/>
              </a:tabLst>
              <a:defRPr/>
            </a:pPr>
            <a:r>
              <a:rPr lang="en-US" sz="1215" i="1">
                <a:solidFill>
                  <a:srgbClr val="231F20"/>
                </a:solidFill>
                <a:latin typeface="Segoe UI"/>
              </a:rPr>
              <a:t>	</a:t>
            </a:r>
            <a:r>
              <a:rPr lang="en-US" sz="2100" b="1">
                <a:solidFill>
                  <a:srgbClr val="231F20"/>
                </a:solidFill>
                <a:latin typeface="Segoe UI"/>
              </a:rPr>
              <a:t>Other Major Diﬀerences from H.261 (Cont’d)</a:t>
            </a:r>
          </a:p>
          <a:p>
            <a:pPr defTabSz="806867">
              <a:lnSpc>
                <a:spcPts val="882"/>
              </a:lnSpc>
              <a:tabLst>
                <a:tab pos="168097" algn="l"/>
                <a:tab pos="190510" algn="l"/>
                <a:tab pos="425846" algn="l"/>
                <a:tab pos="493085" algn="l"/>
                <a:tab pos="750834" algn="l"/>
              </a:tabLst>
              <a:defRPr/>
            </a:pPr>
            <a:endParaRPr lang="en-US" sz="2100" b="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2100" b="1">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2100" b="1">
              <a:solidFill>
                <a:srgbClr val="231F20"/>
              </a:solidFill>
              <a:latin typeface="Segoe UI"/>
            </a:endParaRPr>
          </a:p>
          <a:p>
            <a:pPr defTabSz="806867">
              <a:lnSpc>
                <a:spcPts val="2793"/>
              </a:lnSpc>
              <a:tabLst>
                <a:tab pos="168097" algn="l"/>
                <a:tab pos="190510" algn="l"/>
                <a:tab pos="425846" algn="l"/>
                <a:tab pos="493085" algn="l"/>
                <a:tab pos="75083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Instead  of  GOBs  as  in  H.261,  an  MPEG-1  picture  can  be</a:t>
            </a:r>
          </a:p>
          <a:p>
            <a:pPr defTabSz="806867">
              <a:lnSpc>
                <a:spcPts val="2128"/>
              </a:lnSpc>
              <a:tabLst>
                <a:tab pos="168097" algn="l"/>
                <a:tab pos="190510" algn="l"/>
                <a:tab pos="425846" algn="l"/>
                <a:tab pos="493085" algn="l"/>
                <a:tab pos="750834" algn="l"/>
              </a:tabLst>
              <a:defRPr/>
            </a:pPr>
            <a:r>
              <a:rPr lang="en-US" sz="1750">
                <a:solidFill>
                  <a:srgbClr val="231F20"/>
                </a:solidFill>
                <a:latin typeface="Segoe UI"/>
              </a:rPr>
              <a:t>			divided into one or more </a:t>
            </a:r>
            <a:r>
              <a:rPr lang="en-US" sz="1750" b="1">
                <a:solidFill>
                  <a:srgbClr val="231F20"/>
                </a:solidFill>
                <a:latin typeface="Segoe UI"/>
              </a:rPr>
              <a:t>slices </a:t>
            </a:r>
            <a:r>
              <a:rPr lang="en-US" sz="1750">
                <a:solidFill>
                  <a:srgbClr val="231F20"/>
                </a:solidFill>
                <a:latin typeface="Segoe UI"/>
              </a:rPr>
              <a:t>(Fig.  11.4):</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790"/>
              </a:lnSpc>
              <a:tabLst>
                <a:tab pos="168097" algn="l"/>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May contain variable numbers of macroblocks in a single</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68097" algn="l"/>
                <a:tab pos="190510" algn="l"/>
                <a:tab pos="425846" algn="l"/>
                <a:tab pos="493085" algn="l"/>
                <a:tab pos="750834" algn="l"/>
              </a:tabLst>
              <a:defRPr/>
            </a:pPr>
            <a:r>
              <a:rPr lang="en-US" sz="1750">
                <a:solidFill>
                  <a:srgbClr val="231F20"/>
                </a:solidFill>
                <a:latin typeface="Segoe UI"/>
              </a:rPr>
              <a:t>					picture.</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921"/>
              </a:lnSpc>
              <a:tabLst>
                <a:tab pos="168097" algn="l"/>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May also start and end anywhere as long as they ﬁll the</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68097" algn="l"/>
                <a:tab pos="190510" algn="l"/>
                <a:tab pos="425846" algn="l"/>
                <a:tab pos="493085" algn="l"/>
                <a:tab pos="750834" algn="l"/>
              </a:tabLst>
              <a:defRPr/>
            </a:pPr>
            <a:r>
              <a:rPr lang="en-US" sz="1750">
                <a:solidFill>
                  <a:srgbClr val="231F20"/>
                </a:solidFill>
                <a:latin typeface="Segoe UI"/>
              </a:rPr>
              <a:t>					whole picture.</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921"/>
              </a:lnSpc>
              <a:tabLst>
                <a:tab pos="168097" algn="l"/>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Each slice is coded independently — additional ﬂexibility</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68097" algn="l"/>
                <a:tab pos="190510" algn="l"/>
                <a:tab pos="425846" algn="l"/>
                <a:tab pos="493085" algn="l"/>
                <a:tab pos="750834" algn="l"/>
              </a:tabLst>
              <a:defRPr/>
            </a:pPr>
            <a:r>
              <a:rPr lang="en-US" sz="1750">
                <a:solidFill>
                  <a:srgbClr val="231F20"/>
                </a:solidFill>
                <a:latin typeface="Segoe UI"/>
              </a:rPr>
              <a:t>					in bit-rate control.</a:t>
            </a: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68097" algn="l"/>
                <a:tab pos="190510" algn="l"/>
                <a:tab pos="425846" algn="l"/>
                <a:tab pos="493085" algn="l"/>
                <a:tab pos="750834" algn="l"/>
              </a:tabLst>
              <a:defRPr/>
            </a:pPr>
            <a:endParaRPr lang="en-US" sz="1750">
              <a:solidFill>
                <a:srgbClr val="231F20"/>
              </a:solidFill>
              <a:latin typeface="Segoe UI"/>
            </a:endParaRPr>
          </a:p>
          <a:p>
            <a:pPr defTabSz="806867">
              <a:lnSpc>
                <a:spcPts val="1921"/>
              </a:lnSpc>
              <a:tabLst>
                <a:tab pos="168097" algn="l"/>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Slice concept is important for error recovery.</a:t>
            </a:r>
          </a:p>
        </p:txBody>
      </p:sp>
      <p:sp>
        <p:nvSpPr>
          <p:cNvPr id="8" name="Footer Placeholder 7">
            <a:extLst>
              <a:ext uri="{FF2B5EF4-FFF2-40B4-BE49-F238E27FC236}">
                <a16:creationId xmlns:a16="http://schemas.microsoft.com/office/drawing/2014/main" id="{68447995-23DD-4D9E-8461-0154ED127F5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97518184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822.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8843.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7" y="404644"/>
            <a:ext cx="5054845" cy="5065489"/>
          </a:xfrm>
          <a:prstGeom prst="rect">
            <a:avLst/>
          </a:prstGeom>
          <a:noFill/>
        </p:spPr>
        <p:txBody>
          <a:bodyPr vert="horz" wrap="none" lIns="0" tIns="0" rIns="0" bIns="0" rtlCol="0">
            <a:spAutoFit/>
          </a:bodyPr>
          <a:lstStyle/>
          <a:p>
            <a:pPr defTabSz="806867">
              <a:lnSpc>
                <a:spcPts val="1045"/>
              </a:lnSpc>
              <a:tabLst>
                <a:tab pos="1367191" algn="l"/>
              </a:tabLst>
              <a:defRPr/>
            </a:pPr>
            <a:r>
              <a:rPr lang="en-US" sz="1215" i="1">
                <a:solidFill>
                  <a:srgbClr val="231F20"/>
                </a:solidFill>
                <a:latin typeface="Segoe UI"/>
              </a:rPr>
              <a:t>Fundamentals of Multimedia, Chapter 11</a:t>
            </a: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882"/>
              </a:lnSpc>
              <a:tabLst>
                <a:tab pos="1367191" algn="l"/>
              </a:tabLst>
              <a:defRPr/>
            </a:pPr>
            <a:endParaRPr lang="en-US" sz="1215" i="1">
              <a:solidFill>
                <a:srgbClr val="231F20"/>
              </a:solidFill>
              <a:latin typeface="Segoe UI"/>
            </a:endParaRPr>
          </a:p>
          <a:p>
            <a:pPr defTabSz="806867">
              <a:lnSpc>
                <a:spcPts val="1594"/>
              </a:lnSpc>
              <a:tabLst>
                <a:tab pos="1367191" algn="l"/>
              </a:tabLst>
              <a:defRPr/>
            </a:pPr>
            <a:r>
              <a:rPr lang="en-US" sz="1215" i="1">
                <a:solidFill>
                  <a:srgbClr val="231F20"/>
                </a:solidFill>
                <a:latin typeface="Segoe UI"/>
              </a:rPr>
              <a:t>	</a:t>
            </a:r>
            <a:r>
              <a:rPr lang="en-US" sz="1750">
                <a:solidFill>
                  <a:srgbClr val="231F20"/>
                </a:solidFill>
                <a:latin typeface="Segoe UI"/>
              </a:rPr>
              <a:t>Fig 11.4:  Slices in an MPEG-1 Picture.</a:t>
            </a:r>
          </a:p>
        </p:txBody>
      </p:sp>
      <p:sp>
        <p:nvSpPr>
          <p:cNvPr id="9" name="Footer Placeholder 8">
            <a:extLst>
              <a:ext uri="{FF2B5EF4-FFF2-40B4-BE49-F238E27FC236}">
                <a16:creationId xmlns:a16="http://schemas.microsoft.com/office/drawing/2014/main" id="{8646236F-6D12-4875-8C5A-CEE371FF37B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2845953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A28.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8A29.tmp"/>
          <p:cNvPicPr>
            <a:picLocks/>
          </p:cNvPicPr>
          <p:nvPr/>
        </p:nvPicPr>
        <p:blipFill>
          <a:blip r:embed="rId3" cstate="print"/>
          <a:stretch>
            <a:fillRect/>
          </a:stretch>
        </p:blipFill>
        <p:spPr>
          <a:xfrm>
            <a:off x="5132294" y="3933265"/>
            <a:ext cx="1210235" cy="33618"/>
          </a:xfrm>
          <a:prstGeom prst="rect">
            <a:avLst/>
          </a:prstGeom>
        </p:spPr>
      </p:pic>
      <p:pic>
        <p:nvPicPr>
          <p:cNvPr id="4" name="Picture 3" descr="ws_8A3A.tmp"/>
          <p:cNvPicPr>
            <a:picLocks/>
          </p:cNvPicPr>
          <p:nvPr/>
        </p:nvPicPr>
        <p:blipFill>
          <a:blip r:embed="rId4" cstate="print"/>
          <a:stretch>
            <a:fillRect/>
          </a:stretch>
        </p:blipFill>
        <p:spPr>
          <a:xfrm>
            <a:off x="7485529" y="3933265"/>
            <a:ext cx="1255059" cy="33618"/>
          </a:xfrm>
          <a:prstGeom prst="rect">
            <a:avLst/>
          </a:prstGeom>
        </p:spPr>
      </p:pic>
      <p:pic>
        <p:nvPicPr>
          <p:cNvPr id="5" name="Picture 4" descr="ws_8A3B.tmp"/>
          <p:cNvPicPr>
            <a:picLocks/>
          </p:cNvPicPr>
          <p:nvPr/>
        </p:nvPicPr>
        <p:blipFill>
          <a:blip r:embed="rId5" cstate="print"/>
          <a:stretch>
            <a:fillRect/>
          </a:stretch>
        </p:blipFill>
        <p:spPr>
          <a:xfrm>
            <a:off x="5513294" y="4123765"/>
            <a:ext cx="89647" cy="22412"/>
          </a:xfrm>
          <a:prstGeom prst="rect">
            <a:avLst/>
          </a:prstGeom>
        </p:spPr>
      </p:pic>
      <p:pic>
        <p:nvPicPr>
          <p:cNvPr id="6" name="Picture 5" descr="ws_8A4B.tmp"/>
          <p:cNvPicPr>
            <a:picLocks/>
          </p:cNvPicPr>
          <p:nvPr/>
        </p:nvPicPr>
        <p:blipFill>
          <a:blip r:embed="rId6" cstate="print"/>
          <a:stretch>
            <a:fillRect/>
          </a:stretch>
        </p:blipFill>
        <p:spPr>
          <a:xfrm>
            <a:off x="5154706" y="5289176"/>
            <a:ext cx="1221441" cy="22412"/>
          </a:xfrm>
          <a:prstGeom prst="rect">
            <a:avLst/>
          </a:prstGeom>
        </p:spPr>
      </p:pic>
      <p:pic>
        <p:nvPicPr>
          <p:cNvPr id="7" name="Picture 6" descr="ws_8A4C.tmp"/>
          <p:cNvPicPr>
            <a:picLocks/>
          </p:cNvPicPr>
          <p:nvPr/>
        </p:nvPicPr>
        <p:blipFill>
          <a:blip r:embed="rId7" cstate="print"/>
          <a:stretch>
            <a:fillRect/>
          </a:stretch>
        </p:blipFill>
        <p:spPr>
          <a:xfrm>
            <a:off x="6891618" y="5289176"/>
            <a:ext cx="1266265" cy="22412"/>
          </a:xfrm>
          <a:prstGeom prst="rect">
            <a:avLst/>
          </a:prstGeom>
        </p:spPr>
      </p:pic>
      <p:pic>
        <p:nvPicPr>
          <p:cNvPr id="8" name="Picture 7" descr="ws_8A4D.tmp"/>
          <p:cNvPicPr>
            <a:picLocks/>
          </p:cNvPicPr>
          <p:nvPr/>
        </p:nvPicPr>
        <p:blipFill>
          <a:blip r:embed="rId8" cstate="print"/>
          <a:stretch>
            <a:fillRect/>
          </a:stretch>
        </p:blipFill>
        <p:spPr>
          <a:xfrm>
            <a:off x="5546912" y="5468470"/>
            <a:ext cx="89647" cy="22412"/>
          </a:xfrm>
          <a:prstGeom prst="rect">
            <a:avLst/>
          </a:prstGeom>
        </p:spPr>
      </p:pic>
      <p:sp>
        <p:nvSpPr>
          <p:cNvPr id="10" name="TextBox 9"/>
          <p:cNvSpPr txBox="1"/>
          <p:nvPr/>
        </p:nvSpPr>
        <p:spPr>
          <a:xfrm>
            <a:off x="2468656" y="404644"/>
            <a:ext cx="6216895" cy="2841227"/>
          </a:xfrm>
          <a:prstGeom prst="rect">
            <a:avLst/>
          </a:prstGeom>
          <a:noFill/>
        </p:spPr>
        <p:txBody>
          <a:bodyPr vert="horz" wrap="none" lIns="0" tIns="0" rIns="0" bIns="0" rtlCol="0">
            <a:spAutoFit/>
          </a:bodyPr>
          <a:lstStyle/>
          <a:p>
            <a:pPr defTabSz="806867">
              <a:lnSpc>
                <a:spcPts val="1045"/>
              </a:lnSpc>
              <a:tabLst>
                <a:tab pos="168097" algn="l"/>
                <a:tab pos="190510" algn="l"/>
                <a:tab pos="425846" algn="l"/>
                <a:tab pos="515498" algn="l"/>
                <a:tab pos="750834" algn="l"/>
              </a:tabLst>
              <a:defRPr/>
            </a:pPr>
            <a:r>
              <a:rPr lang="en-US" sz="1215" i="1">
                <a:solidFill>
                  <a:srgbClr val="231F20"/>
                </a:solidFill>
                <a:latin typeface="Segoe UI"/>
              </a:rPr>
              <a:t>Fundamentals of Multimedia, Chapter 11</a:t>
            </a:r>
          </a:p>
          <a:p>
            <a:pPr defTabSz="806867">
              <a:lnSpc>
                <a:spcPts val="882"/>
              </a:lnSpc>
              <a:tabLst>
                <a:tab pos="168097" algn="l"/>
                <a:tab pos="190510" algn="l"/>
                <a:tab pos="425846" algn="l"/>
                <a:tab pos="515498"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1215" i="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1215" i="1">
              <a:solidFill>
                <a:srgbClr val="231F20"/>
              </a:solidFill>
              <a:latin typeface="Segoe UI"/>
            </a:endParaRPr>
          </a:p>
          <a:p>
            <a:pPr defTabSz="806867">
              <a:lnSpc>
                <a:spcPts val="2247"/>
              </a:lnSpc>
              <a:tabLst>
                <a:tab pos="168097" algn="l"/>
                <a:tab pos="190510" algn="l"/>
                <a:tab pos="425846" algn="l"/>
                <a:tab pos="515498" algn="l"/>
                <a:tab pos="750834" algn="l"/>
              </a:tabLst>
              <a:defRPr/>
            </a:pPr>
            <a:r>
              <a:rPr lang="en-US" sz="1215" i="1">
                <a:solidFill>
                  <a:srgbClr val="231F20"/>
                </a:solidFill>
                <a:latin typeface="Segoe UI"/>
              </a:rPr>
              <a:t>	</a:t>
            </a:r>
            <a:r>
              <a:rPr lang="en-US" sz="2100" b="1">
                <a:solidFill>
                  <a:srgbClr val="231F20"/>
                </a:solidFill>
                <a:latin typeface="Segoe UI"/>
              </a:rPr>
              <a:t>Other Major Diﬀerences from H.261 (Cont’d)</a:t>
            </a:r>
          </a:p>
          <a:p>
            <a:pPr defTabSz="806867">
              <a:lnSpc>
                <a:spcPts val="882"/>
              </a:lnSpc>
              <a:tabLst>
                <a:tab pos="168097"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2100" b="1">
              <a:solidFill>
                <a:srgbClr val="231F20"/>
              </a:solidFill>
              <a:latin typeface="Segoe UI"/>
            </a:endParaRPr>
          </a:p>
          <a:p>
            <a:pPr defTabSz="806867">
              <a:lnSpc>
                <a:spcPts val="2277"/>
              </a:lnSpc>
              <a:tabLst>
                <a:tab pos="168097" algn="l"/>
                <a:tab pos="190510" algn="l"/>
                <a:tab pos="425846" algn="l"/>
                <a:tab pos="515498" algn="l"/>
                <a:tab pos="75083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Quantization:</a:t>
            </a:r>
          </a:p>
          <a:p>
            <a:pPr defTabSz="806867">
              <a:lnSpc>
                <a:spcPts val="882"/>
              </a:lnSpc>
              <a:tabLst>
                <a:tab pos="168097" algn="l"/>
                <a:tab pos="190510" algn="l"/>
                <a:tab pos="425846" algn="l"/>
                <a:tab pos="515498" algn="l"/>
                <a:tab pos="750834" algn="l"/>
              </a:tabLst>
              <a:defRPr/>
            </a:pPr>
            <a:endParaRPr lang="en-US" sz="1750">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1750">
              <a:solidFill>
                <a:srgbClr val="231F20"/>
              </a:solidFill>
              <a:latin typeface="Segoe UI"/>
            </a:endParaRPr>
          </a:p>
          <a:p>
            <a:pPr defTabSz="806867">
              <a:lnSpc>
                <a:spcPts val="1512"/>
              </a:lnSpc>
              <a:tabLst>
                <a:tab pos="168097" algn="l"/>
                <a:tab pos="190510" algn="l"/>
                <a:tab pos="425846" algn="l"/>
                <a:tab pos="515498" algn="l"/>
                <a:tab pos="750834"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MPEG-1 quantization uses diﬀerent quantization tables for its Intra</a:t>
            </a:r>
          </a:p>
          <a:p>
            <a:pPr defTabSz="806867">
              <a:lnSpc>
                <a:spcPts val="1673"/>
              </a:lnSpc>
              <a:tabLst>
                <a:tab pos="168097" algn="l"/>
                <a:tab pos="190510" algn="l"/>
                <a:tab pos="425846" algn="l"/>
                <a:tab pos="515498" algn="l"/>
                <a:tab pos="750834" algn="l"/>
              </a:tabLst>
              <a:defRPr/>
            </a:pPr>
            <a:r>
              <a:rPr lang="en-US" sz="1459">
                <a:solidFill>
                  <a:srgbClr val="231F20"/>
                </a:solidFill>
                <a:latin typeface="Segoe UI"/>
              </a:rPr>
              <a:t>					and Inter coding (Table 11.2 and 11.3).</a:t>
            </a:r>
          </a:p>
          <a:p>
            <a:pPr defTabSz="806867">
              <a:lnSpc>
                <a:spcPts val="882"/>
              </a:lnSpc>
              <a:tabLst>
                <a:tab pos="168097" algn="l"/>
                <a:tab pos="190510" algn="l"/>
                <a:tab pos="425846" algn="l"/>
                <a:tab pos="515498" algn="l"/>
                <a:tab pos="750834" algn="l"/>
              </a:tabLst>
              <a:defRPr/>
            </a:pPr>
            <a:endParaRPr lang="en-US" sz="1459">
              <a:solidFill>
                <a:srgbClr val="231F20"/>
              </a:solidFill>
              <a:latin typeface="Segoe UI"/>
            </a:endParaRPr>
          </a:p>
          <a:p>
            <a:pPr defTabSz="806867">
              <a:lnSpc>
                <a:spcPts val="882"/>
              </a:lnSpc>
              <a:tabLst>
                <a:tab pos="168097" algn="l"/>
                <a:tab pos="190510" algn="l"/>
                <a:tab pos="425846" algn="l"/>
                <a:tab pos="515498" algn="l"/>
                <a:tab pos="750834" algn="l"/>
              </a:tabLst>
              <a:defRPr/>
            </a:pPr>
            <a:endParaRPr lang="en-US" sz="1459">
              <a:solidFill>
                <a:srgbClr val="231F20"/>
              </a:solidFill>
              <a:latin typeface="Segoe UI"/>
            </a:endParaRPr>
          </a:p>
          <a:p>
            <a:pPr defTabSz="806867">
              <a:lnSpc>
                <a:spcPts val="1879"/>
              </a:lnSpc>
              <a:tabLst>
                <a:tab pos="168097" algn="l"/>
                <a:tab pos="190510" algn="l"/>
                <a:tab pos="425846" algn="l"/>
                <a:tab pos="515498" algn="l"/>
                <a:tab pos="750834" algn="l"/>
              </a:tabLst>
              <a:defRPr/>
            </a:pPr>
            <a:r>
              <a:rPr lang="en-US" sz="1459">
                <a:solidFill>
                  <a:srgbClr val="231F20"/>
                </a:solidFill>
                <a:latin typeface="Segoe UI"/>
              </a:rPr>
              <a:t>			For DCT coeﬃcients in Intra mode:</a:t>
            </a:r>
          </a:p>
        </p:txBody>
      </p:sp>
      <p:sp>
        <p:nvSpPr>
          <p:cNvPr id="11" name="TextBox 10"/>
          <p:cNvSpPr txBox="1"/>
          <p:nvPr/>
        </p:nvSpPr>
        <p:spPr>
          <a:xfrm>
            <a:off x="3149079" y="3865979"/>
            <a:ext cx="1597810"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QDCT </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 = </a:t>
            </a:r>
            <a:r>
              <a:rPr lang="en-US" sz="1459" i="1">
                <a:solidFill>
                  <a:srgbClr val="231F20"/>
                </a:solidFill>
                <a:latin typeface="Segoe UI"/>
              </a:rPr>
              <a:t>round</a:t>
            </a:r>
          </a:p>
        </p:txBody>
      </p:sp>
      <p:sp>
        <p:nvSpPr>
          <p:cNvPr id="12" name="TextBox 11"/>
          <p:cNvSpPr txBox="1"/>
          <p:nvPr/>
        </p:nvSpPr>
        <p:spPr>
          <a:xfrm>
            <a:off x="5141931" y="3690079"/>
            <a:ext cx="1082027" cy="488019"/>
          </a:xfrm>
          <a:prstGeom prst="rect">
            <a:avLst/>
          </a:prstGeom>
          <a:noFill/>
        </p:spPr>
        <p:txBody>
          <a:bodyPr vert="horz" wrap="none" lIns="0" tIns="0" rIns="0" bIns="0" rtlCol="0">
            <a:spAutoFit/>
          </a:bodyPr>
          <a:lstStyle/>
          <a:p>
            <a:pPr defTabSz="806867">
              <a:lnSpc>
                <a:spcPts val="1896"/>
              </a:lnSpc>
              <a:tabLst>
                <a:tab pos="22413" algn="l"/>
              </a:tabLst>
              <a:defRPr/>
            </a:pPr>
            <a:r>
              <a:rPr lang="en-US" sz="1459">
                <a:solidFill>
                  <a:srgbClr val="231F20"/>
                </a:solidFill>
                <a:latin typeface="Segoe UI"/>
              </a:rPr>
              <a:t>8 </a:t>
            </a:r>
            <a:r>
              <a:rPr lang="en-US" sz="1459" i="1">
                <a:solidFill>
                  <a:srgbClr val="231F20"/>
                </a:solidFill>
                <a:latin typeface="Segoe UI"/>
              </a:rPr>
              <a:t>× DCT </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a:t>
            </a:r>
          </a:p>
          <a:p>
            <a:pPr defTabSz="806867">
              <a:lnSpc>
                <a:spcPts val="2118"/>
              </a:lnSpc>
              <a:tabLst>
                <a:tab pos="22413" algn="l"/>
              </a:tabLst>
              <a:defRPr/>
            </a:pPr>
            <a:r>
              <a:rPr lang="en-US" sz="1459">
                <a:solidFill>
                  <a:srgbClr val="231F20"/>
                </a:solidFill>
                <a:latin typeface="Segoe UI"/>
              </a:rPr>
              <a:t>	</a:t>
            </a:r>
            <a:r>
              <a:rPr lang="en-US" sz="1459" i="1">
                <a:solidFill>
                  <a:srgbClr val="231F20"/>
                </a:solidFill>
                <a:latin typeface="Segoe UI"/>
              </a:rPr>
              <a:t>step size</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a:t>
            </a:r>
          </a:p>
        </p:txBody>
      </p:sp>
      <p:sp>
        <p:nvSpPr>
          <p:cNvPr id="13" name="TextBox 12"/>
          <p:cNvSpPr txBox="1"/>
          <p:nvPr/>
        </p:nvSpPr>
        <p:spPr>
          <a:xfrm>
            <a:off x="6545804" y="3865843"/>
            <a:ext cx="655244"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 </a:t>
            </a:r>
            <a:r>
              <a:rPr lang="en-US" sz="1459" i="1">
                <a:solidFill>
                  <a:srgbClr val="231F20"/>
                </a:solidFill>
                <a:latin typeface="Segoe UI"/>
              </a:rPr>
              <a:t>round</a:t>
            </a:r>
          </a:p>
        </p:txBody>
      </p:sp>
      <p:sp>
        <p:nvSpPr>
          <p:cNvPr id="14" name="TextBox 13"/>
          <p:cNvSpPr txBox="1"/>
          <p:nvPr/>
        </p:nvSpPr>
        <p:spPr>
          <a:xfrm>
            <a:off x="7493822" y="3690079"/>
            <a:ext cx="1145635" cy="488147"/>
          </a:xfrm>
          <a:prstGeom prst="rect">
            <a:avLst/>
          </a:prstGeom>
          <a:noFill/>
        </p:spPr>
        <p:txBody>
          <a:bodyPr vert="horz" wrap="none" lIns="0" tIns="0" rIns="0" bIns="0" rtlCol="0">
            <a:spAutoFit/>
          </a:bodyPr>
          <a:lstStyle/>
          <a:p>
            <a:pPr defTabSz="806867">
              <a:lnSpc>
                <a:spcPts val="1896"/>
              </a:lnSpc>
              <a:tabLst>
                <a:tab pos="22413" algn="l"/>
              </a:tabLst>
              <a:defRPr/>
            </a:pPr>
            <a:r>
              <a:rPr lang="en-US" sz="1588"/>
              <a:t>	</a:t>
            </a:r>
            <a:r>
              <a:rPr lang="en-US" sz="1459">
                <a:solidFill>
                  <a:srgbClr val="231F20"/>
                </a:solidFill>
                <a:latin typeface="Segoe UI"/>
              </a:rPr>
              <a:t>8 </a:t>
            </a:r>
            <a:r>
              <a:rPr lang="en-US" sz="1459" i="1">
                <a:solidFill>
                  <a:srgbClr val="231F20"/>
                </a:solidFill>
                <a:latin typeface="Segoe UI"/>
              </a:rPr>
              <a:t>× DCT </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a:t>
            </a:r>
          </a:p>
          <a:p>
            <a:pPr defTabSz="806867">
              <a:lnSpc>
                <a:spcPts val="2118"/>
              </a:lnSpc>
              <a:tabLst>
                <a:tab pos="22413" algn="l"/>
              </a:tabLst>
              <a:defRPr/>
            </a:pPr>
            <a:r>
              <a:rPr lang="en-US" sz="1459" i="1">
                <a:solidFill>
                  <a:srgbClr val="231F20"/>
                </a:solidFill>
                <a:latin typeface="Segoe UI"/>
              </a:rPr>
              <a:t>Q</a:t>
            </a:r>
            <a:r>
              <a:rPr lang="en-US" sz="1054">
                <a:solidFill>
                  <a:srgbClr val="231F20"/>
                </a:solidFill>
                <a:latin typeface="Segoe UI"/>
              </a:rPr>
              <a:t>1</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 </a:t>
            </a:r>
            <a:r>
              <a:rPr lang="en-US" sz="1459" i="1">
                <a:solidFill>
                  <a:srgbClr val="231F20"/>
                </a:solidFill>
                <a:latin typeface="Segoe UI"/>
              </a:rPr>
              <a:t>∗ scale</a:t>
            </a:r>
          </a:p>
        </p:txBody>
      </p:sp>
      <p:sp>
        <p:nvSpPr>
          <p:cNvPr id="15" name="TextBox 14"/>
          <p:cNvSpPr txBox="1"/>
          <p:nvPr/>
        </p:nvSpPr>
        <p:spPr>
          <a:xfrm>
            <a:off x="9142431" y="3865843"/>
            <a:ext cx="455253"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(11</a:t>
            </a:r>
            <a:r>
              <a:rPr lang="en-US" sz="1459" i="1">
                <a:solidFill>
                  <a:srgbClr val="231F20"/>
                </a:solidFill>
                <a:latin typeface="Segoe UI"/>
              </a:rPr>
              <a:t>.</a:t>
            </a:r>
            <a:r>
              <a:rPr lang="en-US" sz="1459">
                <a:solidFill>
                  <a:srgbClr val="231F20"/>
                </a:solidFill>
                <a:latin typeface="Segoe UI"/>
              </a:rPr>
              <a:t>1)</a:t>
            </a:r>
          </a:p>
        </p:txBody>
      </p:sp>
      <p:sp>
        <p:nvSpPr>
          <p:cNvPr id="16" name="TextBox 15"/>
          <p:cNvSpPr txBox="1"/>
          <p:nvPr/>
        </p:nvSpPr>
        <p:spPr>
          <a:xfrm>
            <a:off x="2892307" y="4470927"/>
            <a:ext cx="2858283"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For DCT coeﬃcients in Inter mode,</a:t>
            </a:r>
          </a:p>
        </p:txBody>
      </p:sp>
      <p:sp>
        <p:nvSpPr>
          <p:cNvPr id="17" name="TextBox 16"/>
          <p:cNvSpPr txBox="1"/>
          <p:nvPr/>
        </p:nvSpPr>
        <p:spPr>
          <a:xfrm>
            <a:off x="3765019" y="5217327"/>
            <a:ext cx="1070806"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QDCT </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 =</a:t>
            </a:r>
          </a:p>
        </p:txBody>
      </p:sp>
      <p:sp>
        <p:nvSpPr>
          <p:cNvPr id="18" name="TextBox 17"/>
          <p:cNvSpPr txBox="1"/>
          <p:nvPr/>
        </p:nvSpPr>
        <p:spPr>
          <a:xfrm>
            <a:off x="5171515" y="5041508"/>
            <a:ext cx="1082027" cy="488019"/>
          </a:xfrm>
          <a:prstGeom prst="rect">
            <a:avLst/>
          </a:prstGeom>
          <a:noFill/>
        </p:spPr>
        <p:txBody>
          <a:bodyPr vert="horz" wrap="none" lIns="0" tIns="0" rIns="0" bIns="0" rtlCol="0">
            <a:spAutoFit/>
          </a:bodyPr>
          <a:lstStyle/>
          <a:p>
            <a:pPr defTabSz="806867">
              <a:lnSpc>
                <a:spcPts val="1896"/>
              </a:lnSpc>
              <a:tabLst>
                <a:tab pos="22413" algn="l"/>
              </a:tabLst>
              <a:defRPr/>
            </a:pPr>
            <a:r>
              <a:rPr lang="en-US" sz="1459">
                <a:solidFill>
                  <a:srgbClr val="231F20"/>
                </a:solidFill>
                <a:latin typeface="Segoe UI"/>
              </a:rPr>
              <a:t>8 </a:t>
            </a:r>
            <a:r>
              <a:rPr lang="en-US" sz="1459" i="1">
                <a:solidFill>
                  <a:srgbClr val="231F20"/>
                </a:solidFill>
                <a:latin typeface="Segoe UI"/>
              </a:rPr>
              <a:t>× DCT </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a:t>
            </a:r>
          </a:p>
          <a:p>
            <a:pPr defTabSz="806867">
              <a:lnSpc>
                <a:spcPts val="2107"/>
              </a:lnSpc>
              <a:tabLst>
                <a:tab pos="22413" algn="l"/>
              </a:tabLst>
              <a:defRPr/>
            </a:pPr>
            <a:r>
              <a:rPr lang="en-US" sz="1459">
                <a:solidFill>
                  <a:srgbClr val="231F20"/>
                </a:solidFill>
                <a:latin typeface="Segoe UI"/>
              </a:rPr>
              <a:t>	</a:t>
            </a:r>
            <a:r>
              <a:rPr lang="en-US" sz="1459" i="1">
                <a:solidFill>
                  <a:srgbClr val="231F20"/>
                </a:solidFill>
                <a:latin typeface="Segoe UI"/>
              </a:rPr>
              <a:t>step size</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a:t>
            </a:r>
          </a:p>
        </p:txBody>
      </p:sp>
      <p:sp>
        <p:nvSpPr>
          <p:cNvPr id="19" name="TextBox 18"/>
          <p:cNvSpPr txBox="1"/>
          <p:nvPr/>
        </p:nvSpPr>
        <p:spPr>
          <a:xfrm>
            <a:off x="6545804" y="5217273"/>
            <a:ext cx="128240"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0" name="TextBox 19"/>
          <p:cNvSpPr txBox="1"/>
          <p:nvPr/>
        </p:nvSpPr>
        <p:spPr>
          <a:xfrm>
            <a:off x="6907531" y="5041508"/>
            <a:ext cx="1145635" cy="488147"/>
          </a:xfrm>
          <a:prstGeom prst="rect">
            <a:avLst/>
          </a:prstGeom>
          <a:noFill/>
        </p:spPr>
        <p:txBody>
          <a:bodyPr vert="horz" wrap="none" lIns="0" tIns="0" rIns="0" bIns="0" rtlCol="0">
            <a:spAutoFit/>
          </a:bodyPr>
          <a:lstStyle/>
          <a:p>
            <a:pPr defTabSz="806867">
              <a:lnSpc>
                <a:spcPts val="1896"/>
              </a:lnSpc>
              <a:tabLst>
                <a:tab pos="22413" algn="l"/>
              </a:tabLst>
              <a:defRPr/>
            </a:pPr>
            <a:r>
              <a:rPr lang="en-US" sz="1588"/>
              <a:t>	</a:t>
            </a:r>
            <a:r>
              <a:rPr lang="en-US" sz="1459">
                <a:solidFill>
                  <a:srgbClr val="231F20"/>
                </a:solidFill>
                <a:latin typeface="Segoe UI"/>
              </a:rPr>
              <a:t>8 </a:t>
            </a:r>
            <a:r>
              <a:rPr lang="en-US" sz="1459" i="1">
                <a:solidFill>
                  <a:srgbClr val="231F20"/>
                </a:solidFill>
                <a:latin typeface="Segoe UI"/>
              </a:rPr>
              <a:t>× DCT </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a:t>
            </a:r>
          </a:p>
          <a:p>
            <a:pPr defTabSz="806867">
              <a:lnSpc>
                <a:spcPts val="2107"/>
              </a:lnSpc>
              <a:tabLst>
                <a:tab pos="22413" algn="l"/>
              </a:tabLst>
              <a:defRPr/>
            </a:pPr>
            <a:r>
              <a:rPr lang="en-US" sz="1459" i="1">
                <a:solidFill>
                  <a:srgbClr val="231F20"/>
                </a:solidFill>
                <a:latin typeface="Segoe UI"/>
              </a:rPr>
              <a:t>Q</a:t>
            </a:r>
            <a:r>
              <a:rPr lang="en-US" sz="1054">
                <a:solidFill>
                  <a:srgbClr val="231F20"/>
                </a:solidFill>
                <a:latin typeface="Segoe UI"/>
              </a:rPr>
              <a:t>2</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 </a:t>
            </a:r>
            <a:r>
              <a:rPr lang="en-US" sz="1459" i="1">
                <a:solidFill>
                  <a:srgbClr val="231F20"/>
                </a:solidFill>
                <a:latin typeface="Segoe UI"/>
              </a:rPr>
              <a:t>∗ scale</a:t>
            </a:r>
          </a:p>
        </p:txBody>
      </p:sp>
      <p:sp>
        <p:nvSpPr>
          <p:cNvPr id="21" name="TextBox 20"/>
          <p:cNvSpPr txBox="1"/>
          <p:nvPr/>
        </p:nvSpPr>
        <p:spPr>
          <a:xfrm>
            <a:off x="9142431" y="5217274"/>
            <a:ext cx="455253"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(11</a:t>
            </a:r>
            <a:r>
              <a:rPr lang="en-US" sz="1459" i="1">
                <a:solidFill>
                  <a:srgbClr val="231F20"/>
                </a:solidFill>
                <a:latin typeface="Segoe UI"/>
              </a:rPr>
              <a:t>.</a:t>
            </a:r>
            <a:r>
              <a:rPr lang="en-US" sz="1459">
                <a:solidFill>
                  <a:srgbClr val="231F20"/>
                </a:solidFill>
                <a:latin typeface="Segoe UI"/>
              </a:rPr>
              <a:t>2)</a:t>
            </a:r>
          </a:p>
        </p:txBody>
      </p:sp>
      <p:sp>
        <p:nvSpPr>
          <p:cNvPr id="25" name="Footer Placeholder 24">
            <a:extLst>
              <a:ext uri="{FF2B5EF4-FFF2-40B4-BE49-F238E27FC236}">
                <a16:creationId xmlns:a16="http://schemas.microsoft.com/office/drawing/2014/main" id="{2985FB42-C6C0-46C3-B809-643CBF6B599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313291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0C5.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90D6.tmp"/>
          <p:cNvPicPr>
            <a:picLocks/>
          </p:cNvPicPr>
          <p:nvPr/>
        </p:nvPicPr>
        <p:blipFill>
          <a:blip r:embed="rId3" cstate="print"/>
          <a:stretch>
            <a:fillRect/>
          </a:stretch>
        </p:blipFill>
        <p:spPr>
          <a:xfrm>
            <a:off x="4258236" y="1434353"/>
            <a:ext cx="3675529" cy="1736912"/>
          </a:xfrm>
          <a:prstGeom prst="rect">
            <a:avLst/>
          </a:prstGeom>
        </p:spPr>
      </p:pic>
      <p:pic>
        <p:nvPicPr>
          <p:cNvPr id="4" name="Picture 3" descr="ws_90D7.tmp"/>
          <p:cNvPicPr>
            <a:picLocks/>
          </p:cNvPicPr>
          <p:nvPr/>
        </p:nvPicPr>
        <p:blipFill>
          <a:blip r:embed="rId3" cstate="print"/>
          <a:stretch>
            <a:fillRect/>
          </a:stretch>
        </p:blipFill>
        <p:spPr>
          <a:xfrm>
            <a:off x="4258236" y="3989294"/>
            <a:ext cx="3675529" cy="1736912"/>
          </a:xfrm>
          <a:prstGeom prst="rect">
            <a:avLst/>
          </a:prstGeom>
        </p:spPr>
      </p:pic>
      <p:sp>
        <p:nvSpPr>
          <p:cNvPr id="6" name="TextBox 5"/>
          <p:cNvSpPr txBox="1"/>
          <p:nvPr/>
        </p:nvSpPr>
        <p:spPr>
          <a:xfrm>
            <a:off x="2468656" y="404644"/>
            <a:ext cx="5661293" cy="959302"/>
          </a:xfrm>
          <a:prstGeom prst="rect">
            <a:avLst/>
          </a:prstGeom>
          <a:noFill/>
        </p:spPr>
        <p:txBody>
          <a:bodyPr vert="horz" wrap="none" lIns="0" tIns="0" rIns="0" bIns="0" rtlCol="0">
            <a:spAutoFit/>
          </a:bodyPr>
          <a:lstStyle/>
          <a:p>
            <a:pPr defTabSz="806867">
              <a:lnSpc>
                <a:spcPts val="1045"/>
              </a:lnSpc>
              <a:tabLst>
                <a:tab pos="638769" algn="l"/>
              </a:tabLst>
              <a:defRPr/>
            </a:pPr>
            <a:r>
              <a:rPr lang="en-US" sz="1215" i="1">
                <a:solidFill>
                  <a:srgbClr val="231F20"/>
                </a:solidFill>
                <a:latin typeface="Segoe UI"/>
              </a:rPr>
              <a:t>Fundamentals of Multimedia, Chapter 11</a:t>
            </a:r>
          </a:p>
          <a:p>
            <a:pPr defTabSz="806867">
              <a:lnSpc>
                <a:spcPts val="882"/>
              </a:lnSpc>
              <a:tabLst>
                <a:tab pos="638769" algn="l"/>
              </a:tabLst>
              <a:defRPr/>
            </a:pPr>
            <a:endParaRPr lang="en-US" sz="1215" i="1">
              <a:solidFill>
                <a:srgbClr val="231F20"/>
              </a:solidFill>
              <a:latin typeface="Segoe UI"/>
            </a:endParaRPr>
          </a:p>
          <a:p>
            <a:pPr defTabSz="806867">
              <a:lnSpc>
                <a:spcPts val="882"/>
              </a:lnSpc>
              <a:tabLst>
                <a:tab pos="638769" algn="l"/>
              </a:tabLst>
              <a:defRPr/>
            </a:pPr>
            <a:endParaRPr lang="en-US" sz="1215" i="1">
              <a:solidFill>
                <a:srgbClr val="231F20"/>
              </a:solidFill>
              <a:latin typeface="Segoe UI"/>
            </a:endParaRPr>
          </a:p>
          <a:p>
            <a:pPr defTabSz="806867">
              <a:lnSpc>
                <a:spcPts val="882"/>
              </a:lnSpc>
              <a:tabLst>
                <a:tab pos="638769" algn="l"/>
              </a:tabLst>
              <a:defRPr/>
            </a:pPr>
            <a:endParaRPr lang="en-US" sz="1215" i="1">
              <a:solidFill>
                <a:srgbClr val="231F20"/>
              </a:solidFill>
              <a:latin typeface="Segoe UI"/>
            </a:endParaRPr>
          </a:p>
          <a:p>
            <a:pPr defTabSz="806867">
              <a:lnSpc>
                <a:spcPts val="882"/>
              </a:lnSpc>
              <a:tabLst>
                <a:tab pos="638769" algn="l"/>
              </a:tabLst>
              <a:defRPr/>
            </a:pPr>
            <a:endParaRPr lang="en-US" sz="1215" i="1">
              <a:solidFill>
                <a:srgbClr val="231F20"/>
              </a:solidFill>
              <a:latin typeface="Segoe UI"/>
            </a:endParaRPr>
          </a:p>
          <a:p>
            <a:pPr defTabSz="806867">
              <a:lnSpc>
                <a:spcPts val="882"/>
              </a:lnSpc>
              <a:tabLst>
                <a:tab pos="638769" algn="l"/>
              </a:tabLst>
              <a:defRPr/>
            </a:pPr>
            <a:endParaRPr lang="en-US" sz="1215" i="1">
              <a:solidFill>
                <a:srgbClr val="231F20"/>
              </a:solidFill>
              <a:latin typeface="Segoe UI"/>
            </a:endParaRPr>
          </a:p>
          <a:p>
            <a:pPr defTabSz="806867">
              <a:lnSpc>
                <a:spcPts val="2233"/>
              </a:lnSpc>
              <a:tabLst>
                <a:tab pos="638769" algn="l"/>
              </a:tabLst>
              <a:defRPr/>
            </a:pPr>
            <a:r>
              <a:rPr lang="en-US" sz="1215" i="1">
                <a:solidFill>
                  <a:srgbClr val="231F20"/>
                </a:solidFill>
                <a:latin typeface="Segoe UI"/>
              </a:rPr>
              <a:t>	</a:t>
            </a:r>
            <a:r>
              <a:rPr lang="en-US" sz="1459">
                <a:solidFill>
                  <a:srgbClr val="231F20"/>
                </a:solidFill>
                <a:latin typeface="Segoe UI"/>
              </a:rPr>
              <a:t>Table 11.2:    Default Quantization Table (</a:t>
            </a:r>
            <a:r>
              <a:rPr lang="en-US" sz="1459" i="1">
                <a:solidFill>
                  <a:srgbClr val="231F20"/>
                </a:solidFill>
                <a:latin typeface="Segoe UI"/>
              </a:rPr>
              <a:t>Q</a:t>
            </a:r>
            <a:r>
              <a:rPr lang="en-US" sz="1054">
                <a:solidFill>
                  <a:srgbClr val="231F20"/>
                </a:solidFill>
                <a:latin typeface="Segoe UI"/>
              </a:rPr>
              <a:t>1</a:t>
            </a:r>
            <a:r>
              <a:rPr lang="en-US" sz="1459">
                <a:solidFill>
                  <a:srgbClr val="231F20"/>
                </a:solidFill>
                <a:latin typeface="Segoe UI"/>
              </a:rPr>
              <a:t>) for Intra-Coding</a:t>
            </a:r>
          </a:p>
        </p:txBody>
      </p:sp>
      <p:sp>
        <p:nvSpPr>
          <p:cNvPr id="7" name="TextBox 6"/>
          <p:cNvSpPr txBox="1"/>
          <p:nvPr/>
        </p:nvSpPr>
        <p:spPr>
          <a:xfrm>
            <a:off x="4388896" y="1469578"/>
            <a:ext cx="213841" cy="1692771"/>
          </a:xfrm>
          <a:prstGeom prst="rect">
            <a:avLst/>
          </a:prstGeom>
          <a:noFill/>
        </p:spPr>
        <p:txBody>
          <a:bodyPr vert="horz" wrap="none" lIns="0" tIns="0" rIns="0" bIns="0" rtlCol="0">
            <a:spAutoFit/>
          </a:bodyPr>
          <a:lstStyle/>
          <a:p>
            <a:pPr defTabSz="806867">
              <a:lnSpc>
                <a:spcPts val="1254"/>
              </a:lnSpc>
              <a:tabLst>
                <a:tab pos="112065" algn="l"/>
              </a:tabLst>
              <a:defRPr/>
            </a:pPr>
            <a:r>
              <a:rPr lang="en-US" sz="1588"/>
              <a:t>	</a:t>
            </a:r>
            <a:r>
              <a:rPr lang="en-US" sz="1459">
                <a:solidFill>
                  <a:srgbClr val="231F20"/>
                </a:solidFill>
                <a:latin typeface="Segoe UI"/>
              </a:rPr>
              <a:t>8</a:t>
            </a:r>
          </a:p>
          <a:p>
            <a:pPr defTabSz="806867">
              <a:lnSpc>
                <a:spcPts val="1673"/>
              </a:lnSpc>
              <a:tabLst>
                <a:tab pos="112065" algn="l"/>
              </a:tabLst>
              <a:defRPr/>
            </a:pPr>
            <a:r>
              <a:rPr lang="en-US" sz="1459">
                <a:solidFill>
                  <a:srgbClr val="231F20"/>
                </a:solidFill>
                <a:latin typeface="Segoe UI"/>
              </a:rPr>
              <a:t>16</a:t>
            </a:r>
          </a:p>
          <a:p>
            <a:pPr defTabSz="806867">
              <a:lnSpc>
                <a:spcPts val="1684"/>
              </a:lnSpc>
              <a:tabLst>
                <a:tab pos="112065" algn="l"/>
              </a:tabLst>
              <a:defRPr/>
            </a:pPr>
            <a:r>
              <a:rPr lang="en-US" sz="1459">
                <a:solidFill>
                  <a:srgbClr val="231F20"/>
                </a:solidFill>
                <a:latin typeface="Segoe UI"/>
              </a:rPr>
              <a:t>19</a:t>
            </a:r>
          </a:p>
          <a:p>
            <a:pPr defTabSz="806867">
              <a:lnSpc>
                <a:spcPts val="1673"/>
              </a:lnSpc>
              <a:tabLst>
                <a:tab pos="112065" algn="l"/>
              </a:tabLst>
              <a:defRPr/>
            </a:pPr>
            <a:r>
              <a:rPr lang="en-US" sz="1459">
                <a:solidFill>
                  <a:srgbClr val="231F20"/>
                </a:solidFill>
                <a:latin typeface="Segoe UI"/>
              </a:rPr>
              <a:t>22</a:t>
            </a:r>
          </a:p>
          <a:p>
            <a:pPr defTabSz="806867">
              <a:lnSpc>
                <a:spcPts val="1684"/>
              </a:lnSpc>
              <a:tabLst>
                <a:tab pos="112065" algn="l"/>
              </a:tabLst>
              <a:defRPr/>
            </a:pPr>
            <a:r>
              <a:rPr lang="en-US" sz="1459">
                <a:solidFill>
                  <a:srgbClr val="231F20"/>
                </a:solidFill>
                <a:latin typeface="Segoe UI"/>
              </a:rPr>
              <a:t>22</a:t>
            </a:r>
          </a:p>
          <a:p>
            <a:pPr defTabSz="806867">
              <a:lnSpc>
                <a:spcPts val="1684"/>
              </a:lnSpc>
              <a:tabLst>
                <a:tab pos="112065" algn="l"/>
              </a:tabLst>
              <a:defRPr/>
            </a:pPr>
            <a:r>
              <a:rPr lang="en-US" sz="1459">
                <a:solidFill>
                  <a:srgbClr val="231F20"/>
                </a:solidFill>
                <a:latin typeface="Segoe UI"/>
              </a:rPr>
              <a:t>26</a:t>
            </a:r>
          </a:p>
          <a:p>
            <a:pPr defTabSz="806867">
              <a:lnSpc>
                <a:spcPts val="1673"/>
              </a:lnSpc>
              <a:tabLst>
                <a:tab pos="112065" algn="l"/>
              </a:tabLst>
              <a:defRPr/>
            </a:pPr>
            <a:r>
              <a:rPr lang="en-US" sz="1459">
                <a:solidFill>
                  <a:srgbClr val="231F20"/>
                </a:solidFill>
                <a:latin typeface="Segoe UI"/>
              </a:rPr>
              <a:t>26</a:t>
            </a:r>
          </a:p>
          <a:p>
            <a:pPr defTabSz="806867">
              <a:lnSpc>
                <a:spcPts val="1684"/>
              </a:lnSpc>
              <a:tabLst>
                <a:tab pos="112065" algn="l"/>
              </a:tabLst>
              <a:defRPr/>
            </a:pPr>
            <a:r>
              <a:rPr lang="en-US" sz="1459">
                <a:solidFill>
                  <a:srgbClr val="231F20"/>
                </a:solidFill>
                <a:latin typeface="Segoe UI"/>
              </a:rPr>
              <a:t>27</a:t>
            </a:r>
          </a:p>
        </p:txBody>
      </p:sp>
      <p:sp>
        <p:nvSpPr>
          <p:cNvPr id="8" name="TextBox 7"/>
          <p:cNvSpPr txBox="1"/>
          <p:nvPr/>
        </p:nvSpPr>
        <p:spPr>
          <a:xfrm>
            <a:off x="4843403"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22</a:t>
            </a:r>
          </a:p>
          <a:p>
            <a:pPr>
              <a:lnSpc>
                <a:spcPts val="1673"/>
              </a:lnSpc>
            </a:pPr>
            <a:r>
              <a:rPr lang="en-US" sz="1459">
                <a:solidFill>
                  <a:srgbClr val="231F20"/>
                </a:solidFill>
                <a:latin typeface="Segoe UI"/>
              </a:rPr>
              <a:t>22</a:t>
            </a:r>
          </a:p>
          <a:p>
            <a:pPr>
              <a:lnSpc>
                <a:spcPts val="1684"/>
              </a:lnSpc>
            </a:pPr>
            <a:r>
              <a:rPr lang="en-US" sz="1459">
                <a:solidFill>
                  <a:srgbClr val="231F20"/>
                </a:solidFill>
                <a:latin typeface="Segoe UI"/>
              </a:rPr>
              <a:t>26</a:t>
            </a:r>
          </a:p>
          <a:p>
            <a:pPr>
              <a:lnSpc>
                <a:spcPts val="1684"/>
              </a:lnSpc>
            </a:pPr>
            <a:r>
              <a:rPr lang="en-US" sz="1459">
                <a:solidFill>
                  <a:srgbClr val="231F20"/>
                </a:solidFill>
                <a:latin typeface="Segoe UI"/>
              </a:rPr>
              <a:t>27</a:t>
            </a:r>
          </a:p>
          <a:p>
            <a:pPr>
              <a:lnSpc>
                <a:spcPts val="1673"/>
              </a:lnSpc>
            </a:pPr>
            <a:r>
              <a:rPr lang="en-US" sz="1459">
                <a:solidFill>
                  <a:srgbClr val="231F20"/>
                </a:solidFill>
                <a:latin typeface="Segoe UI"/>
              </a:rPr>
              <a:t>27</a:t>
            </a:r>
          </a:p>
          <a:p>
            <a:pPr>
              <a:lnSpc>
                <a:spcPts val="1684"/>
              </a:lnSpc>
            </a:pPr>
            <a:r>
              <a:rPr lang="en-US" sz="1459">
                <a:solidFill>
                  <a:srgbClr val="231F20"/>
                </a:solidFill>
                <a:latin typeface="Segoe UI"/>
              </a:rPr>
              <a:t>29</a:t>
            </a:r>
          </a:p>
        </p:txBody>
      </p:sp>
      <p:sp>
        <p:nvSpPr>
          <p:cNvPr id="9" name="TextBox 8"/>
          <p:cNvSpPr txBox="1"/>
          <p:nvPr/>
        </p:nvSpPr>
        <p:spPr>
          <a:xfrm>
            <a:off x="5299206"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19</a:t>
            </a:r>
          </a:p>
          <a:p>
            <a:pPr>
              <a:lnSpc>
                <a:spcPts val="1673"/>
              </a:lnSpc>
            </a:pPr>
            <a:r>
              <a:rPr lang="en-US" sz="1459">
                <a:solidFill>
                  <a:srgbClr val="231F20"/>
                </a:solidFill>
                <a:latin typeface="Segoe UI"/>
              </a:rPr>
              <a:t>22</a:t>
            </a:r>
          </a:p>
          <a:p>
            <a:pPr>
              <a:lnSpc>
                <a:spcPts val="1684"/>
              </a:lnSpc>
            </a:pPr>
            <a:r>
              <a:rPr lang="en-US" sz="1459">
                <a:solidFill>
                  <a:srgbClr val="231F20"/>
                </a:solidFill>
                <a:latin typeface="Segoe UI"/>
              </a:rPr>
              <a:t>26</a:t>
            </a:r>
          </a:p>
          <a:p>
            <a:pPr>
              <a:lnSpc>
                <a:spcPts val="1673"/>
              </a:lnSpc>
            </a:pPr>
            <a:r>
              <a:rPr lang="en-US" sz="1459">
                <a:solidFill>
                  <a:srgbClr val="231F20"/>
                </a:solidFill>
                <a:latin typeface="Segoe UI"/>
              </a:rPr>
              <a:t>26</a:t>
            </a:r>
          </a:p>
          <a:p>
            <a:pPr>
              <a:lnSpc>
                <a:spcPts val="1684"/>
              </a:lnSpc>
            </a:pPr>
            <a:r>
              <a:rPr lang="en-US" sz="1459">
                <a:solidFill>
                  <a:srgbClr val="231F20"/>
                </a:solidFill>
                <a:latin typeface="Segoe UI"/>
              </a:rPr>
              <a:t>27</a:t>
            </a:r>
          </a:p>
          <a:p>
            <a:pPr>
              <a:lnSpc>
                <a:spcPts val="1684"/>
              </a:lnSpc>
            </a:pPr>
            <a:r>
              <a:rPr lang="en-US" sz="1459">
                <a:solidFill>
                  <a:srgbClr val="231F20"/>
                </a:solidFill>
                <a:latin typeface="Segoe UI"/>
              </a:rPr>
              <a:t>29</a:t>
            </a:r>
          </a:p>
          <a:p>
            <a:pPr>
              <a:lnSpc>
                <a:spcPts val="1673"/>
              </a:lnSpc>
            </a:pPr>
            <a:r>
              <a:rPr lang="en-US" sz="1459">
                <a:solidFill>
                  <a:srgbClr val="231F20"/>
                </a:solidFill>
                <a:latin typeface="Segoe UI"/>
              </a:rPr>
              <a:t>29</a:t>
            </a:r>
          </a:p>
          <a:p>
            <a:pPr>
              <a:lnSpc>
                <a:spcPts val="1684"/>
              </a:lnSpc>
            </a:pPr>
            <a:r>
              <a:rPr lang="en-US" sz="1459">
                <a:solidFill>
                  <a:srgbClr val="231F20"/>
                </a:solidFill>
                <a:latin typeface="Segoe UI"/>
              </a:rPr>
              <a:t>35</a:t>
            </a:r>
          </a:p>
        </p:txBody>
      </p:sp>
      <p:sp>
        <p:nvSpPr>
          <p:cNvPr id="10" name="TextBox 9"/>
          <p:cNvSpPr txBox="1"/>
          <p:nvPr/>
        </p:nvSpPr>
        <p:spPr>
          <a:xfrm>
            <a:off x="5753714"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22</a:t>
            </a:r>
          </a:p>
          <a:p>
            <a:pPr>
              <a:lnSpc>
                <a:spcPts val="1673"/>
              </a:lnSpc>
            </a:pPr>
            <a:r>
              <a:rPr lang="en-US" sz="1459">
                <a:solidFill>
                  <a:srgbClr val="231F20"/>
                </a:solidFill>
                <a:latin typeface="Segoe UI"/>
              </a:rPr>
              <a:t>24</a:t>
            </a:r>
          </a:p>
          <a:p>
            <a:pPr>
              <a:lnSpc>
                <a:spcPts val="1684"/>
              </a:lnSpc>
            </a:pPr>
            <a:r>
              <a:rPr lang="en-US" sz="1459">
                <a:solidFill>
                  <a:srgbClr val="231F20"/>
                </a:solidFill>
                <a:latin typeface="Segoe UI"/>
              </a:rPr>
              <a:t>27</a:t>
            </a:r>
          </a:p>
          <a:p>
            <a:pPr>
              <a:lnSpc>
                <a:spcPts val="1673"/>
              </a:lnSpc>
            </a:pPr>
            <a:r>
              <a:rPr lang="en-US" sz="1459">
                <a:solidFill>
                  <a:srgbClr val="231F20"/>
                </a:solidFill>
                <a:latin typeface="Segoe UI"/>
              </a:rPr>
              <a:t>27</a:t>
            </a:r>
          </a:p>
          <a:p>
            <a:pPr>
              <a:lnSpc>
                <a:spcPts val="1684"/>
              </a:lnSpc>
            </a:pPr>
            <a:r>
              <a:rPr lang="en-US" sz="1459">
                <a:solidFill>
                  <a:srgbClr val="231F20"/>
                </a:solidFill>
                <a:latin typeface="Segoe UI"/>
              </a:rPr>
              <a:t>29</a:t>
            </a:r>
          </a:p>
          <a:p>
            <a:pPr>
              <a:lnSpc>
                <a:spcPts val="1684"/>
              </a:lnSpc>
            </a:pPr>
            <a:r>
              <a:rPr lang="en-US" sz="1459">
                <a:solidFill>
                  <a:srgbClr val="231F20"/>
                </a:solidFill>
                <a:latin typeface="Segoe UI"/>
              </a:rPr>
              <a:t>32</a:t>
            </a:r>
          </a:p>
          <a:p>
            <a:pPr>
              <a:lnSpc>
                <a:spcPts val="1673"/>
              </a:lnSpc>
            </a:pPr>
            <a:r>
              <a:rPr lang="en-US" sz="1459">
                <a:solidFill>
                  <a:srgbClr val="231F20"/>
                </a:solidFill>
                <a:latin typeface="Segoe UI"/>
              </a:rPr>
              <a:t>34</a:t>
            </a:r>
          </a:p>
          <a:p>
            <a:pPr>
              <a:lnSpc>
                <a:spcPts val="1684"/>
              </a:lnSpc>
            </a:pPr>
            <a:r>
              <a:rPr lang="en-US" sz="1459">
                <a:solidFill>
                  <a:srgbClr val="231F20"/>
                </a:solidFill>
                <a:latin typeface="Segoe UI"/>
              </a:rPr>
              <a:t>38</a:t>
            </a:r>
          </a:p>
        </p:txBody>
      </p:sp>
      <p:sp>
        <p:nvSpPr>
          <p:cNvPr id="11" name="TextBox 10"/>
          <p:cNvSpPr txBox="1"/>
          <p:nvPr/>
        </p:nvSpPr>
        <p:spPr>
          <a:xfrm>
            <a:off x="6208221"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26</a:t>
            </a:r>
          </a:p>
          <a:p>
            <a:pPr>
              <a:lnSpc>
                <a:spcPts val="1673"/>
              </a:lnSpc>
            </a:pPr>
            <a:r>
              <a:rPr lang="en-US" sz="1459">
                <a:solidFill>
                  <a:srgbClr val="231F20"/>
                </a:solidFill>
                <a:latin typeface="Segoe UI"/>
              </a:rPr>
              <a:t>27</a:t>
            </a:r>
          </a:p>
          <a:p>
            <a:pPr>
              <a:lnSpc>
                <a:spcPts val="1684"/>
              </a:lnSpc>
            </a:pPr>
            <a:r>
              <a:rPr lang="en-US" sz="1459">
                <a:solidFill>
                  <a:srgbClr val="231F20"/>
                </a:solidFill>
                <a:latin typeface="Segoe UI"/>
              </a:rPr>
              <a:t>29</a:t>
            </a:r>
          </a:p>
          <a:p>
            <a:pPr>
              <a:lnSpc>
                <a:spcPts val="1673"/>
              </a:lnSpc>
            </a:pPr>
            <a:r>
              <a:rPr lang="en-US" sz="1459">
                <a:solidFill>
                  <a:srgbClr val="231F20"/>
                </a:solidFill>
                <a:latin typeface="Segoe UI"/>
              </a:rPr>
              <a:t>29</a:t>
            </a:r>
          </a:p>
          <a:p>
            <a:pPr>
              <a:lnSpc>
                <a:spcPts val="1684"/>
              </a:lnSpc>
            </a:pPr>
            <a:r>
              <a:rPr lang="en-US" sz="1459">
                <a:solidFill>
                  <a:srgbClr val="231F20"/>
                </a:solidFill>
                <a:latin typeface="Segoe UI"/>
              </a:rPr>
              <a:t>32</a:t>
            </a:r>
          </a:p>
          <a:p>
            <a:pPr>
              <a:lnSpc>
                <a:spcPts val="1684"/>
              </a:lnSpc>
            </a:pPr>
            <a:r>
              <a:rPr lang="en-US" sz="1459">
                <a:solidFill>
                  <a:srgbClr val="231F20"/>
                </a:solidFill>
                <a:latin typeface="Segoe UI"/>
              </a:rPr>
              <a:t>35</a:t>
            </a:r>
          </a:p>
          <a:p>
            <a:pPr>
              <a:lnSpc>
                <a:spcPts val="1673"/>
              </a:lnSpc>
            </a:pPr>
            <a:r>
              <a:rPr lang="en-US" sz="1459">
                <a:solidFill>
                  <a:srgbClr val="231F20"/>
                </a:solidFill>
                <a:latin typeface="Segoe UI"/>
              </a:rPr>
              <a:t>38</a:t>
            </a:r>
          </a:p>
          <a:p>
            <a:pPr>
              <a:lnSpc>
                <a:spcPts val="1684"/>
              </a:lnSpc>
            </a:pPr>
            <a:r>
              <a:rPr lang="en-US" sz="1459">
                <a:solidFill>
                  <a:srgbClr val="231F20"/>
                </a:solidFill>
                <a:latin typeface="Segoe UI"/>
              </a:rPr>
              <a:t>46</a:t>
            </a:r>
          </a:p>
        </p:txBody>
      </p:sp>
      <p:sp>
        <p:nvSpPr>
          <p:cNvPr id="12" name="TextBox 11"/>
          <p:cNvSpPr txBox="1"/>
          <p:nvPr/>
        </p:nvSpPr>
        <p:spPr>
          <a:xfrm>
            <a:off x="6662728"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27</a:t>
            </a:r>
          </a:p>
          <a:p>
            <a:pPr>
              <a:lnSpc>
                <a:spcPts val="1673"/>
              </a:lnSpc>
            </a:pPr>
            <a:r>
              <a:rPr lang="en-US" sz="1459">
                <a:solidFill>
                  <a:srgbClr val="231F20"/>
                </a:solidFill>
                <a:latin typeface="Segoe UI"/>
              </a:rPr>
              <a:t>29</a:t>
            </a:r>
          </a:p>
          <a:p>
            <a:pPr>
              <a:lnSpc>
                <a:spcPts val="1684"/>
              </a:lnSpc>
            </a:pPr>
            <a:r>
              <a:rPr lang="en-US" sz="1459">
                <a:solidFill>
                  <a:srgbClr val="231F20"/>
                </a:solidFill>
                <a:latin typeface="Segoe UI"/>
              </a:rPr>
              <a:t>34</a:t>
            </a:r>
          </a:p>
          <a:p>
            <a:pPr>
              <a:lnSpc>
                <a:spcPts val="1673"/>
              </a:lnSpc>
            </a:pPr>
            <a:r>
              <a:rPr lang="en-US" sz="1459">
                <a:solidFill>
                  <a:srgbClr val="231F20"/>
                </a:solidFill>
                <a:latin typeface="Segoe UI"/>
              </a:rPr>
              <a:t>34</a:t>
            </a:r>
          </a:p>
          <a:p>
            <a:pPr>
              <a:lnSpc>
                <a:spcPts val="1684"/>
              </a:lnSpc>
            </a:pPr>
            <a:r>
              <a:rPr lang="en-US" sz="1459">
                <a:solidFill>
                  <a:srgbClr val="231F20"/>
                </a:solidFill>
                <a:latin typeface="Segoe UI"/>
              </a:rPr>
              <a:t>35</a:t>
            </a:r>
          </a:p>
          <a:p>
            <a:pPr>
              <a:lnSpc>
                <a:spcPts val="1684"/>
              </a:lnSpc>
            </a:pPr>
            <a:r>
              <a:rPr lang="en-US" sz="1459">
                <a:solidFill>
                  <a:srgbClr val="231F20"/>
                </a:solidFill>
                <a:latin typeface="Segoe UI"/>
              </a:rPr>
              <a:t>40</a:t>
            </a:r>
          </a:p>
          <a:p>
            <a:pPr>
              <a:lnSpc>
                <a:spcPts val="1673"/>
              </a:lnSpc>
            </a:pPr>
            <a:r>
              <a:rPr lang="en-US" sz="1459">
                <a:solidFill>
                  <a:srgbClr val="231F20"/>
                </a:solidFill>
                <a:latin typeface="Segoe UI"/>
              </a:rPr>
              <a:t>46</a:t>
            </a:r>
          </a:p>
          <a:p>
            <a:pPr>
              <a:lnSpc>
                <a:spcPts val="1684"/>
              </a:lnSpc>
            </a:pPr>
            <a:r>
              <a:rPr lang="en-US" sz="1459">
                <a:solidFill>
                  <a:srgbClr val="231F20"/>
                </a:solidFill>
                <a:latin typeface="Segoe UI"/>
              </a:rPr>
              <a:t>56</a:t>
            </a:r>
          </a:p>
        </p:txBody>
      </p:sp>
      <p:sp>
        <p:nvSpPr>
          <p:cNvPr id="13" name="TextBox 12"/>
          <p:cNvSpPr txBox="1"/>
          <p:nvPr/>
        </p:nvSpPr>
        <p:spPr>
          <a:xfrm>
            <a:off x="7117236"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29</a:t>
            </a:r>
          </a:p>
          <a:p>
            <a:pPr>
              <a:lnSpc>
                <a:spcPts val="1673"/>
              </a:lnSpc>
            </a:pPr>
            <a:r>
              <a:rPr lang="en-US" sz="1459">
                <a:solidFill>
                  <a:srgbClr val="231F20"/>
                </a:solidFill>
                <a:latin typeface="Segoe UI"/>
              </a:rPr>
              <a:t>34</a:t>
            </a:r>
          </a:p>
          <a:p>
            <a:pPr>
              <a:lnSpc>
                <a:spcPts val="1684"/>
              </a:lnSpc>
            </a:pPr>
            <a:r>
              <a:rPr lang="en-US" sz="1459">
                <a:solidFill>
                  <a:srgbClr val="231F20"/>
                </a:solidFill>
                <a:latin typeface="Segoe UI"/>
              </a:rPr>
              <a:t>34</a:t>
            </a:r>
          </a:p>
          <a:p>
            <a:pPr>
              <a:lnSpc>
                <a:spcPts val="1673"/>
              </a:lnSpc>
            </a:pPr>
            <a:r>
              <a:rPr lang="en-US" sz="1459">
                <a:solidFill>
                  <a:srgbClr val="231F20"/>
                </a:solidFill>
                <a:latin typeface="Segoe UI"/>
              </a:rPr>
              <a:t>37</a:t>
            </a:r>
          </a:p>
          <a:p>
            <a:pPr>
              <a:lnSpc>
                <a:spcPts val="1684"/>
              </a:lnSpc>
            </a:pPr>
            <a:r>
              <a:rPr lang="en-US" sz="1459">
                <a:solidFill>
                  <a:srgbClr val="231F20"/>
                </a:solidFill>
                <a:latin typeface="Segoe UI"/>
              </a:rPr>
              <a:t>40</a:t>
            </a:r>
          </a:p>
          <a:p>
            <a:pPr>
              <a:lnSpc>
                <a:spcPts val="1684"/>
              </a:lnSpc>
            </a:pPr>
            <a:r>
              <a:rPr lang="en-US" sz="1459">
                <a:solidFill>
                  <a:srgbClr val="231F20"/>
                </a:solidFill>
                <a:latin typeface="Segoe UI"/>
              </a:rPr>
              <a:t>48</a:t>
            </a:r>
          </a:p>
          <a:p>
            <a:pPr>
              <a:lnSpc>
                <a:spcPts val="1673"/>
              </a:lnSpc>
            </a:pPr>
            <a:r>
              <a:rPr lang="en-US" sz="1459">
                <a:solidFill>
                  <a:srgbClr val="231F20"/>
                </a:solidFill>
                <a:latin typeface="Segoe UI"/>
              </a:rPr>
              <a:t>56</a:t>
            </a:r>
          </a:p>
          <a:p>
            <a:pPr>
              <a:lnSpc>
                <a:spcPts val="1684"/>
              </a:lnSpc>
            </a:pPr>
            <a:r>
              <a:rPr lang="en-US" sz="1459">
                <a:solidFill>
                  <a:srgbClr val="231F20"/>
                </a:solidFill>
                <a:latin typeface="Segoe UI"/>
              </a:rPr>
              <a:t>69</a:t>
            </a:r>
          </a:p>
        </p:txBody>
      </p:sp>
      <p:sp>
        <p:nvSpPr>
          <p:cNvPr id="14" name="TextBox 13"/>
          <p:cNvSpPr txBox="1"/>
          <p:nvPr/>
        </p:nvSpPr>
        <p:spPr>
          <a:xfrm>
            <a:off x="7573040" y="1469578"/>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34</a:t>
            </a:r>
          </a:p>
          <a:p>
            <a:pPr>
              <a:lnSpc>
                <a:spcPts val="1673"/>
              </a:lnSpc>
            </a:pPr>
            <a:r>
              <a:rPr lang="en-US" sz="1459">
                <a:solidFill>
                  <a:srgbClr val="231F20"/>
                </a:solidFill>
                <a:latin typeface="Segoe UI"/>
              </a:rPr>
              <a:t>37</a:t>
            </a:r>
          </a:p>
          <a:p>
            <a:pPr>
              <a:lnSpc>
                <a:spcPts val="1684"/>
              </a:lnSpc>
            </a:pPr>
            <a:r>
              <a:rPr lang="en-US" sz="1459">
                <a:solidFill>
                  <a:srgbClr val="231F20"/>
                </a:solidFill>
                <a:latin typeface="Segoe UI"/>
              </a:rPr>
              <a:t>38</a:t>
            </a:r>
          </a:p>
          <a:p>
            <a:pPr>
              <a:lnSpc>
                <a:spcPts val="1673"/>
              </a:lnSpc>
            </a:pPr>
            <a:r>
              <a:rPr lang="en-US" sz="1459">
                <a:solidFill>
                  <a:srgbClr val="231F20"/>
                </a:solidFill>
                <a:latin typeface="Segoe UI"/>
              </a:rPr>
              <a:t>40</a:t>
            </a:r>
          </a:p>
          <a:p>
            <a:pPr>
              <a:lnSpc>
                <a:spcPts val="1684"/>
              </a:lnSpc>
            </a:pPr>
            <a:r>
              <a:rPr lang="en-US" sz="1459">
                <a:solidFill>
                  <a:srgbClr val="231F20"/>
                </a:solidFill>
                <a:latin typeface="Segoe UI"/>
              </a:rPr>
              <a:t>48</a:t>
            </a:r>
          </a:p>
          <a:p>
            <a:pPr>
              <a:lnSpc>
                <a:spcPts val="1684"/>
              </a:lnSpc>
            </a:pPr>
            <a:r>
              <a:rPr lang="en-US" sz="1459">
                <a:solidFill>
                  <a:srgbClr val="231F20"/>
                </a:solidFill>
                <a:latin typeface="Segoe UI"/>
              </a:rPr>
              <a:t>58</a:t>
            </a:r>
          </a:p>
          <a:p>
            <a:pPr>
              <a:lnSpc>
                <a:spcPts val="1673"/>
              </a:lnSpc>
            </a:pPr>
            <a:r>
              <a:rPr lang="en-US" sz="1459">
                <a:solidFill>
                  <a:srgbClr val="231F20"/>
                </a:solidFill>
                <a:latin typeface="Segoe UI"/>
              </a:rPr>
              <a:t>69</a:t>
            </a:r>
          </a:p>
          <a:p>
            <a:pPr>
              <a:lnSpc>
                <a:spcPts val="1684"/>
              </a:lnSpc>
            </a:pPr>
            <a:r>
              <a:rPr lang="en-US" sz="1459">
                <a:solidFill>
                  <a:srgbClr val="231F20"/>
                </a:solidFill>
                <a:latin typeface="Segoe UI"/>
              </a:rPr>
              <a:t>83</a:t>
            </a:r>
          </a:p>
        </p:txBody>
      </p:sp>
      <p:sp>
        <p:nvSpPr>
          <p:cNvPr id="15" name="TextBox 14"/>
          <p:cNvSpPr txBox="1"/>
          <p:nvPr/>
        </p:nvSpPr>
        <p:spPr>
          <a:xfrm>
            <a:off x="3114114" y="3743475"/>
            <a:ext cx="5017977"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Table 11.3:    Default Quantization Table (</a:t>
            </a:r>
            <a:r>
              <a:rPr lang="en-US" sz="1459" i="1">
                <a:solidFill>
                  <a:srgbClr val="231F20"/>
                </a:solidFill>
                <a:latin typeface="Segoe UI"/>
              </a:rPr>
              <a:t>Q</a:t>
            </a:r>
            <a:r>
              <a:rPr lang="en-US" sz="1054">
                <a:solidFill>
                  <a:srgbClr val="231F20"/>
                </a:solidFill>
                <a:latin typeface="Segoe UI"/>
              </a:rPr>
              <a:t>2</a:t>
            </a:r>
            <a:r>
              <a:rPr lang="en-US" sz="1459">
                <a:solidFill>
                  <a:srgbClr val="231F20"/>
                </a:solidFill>
                <a:latin typeface="Segoe UI"/>
              </a:rPr>
              <a:t>) for Inter-Coding</a:t>
            </a:r>
          </a:p>
        </p:txBody>
      </p:sp>
      <p:sp>
        <p:nvSpPr>
          <p:cNvPr id="16" name="TextBox 15"/>
          <p:cNvSpPr txBox="1"/>
          <p:nvPr/>
        </p:nvSpPr>
        <p:spPr>
          <a:xfrm>
            <a:off x="4388896"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17" name="TextBox 16"/>
          <p:cNvSpPr txBox="1"/>
          <p:nvPr/>
        </p:nvSpPr>
        <p:spPr>
          <a:xfrm>
            <a:off x="4843403"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18" name="TextBox 17"/>
          <p:cNvSpPr txBox="1"/>
          <p:nvPr/>
        </p:nvSpPr>
        <p:spPr>
          <a:xfrm>
            <a:off x="5299206"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19" name="TextBox 18"/>
          <p:cNvSpPr txBox="1"/>
          <p:nvPr/>
        </p:nvSpPr>
        <p:spPr>
          <a:xfrm>
            <a:off x="5753714"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20" name="TextBox 19"/>
          <p:cNvSpPr txBox="1"/>
          <p:nvPr/>
        </p:nvSpPr>
        <p:spPr>
          <a:xfrm>
            <a:off x="6208221"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21" name="TextBox 20"/>
          <p:cNvSpPr txBox="1"/>
          <p:nvPr/>
        </p:nvSpPr>
        <p:spPr>
          <a:xfrm>
            <a:off x="6662728"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22" name="TextBox 21"/>
          <p:cNvSpPr txBox="1"/>
          <p:nvPr/>
        </p:nvSpPr>
        <p:spPr>
          <a:xfrm>
            <a:off x="7117236"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23" name="TextBox 22"/>
          <p:cNvSpPr txBox="1"/>
          <p:nvPr/>
        </p:nvSpPr>
        <p:spPr>
          <a:xfrm>
            <a:off x="7573040" y="4025864"/>
            <a:ext cx="201978" cy="1692771"/>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84"/>
              </a:lnSpc>
            </a:pPr>
            <a:r>
              <a:rPr lang="en-US" sz="1459">
                <a:solidFill>
                  <a:srgbClr val="231F20"/>
                </a:solidFill>
                <a:latin typeface="Segoe UI"/>
              </a:rPr>
              <a:t>16</a:t>
            </a:r>
          </a:p>
          <a:p>
            <a:pPr>
              <a:lnSpc>
                <a:spcPts val="1673"/>
              </a:lnSpc>
            </a:pPr>
            <a:r>
              <a:rPr lang="en-US" sz="1459">
                <a:solidFill>
                  <a:srgbClr val="231F20"/>
                </a:solidFill>
                <a:latin typeface="Segoe UI"/>
              </a:rPr>
              <a:t>16</a:t>
            </a:r>
          </a:p>
          <a:p>
            <a:pPr>
              <a:lnSpc>
                <a:spcPts val="1684"/>
              </a:lnSpc>
            </a:pPr>
            <a:r>
              <a:rPr lang="en-US" sz="1459">
                <a:solidFill>
                  <a:srgbClr val="231F20"/>
                </a:solidFill>
                <a:latin typeface="Segoe UI"/>
              </a:rPr>
              <a:t>16</a:t>
            </a:r>
          </a:p>
        </p:txBody>
      </p:sp>
      <p:sp>
        <p:nvSpPr>
          <p:cNvPr id="27" name="Footer Placeholder 26">
            <a:extLst>
              <a:ext uri="{FF2B5EF4-FFF2-40B4-BE49-F238E27FC236}">
                <a16:creationId xmlns:a16="http://schemas.microsoft.com/office/drawing/2014/main" id="{EB5FF1C4-16BB-4D58-8689-9077F6D0603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15858424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A89.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672852" cy="5103961"/>
          </a:xfrm>
          <a:prstGeom prst="rect">
            <a:avLst/>
          </a:prstGeom>
          <a:noFill/>
        </p:spPr>
        <p:txBody>
          <a:bodyPr vert="horz" wrap="none" lIns="0" tIns="0" rIns="0" bIns="0" rtlCol="0">
            <a:spAutoFit/>
          </a:bodyPr>
          <a:lstStyle/>
          <a:p>
            <a:pPr defTabSz="806867">
              <a:lnSpc>
                <a:spcPts val="1045"/>
              </a:lnSpc>
              <a:tabLst>
                <a:tab pos="168097" algn="l"/>
                <a:tab pos="190510" algn="l"/>
                <a:tab pos="425846" algn="l"/>
              </a:tabLst>
              <a:defRPr/>
            </a:pPr>
            <a:r>
              <a:rPr lang="en-US" sz="1215" i="1">
                <a:solidFill>
                  <a:srgbClr val="231F20"/>
                </a:solidFill>
                <a:latin typeface="Segoe UI"/>
              </a:rPr>
              <a:t>Fundamentals of Multimedia, Chapter 11</a:t>
            </a:r>
          </a:p>
          <a:p>
            <a:pPr defTabSz="806867">
              <a:lnSpc>
                <a:spcPts val="882"/>
              </a:lnSpc>
              <a:tabLst>
                <a:tab pos="168097" algn="l"/>
                <a:tab pos="190510" algn="l"/>
                <a:tab pos="425846" algn="l"/>
              </a:tabLst>
              <a:defRPr/>
            </a:pPr>
            <a:endParaRPr lang="en-US" sz="1215" i="1">
              <a:solidFill>
                <a:srgbClr val="231F20"/>
              </a:solidFill>
              <a:latin typeface="Segoe UI"/>
            </a:endParaRPr>
          </a:p>
          <a:p>
            <a:pPr defTabSz="806867">
              <a:lnSpc>
                <a:spcPts val="882"/>
              </a:lnSpc>
              <a:tabLst>
                <a:tab pos="168097" algn="l"/>
                <a:tab pos="190510" algn="l"/>
                <a:tab pos="425846" algn="l"/>
              </a:tabLst>
              <a:defRPr/>
            </a:pPr>
            <a:endParaRPr lang="en-US" sz="1215" i="1">
              <a:solidFill>
                <a:srgbClr val="231F20"/>
              </a:solidFill>
              <a:latin typeface="Segoe UI"/>
            </a:endParaRPr>
          </a:p>
          <a:p>
            <a:pPr defTabSz="806867">
              <a:lnSpc>
                <a:spcPts val="882"/>
              </a:lnSpc>
              <a:tabLst>
                <a:tab pos="168097" algn="l"/>
                <a:tab pos="190510" algn="l"/>
                <a:tab pos="425846" algn="l"/>
              </a:tabLst>
              <a:defRPr/>
            </a:pPr>
            <a:endParaRPr lang="en-US" sz="1215" i="1">
              <a:solidFill>
                <a:srgbClr val="231F20"/>
              </a:solidFill>
              <a:latin typeface="Segoe UI"/>
            </a:endParaRPr>
          </a:p>
          <a:p>
            <a:pPr defTabSz="806867">
              <a:lnSpc>
                <a:spcPts val="882"/>
              </a:lnSpc>
              <a:tabLst>
                <a:tab pos="168097" algn="l"/>
                <a:tab pos="190510" algn="l"/>
                <a:tab pos="425846" algn="l"/>
              </a:tabLst>
              <a:defRPr/>
            </a:pPr>
            <a:endParaRPr lang="en-US" sz="1215" i="1">
              <a:solidFill>
                <a:srgbClr val="231F20"/>
              </a:solidFill>
              <a:latin typeface="Segoe UI"/>
            </a:endParaRPr>
          </a:p>
          <a:p>
            <a:pPr defTabSz="806867">
              <a:lnSpc>
                <a:spcPts val="882"/>
              </a:lnSpc>
              <a:tabLst>
                <a:tab pos="168097" algn="l"/>
                <a:tab pos="190510" algn="l"/>
                <a:tab pos="425846" algn="l"/>
              </a:tabLst>
              <a:defRPr/>
            </a:pPr>
            <a:endParaRPr lang="en-US" sz="1215" i="1">
              <a:solidFill>
                <a:srgbClr val="231F20"/>
              </a:solidFill>
              <a:latin typeface="Segoe UI"/>
            </a:endParaRPr>
          </a:p>
          <a:p>
            <a:pPr defTabSz="806867">
              <a:lnSpc>
                <a:spcPts val="2604"/>
              </a:lnSpc>
              <a:tabLst>
                <a:tab pos="168097" algn="l"/>
                <a:tab pos="190510" algn="l"/>
                <a:tab pos="425846" algn="l"/>
              </a:tabLst>
              <a:defRPr/>
            </a:pPr>
            <a:r>
              <a:rPr lang="en-US" sz="1215" i="1">
                <a:solidFill>
                  <a:srgbClr val="231F20"/>
                </a:solidFill>
                <a:latin typeface="Segoe UI"/>
              </a:rPr>
              <a:t>	</a:t>
            </a:r>
            <a:r>
              <a:rPr lang="en-US" sz="2100" b="1">
                <a:solidFill>
                  <a:srgbClr val="231F20"/>
                </a:solidFill>
                <a:latin typeface="Segoe UI"/>
              </a:rPr>
              <a:t>Other Major Diﬀerences from H.261 (Cont’d)</a:t>
            </a:r>
          </a:p>
          <a:p>
            <a:pPr defTabSz="806867">
              <a:lnSpc>
                <a:spcPts val="882"/>
              </a:lnSpc>
              <a:tabLst>
                <a:tab pos="168097" algn="l"/>
                <a:tab pos="190510" algn="l"/>
                <a:tab pos="425846" algn="l"/>
              </a:tabLst>
              <a:defRPr/>
            </a:pPr>
            <a:endParaRPr lang="en-US" sz="2100" b="1">
              <a:solidFill>
                <a:srgbClr val="231F20"/>
              </a:solidFill>
              <a:latin typeface="Segoe UI"/>
            </a:endParaRPr>
          </a:p>
          <a:p>
            <a:pPr defTabSz="806867">
              <a:lnSpc>
                <a:spcPts val="882"/>
              </a:lnSpc>
              <a:tabLst>
                <a:tab pos="168097" algn="l"/>
                <a:tab pos="190510" algn="l"/>
                <a:tab pos="425846" algn="l"/>
              </a:tabLst>
              <a:defRPr/>
            </a:pPr>
            <a:endParaRPr lang="en-US" sz="2100" b="1">
              <a:solidFill>
                <a:srgbClr val="231F20"/>
              </a:solidFill>
              <a:latin typeface="Segoe UI"/>
            </a:endParaRPr>
          </a:p>
          <a:p>
            <a:pPr defTabSz="806867">
              <a:lnSpc>
                <a:spcPts val="882"/>
              </a:lnSpc>
              <a:tabLst>
                <a:tab pos="168097" algn="l"/>
                <a:tab pos="190510" algn="l"/>
                <a:tab pos="425846" algn="l"/>
              </a:tabLst>
              <a:defRPr/>
            </a:pPr>
            <a:endParaRPr lang="en-US" sz="2100" b="1">
              <a:solidFill>
                <a:srgbClr val="231F20"/>
              </a:solidFill>
              <a:latin typeface="Segoe UI"/>
            </a:endParaRPr>
          </a:p>
          <a:p>
            <a:pPr defTabSz="806867">
              <a:lnSpc>
                <a:spcPts val="882"/>
              </a:lnSpc>
              <a:tabLst>
                <a:tab pos="168097" algn="l"/>
                <a:tab pos="190510" algn="l"/>
                <a:tab pos="425846" algn="l"/>
              </a:tabLst>
              <a:defRPr/>
            </a:pPr>
            <a:endParaRPr lang="en-US" sz="2100" b="1">
              <a:solidFill>
                <a:srgbClr val="231F20"/>
              </a:solidFill>
              <a:latin typeface="Segoe UI"/>
            </a:endParaRPr>
          </a:p>
          <a:p>
            <a:pPr defTabSz="806867">
              <a:lnSpc>
                <a:spcPts val="882"/>
              </a:lnSpc>
              <a:tabLst>
                <a:tab pos="168097" algn="l"/>
                <a:tab pos="190510" algn="l"/>
                <a:tab pos="425846" algn="l"/>
              </a:tabLst>
              <a:defRPr/>
            </a:pPr>
            <a:endParaRPr lang="en-US" sz="2100" b="1">
              <a:solidFill>
                <a:srgbClr val="231F20"/>
              </a:solidFill>
              <a:latin typeface="Segoe UI"/>
            </a:endParaRPr>
          </a:p>
          <a:p>
            <a:pPr defTabSz="806867">
              <a:lnSpc>
                <a:spcPts val="2277"/>
              </a:lnSpc>
              <a:tabLst>
                <a:tab pos="168097" algn="l"/>
                <a:tab pos="190510" algn="l"/>
                <a:tab pos="42584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MPEG-1 allows motion vectors to be of sub-pixel precision</a:t>
            </a:r>
          </a:p>
          <a:p>
            <a:pPr defTabSz="806867">
              <a:lnSpc>
                <a:spcPts val="2128"/>
              </a:lnSpc>
              <a:tabLst>
                <a:tab pos="168097" algn="l"/>
                <a:tab pos="190510" algn="l"/>
                <a:tab pos="425846" algn="l"/>
              </a:tabLst>
              <a:defRPr/>
            </a:pPr>
            <a:r>
              <a:rPr lang="en-US" sz="1750">
                <a:solidFill>
                  <a:srgbClr val="231F20"/>
                </a:solidFill>
                <a:latin typeface="Segoe UI"/>
              </a:rPr>
              <a:t>			(1/2  pixel).    The  technique  of  “bilinear  interpolation”  for</a:t>
            </a:r>
          </a:p>
          <a:p>
            <a:pPr defTabSz="806867">
              <a:lnSpc>
                <a:spcPts val="882"/>
              </a:lnSpc>
              <a:tabLst>
                <a:tab pos="168097" algn="l"/>
                <a:tab pos="190510" algn="l"/>
                <a:tab pos="425846" algn="l"/>
              </a:tabLst>
              <a:defRPr/>
            </a:pPr>
            <a:endParaRPr lang="en-US" sz="1750">
              <a:solidFill>
                <a:srgbClr val="231F20"/>
              </a:solidFill>
              <a:latin typeface="Segoe UI"/>
            </a:endParaRPr>
          </a:p>
          <a:p>
            <a:pPr defTabSz="806867">
              <a:lnSpc>
                <a:spcPts val="1585"/>
              </a:lnSpc>
              <a:tabLst>
                <a:tab pos="168097" algn="l"/>
                <a:tab pos="190510" algn="l"/>
                <a:tab pos="425846" algn="l"/>
              </a:tabLst>
              <a:defRPr/>
            </a:pPr>
            <a:r>
              <a:rPr lang="en-US" sz="1750">
                <a:solidFill>
                  <a:srgbClr val="231F20"/>
                </a:solidFill>
                <a:latin typeface="Segoe UI"/>
              </a:rPr>
              <a:t>			H.263  can  be  used  to  generate  the  needed  values  at  half-</a:t>
            </a:r>
          </a:p>
          <a:p>
            <a:pPr defTabSz="806867">
              <a:lnSpc>
                <a:spcPts val="882"/>
              </a:lnSpc>
              <a:tabLst>
                <a:tab pos="168097" algn="l"/>
                <a:tab pos="190510" algn="l"/>
                <a:tab pos="425846" algn="l"/>
              </a:tabLst>
              <a:defRPr/>
            </a:pPr>
            <a:endParaRPr lang="en-US" sz="1750">
              <a:solidFill>
                <a:srgbClr val="231F20"/>
              </a:solidFill>
              <a:latin typeface="Segoe UI"/>
            </a:endParaRPr>
          </a:p>
          <a:p>
            <a:pPr defTabSz="806867">
              <a:lnSpc>
                <a:spcPts val="1575"/>
              </a:lnSpc>
              <a:tabLst>
                <a:tab pos="168097" algn="l"/>
                <a:tab pos="190510" algn="l"/>
                <a:tab pos="425846" algn="l"/>
              </a:tabLst>
              <a:defRPr/>
            </a:pPr>
            <a:r>
              <a:rPr lang="en-US" sz="1750">
                <a:solidFill>
                  <a:srgbClr val="231F20"/>
                </a:solidFill>
                <a:latin typeface="Segoe UI"/>
              </a:rPr>
              <a:t>			pixel locations.</a:t>
            </a:r>
          </a:p>
          <a:p>
            <a:pPr defTabSz="806867">
              <a:lnSpc>
                <a:spcPts val="882"/>
              </a:lnSpc>
              <a:tabLst>
                <a:tab pos="168097" algn="l"/>
                <a:tab pos="190510" algn="l"/>
                <a:tab pos="425846" algn="l"/>
              </a:tabLst>
              <a:defRPr/>
            </a:pPr>
            <a:endParaRPr lang="en-US" sz="1750">
              <a:solidFill>
                <a:srgbClr val="231F20"/>
              </a:solidFill>
              <a:latin typeface="Segoe UI"/>
            </a:endParaRPr>
          </a:p>
          <a:p>
            <a:pPr defTabSz="806867">
              <a:lnSpc>
                <a:spcPts val="882"/>
              </a:lnSpc>
              <a:tabLst>
                <a:tab pos="168097" algn="l"/>
                <a:tab pos="190510" algn="l"/>
                <a:tab pos="425846" algn="l"/>
              </a:tabLst>
              <a:defRPr/>
            </a:pPr>
            <a:endParaRPr lang="en-US" sz="1750">
              <a:solidFill>
                <a:srgbClr val="231F20"/>
              </a:solidFill>
              <a:latin typeface="Segoe UI"/>
            </a:endParaRPr>
          </a:p>
          <a:p>
            <a:pPr defTabSz="806867">
              <a:lnSpc>
                <a:spcPts val="2482"/>
              </a:lnSpc>
              <a:tabLst>
                <a:tab pos="168097" algn="l"/>
                <a:tab pos="190510"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Compared to the maximum range of </a:t>
            </a:r>
            <a:r>
              <a:rPr lang="en-US" sz="1750" i="1">
                <a:solidFill>
                  <a:srgbClr val="231F20"/>
                </a:solidFill>
                <a:latin typeface="Segoe UI"/>
              </a:rPr>
              <a:t>±</a:t>
            </a:r>
            <a:r>
              <a:rPr lang="en-US" sz="1750">
                <a:solidFill>
                  <a:srgbClr val="231F20"/>
                </a:solidFill>
                <a:latin typeface="Segoe UI"/>
              </a:rPr>
              <a:t>15 pixels for motion</a:t>
            </a:r>
          </a:p>
          <a:p>
            <a:pPr defTabSz="806867">
              <a:lnSpc>
                <a:spcPts val="2457"/>
              </a:lnSpc>
              <a:tabLst>
                <a:tab pos="168097" algn="l"/>
                <a:tab pos="190510" algn="l"/>
                <a:tab pos="425846" algn="l"/>
              </a:tabLst>
              <a:defRPr/>
            </a:pPr>
            <a:r>
              <a:rPr lang="en-US" sz="1750">
                <a:solidFill>
                  <a:srgbClr val="231F20"/>
                </a:solidFill>
                <a:latin typeface="Segoe UI"/>
              </a:rPr>
              <a:t>			vectors in H.261, MPEG-1 supports a range of [</a:t>
            </a:r>
            <a:r>
              <a:rPr lang="en-US" sz="1750" i="1">
                <a:solidFill>
                  <a:srgbClr val="231F20"/>
                </a:solidFill>
                <a:latin typeface="Segoe UI"/>
              </a:rPr>
              <a:t>−</a:t>
            </a:r>
            <a:r>
              <a:rPr lang="en-US" sz="1750">
                <a:solidFill>
                  <a:srgbClr val="231F20"/>
                </a:solidFill>
                <a:latin typeface="Segoe UI"/>
              </a:rPr>
              <a:t>512</a:t>
            </a:r>
            <a:r>
              <a:rPr lang="en-US" sz="1750" i="1">
                <a:solidFill>
                  <a:srgbClr val="231F20"/>
                </a:solidFill>
                <a:latin typeface="Segoe UI"/>
              </a:rPr>
              <a:t>, </a:t>
            </a:r>
            <a:r>
              <a:rPr lang="en-US" sz="1750">
                <a:solidFill>
                  <a:srgbClr val="231F20"/>
                </a:solidFill>
                <a:latin typeface="Segoe UI"/>
              </a:rPr>
              <a:t>511</a:t>
            </a:r>
            <a:r>
              <a:rPr lang="en-US" sz="1750" i="1">
                <a:solidFill>
                  <a:srgbClr val="231F20"/>
                </a:solidFill>
                <a:latin typeface="Segoe UI"/>
              </a:rPr>
              <a:t>.</a:t>
            </a:r>
            <a:r>
              <a:rPr lang="en-US" sz="1750">
                <a:solidFill>
                  <a:srgbClr val="231F20"/>
                </a:solidFill>
                <a:latin typeface="Segoe UI"/>
              </a:rPr>
              <a:t>5]</a:t>
            </a:r>
          </a:p>
          <a:p>
            <a:pPr defTabSz="806867">
              <a:lnSpc>
                <a:spcPts val="2467"/>
              </a:lnSpc>
              <a:tabLst>
                <a:tab pos="168097" algn="l"/>
                <a:tab pos="190510" algn="l"/>
                <a:tab pos="425846" algn="l"/>
              </a:tabLst>
              <a:defRPr/>
            </a:pPr>
            <a:r>
              <a:rPr lang="en-US" sz="1750">
                <a:solidFill>
                  <a:srgbClr val="231F20"/>
                </a:solidFill>
                <a:latin typeface="Segoe UI"/>
              </a:rPr>
              <a:t>			for half-pixel precision and [</a:t>
            </a:r>
            <a:r>
              <a:rPr lang="en-US" sz="1750" i="1">
                <a:solidFill>
                  <a:srgbClr val="231F20"/>
                </a:solidFill>
                <a:latin typeface="Segoe UI"/>
              </a:rPr>
              <a:t>−</a:t>
            </a:r>
            <a:r>
              <a:rPr lang="en-US" sz="1750">
                <a:solidFill>
                  <a:srgbClr val="231F20"/>
                </a:solidFill>
                <a:latin typeface="Segoe UI"/>
              </a:rPr>
              <a:t>1</a:t>
            </a:r>
            <a:r>
              <a:rPr lang="en-US" sz="1750" i="1">
                <a:solidFill>
                  <a:srgbClr val="231F20"/>
                </a:solidFill>
                <a:latin typeface="Segoe UI"/>
              </a:rPr>
              <a:t>, </a:t>
            </a:r>
            <a:r>
              <a:rPr lang="en-US" sz="1750">
                <a:solidFill>
                  <a:srgbClr val="231F20"/>
                </a:solidFill>
                <a:latin typeface="Segoe UI"/>
              </a:rPr>
              <a:t>024</a:t>
            </a:r>
            <a:r>
              <a:rPr lang="en-US" sz="1750" i="1">
                <a:solidFill>
                  <a:srgbClr val="231F20"/>
                </a:solidFill>
                <a:latin typeface="Segoe UI"/>
              </a:rPr>
              <a:t>, </a:t>
            </a:r>
            <a:r>
              <a:rPr lang="en-US" sz="1750">
                <a:solidFill>
                  <a:srgbClr val="231F20"/>
                </a:solidFill>
                <a:latin typeface="Segoe UI"/>
              </a:rPr>
              <a:t>1</a:t>
            </a:r>
            <a:r>
              <a:rPr lang="en-US" sz="1750" i="1">
                <a:solidFill>
                  <a:srgbClr val="231F20"/>
                </a:solidFill>
                <a:latin typeface="Segoe UI"/>
              </a:rPr>
              <a:t>, </a:t>
            </a:r>
            <a:r>
              <a:rPr lang="en-US" sz="1750">
                <a:solidFill>
                  <a:srgbClr val="231F20"/>
                </a:solidFill>
                <a:latin typeface="Segoe UI"/>
              </a:rPr>
              <a:t>023] for full-pixel pre-</a:t>
            </a:r>
          </a:p>
          <a:p>
            <a:pPr defTabSz="806867">
              <a:lnSpc>
                <a:spcPts val="2128"/>
              </a:lnSpc>
              <a:tabLst>
                <a:tab pos="168097" algn="l"/>
                <a:tab pos="190510" algn="l"/>
                <a:tab pos="425846" algn="l"/>
              </a:tabLst>
              <a:defRPr/>
            </a:pPr>
            <a:r>
              <a:rPr lang="en-US" sz="1750">
                <a:solidFill>
                  <a:srgbClr val="231F20"/>
                </a:solidFill>
                <a:latin typeface="Segoe UI"/>
              </a:rPr>
              <a:t>			cision motion vectors.</a:t>
            </a:r>
          </a:p>
          <a:p>
            <a:pPr defTabSz="806867">
              <a:lnSpc>
                <a:spcPts val="882"/>
              </a:lnSpc>
              <a:tabLst>
                <a:tab pos="168097" algn="l"/>
                <a:tab pos="190510" algn="l"/>
                <a:tab pos="425846" algn="l"/>
              </a:tabLst>
              <a:defRPr/>
            </a:pPr>
            <a:endParaRPr lang="en-US" sz="1750">
              <a:solidFill>
                <a:srgbClr val="231F20"/>
              </a:solidFill>
              <a:latin typeface="Segoe UI"/>
            </a:endParaRPr>
          </a:p>
          <a:p>
            <a:pPr defTabSz="806867">
              <a:lnSpc>
                <a:spcPts val="882"/>
              </a:lnSpc>
              <a:tabLst>
                <a:tab pos="168097" algn="l"/>
                <a:tab pos="190510" algn="l"/>
                <a:tab pos="425846" algn="l"/>
              </a:tabLst>
              <a:defRPr/>
            </a:pPr>
            <a:endParaRPr lang="en-US" sz="1750">
              <a:solidFill>
                <a:srgbClr val="231F20"/>
              </a:solidFill>
              <a:latin typeface="Segoe UI"/>
            </a:endParaRPr>
          </a:p>
          <a:p>
            <a:pPr defTabSz="806867">
              <a:lnSpc>
                <a:spcPts val="2482"/>
              </a:lnSpc>
              <a:tabLst>
                <a:tab pos="168097" algn="l"/>
                <a:tab pos="190510"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MPEG-1  bitstream  allows  random  access  —  accom-</a:t>
            </a:r>
          </a:p>
          <a:p>
            <a:pPr defTabSz="806867">
              <a:lnSpc>
                <a:spcPts val="2139"/>
              </a:lnSpc>
              <a:tabLst>
                <a:tab pos="168097" algn="l"/>
                <a:tab pos="190510" algn="l"/>
                <a:tab pos="425846" algn="l"/>
              </a:tabLst>
              <a:defRPr/>
            </a:pPr>
            <a:r>
              <a:rPr lang="en-US" sz="1750">
                <a:solidFill>
                  <a:srgbClr val="231F20"/>
                </a:solidFill>
                <a:latin typeface="Segoe UI"/>
              </a:rPr>
              <a:t>			plished by GOP layer in which each GOP is time coded.</a:t>
            </a:r>
          </a:p>
        </p:txBody>
      </p:sp>
      <p:sp>
        <p:nvSpPr>
          <p:cNvPr id="8" name="Footer Placeholder 7">
            <a:extLst>
              <a:ext uri="{FF2B5EF4-FFF2-40B4-BE49-F238E27FC236}">
                <a16:creationId xmlns:a16="http://schemas.microsoft.com/office/drawing/2014/main" id="{D917F96C-39F0-4CB8-B032-F353A672412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7578216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F2D.tmp"/>
          <p:cNvPicPr>
            <a:picLocks/>
          </p:cNvPicPr>
          <p:nvPr/>
        </p:nvPicPr>
        <p:blipFill>
          <a:blip r:embed="rId3" cstate="print"/>
          <a:stretch>
            <a:fillRect/>
          </a:stretch>
        </p:blipFill>
        <p:spPr>
          <a:xfrm>
            <a:off x="2454088" y="582706"/>
            <a:ext cx="7283824" cy="22412"/>
          </a:xfrm>
          <a:prstGeom prst="rect">
            <a:avLst/>
          </a:prstGeom>
        </p:spPr>
      </p:pic>
      <p:pic>
        <p:nvPicPr>
          <p:cNvPr id="3" name="Picture 2" descr="ws_9F3D.tmp"/>
          <p:cNvPicPr>
            <a:picLocks/>
          </p:cNvPicPr>
          <p:nvPr/>
        </p:nvPicPr>
        <p:blipFill>
          <a:blip r:embed="rId4" cstate="print"/>
          <a:stretch>
            <a:fillRect/>
          </a:stretch>
        </p:blipFill>
        <p:spPr>
          <a:xfrm>
            <a:off x="4370294" y="4661647"/>
            <a:ext cx="3462618" cy="1389529"/>
          </a:xfrm>
          <a:prstGeom prst="rect">
            <a:avLst/>
          </a:prstGeom>
        </p:spPr>
      </p:pic>
      <p:sp>
        <p:nvSpPr>
          <p:cNvPr id="5" name="TextBox 4"/>
          <p:cNvSpPr txBox="1"/>
          <p:nvPr/>
        </p:nvSpPr>
        <p:spPr>
          <a:xfrm>
            <a:off x="2468656" y="404644"/>
            <a:ext cx="6501203" cy="4065215"/>
          </a:xfrm>
          <a:prstGeom prst="rect">
            <a:avLst/>
          </a:prstGeom>
          <a:noFill/>
        </p:spPr>
        <p:txBody>
          <a:bodyPr vert="horz" wrap="none" lIns="0" tIns="0" rIns="0" bIns="0" rtlCol="0">
            <a:spAutoFit/>
          </a:bodyPr>
          <a:lstStyle/>
          <a:p>
            <a:pPr defTabSz="806867">
              <a:lnSpc>
                <a:spcPts val="1045"/>
              </a:lnSpc>
              <a:tabLst>
                <a:tab pos="190510" algn="l"/>
                <a:tab pos="425846" algn="l"/>
                <a:tab pos="1120648"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1120648" algn="l"/>
              </a:tabLst>
              <a:defRPr/>
            </a:pPr>
            <a:endParaRPr lang="en-US" sz="1215" i="1">
              <a:solidFill>
                <a:srgbClr val="231F20"/>
              </a:solidFill>
              <a:latin typeface="Segoe UI"/>
            </a:endParaRPr>
          </a:p>
          <a:p>
            <a:pPr defTabSz="806867">
              <a:lnSpc>
                <a:spcPts val="882"/>
              </a:lnSpc>
              <a:tabLst>
                <a:tab pos="190510" algn="l"/>
                <a:tab pos="425846" algn="l"/>
                <a:tab pos="1120648" algn="l"/>
              </a:tabLst>
              <a:defRPr/>
            </a:pPr>
            <a:endParaRPr lang="en-US" sz="1215" i="1">
              <a:solidFill>
                <a:srgbClr val="231F20"/>
              </a:solidFill>
              <a:latin typeface="Segoe UI"/>
            </a:endParaRPr>
          </a:p>
          <a:p>
            <a:pPr defTabSz="806867">
              <a:lnSpc>
                <a:spcPts val="882"/>
              </a:lnSpc>
              <a:tabLst>
                <a:tab pos="190510" algn="l"/>
                <a:tab pos="425846" algn="l"/>
                <a:tab pos="1120648" algn="l"/>
              </a:tabLst>
              <a:defRPr/>
            </a:pPr>
            <a:endParaRPr lang="en-US" sz="1215" i="1">
              <a:solidFill>
                <a:srgbClr val="231F20"/>
              </a:solidFill>
              <a:latin typeface="Segoe UI"/>
            </a:endParaRPr>
          </a:p>
          <a:p>
            <a:pPr defTabSz="806867">
              <a:lnSpc>
                <a:spcPts val="2569"/>
              </a:lnSpc>
              <a:tabLst>
                <a:tab pos="190510" algn="l"/>
                <a:tab pos="425846" algn="l"/>
                <a:tab pos="1120648" algn="l"/>
              </a:tabLst>
              <a:defRPr/>
            </a:pPr>
            <a:r>
              <a:rPr lang="en-US" sz="1215" i="1">
                <a:solidFill>
                  <a:srgbClr val="231F20"/>
                </a:solidFill>
                <a:latin typeface="Segoe UI"/>
              </a:rPr>
              <a:t>			</a:t>
            </a:r>
            <a:r>
              <a:rPr lang="en-US" sz="2100" b="1">
                <a:solidFill>
                  <a:srgbClr val="231F20"/>
                </a:solidFill>
                <a:latin typeface="Segoe UI"/>
              </a:rPr>
              <a:t>Typical Sizes of MPEG-1 Frames</a:t>
            </a:r>
          </a:p>
          <a:p>
            <a:pPr defTabSz="806867">
              <a:lnSpc>
                <a:spcPts val="882"/>
              </a:lnSpc>
              <a:tabLst>
                <a:tab pos="190510" algn="l"/>
                <a:tab pos="425846" algn="l"/>
                <a:tab pos="1120648" algn="l"/>
              </a:tabLst>
              <a:defRPr/>
            </a:pPr>
            <a:endParaRPr lang="en-US" sz="2100" b="1">
              <a:solidFill>
                <a:srgbClr val="231F20"/>
              </a:solidFill>
              <a:latin typeface="Segoe UI"/>
            </a:endParaRPr>
          </a:p>
          <a:p>
            <a:pPr defTabSz="806867">
              <a:lnSpc>
                <a:spcPts val="882"/>
              </a:lnSpc>
              <a:tabLst>
                <a:tab pos="190510" algn="l"/>
                <a:tab pos="425846" algn="l"/>
                <a:tab pos="1120648" algn="l"/>
              </a:tabLst>
              <a:defRPr/>
            </a:pPr>
            <a:endParaRPr lang="en-US" sz="2100" b="1">
              <a:solidFill>
                <a:srgbClr val="231F20"/>
              </a:solidFill>
              <a:latin typeface="Segoe UI"/>
            </a:endParaRPr>
          </a:p>
          <a:p>
            <a:pPr defTabSz="806867">
              <a:lnSpc>
                <a:spcPts val="882"/>
              </a:lnSpc>
              <a:tabLst>
                <a:tab pos="190510" algn="l"/>
                <a:tab pos="425846" algn="l"/>
                <a:tab pos="1120648" algn="l"/>
              </a:tabLst>
              <a:defRPr/>
            </a:pPr>
            <a:endParaRPr lang="en-US" sz="2100" b="1">
              <a:solidFill>
                <a:srgbClr val="231F20"/>
              </a:solidFill>
              <a:latin typeface="Segoe UI"/>
            </a:endParaRPr>
          </a:p>
          <a:p>
            <a:pPr defTabSz="806867">
              <a:lnSpc>
                <a:spcPts val="882"/>
              </a:lnSpc>
              <a:tabLst>
                <a:tab pos="190510" algn="l"/>
                <a:tab pos="425846" algn="l"/>
                <a:tab pos="1120648" algn="l"/>
              </a:tabLst>
              <a:defRPr/>
            </a:pPr>
            <a:endParaRPr lang="en-US" sz="2100" b="1">
              <a:solidFill>
                <a:srgbClr val="231F20"/>
              </a:solidFill>
              <a:latin typeface="Segoe UI"/>
            </a:endParaRPr>
          </a:p>
          <a:p>
            <a:pPr defTabSz="806867">
              <a:lnSpc>
                <a:spcPts val="882"/>
              </a:lnSpc>
              <a:tabLst>
                <a:tab pos="190510" algn="l"/>
                <a:tab pos="425846" algn="l"/>
                <a:tab pos="1120648" algn="l"/>
              </a:tabLst>
              <a:defRPr/>
            </a:pPr>
            <a:endParaRPr lang="en-US" sz="2100" b="1">
              <a:solidFill>
                <a:srgbClr val="231F20"/>
              </a:solidFill>
              <a:latin typeface="Segoe UI"/>
            </a:endParaRPr>
          </a:p>
          <a:p>
            <a:pPr defTabSz="806867">
              <a:lnSpc>
                <a:spcPts val="2277"/>
              </a:lnSpc>
              <a:tabLst>
                <a:tab pos="190510" algn="l"/>
                <a:tab pos="425846" algn="l"/>
                <a:tab pos="112064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typical size of compressed P-frames is signiﬁcantly smaller</a:t>
            </a:r>
          </a:p>
          <a:p>
            <a:pPr defTabSz="806867">
              <a:lnSpc>
                <a:spcPts val="2128"/>
              </a:lnSpc>
              <a:tabLst>
                <a:tab pos="190510" algn="l"/>
                <a:tab pos="425846" algn="l"/>
                <a:tab pos="1120648" algn="l"/>
              </a:tabLst>
              <a:defRPr/>
            </a:pPr>
            <a:r>
              <a:rPr lang="en-US" sz="1750">
                <a:solidFill>
                  <a:srgbClr val="231F20"/>
                </a:solidFill>
                <a:latin typeface="Segoe UI"/>
              </a:rPr>
              <a:t>		than that of I-frames — because temporal redundancy is ex-</a:t>
            </a: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1585"/>
              </a:lnSpc>
              <a:tabLst>
                <a:tab pos="190510" algn="l"/>
                <a:tab pos="425846" algn="l"/>
                <a:tab pos="1120648" algn="l"/>
              </a:tabLst>
              <a:defRPr/>
            </a:pPr>
            <a:r>
              <a:rPr lang="en-US" sz="1750">
                <a:solidFill>
                  <a:srgbClr val="231F20"/>
                </a:solidFill>
                <a:latin typeface="Segoe UI"/>
              </a:rPr>
              <a:t>		ploited in inter-frame compression.</a:t>
            </a: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2850"/>
              </a:lnSpc>
              <a:tabLst>
                <a:tab pos="190510" algn="l"/>
                <a:tab pos="425846" algn="l"/>
                <a:tab pos="112064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B-frames are even smaller than P-frames — because of (a)</a:t>
            </a:r>
          </a:p>
          <a:p>
            <a:pPr defTabSz="806867">
              <a:lnSpc>
                <a:spcPts val="2128"/>
              </a:lnSpc>
              <a:tabLst>
                <a:tab pos="190510" algn="l"/>
                <a:tab pos="425846" algn="l"/>
                <a:tab pos="1120648" algn="l"/>
              </a:tabLst>
              <a:defRPr/>
            </a:pPr>
            <a:r>
              <a:rPr lang="en-US" sz="1750">
                <a:solidFill>
                  <a:srgbClr val="231F20"/>
                </a:solidFill>
                <a:latin typeface="Segoe UI"/>
              </a:rPr>
              <a:t>		the advantage of bi-directional prediction and (b) the lowest</a:t>
            </a: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1585"/>
              </a:lnSpc>
              <a:tabLst>
                <a:tab pos="190510" algn="l"/>
                <a:tab pos="425846" algn="l"/>
                <a:tab pos="1120648" algn="l"/>
              </a:tabLst>
              <a:defRPr/>
            </a:pPr>
            <a:r>
              <a:rPr lang="en-US" sz="1750">
                <a:solidFill>
                  <a:srgbClr val="231F20"/>
                </a:solidFill>
                <a:latin typeface="Segoe UI"/>
              </a:rPr>
              <a:t>		priority given to B-frames.</a:t>
            </a: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882"/>
              </a:lnSpc>
              <a:tabLst>
                <a:tab pos="190510" algn="l"/>
                <a:tab pos="425846" algn="l"/>
                <a:tab pos="1120648" algn="l"/>
              </a:tabLst>
              <a:defRPr/>
            </a:pPr>
            <a:endParaRPr lang="en-US" sz="1750">
              <a:solidFill>
                <a:srgbClr val="231F20"/>
              </a:solidFill>
              <a:latin typeface="Segoe UI"/>
            </a:endParaRPr>
          </a:p>
          <a:p>
            <a:pPr defTabSz="806867">
              <a:lnSpc>
                <a:spcPts val="1966"/>
              </a:lnSpc>
              <a:tabLst>
                <a:tab pos="190510" algn="l"/>
                <a:tab pos="425846" algn="l"/>
                <a:tab pos="1120648" algn="l"/>
              </a:tabLst>
              <a:defRPr/>
            </a:pPr>
            <a:r>
              <a:rPr lang="en-US" sz="1750">
                <a:solidFill>
                  <a:srgbClr val="231F20"/>
                </a:solidFill>
                <a:latin typeface="Segoe UI"/>
              </a:rPr>
              <a:t>		</a:t>
            </a:r>
            <a:r>
              <a:rPr lang="en-US" sz="1459">
                <a:solidFill>
                  <a:srgbClr val="231F20"/>
                </a:solidFill>
                <a:latin typeface="Segoe UI"/>
              </a:rPr>
              <a:t>Table 11.4:    Typical Compression Performance of MPEG-1 Frames</a:t>
            </a:r>
          </a:p>
        </p:txBody>
      </p:sp>
      <p:sp>
        <p:nvSpPr>
          <p:cNvPr id="6" name="TextBox 5"/>
          <p:cNvSpPr txBox="1"/>
          <p:nvPr/>
        </p:nvSpPr>
        <p:spPr>
          <a:xfrm>
            <a:off x="4492437" y="4718086"/>
            <a:ext cx="462114" cy="1282402"/>
          </a:xfrm>
          <a:prstGeom prst="rect">
            <a:avLst/>
          </a:prstGeom>
          <a:noFill/>
        </p:spPr>
        <p:txBody>
          <a:bodyPr vert="horz" wrap="none" lIns="0" tIns="0" rIns="0" bIns="0" rtlCol="0">
            <a:spAutoFit/>
          </a:bodyPr>
          <a:lstStyle/>
          <a:p>
            <a:pPr defTabSz="806867">
              <a:lnSpc>
                <a:spcPts val="1505"/>
              </a:lnSpc>
              <a:tabLst>
                <a:tab pos="67239" algn="l"/>
                <a:tab pos="201717" algn="l"/>
                <a:tab pos="257749" algn="l"/>
              </a:tabLst>
              <a:defRPr/>
            </a:pPr>
            <a:r>
              <a:rPr lang="en-US" sz="1750">
                <a:solidFill>
                  <a:srgbClr val="231F20"/>
                </a:solidFill>
                <a:latin typeface="Segoe UI"/>
              </a:rPr>
              <a:t>Type</a:t>
            </a:r>
          </a:p>
          <a:p>
            <a:pPr defTabSz="806867">
              <a:lnSpc>
                <a:spcPts val="2171"/>
              </a:lnSpc>
              <a:tabLst>
                <a:tab pos="67239" algn="l"/>
                <a:tab pos="201717" algn="l"/>
                <a:tab pos="257749" algn="l"/>
              </a:tabLst>
              <a:defRPr/>
            </a:pPr>
            <a:r>
              <a:rPr lang="en-US" sz="1750">
                <a:solidFill>
                  <a:srgbClr val="231F20"/>
                </a:solidFill>
                <a:latin typeface="Segoe UI"/>
              </a:rPr>
              <a:t>			I</a:t>
            </a:r>
          </a:p>
          <a:p>
            <a:pPr defTabSz="806867">
              <a:lnSpc>
                <a:spcPts val="2107"/>
              </a:lnSpc>
              <a:tabLst>
                <a:tab pos="67239" algn="l"/>
                <a:tab pos="201717" algn="l"/>
                <a:tab pos="257749" algn="l"/>
              </a:tabLst>
              <a:defRPr/>
            </a:pPr>
            <a:r>
              <a:rPr lang="en-US" sz="1750">
                <a:solidFill>
                  <a:srgbClr val="231F20"/>
                </a:solidFill>
                <a:latin typeface="Segoe UI"/>
              </a:rPr>
              <a:t>		P</a:t>
            </a:r>
          </a:p>
          <a:p>
            <a:pPr defTabSz="806867">
              <a:lnSpc>
                <a:spcPts val="2107"/>
              </a:lnSpc>
              <a:tabLst>
                <a:tab pos="67239" algn="l"/>
                <a:tab pos="201717" algn="l"/>
                <a:tab pos="257749" algn="l"/>
              </a:tabLst>
              <a:defRPr/>
            </a:pPr>
            <a:r>
              <a:rPr lang="en-US" sz="1750">
                <a:solidFill>
                  <a:srgbClr val="231F20"/>
                </a:solidFill>
                <a:latin typeface="Segoe UI"/>
              </a:rPr>
              <a:t>		B</a:t>
            </a:r>
          </a:p>
          <a:p>
            <a:pPr defTabSz="806867">
              <a:lnSpc>
                <a:spcPts val="2107"/>
              </a:lnSpc>
              <a:tabLst>
                <a:tab pos="67239" algn="l"/>
                <a:tab pos="201717" algn="l"/>
                <a:tab pos="257749" algn="l"/>
              </a:tabLst>
              <a:defRPr/>
            </a:pPr>
            <a:r>
              <a:rPr lang="en-US" sz="1750">
                <a:solidFill>
                  <a:srgbClr val="231F20"/>
                </a:solidFill>
                <a:latin typeface="Segoe UI"/>
              </a:rPr>
              <a:t>	Avg</a:t>
            </a:r>
          </a:p>
        </p:txBody>
      </p:sp>
      <p:sp>
        <p:nvSpPr>
          <p:cNvPr id="7" name="TextBox 6"/>
          <p:cNvSpPr txBox="1"/>
          <p:nvPr/>
        </p:nvSpPr>
        <p:spPr>
          <a:xfrm>
            <a:off x="5284458" y="4718086"/>
            <a:ext cx="679032" cy="1782539"/>
          </a:xfrm>
          <a:prstGeom prst="rect">
            <a:avLst/>
          </a:prstGeom>
          <a:noFill/>
        </p:spPr>
        <p:txBody>
          <a:bodyPr vert="horz" wrap="none" lIns="0" tIns="0" rIns="0" bIns="0" rtlCol="0">
            <a:spAutoFit/>
          </a:bodyPr>
          <a:lstStyle/>
          <a:p>
            <a:pPr defTabSz="806867">
              <a:lnSpc>
                <a:spcPts val="1505"/>
              </a:lnSpc>
              <a:tabLst>
                <a:tab pos="44826" algn="l"/>
                <a:tab pos="112065" algn="l"/>
                <a:tab pos="156891" algn="l"/>
                <a:tab pos="672389" algn="l"/>
              </a:tabLst>
              <a:defRPr/>
            </a:pPr>
            <a:r>
              <a:rPr lang="en-US" sz="1588" dirty="0"/>
              <a:t>			</a:t>
            </a:r>
            <a:r>
              <a:rPr lang="en-US" sz="1750" dirty="0">
                <a:solidFill>
                  <a:srgbClr val="231F20"/>
                </a:solidFill>
                <a:latin typeface="Segoe UI"/>
              </a:rPr>
              <a:t>Size</a:t>
            </a:r>
          </a:p>
          <a:p>
            <a:pPr defTabSz="806867">
              <a:lnSpc>
                <a:spcPts val="2171"/>
              </a:lnSpc>
              <a:tabLst>
                <a:tab pos="44826" algn="l"/>
                <a:tab pos="112065" algn="l"/>
                <a:tab pos="156891" algn="l"/>
                <a:tab pos="672389" algn="l"/>
              </a:tabLst>
              <a:defRPr/>
            </a:pPr>
            <a:r>
              <a:rPr lang="en-US" sz="1750" dirty="0">
                <a:solidFill>
                  <a:srgbClr val="231F20"/>
                </a:solidFill>
                <a:latin typeface="Segoe UI"/>
              </a:rPr>
              <a:t>	18 kB</a:t>
            </a:r>
          </a:p>
          <a:p>
            <a:pPr defTabSz="806867">
              <a:lnSpc>
                <a:spcPts val="2107"/>
              </a:lnSpc>
              <a:tabLst>
                <a:tab pos="44826" algn="l"/>
                <a:tab pos="112065" algn="l"/>
                <a:tab pos="156891" algn="l"/>
                <a:tab pos="672389" algn="l"/>
              </a:tabLst>
              <a:defRPr/>
            </a:pPr>
            <a:r>
              <a:rPr lang="en-US" sz="1750" dirty="0">
                <a:solidFill>
                  <a:srgbClr val="231F20"/>
                </a:solidFill>
                <a:latin typeface="Segoe UI"/>
              </a:rPr>
              <a:t>		6 kB</a:t>
            </a:r>
          </a:p>
          <a:p>
            <a:pPr defTabSz="806867">
              <a:lnSpc>
                <a:spcPts val="2107"/>
              </a:lnSpc>
              <a:tabLst>
                <a:tab pos="44826" algn="l"/>
                <a:tab pos="112065" algn="l"/>
                <a:tab pos="156891" algn="l"/>
                <a:tab pos="672389" algn="l"/>
              </a:tabLst>
              <a:defRPr/>
            </a:pPr>
            <a:r>
              <a:rPr lang="en-US" sz="1750" dirty="0">
                <a:solidFill>
                  <a:srgbClr val="231F20"/>
                </a:solidFill>
                <a:latin typeface="Segoe UI"/>
              </a:rPr>
              <a:t>2.5 kB</a:t>
            </a:r>
          </a:p>
          <a:p>
            <a:pPr defTabSz="806867">
              <a:lnSpc>
                <a:spcPts val="2107"/>
              </a:lnSpc>
              <a:tabLst>
                <a:tab pos="44826" algn="l"/>
                <a:tab pos="112065" algn="l"/>
                <a:tab pos="156891" algn="l"/>
                <a:tab pos="672389" algn="l"/>
              </a:tabLst>
              <a:defRPr/>
            </a:pPr>
            <a:r>
              <a:rPr lang="en-US" sz="1750" dirty="0">
                <a:solidFill>
                  <a:srgbClr val="231F20"/>
                </a:solidFill>
                <a:latin typeface="Segoe UI"/>
              </a:rPr>
              <a:t>4.8 kB</a:t>
            </a:r>
          </a:p>
          <a:p>
            <a:pPr defTabSz="806867">
              <a:lnSpc>
                <a:spcPts val="882"/>
              </a:lnSpc>
              <a:tabLst>
                <a:tab pos="44826" algn="l"/>
                <a:tab pos="112065" algn="l"/>
                <a:tab pos="156891" algn="l"/>
                <a:tab pos="672389" algn="l"/>
              </a:tabLst>
              <a:defRPr/>
            </a:pPr>
            <a:endParaRPr lang="en-US" sz="1750" dirty="0">
              <a:solidFill>
                <a:srgbClr val="231F20"/>
              </a:solidFill>
              <a:latin typeface="Segoe UI"/>
            </a:endParaRPr>
          </a:p>
          <a:p>
            <a:pPr defTabSz="806867">
              <a:lnSpc>
                <a:spcPts val="882"/>
              </a:lnSpc>
              <a:tabLst>
                <a:tab pos="44826" algn="l"/>
                <a:tab pos="112065" algn="l"/>
                <a:tab pos="156891" algn="l"/>
                <a:tab pos="672389" algn="l"/>
              </a:tabLst>
              <a:defRPr/>
            </a:pPr>
            <a:endParaRPr lang="en-US" sz="1750" dirty="0">
              <a:solidFill>
                <a:srgbClr val="231F20"/>
              </a:solidFill>
              <a:latin typeface="Segoe UI"/>
            </a:endParaRPr>
          </a:p>
          <a:p>
            <a:pPr defTabSz="806867">
              <a:lnSpc>
                <a:spcPts val="2100"/>
              </a:lnSpc>
              <a:tabLst>
                <a:tab pos="44826" algn="l"/>
                <a:tab pos="112065" algn="l"/>
                <a:tab pos="156891" algn="l"/>
                <a:tab pos="672389" algn="l"/>
              </a:tabLst>
              <a:defRPr/>
            </a:pPr>
            <a:r>
              <a:rPr lang="en-US" sz="1750" dirty="0">
                <a:solidFill>
                  <a:srgbClr val="231F20"/>
                </a:solidFill>
                <a:latin typeface="Segoe UI"/>
              </a:rPr>
              <a:t>				</a:t>
            </a:r>
          </a:p>
        </p:txBody>
      </p:sp>
      <p:sp>
        <p:nvSpPr>
          <p:cNvPr id="8" name="TextBox 7"/>
          <p:cNvSpPr txBox="1"/>
          <p:nvPr/>
        </p:nvSpPr>
        <p:spPr>
          <a:xfrm>
            <a:off x="6268772" y="4718086"/>
            <a:ext cx="1290674" cy="1535164"/>
          </a:xfrm>
          <a:prstGeom prst="rect">
            <a:avLst/>
          </a:prstGeom>
          <a:noFill/>
        </p:spPr>
        <p:txBody>
          <a:bodyPr vert="horz" wrap="none" lIns="0" tIns="0" rIns="0" bIns="0" rtlCol="0">
            <a:spAutoFit/>
          </a:bodyPr>
          <a:lstStyle/>
          <a:p>
            <a:pPr defTabSz="806867">
              <a:lnSpc>
                <a:spcPts val="1505"/>
              </a:lnSpc>
              <a:tabLst>
                <a:tab pos="470672" algn="l"/>
                <a:tab pos="537911" algn="l"/>
                <a:tab pos="907725" algn="l"/>
              </a:tabLst>
              <a:defRPr/>
            </a:pPr>
            <a:r>
              <a:rPr lang="it-IT" sz="1750" dirty="0">
                <a:solidFill>
                  <a:srgbClr val="231F20"/>
                </a:solidFill>
                <a:latin typeface="Segoe UI"/>
              </a:rPr>
              <a:t>Compression</a:t>
            </a:r>
          </a:p>
          <a:p>
            <a:pPr defTabSz="806867">
              <a:lnSpc>
                <a:spcPts val="2171"/>
              </a:lnSpc>
              <a:tabLst>
                <a:tab pos="470672" algn="l"/>
                <a:tab pos="537911" algn="l"/>
                <a:tab pos="907725" algn="l"/>
              </a:tabLst>
              <a:defRPr/>
            </a:pPr>
            <a:r>
              <a:rPr lang="it-IT" sz="1750" dirty="0">
                <a:solidFill>
                  <a:srgbClr val="231F20"/>
                </a:solidFill>
                <a:latin typeface="Segoe UI"/>
              </a:rPr>
              <a:t>		7:1</a:t>
            </a:r>
          </a:p>
          <a:p>
            <a:pPr defTabSz="806867">
              <a:lnSpc>
                <a:spcPts val="2107"/>
              </a:lnSpc>
              <a:tabLst>
                <a:tab pos="470672" algn="l"/>
                <a:tab pos="537911" algn="l"/>
                <a:tab pos="907725" algn="l"/>
              </a:tabLst>
              <a:defRPr/>
            </a:pPr>
            <a:r>
              <a:rPr lang="it-IT" sz="1750" dirty="0">
                <a:solidFill>
                  <a:srgbClr val="231F20"/>
                </a:solidFill>
                <a:latin typeface="Segoe UI"/>
              </a:rPr>
              <a:t>	20:1</a:t>
            </a:r>
          </a:p>
          <a:p>
            <a:pPr defTabSz="806867">
              <a:lnSpc>
                <a:spcPts val="2107"/>
              </a:lnSpc>
              <a:tabLst>
                <a:tab pos="470672" algn="l"/>
                <a:tab pos="537911" algn="l"/>
                <a:tab pos="907725" algn="l"/>
              </a:tabLst>
              <a:defRPr/>
            </a:pPr>
            <a:r>
              <a:rPr lang="it-IT" sz="1750" dirty="0">
                <a:solidFill>
                  <a:srgbClr val="231F20"/>
                </a:solidFill>
                <a:latin typeface="Segoe UI"/>
              </a:rPr>
              <a:t>	50:1</a:t>
            </a:r>
          </a:p>
          <a:p>
            <a:pPr defTabSz="806867">
              <a:lnSpc>
                <a:spcPts val="2107"/>
              </a:lnSpc>
              <a:tabLst>
                <a:tab pos="470672" algn="l"/>
                <a:tab pos="537911" algn="l"/>
                <a:tab pos="907725" algn="l"/>
              </a:tabLst>
              <a:defRPr/>
            </a:pPr>
            <a:r>
              <a:rPr lang="it-IT" sz="1750" dirty="0">
                <a:solidFill>
                  <a:srgbClr val="231F20"/>
                </a:solidFill>
                <a:latin typeface="Segoe UI"/>
              </a:rPr>
              <a:t>	27:1</a:t>
            </a:r>
          </a:p>
          <a:p>
            <a:pPr defTabSz="806867">
              <a:lnSpc>
                <a:spcPts val="882"/>
              </a:lnSpc>
              <a:tabLst>
                <a:tab pos="470672" algn="l"/>
                <a:tab pos="537911" algn="l"/>
                <a:tab pos="907725" algn="l"/>
              </a:tabLst>
              <a:defRPr/>
            </a:pPr>
            <a:endParaRPr lang="it-IT" sz="1750" dirty="0">
              <a:solidFill>
                <a:srgbClr val="231F20"/>
              </a:solidFill>
              <a:latin typeface="Segoe UI"/>
            </a:endParaRPr>
          </a:p>
          <a:p>
            <a:pPr defTabSz="806867">
              <a:lnSpc>
                <a:spcPts val="882"/>
              </a:lnSpc>
              <a:tabLst>
                <a:tab pos="470672" algn="l"/>
                <a:tab pos="537911" algn="l"/>
                <a:tab pos="907725" algn="l"/>
              </a:tabLst>
              <a:defRPr/>
            </a:pPr>
            <a:endParaRPr lang="it-IT" sz="1750" dirty="0">
              <a:solidFill>
                <a:srgbClr val="231F20"/>
              </a:solidFill>
              <a:latin typeface="Segoe UI"/>
            </a:endParaRPr>
          </a:p>
        </p:txBody>
      </p:sp>
      <p:sp>
        <p:nvSpPr>
          <p:cNvPr id="10" name="Footer Placeholder 9">
            <a:extLst>
              <a:ext uri="{FF2B5EF4-FFF2-40B4-BE49-F238E27FC236}">
                <a16:creationId xmlns:a16="http://schemas.microsoft.com/office/drawing/2014/main" id="{7999676F-5096-4374-A080-4D35EE92AFD7}"/>
              </a:ext>
            </a:extLst>
          </p:cNvPr>
          <p:cNvSpPr>
            <a:spLocks noGrp="1"/>
          </p:cNvSpPr>
          <p:nvPr>
            <p:ph type="ftr" sz="quarter" idx="11"/>
          </p:nvPr>
        </p:nvSpPr>
        <p:spPr/>
        <p:txBody>
          <a:bodyPr/>
          <a:lstStyle/>
          <a:p>
            <a:r>
              <a:rPr lang="en-GB" dirty="0"/>
              <a:t>Prepared By: Mohammad Rony Lecturer, Dept. Of CSE University Of Global Village (UGV), </a:t>
            </a:r>
            <a:r>
              <a:rPr lang="en-GB" dirty="0" err="1"/>
              <a:t>Barishal</a:t>
            </a:r>
            <a:endParaRPr lang="en-GB" dirty="0"/>
          </a:p>
        </p:txBody>
      </p:sp>
    </p:spTree>
    <p:extLst>
      <p:ext uri="{BB962C8B-B14F-4D97-AF65-F5344CB8AC3E}">
        <p14:creationId xmlns:p14="http://schemas.microsoft.com/office/powerpoint/2010/main" val="351155821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400.tmp"/>
          <p:cNvPicPr>
            <a:picLocks/>
          </p:cNvPicPr>
          <p:nvPr/>
        </p:nvPicPr>
        <p:blipFill>
          <a:blip r:embed="rId3" cstate="print"/>
          <a:stretch>
            <a:fillRect/>
          </a:stretch>
        </p:blipFill>
        <p:spPr>
          <a:xfrm>
            <a:off x="1658471" y="0"/>
            <a:ext cx="8875059" cy="6858000"/>
          </a:xfrm>
          <a:prstGeom prst="rect">
            <a:avLst/>
          </a:prstGeom>
        </p:spPr>
      </p:pic>
      <p:pic>
        <p:nvPicPr>
          <p:cNvPr id="3" name="Picture 2" descr="ws_A420.tmp"/>
          <p:cNvPicPr>
            <a:picLocks/>
          </p:cNvPicPr>
          <p:nvPr/>
        </p:nvPicPr>
        <p:blipFill>
          <a:blip r:embed="rId4" cstate="print"/>
          <a:stretch>
            <a:fillRect/>
          </a:stretch>
        </p:blipFill>
        <p:spPr>
          <a:xfrm>
            <a:off x="2454088" y="582706"/>
            <a:ext cx="7283824" cy="22412"/>
          </a:xfrm>
          <a:prstGeom prst="rect">
            <a:avLst/>
          </a:prstGeom>
        </p:spPr>
      </p:pic>
      <p:sp>
        <p:nvSpPr>
          <p:cNvPr id="5" name="TextBox 4"/>
          <p:cNvSpPr txBox="1"/>
          <p:nvPr/>
        </p:nvSpPr>
        <p:spPr>
          <a:xfrm>
            <a:off x="3951048" y="3800563"/>
            <a:ext cx="836768" cy="156133"/>
          </a:xfrm>
          <a:prstGeom prst="rect">
            <a:avLst/>
          </a:prstGeom>
          <a:noFill/>
        </p:spPr>
        <p:txBody>
          <a:bodyPr vert="horz" wrap="none" lIns="0" tIns="0" rIns="0" bIns="0" rtlCol="0">
            <a:spAutoFit/>
          </a:bodyPr>
          <a:lstStyle/>
          <a:p>
            <a:pPr>
              <a:lnSpc>
                <a:spcPts val="1218"/>
              </a:lnSpc>
            </a:pPr>
            <a:r>
              <a:rPr lang="en-US" sz="1354">
                <a:solidFill>
                  <a:srgbClr val="000000"/>
                </a:solidFill>
                <a:latin typeface="Times New Roman"/>
              </a:rPr>
              <a:t>Macroblock</a:t>
            </a:r>
          </a:p>
        </p:txBody>
      </p:sp>
      <p:sp>
        <p:nvSpPr>
          <p:cNvPr id="6" name="TextBox 5"/>
          <p:cNvSpPr txBox="1"/>
          <p:nvPr/>
        </p:nvSpPr>
        <p:spPr>
          <a:xfrm>
            <a:off x="5030530" y="3800563"/>
            <a:ext cx="836768" cy="156133"/>
          </a:xfrm>
          <a:prstGeom prst="rect">
            <a:avLst/>
          </a:prstGeom>
          <a:noFill/>
        </p:spPr>
        <p:txBody>
          <a:bodyPr vert="horz" wrap="none" lIns="0" tIns="0" rIns="0" bIns="0" rtlCol="0">
            <a:spAutoFit/>
          </a:bodyPr>
          <a:lstStyle/>
          <a:p>
            <a:pPr>
              <a:lnSpc>
                <a:spcPts val="1218"/>
              </a:lnSpc>
            </a:pPr>
            <a:r>
              <a:rPr lang="en-US" sz="1354">
                <a:solidFill>
                  <a:srgbClr val="000000"/>
                </a:solidFill>
                <a:latin typeface="Times New Roman"/>
              </a:rPr>
              <a:t>Macroblock</a:t>
            </a:r>
          </a:p>
        </p:txBody>
      </p:sp>
      <p:sp>
        <p:nvSpPr>
          <p:cNvPr id="7" name="TextBox 6"/>
          <p:cNvSpPr txBox="1"/>
          <p:nvPr/>
        </p:nvSpPr>
        <p:spPr>
          <a:xfrm>
            <a:off x="7166463" y="3800563"/>
            <a:ext cx="836768" cy="156133"/>
          </a:xfrm>
          <a:prstGeom prst="rect">
            <a:avLst/>
          </a:prstGeom>
          <a:noFill/>
        </p:spPr>
        <p:txBody>
          <a:bodyPr vert="horz" wrap="none" lIns="0" tIns="0" rIns="0" bIns="0" rtlCol="0">
            <a:spAutoFit/>
          </a:bodyPr>
          <a:lstStyle/>
          <a:p>
            <a:pPr>
              <a:lnSpc>
                <a:spcPts val="1218"/>
              </a:lnSpc>
            </a:pPr>
            <a:r>
              <a:rPr lang="en-US" sz="1354">
                <a:solidFill>
                  <a:srgbClr val="000000"/>
                </a:solidFill>
                <a:latin typeface="Times New Roman"/>
              </a:rPr>
              <a:t>Macroblock</a:t>
            </a:r>
          </a:p>
        </p:txBody>
      </p:sp>
      <p:sp>
        <p:nvSpPr>
          <p:cNvPr id="8" name="TextBox 7"/>
          <p:cNvSpPr txBox="1"/>
          <p:nvPr/>
        </p:nvSpPr>
        <p:spPr>
          <a:xfrm>
            <a:off x="4020805" y="4522280"/>
            <a:ext cx="522579" cy="154466"/>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Block 0</a:t>
            </a:r>
          </a:p>
        </p:txBody>
      </p:sp>
      <p:sp>
        <p:nvSpPr>
          <p:cNvPr id="9" name="TextBox 8"/>
          <p:cNvSpPr txBox="1"/>
          <p:nvPr/>
        </p:nvSpPr>
        <p:spPr>
          <a:xfrm>
            <a:off x="4711900" y="4522280"/>
            <a:ext cx="522579" cy="154466"/>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Block 1</a:t>
            </a:r>
          </a:p>
        </p:txBody>
      </p:sp>
      <p:sp>
        <p:nvSpPr>
          <p:cNvPr id="10" name="TextBox 9"/>
          <p:cNvSpPr txBox="1"/>
          <p:nvPr/>
        </p:nvSpPr>
        <p:spPr>
          <a:xfrm>
            <a:off x="5402994" y="4522280"/>
            <a:ext cx="522579" cy="154466"/>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Block 2</a:t>
            </a:r>
          </a:p>
        </p:txBody>
      </p:sp>
      <p:sp>
        <p:nvSpPr>
          <p:cNvPr id="11" name="TextBox 10"/>
          <p:cNvSpPr txBox="1"/>
          <p:nvPr/>
        </p:nvSpPr>
        <p:spPr>
          <a:xfrm>
            <a:off x="6094089" y="4522280"/>
            <a:ext cx="522579" cy="154466"/>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Block 3</a:t>
            </a:r>
          </a:p>
        </p:txBody>
      </p:sp>
      <p:sp>
        <p:nvSpPr>
          <p:cNvPr id="12" name="TextBox 11"/>
          <p:cNvSpPr txBox="1"/>
          <p:nvPr/>
        </p:nvSpPr>
        <p:spPr>
          <a:xfrm>
            <a:off x="6785183" y="4522280"/>
            <a:ext cx="522579" cy="154466"/>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Block 4</a:t>
            </a:r>
          </a:p>
        </p:txBody>
      </p:sp>
      <p:sp>
        <p:nvSpPr>
          <p:cNvPr id="13" name="TextBox 12"/>
          <p:cNvSpPr txBox="1"/>
          <p:nvPr/>
        </p:nvSpPr>
        <p:spPr>
          <a:xfrm>
            <a:off x="7476278" y="4522280"/>
            <a:ext cx="522579" cy="154466"/>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Block 5</a:t>
            </a:r>
          </a:p>
        </p:txBody>
      </p:sp>
      <p:sp>
        <p:nvSpPr>
          <p:cNvPr id="14" name="TextBox 13"/>
          <p:cNvSpPr txBox="1"/>
          <p:nvPr/>
        </p:nvSpPr>
        <p:spPr>
          <a:xfrm>
            <a:off x="7084997" y="5208750"/>
            <a:ext cx="952184" cy="156133"/>
          </a:xfrm>
          <a:prstGeom prst="rect">
            <a:avLst/>
          </a:prstGeom>
          <a:noFill/>
        </p:spPr>
        <p:txBody>
          <a:bodyPr vert="horz" wrap="none" lIns="0" tIns="0" rIns="0" bIns="0" rtlCol="0">
            <a:spAutoFit/>
          </a:bodyPr>
          <a:lstStyle/>
          <a:p>
            <a:pPr>
              <a:lnSpc>
                <a:spcPts val="1218"/>
              </a:lnSpc>
            </a:pPr>
            <a:r>
              <a:rPr lang="en-US" sz="1354">
                <a:solidFill>
                  <a:srgbClr val="000000"/>
                </a:solidFill>
                <a:latin typeface="Times New Roman"/>
              </a:rPr>
              <a:t>end_of_block</a:t>
            </a:r>
          </a:p>
        </p:txBody>
      </p:sp>
      <p:sp>
        <p:nvSpPr>
          <p:cNvPr id="15" name="TextBox 14"/>
          <p:cNvSpPr txBox="1"/>
          <p:nvPr/>
        </p:nvSpPr>
        <p:spPr>
          <a:xfrm>
            <a:off x="4242013" y="5208750"/>
            <a:ext cx="620363" cy="156133"/>
          </a:xfrm>
          <a:prstGeom prst="rect">
            <a:avLst/>
          </a:prstGeom>
          <a:noFill/>
        </p:spPr>
        <p:txBody>
          <a:bodyPr vert="horz" wrap="none" lIns="0" tIns="0" rIns="0" bIns="0" rtlCol="0">
            <a:spAutoFit/>
          </a:bodyPr>
          <a:lstStyle/>
          <a:p>
            <a:pPr>
              <a:lnSpc>
                <a:spcPts val="1218"/>
              </a:lnSpc>
            </a:pPr>
            <a:r>
              <a:rPr lang="en-US" sz="1354">
                <a:solidFill>
                  <a:srgbClr val="000000"/>
                </a:solidFill>
                <a:latin typeface="Times New Roman"/>
              </a:rPr>
              <a:t>VLC run</a:t>
            </a:r>
          </a:p>
        </p:txBody>
      </p:sp>
      <p:sp>
        <p:nvSpPr>
          <p:cNvPr id="16" name="TextBox 15"/>
          <p:cNvSpPr txBox="1"/>
          <p:nvPr/>
        </p:nvSpPr>
        <p:spPr>
          <a:xfrm>
            <a:off x="5168191" y="5208750"/>
            <a:ext cx="620363" cy="156133"/>
          </a:xfrm>
          <a:prstGeom prst="rect">
            <a:avLst/>
          </a:prstGeom>
          <a:noFill/>
        </p:spPr>
        <p:txBody>
          <a:bodyPr vert="horz" wrap="none" lIns="0" tIns="0" rIns="0" bIns="0" rtlCol="0">
            <a:spAutoFit/>
          </a:bodyPr>
          <a:lstStyle/>
          <a:p>
            <a:pPr>
              <a:lnSpc>
                <a:spcPts val="1218"/>
              </a:lnSpc>
            </a:pPr>
            <a:r>
              <a:rPr lang="en-US" sz="1354">
                <a:solidFill>
                  <a:srgbClr val="000000"/>
                </a:solidFill>
                <a:latin typeface="Times New Roman"/>
              </a:rPr>
              <a:t>VLC run</a:t>
            </a:r>
          </a:p>
        </p:txBody>
      </p:sp>
      <p:sp>
        <p:nvSpPr>
          <p:cNvPr id="17" name="TextBox 16"/>
          <p:cNvSpPr txBox="1"/>
          <p:nvPr/>
        </p:nvSpPr>
        <p:spPr>
          <a:xfrm>
            <a:off x="2468656" y="404644"/>
            <a:ext cx="3591496" cy="707566"/>
          </a:xfrm>
          <a:prstGeom prst="rect">
            <a:avLst/>
          </a:prstGeom>
          <a:noFill/>
        </p:spPr>
        <p:txBody>
          <a:bodyPr vert="horz" wrap="none" lIns="0" tIns="0" rIns="0" bIns="0" rtlCol="0">
            <a:spAutoFit/>
          </a:bodyPr>
          <a:lstStyle/>
          <a:p>
            <a:pPr defTabSz="806867">
              <a:lnSpc>
                <a:spcPts val="1045"/>
              </a:lnSpc>
              <a:tabLst>
                <a:tab pos="2476632" algn="l"/>
              </a:tabLst>
              <a:defRPr/>
            </a:pPr>
            <a:r>
              <a:rPr lang="en-US" sz="1215" i="1">
                <a:solidFill>
                  <a:srgbClr val="231F20"/>
                </a:solidFill>
                <a:latin typeface="Segoe UI"/>
              </a:rPr>
              <a:t>Fundamentals of Multimedia, Chapter 11</a:t>
            </a:r>
          </a:p>
          <a:p>
            <a:pPr defTabSz="806867">
              <a:lnSpc>
                <a:spcPts val="882"/>
              </a:lnSpc>
              <a:tabLst>
                <a:tab pos="2476632" algn="l"/>
              </a:tabLst>
              <a:defRPr/>
            </a:pPr>
            <a:endParaRPr lang="en-US" sz="1215" i="1">
              <a:solidFill>
                <a:srgbClr val="231F20"/>
              </a:solidFill>
              <a:latin typeface="Segoe UI"/>
            </a:endParaRPr>
          </a:p>
          <a:p>
            <a:pPr defTabSz="806867">
              <a:lnSpc>
                <a:spcPts val="882"/>
              </a:lnSpc>
              <a:tabLst>
                <a:tab pos="2476632" algn="l"/>
              </a:tabLst>
              <a:defRPr/>
            </a:pPr>
            <a:endParaRPr lang="en-US" sz="1215" i="1">
              <a:solidFill>
                <a:srgbClr val="231F20"/>
              </a:solidFill>
              <a:latin typeface="Segoe UI"/>
            </a:endParaRPr>
          </a:p>
          <a:p>
            <a:pPr defTabSz="806867">
              <a:lnSpc>
                <a:spcPts val="882"/>
              </a:lnSpc>
              <a:tabLst>
                <a:tab pos="2476632" algn="l"/>
              </a:tabLst>
              <a:defRPr/>
            </a:pPr>
            <a:endParaRPr lang="en-US" sz="1215" i="1">
              <a:solidFill>
                <a:srgbClr val="231F20"/>
              </a:solidFill>
              <a:latin typeface="Segoe UI"/>
            </a:endParaRPr>
          </a:p>
          <a:p>
            <a:pPr defTabSz="806867">
              <a:lnSpc>
                <a:spcPts val="1991"/>
              </a:lnSpc>
              <a:tabLst>
                <a:tab pos="2476632" algn="l"/>
              </a:tabLst>
              <a:defRPr/>
            </a:pPr>
            <a:r>
              <a:rPr lang="en-US" sz="1215" i="1">
                <a:solidFill>
                  <a:srgbClr val="231F20"/>
                </a:solidFill>
                <a:latin typeface="Segoe UI"/>
              </a:rPr>
              <a:t>	</a:t>
            </a:r>
            <a:r>
              <a:rPr lang="en-US" sz="1354">
                <a:solidFill>
                  <a:srgbClr val="000000"/>
                </a:solidFill>
                <a:latin typeface="Times New Roman"/>
              </a:rPr>
              <a:t>Video sequence</a:t>
            </a:r>
          </a:p>
        </p:txBody>
      </p:sp>
      <p:sp>
        <p:nvSpPr>
          <p:cNvPr id="18" name="TextBox 17"/>
          <p:cNvSpPr txBox="1"/>
          <p:nvPr/>
        </p:nvSpPr>
        <p:spPr>
          <a:xfrm>
            <a:off x="8215031" y="1589271"/>
            <a:ext cx="1112484" cy="1757469"/>
          </a:xfrm>
          <a:prstGeom prst="rect">
            <a:avLst/>
          </a:prstGeom>
          <a:noFill/>
        </p:spPr>
        <p:txBody>
          <a:bodyPr vert="horz" wrap="none" lIns="0" tIns="0" rIns="0" bIns="0" rtlCol="0">
            <a:spAutoFit/>
          </a:bodyPr>
          <a:lstStyle/>
          <a:p>
            <a:pPr defTabSz="806867">
              <a:lnSpc>
                <a:spcPts val="1169"/>
              </a:lnSpc>
              <a:tabLst>
                <a:tab pos="224130" algn="l"/>
                <a:tab pos="313781" algn="l"/>
                <a:tab pos="381020" algn="l"/>
              </a:tabLst>
              <a:defRPr/>
            </a:pPr>
            <a:r>
              <a:rPr lang="en-US" sz="1588"/>
              <a:t>	</a:t>
            </a:r>
            <a:r>
              <a:rPr lang="en-US" sz="1300">
                <a:solidFill>
                  <a:srgbClr val="000000"/>
                </a:solidFill>
                <a:latin typeface="Times New Roman"/>
              </a:rPr>
              <a:t>Sequence</a:t>
            </a:r>
          </a:p>
          <a:p>
            <a:pPr defTabSz="806867">
              <a:lnSpc>
                <a:spcPts val="1287"/>
              </a:lnSpc>
              <a:tabLst>
                <a:tab pos="224130" algn="l"/>
                <a:tab pos="313781" algn="l"/>
                <a:tab pos="381020" algn="l"/>
              </a:tabLst>
              <a:defRPr/>
            </a:pPr>
            <a:r>
              <a:rPr lang="en-US" sz="1300">
                <a:solidFill>
                  <a:srgbClr val="000000"/>
                </a:solidFill>
                <a:latin typeface="Times New Roman"/>
              </a:rPr>
              <a:t>			layer</a:t>
            </a:r>
          </a:p>
          <a:p>
            <a:pPr defTabSz="806867">
              <a:lnSpc>
                <a:spcPts val="882"/>
              </a:lnSpc>
              <a:tabLst>
                <a:tab pos="224130" algn="l"/>
                <a:tab pos="313781" algn="l"/>
                <a:tab pos="381020" algn="l"/>
              </a:tabLst>
              <a:defRPr/>
            </a:pPr>
            <a:endParaRPr lang="en-US" sz="1300">
              <a:solidFill>
                <a:srgbClr val="000000"/>
              </a:solidFill>
              <a:latin typeface="Times New Roman"/>
            </a:endParaRPr>
          </a:p>
          <a:p>
            <a:pPr defTabSz="806867">
              <a:lnSpc>
                <a:spcPts val="882"/>
              </a:lnSpc>
              <a:tabLst>
                <a:tab pos="224130" algn="l"/>
                <a:tab pos="313781" algn="l"/>
                <a:tab pos="381020" algn="l"/>
              </a:tabLst>
              <a:defRPr/>
            </a:pPr>
            <a:endParaRPr lang="en-US" sz="1300">
              <a:solidFill>
                <a:srgbClr val="000000"/>
              </a:solidFill>
              <a:latin typeface="Times New Roman"/>
            </a:endParaRPr>
          </a:p>
          <a:p>
            <a:pPr defTabSz="806867">
              <a:lnSpc>
                <a:spcPts val="882"/>
              </a:lnSpc>
              <a:tabLst>
                <a:tab pos="224130" algn="l"/>
                <a:tab pos="313781" algn="l"/>
                <a:tab pos="381020" algn="l"/>
              </a:tabLst>
              <a:defRPr/>
            </a:pPr>
            <a:endParaRPr lang="en-US" sz="1300">
              <a:solidFill>
                <a:srgbClr val="000000"/>
              </a:solidFill>
              <a:latin typeface="Times New Roman"/>
            </a:endParaRPr>
          </a:p>
          <a:p>
            <a:pPr defTabSz="806867">
              <a:lnSpc>
                <a:spcPts val="1720"/>
              </a:lnSpc>
              <a:tabLst>
                <a:tab pos="224130" algn="l"/>
                <a:tab pos="313781" algn="l"/>
                <a:tab pos="381020" algn="l"/>
              </a:tabLst>
              <a:defRPr/>
            </a:pPr>
            <a:r>
              <a:rPr lang="en-US" sz="1300">
                <a:solidFill>
                  <a:srgbClr val="000000"/>
                </a:solidFill>
                <a:latin typeface="Times New Roman"/>
              </a:rPr>
              <a:t>Group of picture</a:t>
            </a:r>
          </a:p>
          <a:p>
            <a:pPr defTabSz="806867">
              <a:lnSpc>
                <a:spcPts val="1159"/>
              </a:lnSpc>
              <a:tabLst>
                <a:tab pos="224130" algn="l"/>
                <a:tab pos="313781" algn="l"/>
                <a:tab pos="381020" algn="l"/>
              </a:tabLst>
              <a:defRPr/>
            </a:pPr>
            <a:r>
              <a:rPr lang="en-US" sz="1300">
                <a:solidFill>
                  <a:srgbClr val="000000"/>
                </a:solidFill>
                <a:latin typeface="Times New Roman"/>
              </a:rPr>
              <a:t>			layer</a:t>
            </a:r>
          </a:p>
          <a:p>
            <a:pPr defTabSz="806867">
              <a:lnSpc>
                <a:spcPts val="882"/>
              </a:lnSpc>
              <a:tabLst>
                <a:tab pos="224130" algn="l"/>
                <a:tab pos="313781" algn="l"/>
                <a:tab pos="381020" algn="l"/>
              </a:tabLst>
              <a:defRPr/>
            </a:pPr>
            <a:endParaRPr lang="en-US" sz="1300">
              <a:solidFill>
                <a:srgbClr val="000000"/>
              </a:solidFill>
              <a:latin typeface="Times New Roman"/>
            </a:endParaRPr>
          </a:p>
          <a:p>
            <a:pPr defTabSz="806867">
              <a:lnSpc>
                <a:spcPts val="882"/>
              </a:lnSpc>
              <a:tabLst>
                <a:tab pos="224130" algn="l"/>
                <a:tab pos="313781" algn="l"/>
                <a:tab pos="381020" algn="l"/>
              </a:tabLst>
              <a:defRPr/>
            </a:pPr>
            <a:endParaRPr lang="en-US" sz="1300">
              <a:solidFill>
                <a:srgbClr val="000000"/>
              </a:solidFill>
              <a:latin typeface="Times New Roman"/>
            </a:endParaRPr>
          </a:p>
          <a:p>
            <a:pPr defTabSz="806867">
              <a:lnSpc>
                <a:spcPts val="882"/>
              </a:lnSpc>
              <a:tabLst>
                <a:tab pos="224130" algn="l"/>
                <a:tab pos="313781" algn="l"/>
                <a:tab pos="381020" algn="l"/>
              </a:tabLst>
              <a:defRPr/>
            </a:pPr>
            <a:endParaRPr lang="en-US" sz="1300">
              <a:solidFill>
                <a:srgbClr val="000000"/>
              </a:solidFill>
              <a:latin typeface="Times New Roman"/>
            </a:endParaRPr>
          </a:p>
          <a:p>
            <a:pPr defTabSz="806867">
              <a:lnSpc>
                <a:spcPts val="1735"/>
              </a:lnSpc>
              <a:tabLst>
                <a:tab pos="224130" algn="l"/>
                <a:tab pos="313781" algn="l"/>
                <a:tab pos="381020" algn="l"/>
              </a:tabLst>
              <a:defRPr/>
            </a:pPr>
            <a:r>
              <a:rPr lang="en-US" sz="1300">
                <a:solidFill>
                  <a:srgbClr val="000000"/>
                </a:solidFill>
                <a:latin typeface="Times New Roman"/>
              </a:rPr>
              <a:t>		Picture</a:t>
            </a:r>
          </a:p>
          <a:p>
            <a:pPr defTabSz="806867">
              <a:lnSpc>
                <a:spcPts val="1233"/>
              </a:lnSpc>
              <a:tabLst>
                <a:tab pos="224130" algn="l"/>
                <a:tab pos="313781" algn="l"/>
                <a:tab pos="381020" algn="l"/>
              </a:tabLst>
              <a:defRPr/>
            </a:pPr>
            <a:r>
              <a:rPr lang="en-US" sz="1300">
                <a:solidFill>
                  <a:srgbClr val="000000"/>
                </a:solidFill>
                <a:latin typeface="Times New Roman"/>
              </a:rPr>
              <a:t>			layer</a:t>
            </a:r>
          </a:p>
        </p:txBody>
      </p:sp>
      <p:sp>
        <p:nvSpPr>
          <p:cNvPr id="19" name="TextBox 18"/>
          <p:cNvSpPr txBox="1"/>
          <p:nvPr/>
        </p:nvSpPr>
        <p:spPr>
          <a:xfrm>
            <a:off x="8599853" y="3718166"/>
            <a:ext cx="333425" cy="308354"/>
          </a:xfrm>
          <a:prstGeom prst="rect">
            <a:avLst/>
          </a:prstGeom>
          <a:noFill/>
        </p:spPr>
        <p:txBody>
          <a:bodyPr vert="horz" wrap="none" lIns="0" tIns="0" rIns="0" bIns="0" rtlCol="0">
            <a:spAutoFit/>
          </a:bodyPr>
          <a:lstStyle/>
          <a:p>
            <a:pPr>
              <a:lnSpc>
                <a:spcPts val="1169"/>
              </a:lnSpc>
            </a:pPr>
            <a:r>
              <a:rPr lang="en-US" sz="1300">
                <a:solidFill>
                  <a:srgbClr val="000000"/>
                </a:solidFill>
                <a:latin typeface="Times New Roman"/>
              </a:rPr>
              <a:t>Slice</a:t>
            </a:r>
          </a:p>
          <a:p>
            <a:pPr>
              <a:lnSpc>
                <a:spcPts val="1186"/>
              </a:lnSpc>
            </a:pPr>
            <a:r>
              <a:rPr lang="en-US" sz="1300">
                <a:solidFill>
                  <a:srgbClr val="000000"/>
                </a:solidFill>
                <a:latin typeface="Times New Roman"/>
              </a:rPr>
              <a:t>layer</a:t>
            </a:r>
          </a:p>
        </p:txBody>
      </p:sp>
      <p:sp>
        <p:nvSpPr>
          <p:cNvPr id="20" name="TextBox 19"/>
          <p:cNvSpPr txBox="1"/>
          <p:nvPr/>
        </p:nvSpPr>
        <p:spPr>
          <a:xfrm>
            <a:off x="8366188" y="4427742"/>
            <a:ext cx="804707" cy="308354"/>
          </a:xfrm>
          <a:prstGeom prst="rect">
            <a:avLst/>
          </a:prstGeom>
          <a:noFill/>
        </p:spPr>
        <p:txBody>
          <a:bodyPr vert="horz" wrap="none" lIns="0" tIns="0" rIns="0" bIns="0" rtlCol="0">
            <a:spAutoFit/>
          </a:bodyPr>
          <a:lstStyle/>
          <a:p>
            <a:pPr defTabSz="806867">
              <a:lnSpc>
                <a:spcPts val="1169"/>
              </a:lnSpc>
              <a:tabLst>
                <a:tab pos="235336" algn="l"/>
              </a:tabLst>
              <a:defRPr/>
            </a:pPr>
            <a:r>
              <a:rPr lang="en-US" sz="1300">
                <a:solidFill>
                  <a:srgbClr val="000000"/>
                </a:solidFill>
                <a:latin typeface="Times New Roman"/>
              </a:rPr>
              <a:t>Macroblock</a:t>
            </a:r>
          </a:p>
          <a:p>
            <a:pPr defTabSz="806867">
              <a:lnSpc>
                <a:spcPts val="1241"/>
              </a:lnSpc>
              <a:tabLst>
                <a:tab pos="235336" algn="l"/>
              </a:tabLst>
              <a:defRPr/>
            </a:pPr>
            <a:r>
              <a:rPr lang="en-US" sz="1300">
                <a:solidFill>
                  <a:srgbClr val="000000"/>
                </a:solidFill>
                <a:latin typeface="Times New Roman"/>
              </a:rPr>
              <a:t>	layer</a:t>
            </a:r>
          </a:p>
        </p:txBody>
      </p:sp>
      <p:sp>
        <p:nvSpPr>
          <p:cNvPr id="21" name="TextBox 20"/>
          <p:cNvSpPr txBox="1"/>
          <p:nvPr/>
        </p:nvSpPr>
        <p:spPr>
          <a:xfrm>
            <a:off x="8567676" y="5101840"/>
            <a:ext cx="397545" cy="333425"/>
          </a:xfrm>
          <a:prstGeom prst="rect">
            <a:avLst/>
          </a:prstGeom>
          <a:noFill/>
        </p:spPr>
        <p:txBody>
          <a:bodyPr vert="horz" wrap="none" lIns="0" tIns="0" rIns="0" bIns="0" rtlCol="0">
            <a:spAutoFit/>
          </a:bodyPr>
          <a:lstStyle/>
          <a:p>
            <a:pPr defTabSz="806867">
              <a:lnSpc>
                <a:spcPts val="1169"/>
              </a:lnSpc>
              <a:tabLst>
                <a:tab pos="33619" algn="l"/>
              </a:tabLst>
              <a:defRPr/>
            </a:pPr>
            <a:r>
              <a:rPr lang="en-US" sz="1300">
                <a:solidFill>
                  <a:srgbClr val="000000"/>
                </a:solidFill>
                <a:latin typeface="Times New Roman"/>
              </a:rPr>
              <a:t>Block</a:t>
            </a:r>
          </a:p>
          <a:p>
            <a:pPr defTabSz="806867">
              <a:lnSpc>
                <a:spcPts val="1392"/>
              </a:lnSpc>
              <a:tabLst>
                <a:tab pos="33619" algn="l"/>
              </a:tabLst>
              <a:defRPr/>
            </a:pPr>
            <a:r>
              <a:rPr lang="en-US" sz="1300">
                <a:solidFill>
                  <a:srgbClr val="000000"/>
                </a:solidFill>
                <a:latin typeface="Times New Roman"/>
              </a:rPr>
              <a:t>	layer</a:t>
            </a:r>
          </a:p>
        </p:txBody>
      </p:sp>
      <p:sp>
        <p:nvSpPr>
          <p:cNvPr id="22" name="TextBox 21"/>
          <p:cNvSpPr txBox="1"/>
          <p:nvPr/>
        </p:nvSpPr>
        <p:spPr>
          <a:xfrm>
            <a:off x="3041540" y="4425291"/>
            <a:ext cx="836768" cy="310021"/>
          </a:xfrm>
          <a:prstGeom prst="rect">
            <a:avLst/>
          </a:prstGeom>
          <a:noFill/>
        </p:spPr>
        <p:txBody>
          <a:bodyPr vert="horz" wrap="none" lIns="0" tIns="0" rIns="0" bIns="0" rtlCol="0">
            <a:spAutoFit/>
          </a:bodyPr>
          <a:lstStyle/>
          <a:p>
            <a:pPr defTabSz="806867">
              <a:lnSpc>
                <a:spcPts val="1218"/>
              </a:lnSpc>
              <a:tabLst>
                <a:tab pos="190510" algn="l"/>
              </a:tabLst>
              <a:defRPr/>
            </a:pPr>
            <a:r>
              <a:rPr lang="en-US" sz="1354">
                <a:solidFill>
                  <a:srgbClr val="000000"/>
                </a:solidFill>
                <a:latin typeface="Times New Roman"/>
              </a:rPr>
              <a:t>Macroblock</a:t>
            </a:r>
          </a:p>
          <a:p>
            <a:pPr defTabSz="806867">
              <a:lnSpc>
                <a:spcPts val="1242"/>
              </a:lnSpc>
              <a:tabLst>
                <a:tab pos="190510" algn="l"/>
              </a:tabLst>
              <a:defRPr/>
            </a:pPr>
            <a:r>
              <a:rPr lang="en-US" sz="1354">
                <a:solidFill>
                  <a:srgbClr val="000000"/>
                </a:solidFill>
                <a:latin typeface="Times New Roman"/>
              </a:rPr>
              <a:t>	header</a:t>
            </a:r>
          </a:p>
        </p:txBody>
      </p:sp>
      <p:sp>
        <p:nvSpPr>
          <p:cNvPr id="23" name="TextBox 22"/>
          <p:cNvSpPr txBox="1"/>
          <p:nvPr/>
        </p:nvSpPr>
        <p:spPr>
          <a:xfrm>
            <a:off x="3953796" y="1678883"/>
            <a:ext cx="490519" cy="1566776"/>
          </a:xfrm>
          <a:prstGeom prst="rect">
            <a:avLst/>
          </a:prstGeom>
          <a:noFill/>
        </p:spPr>
        <p:txBody>
          <a:bodyPr vert="horz" wrap="none" lIns="0" tIns="0" rIns="0" bIns="0" rtlCol="0">
            <a:spAutoFit/>
          </a:bodyPr>
          <a:lstStyle/>
          <a:p>
            <a:pPr defTabSz="806867">
              <a:lnSpc>
                <a:spcPts val="1218"/>
              </a:lnSpc>
              <a:tabLst>
                <a:tab pos="67239" algn="l"/>
              </a:tabLst>
              <a:defRPr/>
            </a:pPr>
            <a:r>
              <a:rPr lang="en-US" sz="1588"/>
              <a:t>	</a:t>
            </a:r>
            <a:r>
              <a:rPr lang="en-US" sz="1354">
                <a:solidFill>
                  <a:srgbClr val="000000"/>
                </a:solidFill>
                <a:latin typeface="Times New Roman"/>
              </a:rPr>
              <a:t>GOP</a:t>
            </a: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2039"/>
              </a:lnSpc>
              <a:tabLst>
                <a:tab pos="67239" algn="l"/>
              </a:tabLst>
              <a:defRPr/>
            </a:pPr>
            <a:r>
              <a:rPr lang="en-US" sz="1354">
                <a:solidFill>
                  <a:srgbClr val="000000"/>
                </a:solidFill>
                <a:latin typeface="Times New Roman"/>
              </a:rPr>
              <a:t>Picture</a:t>
            </a: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2041"/>
              </a:lnSpc>
              <a:tabLst>
                <a:tab pos="67239" algn="l"/>
              </a:tabLst>
              <a:defRPr/>
            </a:pPr>
            <a:r>
              <a:rPr lang="en-US" sz="1354">
                <a:solidFill>
                  <a:srgbClr val="000000"/>
                </a:solidFill>
                <a:latin typeface="Times New Roman"/>
              </a:rPr>
              <a:t>	Slice</a:t>
            </a:r>
          </a:p>
        </p:txBody>
      </p:sp>
      <p:sp>
        <p:nvSpPr>
          <p:cNvPr id="24" name="TextBox 23"/>
          <p:cNvSpPr txBox="1"/>
          <p:nvPr/>
        </p:nvSpPr>
        <p:spPr>
          <a:xfrm>
            <a:off x="4661019" y="1678883"/>
            <a:ext cx="490519" cy="1566776"/>
          </a:xfrm>
          <a:prstGeom prst="rect">
            <a:avLst/>
          </a:prstGeom>
          <a:noFill/>
        </p:spPr>
        <p:txBody>
          <a:bodyPr vert="horz" wrap="none" lIns="0" tIns="0" rIns="0" bIns="0" rtlCol="0">
            <a:spAutoFit/>
          </a:bodyPr>
          <a:lstStyle/>
          <a:p>
            <a:pPr defTabSz="806867">
              <a:lnSpc>
                <a:spcPts val="1218"/>
              </a:lnSpc>
              <a:tabLst>
                <a:tab pos="67239" algn="l"/>
              </a:tabLst>
              <a:defRPr/>
            </a:pPr>
            <a:r>
              <a:rPr lang="en-US" sz="1588"/>
              <a:t>	</a:t>
            </a:r>
            <a:r>
              <a:rPr lang="en-US" sz="1354">
                <a:solidFill>
                  <a:srgbClr val="000000"/>
                </a:solidFill>
                <a:latin typeface="Times New Roman"/>
              </a:rPr>
              <a:t>GOP</a:t>
            </a: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2039"/>
              </a:lnSpc>
              <a:tabLst>
                <a:tab pos="67239" algn="l"/>
              </a:tabLst>
              <a:defRPr/>
            </a:pPr>
            <a:r>
              <a:rPr lang="en-US" sz="1354">
                <a:solidFill>
                  <a:srgbClr val="000000"/>
                </a:solidFill>
                <a:latin typeface="Times New Roman"/>
              </a:rPr>
              <a:t>Picture</a:t>
            </a: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882"/>
              </a:lnSpc>
              <a:tabLst>
                <a:tab pos="67239" algn="l"/>
              </a:tabLst>
              <a:defRPr/>
            </a:pPr>
            <a:endParaRPr lang="en-US" sz="1354">
              <a:solidFill>
                <a:srgbClr val="000000"/>
              </a:solidFill>
              <a:latin typeface="Times New Roman"/>
            </a:endParaRPr>
          </a:p>
          <a:p>
            <a:pPr defTabSz="806867">
              <a:lnSpc>
                <a:spcPts val="2041"/>
              </a:lnSpc>
              <a:tabLst>
                <a:tab pos="67239" algn="l"/>
              </a:tabLst>
              <a:defRPr/>
            </a:pPr>
            <a:r>
              <a:rPr lang="en-US" sz="1354">
                <a:solidFill>
                  <a:srgbClr val="000000"/>
                </a:solidFill>
                <a:latin typeface="Times New Roman"/>
              </a:rPr>
              <a:t>	Slice</a:t>
            </a:r>
          </a:p>
        </p:txBody>
      </p:sp>
      <p:sp>
        <p:nvSpPr>
          <p:cNvPr id="25" name="TextBox 24"/>
          <p:cNvSpPr txBox="1"/>
          <p:nvPr/>
        </p:nvSpPr>
        <p:spPr>
          <a:xfrm>
            <a:off x="5368242" y="1678883"/>
            <a:ext cx="490519" cy="1566776"/>
          </a:xfrm>
          <a:prstGeom prst="rect">
            <a:avLst/>
          </a:prstGeom>
          <a:noFill/>
        </p:spPr>
        <p:txBody>
          <a:bodyPr vert="horz" wrap="none" lIns="0" tIns="0" rIns="0" bIns="0" rtlCol="0">
            <a:spAutoFit/>
          </a:bodyPr>
          <a:lstStyle/>
          <a:p>
            <a:pPr defTabSz="806867">
              <a:lnSpc>
                <a:spcPts val="1218"/>
              </a:lnSpc>
              <a:tabLst>
                <a:tab pos="56032" algn="l"/>
              </a:tabLst>
              <a:defRPr/>
            </a:pPr>
            <a:r>
              <a:rPr lang="en-US" sz="1588"/>
              <a:t>	</a:t>
            </a:r>
            <a:r>
              <a:rPr lang="en-US" sz="1354">
                <a:solidFill>
                  <a:srgbClr val="000000"/>
                </a:solidFill>
                <a:latin typeface="Times New Roman"/>
              </a:rPr>
              <a:t>GOP</a:t>
            </a:r>
          </a:p>
          <a:p>
            <a:pPr defTabSz="806867">
              <a:lnSpc>
                <a:spcPts val="882"/>
              </a:lnSpc>
              <a:tabLst>
                <a:tab pos="56032" algn="l"/>
              </a:tabLst>
              <a:defRPr/>
            </a:pPr>
            <a:endParaRPr lang="en-US" sz="1354">
              <a:solidFill>
                <a:srgbClr val="000000"/>
              </a:solidFill>
              <a:latin typeface="Times New Roman"/>
            </a:endParaRPr>
          </a:p>
          <a:p>
            <a:pPr defTabSz="806867">
              <a:lnSpc>
                <a:spcPts val="882"/>
              </a:lnSpc>
              <a:tabLst>
                <a:tab pos="56032" algn="l"/>
              </a:tabLst>
              <a:defRPr/>
            </a:pPr>
            <a:endParaRPr lang="en-US" sz="1354">
              <a:solidFill>
                <a:srgbClr val="000000"/>
              </a:solidFill>
              <a:latin typeface="Times New Roman"/>
            </a:endParaRPr>
          </a:p>
          <a:p>
            <a:pPr defTabSz="806867">
              <a:lnSpc>
                <a:spcPts val="882"/>
              </a:lnSpc>
              <a:tabLst>
                <a:tab pos="56032" algn="l"/>
              </a:tabLst>
              <a:defRPr/>
            </a:pPr>
            <a:endParaRPr lang="en-US" sz="1354">
              <a:solidFill>
                <a:srgbClr val="000000"/>
              </a:solidFill>
              <a:latin typeface="Times New Roman"/>
            </a:endParaRPr>
          </a:p>
          <a:p>
            <a:pPr defTabSz="806867">
              <a:lnSpc>
                <a:spcPts val="882"/>
              </a:lnSpc>
              <a:tabLst>
                <a:tab pos="56032" algn="l"/>
              </a:tabLst>
              <a:defRPr/>
            </a:pPr>
            <a:endParaRPr lang="en-US" sz="1354">
              <a:solidFill>
                <a:srgbClr val="000000"/>
              </a:solidFill>
              <a:latin typeface="Times New Roman"/>
            </a:endParaRPr>
          </a:p>
          <a:p>
            <a:pPr defTabSz="806867">
              <a:lnSpc>
                <a:spcPts val="2039"/>
              </a:lnSpc>
              <a:tabLst>
                <a:tab pos="56032" algn="l"/>
              </a:tabLst>
              <a:defRPr/>
            </a:pPr>
            <a:r>
              <a:rPr lang="en-US" sz="1354">
                <a:solidFill>
                  <a:srgbClr val="000000"/>
                </a:solidFill>
                <a:latin typeface="Times New Roman"/>
              </a:rPr>
              <a:t>Picture</a:t>
            </a:r>
          </a:p>
          <a:p>
            <a:pPr defTabSz="806867">
              <a:lnSpc>
                <a:spcPts val="882"/>
              </a:lnSpc>
              <a:tabLst>
                <a:tab pos="56032" algn="l"/>
              </a:tabLst>
              <a:defRPr/>
            </a:pPr>
            <a:endParaRPr lang="en-US" sz="1354">
              <a:solidFill>
                <a:srgbClr val="000000"/>
              </a:solidFill>
              <a:latin typeface="Times New Roman"/>
            </a:endParaRPr>
          </a:p>
          <a:p>
            <a:pPr defTabSz="806867">
              <a:lnSpc>
                <a:spcPts val="882"/>
              </a:lnSpc>
              <a:tabLst>
                <a:tab pos="56032" algn="l"/>
              </a:tabLst>
              <a:defRPr/>
            </a:pPr>
            <a:endParaRPr lang="en-US" sz="1354">
              <a:solidFill>
                <a:srgbClr val="000000"/>
              </a:solidFill>
              <a:latin typeface="Times New Roman"/>
            </a:endParaRPr>
          </a:p>
          <a:p>
            <a:pPr defTabSz="806867">
              <a:lnSpc>
                <a:spcPts val="882"/>
              </a:lnSpc>
              <a:tabLst>
                <a:tab pos="56032" algn="l"/>
              </a:tabLst>
              <a:defRPr/>
            </a:pPr>
            <a:endParaRPr lang="en-US" sz="1354">
              <a:solidFill>
                <a:srgbClr val="000000"/>
              </a:solidFill>
              <a:latin typeface="Times New Roman"/>
            </a:endParaRPr>
          </a:p>
          <a:p>
            <a:pPr defTabSz="806867">
              <a:lnSpc>
                <a:spcPts val="882"/>
              </a:lnSpc>
              <a:tabLst>
                <a:tab pos="56032" algn="l"/>
              </a:tabLst>
              <a:defRPr/>
            </a:pPr>
            <a:endParaRPr lang="en-US" sz="1354">
              <a:solidFill>
                <a:srgbClr val="000000"/>
              </a:solidFill>
              <a:latin typeface="Times New Roman"/>
            </a:endParaRPr>
          </a:p>
          <a:p>
            <a:pPr defTabSz="806867">
              <a:lnSpc>
                <a:spcPts val="2041"/>
              </a:lnSpc>
              <a:tabLst>
                <a:tab pos="56032" algn="l"/>
              </a:tabLst>
              <a:defRPr/>
            </a:pPr>
            <a:r>
              <a:rPr lang="en-US" sz="1354">
                <a:solidFill>
                  <a:srgbClr val="000000"/>
                </a:solidFill>
                <a:latin typeface="Times New Roman"/>
              </a:rPr>
              <a:t>	Slice</a:t>
            </a:r>
          </a:p>
        </p:txBody>
      </p:sp>
      <p:sp>
        <p:nvSpPr>
          <p:cNvPr id="26" name="TextBox 25"/>
          <p:cNvSpPr txBox="1"/>
          <p:nvPr/>
        </p:nvSpPr>
        <p:spPr>
          <a:xfrm>
            <a:off x="7214548" y="1587107"/>
            <a:ext cx="784830" cy="1669368"/>
          </a:xfrm>
          <a:prstGeom prst="rect">
            <a:avLst/>
          </a:prstGeom>
          <a:noFill/>
        </p:spPr>
        <p:txBody>
          <a:bodyPr vert="horz" wrap="none" lIns="0" tIns="0" rIns="0" bIns="0" rtlCol="0">
            <a:spAutoFit/>
          </a:bodyPr>
          <a:lstStyle/>
          <a:p>
            <a:pPr defTabSz="806867">
              <a:lnSpc>
                <a:spcPts val="1218"/>
              </a:lnSpc>
              <a:tabLst>
                <a:tab pos="22413" algn="l"/>
                <a:tab pos="291368" algn="l"/>
                <a:tab pos="347401" algn="l"/>
              </a:tabLst>
              <a:defRPr/>
            </a:pPr>
            <a:r>
              <a:rPr lang="en-US" sz="1354">
                <a:solidFill>
                  <a:srgbClr val="000000"/>
                </a:solidFill>
                <a:latin typeface="Times New Roman"/>
              </a:rPr>
              <a:t>Sequence</a:t>
            </a:r>
          </a:p>
          <a:p>
            <a:pPr defTabSz="806867">
              <a:lnSpc>
                <a:spcPts val="1286"/>
              </a:lnSpc>
              <a:tabLst>
                <a:tab pos="22413" algn="l"/>
                <a:tab pos="291368" algn="l"/>
                <a:tab pos="347401" algn="l"/>
              </a:tabLst>
              <a:defRPr/>
            </a:pPr>
            <a:r>
              <a:rPr lang="en-US" sz="1354">
                <a:solidFill>
                  <a:srgbClr val="000000"/>
                </a:solidFill>
                <a:latin typeface="Times New Roman"/>
              </a:rPr>
              <a:t>	end code</a:t>
            </a: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1476"/>
              </a:lnSpc>
              <a:tabLst>
                <a:tab pos="22413" algn="l"/>
                <a:tab pos="291368" algn="l"/>
                <a:tab pos="347401" algn="l"/>
              </a:tabLst>
              <a:defRPr/>
            </a:pPr>
            <a:r>
              <a:rPr lang="en-US" sz="1354">
                <a:solidFill>
                  <a:srgbClr val="000000"/>
                </a:solidFill>
                <a:latin typeface="Times New Roman"/>
              </a:rPr>
              <a:t>		Picture</a:t>
            </a: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882"/>
              </a:lnSpc>
              <a:tabLst>
                <a:tab pos="22413" algn="l"/>
                <a:tab pos="291368" algn="l"/>
                <a:tab pos="347401" algn="l"/>
              </a:tabLst>
              <a:defRPr/>
            </a:pPr>
            <a:endParaRPr lang="en-US" sz="1354">
              <a:solidFill>
                <a:srgbClr val="000000"/>
              </a:solidFill>
              <a:latin typeface="Times New Roman"/>
            </a:endParaRPr>
          </a:p>
          <a:p>
            <a:pPr defTabSz="806867">
              <a:lnSpc>
                <a:spcPts val="2041"/>
              </a:lnSpc>
              <a:tabLst>
                <a:tab pos="22413" algn="l"/>
                <a:tab pos="291368" algn="l"/>
                <a:tab pos="347401" algn="l"/>
              </a:tabLst>
              <a:defRPr/>
            </a:pPr>
            <a:r>
              <a:rPr lang="en-US" sz="1354">
                <a:solidFill>
                  <a:srgbClr val="000000"/>
                </a:solidFill>
                <a:latin typeface="Times New Roman"/>
              </a:rPr>
              <a:t>			Slice</a:t>
            </a:r>
          </a:p>
        </p:txBody>
      </p:sp>
      <p:sp>
        <p:nvSpPr>
          <p:cNvPr id="27" name="TextBox 26"/>
          <p:cNvSpPr txBox="1"/>
          <p:nvPr/>
        </p:nvSpPr>
        <p:spPr>
          <a:xfrm>
            <a:off x="3130654" y="3715833"/>
            <a:ext cx="461665" cy="310021"/>
          </a:xfrm>
          <a:prstGeom prst="rect">
            <a:avLst/>
          </a:prstGeom>
          <a:noFill/>
        </p:spPr>
        <p:txBody>
          <a:bodyPr vert="horz" wrap="none" lIns="0" tIns="0" rIns="0" bIns="0" rtlCol="0">
            <a:spAutoFit/>
          </a:bodyPr>
          <a:lstStyle/>
          <a:p>
            <a:pPr defTabSz="806867">
              <a:lnSpc>
                <a:spcPts val="1218"/>
              </a:lnSpc>
              <a:tabLst>
                <a:tab pos="56032" algn="l"/>
              </a:tabLst>
              <a:defRPr/>
            </a:pPr>
            <a:r>
              <a:rPr lang="en-US" sz="1588"/>
              <a:t>	</a:t>
            </a:r>
            <a:r>
              <a:rPr lang="en-US" sz="1354">
                <a:solidFill>
                  <a:srgbClr val="000000"/>
                </a:solidFill>
                <a:latin typeface="Times New Roman"/>
              </a:rPr>
              <a:t>Slice</a:t>
            </a:r>
          </a:p>
          <a:p>
            <a:pPr defTabSz="806867">
              <a:lnSpc>
                <a:spcPts val="1188"/>
              </a:lnSpc>
              <a:tabLst>
                <a:tab pos="56032" algn="l"/>
              </a:tabLst>
              <a:defRPr/>
            </a:pPr>
            <a:r>
              <a:rPr lang="en-US" sz="1354">
                <a:solidFill>
                  <a:srgbClr val="000000"/>
                </a:solidFill>
                <a:latin typeface="Times New Roman"/>
              </a:rPr>
              <a:t>header</a:t>
            </a:r>
          </a:p>
        </p:txBody>
      </p:sp>
      <p:sp>
        <p:nvSpPr>
          <p:cNvPr id="28" name="TextBox 27"/>
          <p:cNvSpPr txBox="1"/>
          <p:nvPr/>
        </p:nvSpPr>
        <p:spPr>
          <a:xfrm>
            <a:off x="3030457" y="1587219"/>
            <a:ext cx="663643" cy="1759136"/>
          </a:xfrm>
          <a:prstGeom prst="rect">
            <a:avLst/>
          </a:prstGeom>
          <a:noFill/>
        </p:spPr>
        <p:txBody>
          <a:bodyPr vert="horz" wrap="none" lIns="0" tIns="0" rIns="0" bIns="0" rtlCol="0">
            <a:spAutoFit/>
          </a:bodyPr>
          <a:lstStyle/>
          <a:p>
            <a:pPr defTabSz="806867">
              <a:lnSpc>
                <a:spcPts val="1218"/>
              </a:lnSpc>
              <a:tabLst>
                <a:tab pos="89652" algn="l"/>
                <a:tab pos="100858" algn="l"/>
                <a:tab pos="156891" algn="l"/>
              </a:tabLst>
              <a:defRPr/>
            </a:pPr>
            <a:r>
              <a:rPr lang="en-US" sz="1354">
                <a:solidFill>
                  <a:srgbClr val="000000"/>
                </a:solidFill>
                <a:latin typeface="Times New Roman"/>
              </a:rPr>
              <a:t>Sequence</a:t>
            </a:r>
          </a:p>
          <a:p>
            <a:pPr defTabSz="806867">
              <a:lnSpc>
                <a:spcPts val="1286"/>
              </a:lnSpc>
              <a:tabLst>
                <a:tab pos="89652" algn="l"/>
                <a:tab pos="100858" algn="l"/>
                <a:tab pos="156891" algn="l"/>
              </a:tabLst>
              <a:defRPr/>
            </a:pPr>
            <a:r>
              <a:rPr lang="en-US" sz="1354">
                <a:solidFill>
                  <a:srgbClr val="000000"/>
                </a:solidFill>
                <a:latin typeface="Times New Roman"/>
              </a:rPr>
              <a:t>		header</a:t>
            </a:r>
          </a:p>
          <a:p>
            <a:pPr defTabSz="806867">
              <a:lnSpc>
                <a:spcPts val="882"/>
              </a:lnSpc>
              <a:tabLst>
                <a:tab pos="89652" algn="l"/>
                <a:tab pos="100858" algn="l"/>
                <a:tab pos="156891" algn="l"/>
              </a:tabLst>
              <a:defRPr/>
            </a:pPr>
            <a:endParaRPr lang="en-US" sz="1354">
              <a:solidFill>
                <a:srgbClr val="000000"/>
              </a:solidFill>
              <a:latin typeface="Times New Roman"/>
            </a:endParaRPr>
          </a:p>
          <a:p>
            <a:pPr defTabSz="806867">
              <a:lnSpc>
                <a:spcPts val="882"/>
              </a:lnSpc>
              <a:tabLst>
                <a:tab pos="89652" algn="l"/>
                <a:tab pos="100858" algn="l"/>
                <a:tab pos="156891" algn="l"/>
              </a:tabLst>
              <a:defRPr/>
            </a:pPr>
            <a:endParaRPr lang="en-US" sz="1354">
              <a:solidFill>
                <a:srgbClr val="000000"/>
              </a:solidFill>
              <a:latin typeface="Times New Roman"/>
            </a:endParaRPr>
          </a:p>
          <a:p>
            <a:pPr defTabSz="806867">
              <a:lnSpc>
                <a:spcPts val="882"/>
              </a:lnSpc>
              <a:tabLst>
                <a:tab pos="89652" algn="l"/>
                <a:tab pos="100858" algn="l"/>
                <a:tab pos="156891" algn="l"/>
              </a:tabLst>
              <a:defRPr/>
            </a:pPr>
            <a:endParaRPr lang="en-US" sz="1354">
              <a:solidFill>
                <a:srgbClr val="000000"/>
              </a:solidFill>
              <a:latin typeface="Times New Roman"/>
            </a:endParaRPr>
          </a:p>
          <a:p>
            <a:pPr defTabSz="806867">
              <a:lnSpc>
                <a:spcPts val="1720"/>
              </a:lnSpc>
              <a:tabLst>
                <a:tab pos="89652" algn="l"/>
                <a:tab pos="100858" algn="l"/>
                <a:tab pos="156891" algn="l"/>
              </a:tabLst>
              <a:defRPr/>
            </a:pPr>
            <a:r>
              <a:rPr lang="en-US" sz="1354">
                <a:solidFill>
                  <a:srgbClr val="000000"/>
                </a:solidFill>
                <a:latin typeface="Times New Roman"/>
              </a:rPr>
              <a:t>			GOP</a:t>
            </a:r>
          </a:p>
          <a:p>
            <a:pPr defTabSz="806867">
              <a:lnSpc>
                <a:spcPts val="1159"/>
              </a:lnSpc>
              <a:tabLst>
                <a:tab pos="89652" algn="l"/>
                <a:tab pos="100858" algn="l"/>
                <a:tab pos="156891" algn="l"/>
              </a:tabLst>
              <a:defRPr/>
            </a:pPr>
            <a:r>
              <a:rPr lang="en-US" sz="1354">
                <a:solidFill>
                  <a:srgbClr val="000000"/>
                </a:solidFill>
                <a:latin typeface="Times New Roman"/>
              </a:rPr>
              <a:t>		header</a:t>
            </a:r>
          </a:p>
          <a:p>
            <a:pPr defTabSz="806867">
              <a:lnSpc>
                <a:spcPts val="882"/>
              </a:lnSpc>
              <a:tabLst>
                <a:tab pos="89652" algn="l"/>
                <a:tab pos="100858" algn="l"/>
                <a:tab pos="156891" algn="l"/>
              </a:tabLst>
              <a:defRPr/>
            </a:pPr>
            <a:endParaRPr lang="en-US" sz="1354">
              <a:solidFill>
                <a:srgbClr val="000000"/>
              </a:solidFill>
              <a:latin typeface="Times New Roman"/>
            </a:endParaRPr>
          </a:p>
          <a:p>
            <a:pPr defTabSz="806867">
              <a:lnSpc>
                <a:spcPts val="882"/>
              </a:lnSpc>
              <a:tabLst>
                <a:tab pos="89652" algn="l"/>
                <a:tab pos="100858" algn="l"/>
                <a:tab pos="156891" algn="l"/>
              </a:tabLst>
              <a:defRPr/>
            </a:pPr>
            <a:endParaRPr lang="en-US" sz="1354">
              <a:solidFill>
                <a:srgbClr val="000000"/>
              </a:solidFill>
              <a:latin typeface="Times New Roman"/>
            </a:endParaRPr>
          </a:p>
          <a:p>
            <a:pPr defTabSz="806867">
              <a:lnSpc>
                <a:spcPts val="882"/>
              </a:lnSpc>
              <a:tabLst>
                <a:tab pos="89652" algn="l"/>
                <a:tab pos="100858" algn="l"/>
                <a:tab pos="156891" algn="l"/>
              </a:tabLst>
              <a:defRPr/>
            </a:pPr>
            <a:endParaRPr lang="en-US" sz="1354">
              <a:solidFill>
                <a:srgbClr val="000000"/>
              </a:solidFill>
              <a:latin typeface="Times New Roman"/>
            </a:endParaRPr>
          </a:p>
          <a:p>
            <a:pPr defTabSz="806867">
              <a:lnSpc>
                <a:spcPts val="1735"/>
              </a:lnSpc>
              <a:tabLst>
                <a:tab pos="89652" algn="l"/>
                <a:tab pos="100858" algn="l"/>
                <a:tab pos="156891" algn="l"/>
              </a:tabLst>
              <a:defRPr/>
            </a:pPr>
            <a:r>
              <a:rPr lang="en-US" sz="1354">
                <a:solidFill>
                  <a:srgbClr val="000000"/>
                </a:solidFill>
                <a:latin typeface="Times New Roman"/>
              </a:rPr>
              <a:t>	Picture</a:t>
            </a:r>
          </a:p>
          <a:p>
            <a:pPr defTabSz="806867">
              <a:lnSpc>
                <a:spcPts val="1233"/>
              </a:lnSpc>
              <a:tabLst>
                <a:tab pos="89652" algn="l"/>
                <a:tab pos="100858" algn="l"/>
                <a:tab pos="156891" algn="l"/>
              </a:tabLst>
              <a:defRPr/>
            </a:pPr>
            <a:r>
              <a:rPr lang="en-US" sz="1354">
                <a:solidFill>
                  <a:srgbClr val="000000"/>
                </a:solidFill>
                <a:latin typeface="Times New Roman"/>
              </a:rPr>
              <a:t>		header</a:t>
            </a:r>
          </a:p>
        </p:txBody>
      </p:sp>
      <p:sp>
        <p:nvSpPr>
          <p:cNvPr id="29" name="TextBox 28"/>
          <p:cNvSpPr txBox="1"/>
          <p:nvPr/>
        </p:nvSpPr>
        <p:spPr>
          <a:xfrm>
            <a:off x="2978636" y="5134848"/>
            <a:ext cx="1021177" cy="310021"/>
          </a:xfrm>
          <a:prstGeom prst="rect">
            <a:avLst/>
          </a:prstGeom>
          <a:noFill/>
        </p:spPr>
        <p:txBody>
          <a:bodyPr vert="horz" wrap="none" lIns="0" tIns="0" rIns="0" bIns="0" rtlCol="0">
            <a:spAutoFit/>
          </a:bodyPr>
          <a:lstStyle/>
          <a:p>
            <a:pPr defTabSz="806867">
              <a:lnSpc>
                <a:spcPts val="1218"/>
              </a:lnSpc>
              <a:tabLst>
                <a:tab pos="112065" algn="l"/>
              </a:tabLst>
              <a:defRPr/>
            </a:pPr>
            <a:r>
              <a:rPr lang="en-US" sz="1588"/>
              <a:t>	</a:t>
            </a:r>
            <a:r>
              <a:rPr lang="en-US" sz="1354">
                <a:solidFill>
                  <a:srgbClr val="000000"/>
                </a:solidFill>
                <a:latin typeface="Times New Roman"/>
              </a:rPr>
              <a:t>Differential</a:t>
            </a:r>
          </a:p>
          <a:p>
            <a:pPr defTabSz="806867">
              <a:lnSpc>
                <a:spcPts val="1182"/>
              </a:lnSpc>
              <a:tabLst>
                <a:tab pos="112065" algn="l"/>
              </a:tabLst>
              <a:defRPr/>
            </a:pPr>
            <a:r>
              <a:rPr lang="en-US" sz="1354">
                <a:solidFill>
                  <a:srgbClr val="000000"/>
                </a:solidFill>
                <a:latin typeface="Times New Roman"/>
              </a:rPr>
              <a:t>DC coefficient</a:t>
            </a:r>
          </a:p>
        </p:txBody>
      </p:sp>
      <p:sp>
        <p:nvSpPr>
          <p:cNvPr id="30" name="TextBox 29"/>
          <p:cNvSpPr txBox="1"/>
          <p:nvPr/>
        </p:nvSpPr>
        <p:spPr>
          <a:xfrm>
            <a:off x="6378344" y="1671692"/>
            <a:ext cx="336631" cy="1593770"/>
          </a:xfrm>
          <a:prstGeom prst="rect">
            <a:avLst/>
          </a:prstGeom>
          <a:noFill/>
        </p:spPr>
        <p:txBody>
          <a:bodyPr vert="horz" wrap="none" lIns="0" tIns="0" rIns="0" bIns="0" rtlCol="0">
            <a:spAutoFit/>
          </a:bodyPr>
          <a:lstStyle/>
          <a:p>
            <a:pPr defTabSz="806867">
              <a:lnSpc>
                <a:spcPts val="1354"/>
              </a:lnSpc>
              <a:tabLst>
                <a:tab pos="156891" algn="l"/>
                <a:tab pos="190510" algn="l"/>
              </a:tabLst>
              <a:defRPr/>
            </a:pPr>
            <a:r>
              <a:rPr lang="en-US" sz="1504">
                <a:solidFill>
                  <a:srgbClr val="000000"/>
                </a:solidFill>
                <a:latin typeface="Times New Roman"/>
              </a:rPr>
              <a:t>...</a:t>
            </a: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1933"/>
              </a:lnSpc>
              <a:tabLst>
                <a:tab pos="156891" algn="l"/>
                <a:tab pos="190510" algn="l"/>
              </a:tabLst>
              <a:defRPr/>
            </a:pPr>
            <a:r>
              <a:rPr lang="en-US" sz="1504">
                <a:solidFill>
                  <a:srgbClr val="000000"/>
                </a:solidFill>
                <a:latin typeface="Times New Roman"/>
              </a:rPr>
              <a:t>		...</a:t>
            </a: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882"/>
              </a:lnSpc>
              <a:tabLst>
                <a:tab pos="156891" algn="l"/>
                <a:tab pos="190510" algn="l"/>
              </a:tabLst>
              <a:defRPr/>
            </a:pPr>
            <a:endParaRPr lang="en-US" sz="1504">
              <a:solidFill>
                <a:srgbClr val="000000"/>
              </a:solidFill>
              <a:latin typeface="Times New Roman"/>
            </a:endParaRPr>
          </a:p>
          <a:p>
            <a:pPr defTabSz="806867">
              <a:lnSpc>
                <a:spcPts val="2083"/>
              </a:lnSpc>
              <a:tabLst>
                <a:tab pos="156891" algn="l"/>
                <a:tab pos="190510" algn="l"/>
              </a:tabLst>
              <a:defRPr/>
            </a:pPr>
            <a:r>
              <a:rPr lang="en-US" sz="1504">
                <a:solidFill>
                  <a:srgbClr val="000000"/>
                </a:solidFill>
                <a:latin typeface="Times New Roman"/>
              </a:rPr>
              <a:t>	...</a:t>
            </a:r>
          </a:p>
        </p:txBody>
      </p:sp>
      <p:sp>
        <p:nvSpPr>
          <p:cNvPr id="31" name="TextBox 30"/>
          <p:cNvSpPr txBox="1"/>
          <p:nvPr/>
        </p:nvSpPr>
        <p:spPr>
          <a:xfrm>
            <a:off x="6365549" y="3765755"/>
            <a:ext cx="144270" cy="179921"/>
          </a:xfrm>
          <a:prstGeom prst="rect">
            <a:avLst/>
          </a:prstGeom>
          <a:noFill/>
        </p:spPr>
        <p:txBody>
          <a:bodyPr vert="horz" wrap="none" lIns="0" tIns="0" rIns="0" bIns="0" rtlCol="0">
            <a:spAutoFit/>
          </a:bodyPr>
          <a:lstStyle/>
          <a:p>
            <a:pPr>
              <a:lnSpc>
                <a:spcPts val="1354"/>
              </a:lnSpc>
            </a:pPr>
            <a:r>
              <a:rPr lang="en-US" sz="1504">
                <a:solidFill>
                  <a:srgbClr val="000000"/>
                </a:solidFill>
                <a:latin typeface="Times New Roman"/>
              </a:rPr>
              <a:t>...</a:t>
            </a:r>
          </a:p>
        </p:txBody>
      </p:sp>
      <p:sp>
        <p:nvSpPr>
          <p:cNvPr id="32" name="TextBox 31"/>
          <p:cNvSpPr txBox="1"/>
          <p:nvPr/>
        </p:nvSpPr>
        <p:spPr>
          <a:xfrm>
            <a:off x="6352754" y="5185156"/>
            <a:ext cx="144270" cy="179921"/>
          </a:xfrm>
          <a:prstGeom prst="rect">
            <a:avLst/>
          </a:prstGeom>
          <a:noFill/>
        </p:spPr>
        <p:txBody>
          <a:bodyPr vert="horz" wrap="none" lIns="0" tIns="0" rIns="0" bIns="0" rtlCol="0">
            <a:spAutoFit/>
          </a:bodyPr>
          <a:lstStyle/>
          <a:p>
            <a:pPr>
              <a:lnSpc>
                <a:spcPts val="1354"/>
              </a:lnSpc>
            </a:pPr>
            <a:r>
              <a:rPr lang="en-US" sz="1504">
                <a:solidFill>
                  <a:srgbClr val="000000"/>
                </a:solidFill>
                <a:latin typeface="Times New Roman"/>
              </a:rPr>
              <a:t>...</a:t>
            </a:r>
          </a:p>
        </p:txBody>
      </p:sp>
      <p:sp>
        <p:nvSpPr>
          <p:cNvPr id="33" name="TextBox 32"/>
          <p:cNvSpPr txBox="1"/>
          <p:nvPr/>
        </p:nvSpPr>
        <p:spPr>
          <a:xfrm>
            <a:off x="2900530" y="5536890"/>
            <a:ext cx="4848635" cy="500137"/>
          </a:xfrm>
          <a:prstGeom prst="rect">
            <a:avLst/>
          </a:prstGeom>
          <a:noFill/>
        </p:spPr>
        <p:txBody>
          <a:bodyPr vert="horz" wrap="none" lIns="0" tIns="0" rIns="0" bIns="0" rtlCol="0">
            <a:spAutoFit/>
          </a:bodyPr>
          <a:lstStyle/>
          <a:p>
            <a:pPr defTabSz="806867">
              <a:lnSpc>
                <a:spcPts val="1083"/>
              </a:lnSpc>
              <a:tabLst>
                <a:tab pos="493085" algn="l"/>
              </a:tabLst>
              <a:defRPr/>
            </a:pPr>
            <a:r>
              <a:rPr lang="en-US" sz="1203">
                <a:solidFill>
                  <a:srgbClr val="000000"/>
                </a:solidFill>
                <a:latin typeface="Times New Roman"/>
              </a:rPr>
              <a:t>(if intra macroblock)</a:t>
            </a:r>
          </a:p>
          <a:p>
            <a:pPr defTabSz="806867">
              <a:lnSpc>
                <a:spcPts val="882"/>
              </a:lnSpc>
              <a:tabLst>
                <a:tab pos="493085" algn="l"/>
              </a:tabLst>
              <a:defRPr/>
            </a:pPr>
            <a:endParaRPr lang="en-US" sz="1203">
              <a:solidFill>
                <a:srgbClr val="000000"/>
              </a:solidFill>
              <a:latin typeface="Times New Roman"/>
            </a:endParaRPr>
          </a:p>
          <a:p>
            <a:pPr defTabSz="806867">
              <a:lnSpc>
                <a:spcPts val="1902"/>
              </a:lnSpc>
              <a:tabLst>
                <a:tab pos="493085" algn="l"/>
              </a:tabLst>
              <a:defRPr/>
            </a:pPr>
            <a:r>
              <a:rPr lang="en-US" sz="1203">
                <a:solidFill>
                  <a:srgbClr val="000000"/>
                </a:solidFill>
                <a:latin typeface="Times New Roman"/>
              </a:rPr>
              <a:t>	</a:t>
            </a:r>
            <a:r>
              <a:rPr lang="en-US" sz="1750">
                <a:solidFill>
                  <a:srgbClr val="231F20"/>
                </a:solidFill>
                <a:latin typeface="Segoe UI"/>
              </a:rPr>
              <a:t>Fig 11.5:  Layers of MPEG-1 Video Bitstream.</a:t>
            </a:r>
          </a:p>
        </p:txBody>
      </p:sp>
      <p:sp>
        <p:nvSpPr>
          <p:cNvPr id="37" name="Footer Placeholder 36">
            <a:extLst>
              <a:ext uri="{FF2B5EF4-FFF2-40B4-BE49-F238E27FC236}">
                <a16:creationId xmlns:a16="http://schemas.microsoft.com/office/drawing/2014/main" id="{2F30BD5B-3C66-4987-9E48-848400E1700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7646625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CC9.tmp"/>
          <p:cNvPicPr>
            <a:picLocks/>
          </p:cNvPicPr>
          <p:nvPr/>
        </p:nvPicPr>
        <p:blipFill>
          <a:blip r:embed="rId3" cstate="print"/>
          <a:stretch>
            <a:fillRect/>
          </a:stretch>
        </p:blipFill>
        <p:spPr>
          <a:xfrm>
            <a:off x="2454088" y="582706"/>
            <a:ext cx="7283824" cy="22412"/>
          </a:xfrm>
          <a:prstGeom prst="rect">
            <a:avLst/>
          </a:prstGeom>
        </p:spPr>
      </p:pic>
      <p:sp>
        <p:nvSpPr>
          <p:cNvPr id="4" name="TextBox 3"/>
          <p:cNvSpPr txBox="1"/>
          <p:nvPr/>
        </p:nvSpPr>
        <p:spPr>
          <a:xfrm>
            <a:off x="2468656" y="404644"/>
            <a:ext cx="6471002" cy="5514330"/>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762041" algn="l"/>
                <a:tab pos="2588697"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493085" algn="l"/>
                <a:tab pos="750834" algn="l"/>
                <a:tab pos="762041" algn="l"/>
                <a:tab pos="2588697"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215" i="1">
              <a:solidFill>
                <a:srgbClr val="231F20"/>
              </a:solidFill>
              <a:latin typeface="Segoe UI"/>
            </a:endParaRPr>
          </a:p>
          <a:p>
            <a:pPr defTabSz="806867">
              <a:lnSpc>
                <a:spcPts val="2004"/>
              </a:lnSpc>
              <a:tabLst>
                <a:tab pos="190510" algn="l"/>
                <a:tab pos="425846" algn="l"/>
                <a:tab pos="493085" algn="l"/>
                <a:tab pos="750834" algn="l"/>
                <a:tab pos="762041" algn="l"/>
                <a:tab pos="2588697" algn="l"/>
              </a:tabLst>
              <a:defRPr/>
            </a:pPr>
            <a:r>
              <a:rPr lang="en-US" sz="1215" i="1">
                <a:solidFill>
                  <a:srgbClr val="231F20"/>
                </a:solidFill>
                <a:latin typeface="Segoe UI"/>
              </a:rPr>
              <a:t>						</a:t>
            </a:r>
            <a:r>
              <a:rPr lang="en-US" sz="2100" b="1">
                <a:solidFill>
                  <a:srgbClr val="231F20"/>
                </a:solidFill>
                <a:latin typeface="Segoe UI"/>
              </a:rPr>
              <a:t>11.3 MPEG-2</a:t>
            </a:r>
          </a:p>
          <a:p>
            <a:pPr defTabSz="806867">
              <a:lnSpc>
                <a:spcPts val="882"/>
              </a:lnSpc>
              <a:tabLst>
                <a:tab pos="190510" algn="l"/>
                <a:tab pos="425846" algn="l"/>
                <a:tab pos="493085" algn="l"/>
                <a:tab pos="750834" algn="l"/>
                <a:tab pos="762041"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2100" b="1">
              <a:solidFill>
                <a:srgbClr val="231F20"/>
              </a:solidFill>
              <a:latin typeface="Segoe UI"/>
            </a:endParaRPr>
          </a:p>
          <a:p>
            <a:pPr defTabSz="806867">
              <a:lnSpc>
                <a:spcPts val="2277"/>
              </a:lnSpc>
              <a:tabLst>
                <a:tab pos="190510" algn="l"/>
                <a:tab pos="425846" algn="l"/>
                <a:tab pos="493085" algn="l"/>
                <a:tab pos="750834" algn="l"/>
                <a:tab pos="762041" algn="l"/>
                <a:tab pos="2588697" algn="l"/>
              </a:tabLst>
              <a:defRPr/>
            </a:pPr>
            <a:r>
              <a:rPr lang="en-US" sz="210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MPEG-2</a:t>
            </a:r>
            <a:r>
              <a:rPr lang="en-US" sz="1750">
                <a:solidFill>
                  <a:srgbClr val="231F20"/>
                </a:solidFill>
                <a:latin typeface="Segoe UI"/>
              </a:rPr>
              <a:t>:  For higher quality video at a bit-rate of more than</a:t>
            </a:r>
          </a:p>
          <a:p>
            <a:pPr defTabSz="806867">
              <a:lnSpc>
                <a:spcPts val="2128"/>
              </a:lnSpc>
              <a:tabLst>
                <a:tab pos="190510" algn="l"/>
                <a:tab pos="425846" algn="l"/>
                <a:tab pos="493085" algn="l"/>
                <a:tab pos="750834" algn="l"/>
                <a:tab pos="762041" algn="l"/>
                <a:tab pos="2588697" algn="l"/>
              </a:tabLst>
              <a:defRPr/>
            </a:pPr>
            <a:r>
              <a:rPr lang="en-US" sz="1750">
                <a:solidFill>
                  <a:srgbClr val="231F20"/>
                </a:solidFill>
                <a:latin typeface="Segoe UI"/>
              </a:rPr>
              <a:t>		4 Mbps.</a:t>
            </a: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2482"/>
              </a:lnSpc>
              <a:tabLst>
                <a:tab pos="190510" algn="l"/>
                <a:tab pos="425846" algn="l"/>
                <a:tab pos="493085" algn="l"/>
                <a:tab pos="750834" algn="l"/>
                <a:tab pos="762041" algn="l"/>
                <a:tab pos="258869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Deﬁned seven </a:t>
            </a:r>
            <a:r>
              <a:rPr lang="en-US" sz="1750" b="1">
                <a:solidFill>
                  <a:srgbClr val="231F20"/>
                </a:solidFill>
                <a:latin typeface="Segoe UI"/>
              </a:rPr>
              <a:t>proﬁles </a:t>
            </a:r>
            <a:r>
              <a:rPr lang="en-US" sz="1750">
                <a:solidFill>
                  <a:srgbClr val="231F20"/>
                </a:solidFill>
                <a:latin typeface="Segoe UI"/>
              </a:rPr>
              <a:t>aimed at diﬀerent applications:</a:t>
            </a: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1592"/>
              </a:lnSpc>
              <a:tabLst>
                <a:tab pos="190510" algn="l"/>
                <a:tab pos="425846" algn="l"/>
                <a:tab pos="493085" algn="l"/>
                <a:tab pos="750834" algn="l"/>
                <a:tab pos="762041" algn="l"/>
                <a:tab pos="2588697" algn="l"/>
              </a:tabLst>
              <a:defRPr/>
            </a:pPr>
            <a:r>
              <a:rPr lang="en-US" sz="1750">
                <a:solidFill>
                  <a:srgbClr val="231F20"/>
                </a:solidFill>
                <a:latin typeface="Segoe UI"/>
              </a:rPr>
              <a:t>			</a:t>
            </a:r>
            <a:r>
              <a:rPr lang="en-US" sz="1750" b="1">
                <a:solidFill>
                  <a:srgbClr val="231F20"/>
                </a:solidFill>
                <a:latin typeface="Segoe UI"/>
              </a:rPr>
              <a:t>– Simple, Main, SNR scalable, Spatially scalable, High,</a:t>
            </a:r>
          </a:p>
          <a:p>
            <a:pPr defTabSz="806867">
              <a:lnSpc>
                <a:spcPts val="882"/>
              </a:lnSpc>
              <a:tabLst>
                <a:tab pos="190510" algn="l"/>
                <a:tab pos="425846" algn="l"/>
                <a:tab pos="493085" algn="l"/>
                <a:tab pos="750834" algn="l"/>
                <a:tab pos="762041" algn="l"/>
                <a:tab pos="2588697" algn="l"/>
              </a:tabLst>
              <a:defRPr/>
            </a:pPr>
            <a:endParaRPr lang="en-US" sz="1750" b="1">
              <a:solidFill>
                <a:srgbClr val="231F20"/>
              </a:solidFill>
              <a:latin typeface="Segoe UI"/>
            </a:endParaRPr>
          </a:p>
          <a:p>
            <a:pPr defTabSz="806867">
              <a:lnSpc>
                <a:spcPts val="1585"/>
              </a:lnSpc>
              <a:tabLst>
                <a:tab pos="190510" algn="l"/>
                <a:tab pos="425846" algn="l"/>
                <a:tab pos="493085" algn="l"/>
                <a:tab pos="750834" algn="l"/>
                <a:tab pos="762041" algn="l"/>
                <a:tab pos="2588697" algn="l"/>
              </a:tabLst>
              <a:defRPr/>
            </a:pPr>
            <a:r>
              <a:rPr lang="en-US" sz="1750" b="1">
                <a:solidFill>
                  <a:srgbClr val="231F20"/>
                </a:solidFill>
                <a:latin typeface="Segoe UI"/>
              </a:rPr>
              <a:t>				4:2:2, Multiview</a:t>
            </a:r>
            <a:r>
              <a:rPr lang="en-US" sz="1750">
                <a:solidFill>
                  <a:srgbClr val="231F20"/>
                </a:solidFill>
                <a:latin typeface="Segoe UI"/>
              </a:rPr>
              <a:t>.</a:t>
            </a: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1921"/>
              </a:lnSpc>
              <a:tabLst>
                <a:tab pos="190510" algn="l"/>
                <a:tab pos="425846" algn="l"/>
                <a:tab pos="493085" algn="l"/>
                <a:tab pos="750834" algn="l"/>
                <a:tab pos="762041" algn="l"/>
                <a:tab pos="258869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Within each proﬁle,  up to four </a:t>
            </a:r>
            <a:r>
              <a:rPr lang="en-US" sz="1750" i="1">
                <a:solidFill>
                  <a:srgbClr val="231F20"/>
                </a:solidFill>
                <a:latin typeface="Segoe UI"/>
              </a:rPr>
              <a:t>levels </a:t>
            </a:r>
            <a:r>
              <a:rPr lang="en-US" sz="1750">
                <a:solidFill>
                  <a:srgbClr val="231F20"/>
                </a:solidFill>
                <a:latin typeface="Segoe UI"/>
              </a:rPr>
              <a:t>are deﬁned (Table</a:t>
            </a: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762041" algn="l"/>
                <a:tab pos="2588697" algn="l"/>
              </a:tabLst>
              <a:defRPr/>
            </a:pPr>
            <a:r>
              <a:rPr lang="en-US" sz="1750">
                <a:solidFill>
                  <a:srgbClr val="231F20"/>
                </a:solidFill>
                <a:latin typeface="Segoe UI"/>
              </a:rPr>
              <a:t>				11.5).</a:t>
            </a: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1921"/>
              </a:lnSpc>
              <a:tabLst>
                <a:tab pos="190510" algn="l"/>
                <a:tab pos="425846" algn="l"/>
                <a:tab pos="493085" algn="l"/>
                <a:tab pos="750834" algn="l"/>
                <a:tab pos="762041" algn="l"/>
                <a:tab pos="258869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DVD video speciﬁcation allows only four display res-</a:t>
            </a:r>
          </a:p>
          <a:p>
            <a:pPr defTabSz="806867">
              <a:lnSpc>
                <a:spcPts val="2796"/>
              </a:lnSpc>
              <a:tabLst>
                <a:tab pos="190510" algn="l"/>
                <a:tab pos="425846" algn="l"/>
                <a:tab pos="493085" algn="l"/>
                <a:tab pos="750834" algn="l"/>
                <a:tab pos="762041" algn="l"/>
                <a:tab pos="2588697" algn="l"/>
              </a:tabLst>
              <a:defRPr/>
            </a:pPr>
            <a:r>
              <a:rPr lang="en-US" sz="1750">
                <a:solidFill>
                  <a:srgbClr val="231F20"/>
                </a:solidFill>
                <a:latin typeface="Segoe UI"/>
              </a:rPr>
              <a:t>				olutions:  720 </a:t>
            </a:r>
            <a:r>
              <a:rPr lang="en-US" sz="1750" i="1">
                <a:solidFill>
                  <a:srgbClr val="231F20"/>
                </a:solidFill>
                <a:latin typeface="Segoe UI"/>
              </a:rPr>
              <a:t>× </a:t>
            </a:r>
            <a:r>
              <a:rPr lang="en-US" sz="1750">
                <a:solidFill>
                  <a:srgbClr val="231F20"/>
                </a:solidFill>
                <a:latin typeface="Segoe UI"/>
              </a:rPr>
              <a:t>480, 704 </a:t>
            </a:r>
            <a:r>
              <a:rPr lang="en-US" sz="1750" i="1">
                <a:solidFill>
                  <a:srgbClr val="231F20"/>
                </a:solidFill>
                <a:latin typeface="Segoe UI"/>
              </a:rPr>
              <a:t>× </a:t>
            </a:r>
            <a:r>
              <a:rPr lang="en-US" sz="1750">
                <a:solidFill>
                  <a:srgbClr val="231F20"/>
                </a:solidFill>
                <a:latin typeface="Segoe UI"/>
              </a:rPr>
              <a:t>480, 352 </a:t>
            </a:r>
            <a:r>
              <a:rPr lang="en-US" sz="1750" i="1">
                <a:solidFill>
                  <a:srgbClr val="231F20"/>
                </a:solidFill>
                <a:latin typeface="Segoe UI"/>
              </a:rPr>
              <a:t>× </a:t>
            </a:r>
            <a:r>
              <a:rPr lang="en-US" sz="1750">
                <a:solidFill>
                  <a:srgbClr val="231F20"/>
                </a:solidFill>
                <a:latin typeface="Segoe UI"/>
              </a:rPr>
              <a:t>480, and 352 </a:t>
            </a:r>
            <a:r>
              <a:rPr lang="en-US" sz="1750" i="1">
                <a:solidFill>
                  <a:srgbClr val="231F20"/>
                </a:solidFill>
                <a:latin typeface="Segoe UI"/>
              </a:rPr>
              <a:t>× </a:t>
            </a:r>
            <a:r>
              <a:rPr lang="en-US" sz="1750">
                <a:solidFill>
                  <a:srgbClr val="231F20"/>
                </a:solidFill>
                <a:latin typeface="Segoe UI"/>
              </a:rPr>
              <a:t>240</a:t>
            </a:r>
          </a:p>
          <a:p>
            <a:pPr defTabSz="806867">
              <a:lnSpc>
                <a:spcPts val="2128"/>
              </a:lnSpc>
              <a:tabLst>
                <a:tab pos="190510" algn="l"/>
                <a:tab pos="425846" algn="l"/>
                <a:tab pos="493085" algn="l"/>
                <a:tab pos="750834" algn="l"/>
                <a:tab pos="762041" algn="l"/>
                <a:tab pos="2588697" algn="l"/>
              </a:tabLst>
              <a:defRPr/>
            </a:pPr>
            <a:r>
              <a:rPr lang="en-US" sz="1750">
                <a:solidFill>
                  <a:srgbClr val="231F20"/>
                </a:solidFill>
                <a:latin typeface="Segoe UI"/>
              </a:rPr>
              <a:t>					— a restricted form of the MPEG-2 Main proﬁle at the</a:t>
            </a:r>
          </a:p>
          <a:p>
            <a:pPr defTabSz="806867">
              <a:lnSpc>
                <a:spcPts val="882"/>
              </a:lnSpc>
              <a:tabLst>
                <a:tab pos="190510" algn="l"/>
                <a:tab pos="425846" algn="l"/>
                <a:tab pos="493085" algn="l"/>
                <a:tab pos="750834" algn="l"/>
                <a:tab pos="762041" algn="l"/>
                <a:tab pos="2588697"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762041" algn="l"/>
                <a:tab pos="2588697" algn="l"/>
              </a:tabLst>
              <a:defRPr/>
            </a:pPr>
            <a:r>
              <a:rPr lang="en-US" sz="1750">
                <a:solidFill>
                  <a:srgbClr val="231F20"/>
                </a:solidFill>
                <a:latin typeface="Segoe UI"/>
              </a:rPr>
              <a:t>					Main and Low levels.</a:t>
            </a:r>
          </a:p>
        </p:txBody>
      </p:sp>
      <p:sp>
        <p:nvSpPr>
          <p:cNvPr id="8" name="Footer Placeholder 7">
            <a:extLst>
              <a:ext uri="{FF2B5EF4-FFF2-40B4-BE49-F238E27FC236}">
                <a16:creationId xmlns:a16="http://schemas.microsoft.com/office/drawing/2014/main" id="{FB3D1B0E-D015-485E-97DC-03E25E29200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0258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2699" rIns="0" bIns="0" rtlCol="0">
            <a:spAutoFit/>
          </a:bodyPr>
          <a:lstStyle/>
          <a:p>
            <a:pPr marL="1899920">
              <a:lnSpc>
                <a:spcPct val="100000"/>
              </a:lnSpc>
              <a:spcBef>
                <a:spcPts val="100"/>
              </a:spcBef>
            </a:pPr>
            <a:r>
              <a:rPr spc="-395" dirty="0"/>
              <a:t>TRANSMISSION</a:t>
            </a:r>
            <a:r>
              <a:rPr spc="25" dirty="0"/>
              <a:t> </a:t>
            </a:r>
            <a:r>
              <a:rPr spc="-400" dirty="0"/>
              <a:t>MEDIA</a:t>
            </a:r>
          </a:p>
        </p:txBody>
      </p:sp>
      <p:sp>
        <p:nvSpPr>
          <p:cNvPr id="3" name="object 3"/>
          <p:cNvSpPr txBox="1"/>
          <p:nvPr/>
        </p:nvSpPr>
        <p:spPr>
          <a:xfrm>
            <a:off x="992530" y="2010943"/>
            <a:ext cx="10123170" cy="1562100"/>
          </a:xfrm>
          <a:prstGeom prst="rect">
            <a:avLst/>
          </a:prstGeom>
        </p:spPr>
        <p:txBody>
          <a:bodyPr vert="horz" wrap="square" lIns="0" tIns="12700" rIns="0" bIns="0" rtlCol="0">
            <a:spAutoFit/>
          </a:bodyPr>
          <a:lstStyle/>
          <a:p>
            <a:pPr marL="240029" marR="5080" indent="-227329">
              <a:lnSpc>
                <a:spcPct val="120000"/>
              </a:lnSpc>
              <a:spcBef>
                <a:spcPts val="100"/>
              </a:spcBef>
              <a:buChar char="•"/>
              <a:tabLst>
                <a:tab pos="241300" algn="l"/>
              </a:tabLst>
            </a:pPr>
            <a:r>
              <a:rPr sz="2800" spc="-340" dirty="0">
                <a:latin typeface="Arial MT"/>
                <a:cs typeface="Arial MT"/>
              </a:rPr>
              <a:t>The</a:t>
            </a:r>
            <a:r>
              <a:rPr sz="2800" dirty="0">
                <a:latin typeface="Arial MT"/>
                <a:cs typeface="Arial MT"/>
              </a:rPr>
              <a:t> </a:t>
            </a:r>
            <a:r>
              <a:rPr sz="2800" spc="-150" dirty="0">
                <a:latin typeface="Arial MT"/>
                <a:cs typeface="Arial MT"/>
              </a:rPr>
              <a:t>term</a:t>
            </a:r>
            <a:r>
              <a:rPr sz="2800" spc="-45" dirty="0">
                <a:latin typeface="Arial MT"/>
                <a:cs typeface="Arial MT"/>
              </a:rPr>
              <a:t> </a:t>
            </a:r>
            <a:r>
              <a:rPr sz="2800" spc="-245" dirty="0">
                <a:latin typeface="Arial MT"/>
                <a:cs typeface="Arial MT"/>
              </a:rPr>
              <a:t>transmission</a:t>
            </a:r>
            <a:r>
              <a:rPr sz="2800" spc="15" dirty="0">
                <a:latin typeface="Arial MT"/>
                <a:cs typeface="Arial MT"/>
              </a:rPr>
              <a:t> </a:t>
            </a:r>
            <a:r>
              <a:rPr sz="2800" spc="-140" dirty="0">
                <a:latin typeface="Arial MT"/>
                <a:cs typeface="Arial MT"/>
              </a:rPr>
              <a:t>media</a:t>
            </a:r>
            <a:r>
              <a:rPr sz="2800" spc="-55" dirty="0">
                <a:latin typeface="Arial MT"/>
                <a:cs typeface="Arial MT"/>
              </a:rPr>
              <a:t> </a:t>
            </a:r>
            <a:r>
              <a:rPr sz="2800" spc="-100" dirty="0">
                <a:latin typeface="Arial MT"/>
                <a:cs typeface="Arial MT"/>
              </a:rPr>
              <a:t>refers</a:t>
            </a:r>
            <a:r>
              <a:rPr sz="2800" spc="-40" dirty="0">
                <a:latin typeface="Arial MT"/>
                <a:cs typeface="Arial MT"/>
              </a:rPr>
              <a:t> </a:t>
            </a:r>
            <a:r>
              <a:rPr sz="2800" dirty="0">
                <a:latin typeface="Arial MT"/>
                <a:cs typeface="Arial MT"/>
              </a:rPr>
              <a:t>to</a:t>
            </a:r>
            <a:r>
              <a:rPr sz="2800" spc="-20" dirty="0">
                <a:latin typeface="Arial MT"/>
                <a:cs typeface="Arial MT"/>
              </a:rPr>
              <a:t> </a:t>
            </a:r>
            <a:r>
              <a:rPr sz="2800" spc="-180" dirty="0">
                <a:latin typeface="Arial MT"/>
                <a:cs typeface="Arial MT"/>
              </a:rPr>
              <a:t>the</a:t>
            </a:r>
            <a:r>
              <a:rPr sz="2800" spc="-10" dirty="0">
                <a:latin typeface="Arial MT"/>
                <a:cs typeface="Arial MT"/>
              </a:rPr>
              <a:t> </a:t>
            </a:r>
            <a:r>
              <a:rPr sz="2800" spc="-160" dirty="0">
                <a:latin typeface="Arial MT"/>
                <a:cs typeface="Arial MT"/>
              </a:rPr>
              <a:t>physical</a:t>
            </a:r>
            <a:r>
              <a:rPr sz="2800" spc="-25" dirty="0">
                <a:latin typeface="Arial MT"/>
                <a:cs typeface="Arial MT"/>
              </a:rPr>
              <a:t> </a:t>
            </a:r>
            <a:r>
              <a:rPr sz="2800" spc="-270" dirty="0">
                <a:latin typeface="Arial MT"/>
                <a:cs typeface="Arial MT"/>
              </a:rPr>
              <a:t>means-</a:t>
            </a:r>
            <a:r>
              <a:rPr sz="2800" spc="-170" dirty="0">
                <a:latin typeface="Arial MT"/>
                <a:cs typeface="Arial MT"/>
              </a:rPr>
              <a:t>cables</a:t>
            </a:r>
            <a:r>
              <a:rPr sz="2800" spc="-20" dirty="0">
                <a:latin typeface="Arial MT"/>
                <a:cs typeface="Arial MT"/>
              </a:rPr>
              <a:t> </a:t>
            </a:r>
            <a:r>
              <a:rPr sz="2800" spc="-25" dirty="0">
                <a:latin typeface="Arial MT"/>
                <a:cs typeface="Arial MT"/>
              </a:rPr>
              <a:t>of 	</a:t>
            </a:r>
            <a:r>
              <a:rPr sz="2800" spc="-185" dirty="0">
                <a:latin typeface="Arial MT"/>
                <a:cs typeface="Arial MT"/>
              </a:rPr>
              <a:t>various</a:t>
            </a:r>
            <a:r>
              <a:rPr sz="2800" spc="-10" dirty="0">
                <a:latin typeface="Arial MT"/>
                <a:cs typeface="Arial MT"/>
              </a:rPr>
              <a:t> </a:t>
            </a:r>
            <a:r>
              <a:rPr sz="2800" spc="-140" dirty="0">
                <a:latin typeface="Arial MT"/>
                <a:cs typeface="Arial MT"/>
              </a:rPr>
              <a:t>types,</a:t>
            </a:r>
            <a:r>
              <a:rPr sz="2800" spc="-55" dirty="0">
                <a:latin typeface="Arial MT"/>
                <a:cs typeface="Arial MT"/>
              </a:rPr>
              <a:t> </a:t>
            </a:r>
            <a:r>
              <a:rPr sz="2800" spc="-25" dirty="0">
                <a:latin typeface="Arial MT"/>
                <a:cs typeface="Arial MT"/>
              </a:rPr>
              <a:t>radio</a:t>
            </a:r>
            <a:r>
              <a:rPr sz="2800" spc="-170" dirty="0">
                <a:latin typeface="Arial MT"/>
                <a:cs typeface="Arial MT"/>
              </a:rPr>
              <a:t> </a:t>
            </a:r>
            <a:r>
              <a:rPr sz="2800" spc="-165" dirty="0">
                <a:latin typeface="Arial MT"/>
                <a:cs typeface="Arial MT"/>
              </a:rPr>
              <a:t>tower,</a:t>
            </a:r>
            <a:r>
              <a:rPr sz="2800" spc="-25" dirty="0">
                <a:latin typeface="Arial MT"/>
                <a:cs typeface="Arial MT"/>
              </a:rPr>
              <a:t> </a:t>
            </a:r>
            <a:r>
              <a:rPr sz="2800" spc="-120" dirty="0">
                <a:latin typeface="Arial MT"/>
                <a:cs typeface="Arial MT"/>
              </a:rPr>
              <a:t>satellite,</a:t>
            </a:r>
            <a:r>
              <a:rPr sz="2800" spc="-75" dirty="0">
                <a:latin typeface="Arial MT"/>
                <a:cs typeface="Arial MT"/>
              </a:rPr>
              <a:t> </a:t>
            </a:r>
            <a:r>
              <a:rPr sz="2800" dirty="0">
                <a:latin typeface="Arial MT"/>
                <a:cs typeface="Arial MT"/>
              </a:rPr>
              <a:t>or</a:t>
            </a:r>
            <a:r>
              <a:rPr sz="2800" spc="-100" dirty="0">
                <a:latin typeface="Arial MT"/>
                <a:cs typeface="Arial MT"/>
              </a:rPr>
              <a:t> </a:t>
            </a:r>
            <a:r>
              <a:rPr sz="2800" spc="-130" dirty="0">
                <a:latin typeface="Arial MT"/>
                <a:cs typeface="Arial MT"/>
              </a:rPr>
              <a:t>ether</a:t>
            </a:r>
            <a:r>
              <a:rPr sz="2800" spc="-55" dirty="0">
                <a:latin typeface="Arial MT"/>
                <a:cs typeface="Arial MT"/>
              </a:rPr>
              <a:t> </a:t>
            </a:r>
            <a:r>
              <a:rPr sz="2800" spc="-180" dirty="0">
                <a:latin typeface="Arial MT"/>
                <a:cs typeface="Arial MT"/>
              </a:rPr>
              <a:t>(the</a:t>
            </a:r>
            <a:r>
              <a:rPr sz="2800" spc="-15" dirty="0">
                <a:latin typeface="Arial MT"/>
                <a:cs typeface="Arial MT"/>
              </a:rPr>
              <a:t> </a:t>
            </a:r>
            <a:r>
              <a:rPr sz="2800" spc="-260" dirty="0">
                <a:latin typeface="Arial MT"/>
                <a:cs typeface="Arial MT"/>
              </a:rPr>
              <a:t>medium</a:t>
            </a:r>
            <a:r>
              <a:rPr sz="2800" spc="-5" dirty="0">
                <a:latin typeface="Arial MT"/>
                <a:cs typeface="Arial MT"/>
              </a:rPr>
              <a:t> </a:t>
            </a:r>
            <a:r>
              <a:rPr sz="2800" spc="-70" dirty="0">
                <a:latin typeface="Arial MT"/>
                <a:cs typeface="Arial MT"/>
              </a:rPr>
              <a:t>that</a:t>
            </a:r>
            <a:r>
              <a:rPr sz="2800" spc="-45" dirty="0">
                <a:latin typeface="Arial MT"/>
                <a:cs typeface="Arial MT"/>
              </a:rPr>
              <a:t> </a:t>
            </a:r>
            <a:r>
              <a:rPr sz="2800" spc="-125" dirty="0">
                <a:latin typeface="Arial MT"/>
                <a:cs typeface="Arial MT"/>
              </a:rPr>
              <a:t>transmit 	</a:t>
            </a:r>
            <a:r>
              <a:rPr sz="2800" spc="-25" dirty="0">
                <a:latin typeface="Arial MT"/>
                <a:cs typeface="Arial MT"/>
              </a:rPr>
              <a:t>radio</a:t>
            </a:r>
            <a:r>
              <a:rPr sz="2800" spc="-100" dirty="0">
                <a:latin typeface="Arial MT"/>
                <a:cs typeface="Arial MT"/>
              </a:rPr>
              <a:t> </a:t>
            </a:r>
            <a:r>
              <a:rPr sz="2800" spc="-204" dirty="0">
                <a:latin typeface="Arial MT"/>
                <a:cs typeface="Arial MT"/>
              </a:rPr>
              <a:t>waves)-</a:t>
            </a:r>
            <a:r>
              <a:rPr sz="2800" spc="-70" dirty="0">
                <a:latin typeface="Arial MT"/>
                <a:cs typeface="Arial MT"/>
              </a:rPr>
              <a:t>that</a:t>
            </a:r>
            <a:r>
              <a:rPr sz="2800" spc="-10" dirty="0">
                <a:latin typeface="Arial MT"/>
                <a:cs typeface="Arial MT"/>
              </a:rPr>
              <a:t> </a:t>
            </a:r>
            <a:r>
              <a:rPr sz="2800" spc="-70" dirty="0">
                <a:latin typeface="Arial MT"/>
                <a:cs typeface="Arial MT"/>
              </a:rPr>
              <a:t>allow</a:t>
            </a:r>
            <a:r>
              <a:rPr sz="2800" spc="-35" dirty="0">
                <a:latin typeface="Arial MT"/>
                <a:cs typeface="Arial MT"/>
              </a:rPr>
              <a:t> </a:t>
            </a:r>
            <a:r>
              <a:rPr sz="2800" spc="-175" dirty="0">
                <a:latin typeface="Arial MT"/>
                <a:cs typeface="Arial MT"/>
              </a:rPr>
              <a:t>the</a:t>
            </a:r>
            <a:r>
              <a:rPr sz="2800" spc="-20" dirty="0">
                <a:latin typeface="Arial MT"/>
                <a:cs typeface="Arial MT"/>
              </a:rPr>
              <a:t> </a:t>
            </a:r>
            <a:r>
              <a:rPr sz="2800" spc="-250" dirty="0">
                <a:latin typeface="Arial MT"/>
                <a:cs typeface="Arial MT"/>
              </a:rPr>
              <a:t>transmission</a:t>
            </a:r>
            <a:r>
              <a:rPr sz="2800" spc="10" dirty="0">
                <a:latin typeface="Arial MT"/>
                <a:cs typeface="Arial MT"/>
              </a:rPr>
              <a:t> </a:t>
            </a:r>
            <a:r>
              <a:rPr sz="2800" dirty="0">
                <a:latin typeface="Arial MT"/>
                <a:cs typeface="Arial MT"/>
              </a:rPr>
              <a:t>of</a:t>
            </a:r>
            <a:r>
              <a:rPr sz="2800" spc="55" dirty="0">
                <a:latin typeface="Arial MT"/>
                <a:cs typeface="Arial MT"/>
              </a:rPr>
              <a:t> </a:t>
            </a:r>
            <a:r>
              <a:rPr sz="2800" spc="-204" dirty="0">
                <a:latin typeface="Arial MT"/>
                <a:cs typeface="Arial MT"/>
              </a:rPr>
              <a:t>telecommunication</a:t>
            </a:r>
            <a:r>
              <a:rPr sz="2800" spc="-10" dirty="0">
                <a:latin typeface="Arial MT"/>
                <a:cs typeface="Arial MT"/>
              </a:rPr>
              <a:t> </a:t>
            </a:r>
            <a:r>
              <a:rPr sz="2800" spc="-70" dirty="0">
                <a:latin typeface="Arial MT"/>
                <a:cs typeface="Arial MT"/>
              </a:rPr>
              <a:t>signals.</a:t>
            </a:r>
            <a:endParaRPr sz="2800">
              <a:latin typeface="Arial MT"/>
              <a:cs typeface="Arial MT"/>
            </a:endParaRPr>
          </a:p>
        </p:txBody>
      </p:sp>
      <p:sp>
        <p:nvSpPr>
          <p:cNvPr id="5" name="Footer Placeholder 4">
            <a:extLst>
              <a:ext uri="{FF2B5EF4-FFF2-40B4-BE49-F238E27FC236}">
                <a16:creationId xmlns:a16="http://schemas.microsoft.com/office/drawing/2014/main" id="{C0BBF813-3699-4666-A0F0-B6E411F313A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1931220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247.tmp"/>
          <p:cNvPicPr>
            <a:picLocks/>
          </p:cNvPicPr>
          <p:nvPr/>
        </p:nvPicPr>
        <p:blipFill>
          <a:blip r:embed="rId3" cstate="print"/>
          <a:stretch>
            <a:fillRect/>
          </a:stretch>
        </p:blipFill>
        <p:spPr>
          <a:xfrm>
            <a:off x="2454088" y="582706"/>
            <a:ext cx="7283824" cy="22412"/>
          </a:xfrm>
          <a:prstGeom prst="rect">
            <a:avLst/>
          </a:prstGeom>
        </p:spPr>
      </p:pic>
      <p:pic>
        <p:nvPicPr>
          <p:cNvPr id="3" name="Picture 2" descr="ws_B258.tmp"/>
          <p:cNvPicPr>
            <a:picLocks/>
          </p:cNvPicPr>
          <p:nvPr/>
        </p:nvPicPr>
        <p:blipFill>
          <a:blip r:embed="rId4" cstate="print"/>
          <a:stretch>
            <a:fillRect/>
          </a:stretch>
        </p:blipFill>
        <p:spPr>
          <a:xfrm>
            <a:off x="2723030" y="1557618"/>
            <a:ext cx="6745941" cy="1680882"/>
          </a:xfrm>
          <a:prstGeom prst="rect">
            <a:avLst/>
          </a:prstGeom>
        </p:spPr>
      </p:pic>
      <p:pic>
        <p:nvPicPr>
          <p:cNvPr id="4" name="Picture 3" descr="ws_B259.tmp"/>
          <p:cNvPicPr>
            <a:picLocks/>
          </p:cNvPicPr>
          <p:nvPr/>
        </p:nvPicPr>
        <p:blipFill>
          <a:blip r:embed="rId5" cstate="print"/>
          <a:stretch>
            <a:fillRect/>
          </a:stretch>
        </p:blipFill>
        <p:spPr>
          <a:xfrm>
            <a:off x="2454088" y="4325471"/>
            <a:ext cx="7586382" cy="1445559"/>
          </a:xfrm>
          <a:prstGeom prst="rect">
            <a:avLst/>
          </a:prstGeom>
        </p:spPr>
      </p:pic>
      <p:sp>
        <p:nvSpPr>
          <p:cNvPr id="6" name="TextBox 5"/>
          <p:cNvSpPr txBox="1"/>
          <p:nvPr/>
        </p:nvSpPr>
        <p:spPr>
          <a:xfrm>
            <a:off x="2468656" y="404644"/>
            <a:ext cx="5259068" cy="936154"/>
          </a:xfrm>
          <a:prstGeom prst="rect">
            <a:avLst/>
          </a:prstGeom>
          <a:noFill/>
        </p:spPr>
        <p:txBody>
          <a:bodyPr vert="horz" wrap="none" lIns="0" tIns="0" rIns="0" bIns="0" rtlCol="0">
            <a:spAutoFit/>
          </a:bodyPr>
          <a:lstStyle/>
          <a:p>
            <a:pPr defTabSz="806867">
              <a:lnSpc>
                <a:spcPts val="1045"/>
              </a:lnSpc>
              <a:tabLst>
                <a:tab pos="1120648" algn="l"/>
              </a:tabLst>
              <a:defRPr/>
            </a:pPr>
            <a:r>
              <a:rPr lang="en-US" sz="1215" i="1">
                <a:solidFill>
                  <a:srgbClr val="231F20"/>
                </a:solidFill>
                <a:latin typeface="Segoe UI"/>
              </a:rPr>
              <a:t>Fundamentals of Multimedia, Chapter 11</a:t>
            </a:r>
          </a:p>
          <a:p>
            <a:pPr defTabSz="806867">
              <a:lnSpc>
                <a:spcPts val="882"/>
              </a:lnSpc>
              <a:tabLst>
                <a:tab pos="1120648" algn="l"/>
              </a:tabLst>
              <a:defRPr/>
            </a:pPr>
            <a:endParaRPr lang="en-US" sz="1215" i="1">
              <a:solidFill>
                <a:srgbClr val="231F20"/>
              </a:solidFill>
              <a:latin typeface="Segoe UI"/>
            </a:endParaRPr>
          </a:p>
          <a:p>
            <a:pPr defTabSz="806867">
              <a:lnSpc>
                <a:spcPts val="882"/>
              </a:lnSpc>
              <a:tabLst>
                <a:tab pos="1120648" algn="l"/>
              </a:tabLst>
              <a:defRPr/>
            </a:pPr>
            <a:endParaRPr lang="en-US" sz="1215" i="1">
              <a:solidFill>
                <a:srgbClr val="231F20"/>
              </a:solidFill>
              <a:latin typeface="Segoe UI"/>
            </a:endParaRPr>
          </a:p>
          <a:p>
            <a:pPr defTabSz="806867">
              <a:lnSpc>
                <a:spcPts val="882"/>
              </a:lnSpc>
              <a:tabLst>
                <a:tab pos="1120648" algn="l"/>
              </a:tabLst>
              <a:defRPr/>
            </a:pPr>
            <a:endParaRPr lang="en-US" sz="1215" i="1">
              <a:solidFill>
                <a:srgbClr val="231F20"/>
              </a:solidFill>
              <a:latin typeface="Segoe UI"/>
            </a:endParaRPr>
          </a:p>
          <a:p>
            <a:pPr defTabSz="806867">
              <a:lnSpc>
                <a:spcPts val="882"/>
              </a:lnSpc>
              <a:tabLst>
                <a:tab pos="1120648" algn="l"/>
              </a:tabLst>
              <a:defRPr/>
            </a:pPr>
            <a:endParaRPr lang="en-US" sz="1215" i="1">
              <a:solidFill>
                <a:srgbClr val="231F20"/>
              </a:solidFill>
              <a:latin typeface="Segoe UI"/>
            </a:endParaRPr>
          </a:p>
          <a:p>
            <a:pPr defTabSz="806867">
              <a:lnSpc>
                <a:spcPts val="882"/>
              </a:lnSpc>
              <a:tabLst>
                <a:tab pos="1120648" algn="l"/>
              </a:tabLst>
              <a:defRPr/>
            </a:pPr>
            <a:endParaRPr lang="en-US" sz="1215" i="1">
              <a:solidFill>
                <a:srgbClr val="231F20"/>
              </a:solidFill>
              <a:latin typeface="Segoe UI"/>
            </a:endParaRPr>
          </a:p>
          <a:p>
            <a:pPr defTabSz="806867">
              <a:lnSpc>
                <a:spcPts val="1837"/>
              </a:lnSpc>
              <a:tabLst>
                <a:tab pos="1120648" algn="l"/>
              </a:tabLst>
              <a:defRPr/>
            </a:pPr>
            <a:r>
              <a:rPr lang="en-US" sz="1215" i="1">
                <a:solidFill>
                  <a:srgbClr val="231F20"/>
                </a:solidFill>
                <a:latin typeface="Segoe UI"/>
              </a:rPr>
              <a:t>	</a:t>
            </a:r>
            <a:r>
              <a:rPr lang="en-US" sz="1750">
                <a:solidFill>
                  <a:srgbClr val="231F20"/>
                </a:solidFill>
                <a:latin typeface="Segoe UI"/>
              </a:rPr>
              <a:t>Table 11.5:   Proﬁles and Levels in MPEG-2</a:t>
            </a:r>
          </a:p>
        </p:txBody>
      </p:sp>
      <p:sp>
        <p:nvSpPr>
          <p:cNvPr id="7" name="TextBox 6"/>
          <p:cNvSpPr txBox="1"/>
          <p:nvPr/>
        </p:nvSpPr>
        <p:spPr>
          <a:xfrm>
            <a:off x="5506347" y="1635049"/>
            <a:ext cx="293350"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SNR</a:t>
            </a:r>
          </a:p>
        </p:txBody>
      </p:sp>
      <p:sp>
        <p:nvSpPr>
          <p:cNvPr id="8" name="TextBox 7"/>
          <p:cNvSpPr txBox="1"/>
          <p:nvPr/>
        </p:nvSpPr>
        <p:spPr>
          <a:xfrm>
            <a:off x="6231132" y="1635049"/>
            <a:ext cx="573427"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Spatially</a:t>
            </a:r>
          </a:p>
        </p:txBody>
      </p:sp>
      <p:sp>
        <p:nvSpPr>
          <p:cNvPr id="9" name="TextBox 8"/>
          <p:cNvSpPr txBox="1"/>
          <p:nvPr/>
        </p:nvSpPr>
        <p:spPr>
          <a:xfrm>
            <a:off x="3046879" y="1870373"/>
            <a:ext cx="350160"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Level</a:t>
            </a:r>
          </a:p>
        </p:txBody>
      </p:sp>
      <p:sp>
        <p:nvSpPr>
          <p:cNvPr id="10" name="TextBox 9"/>
          <p:cNvSpPr txBox="1"/>
          <p:nvPr/>
        </p:nvSpPr>
        <p:spPr>
          <a:xfrm>
            <a:off x="3880575" y="1870374"/>
            <a:ext cx="468077" cy="336631"/>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Simple</a:t>
            </a:r>
          </a:p>
          <a:p>
            <a:pPr>
              <a:lnSpc>
                <a:spcPts val="1842"/>
              </a:lnSpc>
            </a:pPr>
            <a:r>
              <a:rPr lang="en-US" sz="1215">
                <a:solidFill>
                  <a:srgbClr val="231F20"/>
                </a:solidFill>
                <a:latin typeface="Segoe UI"/>
              </a:rPr>
              <a:t>Proﬁle</a:t>
            </a:r>
          </a:p>
        </p:txBody>
      </p:sp>
      <p:sp>
        <p:nvSpPr>
          <p:cNvPr id="11" name="TextBox 10"/>
          <p:cNvSpPr txBox="1"/>
          <p:nvPr/>
        </p:nvSpPr>
        <p:spPr>
          <a:xfrm>
            <a:off x="4629576" y="1870374"/>
            <a:ext cx="435247" cy="336631"/>
          </a:xfrm>
          <a:prstGeom prst="rect">
            <a:avLst/>
          </a:prstGeom>
          <a:noFill/>
        </p:spPr>
        <p:txBody>
          <a:bodyPr vert="horz" wrap="none" lIns="0" tIns="0" rIns="0" bIns="0" rtlCol="0">
            <a:spAutoFit/>
          </a:bodyPr>
          <a:lstStyle/>
          <a:p>
            <a:pPr defTabSz="806867">
              <a:lnSpc>
                <a:spcPts val="1045"/>
              </a:lnSpc>
              <a:tabLst>
                <a:tab pos="56032" algn="l"/>
              </a:tabLst>
              <a:defRPr/>
            </a:pPr>
            <a:r>
              <a:rPr lang="en-US" sz="1588"/>
              <a:t>	</a:t>
            </a:r>
            <a:r>
              <a:rPr lang="en-US" sz="1215">
                <a:solidFill>
                  <a:srgbClr val="231F20"/>
                </a:solidFill>
                <a:latin typeface="Segoe UI"/>
              </a:rPr>
              <a:t>Main</a:t>
            </a:r>
          </a:p>
          <a:p>
            <a:pPr defTabSz="806867">
              <a:lnSpc>
                <a:spcPts val="1842"/>
              </a:lnSpc>
              <a:tabLst>
                <a:tab pos="56032" algn="l"/>
              </a:tabLst>
              <a:defRPr/>
            </a:pPr>
            <a:r>
              <a:rPr lang="en-US" sz="1215">
                <a:solidFill>
                  <a:srgbClr val="231F20"/>
                </a:solidFill>
                <a:latin typeface="Segoe UI"/>
              </a:rPr>
              <a:t>Proﬁle</a:t>
            </a:r>
          </a:p>
        </p:txBody>
      </p:sp>
      <p:sp>
        <p:nvSpPr>
          <p:cNvPr id="12" name="TextBox 11"/>
          <p:cNvSpPr txBox="1"/>
          <p:nvPr/>
        </p:nvSpPr>
        <p:spPr>
          <a:xfrm>
            <a:off x="5365096" y="1870374"/>
            <a:ext cx="562655" cy="336631"/>
          </a:xfrm>
          <a:prstGeom prst="rect">
            <a:avLst/>
          </a:prstGeom>
          <a:noFill/>
        </p:spPr>
        <p:txBody>
          <a:bodyPr vert="horz" wrap="none" lIns="0" tIns="0" rIns="0" bIns="0" rtlCol="0">
            <a:spAutoFit/>
          </a:bodyPr>
          <a:lstStyle/>
          <a:p>
            <a:pPr defTabSz="806867">
              <a:lnSpc>
                <a:spcPts val="1045"/>
              </a:lnSpc>
              <a:tabLst>
                <a:tab pos="67239" algn="l"/>
              </a:tabLst>
              <a:defRPr/>
            </a:pPr>
            <a:r>
              <a:rPr lang="en-US" sz="1215">
                <a:solidFill>
                  <a:srgbClr val="231F20"/>
                </a:solidFill>
                <a:latin typeface="Segoe UI"/>
              </a:rPr>
              <a:t>Scalable</a:t>
            </a:r>
          </a:p>
          <a:p>
            <a:pPr defTabSz="806867">
              <a:lnSpc>
                <a:spcPts val="1842"/>
              </a:lnSpc>
              <a:tabLst>
                <a:tab pos="67239" algn="l"/>
              </a:tabLst>
              <a:defRPr/>
            </a:pPr>
            <a:r>
              <a:rPr lang="en-US" sz="1215">
                <a:solidFill>
                  <a:srgbClr val="231F20"/>
                </a:solidFill>
                <a:latin typeface="Segoe UI"/>
              </a:rPr>
              <a:t>	Proﬁle</a:t>
            </a:r>
          </a:p>
        </p:txBody>
      </p:sp>
      <p:sp>
        <p:nvSpPr>
          <p:cNvPr id="13" name="TextBox 12"/>
          <p:cNvSpPr txBox="1"/>
          <p:nvPr/>
        </p:nvSpPr>
        <p:spPr>
          <a:xfrm>
            <a:off x="6244501" y="1870374"/>
            <a:ext cx="562655" cy="336631"/>
          </a:xfrm>
          <a:prstGeom prst="rect">
            <a:avLst/>
          </a:prstGeom>
          <a:noFill/>
        </p:spPr>
        <p:txBody>
          <a:bodyPr vert="horz" wrap="none" lIns="0" tIns="0" rIns="0" bIns="0" rtlCol="0">
            <a:spAutoFit/>
          </a:bodyPr>
          <a:lstStyle/>
          <a:p>
            <a:pPr defTabSz="806867">
              <a:lnSpc>
                <a:spcPts val="1045"/>
              </a:lnSpc>
              <a:tabLst>
                <a:tab pos="67239" algn="l"/>
              </a:tabLst>
              <a:defRPr/>
            </a:pPr>
            <a:r>
              <a:rPr lang="en-US" sz="1215">
                <a:solidFill>
                  <a:srgbClr val="231F20"/>
                </a:solidFill>
                <a:latin typeface="Segoe UI"/>
              </a:rPr>
              <a:t>Scalable</a:t>
            </a:r>
          </a:p>
          <a:p>
            <a:pPr defTabSz="806867">
              <a:lnSpc>
                <a:spcPts val="1842"/>
              </a:lnSpc>
              <a:tabLst>
                <a:tab pos="67239" algn="l"/>
              </a:tabLst>
              <a:defRPr/>
            </a:pPr>
            <a:r>
              <a:rPr lang="en-US" sz="1215">
                <a:solidFill>
                  <a:srgbClr val="231F20"/>
                </a:solidFill>
                <a:latin typeface="Segoe UI"/>
              </a:rPr>
              <a:t>	Proﬁle</a:t>
            </a:r>
          </a:p>
        </p:txBody>
      </p:sp>
      <p:sp>
        <p:nvSpPr>
          <p:cNvPr id="14" name="TextBox 13"/>
          <p:cNvSpPr txBox="1"/>
          <p:nvPr/>
        </p:nvSpPr>
        <p:spPr>
          <a:xfrm>
            <a:off x="7123938" y="1870374"/>
            <a:ext cx="435247" cy="336631"/>
          </a:xfrm>
          <a:prstGeom prst="rect">
            <a:avLst/>
          </a:prstGeom>
          <a:noFill/>
        </p:spPr>
        <p:txBody>
          <a:bodyPr vert="horz" wrap="none" lIns="0" tIns="0" rIns="0" bIns="0" rtlCol="0">
            <a:spAutoFit/>
          </a:bodyPr>
          <a:lstStyle/>
          <a:p>
            <a:pPr defTabSz="806867">
              <a:lnSpc>
                <a:spcPts val="1045"/>
              </a:lnSpc>
              <a:tabLst>
                <a:tab pos="78445" algn="l"/>
              </a:tabLst>
              <a:defRPr/>
            </a:pPr>
            <a:r>
              <a:rPr lang="en-US" sz="1588"/>
              <a:t>	</a:t>
            </a:r>
            <a:r>
              <a:rPr lang="en-US" sz="1215">
                <a:solidFill>
                  <a:srgbClr val="231F20"/>
                </a:solidFill>
                <a:latin typeface="Segoe UI"/>
              </a:rPr>
              <a:t>High</a:t>
            </a:r>
          </a:p>
          <a:p>
            <a:pPr defTabSz="806867">
              <a:lnSpc>
                <a:spcPts val="1842"/>
              </a:lnSpc>
              <a:tabLst>
                <a:tab pos="78445" algn="l"/>
              </a:tabLst>
              <a:defRPr/>
            </a:pPr>
            <a:r>
              <a:rPr lang="en-US" sz="1215">
                <a:solidFill>
                  <a:srgbClr val="231F20"/>
                </a:solidFill>
                <a:latin typeface="Segoe UI"/>
              </a:rPr>
              <a:t>Proﬁle</a:t>
            </a:r>
          </a:p>
        </p:txBody>
      </p:sp>
      <p:sp>
        <p:nvSpPr>
          <p:cNvPr id="15" name="TextBox 14"/>
          <p:cNvSpPr txBox="1"/>
          <p:nvPr/>
        </p:nvSpPr>
        <p:spPr>
          <a:xfrm>
            <a:off x="7859470" y="1870374"/>
            <a:ext cx="435247" cy="336631"/>
          </a:xfrm>
          <a:prstGeom prst="rect">
            <a:avLst/>
          </a:prstGeom>
          <a:noFill/>
        </p:spPr>
        <p:txBody>
          <a:bodyPr vert="horz" wrap="none" lIns="0" tIns="0" rIns="0" bIns="0" rtlCol="0">
            <a:spAutoFit/>
          </a:bodyPr>
          <a:lstStyle/>
          <a:p>
            <a:pPr defTabSz="806867">
              <a:lnSpc>
                <a:spcPts val="1045"/>
              </a:lnSpc>
              <a:tabLst>
                <a:tab pos="56032" algn="l"/>
              </a:tabLst>
              <a:defRPr/>
            </a:pPr>
            <a:r>
              <a:rPr lang="en-US" sz="1588"/>
              <a:t>	</a:t>
            </a:r>
            <a:r>
              <a:rPr lang="en-US" sz="1215">
                <a:solidFill>
                  <a:srgbClr val="231F20"/>
                </a:solidFill>
                <a:latin typeface="Segoe UI"/>
              </a:rPr>
              <a:t>4:2:2</a:t>
            </a:r>
          </a:p>
          <a:p>
            <a:pPr defTabSz="806867">
              <a:lnSpc>
                <a:spcPts val="1842"/>
              </a:lnSpc>
              <a:tabLst>
                <a:tab pos="56032" algn="l"/>
              </a:tabLst>
              <a:defRPr/>
            </a:pPr>
            <a:r>
              <a:rPr lang="en-US" sz="1215">
                <a:solidFill>
                  <a:srgbClr val="231F20"/>
                </a:solidFill>
                <a:latin typeface="Segoe UI"/>
              </a:rPr>
              <a:t>Proﬁle</a:t>
            </a:r>
          </a:p>
        </p:txBody>
      </p:sp>
      <p:sp>
        <p:nvSpPr>
          <p:cNvPr id="16" name="TextBox 15"/>
          <p:cNvSpPr txBox="1"/>
          <p:nvPr/>
        </p:nvSpPr>
        <p:spPr>
          <a:xfrm>
            <a:off x="8594978" y="1870374"/>
            <a:ext cx="665247" cy="336631"/>
          </a:xfrm>
          <a:prstGeom prst="rect">
            <a:avLst/>
          </a:prstGeom>
          <a:noFill/>
        </p:spPr>
        <p:txBody>
          <a:bodyPr vert="horz" wrap="none" lIns="0" tIns="0" rIns="0" bIns="0" rtlCol="0">
            <a:spAutoFit/>
          </a:bodyPr>
          <a:lstStyle/>
          <a:p>
            <a:pPr defTabSz="806867">
              <a:lnSpc>
                <a:spcPts val="1045"/>
              </a:lnSpc>
              <a:tabLst>
                <a:tab pos="112065" algn="l"/>
              </a:tabLst>
              <a:defRPr/>
            </a:pPr>
            <a:r>
              <a:rPr lang="en-US" sz="1215">
                <a:solidFill>
                  <a:srgbClr val="231F20"/>
                </a:solidFill>
                <a:latin typeface="Segoe UI"/>
              </a:rPr>
              <a:t>Multiview</a:t>
            </a:r>
          </a:p>
          <a:p>
            <a:pPr defTabSz="806867">
              <a:lnSpc>
                <a:spcPts val="1842"/>
              </a:lnSpc>
              <a:tabLst>
                <a:tab pos="112065" algn="l"/>
              </a:tabLst>
              <a:defRPr/>
            </a:pPr>
            <a:r>
              <a:rPr lang="en-US" sz="1215">
                <a:solidFill>
                  <a:srgbClr val="231F20"/>
                </a:solidFill>
                <a:latin typeface="Segoe UI"/>
              </a:rPr>
              <a:t>	Proﬁle</a:t>
            </a:r>
          </a:p>
        </p:txBody>
      </p:sp>
      <p:sp>
        <p:nvSpPr>
          <p:cNvPr id="17" name="TextBox 16"/>
          <p:cNvSpPr txBox="1"/>
          <p:nvPr/>
        </p:nvSpPr>
        <p:spPr>
          <a:xfrm>
            <a:off x="3071083" y="2345054"/>
            <a:ext cx="328616"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High</a:t>
            </a:r>
          </a:p>
        </p:txBody>
      </p:sp>
      <p:sp>
        <p:nvSpPr>
          <p:cNvPr id="18" name="TextBox 17"/>
          <p:cNvSpPr txBox="1"/>
          <p:nvPr/>
        </p:nvSpPr>
        <p:spPr>
          <a:xfrm>
            <a:off x="4836671" y="2345054"/>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19" name="TextBox 18"/>
          <p:cNvSpPr txBox="1"/>
          <p:nvPr/>
        </p:nvSpPr>
        <p:spPr>
          <a:xfrm>
            <a:off x="7331089" y="2345054"/>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0" name="TextBox 19"/>
          <p:cNvSpPr txBox="1"/>
          <p:nvPr/>
        </p:nvSpPr>
        <p:spPr>
          <a:xfrm>
            <a:off x="2846518" y="2580378"/>
            <a:ext cx="705321"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High 1440</a:t>
            </a:r>
          </a:p>
        </p:txBody>
      </p:sp>
      <p:sp>
        <p:nvSpPr>
          <p:cNvPr id="21" name="TextBox 20"/>
          <p:cNvSpPr txBox="1"/>
          <p:nvPr/>
        </p:nvSpPr>
        <p:spPr>
          <a:xfrm>
            <a:off x="4836648" y="2580378"/>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2" name="TextBox 21"/>
          <p:cNvSpPr txBox="1"/>
          <p:nvPr/>
        </p:nvSpPr>
        <p:spPr>
          <a:xfrm>
            <a:off x="6517531" y="2580378"/>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3" name="TextBox 22"/>
          <p:cNvSpPr txBox="1"/>
          <p:nvPr/>
        </p:nvSpPr>
        <p:spPr>
          <a:xfrm>
            <a:off x="7331067" y="2580378"/>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4" name="TextBox 23"/>
          <p:cNvSpPr txBox="1"/>
          <p:nvPr/>
        </p:nvSpPr>
        <p:spPr>
          <a:xfrm>
            <a:off x="3057637" y="2814356"/>
            <a:ext cx="344646"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Main</a:t>
            </a:r>
          </a:p>
        </p:txBody>
      </p:sp>
      <p:sp>
        <p:nvSpPr>
          <p:cNvPr id="25" name="TextBox 24"/>
          <p:cNvSpPr txBox="1"/>
          <p:nvPr/>
        </p:nvSpPr>
        <p:spPr>
          <a:xfrm>
            <a:off x="4095727" y="281435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6" name="TextBox 25"/>
          <p:cNvSpPr txBox="1"/>
          <p:nvPr/>
        </p:nvSpPr>
        <p:spPr>
          <a:xfrm>
            <a:off x="4836660" y="281435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7" name="TextBox 26"/>
          <p:cNvSpPr txBox="1"/>
          <p:nvPr/>
        </p:nvSpPr>
        <p:spPr>
          <a:xfrm>
            <a:off x="5638105" y="281435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8" name="TextBox 27"/>
          <p:cNvSpPr txBox="1"/>
          <p:nvPr/>
        </p:nvSpPr>
        <p:spPr>
          <a:xfrm>
            <a:off x="7331079" y="281435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9" name="TextBox 28"/>
          <p:cNvSpPr txBox="1"/>
          <p:nvPr/>
        </p:nvSpPr>
        <p:spPr>
          <a:xfrm>
            <a:off x="8066632" y="281435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30" name="TextBox 29"/>
          <p:cNvSpPr txBox="1"/>
          <p:nvPr/>
        </p:nvSpPr>
        <p:spPr>
          <a:xfrm>
            <a:off x="8921854" y="281435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31" name="TextBox 30"/>
          <p:cNvSpPr txBox="1"/>
          <p:nvPr/>
        </p:nvSpPr>
        <p:spPr>
          <a:xfrm>
            <a:off x="3087221" y="3048335"/>
            <a:ext cx="277320"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Low</a:t>
            </a:r>
          </a:p>
        </p:txBody>
      </p:sp>
      <p:sp>
        <p:nvSpPr>
          <p:cNvPr id="32" name="TextBox 31"/>
          <p:cNvSpPr txBox="1"/>
          <p:nvPr/>
        </p:nvSpPr>
        <p:spPr>
          <a:xfrm>
            <a:off x="4836671" y="3048335"/>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33" name="TextBox 32"/>
          <p:cNvSpPr txBox="1"/>
          <p:nvPr/>
        </p:nvSpPr>
        <p:spPr>
          <a:xfrm>
            <a:off x="5638105" y="3048335"/>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34" name="TextBox 33"/>
          <p:cNvSpPr txBox="1"/>
          <p:nvPr/>
        </p:nvSpPr>
        <p:spPr>
          <a:xfrm>
            <a:off x="2868033" y="3904539"/>
            <a:ext cx="5303118"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Table 11.6:   Four Levels in the Main Proﬁle of MPEG-2</a:t>
            </a:r>
          </a:p>
        </p:txBody>
      </p:sp>
      <p:sp>
        <p:nvSpPr>
          <p:cNvPr id="35" name="TextBox 34"/>
          <p:cNvSpPr txBox="1"/>
          <p:nvPr/>
        </p:nvSpPr>
        <p:spPr>
          <a:xfrm>
            <a:off x="2580267" y="4399765"/>
            <a:ext cx="705321" cy="1295226"/>
          </a:xfrm>
          <a:prstGeom prst="rect">
            <a:avLst/>
          </a:prstGeom>
          <a:noFill/>
        </p:spPr>
        <p:txBody>
          <a:bodyPr vert="horz" wrap="none" lIns="0" tIns="0" rIns="0" bIns="0" rtlCol="0">
            <a:spAutoFit/>
          </a:bodyPr>
          <a:lstStyle/>
          <a:p>
            <a:pPr defTabSz="806867">
              <a:lnSpc>
                <a:spcPts val="1045"/>
              </a:lnSpc>
              <a:tabLst>
                <a:tab pos="201717" algn="l"/>
                <a:tab pos="212923" algn="l"/>
                <a:tab pos="224130" algn="l"/>
                <a:tab pos="235336" algn="l"/>
              </a:tabLst>
              <a:defRPr/>
            </a:pPr>
            <a:r>
              <a:rPr lang="en-US" sz="1588"/>
              <a:t>	</a:t>
            </a:r>
            <a:r>
              <a:rPr lang="en-US" sz="1215">
                <a:solidFill>
                  <a:srgbClr val="231F20"/>
                </a:solidFill>
                <a:latin typeface="Segoe UI"/>
              </a:rPr>
              <a:t>Level</a:t>
            </a:r>
          </a:p>
          <a:p>
            <a:pPr defTabSz="806867">
              <a:lnSpc>
                <a:spcPts val="882"/>
              </a:lnSpc>
              <a:tabLst>
                <a:tab pos="201717" algn="l"/>
                <a:tab pos="212923" algn="l"/>
                <a:tab pos="224130" algn="l"/>
                <a:tab pos="235336" algn="l"/>
              </a:tabLst>
              <a:defRPr/>
            </a:pPr>
            <a:endParaRPr lang="en-US" sz="1215">
              <a:solidFill>
                <a:srgbClr val="231F20"/>
              </a:solidFill>
              <a:latin typeface="Segoe UI"/>
            </a:endParaRPr>
          </a:p>
          <a:p>
            <a:pPr defTabSz="806867">
              <a:lnSpc>
                <a:spcPts val="882"/>
              </a:lnSpc>
              <a:tabLst>
                <a:tab pos="201717" algn="l"/>
                <a:tab pos="212923" algn="l"/>
                <a:tab pos="224130" algn="l"/>
                <a:tab pos="235336" algn="l"/>
              </a:tabLst>
              <a:defRPr/>
            </a:pPr>
            <a:endParaRPr lang="en-US" sz="1215">
              <a:solidFill>
                <a:srgbClr val="231F20"/>
              </a:solidFill>
              <a:latin typeface="Segoe UI"/>
            </a:endParaRPr>
          </a:p>
          <a:p>
            <a:pPr defTabSz="806867">
              <a:lnSpc>
                <a:spcPts val="882"/>
              </a:lnSpc>
              <a:tabLst>
                <a:tab pos="201717" algn="l"/>
                <a:tab pos="212923" algn="l"/>
                <a:tab pos="224130" algn="l"/>
                <a:tab pos="235336" algn="l"/>
              </a:tabLst>
              <a:defRPr/>
            </a:pPr>
            <a:endParaRPr lang="en-US" sz="1215">
              <a:solidFill>
                <a:srgbClr val="231F20"/>
              </a:solidFill>
              <a:latin typeface="Segoe UI"/>
            </a:endParaRPr>
          </a:p>
          <a:p>
            <a:pPr defTabSz="806867">
              <a:lnSpc>
                <a:spcPts val="1101"/>
              </a:lnSpc>
              <a:tabLst>
                <a:tab pos="201717" algn="l"/>
                <a:tab pos="212923" algn="l"/>
                <a:tab pos="224130" algn="l"/>
                <a:tab pos="235336" algn="l"/>
              </a:tabLst>
              <a:defRPr/>
            </a:pPr>
            <a:r>
              <a:rPr lang="en-US" sz="1215">
                <a:solidFill>
                  <a:srgbClr val="231F20"/>
                </a:solidFill>
                <a:latin typeface="Segoe UI"/>
              </a:rPr>
              <a:t>			High</a:t>
            </a:r>
          </a:p>
          <a:p>
            <a:pPr defTabSz="806867">
              <a:lnSpc>
                <a:spcPts val="1842"/>
              </a:lnSpc>
              <a:tabLst>
                <a:tab pos="201717" algn="l"/>
                <a:tab pos="212923" algn="l"/>
                <a:tab pos="224130" algn="l"/>
                <a:tab pos="235336" algn="l"/>
              </a:tabLst>
              <a:defRPr/>
            </a:pPr>
            <a:r>
              <a:rPr lang="en-US" sz="1215">
                <a:solidFill>
                  <a:srgbClr val="231F20"/>
                </a:solidFill>
                <a:latin typeface="Segoe UI"/>
              </a:rPr>
              <a:t>High 1440</a:t>
            </a:r>
          </a:p>
          <a:p>
            <a:pPr defTabSz="806867">
              <a:lnSpc>
                <a:spcPts val="1842"/>
              </a:lnSpc>
              <a:tabLst>
                <a:tab pos="201717" algn="l"/>
                <a:tab pos="212923" algn="l"/>
                <a:tab pos="224130" algn="l"/>
                <a:tab pos="235336" algn="l"/>
              </a:tabLst>
              <a:defRPr/>
            </a:pPr>
            <a:r>
              <a:rPr lang="en-US" sz="1215">
                <a:solidFill>
                  <a:srgbClr val="231F20"/>
                </a:solidFill>
                <a:latin typeface="Segoe UI"/>
              </a:rPr>
              <a:t>		Main</a:t>
            </a:r>
          </a:p>
          <a:p>
            <a:pPr defTabSz="806867">
              <a:lnSpc>
                <a:spcPts val="1853"/>
              </a:lnSpc>
              <a:tabLst>
                <a:tab pos="201717" algn="l"/>
                <a:tab pos="212923" algn="l"/>
                <a:tab pos="224130" algn="l"/>
                <a:tab pos="235336" algn="l"/>
              </a:tabLst>
              <a:defRPr/>
            </a:pPr>
            <a:r>
              <a:rPr lang="en-US" sz="1215">
                <a:solidFill>
                  <a:srgbClr val="231F20"/>
                </a:solidFill>
                <a:latin typeface="Segoe UI"/>
              </a:rPr>
              <a:t>				Low</a:t>
            </a:r>
          </a:p>
        </p:txBody>
      </p:sp>
      <p:sp>
        <p:nvSpPr>
          <p:cNvPr id="36" name="TextBox 35"/>
          <p:cNvSpPr txBox="1"/>
          <p:nvPr/>
        </p:nvSpPr>
        <p:spPr>
          <a:xfrm>
            <a:off x="3614312" y="4399765"/>
            <a:ext cx="1014701" cy="1308050"/>
          </a:xfrm>
          <a:prstGeom prst="rect">
            <a:avLst/>
          </a:prstGeom>
          <a:noFill/>
        </p:spPr>
        <p:txBody>
          <a:bodyPr vert="horz" wrap="none" lIns="0" tIns="0" rIns="0" bIns="0" rtlCol="0">
            <a:spAutoFit/>
          </a:bodyPr>
          <a:lstStyle/>
          <a:p>
            <a:pPr defTabSz="806867">
              <a:lnSpc>
                <a:spcPts val="1045"/>
              </a:lnSpc>
              <a:tabLst>
                <a:tab pos="145684" algn="l"/>
                <a:tab pos="168097" algn="l"/>
                <a:tab pos="392227" algn="l"/>
              </a:tabLst>
              <a:defRPr/>
            </a:pPr>
            <a:r>
              <a:rPr lang="en-US" sz="1588"/>
              <a:t>			</a:t>
            </a:r>
            <a:r>
              <a:rPr lang="en-US" sz="1215">
                <a:solidFill>
                  <a:srgbClr val="231F20"/>
                </a:solidFill>
                <a:latin typeface="Segoe UI"/>
              </a:rPr>
              <a:t>Max</a:t>
            </a:r>
          </a:p>
          <a:p>
            <a:pPr defTabSz="806867">
              <a:lnSpc>
                <a:spcPts val="1842"/>
              </a:lnSpc>
              <a:tabLst>
                <a:tab pos="145684" algn="l"/>
                <a:tab pos="168097" algn="l"/>
                <a:tab pos="392227" algn="l"/>
              </a:tabLst>
              <a:defRPr/>
            </a:pPr>
            <a:r>
              <a:rPr lang="en-US" sz="1215">
                <a:solidFill>
                  <a:srgbClr val="231F20"/>
                </a:solidFill>
                <a:latin typeface="Segoe UI"/>
              </a:rPr>
              <a:t>	Resolution</a:t>
            </a:r>
          </a:p>
          <a:p>
            <a:pPr defTabSz="806867">
              <a:lnSpc>
                <a:spcPts val="2135"/>
              </a:lnSpc>
              <a:tabLst>
                <a:tab pos="145684" algn="l"/>
                <a:tab pos="168097" algn="l"/>
                <a:tab pos="392227" algn="l"/>
              </a:tabLst>
              <a:defRPr/>
            </a:pPr>
            <a:r>
              <a:rPr lang="en-US" sz="1215">
                <a:solidFill>
                  <a:srgbClr val="231F20"/>
                </a:solidFill>
                <a:latin typeface="Segoe UI"/>
              </a:rPr>
              <a:t>1</a:t>
            </a:r>
            <a:r>
              <a:rPr lang="en-US" sz="1215" i="1">
                <a:solidFill>
                  <a:srgbClr val="231F20"/>
                </a:solidFill>
                <a:latin typeface="Segoe UI"/>
              </a:rPr>
              <a:t>, </a:t>
            </a:r>
            <a:r>
              <a:rPr lang="en-US" sz="1215">
                <a:solidFill>
                  <a:srgbClr val="231F20"/>
                </a:solidFill>
                <a:latin typeface="Segoe UI"/>
              </a:rPr>
              <a:t>920 </a:t>
            </a:r>
            <a:r>
              <a:rPr lang="en-US" sz="1215" i="1">
                <a:solidFill>
                  <a:srgbClr val="231F20"/>
                </a:solidFill>
                <a:latin typeface="Segoe UI"/>
              </a:rPr>
              <a:t>× </a:t>
            </a:r>
            <a:r>
              <a:rPr lang="en-US" sz="1215">
                <a:solidFill>
                  <a:srgbClr val="231F20"/>
                </a:solidFill>
                <a:latin typeface="Segoe UI"/>
              </a:rPr>
              <a:t>1</a:t>
            </a:r>
            <a:r>
              <a:rPr lang="en-US" sz="1215" i="1">
                <a:solidFill>
                  <a:srgbClr val="231F20"/>
                </a:solidFill>
                <a:latin typeface="Segoe UI"/>
              </a:rPr>
              <a:t>, </a:t>
            </a:r>
            <a:r>
              <a:rPr lang="en-US" sz="1215">
                <a:solidFill>
                  <a:srgbClr val="231F20"/>
                </a:solidFill>
                <a:latin typeface="Segoe UI"/>
              </a:rPr>
              <a:t>152</a:t>
            </a:r>
          </a:p>
          <a:p>
            <a:pPr defTabSz="806867">
              <a:lnSpc>
                <a:spcPts val="1842"/>
              </a:lnSpc>
              <a:tabLst>
                <a:tab pos="145684" algn="l"/>
                <a:tab pos="168097" algn="l"/>
                <a:tab pos="392227" algn="l"/>
              </a:tabLst>
              <a:defRPr/>
            </a:pPr>
            <a:r>
              <a:rPr lang="en-US" sz="1215">
                <a:solidFill>
                  <a:srgbClr val="231F20"/>
                </a:solidFill>
                <a:latin typeface="Segoe UI"/>
              </a:rPr>
              <a:t>1</a:t>
            </a:r>
            <a:r>
              <a:rPr lang="en-US" sz="1215" i="1">
                <a:solidFill>
                  <a:srgbClr val="231F20"/>
                </a:solidFill>
                <a:latin typeface="Segoe UI"/>
              </a:rPr>
              <a:t>, </a:t>
            </a:r>
            <a:r>
              <a:rPr lang="en-US" sz="1215">
                <a:solidFill>
                  <a:srgbClr val="231F20"/>
                </a:solidFill>
                <a:latin typeface="Segoe UI"/>
              </a:rPr>
              <a:t>440 </a:t>
            </a:r>
            <a:r>
              <a:rPr lang="en-US" sz="1215" i="1">
                <a:solidFill>
                  <a:srgbClr val="231F20"/>
                </a:solidFill>
                <a:latin typeface="Segoe UI"/>
              </a:rPr>
              <a:t>× </a:t>
            </a:r>
            <a:r>
              <a:rPr lang="en-US" sz="1215">
                <a:solidFill>
                  <a:srgbClr val="231F20"/>
                </a:solidFill>
                <a:latin typeface="Segoe UI"/>
              </a:rPr>
              <a:t>1</a:t>
            </a:r>
            <a:r>
              <a:rPr lang="en-US" sz="1215" i="1">
                <a:solidFill>
                  <a:srgbClr val="231F20"/>
                </a:solidFill>
                <a:latin typeface="Segoe UI"/>
              </a:rPr>
              <a:t>, </a:t>
            </a:r>
            <a:r>
              <a:rPr lang="en-US" sz="1215">
                <a:solidFill>
                  <a:srgbClr val="231F20"/>
                </a:solidFill>
                <a:latin typeface="Segoe UI"/>
              </a:rPr>
              <a:t>152</a:t>
            </a:r>
          </a:p>
          <a:p>
            <a:pPr defTabSz="806867">
              <a:lnSpc>
                <a:spcPts val="1842"/>
              </a:lnSpc>
              <a:tabLst>
                <a:tab pos="145684" algn="l"/>
                <a:tab pos="168097" algn="l"/>
                <a:tab pos="392227" algn="l"/>
              </a:tabLst>
              <a:defRPr/>
            </a:pPr>
            <a:r>
              <a:rPr lang="en-US" sz="1215">
                <a:solidFill>
                  <a:srgbClr val="231F20"/>
                </a:solidFill>
                <a:latin typeface="Segoe UI"/>
              </a:rPr>
              <a:t>		720 </a:t>
            </a:r>
            <a:r>
              <a:rPr lang="en-US" sz="1215" i="1">
                <a:solidFill>
                  <a:srgbClr val="231F20"/>
                </a:solidFill>
                <a:latin typeface="Segoe UI"/>
              </a:rPr>
              <a:t>× </a:t>
            </a:r>
            <a:r>
              <a:rPr lang="en-US" sz="1215">
                <a:solidFill>
                  <a:srgbClr val="231F20"/>
                </a:solidFill>
                <a:latin typeface="Segoe UI"/>
              </a:rPr>
              <a:t>576</a:t>
            </a:r>
          </a:p>
          <a:p>
            <a:pPr defTabSz="806867">
              <a:lnSpc>
                <a:spcPts val="1853"/>
              </a:lnSpc>
              <a:tabLst>
                <a:tab pos="145684" algn="l"/>
                <a:tab pos="168097" algn="l"/>
                <a:tab pos="392227" algn="l"/>
              </a:tabLst>
              <a:defRPr/>
            </a:pPr>
            <a:r>
              <a:rPr lang="en-US" sz="1215">
                <a:solidFill>
                  <a:srgbClr val="231F20"/>
                </a:solidFill>
                <a:latin typeface="Segoe UI"/>
              </a:rPr>
              <a:t>		352 </a:t>
            </a:r>
            <a:r>
              <a:rPr lang="en-US" sz="1215" i="1">
                <a:solidFill>
                  <a:srgbClr val="231F20"/>
                </a:solidFill>
                <a:latin typeface="Segoe UI"/>
              </a:rPr>
              <a:t>× </a:t>
            </a:r>
            <a:r>
              <a:rPr lang="en-US" sz="1215">
                <a:solidFill>
                  <a:srgbClr val="231F20"/>
                </a:solidFill>
                <a:latin typeface="Segoe UI"/>
              </a:rPr>
              <a:t>288</a:t>
            </a:r>
          </a:p>
        </p:txBody>
      </p:sp>
      <p:sp>
        <p:nvSpPr>
          <p:cNvPr id="37" name="TextBox 36"/>
          <p:cNvSpPr txBox="1"/>
          <p:nvPr/>
        </p:nvSpPr>
        <p:spPr>
          <a:xfrm>
            <a:off x="4954983" y="4399765"/>
            <a:ext cx="290144" cy="1282402"/>
          </a:xfrm>
          <a:prstGeom prst="rect">
            <a:avLst/>
          </a:prstGeom>
          <a:noFill/>
        </p:spPr>
        <p:txBody>
          <a:bodyPr vert="horz" wrap="none" lIns="0" tIns="0" rIns="0" bIns="0" rtlCol="0">
            <a:spAutoFit/>
          </a:bodyPr>
          <a:lstStyle/>
          <a:p>
            <a:pPr defTabSz="806867">
              <a:lnSpc>
                <a:spcPts val="1045"/>
              </a:lnSpc>
              <a:tabLst>
                <a:tab pos="44826" algn="l"/>
                <a:tab pos="67239" algn="l"/>
              </a:tabLst>
              <a:defRPr/>
            </a:pPr>
            <a:r>
              <a:rPr lang="fr-FR" sz="1215">
                <a:solidFill>
                  <a:srgbClr val="231F20"/>
                </a:solidFill>
                <a:latin typeface="Segoe UI"/>
              </a:rPr>
              <a:t>Max</a:t>
            </a:r>
          </a:p>
          <a:p>
            <a:pPr defTabSz="806867">
              <a:lnSpc>
                <a:spcPts val="1842"/>
              </a:lnSpc>
              <a:tabLst>
                <a:tab pos="44826" algn="l"/>
                <a:tab pos="67239" algn="l"/>
              </a:tabLst>
              <a:defRPr/>
            </a:pPr>
            <a:r>
              <a:rPr lang="fr-FR" sz="1215">
                <a:solidFill>
                  <a:srgbClr val="231F20"/>
                </a:solidFill>
                <a:latin typeface="Segoe UI"/>
              </a:rPr>
              <a:t>	fps</a:t>
            </a:r>
          </a:p>
          <a:p>
            <a:pPr defTabSz="806867">
              <a:lnSpc>
                <a:spcPts val="1906"/>
              </a:lnSpc>
              <a:tabLst>
                <a:tab pos="44826" algn="l"/>
                <a:tab pos="67239" algn="l"/>
              </a:tabLst>
              <a:defRPr/>
            </a:pPr>
            <a:r>
              <a:rPr lang="fr-FR" sz="1215">
                <a:solidFill>
                  <a:srgbClr val="231F20"/>
                </a:solidFill>
                <a:latin typeface="Segoe UI"/>
              </a:rPr>
              <a:t>		60</a:t>
            </a:r>
          </a:p>
          <a:p>
            <a:pPr defTabSz="806867">
              <a:lnSpc>
                <a:spcPts val="1842"/>
              </a:lnSpc>
              <a:tabLst>
                <a:tab pos="44826" algn="l"/>
                <a:tab pos="67239" algn="l"/>
              </a:tabLst>
              <a:defRPr/>
            </a:pPr>
            <a:r>
              <a:rPr lang="fr-FR" sz="1215">
                <a:solidFill>
                  <a:srgbClr val="231F20"/>
                </a:solidFill>
                <a:latin typeface="Segoe UI"/>
              </a:rPr>
              <a:t>		60</a:t>
            </a:r>
          </a:p>
          <a:p>
            <a:pPr defTabSz="806867">
              <a:lnSpc>
                <a:spcPts val="1842"/>
              </a:lnSpc>
              <a:tabLst>
                <a:tab pos="44826" algn="l"/>
                <a:tab pos="67239" algn="l"/>
              </a:tabLst>
              <a:defRPr/>
            </a:pPr>
            <a:r>
              <a:rPr lang="fr-FR" sz="1215">
                <a:solidFill>
                  <a:srgbClr val="231F20"/>
                </a:solidFill>
                <a:latin typeface="Segoe UI"/>
              </a:rPr>
              <a:t>		30</a:t>
            </a:r>
          </a:p>
          <a:p>
            <a:pPr defTabSz="806867">
              <a:lnSpc>
                <a:spcPts val="1853"/>
              </a:lnSpc>
              <a:tabLst>
                <a:tab pos="44826" algn="l"/>
                <a:tab pos="67239" algn="l"/>
              </a:tabLst>
              <a:defRPr/>
            </a:pPr>
            <a:r>
              <a:rPr lang="fr-FR" sz="1215">
                <a:solidFill>
                  <a:srgbClr val="231F20"/>
                </a:solidFill>
                <a:latin typeface="Segoe UI"/>
              </a:rPr>
              <a:t>		30</a:t>
            </a:r>
            <a:endParaRPr lang="en-US" sz="1215">
              <a:solidFill>
                <a:srgbClr val="231F20"/>
              </a:solidFill>
              <a:latin typeface="Segoe UI"/>
            </a:endParaRPr>
          </a:p>
        </p:txBody>
      </p:sp>
      <p:sp>
        <p:nvSpPr>
          <p:cNvPr id="38" name="TextBox 37"/>
          <p:cNvSpPr txBox="1"/>
          <p:nvPr/>
        </p:nvSpPr>
        <p:spPr>
          <a:xfrm>
            <a:off x="5512980" y="4399765"/>
            <a:ext cx="705321" cy="1308050"/>
          </a:xfrm>
          <a:prstGeom prst="rect">
            <a:avLst/>
          </a:prstGeom>
          <a:noFill/>
        </p:spPr>
        <p:txBody>
          <a:bodyPr vert="horz" wrap="none" lIns="0" tIns="0" rIns="0" bIns="0" rtlCol="0">
            <a:spAutoFit/>
          </a:bodyPr>
          <a:lstStyle/>
          <a:p>
            <a:pPr defTabSz="806867">
              <a:lnSpc>
                <a:spcPts val="1045"/>
              </a:lnSpc>
              <a:tabLst>
                <a:tab pos="56032" algn="l"/>
                <a:tab pos="235336" algn="l"/>
              </a:tabLst>
              <a:defRPr/>
            </a:pPr>
            <a:r>
              <a:rPr lang="de-DE" sz="1588"/>
              <a:t>		</a:t>
            </a:r>
            <a:r>
              <a:rPr lang="de-DE" sz="1215">
                <a:solidFill>
                  <a:srgbClr val="231F20"/>
                </a:solidFill>
                <a:latin typeface="Segoe UI"/>
              </a:rPr>
              <a:t>Max</a:t>
            </a:r>
          </a:p>
          <a:p>
            <a:pPr defTabSz="806867">
              <a:lnSpc>
                <a:spcPts val="1842"/>
              </a:lnSpc>
              <a:tabLst>
                <a:tab pos="56032" algn="l"/>
                <a:tab pos="235336" algn="l"/>
              </a:tabLst>
              <a:defRPr/>
            </a:pPr>
            <a:r>
              <a:rPr lang="de-DE" sz="1215">
                <a:solidFill>
                  <a:srgbClr val="231F20"/>
                </a:solidFill>
                <a:latin typeface="Segoe UI"/>
              </a:rPr>
              <a:t>Pixels/sec</a:t>
            </a:r>
          </a:p>
          <a:p>
            <a:pPr defTabSz="806867">
              <a:lnSpc>
                <a:spcPts val="2135"/>
              </a:lnSpc>
              <a:tabLst>
                <a:tab pos="56032" algn="l"/>
                <a:tab pos="235336" algn="l"/>
              </a:tabLst>
              <a:defRPr/>
            </a:pPr>
            <a:r>
              <a:rPr lang="de-DE" sz="1215">
                <a:solidFill>
                  <a:srgbClr val="231F20"/>
                </a:solidFill>
                <a:latin typeface="Segoe UI"/>
              </a:rPr>
              <a:t>62</a:t>
            </a:r>
            <a:r>
              <a:rPr lang="de-DE" sz="1215" i="1">
                <a:solidFill>
                  <a:srgbClr val="231F20"/>
                </a:solidFill>
                <a:latin typeface="Segoe UI"/>
              </a:rPr>
              <a:t>.</a:t>
            </a:r>
            <a:r>
              <a:rPr lang="de-DE" sz="1215">
                <a:solidFill>
                  <a:srgbClr val="231F20"/>
                </a:solidFill>
                <a:latin typeface="Segoe UI"/>
              </a:rPr>
              <a:t>7 </a:t>
            </a:r>
            <a:r>
              <a:rPr lang="de-DE" sz="1215" i="1">
                <a:solidFill>
                  <a:srgbClr val="231F20"/>
                </a:solidFill>
                <a:latin typeface="Segoe UI"/>
              </a:rPr>
              <a:t>× </a:t>
            </a:r>
            <a:r>
              <a:rPr lang="de-DE" sz="1215">
                <a:solidFill>
                  <a:srgbClr val="231F20"/>
                </a:solidFill>
                <a:latin typeface="Segoe UI"/>
              </a:rPr>
              <a:t>10</a:t>
            </a:r>
            <a:r>
              <a:rPr lang="de-DE" sz="879">
                <a:solidFill>
                  <a:srgbClr val="231F20"/>
                </a:solidFill>
                <a:latin typeface="Segoe UI"/>
              </a:rPr>
              <a:t>6</a:t>
            </a:r>
          </a:p>
          <a:p>
            <a:pPr defTabSz="806867">
              <a:lnSpc>
                <a:spcPts val="1842"/>
              </a:lnSpc>
              <a:tabLst>
                <a:tab pos="56032" algn="l"/>
                <a:tab pos="235336" algn="l"/>
              </a:tabLst>
              <a:defRPr/>
            </a:pPr>
            <a:r>
              <a:rPr lang="de-DE" sz="1215">
                <a:solidFill>
                  <a:srgbClr val="231F20"/>
                </a:solidFill>
                <a:latin typeface="Segoe UI"/>
              </a:rPr>
              <a:t>47</a:t>
            </a:r>
            <a:r>
              <a:rPr lang="de-DE" sz="1215" i="1">
                <a:solidFill>
                  <a:srgbClr val="231F20"/>
                </a:solidFill>
                <a:latin typeface="Segoe UI"/>
              </a:rPr>
              <a:t>.</a:t>
            </a:r>
            <a:r>
              <a:rPr lang="de-DE" sz="1215">
                <a:solidFill>
                  <a:srgbClr val="231F20"/>
                </a:solidFill>
                <a:latin typeface="Segoe UI"/>
              </a:rPr>
              <a:t>0 </a:t>
            </a:r>
            <a:r>
              <a:rPr lang="de-DE" sz="1215" i="1">
                <a:solidFill>
                  <a:srgbClr val="231F20"/>
                </a:solidFill>
                <a:latin typeface="Segoe UI"/>
              </a:rPr>
              <a:t>× </a:t>
            </a:r>
            <a:r>
              <a:rPr lang="de-DE" sz="1215">
                <a:solidFill>
                  <a:srgbClr val="231F20"/>
                </a:solidFill>
                <a:latin typeface="Segoe UI"/>
              </a:rPr>
              <a:t>10</a:t>
            </a:r>
            <a:r>
              <a:rPr lang="de-DE" sz="879">
                <a:solidFill>
                  <a:srgbClr val="231F20"/>
                </a:solidFill>
                <a:latin typeface="Segoe UI"/>
              </a:rPr>
              <a:t>6</a:t>
            </a:r>
          </a:p>
          <a:p>
            <a:pPr defTabSz="806867">
              <a:lnSpc>
                <a:spcPts val="1842"/>
              </a:lnSpc>
              <a:tabLst>
                <a:tab pos="56032" algn="l"/>
                <a:tab pos="235336" algn="l"/>
              </a:tabLst>
              <a:defRPr/>
            </a:pPr>
            <a:r>
              <a:rPr lang="de-DE" sz="1215">
                <a:solidFill>
                  <a:srgbClr val="231F20"/>
                </a:solidFill>
                <a:latin typeface="Segoe UI"/>
              </a:rPr>
              <a:t>10</a:t>
            </a:r>
            <a:r>
              <a:rPr lang="de-DE" sz="1215" i="1">
                <a:solidFill>
                  <a:srgbClr val="231F20"/>
                </a:solidFill>
                <a:latin typeface="Segoe UI"/>
              </a:rPr>
              <a:t>.</a:t>
            </a:r>
            <a:r>
              <a:rPr lang="de-DE" sz="1215">
                <a:solidFill>
                  <a:srgbClr val="231F20"/>
                </a:solidFill>
                <a:latin typeface="Segoe UI"/>
              </a:rPr>
              <a:t>4 </a:t>
            </a:r>
            <a:r>
              <a:rPr lang="de-DE" sz="1215" i="1">
                <a:solidFill>
                  <a:srgbClr val="231F20"/>
                </a:solidFill>
                <a:latin typeface="Segoe UI"/>
              </a:rPr>
              <a:t>× </a:t>
            </a:r>
            <a:r>
              <a:rPr lang="de-DE" sz="1215">
                <a:solidFill>
                  <a:srgbClr val="231F20"/>
                </a:solidFill>
                <a:latin typeface="Segoe UI"/>
              </a:rPr>
              <a:t>10</a:t>
            </a:r>
            <a:r>
              <a:rPr lang="de-DE" sz="879">
                <a:solidFill>
                  <a:srgbClr val="231F20"/>
                </a:solidFill>
                <a:latin typeface="Segoe UI"/>
              </a:rPr>
              <a:t>6</a:t>
            </a:r>
          </a:p>
          <a:p>
            <a:pPr defTabSz="806867">
              <a:lnSpc>
                <a:spcPts val="1853"/>
              </a:lnSpc>
              <a:tabLst>
                <a:tab pos="56032" algn="l"/>
                <a:tab pos="235336" algn="l"/>
              </a:tabLst>
              <a:defRPr/>
            </a:pPr>
            <a:r>
              <a:rPr lang="de-DE" sz="879">
                <a:solidFill>
                  <a:srgbClr val="231F20"/>
                </a:solidFill>
                <a:latin typeface="Segoe UI"/>
              </a:rPr>
              <a:t>	</a:t>
            </a:r>
            <a:r>
              <a:rPr lang="de-DE" sz="1215">
                <a:solidFill>
                  <a:srgbClr val="231F20"/>
                </a:solidFill>
                <a:latin typeface="Segoe UI"/>
              </a:rPr>
              <a:t>3</a:t>
            </a:r>
            <a:r>
              <a:rPr lang="de-DE" sz="1215" i="1">
                <a:solidFill>
                  <a:srgbClr val="231F20"/>
                </a:solidFill>
                <a:latin typeface="Segoe UI"/>
              </a:rPr>
              <a:t>.</a:t>
            </a:r>
            <a:r>
              <a:rPr lang="de-DE" sz="1215">
                <a:solidFill>
                  <a:srgbClr val="231F20"/>
                </a:solidFill>
                <a:latin typeface="Segoe UI"/>
              </a:rPr>
              <a:t>0 </a:t>
            </a:r>
            <a:r>
              <a:rPr lang="de-DE" sz="1215" i="1">
                <a:solidFill>
                  <a:srgbClr val="231F20"/>
                </a:solidFill>
                <a:latin typeface="Segoe UI"/>
              </a:rPr>
              <a:t>× </a:t>
            </a:r>
            <a:r>
              <a:rPr lang="de-DE" sz="1215">
                <a:solidFill>
                  <a:srgbClr val="231F20"/>
                </a:solidFill>
                <a:latin typeface="Segoe UI"/>
              </a:rPr>
              <a:t>10</a:t>
            </a:r>
            <a:r>
              <a:rPr lang="de-DE" sz="879">
                <a:solidFill>
                  <a:srgbClr val="231F20"/>
                </a:solidFill>
                <a:latin typeface="Segoe UI"/>
              </a:rPr>
              <a:t>6</a:t>
            </a:r>
            <a:endParaRPr lang="en-US" sz="879">
              <a:solidFill>
                <a:srgbClr val="231F20"/>
              </a:solidFill>
              <a:latin typeface="Segoe UI"/>
            </a:endParaRPr>
          </a:p>
        </p:txBody>
      </p:sp>
      <p:sp>
        <p:nvSpPr>
          <p:cNvPr id="39" name="TextBox 38"/>
          <p:cNvSpPr txBox="1"/>
          <p:nvPr/>
        </p:nvSpPr>
        <p:spPr>
          <a:xfrm>
            <a:off x="6539001" y="4399765"/>
            <a:ext cx="1191416" cy="1282402"/>
          </a:xfrm>
          <a:prstGeom prst="rect">
            <a:avLst/>
          </a:prstGeom>
          <a:noFill/>
        </p:spPr>
        <p:txBody>
          <a:bodyPr vert="horz" wrap="none" lIns="0" tIns="0" rIns="0" bIns="0" rtlCol="0">
            <a:spAutoFit/>
          </a:bodyPr>
          <a:lstStyle/>
          <a:p>
            <a:pPr defTabSz="806867">
              <a:lnSpc>
                <a:spcPts val="1045"/>
              </a:lnSpc>
              <a:tabLst>
                <a:tab pos="302575" algn="l"/>
                <a:tab pos="638769" algn="l"/>
                <a:tab pos="683595" algn="l"/>
              </a:tabLst>
              <a:defRPr/>
            </a:pPr>
            <a:r>
              <a:rPr lang="en-US" sz="1588"/>
              <a:t>	</a:t>
            </a:r>
            <a:r>
              <a:rPr lang="en-US" sz="1215">
                <a:solidFill>
                  <a:srgbClr val="231F20"/>
                </a:solidFill>
                <a:latin typeface="Segoe UI"/>
              </a:rPr>
              <a:t>Max coded</a:t>
            </a:r>
          </a:p>
          <a:p>
            <a:pPr defTabSz="806867">
              <a:lnSpc>
                <a:spcPts val="1842"/>
              </a:lnSpc>
              <a:tabLst>
                <a:tab pos="302575" algn="l"/>
                <a:tab pos="638769" algn="l"/>
                <a:tab pos="683595" algn="l"/>
              </a:tabLst>
              <a:defRPr/>
            </a:pPr>
            <a:r>
              <a:rPr lang="en-US" sz="1215">
                <a:solidFill>
                  <a:srgbClr val="231F20"/>
                </a:solidFill>
                <a:latin typeface="Segoe UI"/>
              </a:rPr>
              <a:t>Data Rate (Mbps)</a:t>
            </a:r>
          </a:p>
          <a:p>
            <a:pPr defTabSz="806867">
              <a:lnSpc>
                <a:spcPts val="1906"/>
              </a:lnSpc>
              <a:tabLst>
                <a:tab pos="302575" algn="l"/>
                <a:tab pos="638769" algn="l"/>
                <a:tab pos="683595" algn="l"/>
              </a:tabLst>
              <a:defRPr/>
            </a:pPr>
            <a:r>
              <a:rPr lang="en-US" sz="1215">
                <a:solidFill>
                  <a:srgbClr val="231F20"/>
                </a:solidFill>
                <a:latin typeface="Segoe UI"/>
              </a:rPr>
              <a:t>		80</a:t>
            </a:r>
          </a:p>
          <a:p>
            <a:pPr defTabSz="806867">
              <a:lnSpc>
                <a:spcPts val="1842"/>
              </a:lnSpc>
              <a:tabLst>
                <a:tab pos="302575" algn="l"/>
                <a:tab pos="638769" algn="l"/>
                <a:tab pos="683595" algn="l"/>
              </a:tabLst>
              <a:defRPr/>
            </a:pPr>
            <a:r>
              <a:rPr lang="en-US" sz="1215">
                <a:solidFill>
                  <a:srgbClr val="231F20"/>
                </a:solidFill>
                <a:latin typeface="Segoe UI"/>
              </a:rPr>
              <a:t>		60</a:t>
            </a:r>
          </a:p>
          <a:p>
            <a:pPr defTabSz="806867">
              <a:lnSpc>
                <a:spcPts val="1842"/>
              </a:lnSpc>
              <a:tabLst>
                <a:tab pos="302575" algn="l"/>
                <a:tab pos="638769" algn="l"/>
                <a:tab pos="683595" algn="l"/>
              </a:tabLst>
              <a:defRPr/>
            </a:pPr>
            <a:r>
              <a:rPr lang="en-US" sz="1215">
                <a:solidFill>
                  <a:srgbClr val="231F20"/>
                </a:solidFill>
                <a:latin typeface="Segoe UI"/>
              </a:rPr>
              <a:t>		15</a:t>
            </a:r>
          </a:p>
          <a:p>
            <a:pPr defTabSz="806867">
              <a:lnSpc>
                <a:spcPts val="1853"/>
              </a:lnSpc>
              <a:tabLst>
                <a:tab pos="302575" algn="l"/>
                <a:tab pos="638769" algn="l"/>
                <a:tab pos="683595" algn="l"/>
              </a:tabLst>
              <a:defRPr/>
            </a:pPr>
            <a:r>
              <a:rPr lang="en-US" sz="1215">
                <a:solidFill>
                  <a:srgbClr val="231F20"/>
                </a:solidFill>
                <a:latin typeface="Segoe UI"/>
              </a:rPr>
              <a:t>			4</a:t>
            </a:r>
          </a:p>
        </p:txBody>
      </p:sp>
      <p:sp>
        <p:nvSpPr>
          <p:cNvPr id="40" name="TextBox 39"/>
          <p:cNvSpPr txBox="1"/>
          <p:nvPr/>
        </p:nvSpPr>
        <p:spPr>
          <a:xfrm>
            <a:off x="8226687" y="4399765"/>
            <a:ext cx="1466555" cy="1295226"/>
          </a:xfrm>
          <a:prstGeom prst="rect">
            <a:avLst/>
          </a:prstGeom>
          <a:noFill/>
        </p:spPr>
        <p:txBody>
          <a:bodyPr vert="horz" wrap="none" lIns="0" tIns="0" rIns="0" bIns="0" rtlCol="0">
            <a:spAutoFit/>
          </a:bodyPr>
          <a:lstStyle/>
          <a:p>
            <a:pPr defTabSz="806867">
              <a:lnSpc>
                <a:spcPts val="1045"/>
              </a:lnSpc>
              <a:tabLst>
                <a:tab pos="168097" algn="l"/>
                <a:tab pos="235336" algn="l"/>
                <a:tab pos="392227" algn="l"/>
                <a:tab pos="437053" algn="l"/>
              </a:tabLst>
              <a:defRPr/>
            </a:pPr>
            <a:r>
              <a:rPr lang="en-US" sz="1588"/>
              <a:t>			</a:t>
            </a:r>
            <a:r>
              <a:rPr lang="en-US" sz="1215">
                <a:solidFill>
                  <a:srgbClr val="231F20"/>
                </a:solidFill>
                <a:latin typeface="Segoe UI"/>
              </a:rPr>
              <a:t>Application</a:t>
            </a:r>
          </a:p>
          <a:p>
            <a:pPr defTabSz="806867">
              <a:lnSpc>
                <a:spcPts val="882"/>
              </a:lnSpc>
              <a:tabLst>
                <a:tab pos="168097" algn="l"/>
                <a:tab pos="235336" algn="l"/>
                <a:tab pos="392227" algn="l"/>
                <a:tab pos="437053" algn="l"/>
              </a:tabLst>
              <a:defRPr/>
            </a:pPr>
            <a:endParaRPr lang="en-US" sz="1215">
              <a:solidFill>
                <a:srgbClr val="231F20"/>
              </a:solidFill>
              <a:latin typeface="Segoe UI"/>
            </a:endParaRPr>
          </a:p>
          <a:p>
            <a:pPr defTabSz="806867">
              <a:lnSpc>
                <a:spcPts val="882"/>
              </a:lnSpc>
              <a:tabLst>
                <a:tab pos="168097" algn="l"/>
                <a:tab pos="235336" algn="l"/>
                <a:tab pos="392227" algn="l"/>
                <a:tab pos="437053" algn="l"/>
              </a:tabLst>
              <a:defRPr/>
            </a:pPr>
            <a:endParaRPr lang="en-US" sz="1215">
              <a:solidFill>
                <a:srgbClr val="231F20"/>
              </a:solidFill>
              <a:latin typeface="Segoe UI"/>
            </a:endParaRPr>
          </a:p>
          <a:p>
            <a:pPr defTabSz="806867">
              <a:lnSpc>
                <a:spcPts val="882"/>
              </a:lnSpc>
              <a:tabLst>
                <a:tab pos="168097" algn="l"/>
                <a:tab pos="235336" algn="l"/>
                <a:tab pos="392227" algn="l"/>
                <a:tab pos="437053" algn="l"/>
              </a:tabLst>
              <a:defRPr/>
            </a:pPr>
            <a:endParaRPr lang="en-US" sz="1215">
              <a:solidFill>
                <a:srgbClr val="231F20"/>
              </a:solidFill>
              <a:latin typeface="Segoe UI"/>
            </a:endParaRPr>
          </a:p>
          <a:p>
            <a:pPr defTabSz="806867">
              <a:lnSpc>
                <a:spcPts val="1101"/>
              </a:lnSpc>
              <a:tabLst>
                <a:tab pos="168097" algn="l"/>
                <a:tab pos="235336" algn="l"/>
                <a:tab pos="392227" algn="l"/>
                <a:tab pos="437053" algn="l"/>
              </a:tabLst>
              <a:defRPr/>
            </a:pPr>
            <a:r>
              <a:rPr lang="en-US" sz="1215">
                <a:solidFill>
                  <a:srgbClr val="231F20"/>
                </a:solidFill>
                <a:latin typeface="Segoe UI"/>
              </a:rPr>
              <a:t>		ﬁlm production</a:t>
            </a:r>
          </a:p>
          <a:p>
            <a:pPr defTabSz="806867">
              <a:lnSpc>
                <a:spcPts val="1842"/>
              </a:lnSpc>
              <a:tabLst>
                <a:tab pos="168097" algn="l"/>
                <a:tab pos="235336" algn="l"/>
                <a:tab pos="392227" algn="l"/>
                <a:tab pos="437053" algn="l"/>
              </a:tabLst>
              <a:defRPr/>
            </a:pPr>
            <a:r>
              <a:rPr lang="en-US" sz="1215">
                <a:solidFill>
                  <a:srgbClr val="231F20"/>
                </a:solidFill>
                <a:latin typeface="Segoe UI"/>
              </a:rPr>
              <a:t>	consumer HDTV</a:t>
            </a:r>
          </a:p>
          <a:p>
            <a:pPr defTabSz="806867">
              <a:lnSpc>
                <a:spcPts val="1842"/>
              </a:lnSpc>
              <a:tabLst>
                <a:tab pos="168097" algn="l"/>
                <a:tab pos="235336" algn="l"/>
                <a:tab pos="392227" algn="l"/>
                <a:tab pos="437053" algn="l"/>
              </a:tabLst>
              <a:defRPr/>
            </a:pPr>
            <a:r>
              <a:rPr lang="en-US" sz="1215">
                <a:solidFill>
                  <a:srgbClr val="231F20"/>
                </a:solidFill>
                <a:latin typeface="Segoe UI"/>
              </a:rPr>
              <a:t>				studio TV</a:t>
            </a:r>
          </a:p>
          <a:p>
            <a:pPr defTabSz="806867">
              <a:lnSpc>
                <a:spcPts val="1853"/>
              </a:lnSpc>
              <a:tabLst>
                <a:tab pos="168097" algn="l"/>
                <a:tab pos="235336" algn="l"/>
                <a:tab pos="392227" algn="l"/>
                <a:tab pos="437053" algn="l"/>
              </a:tabLst>
              <a:defRPr/>
            </a:pPr>
            <a:r>
              <a:rPr lang="en-US" sz="1215">
                <a:solidFill>
                  <a:srgbClr val="231F20"/>
                </a:solidFill>
                <a:latin typeface="Segoe UI"/>
              </a:rPr>
              <a:t>consumer tape equiv.</a:t>
            </a:r>
          </a:p>
        </p:txBody>
      </p:sp>
      <p:sp>
        <p:nvSpPr>
          <p:cNvPr id="44" name="Footer Placeholder 43">
            <a:extLst>
              <a:ext uri="{FF2B5EF4-FFF2-40B4-BE49-F238E27FC236}">
                <a16:creationId xmlns:a16="http://schemas.microsoft.com/office/drawing/2014/main" id="{9658C0B5-4384-477B-8FB9-27C92542D00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7808111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DF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24928" cy="5283498"/>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1535288"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2117"/>
              </a:lnSpc>
              <a:tabLst>
                <a:tab pos="190510" algn="l"/>
                <a:tab pos="425846" algn="l"/>
                <a:tab pos="493085" algn="l"/>
                <a:tab pos="750834" algn="l"/>
                <a:tab pos="1535288" algn="l"/>
              </a:tabLst>
              <a:defRPr/>
            </a:pPr>
            <a:r>
              <a:rPr lang="en-US" sz="1215" i="1">
                <a:solidFill>
                  <a:srgbClr val="231F20"/>
                </a:solidFill>
                <a:latin typeface="Segoe UI"/>
              </a:rPr>
              <a:t>					</a:t>
            </a:r>
            <a:r>
              <a:rPr lang="en-US" sz="2100" b="1">
                <a:solidFill>
                  <a:srgbClr val="231F20"/>
                </a:solidFill>
                <a:latin typeface="Segoe UI"/>
              </a:rPr>
              <a:t>Supporting Interlaced Video</a:t>
            </a: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2277"/>
              </a:lnSpc>
              <a:tabLst>
                <a:tab pos="190510" algn="l"/>
                <a:tab pos="425846" algn="l"/>
                <a:tab pos="493085" algn="l"/>
                <a:tab pos="750834" algn="l"/>
                <a:tab pos="153528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MPEG-2 must support interlaced video as well since this is</a:t>
            </a:r>
          </a:p>
          <a:p>
            <a:pPr defTabSz="806867">
              <a:lnSpc>
                <a:spcPts val="2128"/>
              </a:lnSpc>
              <a:tabLst>
                <a:tab pos="190510" algn="l"/>
                <a:tab pos="425846" algn="l"/>
                <a:tab pos="493085" algn="l"/>
                <a:tab pos="750834" algn="l"/>
                <a:tab pos="1535288" algn="l"/>
              </a:tabLst>
              <a:defRPr/>
            </a:pPr>
            <a:r>
              <a:rPr lang="en-US" sz="1750">
                <a:solidFill>
                  <a:srgbClr val="231F20"/>
                </a:solidFill>
                <a:latin typeface="Segoe UI"/>
              </a:rPr>
              <a:t>		one of the options for digital broadcast TV and HDTV.</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2482"/>
              </a:lnSpc>
              <a:tabLst>
                <a:tab pos="190510" algn="l"/>
                <a:tab pos="425846" algn="l"/>
                <a:tab pos="493085" algn="l"/>
                <a:tab pos="750834" algn="l"/>
                <a:tab pos="153528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 interlaced video each frame consists of two ﬁelds, referred</a:t>
            </a:r>
          </a:p>
          <a:p>
            <a:pPr defTabSz="806867">
              <a:lnSpc>
                <a:spcPts val="2139"/>
              </a:lnSpc>
              <a:tabLst>
                <a:tab pos="190510" algn="l"/>
                <a:tab pos="425846" algn="l"/>
                <a:tab pos="493085" algn="l"/>
                <a:tab pos="750834" algn="l"/>
                <a:tab pos="1535288" algn="l"/>
              </a:tabLst>
              <a:defRPr/>
            </a:pPr>
            <a:r>
              <a:rPr lang="en-US" sz="1750">
                <a:solidFill>
                  <a:srgbClr val="231F20"/>
                </a:solidFill>
                <a:latin typeface="Segoe UI"/>
              </a:rPr>
              <a:t>		to as the </a:t>
            </a:r>
            <a:r>
              <a:rPr lang="en-US" sz="1750" i="1">
                <a:solidFill>
                  <a:srgbClr val="231F20"/>
                </a:solidFill>
                <a:latin typeface="Segoe UI"/>
              </a:rPr>
              <a:t>top-ﬁeld </a:t>
            </a:r>
            <a:r>
              <a:rPr lang="en-US" sz="1750">
                <a:solidFill>
                  <a:srgbClr val="231F20"/>
                </a:solidFill>
                <a:latin typeface="Segoe UI"/>
              </a:rPr>
              <a:t>and the </a:t>
            </a:r>
            <a:r>
              <a:rPr lang="en-US" sz="1750" i="1">
                <a:solidFill>
                  <a:srgbClr val="231F20"/>
                </a:solidFill>
                <a:latin typeface="Segoe UI"/>
              </a:rPr>
              <a:t>bottom-ﬁeld</a:t>
            </a:r>
            <a:r>
              <a:rPr lang="en-US" sz="1750">
                <a:solidFill>
                  <a:srgbClr val="231F20"/>
                </a:solidFill>
                <a:latin typeface="Segoe UI"/>
              </a:rPr>
              <a:t>.</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1790"/>
              </a:lnSpc>
              <a:tabLst>
                <a:tab pos="190510" algn="l"/>
                <a:tab pos="425846" algn="l"/>
                <a:tab pos="493085" algn="l"/>
                <a:tab pos="750834" algn="l"/>
                <a:tab pos="1535288"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In a </a:t>
            </a:r>
            <a:r>
              <a:rPr lang="en-US" sz="1750" i="1">
                <a:solidFill>
                  <a:srgbClr val="231F20"/>
                </a:solidFill>
                <a:latin typeface="Segoe UI"/>
              </a:rPr>
              <a:t>Frame-picture</a:t>
            </a:r>
            <a:r>
              <a:rPr lang="en-US" sz="1750">
                <a:solidFill>
                  <a:srgbClr val="231F20"/>
                </a:solidFill>
                <a:latin typeface="Segoe UI"/>
              </a:rPr>
              <a:t>, all scanlines from both ﬁelds are in-</a:t>
            </a:r>
          </a:p>
          <a:p>
            <a:pPr defTabSz="806867">
              <a:lnSpc>
                <a:spcPts val="2786"/>
              </a:lnSpc>
              <a:tabLst>
                <a:tab pos="190510" algn="l"/>
                <a:tab pos="425846" algn="l"/>
                <a:tab pos="493085" algn="l"/>
                <a:tab pos="750834" algn="l"/>
                <a:tab pos="1535288" algn="l"/>
              </a:tabLst>
              <a:defRPr/>
            </a:pPr>
            <a:r>
              <a:rPr lang="en-US" sz="1750">
                <a:solidFill>
                  <a:srgbClr val="231F20"/>
                </a:solidFill>
                <a:latin typeface="Segoe UI"/>
              </a:rPr>
              <a:t>				terleaved to form a single frame, then divided into 16 </a:t>
            </a:r>
            <a:r>
              <a:rPr lang="en-US" sz="1750" i="1">
                <a:solidFill>
                  <a:srgbClr val="231F20"/>
                </a:solidFill>
                <a:latin typeface="Segoe UI"/>
              </a:rPr>
              <a:t>× </a:t>
            </a:r>
            <a:r>
              <a:rPr lang="en-US" sz="1750">
                <a:solidFill>
                  <a:srgbClr val="231F20"/>
                </a:solidFill>
                <a:latin typeface="Segoe UI"/>
              </a:rPr>
              <a:t>16</a:t>
            </a:r>
          </a:p>
          <a:p>
            <a:pPr defTabSz="806867">
              <a:lnSpc>
                <a:spcPts val="2139"/>
              </a:lnSpc>
              <a:tabLst>
                <a:tab pos="190510" algn="l"/>
                <a:tab pos="425846" algn="l"/>
                <a:tab pos="493085" algn="l"/>
                <a:tab pos="750834" algn="l"/>
                <a:tab pos="1535288" algn="l"/>
              </a:tabLst>
              <a:defRPr/>
            </a:pPr>
            <a:r>
              <a:rPr lang="en-US" sz="1750">
                <a:solidFill>
                  <a:srgbClr val="231F20"/>
                </a:solidFill>
                <a:latin typeface="Segoe UI"/>
              </a:rPr>
              <a:t>				macroblocks and coded using MC.</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1921"/>
              </a:lnSpc>
              <a:tabLst>
                <a:tab pos="190510" algn="l"/>
                <a:tab pos="425846" algn="l"/>
                <a:tab pos="493085" algn="l"/>
                <a:tab pos="750834" algn="l"/>
                <a:tab pos="1535288"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If  each  ﬁeld  is  treated  as  a  separate  picture,  then  it  is</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1535288" algn="l"/>
              </a:tabLst>
              <a:defRPr/>
            </a:pPr>
            <a:r>
              <a:rPr lang="en-US" sz="1750">
                <a:solidFill>
                  <a:srgbClr val="231F20"/>
                </a:solidFill>
                <a:latin typeface="Segoe UI"/>
              </a:rPr>
              <a:t>				called </a:t>
            </a:r>
            <a:r>
              <a:rPr lang="en-US" sz="1750" i="1">
                <a:solidFill>
                  <a:srgbClr val="231F20"/>
                </a:solidFill>
                <a:latin typeface="Segoe UI"/>
              </a:rPr>
              <a:t>Field-picture</a:t>
            </a:r>
            <a:r>
              <a:rPr lang="en-US" sz="1750">
                <a:solidFill>
                  <a:srgbClr val="231F20"/>
                </a:solidFill>
                <a:latin typeface="Segoe UI"/>
              </a:rPr>
              <a:t>.</a:t>
            </a:r>
          </a:p>
        </p:txBody>
      </p:sp>
      <p:sp>
        <p:nvSpPr>
          <p:cNvPr id="8" name="Footer Placeholder 7">
            <a:extLst>
              <a:ext uri="{FF2B5EF4-FFF2-40B4-BE49-F238E27FC236}">
                <a16:creationId xmlns:a16="http://schemas.microsoft.com/office/drawing/2014/main" id="{7F8CBFDA-4320-4225-9790-5F85FD1C559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919607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300.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C301.tmp"/>
          <p:cNvPicPr>
            <a:picLocks/>
          </p:cNvPicPr>
          <p:nvPr/>
        </p:nvPicPr>
        <p:blipFill>
          <a:blip r:embed="rId3" cstate="print"/>
          <a:stretch>
            <a:fillRect/>
          </a:stretch>
        </p:blipFill>
        <p:spPr>
          <a:xfrm>
            <a:off x="3922059" y="885265"/>
            <a:ext cx="3753971" cy="4022912"/>
          </a:xfrm>
          <a:prstGeom prst="rect">
            <a:avLst/>
          </a:prstGeom>
        </p:spPr>
      </p:pic>
      <p:sp>
        <p:nvSpPr>
          <p:cNvPr id="5" name="TextBox 4"/>
          <p:cNvSpPr txBox="1"/>
          <p:nvPr/>
        </p:nvSpPr>
        <p:spPr>
          <a:xfrm>
            <a:off x="7169077" y="4953033"/>
            <a:ext cx="110608" cy="166712"/>
          </a:xfrm>
          <a:prstGeom prst="rect">
            <a:avLst/>
          </a:prstGeom>
          <a:noFill/>
        </p:spPr>
        <p:txBody>
          <a:bodyPr vert="horz" wrap="none" lIns="0" tIns="0" rIns="0" bIns="0" rtlCol="0">
            <a:spAutoFit/>
          </a:bodyPr>
          <a:lstStyle/>
          <a:p>
            <a:pPr>
              <a:lnSpc>
                <a:spcPts val="1259"/>
              </a:lnSpc>
            </a:pPr>
            <a:r>
              <a:rPr lang="en-US" sz="1399" b="1">
                <a:solidFill>
                  <a:srgbClr val="000000"/>
                </a:solidFill>
                <a:latin typeface="Segoe UI"/>
              </a:rPr>
              <a:t>P</a:t>
            </a:r>
          </a:p>
        </p:txBody>
      </p:sp>
      <p:sp>
        <p:nvSpPr>
          <p:cNvPr id="6" name="TextBox 5"/>
          <p:cNvSpPr txBox="1"/>
          <p:nvPr/>
        </p:nvSpPr>
        <p:spPr>
          <a:xfrm>
            <a:off x="5209369" y="4953033"/>
            <a:ext cx="115416" cy="166712"/>
          </a:xfrm>
          <a:prstGeom prst="rect">
            <a:avLst/>
          </a:prstGeom>
          <a:noFill/>
        </p:spPr>
        <p:txBody>
          <a:bodyPr vert="horz" wrap="none" lIns="0" tIns="0" rIns="0" bIns="0" rtlCol="0">
            <a:spAutoFit/>
          </a:bodyPr>
          <a:lstStyle/>
          <a:p>
            <a:pPr>
              <a:lnSpc>
                <a:spcPts val="1259"/>
              </a:lnSpc>
            </a:pPr>
            <a:r>
              <a:rPr lang="en-US" sz="1399" b="1">
                <a:solidFill>
                  <a:srgbClr val="000000"/>
                </a:solidFill>
                <a:latin typeface="Segoe UI"/>
              </a:rPr>
              <a:t>B</a:t>
            </a:r>
          </a:p>
        </p:txBody>
      </p:sp>
      <p:sp>
        <p:nvSpPr>
          <p:cNvPr id="7" name="TextBox 6"/>
          <p:cNvSpPr txBox="1"/>
          <p:nvPr/>
        </p:nvSpPr>
        <p:spPr>
          <a:xfrm>
            <a:off x="3985174" y="4953033"/>
            <a:ext cx="447238" cy="166712"/>
          </a:xfrm>
          <a:prstGeom prst="rect">
            <a:avLst/>
          </a:prstGeom>
          <a:noFill/>
        </p:spPr>
        <p:txBody>
          <a:bodyPr vert="horz" wrap="none" lIns="0" tIns="0" rIns="0" bIns="0" rtlCol="0">
            <a:spAutoFit/>
          </a:bodyPr>
          <a:lstStyle/>
          <a:p>
            <a:pPr>
              <a:lnSpc>
                <a:spcPts val="1259"/>
              </a:lnSpc>
            </a:pPr>
            <a:r>
              <a:rPr lang="en-US" sz="1399" b="1">
                <a:solidFill>
                  <a:srgbClr val="000000"/>
                </a:solidFill>
                <a:latin typeface="Segoe UI"/>
              </a:rPr>
              <a:t>I or P</a:t>
            </a:r>
          </a:p>
        </p:txBody>
      </p:sp>
      <p:sp>
        <p:nvSpPr>
          <p:cNvPr id="8" name="TextBox 7"/>
          <p:cNvSpPr txBox="1"/>
          <p:nvPr/>
        </p:nvSpPr>
        <p:spPr>
          <a:xfrm>
            <a:off x="2468656" y="404644"/>
            <a:ext cx="5822748" cy="3860031"/>
          </a:xfrm>
          <a:prstGeom prst="rect">
            <a:avLst/>
          </a:prstGeom>
          <a:noFill/>
        </p:spPr>
        <p:txBody>
          <a:bodyPr vert="horz" wrap="none" lIns="0" tIns="0" rIns="0" bIns="0" rtlCol="0">
            <a:spAutoFit/>
          </a:bodyPr>
          <a:lstStyle/>
          <a:p>
            <a:pPr defTabSz="806867">
              <a:lnSpc>
                <a:spcPts val="1045"/>
              </a:lnSpc>
              <a:tabLst>
                <a:tab pos="1961134" algn="l"/>
                <a:tab pos="3507628" algn="l"/>
                <a:tab pos="4807580" algn="l"/>
                <a:tab pos="4886025" algn="l"/>
              </a:tabLst>
              <a:defRPr/>
            </a:pPr>
            <a:r>
              <a:rPr lang="en-US" sz="1215" i="1">
                <a:solidFill>
                  <a:srgbClr val="231F20"/>
                </a:solidFill>
                <a:latin typeface="Segoe UI"/>
              </a:rPr>
              <a:t>Fundamentals of Multimedia, Chapter 11</a:t>
            </a:r>
          </a:p>
          <a:p>
            <a:pPr defTabSz="806867">
              <a:lnSpc>
                <a:spcPts val="882"/>
              </a:lnSpc>
              <a:tabLst>
                <a:tab pos="1961134" algn="l"/>
                <a:tab pos="3507628" algn="l"/>
                <a:tab pos="4807580" algn="l"/>
                <a:tab pos="4886025" algn="l"/>
              </a:tabLst>
              <a:defRPr/>
            </a:pPr>
            <a:endParaRPr lang="en-US" sz="1215" i="1">
              <a:solidFill>
                <a:srgbClr val="231F20"/>
              </a:solidFill>
              <a:latin typeface="Segoe UI"/>
            </a:endParaRPr>
          </a:p>
          <a:p>
            <a:pPr defTabSz="806867">
              <a:lnSpc>
                <a:spcPts val="882"/>
              </a:lnSpc>
              <a:tabLst>
                <a:tab pos="1961134" algn="l"/>
                <a:tab pos="3507628" algn="l"/>
                <a:tab pos="4807580" algn="l"/>
                <a:tab pos="4886025" algn="l"/>
              </a:tabLst>
              <a:defRPr/>
            </a:pPr>
            <a:endParaRPr lang="en-US" sz="1215" i="1">
              <a:solidFill>
                <a:srgbClr val="231F20"/>
              </a:solidFill>
              <a:latin typeface="Segoe UI"/>
            </a:endParaRPr>
          </a:p>
          <a:p>
            <a:pPr defTabSz="806867">
              <a:lnSpc>
                <a:spcPts val="882"/>
              </a:lnSpc>
              <a:tabLst>
                <a:tab pos="1961134" algn="l"/>
                <a:tab pos="3507628" algn="l"/>
                <a:tab pos="4807580" algn="l"/>
                <a:tab pos="4886025" algn="l"/>
              </a:tabLst>
              <a:defRPr/>
            </a:pPr>
            <a:endParaRPr lang="en-US" sz="1215" i="1">
              <a:solidFill>
                <a:srgbClr val="231F20"/>
              </a:solidFill>
              <a:latin typeface="Segoe UI"/>
            </a:endParaRPr>
          </a:p>
          <a:p>
            <a:pPr defTabSz="806867">
              <a:lnSpc>
                <a:spcPts val="882"/>
              </a:lnSpc>
              <a:tabLst>
                <a:tab pos="1961134" algn="l"/>
                <a:tab pos="3507628" algn="l"/>
                <a:tab pos="4807580" algn="l"/>
                <a:tab pos="4886025" algn="l"/>
              </a:tabLst>
              <a:defRPr/>
            </a:pPr>
            <a:endParaRPr lang="en-US" sz="1215" i="1">
              <a:solidFill>
                <a:srgbClr val="231F20"/>
              </a:solidFill>
              <a:latin typeface="Segoe UI"/>
            </a:endParaRPr>
          </a:p>
          <a:p>
            <a:pPr defTabSz="806867">
              <a:lnSpc>
                <a:spcPts val="882"/>
              </a:lnSpc>
              <a:tabLst>
                <a:tab pos="1961134" algn="l"/>
                <a:tab pos="3507628" algn="l"/>
                <a:tab pos="4807580" algn="l"/>
                <a:tab pos="4886025" algn="l"/>
              </a:tabLst>
              <a:defRPr/>
            </a:pPr>
            <a:endParaRPr lang="en-US" sz="1215" i="1">
              <a:solidFill>
                <a:srgbClr val="231F20"/>
              </a:solidFill>
              <a:latin typeface="Segoe UI"/>
            </a:endParaRPr>
          </a:p>
          <a:p>
            <a:pPr defTabSz="806867">
              <a:lnSpc>
                <a:spcPts val="1883"/>
              </a:lnSpc>
              <a:tabLst>
                <a:tab pos="1961134" algn="l"/>
                <a:tab pos="3507628" algn="l"/>
                <a:tab pos="4807580" algn="l"/>
                <a:tab pos="4886025" algn="l"/>
              </a:tabLst>
              <a:defRPr/>
            </a:pPr>
            <a:r>
              <a:rPr lang="en-US" sz="1215" i="1">
                <a:solidFill>
                  <a:srgbClr val="231F20"/>
                </a:solidFill>
                <a:latin typeface="Segoe UI"/>
              </a:rPr>
              <a:t>				</a:t>
            </a:r>
            <a:r>
              <a:rPr lang="en-US" sz="1399">
                <a:solidFill>
                  <a:srgbClr val="000000"/>
                </a:solidFill>
                <a:latin typeface="Times New Roman"/>
              </a:rPr>
              <a:t>Top−field</a:t>
            </a: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1535"/>
              </a:lnSpc>
              <a:tabLst>
                <a:tab pos="1961134" algn="l"/>
                <a:tab pos="3507628" algn="l"/>
                <a:tab pos="4807580" algn="l"/>
                <a:tab pos="4886025" algn="l"/>
              </a:tabLst>
              <a:defRPr/>
            </a:pPr>
            <a:r>
              <a:rPr lang="en-US" sz="1399">
                <a:solidFill>
                  <a:srgbClr val="000000"/>
                </a:solidFill>
                <a:latin typeface="Times New Roman"/>
              </a:rPr>
              <a:t>			Bottom−field</a:t>
            </a: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1368"/>
              </a:lnSpc>
              <a:tabLst>
                <a:tab pos="1961134" algn="l"/>
                <a:tab pos="3507628" algn="l"/>
                <a:tab pos="4807580" algn="l"/>
                <a:tab pos="4886025" algn="l"/>
              </a:tabLst>
              <a:defRPr/>
            </a:pPr>
            <a:r>
              <a:rPr lang="en-US" sz="1399">
                <a:solidFill>
                  <a:srgbClr val="000000"/>
                </a:solidFill>
                <a:latin typeface="Times New Roman"/>
              </a:rPr>
              <a:t>	(a) Frame−picture vs. Field−pictures</a:t>
            </a: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882"/>
              </a:lnSpc>
              <a:tabLst>
                <a:tab pos="1961134" algn="l"/>
                <a:tab pos="3507628" algn="l"/>
                <a:tab pos="4807580" algn="l"/>
                <a:tab pos="4886025" algn="l"/>
              </a:tabLst>
              <a:defRPr/>
            </a:pPr>
            <a:endParaRPr lang="en-US" sz="1399">
              <a:solidFill>
                <a:srgbClr val="000000"/>
              </a:solidFill>
              <a:latin typeface="Times New Roman"/>
            </a:endParaRPr>
          </a:p>
          <a:p>
            <a:pPr defTabSz="806867">
              <a:lnSpc>
                <a:spcPts val="2675"/>
              </a:lnSpc>
              <a:tabLst>
                <a:tab pos="1961134" algn="l"/>
                <a:tab pos="3507628" algn="l"/>
                <a:tab pos="4807580" algn="l"/>
                <a:tab pos="4886025" algn="l"/>
              </a:tabLst>
              <a:defRPr/>
            </a:pPr>
            <a:r>
              <a:rPr lang="en-US" sz="1399">
                <a:solidFill>
                  <a:srgbClr val="000000"/>
                </a:solidFill>
                <a:latin typeface="Times New Roman"/>
              </a:rPr>
              <a:t>		</a:t>
            </a:r>
            <a:r>
              <a:rPr lang="en-US" sz="2799">
                <a:solidFill>
                  <a:srgbClr val="000000"/>
                </a:solidFill>
                <a:latin typeface="Times New Roman"/>
              </a:rPr>
              <a:t>...</a:t>
            </a:r>
          </a:p>
        </p:txBody>
      </p:sp>
      <p:sp>
        <p:nvSpPr>
          <p:cNvPr id="9" name="TextBox 8"/>
          <p:cNvSpPr txBox="1"/>
          <p:nvPr/>
        </p:nvSpPr>
        <p:spPr>
          <a:xfrm>
            <a:off x="2455208" y="5397291"/>
            <a:ext cx="6104941" cy="507255"/>
          </a:xfrm>
          <a:prstGeom prst="rect">
            <a:avLst/>
          </a:prstGeom>
          <a:noFill/>
        </p:spPr>
        <p:txBody>
          <a:bodyPr vert="horz" wrap="none" lIns="0" tIns="0" rIns="0" bIns="0" rtlCol="0">
            <a:spAutoFit/>
          </a:bodyPr>
          <a:lstStyle/>
          <a:p>
            <a:pPr defTabSz="806867">
              <a:lnSpc>
                <a:spcPts val="1259"/>
              </a:lnSpc>
              <a:tabLst>
                <a:tab pos="1938721" algn="l"/>
              </a:tabLst>
              <a:defRPr/>
            </a:pPr>
            <a:r>
              <a:rPr lang="en-US" sz="1588"/>
              <a:t>	</a:t>
            </a:r>
            <a:r>
              <a:rPr lang="en-US" sz="1399">
                <a:solidFill>
                  <a:srgbClr val="000000"/>
                </a:solidFill>
                <a:latin typeface="Times New Roman"/>
              </a:rPr>
              <a:t>(b) Field Prediction for Field−pictures</a:t>
            </a:r>
          </a:p>
          <a:p>
            <a:pPr defTabSz="806867">
              <a:lnSpc>
                <a:spcPts val="882"/>
              </a:lnSpc>
              <a:tabLst>
                <a:tab pos="1938721" algn="l"/>
              </a:tabLst>
              <a:defRPr/>
            </a:pPr>
            <a:endParaRPr lang="en-US" sz="1399">
              <a:solidFill>
                <a:srgbClr val="000000"/>
              </a:solidFill>
              <a:latin typeface="Times New Roman"/>
            </a:endParaRPr>
          </a:p>
          <a:p>
            <a:pPr defTabSz="806867">
              <a:lnSpc>
                <a:spcPts val="1888"/>
              </a:lnSpc>
              <a:tabLst>
                <a:tab pos="1938721" algn="l"/>
              </a:tabLst>
              <a:defRPr/>
            </a:pPr>
            <a:r>
              <a:rPr lang="en-US" sz="1459">
                <a:solidFill>
                  <a:srgbClr val="231F20"/>
                </a:solidFill>
                <a:latin typeface="Segoe UI"/>
              </a:rPr>
              <a:t>Fig.  11.6:  Field pictures and Field-prediction for Field-pictures in MPEG-2.</a:t>
            </a:r>
          </a:p>
        </p:txBody>
      </p:sp>
      <p:sp>
        <p:nvSpPr>
          <p:cNvPr id="13" name="Footer Placeholder 12">
            <a:extLst>
              <a:ext uri="{FF2B5EF4-FFF2-40B4-BE49-F238E27FC236}">
                <a16:creationId xmlns:a16="http://schemas.microsoft.com/office/drawing/2014/main" id="{EE7FBC46-74AC-470B-87F7-36D39A909B3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8031370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5C1.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58847" cy="4821833"/>
          </a:xfrm>
          <a:prstGeom prst="rect">
            <a:avLst/>
          </a:prstGeom>
          <a:noFill/>
        </p:spPr>
        <p:txBody>
          <a:bodyPr vert="horz" wrap="none" lIns="0" tIns="0" rIns="0" bIns="0" rtlCol="0">
            <a:spAutoFit/>
          </a:bodyPr>
          <a:lstStyle/>
          <a:p>
            <a:pPr defTabSz="806867">
              <a:lnSpc>
                <a:spcPts val="1045"/>
              </a:lnSpc>
              <a:tabLst>
                <a:tab pos="190510" algn="l"/>
                <a:tab pos="425846" algn="l"/>
                <a:tab pos="750834" algn="l"/>
                <a:tab pos="1658559"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882"/>
              </a:lnSpc>
              <a:tabLst>
                <a:tab pos="190510" algn="l"/>
                <a:tab pos="425846" algn="l"/>
                <a:tab pos="750834" algn="l"/>
                <a:tab pos="1658559" algn="l"/>
              </a:tabLst>
              <a:defRPr/>
            </a:pPr>
            <a:endParaRPr lang="en-US" sz="1215" i="1">
              <a:solidFill>
                <a:srgbClr val="231F20"/>
              </a:solidFill>
              <a:latin typeface="Segoe UI"/>
            </a:endParaRPr>
          </a:p>
          <a:p>
            <a:pPr defTabSz="806867">
              <a:lnSpc>
                <a:spcPts val="2523"/>
              </a:lnSpc>
              <a:tabLst>
                <a:tab pos="190510" algn="l"/>
                <a:tab pos="425846" algn="l"/>
                <a:tab pos="750834" algn="l"/>
                <a:tab pos="1658559" algn="l"/>
              </a:tabLst>
              <a:defRPr/>
            </a:pPr>
            <a:r>
              <a:rPr lang="en-US" sz="1215" i="1">
                <a:solidFill>
                  <a:srgbClr val="231F20"/>
                </a:solidFill>
                <a:latin typeface="Segoe UI"/>
              </a:rPr>
              <a:t>				</a:t>
            </a:r>
            <a:r>
              <a:rPr lang="en-US" sz="2100" b="1">
                <a:solidFill>
                  <a:srgbClr val="231F20"/>
                </a:solidFill>
                <a:latin typeface="Segoe UI"/>
              </a:rPr>
              <a:t>Five Modes of Predictions</a:t>
            </a:r>
          </a:p>
          <a:p>
            <a:pPr defTabSz="806867">
              <a:lnSpc>
                <a:spcPts val="882"/>
              </a:lnSpc>
              <a:tabLst>
                <a:tab pos="190510" algn="l"/>
                <a:tab pos="425846" algn="l"/>
                <a:tab pos="750834" algn="l"/>
                <a:tab pos="1658559" algn="l"/>
              </a:tabLst>
              <a:defRPr/>
            </a:pPr>
            <a:endParaRPr lang="en-US" sz="2100" b="1">
              <a:solidFill>
                <a:srgbClr val="231F20"/>
              </a:solidFill>
              <a:latin typeface="Segoe UI"/>
            </a:endParaRPr>
          </a:p>
          <a:p>
            <a:pPr defTabSz="806867">
              <a:lnSpc>
                <a:spcPts val="882"/>
              </a:lnSpc>
              <a:tabLst>
                <a:tab pos="190510" algn="l"/>
                <a:tab pos="425846" algn="l"/>
                <a:tab pos="750834" algn="l"/>
                <a:tab pos="1658559" algn="l"/>
              </a:tabLst>
              <a:defRPr/>
            </a:pPr>
            <a:endParaRPr lang="en-US" sz="2100" b="1">
              <a:solidFill>
                <a:srgbClr val="231F20"/>
              </a:solidFill>
              <a:latin typeface="Segoe UI"/>
            </a:endParaRPr>
          </a:p>
          <a:p>
            <a:pPr defTabSz="806867">
              <a:lnSpc>
                <a:spcPts val="882"/>
              </a:lnSpc>
              <a:tabLst>
                <a:tab pos="190510" algn="l"/>
                <a:tab pos="425846" algn="l"/>
                <a:tab pos="750834" algn="l"/>
                <a:tab pos="1658559" algn="l"/>
              </a:tabLst>
              <a:defRPr/>
            </a:pPr>
            <a:endParaRPr lang="en-US" sz="2100" b="1">
              <a:solidFill>
                <a:srgbClr val="231F20"/>
              </a:solidFill>
              <a:latin typeface="Segoe UI"/>
            </a:endParaRPr>
          </a:p>
          <a:p>
            <a:pPr defTabSz="806867">
              <a:lnSpc>
                <a:spcPts val="882"/>
              </a:lnSpc>
              <a:tabLst>
                <a:tab pos="190510" algn="l"/>
                <a:tab pos="425846" algn="l"/>
                <a:tab pos="750834" algn="l"/>
                <a:tab pos="1658559" algn="l"/>
              </a:tabLst>
              <a:defRPr/>
            </a:pPr>
            <a:endParaRPr lang="en-US" sz="2100" b="1">
              <a:solidFill>
                <a:srgbClr val="231F20"/>
              </a:solidFill>
              <a:latin typeface="Segoe UI"/>
            </a:endParaRPr>
          </a:p>
          <a:p>
            <a:pPr defTabSz="806867">
              <a:lnSpc>
                <a:spcPts val="882"/>
              </a:lnSpc>
              <a:tabLst>
                <a:tab pos="190510" algn="l"/>
                <a:tab pos="425846" algn="l"/>
                <a:tab pos="750834" algn="l"/>
                <a:tab pos="1658559" algn="l"/>
              </a:tabLst>
              <a:defRPr/>
            </a:pPr>
            <a:endParaRPr lang="en-US" sz="2100" b="1">
              <a:solidFill>
                <a:srgbClr val="231F20"/>
              </a:solidFill>
              <a:latin typeface="Segoe UI"/>
            </a:endParaRPr>
          </a:p>
          <a:p>
            <a:pPr defTabSz="806867">
              <a:lnSpc>
                <a:spcPts val="2277"/>
              </a:lnSpc>
              <a:tabLst>
                <a:tab pos="190510" algn="l"/>
                <a:tab pos="425846" algn="l"/>
                <a:tab pos="750834" algn="l"/>
                <a:tab pos="1658559"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MPEG-2  deﬁnes  </a:t>
            </a:r>
            <a:r>
              <a:rPr lang="en-US" sz="1750" b="1">
                <a:solidFill>
                  <a:srgbClr val="231F20"/>
                </a:solidFill>
                <a:latin typeface="Segoe UI"/>
              </a:rPr>
              <a:t>Frame  Prediction  </a:t>
            </a:r>
            <a:r>
              <a:rPr lang="en-US" sz="1750">
                <a:solidFill>
                  <a:srgbClr val="231F20"/>
                </a:solidFill>
                <a:latin typeface="Segoe UI"/>
              </a:rPr>
              <a:t>and  </a:t>
            </a:r>
            <a:r>
              <a:rPr lang="en-US" sz="1750" b="1">
                <a:solidFill>
                  <a:srgbClr val="231F20"/>
                </a:solidFill>
                <a:latin typeface="Segoe UI"/>
              </a:rPr>
              <a:t>Field  Prediction</a:t>
            </a:r>
          </a:p>
          <a:p>
            <a:pPr defTabSz="806867">
              <a:lnSpc>
                <a:spcPts val="2139"/>
              </a:lnSpc>
              <a:tabLst>
                <a:tab pos="190510" algn="l"/>
                <a:tab pos="425846" algn="l"/>
                <a:tab pos="750834" algn="l"/>
                <a:tab pos="1658559" algn="l"/>
              </a:tabLst>
              <a:defRPr/>
            </a:pPr>
            <a:r>
              <a:rPr lang="en-US" sz="1750" b="1">
                <a:solidFill>
                  <a:srgbClr val="231F20"/>
                </a:solidFill>
                <a:latin typeface="Segoe UI"/>
              </a:rPr>
              <a:t>		</a:t>
            </a:r>
            <a:r>
              <a:rPr lang="en-US" sz="1750">
                <a:solidFill>
                  <a:srgbClr val="231F20"/>
                </a:solidFill>
                <a:latin typeface="Segoe UI"/>
              </a:rPr>
              <a:t>as well as ﬁve prediction modes:</a:t>
            </a: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1790"/>
              </a:lnSpc>
              <a:tabLst>
                <a:tab pos="190510" algn="l"/>
                <a:tab pos="425846" algn="l"/>
                <a:tab pos="750834" algn="l"/>
                <a:tab pos="1658559" algn="l"/>
              </a:tabLst>
              <a:defRPr/>
            </a:pPr>
            <a:r>
              <a:rPr lang="en-US" sz="1750">
                <a:solidFill>
                  <a:srgbClr val="231F20"/>
                </a:solidFill>
                <a:latin typeface="Segoe UI"/>
              </a:rPr>
              <a:t>		1.  </a:t>
            </a:r>
            <a:r>
              <a:rPr lang="en-US" sz="1750" b="1">
                <a:solidFill>
                  <a:srgbClr val="231F20"/>
                </a:solidFill>
                <a:latin typeface="Segoe UI"/>
              </a:rPr>
              <a:t>Frame Prediction for Frame-pictures: </a:t>
            </a:r>
            <a:r>
              <a:rPr lang="en-US" sz="1750">
                <a:solidFill>
                  <a:srgbClr val="231F20"/>
                </a:solidFill>
                <a:latin typeface="Segoe UI"/>
              </a:rPr>
              <a:t>Identical to MPEG-</a:t>
            </a: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1585"/>
              </a:lnSpc>
              <a:tabLst>
                <a:tab pos="190510" algn="l"/>
                <a:tab pos="425846" algn="l"/>
                <a:tab pos="750834" algn="l"/>
                <a:tab pos="1658559" algn="l"/>
              </a:tabLst>
              <a:defRPr/>
            </a:pPr>
            <a:r>
              <a:rPr lang="en-US" sz="1750">
                <a:solidFill>
                  <a:srgbClr val="231F20"/>
                </a:solidFill>
                <a:latin typeface="Segoe UI"/>
              </a:rPr>
              <a:t>			1 MC-based prediction methods in both P-frames and B-</a:t>
            </a: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1575"/>
              </a:lnSpc>
              <a:tabLst>
                <a:tab pos="190510" algn="l"/>
                <a:tab pos="425846" algn="l"/>
                <a:tab pos="750834" algn="l"/>
                <a:tab pos="1658559" algn="l"/>
              </a:tabLst>
              <a:defRPr/>
            </a:pPr>
            <a:r>
              <a:rPr lang="en-US" sz="1750">
                <a:solidFill>
                  <a:srgbClr val="231F20"/>
                </a:solidFill>
                <a:latin typeface="Segoe UI"/>
              </a:rPr>
              <a:t>			frames.</a:t>
            </a: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882"/>
              </a:lnSpc>
              <a:tabLst>
                <a:tab pos="190510" algn="l"/>
                <a:tab pos="425846" algn="l"/>
                <a:tab pos="750834" algn="l"/>
                <a:tab pos="1658559" algn="l"/>
              </a:tabLst>
              <a:defRPr/>
            </a:pPr>
            <a:endParaRPr lang="en-US" sz="1750">
              <a:solidFill>
                <a:srgbClr val="231F20"/>
              </a:solidFill>
              <a:latin typeface="Segoe UI"/>
            </a:endParaRPr>
          </a:p>
          <a:p>
            <a:pPr defTabSz="806867">
              <a:lnSpc>
                <a:spcPts val="1790"/>
              </a:lnSpc>
              <a:tabLst>
                <a:tab pos="190510" algn="l"/>
                <a:tab pos="425846" algn="l"/>
                <a:tab pos="750834" algn="l"/>
                <a:tab pos="1658559" algn="l"/>
              </a:tabLst>
              <a:defRPr/>
            </a:pPr>
            <a:r>
              <a:rPr lang="en-US" sz="1750">
                <a:solidFill>
                  <a:srgbClr val="231F20"/>
                </a:solidFill>
                <a:latin typeface="Segoe UI"/>
              </a:rPr>
              <a:t>		2.  </a:t>
            </a:r>
            <a:r>
              <a:rPr lang="en-US" sz="1750" b="1">
                <a:solidFill>
                  <a:srgbClr val="231F20"/>
                </a:solidFill>
                <a:latin typeface="Segoe UI"/>
              </a:rPr>
              <a:t>Field Prediction for Field-pictures:  </a:t>
            </a:r>
            <a:r>
              <a:rPr lang="en-US" sz="1750">
                <a:solidFill>
                  <a:srgbClr val="231F20"/>
                </a:solidFill>
                <a:latin typeface="Segoe UI"/>
              </a:rPr>
              <a:t>A macroblock size</a:t>
            </a:r>
          </a:p>
          <a:p>
            <a:pPr defTabSz="806867">
              <a:lnSpc>
                <a:spcPts val="2796"/>
              </a:lnSpc>
              <a:tabLst>
                <a:tab pos="190510" algn="l"/>
                <a:tab pos="425846" algn="l"/>
                <a:tab pos="750834" algn="l"/>
                <a:tab pos="1658559" algn="l"/>
              </a:tabLst>
              <a:defRPr/>
            </a:pPr>
            <a:r>
              <a:rPr lang="en-US" sz="1750">
                <a:solidFill>
                  <a:srgbClr val="231F20"/>
                </a:solidFill>
                <a:latin typeface="Segoe UI"/>
              </a:rPr>
              <a:t>			of  16 </a:t>
            </a:r>
            <a:r>
              <a:rPr lang="en-US" sz="1750" i="1">
                <a:solidFill>
                  <a:srgbClr val="231F20"/>
                </a:solidFill>
                <a:latin typeface="Segoe UI"/>
              </a:rPr>
              <a:t>× </a:t>
            </a:r>
            <a:r>
              <a:rPr lang="en-US" sz="1750">
                <a:solidFill>
                  <a:srgbClr val="231F20"/>
                </a:solidFill>
                <a:latin typeface="Segoe UI"/>
              </a:rPr>
              <a:t>16  from  Field-pictures  is  used.   For  details,  see</a:t>
            </a:r>
          </a:p>
          <a:p>
            <a:pPr defTabSz="806867">
              <a:lnSpc>
                <a:spcPts val="2128"/>
              </a:lnSpc>
              <a:tabLst>
                <a:tab pos="190510" algn="l"/>
                <a:tab pos="425846" algn="l"/>
                <a:tab pos="750834" algn="l"/>
                <a:tab pos="1658559" algn="l"/>
              </a:tabLst>
              <a:defRPr/>
            </a:pPr>
            <a:r>
              <a:rPr lang="en-US" sz="1750">
                <a:solidFill>
                  <a:srgbClr val="231F20"/>
                </a:solidFill>
                <a:latin typeface="Segoe UI"/>
              </a:rPr>
              <a:t>			Fig.  11.6(b).</a:t>
            </a:r>
          </a:p>
        </p:txBody>
      </p:sp>
      <p:sp>
        <p:nvSpPr>
          <p:cNvPr id="8" name="Footer Placeholder 7">
            <a:extLst>
              <a:ext uri="{FF2B5EF4-FFF2-40B4-BE49-F238E27FC236}">
                <a16:creationId xmlns:a16="http://schemas.microsoft.com/office/drawing/2014/main" id="{FDD1C76A-56D3-4DF5-8F28-F5ABBF631F0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0785411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99A.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635534" cy="5398914"/>
          </a:xfrm>
          <a:prstGeom prst="rect">
            <a:avLst/>
          </a:prstGeom>
          <a:noFill/>
        </p:spPr>
        <p:txBody>
          <a:bodyPr vert="horz" wrap="none" lIns="0" tIns="0" rIns="0" bIns="0" rtlCol="0">
            <a:spAutoFit/>
          </a:bodyPr>
          <a:lstStyle/>
          <a:p>
            <a:pPr defTabSz="806867">
              <a:lnSpc>
                <a:spcPts val="1045"/>
              </a:lnSpc>
              <a:tabLst>
                <a:tab pos="425846" algn="l"/>
                <a:tab pos="750834" algn="l"/>
              </a:tabLst>
              <a:defRPr/>
            </a:pPr>
            <a:r>
              <a:rPr lang="en-US" sz="1215" i="1">
                <a:solidFill>
                  <a:srgbClr val="231F20"/>
                </a:solidFill>
                <a:latin typeface="Segoe UI"/>
              </a:rPr>
              <a:t>Fundamentals of Multimedia, Chapter 11</a:t>
            </a: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1932"/>
              </a:lnSpc>
              <a:tabLst>
                <a:tab pos="425846" algn="l"/>
                <a:tab pos="750834" algn="l"/>
              </a:tabLst>
              <a:defRPr/>
            </a:pPr>
            <a:r>
              <a:rPr lang="en-US" sz="1215" i="1">
                <a:solidFill>
                  <a:srgbClr val="231F20"/>
                </a:solidFill>
                <a:latin typeface="Segoe UI"/>
              </a:rPr>
              <a:t>	</a:t>
            </a:r>
            <a:r>
              <a:rPr lang="en-US" sz="1750">
                <a:solidFill>
                  <a:srgbClr val="231F20"/>
                </a:solidFill>
                <a:latin typeface="Segoe UI"/>
              </a:rPr>
              <a:t>3.  </a:t>
            </a:r>
            <a:r>
              <a:rPr lang="en-US" sz="1750" b="1">
                <a:solidFill>
                  <a:srgbClr val="231F20"/>
                </a:solidFill>
                <a:latin typeface="Segoe UI"/>
              </a:rPr>
              <a:t>Field Prediction for Frame-pictures: </a:t>
            </a:r>
            <a:r>
              <a:rPr lang="en-US" sz="1750">
                <a:solidFill>
                  <a:srgbClr val="231F20"/>
                </a:solidFill>
                <a:latin typeface="Segoe UI"/>
              </a:rPr>
              <a:t>The top-ﬁeld and</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75"/>
              </a:lnSpc>
              <a:tabLst>
                <a:tab pos="425846" algn="l"/>
                <a:tab pos="750834" algn="l"/>
              </a:tabLst>
              <a:defRPr/>
            </a:pPr>
            <a:r>
              <a:rPr lang="en-US" sz="1750">
                <a:solidFill>
                  <a:srgbClr val="231F20"/>
                </a:solidFill>
                <a:latin typeface="Segoe UI"/>
              </a:rPr>
              <a:t>		bottom-ﬁeld  of  a  Frame-picture  are  treated  separately.</a:t>
            </a:r>
          </a:p>
          <a:p>
            <a:pPr defTabSz="806867">
              <a:lnSpc>
                <a:spcPts val="2796"/>
              </a:lnSpc>
              <a:tabLst>
                <a:tab pos="425846" algn="l"/>
                <a:tab pos="750834" algn="l"/>
              </a:tabLst>
              <a:defRPr/>
            </a:pPr>
            <a:r>
              <a:rPr lang="en-US" sz="1750">
                <a:solidFill>
                  <a:srgbClr val="231F20"/>
                </a:solidFill>
                <a:latin typeface="Segoe UI"/>
              </a:rPr>
              <a:t>		Each 16 </a:t>
            </a:r>
            <a:r>
              <a:rPr lang="en-US" sz="1750" i="1">
                <a:solidFill>
                  <a:srgbClr val="231F20"/>
                </a:solidFill>
                <a:latin typeface="Segoe UI"/>
              </a:rPr>
              <a:t>× </a:t>
            </a:r>
            <a:r>
              <a:rPr lang="en-US" sz="1750">
                <a:solidFill>
                  <a:srgbClr val="231F20"/>
                </a:solidFill>
                <a:latin typeface="Segoe UI"/>
              </a:rPr>
              <a:t>16 macroblock (MB) from the target Frame-</a:t>
            </a:r>
          </a:p>
          <a:p>
            <a:pPr defTabSz="806867">
              <a:lnSpc>
                <a:spcPts val="2457"/>
              </a:lnSpc>
              <a:tabLst>
                <a:tab pos="425846" algn="l"/>
                <a:tab pos="750834" algn="l"/>
              </a:tabLst>
              <a:defRPr/>
            </a:pPr>
            <a:r>
              <a:rPr lang="en-US" sz="1750">
                <a:solidFill>
                  <a:srgbClr val="231F20"/>
                </a:solidFill>
                <a:latin typeface="Segoe UI"/>
              </a:rPr>
              <a:t>		picture is split into two 16 </a:t>
            </a:r>
            <a:r>
              <a:rPr lang="en-US" sz="1750" i="1">
                <a:solidFill>
                  <a:srgbClr val="231F20"/>
                </a:solidFill>
                <a:latin typeface="Segoe UI"/>
              </a:rPr>
              <a:t>× </a:t>
            </a:r>
            <a:r>
              <a:rPr lang="en-US" sz="1750">
                <a:solidFill>
                  <a:srgbClr val="231F20"/>
                </a:solidFill>
                <a:latin typeface="Segoe UI"/>
              </a:rPr>
              <a:t>8 parts,  each coming from</a:t>
            </a:r>
          </a:p>
          <a:p>
            <a:pPr defTabSz="806867">
              <a:lnSpc>
                <a:spcPts val="2467"/>
              </a:lnSpc>
              <a:tabLst>
                <a:tab pos="425846" algn="l"/>
                <a:tab pos="750834" algn="l"/>
              </a:tabLst>
              <a:defRPr/>
            </a:pPr>
            <a:r>
              <a:rPr lang="en-US" sz="1750">
                <a:solidFill>
                  <a:srgbClr val="231F20"/>
                </a:solidFill>
                <a:latin typeface="Segoe UI"/>
              </a:rPr>
              <a:t>		one ﬁeld.  Field prediction is carried out for these 16 </a:t>
            </a:r>
            <a:r>
              <a:rPr lang="en-US" sz="1750" i="1">
                <a:solidFill>
                  <a:srgbClr val="231F20"/>
                </a:solidFill>
                <a:latin typeface="Segoe UI"/>
              </a:rPr>
              <a:t>× </a:t>
            </a:r>
            <a:r>
              <a:rPr lang="en-US" sz="1750">
                <a:solidFill>
                  <a:srgbClr val="231F20"/>
                </a:solidFill>
                <a:latin typeface="Segoe UI"/>
              </a:rPr>
              <a:t>8</a:t>
            </a:r>
          </a:p>
          <a:p>
            <a:pPr defTabSz="806867">
              <a:lnSpc>
                <a:spcPts val="2128"/>
              </a:lnSpc>
              <a:tabLst>
                <a:tab pos="425846" algn="l"/>
                <a:tab pos="750834" algn="l"/>
              </a:tabLst>
              <a:defRPr/>
            </a:pPr>
            <a:r>
              <a:rPr lang="en-US" sz="1750">
                <a:solidFill>
                  <a:srgbClr val="231F20"/>
                </a:solidFill>
                <a:latin typeface="Segoe UI"/>
              </a:rPr>
              <a:t>		parts in a manner similar to that shown in Fig.  11.6(b).</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882"/>
              </a:lnSpc>
              <a:tabLst>
                <a:tab pos="425846" algn="l"/>
                <a:tab pos="750834" algn="l"/>
              </a:tabLst>
              <a:defRPr/>
            </a:pPr>
            <a:endParaRPr lang="en-US" sz="1750">
              <a:solidFill>
                <a:srgbClr val="231F20"/>
              </a:solidFill>
              <a:latin typeface="Segoe UI"/>
            </a:endParaRPr>
          </a:p>
          <a:p>
            <a:pPr defTabSz="806867">
              <a:lnSpc>
                <a:spcPts val="3001"/>
              </a:lnSpc>
              <a:tabLst>
                <a:tab pos="425846" algn="l"/>
                <a:tab pos="750834" algn="l"/>
              </a:tabLst>
              <a:defRPr/>
            </a:pPr>
            <a:r>
              <a:rPr lang="en-US" sz="1750">
                <a:solidFill>
                  <a:srgbClr val="231F20"/>
                </a:solidFill>
                <a:latin typeface="Segoe UI"/>
              </a:rPr>
              <a:t>	4.  16 </a:t>
            </a:r>
            <a:r>
              <a:rPr lang="en-US" sz="1750" i="1">
                <a:solidFill>
                  <a:srgbClr val="231F20"/>
                </a:solidFill>
                <a:latin typeface="Segoe UI"/>
              </a:rPr>
              <a:t>× </a:t>
            </a:r>
            <a:r>
              <a:rPr lang="en-US" sz="1750">
                <a:solidFill>
                  <a:srgbClr val="231F20"/>
                </a:solidFill>
                <a:latin typeface="Segoe UI"/>
              </a:rPr>
              <a:t>8 </a:t>
            </a:r>
            <a:r>
              <a:rPr lang="en-US" sz="1750" b="1">
                <a:solidFill>
                  <a:srgbClr val="231F20"/>
                </a:solidFill>
                <a:latin typeface="Segoe UI"/>
              </a:rPr>
              <a:t>MC for Field-pictures:  </a:t>
            </a:r>
            <a:r>
              <a:rPr lang="en-US" sz="1750">
                <a:solidFill>
                  <a:srgbClr val="231F20"/>
                </a:solidFill>
                <a:latin typeface="Segoe UI"/>
              </a:rPr>
              <a:t>Each 16 </a:t>
            </a:r>
            <a:r>
              <a:rPr lang="en-US" sz="1750" i="1">
                <a:solidFill>
                  <a:srgbClr val="231F20"/>
                </a:solidFill>
                <a:latin typeface="Segoe UI"/>
              </a:rPr>
              <a:t>× </a:t>
            </a:r>
            <a:r>
              <a:rPr lang="en-US" sz="1750">
                <a:solidFill>
                  <a:srgbClr val="231F20"/>
                </a:solidFill>
                <a:latin typeface="Segoe UI"/>
              </a:rPr>
              <a:t>16 macroblock</a:t>
            </a:r>
          </a:p>
          <a:p>
            <a:pPr defTabSz="806867">
              <a:lnSpc>
                <a:spcPts val="2139"/>
              </a:lnSpc>
              <a:tabLst>
                <a:tab pos="425846" algn="l"/>
                <a:tab pos="750834" algn="l"/>
              </a:tabLst>
              <a:defRPr/>
            </a:pPr>
            <a:r>
              <a:rPr lang="en-US" sz="1750">
                <a:solidFill>
                  <a:srgbClr val="231F20"/>
                </a:solidFill>
                <a:latin typeface="Segoe UI"/>
              </a:rPr>
              <a:t>		(MB)  from the target  Field-picture is split  into top  and</a:t>
            </a:r>
          </a:p>
          <a:p>
            <a:pPr defTabSz="806867">
              <a:lnSpc>
                <a:spcPts val="2786"/>
              </a:lnSpc>
              <a:tabLst>
                <a:tab pos="425846" algn="l"/>
                <a:tab pos="750834" algn="l"/>
              </a:tabLst>
              <a:defRPr/>
            </a:pPr>
            <a:r>
              <a:rPr lang="en-US" sz="1750">
                <a:solidFill>
                  <a:srgbClr val="231F20"/>
                </a:solidFill>
                <a:latin typeface="Segoe UI"/>
              </a:rPr>
              <a:t>		bottom  16 </a:t>
            </a:r>
            <a:r>
              <a:rPr lang="en-US" sz="1750" i="1">
                <a:solidFill>
                  <a:srgbClr val="231F20"/>
                </a:solidFill>
                <a:latin typeface="Segoe UI"/>
              </a:rPr>
              <a:t>× </a:t>
            </a:r>
            <a:r>
              <a:rPr lang="en-US" sz="1750">
                <a:solidFill>
                  <a:srgbClr val="231F20"/>
                </a:solidFill>
                <a:latin typeface="Segoe UI"/>
              </a:rPr>
              <a:t>8  halves.   Field  prediction  is  performed  on</a:t>
            </a:r>
          </a:p>
          <a:p>
            <a:pPr defTabSz="806867">
              <a:lnSpc>
                <a:spcPts val="2139"/>
              </a:lnSpc>
              <a:tabLst>
                <a:tab pos="425846" algn="l"/>
                <a:tab pos="750834" algn="l"/>
              </a:tabLst>
              <a:defRPr/>
            </a:pPr>
            <a:r>
              <a:rPr lang="en-US" sz="1750">
                <a:solidFill>
                  <a:srgbClr val="231F20"/>
                </a:solidFill>
                <a:latin typeface="Segoe UI"/>
              </a:rPr>
              <a:t>		each  half.   This  generates  two  motion  vectors  for  each</a:t>
            </a:r>
          </a:p>
          <a:p>
            <a:pPr defTabSz="806867">
              <a:lnSpc>
                <a:spcPts val="2786"/>
              </a:lnSpc>
              <a:tabLst>
                <a:tab pos="425846" algn="l"/>
                <a:tab pos="750834" algn="l"/>
              </a:tabLst>
              <a:defRPr/>
            </a:pPr>
            <a:r>
              <a:rPr lang="en-US" sz="1750">
                <a:solidFill>
                  <a:srgbClr val="231F20"/>
                </a:solidFill>
                <a:latin typeface="Segoe UI"/>
              </a:rPr>
              <a:t>		16 </a:t>
            </a:r>
            <a:r>
              <a:rPr lang="en-US" sz="1750" i="1">
                <a:solidFill>
                  <a:srgbClr val="231F20"/>
                </a:solidFill>
                <a:latin typeface="Segoe UI"/>
              </a:rPr>
              <a:t>× </a:t>
            </a:r>
            <a:r>
              <a:rPr lang="en-US" sz="1750">
                <a:solidFill>
                  <a:srgbClr val="231F20"/>
                </a:solidFill>
                <a:latin typeface="Segoe UI"/>
              </a:rPr>
              <a:t>16 MB in the P-Field-picture, and up to four motion</a:t>
            </a:r>
          </a:p>
          <a:p>
            <a:pPr defTabSz="806867">
              <a:lnSpc>
                <a:spcPts val="2139"/>
              </a:lnSpc>
              <a:tabLst>
                <a:tab pos="425846" algn="l"/>
                <a:tab pos="750834" algn="l"/>
              </a:tabLst>
              <a:defRPr/>
            </a:pPr>
            <a:r>
              <a:rPr lang="en-US" sz="1750">
                <a:solidFill>
                  <a:srgbClr val="231F20"/>
                </a:solidFill>
                <a:latin typeface="Segoe UI"/>
              </a:rPr>
              <a:t>		vectors for each MB in the B-Field-picture.</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2231"/>
              </a:lnSpc>
              <a:tabLst>
                <a:tab pos="425846" algn="l"/>
                <a:tab pos="750834" algn="l"/>
              </a:tabLst>
              <a:defRPr/>
            </a:pPr>
            <a:r>
              <a:rPr lang="en-US" sz="1750">
                <a:solidFill>
                  <a:srgbClr val="231F20"/>
                </a:solidFill>
                <a:latin typeface="Segoe UI"/>
              </a:rPr>
              <a:t>		This mode is good for a ﬁner MC when motion is rapid</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85"/>
              </a:lnSpc>
              <a:tabLst>
                <a:tab pos="425846" algn="l"/>
                <a:tab pos="750834" algn="l"/>
              </a:tabLst>
              <a:defRPr/>
            </a:pPr>
            <a:r>
              <a:rPr lang="en-US" sz="1750">
                <a:solidFill>
                  <a:srgbClr val="231F20"/>
                </a:solidFill>
                <a:latin typeface="Segoe UI"/>
              </a:rPr>
              <a:t>		and irregular.</a:t>
            </a:r>
          </a:p>
        </p:txBody>
      </p:sp>
      <p:sp>
        <p:nvSpPr>
          <p:cNvPr id="8" name="Footer Placeholder 7">
            <a:extLst>
              <a:ext uri="{FF2B5EF4-FFF2-40B4-BE49-F238E27FC236}">
                <a16:creationId xmlns:a16="http://schemas.microsoft.com/office/drawing/2014/main" id="{1AD478E9-C24E-463C-AAFB-8793B19E8D9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16950402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E6C.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794039" cy="5245026"/>
          </a:xfrm>
          <a:prstGeom prst="rect">
            <a:avLst/>
          </a:prstGeom>
          <a:noFill/>
        </p:spPr>
        <p:txBody>
          <a:bodyPr vert="horz" wrap="none" lIns="0" tIns="0" rIns="0" bIns="0" rtlCol="0">
            <a:spAutoFit/>
          </a:bodyPr>
          <a:lstStyle/>
          <a:p>
            <a:pPr defTabSz="806867">
              <a:lnSpc>
                <a:spcPts val="1045"/>
              </a:lnSpc>
              <a:tabLst>
                <a:tab pos="425846" algn="l"/>
                <a:tab pos="750834" algn="l"/>
              </a:tabLst>
              <a:defRPr/>
            </a:pPr>
            <a:r>
              <a:rPr lang="en-US" sz="1215" i="1">
                <a:solidFill>
                  <a:srgbClr val="231F20"/>
                </a:solidFill>
                <a:latin typeface="Segoe UI"/>
              </a:rPr>
              <a:t>Fundamentals of Multimedia, Chapter 11</a:t>
            </a: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882"/>
              </a:lnSpc>
              <a:tabLst>
                <a:tab pos="425846" algn="l"/>
                <a:tab pos="750834" algn="l"/>
              </a:tabLst>
              <a:defRPr/>
            </a:pPr>
            <a:endParaRPr lang="en-US" sz="1215" i="1">
              <a:solidFill>
                <a:srgbClr val="231F20"/>
              </a:solidFill>
              <a:latin typeface="Segoe UI"/>
            </a:endParaRPr>
          </a:p>
          <a:p>
            <a:pPr defTabSz="806867">
              <a:lnSpc>
                <a:spcPts val="1932"/>
              </a:lnSpc>
              <a:tabLst>
                <a:tab pos="425846" algn="l"/>
                <a:tab pos="750834" algn="l"/>
              </a:tabLst>
              <a:defRPr/>
            </a:pPr>
            <a:r>
              <a:rPr lang="en-US" sz="1215" i="1">
                <a:solidFill>
                  <a:srgbClr val="231F20"/>
                </a:solidFill>
                <a:latin typeface="Segoe UI"/>
              </a:rPr>
              <a:t>	</a:t>
            </a:r>
            <a:r>
              <a:rPr lang="en-US" sz="1750">
                <a:solidFill>
                  <a:srgbClr val="231F20"/>
                </a:solidFill>
                <a:latin typeface="Segoe UI"/>
              </a:rPr>
              <a:t>5.  </a:t>
            </a:r>
            <a:r>
              <a:rPr lang="en-US" sz="1750" b="1">
                <a:solidFill>
                  <a:srgbClr val="231F20"/>
                </a:solidFill>
                <a:latin typeface="Segoe UI"/>
              </a:rPr>
              <a:t>Dual-Prime for P-pictures:  </a:t>
            </a:r>
            <a:r>
              <a:rPr lang="en-US" sz="1750">
                <a:solidFill>
                  <a:srgbClr val="231F20"/>
                </a:solidFill>
                <a:latin typeface="Segoe UI"/>
              </a:rPr>
              <a:t>First, Field prediction from</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75"/>
              </a:lnSpc>
              <a:tabLst>
                <a:tab pos="425846" algn="l"/>
                <a:tab pos="750834" algn="l"/>
              </a:tabLst>
              <a:defRPr/>
            </a:pPr>
            <a:r>
              <a:rPr lang="en-US" sz="1750">
                <a:solidFill>
                  <a:srgbClr val="231F20"/>
                </a:solidFill>
                <a:latin typeface="Segoe UI"/>
              </a:rPr>
              <a:t>		each previous ﬁeld with the same parity (top or bottom)</a:t>
            </a:r>
          </a:p>
          <a:p>
            <a:pPr defTabSz="806867">
              <a:lnSpc>
                <a:spcPts val="2821"/>
              </a:lnSpc>
              <a:tabLst>
                <a:tab pos="425846" algn="l"/>
                <a:tab pos="750834" algn="l"/>
              </a:tabLst>
              <a:defRPr/>
            </a:pPr>
            <a:r>
              <a:rPr lang="en-US" sz="1750">
                <a:solidFill>
                  <a:srgbClr val="231F20"/>
                </a:solidFill>
                <a:latin typeface="Segoe UI"/>
              </a:rPr>
              <a:t>		is made.   Each motion vector </a:t>
            </a:r>
            <a:r>
              <a:rPr lang="en-US" sz="1823" b="1">
                <a:solidFill>
                  <a:srgbClr val="231F20"/>
                </a:solidFill>
                <a:latin typeface="Segoe UI"/>
              </a:rPr>
              <a:t>mv  </a:t>
            </a:r>
            <a:r>
              <a:rPr lang="en-US" sz="1750">
                <a:solidFill>
                  <a:srgbClr val="231F20"/>
                </a:solidFill>
                <a:latin typeface="Segoe UI"/>
              </a:rPr>
              <a:t>is then used to derive</a:t>
            </a:r>
          </a:p>
          <a:p>
            <a:pPr defTabSz="806867">
              <a:lnSpc>
                <a:spcPts val="2457"/>
              </a:lnSpc>
              <a:tabLst>
                <a:tab pos="425846" algn="l"/>
                <a:tab pos="750834" algn="l"/>
              </a:tabLst>
              <a:defRPr/>
            </a:pPr>
            <a:r>
              <a:rPr lang="en-US" sz="1750">
                <a:solidFill>
                  <a:srgbClr val="231F20"/>
                </a:solidFill>
                <a:latin typeface="Segoe UI"/>
              </a:rPr>
              <a:t>		a calculated motion vector </a:t>
            </a:r>
            <a:r>
              <a:rPr lang="en-US" sz="1823" b="1">
                <a:solidFill>
                  <a:srgbClr val="231F20"/>
                </a:solidFill>
                <a:latin typeface="Segoe UI"/>
              </a:rPr>
              <a:t>cv </a:t>
            </a:r>
            <a:r>
              <a:rPr lang="en-US" sz="1750">
                <a:solidFill>
                  <a:srgbClr val="231F20"/>
                </a:solidFill>
                <a:latin typeface="Segoe UI"/>
              </a:rPr>
              <a:t>in the ﬁeld with the oppo-</a:t>
            </a:r>
          </a:p>
          <a:p>
            <a:pPr defTabSz="806867">
              <a:lnSpc>
                <a:spcPts val="2113"/>
              </a:lnSpc>
              <a:tabLst>
                <a:tab pos="425846" algn="l"/>
                <a:tab pos="750834" algn="l"/>
              </a:tabLst>
              <a:defRPr/>
            </a:pPr>
            <a:r>
              <a:rPr lang="en-US" sz="1750">
                <a:solidFill>
                  <a:srgbClr val="231F20"/>
                </a:solidFill>
                <a:latin typeface="Segoe UI"/>
              </a:rPr>
              <a:t>		site parity taking into  account  the temporal scaling and</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75"/>
              </a:lnSpc>
              <a:tabLst>
                <a:tab pos="425846" algn="l"/>
                <a:tab pos="750834" algn="l"/>
              </a:tabLst>
              <a:defRPr/>
            </a:pPr>
            <a:r>
              <a:rPr lang="en-US" sz="1750">
                <a:solidFill>
                  <a:srgbClr val="231F20"/>
                </a:solidFill>
                <a:latin typeface="Segoe UI"/>
              </a:rPr>
              <a:t>		vertical shift between lines in the top and bottom ﬁelds.</a:t>
            </a:r>
          </a:p>
          <a:p>
            <a:pPr defTabSz="806867">
              <a:lnSpc>
                <a:spcPts val="2821"/>
              </a:lnSpc>
              <a:tabLst>
                <a:tab pos="425846" algn="l"/>
                <a:tab pos="750834" algn="l"/>
              </a:tabLst>
              <a:defRPr/>
            </a:pPr>
            <a:r>
              <a:rPr lang="en-US" sz="1750">
                <a:solidFill>
                  <a:srgbClr val="231F20"/>
                </a:solidFill>
                <a:latin typeface="Segoe UI"/>
              </a:rPr>
              <a:t>		For  each  MB  the  pair  </a:t>
            </a:r>
            <a:r>
              <a:rPr lang="en-US" sz="1823" b="1">
                <a:solidFill>
                  <a:srgbClr val="231F20"/>
                </a:solidFill>
                <a:latin typeface="Segoe UI"/>
              </a:rPr>
              <a:t>mv  </a:t>
            </a:r>
            <a:r>
              <a:rPr lang="en-US" sz="1750">
                <a:solidFill>
                  <a:srgbClr val="231F20"/>
                </a:solidFill>
                <a:latin typeface="Segoe UI"/>
              </a:rPr>
              <a:t>and  </a:t>
            </a:r>
            <a:r>
              <a:rPr lang="en-US" sz="1823" b="1">
                <a:solidFill>
                  <a:srgbClr val="231F20"/>
                </a:solidFill>
                <a:latin typeface="Segoe UI"/>
              </a:rPr>
              <a:t>cv  </a:t>
            </a:r>
            <a:r>
              <a:rPr lang="en-US" sz="1750">
                <a:solidFill>
                  <a:srgbClr val="231F20"/>
                </a:solidFill>
                <a:latin typeface="Segoe UI"/>
              </a:rPr>
              <a:t>yields  two  preliminary</a:t>
            </a:r>
          </a:p>
          <a:p>
            <a:pPr defTabSz="806867">
              <a:lnSpc>
                <a:spcPts val="2103"/>
              </a:lnSpc>
              <a:tabLst>
                <a:tab pos="425846" algn="l"/>
                <a:tab pos="750834" algn="l"/>
              </a:tabLst>
              <a:defRPr/>
            </a:pPr>
            <a:r>
              <a:rPr lang="en-US" sz="1750">
                <a:solidFill>
                  <a:srgbClr val="231F20"/>
                </a:solidFill>
                <a:latin typeface="Segoe UI"/>
              </a:rPr>
              <a:t>		predictions.  Their prediction errors are averaged and used</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85"/>
              </a:lnSpc>
              <a:tabLst>
                <a:tab pos="425846" algn="l"/>
                <a:tab pos="750834" algn="l"/>
              </a:tabLst>
              <a:defRPr/>
            </a:pPr>
            <a:r>
              <a:rPr lang="en-US" sz="1750">
                <a:solidFill>
                  <a:srgbClr val="231F20"/>
                </a:solidFill>
                <a:latin typeface="Segoe UI"/>
              </a:rPr>
              <a:t>		as the ﬁnal prediction error.</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2231"/>
              </a:lnSpc>
              <a:tabLst>
                <a:tab pos="425846" algn="l"/>
                <a:tab pos="750834" algn="l"/>
              </a:tabLst>
              <a:defRPr/>
            </a:pPr>
            <a:r>
              <a:rPr lang="en-US" sz="1750">
                <a:solidFill>
                  <a:srgbClr val="231F20"/>
                </a:solidFill>
                <a:latin typeface="Segoe UI"/>
              </a:rPr>
              <a:t>		This mode mimics B-picture prediction for P-pictures with-</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85"/>
              </a:lnSpc>
              <a:tabLst>
                <a:tab pos="425846" algn="l"/>
                <a:tab pos="750834" algn="l"/>
              </a:tabLst>
              <a:defRPr/>
            </a:pPr>
            <a:r>
              <a:rPr lang="en-US" sz="1750">
                <a:solidFill>
                  <a:srgbClr val="231F20"/>
                </a:solidFill>
                <a:latin typeface="Segoe UI"/>
              </a:rPr>
              <a:t>		out  adopting  backward  prediction  (and  hence  with  less</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75"/>
              </a:lnSpc>
              <a:tabLst>
                <a:tab pos="425846" algn="l"/>
                <a:tab pos="750834" algn="l"/>
              </a:tabLst>
              <a:defRPr/>
            </a:pPr>
            <a:r>
              <a:rPr lang="en-US" sz="1750">
                <a:solidFill>
                  <a:srgbClr val="231F20"/>
                </a:solidFill>
                <a:latin typeface="Segoe UI"/>
              </a:rPr>
              <a:t>		encoding delay).</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2241"/>
              </a:lnSpc>
              <a:tabLst>
                <a:tab pos="425846" algn="l"/>
                <a:tab pos="750834" algn="l"/>
              </a:tabLst>
              <a:defRPr/>
            </a:pPr>
            <a:r>
              <a:rPr lang="en-US" sz="1750">
                <a:solidFill>
                  <a:srgbClr val="231F20"/>
                </a:solidFill>
                <a:latin typeface="Segoe UI"/>
              </a:rPr>
              <a:t>		This is the only mode that can be used for either Frame-</a:t>
            </a:r>
          </a:p>
          <a:p>
            <a:pPr defTabSz="806867">
              <a:lnSpc>
                <a:spcPts val="882"/>
              </a:lnSpc>
              <a:tabLst>
                <a:tab pos="425846" algn="l"/>
                <a:tab pos="750834" algn="l"/>
              </a:tabLst>
              <a:defRPr/>
            </a:pPr>
            <a:endParaRPr lang="en-US" sz="1750">
              <a:solidFill>
                <a:srgbClr val="231F20"/>
              </a:solidFill>
              <a:latin typeface="Segoe UI"/>
            </a:endParaRPr>
          </a:p>
          <a:p>
            <a:pPr defTabSz="806867">
              <a:lnSpc>
                <a:spcPts val="1575"/>
              </a:lnSpc>
              <a:tabLst>
                <a:tab pos="425846" algn="l"/>
                <a:tab pos="750834" algn="l"/>
              </a:tabLst>
              <a:defRPr/>
            </a:pPr>
            <a:r>
              <a:rPr lang="en-US" sz="1750">
                <a:solidFill>
                  <a:srgbClr val="231F20"/>
                </a:solidFill>
                <a:latin typeface="Segoe UI"/>
              </a:rPr>
              <a:t>		pictures or Field-pictures.</a:t>
            </a:r>
          </a:p>
        </p:txBody>
      </p:sp>
      <p:sp>
        <p:nvSpPr>
          <p:cNvPr id="8" name="Footer Placeholder 7">
            <a:extLst>
              <a:ext uri="{FF2B5EF4-FFF2-40B4-BE49-F238E27FC236}">
                <a16:creationId xmlns:a16="http://schemas.microsoft.com/office/drawing/2014/main" id="{CDD04052-322A-4E5E-A9ED-CF61B7AD0EE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9619481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2C2.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D2D2.tmp"/>
          <p:cNvPicPr>
            <a:picLocks/>
          </p:cNvPicPr>
          <p:nvPr/>
        </p:nvPicPr>
        <p:blipFill>
          <a:blip r:embed="rId3" cstate="print"/>
          <a:stretch>
            <a:fillRect/>
          </a:stretch>
        </p:blipFill>
        <p:spPr>
          <a:xfrm>
            <a:off x="7530353" y="1367117"/>
            <a:ext cx="134471" cy="33618"/>
          </a:xfrm>
          <a:prstGeom prst="rect">
            <a:avLst/>
          </a:prstGeom>
        </p:spPr>
      </p:pic>
      <p:pic>
        <p:nvPicPr>
          <p:cNvPr id="4" name="Picture 3" descr="ws_D2E3.tmp"/>
          <p:cNvPicPr>
            <a:picLocks/>
          </p:cNvPicPr>
          <p:nvPr/>
        </p:nvPicPr>
        <p:blipFill>
          <a:blip r:embed="rId4" cstate="print"/>
          <a:stretch>
            <a:fillRect/>
          </a:stretch>
        </p:blipFill>
        <p:spPr>
          <a:xfrm>
            <a:off x="5042647" y="5076265"/>
            <a:ext cx="123265" cy="22412"/>
          </a:xfrm>
          <a:prstGeom prst="rect">
            <a:avLst/>
          </a:prstGeom>
        </p:spPr>
      </p:pic>
      <p:sp>
        <p:nvSpPr>
          <p:cNvPr id="6" name="TextBox 5"/>
          <p:cNvSpPr txBox="1"/>
          <p:nvPr/>
        </p:nvSpPr>
        <p:spPr>
          <a:xfrm>
            <a:off x="2468656" y="404644"/>
            <a:ext cx="6624506" cy="5116785"/>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750834" algn="l"/>
                <a:tab pos="1311158"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515498" algn="l"/>
                <a:tab pos="750834" algn="l"/>
                <a:tab pos="1311158"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215" i="1">
              <a:solidFill>
                <a:srgbClr val="231F20"/>
              </a:solidFill>
              <a:latin typeface="Segoe UI"/>
            </a:endParaRPr>
          </a:p>
          <a:p>
            <a:pPr defTabSz="806867">
              <a:lnSpc>
                <a:spcPts val="2636"/>
              </a:lnSpc>
              <a:tabLst>
                <a:tab pos="190510" algn="l"/>
                <a:tab pos="425846" algn="l"/>
                <a:tab pos="515498" algn="l"/>
                <a:tab pos="750834" algn="l"/>
                <a:tab pos="1311158" algn="l"/>
              </a:tabLst>
              <a:defRPr/>
            </a:pPr>
            <a:r>
              <a:rPr lang="en-US" sz="1215" i="1">
                <a:solidFill>
                  <a:srgbClr val="231F20"/>
                </a:solidFill>
                <a:latin typeface="Segoe UI"/>
              </a:rPr>
              <a:t>					</a:t>
            </a:r>
            <a:r>
              <a:rPr lang="en-US" sz="2100" b="1">
                <a:solidFill>
                  <a:srgbClr val="231F20"/>
                </a:solidFill>
                <a:latin typeface="Segoe UI"/>
              </a:rPr>
              <a:t>Alternate Scan and Field DCT</a:t>
            </a:r>
          </a:p>
          <a:p>
            <a:pPr defTabSz="806867">
              <a:lnSpc>
                <a:spcPts val="882"/>
              </a:lnSpc>
              <a:tabLst>
                <a:tab pos="190510" algn="l"/>
                <a:tab pos="425846" algn="l"/>
                <a:tab pos="515498" algn="l"/>
                <a:tab pos="750834" algn="l"/>
                <a:tab pos="1311158"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2100" b="1">
              <a:solidFill>
                <a:srgbClr val="231F20"/>
              </a:solidFill>
              <a:latin typeface="Segoe UI"/>
            </a:endParaRPr>
          </a:p>
          <a:p>
            <a:pPr defTabSz="806867">
              <a:lnSpc>
                <a:spcPts val="2277"/>
              </a:lnSpc>
              <a:tabLst>
                <a:tab pos="190510" algn="l"/>
                <a:tab pos="425846" algn="l"/>
                <a:tab pos="515498" algn="l"/>
                <a:tab pos="750834" algn="l"/>
                <a:tab pos="131115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Techniques aimed at improving the eﬀectiveness of DCT on</a:t>
            </a:r>
          </a:p>
          <a:p>
            <a:pPr defTabSz="806867">
              <a:lnSpc>
                <a:spcPts val="2139"/>
              </a:lnSpc>
              <a:tabLst>
                <a:tab pos="190510" algn="l"/>
                <a:tab pos="425846" algn="l"/>
                <a:tab pos="515498" algn="l"/>
                <a:tab pos="750834" algn="l"/>
                <a:tab pos="1311158" algn="l"/>
              </a:tabLst>
              <a:defRPr/>
            </a:pPr>
            <a:r>
              <a:rPr lang="en-US" sz="1750">
                <a:solidFill>
                  <a:srgbClr val="231F20"/>
                </a:solidFill>
                <a:latin typeface="Segoe UI"/>
              </a:rPr>
              <a:t>		prediction errors, only applicable to Frame-pictures in inter-</a:t>
            </a:r>
          </a:p>
          <a:p>
            <a:pPr defTabSz="806867">
              <a:lnSpc>
                <a:spcPts val="882"/>
              </a:lnSpc>
              <a:tabLst>
                <a:tab pos="190510" algn="l"/>
                <a:tab pos="425846" algn="l"/>
                <a:tab pos="515498" algn="l"/>
                <a:tab pos="750834" algn="l"/>
                <a:tab pos="1311158" algn="l"/>
              </a:tabLst>
              <a:defRPr/>
            </a:pPr>
            <a:endParaRPr lang="en-US" sz="1750">
              <a:solidFill>
                <a:srgbClr val="231F20"/>
              </a:solidFill>
              <a:latin typeface="Segoe UI"/>
            </a:endParaRPr>
          </a:p>
          <a:p>
            <a:pPr defTabSz="806867">
              <a:lnSpc>
                <a:spcPts val="1575"/>
              </a:lnSpc>
              <a:tabLst>
                <a:tab pos="190510" algn="l"/>
                <a:tab pos="425846" algn="l"/>
                <a:tab pos="515498" algn="l"/>
                <a:tab pos="750834" algn="l"/>
                <a:tab pos="1311158" algn="l"/>
              </a:tabLst>
              <a:defRPr/>
            </a:pPr>
            <a:r>
              <a:rPr lang="en-US" sz="1750">
                <a:solidFill>
                  <a:srgbClr val="231F20"/>
                </a:solidFill>
                <a:latin typeface="Segoe UI"/>
              </a:rPr>
              <a:t>		laced videos:</a:t>
            </a:r>
          </a:p>
          <a:p>
            <a:pPr defTabSz="806867">
              <a:lnSpc>
                <a:spcPts val="882"/>
              </a:lnSpc>
              <a:tabLst>
                <a:tab pos="190510" algn="l"/>
                <a:tab pos="425846" algn="l"/>
                <a:tab pos="515498" algn="l"/>
                <a:tab pos="750834" algn="l"/>
                <a:tab pos="1311158"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750">
              <a:solidFill>
                <a:srgbClr val="231F20"/>
              </a:solidFill>
              <a:latin typeface="Segoe UI"/>
            </a:endParaRPr>
          </a:p>
          <a:p>
            <a:pPr defTabSz="806867">
              <a:lnSpc>
                <a:spcPts val="2114"/>
              </a:lnSpc>
              <a:tabLst>
                <a:tab pos="190510" algn="l"/>
                <a:tab pos="425846" algn="l"/>
                <a:tab pos="515498" algn="l"/>
                <a:tab pos="750834" algn="l"/>
                <a:tab pos="1311158"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Due to the nature of interlaced video the consecutive rows in the 8 </a:t>
            </a:r>
            <a:r>
              <a:rPr lang="en-US" sz="1459" i="1">
                <a:solidFill>
                  <a:srgbClr val="231F20"/>
                </a:solidFill>
                <a:latin typeface="Segoe UI"/>
              </a:rPr>
              <a:t>× </a:t>
            </a:r>
            <a:r>
              <a:rPr lang="en-US" sz="1459">
                <a:solidFill>
                  <a:srgbClr val="231F20"/>
                </a:solidFill>
                <a:latin typeface="Segoe UI"/>
              </a:rPr>
              <a:t>8</a:t>
            </a:r>
          </a:p>
          <a:p>
            <a:pPr defTabSz="806867">
              <a:lnSpc>
                <a:spcPts val="1399"/>
              </a:lnSpc>
              <a:tabLst>
                <a:tab pos="190510" algn="l"/>
                <a:tab pos="425846" algn="l"/>
                <a:tab pos="515498" algn="l"/>
                <a:tab pos="750834" algn="l"/>
                <a:tab pos="1311158" algn="l"/>
              </a:tabLst>
              <a:defRPr/>
            </a:pPr>
            <a:r>
              <a:rPr lang="en-US" sz="1459">
                <a:solidFill>
                  <a:srgbClr val="231F20"/>
                </a:solidFill>
                <a:latin typeface="Segoe UI"/>
              </a:rPr>
              <a:t>				blocks are from diﬀerent ﬁelds, there exists less correlation between</a:t>
            </a:r>
          </a:p>
          <a:p>
            <a:pPr defTabSz="806867">
              <a:lnSpc>
                <a:spcPts val="1662"/>
              </a:lnSpc>
              <a:tabLst>
                <a:tab pos="190510" algn="l"/>
                <a:tab pos="425846" algn="l"/>
                <a:tab pos="515498" algn="l"/>
                <a:tab pos="750834" algn="l"/>
                <a:tab pos="1311158" algn="l"/>
              </a:tabLst>
              <a:defRPr/>
            </a:pPr>
            <a:r>
              <a:rPr lang="en-US" sz="1459">
                <a:solidFill>
                  <a:srgbClr val="231F20"/>
                </a:solidFill>
                <a:latin typeface="Segoe UI"/>
              </a:rPr>
              <a:t>				them than between the alternate rows.</a:t>
            </a:r>
          </a:p>
          <a:p>
            <a:pPr defTabSz="806867">
              <a:lnSpc>
                <a:spcPts val="882"/>
              </a:lnSpc>
              <a:tabLst>
                <a:tab pos="190510" algn="l"/>
                <a:tab pos="425846" algn="l"/>
                <a:tab pos="515498" algn="l"/>
                <a:tab pos="750834" algn="l"/>
                <a:tab pos="1311158" algn="l"/>
              </a:tabLst>
              <a:defRPr/>
            </a:pPr>
            <a:endParaRPr lang="en-US" sz="1459">
              <a:solidFill>
                <a:srgbClr val="231F20"/>
              </a:solidFill>
              <a:latin typeface="Segoe UI"/>
            </a:endParaRPr>
          </a:p>
          <a:p>
            <a:pPr defTabSz="806867">
              <a:lnSpc>
                <a:spcPts val="2018"/>
              </a:lnSpc>
              <a:tabLst>
                <a:tab pos="190510" algn="l"/>
                <a:tab pos="425846" algn="l"/>
                <a:tab pos="515498" algn="l"/>
                <a:tab pos="750834" algn="l"/>
                <a:tab pos="1311158"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Alternate scan recognizes the fact that in interlaced video the verti-</a:t>
            </a:r>
          </a:p>
          <a:p>
            <a:pPr defTabSz="806867">
              <a:lnSpc>
                <a:spcPts val="1673"/>
              </a:lnSpc>
              <a:tabLst>
                <a:tab pos="190510" algn="l"/>
                <a:tab pos="425846" algn="l"/>
                <a:tab pos="515498" algn="l"/>
                <a:tab pos="750834" algn="l"/>
                <a:tab pos="1311158" algn="l"/>
              </a:tabLst>
              <a:defRPr/>
            </a:pPr>
            <a:r>
              <a:rPr lang="en-US" sz="1459">
                <a:solidFill>
                  <a:srgbClr val="231F20"/>
                </a:solidFill>
                <a:latin typeface="Segoe UI"/>
              </a:rPr>
              <a:t>				cally higher spatial frequency components may have larger magnitudes</a:t>
            </a:r>
          </a:p>
          <a:p>
            <a:pPr defTabSz="806867">
              <a:lnSpc>
                <a:spcPts val="1673"/>
              </a:lnSpc>
              <a:tabLst>
                <a:tab pos="190510" algn="l"/>
                <a:tab pos="425846" algn="l"/>
                <a:tab pos="515498" algn="l"/>
                <a:tab pos="750834" algn="l"/>
                <a:tab pos="1311158" algn="l"/>
              </a:tabLst>
              <a:defRPr/>
            </a:pPr>
            <a:r>
              <a:rPr lang="en-US" sz="1459">
                <a:solidFill>
                  <a:srgbClr val="231F20"/>
                </a:solidFill>
                <a:latin typeface="Segoe UI"/>
              </a:rPr>
              <a:t>				and thus allows them to be scanned earlier in the sequence.</a:t>
            </a:r>
          </a:p>
          <a:p>
            <a:pPr defTabSz="806867">
              <a:lnSpc>
                <a:spcPts val="882"/>
              </a:lnSpc>
              <a:tabLst>
                <a:tab pos="190510" algn="l"/>
                <a:tab pos="425846" algn="l"/>
                <a:tab pos="515498" algn="l"/>
                <a:tab pos="750834" algn="l"/>
                <a:tab pos="1311158" algn="l"/>
              </a:tabLst>
              <a:defRPr/>
            </a:pPr>
            <a:endParaRPr lang="en-US" sz="1459">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459">
              <a:solidFill>
                <a:srgbClr val="231F20"/>
              </a:solidFill>
              <a:latin typeface="Segoe UI"/>
            </a:endParaRPr>
          </a:p>
          <a:p>
            <a:pPr defTabSz="806867">
              <a:lnSpc>
                <a:spcPts val="882"/>
              </a:lnSpc>
              <a:tabLst>
                <a:tab pos="190510" algn="l"/>
                <a:tab pos="425846" algn="l"/>
                <a:tab pos="515498" algn="l"/>
                <a:tab pos="750834" algn="l"/>
                <a:tab pos="1311158" algn="l"/>
              </a:tabLst>
              <a:defRPr/>
            </a:pPr>
            <a:endParaRPr lang="en-US" sz="1459">
              <a:solidFill>
                <a:srgbClr val="231F20"/>
              </a:solidFill>
              <a:latin typeface="Segoe UI"/>
            </a:endParaRPr>
          </a:p>
          <a:p>
            <a:pPr defTabSz="806867">
              <a:lnSpc>
                <a:spcPts val="2305"/>
              </a:lnSpc>
              <a:tabLst>
                <a:tab pos="190510" algn="l"/>
                <a:tab pos="425846" algn="l"/>
                <a:tab pos="515498" algn="l"/>
                <a:tab pos="750834" algn="l"/>
                <a:tab pos="1311158" algn="l"/>
              </a:tabLst>
              <a:defRPr/>
            </a:pPr>
            <a:r>
              <a:rPr lang="en-US" sz="1459">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  MPEG-2,  </a:t>
            </a:r>
            <a:r>
              <a:rPr lang="en-US" sz="1750" b="1">
                <a:solidFill>
                  <a:srgbClr val="231F20"/>
                </a:solidFill>
                <a:latin typeface="Segoe UI"/>
              </a:rPr>
              <a:t>Field DCT  </a:t>
            </a:r>
            <a:r>
              <a:rPr lang="en-US" sz="1750">
                <a:solidFill>
                  <a:srgbClr val="231F20"/>
                </a:solidFill>
                <a:latin typeface="Segoe UI"/>
              </a:rPr>
              <a:t>can  also  be  used  to  address  the</a:t>
            </a:r>
          </a:p>
          <a:p>
            <a:pPr defTabSz="806867">
              <a:lnSpc>
                <a:spcPts val="2128"/>
              </a:lnSpc>
              <a:tabLst>
                <a:tab pos="190510" algn="l"/>
                <a:tab pos="425846" algn="l"/>
                <a:tab pos="515498" algn="l"/>
                <a:tab pos="750834" algn="l"/>
                <a:tab pos="1311158" algn="l"/>
              </a:tabLst>
              <a:defRPr/>
            </a:pPr>
            <a:r>
              <a:rPr lang="en-US" sz="1750">
                <a:solidFill>
                  <a:srgbClr val="231F20"/>
                </a:solidFill>
                <a:latin typeface="Segoe UI"/>
              </a:rPr>
              <a:t>		same issue.</a:t>
            </a:r>
          </a:p>
        </p:txBody>
      </p:sp>
      <p:sp>
        <p:nvSpPr>
          <p:cNvPr id="10" name="Footer Placeholder 9">
            <a:extLst>
              <a:ext uri="{FF2B5EF4-FFF2-40B4-BE49-F238E27FC236}">
                <a16:creationId xmlns:a16="http://schemas.microsoft.com/office/drawing/2014/main" id="{A81F9D27-4B6C-4D9D-9C98-26CFB8C0E18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64143068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729.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D749.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11</a:t>
            </a:r>
          </a:p>
        </p:txBody>
      </p:sp>
      <p:sp>
        <p:nvSpPr>
          <p:cNvPr id="6" name="TextBox 5"/>
          <p:cNvSpPr txBox="1"/>
          <p:nvPr/>
        </p:nvSpPr>
        <p:spPr>
          <a:xfrm>
            <a:off x="4390834" y="3915161"/>
            <a:ext cx="224420" cy="181716"/>
          </a:xfrm>
          <a:prstGeom prst="rect">
            <a:avLst/>
          </a:prstGeom>
          <a:noFill/>
        </p:spPr>
        <p:txBody>
          <a:bodyPr vert="horz" wrap="none" lIns="0" tIns="0" rIns="0" bIns="0" rtlCol="0">
            <a:spAutoFit/>
          </a:bodyPr>
          <a:lstStyle/>
          <a:p>
            <a:pPr>
              <a:lnSpc>
                <a:spcPts val="1409"/>
              </a:lnSpc>
            </a:pPr>
            <a:r>
              <a:rPr lang="en-US" sz="1566">
                <a:solidFill>
                  <a:srgbClr val="000000"/>
                </a:solidFill>
                <a:latin typeface="Times New Roman"/>
              </a:rPr>
              <a:t>(a)</a:t>
            </a:r>
          </a:p>
        </p:txBody>
      </p:sp>
      <p:sp>
        <p:nvSpPr>
          <p:cNvPr id="7" name="TextBox 6"/>
          <p:cNvSpPr txBox="1"/>
          <p:nvPr/>
        </p:nvSpPr>
        <p:spPr>
          <a:xfrm>
            <a:off x="7569406" y="3915161"/>
            <a:ext cx="235642" cy="181716"/>
          </a:xfrm>
          <a:prstGeom prst="rect">
            <a:avLst/>
          </a:prstGeom>
          <a:noFill/>
        </p:spPr>
        <p:txBody>
          <a:bodyPr vert="horz" wrap="none" lIns="0" tIns="0" rIns="0" bIns="0" rtlCol="0">
            <a:spAutoFit/>
          </a:bodyPr>
          <a:lstStyle/>
          <a:p>
            <a:pPr>
              <a:lnSpc>
                <a:spcPts val="1409"/>
              </a:lnSpc>
            </a:pPr>
            <a:r>
              <a:rPr lang="en-US" sz="1566">
                <a:solidFill>
                  <a:srgbClr val="000000"/>
                </a:solidFill>
                <a:latin typeface="Times New Roman"/>
              </a:rPr>
              <a:t>(b)</a:t>
            </a:r>
          </a:p>
        </p:txBody>
      </p:sp>
      <p:sp>
        <p:nvSpPr>
          <p:cNvPr id="8" name="TextBox 7"/>
          <p:cNvSpPr txBox="1"/>
          <p:nvPr/>
        </p:nvSpPr>
        <p:spPr>
          <a:xfrm>
            <a:off x="2468656" y="4750359"/>
            <a:ext cx="5902321"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11.7:  Zigzag and Alternate Scans of DCT Coeﬃcients for</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Progressive and Interlaced Videos in MPEG-2.</a:t>
            </a:r>
          </a:p>
        </p:txBody>
      </p:sp>
      <p:sp>
        <p:nvSpPr>
          <p:cNvPr id="12" name="Footer Placeholder 11">
            <a:extLst>
              <a:ext uri="{FF2B5EF4-FFF2-40B4-BE49-F238E27FC236}">
                <a16:creationId xmlns:a16="http://schemas.microsoft.com/office/drawing/2014/main" id="{40F741AC-0AE0-4D00-8BE6-4933640D62C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432034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8D1.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700232" cy="5543890"/>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750834" algn="l"/>
                <a:tab pos="2039579"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515498" algn="l"/>
                <a:tab pos="750834" algn="l"/>
                <a:tab pos="2039579"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1215" i="1">
              <a:solidFill>
                <a:srgbClr val="231F20"/>
              </a:solidFill>
              <a:latin typeface="Segoe UI"/>
            </a:endParaRPr>
          </a:p>
          <a:p>
            <a:pPr defTabSz="806867">
              <a:lnSpc>
                <a:spcPts val="2558"/>
              </a:lnSpc>
              <a:tabLst>
                <a:tab pos="190510" algn="l"/>
                <a:tab pos="425846" algn="l"/>
                <a:tab pos="515498" algn="l"/>
                <a:tab pos="750834" algn="l"/>
                <a:tab pos="2039579" algn="l"/>
              </a:tabLst>
              <a:defRPr/>
            </a:pPr>
            <a:r>
              <a:rPr lang="en-US" sz="1215" i="1">
                <a:solidFill>
                  <a:srgbClr val="231F20"/>
                </a:solidFill>
                <a:latin typeface="Segoe UI"/>
              </a:rPr>
              <a:t>					</a:t>
            </a:r>
            <a:r>
              <a:rPr lang="en-US" sz="2100" b="1">
                <a:solidFill>
                  <a:srgbClr val="231F20"/>
                </a:solidFill>
                <a:latin typeface="Segoe UI"/>
              </a:rPr>
              <a:t>MPEG-2 Scalabilities</a:t>
            </a:r>
          </a:p>
          <a:p>
            <a:pPr defTabSz="806867">
              <a:lnSpc>
                <a:spcPts val="882"/>
              </a:lnSpc>
              <a:tabLst>
                <a:tab pos="190510" algn="l"/>
                <a:tab pos="425846" algn="l"/>
                <a:tab pos="515498" algn="l"/>
                <a:tab pos="750834" algn="l"/>
                <a:tab pos="2039579"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2100" b="1">
              <a:solidFill>
                <a:srgbClr val="231F20"/>
              </a:solidFill>
              <a:latin typeface="Segoe UI"/>
            </a:endParaRPr>
          </a:p>
          <a:p>
            <a:pPr defTabSz="806867">
              <a:lnSpc>
                <a:spcPts val="2277"/>
              </a:lnSpc>
              <a:tabLst>
                <a:tab pos="190510" algn="l"/>
                <a:tab pos="425846" algn="l"/>
                <a:tab pos="515498" algn="l"/>
                <a:tab pos="750834" algn="l"/>
                <a:tab pos="2039579"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MPEG-2 </a:t>
            </a:r>
            <a:r>
              <a:rPr lang="en-US" sz="1750" b="1">
                <a:solidFill>
                  <a:srgbClr val="231F20"/>
                </a:solidFill>
                <a:latin typeface="Segoe UI"/>
              </a:rPr>
              <a:t>scalable coding</a:t>
            </a:r>
            <a:r>
              <a:rPr lang="en-US" sz="1750">
                <a:solidFill>
                  <a:srgbClr val="231F20"/>
                </a:solidFill>
                <a:latin typeface="Segoe UI"/>
              </a:rPr>
              <a:t>:  A base layer and one or more</a:t>
            </a:r>
          </a:p>
          <a:p>
            <a:pPr defTabSz="806867">
              <a:lnSpc>
                <a:spcPts val="2128"/>
              </a:lnSpc>
              <a:tabLst>
                <a:tab pos="190510" algn="l"/>
                <a:tab pos="425846" algn="l"/>
                <a:tab pos="515498" algn="l"/>
                <a:tab pos="750834" algn="l"/>
                <a:tab pos="2039579" algn="l"/>
              </a:tabLst>
              <a:defRPr/>
            </a:pPr>
            <a:r>
              <a:rPr lang="en-US" sz="1750">
                <a:solidFill>
                  <a:srgbClr val="231F20"/>
                </a:solidFill>
                <a:latin typeface="Segoe UI"/>
              </a:rPr>
              <a:t>		enhancement layers can be deﬁned — also known as </a:t>
            </a:r>
            <a:r>
              <a:rPr lang="en-US" sz="1750" b="1">
                <a:solidFill>
                  <a:srgbClr val="231F20"/>
                </a:solidFill>
                <a:latin typeface="Segoe UI"/>
              </a:rPr>
              <a:t>layered</a:t>
            </a:r>
          </a:p>
          <a:p>
            <a:pPr defTabSz="806867">
              <a:lnSpc>
                <a:spcPts val="882"/>
              </a:lnSpc>
              <a:tabLst>
                <a:tab pos="190510" algn="l"/>
                <a:tab pos="425846" algn="l"/>
                <a:tab pos="515498" algn="l"/>
                <a:tab pos="750834" algn="l"/>
                <a:tab pos="2039579" algn="l"/>
              </a:tabLst>
              <a:defRPr/>
            </a:pPr>
            <a:endParaRPr lang="en-US" sz="1750" b="1">
              <a:solidFill>
                <a:srgbClr val="231F20"/>
              </a:solidFill>
              <a:latin typeface="Segoe UI"/>
            </a:endParaRPr>
          </a:p>
          <a:p>
            <a:pPr defTabSz="806867">
              <a:lnSpc>
                <a:spcPts val="1575"/>
              </a:lnSpc>
              <a:tabLst>
                <a:tab pos="190510" algn="l"/>
                <a:tab pos="425846" algn="l"/>
                <a:tab pos="515498" algn="l"/>
                <a:tab pos="750834" algn="l"/>
                <a:tab pos="2039579" algn="l"/>
              </a:tabLst>
              <a:defRPr/>
            </a:pPr>
            <a:r>
              <a:rPr lang="en-US" sz="1750" b="1">
                <a:solidFill>
                  <a:srgbClr val="231F20"/>
                </a:solidFill>
                <a:latin typeface="Segoe UI"/>
              </a:rPr>
              <a:t>		coding</a:t>
            </a:r>
            <a:r>
              <a:rPr lang="en-US" sz="1750">
                <a:solidFill>
                  <a:srgbClr val="231F20"/>
                </a:solidFill>
                <a:latin typeface="Segoe UI"/>
              </a:rPr>
              <a:t>.</a:t>
            </a:r>
          </a:p>
          <a:p>
            <a:pPr defTabSz="806867">
              <a:lnSpc>
                <a:spcPts val="882"/>
              </a:lnSpc>
              <a:tabLst>
                <a:tab pos="190510" algn="l"/>
                <a:tab pos="425846" algn="l"/>
                <a:tab pos="515498" algn="l"/>
                <a:tab pos="750834" algn="l"/>
                <a:tab pos="2039579"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1750">
              <a:solidFill>
                <a:srgbClr val="231F20"/>
              </a:solidFill>
              <a:latin typeface="Segoe UI"/>
            </a:endParaRPr>
          </a:p>
          <a:p>
            <a:pPr defTabSz="806867">
              <a:lnSpc>
                <a:spcPts val="1840"/>
              </a:lnSpc>
              <a:tabLst>
                <a:tab pos="190510" algn="l"/>
                <a:tab pos="425846" algn="l"/>
                <a:tab pos="515498" algn="l"/>
                <a:tab pos="750834" algn="l"/>
                <a:tab pos="2039579"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The  base  layer  can  be  independently  encoded,  transmitted  and  de-</a:t>
            </a:r>
          </a:p>
          <a:p>
            <a:pPr defTabSz="806867">
              <a:lnSpc>
                <a:spcPts val="1673"/>
              </a:lnSpc>
              <a:tabLst>
                <a:tab pos="190510" algn="l"/>
                <a:tab pos="425846" algn="l"/>
                <a:tab pos="515498" algn="l"/>
                <a:tab pos="750834" algn="l"/>
                <a:tab pos="2039579" algn="l"/>
              </a:tabLst>
              <a:defRPr/>
            </a:pPr>
            <a:r>
              <a:rPr lang="en-US" sz="1459">
                <a:solidFill>
                  <a:srgbClr val="231F20"/>
                </a:solidFill>
                <a:latin typeface="Segoe UI"/>
              </a:rPr>
              <a:t>				coded to obtain basic video quality.</a:t>
            </a:r>
          </a:p>
          <a:p>
            <a:pPr defTabSz="806867">
              <a:lnSpc>
                <a:spcPts val="882"/>
              </a:lnSpc>
              <a:tabLst>
                <a:tab pos="190510" algn="l"/>
                <a:tab pos="425846" algn="l"/>
                <a:tab pos="515498" algn="l"/>
                <a:tab pos="750834" algn="l"/>
                <a:tab pos="2039579" algn="l"/>
              </a:tabLst>
              <a:defRPr/>
            </a:pPr>
            <a:endParaRPr lang="en-US" sz="1459">
              <a:solidFill>
                <a:srgbClr val="231F20"/>
              </a:solidFill>
              <a:latin typeface="Segoe UI"/>
            </a:endParaRPr>
          </a:p>
          <a:p>
            <a:pPr defTabSz="806867">
              <a:lnSpc>
                <a:spcPts val="2008"/>
              </a:lnSpc>
              <a:tabLst>
                <a:tab pos="190510" algn="l"/>
                <a:tab pos="425846" algn="l"/>
                <a:tab pos="515498" algn="l"/>
                <a:tab pos="750834" algn="l"/>
                <a:tab pos="2039579"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The  encoding and  decoding of the enhancement layer is dependent</a:t>
            </a:r>
          </a:p>
          <a:p>
            <a:pPr defTabSz="806867">
              <a:lnSpc>
                <a:spcPts val="1673"/>
              </a:lnSpc>
              <a:tabLst>
                <a:tab pos="190510" algn="l"/>
                <a:tab pos="425846" algn="l"/>
                <a:tab pos="515498" algn="l"/>
                <a:tab pos="750834" algn="l"/>
                <a:tab pos="2039579" algn="l"/>
              </a:tabLst>
              <a:defRPr/>
            </a:pPr>
            <a:r>
              <a:rPr lang="en-US" sz="1459">
                <a:solidFill>
                  <a:srgbClr val="231F20"/>
                </a:solidFill>
                <a:latin typeface="Segoe UI"/>
              </a:rPr>
              <a:t>				on the base layer or the previous enhancement layer.</a:t>
            </a:r>
          </a:p>
          <a:p>
            <a:pPr defTabSz="806867">
              <a:lnSpc>
                <a:spcPts val="882"/>
              </a:lnSpc>
              <a:tabLst>
                <a:tab pos="190510" algn="l"/>
                <a:tab pos="425846" algn="l"/>
                <a:tab pos="515498" algn="l"/>
                <a:tab pos="750834" algn="l"/>
                <a:tab pos="2039579" algn="l"/>
              </a:tabLst>
              <a:defRPr/>
            </a:pPr>
            <a:endParaRPr lang="en-US" sz="1459">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1459">
              <a:solidFill>
                <a:srgbClr val="231F20"/>
              </a:solidFill>
              <a:latin typeface="Segoe UI"/>
            </a:endParaRPr>
          </a:p>
          <a:p>
            <a:pPr defTabSz="806867">
              <a:lnSpc>
                <a:spcPts val="882"/>
              </a:lnSpc>
              <a:tabLst>
                <a:tab pos="190510" algn="l"/>
                <a:tab pos="425846" algn="l"/>
                <a:tab pos="515498" algn="l"/>
                <a:tab pos="750834" algn="l"/>
                <a:tab pos="2039579" algn="l"/>
              </a:tabLst>
              <a:defRPr/>
            </a:pPr>
            <a:endParaRPr lang="en-US" sz="1459">
              <a:solidFill>
                <a:srgbClr val="231F20"/>
              </a:solidFill>
              <a:latin typeface="Segoe UI"/>
            </a:endParaRPr>
          </a:p>
          <a:p>
            <a:pPr defTabSz="806867">
              <a:lnSpc>
                <a:spcPts val="2304"/>
              </a:lnSpc>
              <a:tabLst>
                <a:tab pos="190510" algn="l"/>
                <a:tab pos="425846" algn="l"/>
                <a:tab pos="515498" algn="l"/>
                <a:tab pos="750834" algn="l"/>
                <a:tab pos="2039579" algn="l"/>
              </a:tabLst>
              <a:defRPr/>
            </a:pPr>
            <a:r>
              <a:rPr lang="en-US" sz="1459">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Scalable coding is especially useful for MPEG-2 video trans-</a:t>
            </a:r>
          </a:p>
          <a:p>
            <a:pPr defTabSz="806867">
              <a:lnSpc>
                <a:spcPts val="2139"/>
              </a:lnSpc>
              <a:tabLst>
                <a:tab pos="190510" algn="l"/>
                <a:tab pos="425846" algn="l"/>
                <a:tab pos="515498" algn="l"/>
                <a:tab pos="750834" algn="l"/>
                <a:tab pos="2039579" algn="l"/>
              </a:tabLst>
              <a:defRPr/>
            </a:pPr>
            <a:r>
              <a:rPr lang="en-US" sz="1750">
                <a:solidFill>
                  <a:srgbClr val="231F20"/>
                </a:solidFill>
                <a:latin typeface="Segoe UI"/>
              </a:rPr>
              <a:t>		mitted over networks with following characteristics:</a:t>
            </a:r>
          </a:p>
          <a:p>
            <a:pPr defTabSz="806867">
              <a:lnSpc>
                <a:spcPts val="882"/>
              </a:lnSpc>
              <a:tabLst>
                <a:tab pos="190510" algn="l"/>
                <a:tab pos="425846" algn="l"/>
                <a:tab pos="515498" algn="l"/>
                <a:tab pos="750834" algn="l"/>
                <a:tab pos="2039579" algn="l"/>
              </a:tabLst>
              <a:defRPr/>
            </a:pPr>
            <a:endParaRPr lang="en-US" sz="1750">
              <a:solidFill>
                <a:srgbClr val="231F20"/>
              </a:solidFill>
              <a:latin typeface="Segoe UI"/>
            </a:endParaRPr>
          </a:p>
          <a:p>
            <a:pPr defTabSz="806867">
              <a:lnSpc>
                <a:spcPts val="1961"/>
              </a:lnSpc>
              <a:tabLst>
                <a:tab pos="190510" algn="l"/>
                <a:tab pos="425846" algn="l"/>
                <a:tab pos="515498" algn="l"/>
                <a:tab pos="750834" algn="l"/>
                <a:tab pos="2039579"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Networks with very diﬀerent bit-rates.</a:t>
            </a:r>
          </a:p>
          <a:p>
            <a:pPr defTabSz="806867">
              <a:lnSpc>
                <a:spcPts val="882"/>
              </a:lnSpc>
              <a:tabLst>
                <a:tab pos="190510" algn="l"/>
                <a:tab pos="425846" algn="l"/>
                <a:tab pos="515498" algn="l"/>
                <a:tab pos="750834" algn="l"/>
                <a:tab pos="2039579" algn="l"/>
              </a:tabLst>
              <a:defRPr/>
            </a:pPr>
            <a:endParaRPr lang="en-US" sz="1459">
              <a:solidFill>
                <a:srgbClr val="231F20"/>
              </a:solidFill>
              <a:latin typeface="Segoe UI"/>
            </a:endParaRPr>
          </a:p>
          <a:p>
            <a:pPr defTabSz="806867">
              <a:lnSpc>
                <a:spcPts val="2018"/>
              </a:lnSpc>
              <a:tabLst>
                <a:tab pos="190510" algn="l"/>
                <a:tab pos="425846" algn="l"/>
                <a:tab pos="515498" algn="l"/>
                <a:tab pos="750834" algn="l"/>
                <a:tab pos="2039579"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Networks with variable bit rate (VBR) channels.</a:t>
            </a:r>
          </a:p>
          <a:p>
            <a:pPr defTabSz="806867">
              <a:lnSpc>
                <a:spcPts val="882"/>
              </a:lnSpc>
              <a:tabLst>
                <a:tab pos="190510" algn="l"/>
                <a:tab pos="425846" algn="l"/>
                <a:tab pos="515498" algn="l"/>
                <a:tab pos="750834" algn="l"/>
                <a:tab pos="2039579" algn="l"/>
              </a:tabLst>
              <a:defRPr/>
            </a:pPr>
            <a:endParaRPr lang="en-US" sz="1459">
              <a:solidFill>
                <a:srgbClr val="231F20"/>
              </a:solidFill>
              <a:latin typeface="Segoe UI"/>
            </a:endParaRPr>
          </a:p>
          <a:p>
            <a:pPr defTabSz="806867">
              <a:lnSpc>
                <a:spcPts val="2018"/>
              </a:lnSpc>
              <a:tabLst>
                <a:tab pos="190510" algn="l"/>
                <a:tab pos="425846" algn="l"/>
                <a:tab pos="515498" algn="l"/>
                <a:tab pos="750834" algn="l"/>
                <a:tab pos="2039579"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Networks with noisy connections.</a:t>
            </a:r>
          </a:p>
        </p:txBody>
      </p:sp>
      <p:sp>
        <p:nvSpPr>
          <p:cNvPr id="8" name="Footer Placeholder 7">
            <a:extLst>
              <a:ext uri="{FF2B5EF4-FFF2-40B4-BE49-F238E27FC236}">
                <a16:creationId xmlns:a16="http://schemas.microsoft.com/office/drawing/2014/main" id="{0851F9E3-D5BC-4C2D-A6F2-155B3FB2F2D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7141708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D75.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87060" cy="5283498"/>
          </a:xfrm>
          <a:prstGeom prst="rect">
            <a:avLst/>
          </a:prstGeom>
          <a:noFill/>
        </p:spPr>
        <p:txBody>
          <a:bodyPr vert="horz" wrap="none" lIns="0" tIns="0" rIns="0" bIns="0" rtlCol="0">
            <a:spAutoFit/>
          </a:bodyPr>
          <a:lstStyle/>
          <a:p>
            <a:pPr defTabSz="806867">
              <a:lnSpc>
                <a:spcPts val="1045"/>
              </a:lnSpc>
              <a:tabLst>
                <a:tab pos="190510" algn="l"/>
                <a:tab pos="425846" algn="l"/>
                <a:tab pos="750834" algn="l"/>
                <a:tab pos="1333571"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750834" algn="l"/>
                <a:tab pos="1333571" algn="l"/>
              </a:tabLst>
              <a:defRPr/>
            </a:pPr>
            <a:endParaRPr lang="en-US" sz="1215" i="1">
              <a:solidFill>
                <a:srgbClr val="231F20"/>
              </a:solidFill>
              <a:latin typeface="Segoe UI"/>
            </a:endParaRPr>
          </a:p>
          <a:p>
            <a:pPr defTabSz="806867">
              <a:lnSpc>
                <a:spcPts val="882"/>
              </a:lnSpc>
              <a:tabLst>
                <a:tab pos="190510" algn="l"/>
                <a:tab pos="425846" algn="l"/>
                <a:tab pos="750834" algn="l"/>
                <a:tab pos="1333571" algn="l"/>
              </a:tabLst>
              <a:defRPr/>
            </a:pPr>
            <a:endParaRPr lang="en-US" sz="1215" i="1">
              <a:solidFill>
                <a:srgbClr val="231F20"/>
              </a:solidFill>
              <a:latin typeface="Segoe UI"/>
            </a:endParaRPr>
          </a:p>
          <a:p>
            <a:pPr defTabSz="806867">
              <a:lnSpc>
                <a:spcPts val="882"/>
              </a:lnSpc>
              <a:tabLst>
                <a:tab pos="190510" algn="l"/>
                <a:tab pos="425846" algn="l"/>
                <a:tab pos="750834" algn="l"/>
                <a:tab pos="1333571" algn="l"/>
              </a:tabLst>
              <a:defRPr/>
            </a:pPr>
            <a:endParaRPr lang="en-US" sz="1215" i="1">
              <a:solidFill>
                <a:srgbClr val="231F20"/>
              </a:solidFill>
              <a:latin typeface="Segoe UI"/>
            </a:endParaRPr>
          </a:p>
          <a:p>
            <a:pPr defTabSz="806867">
              <a:lnSpc>
                <a:spcPts val="882"/>
              </a:lnSpc>
              <a:tabLst>
                <a:tab pos="190510" algn="l"/>
                <a:tab pos="425846" algn="l"/>
                <a:tab pos="750834" algn="l"/>
                <a:tab pos="1333571" algn="l"/>
              </a:tabLst>
              <a:defRPr/>
            </a:pPr>
            <a:endParaRPr lang="en-US" sz="1215" i="1">
              <a:solidFill>
                <a:srgbClr val="231F20"/>
              </a:solidFill>
              <a:latin typeface="Segoe UI"/>
            </a:endParaRPr>
          </a:p>
          <a:p>
            <a:pPr defTabSz="806867">
              <a:lnSpc>
                <a:spcPts val="882"/>
              </a:lnSpc>
              <a:tabLst>
                <a:tab pos="190510" algn="l"/>
                <a:tab pos="425846" algn="l"/>
                <a:tab pos="750834" algn="l"/>
                <a:tab pos="1333571" algn="l"/>
              </a:tabLst>
              <a:defRPr/>
            </a:pPr>
            <a:endParaRPr lang="en-US" sz="1215" i="1">
              <a:solidFill>
                <a:srgbClr val="231F20"/>
              </a:solidFill>
              <a:latin typeface="Segoe UI"/>
            </a:endParaRPr>
          </a:p>
          <a:p>
            <a:pPr defTabSz="806867">
              <a:lnSpc>
                <a:spcPts val="1937"/>
              </a:lnSpc>
              <a:tabLst>
                <a:tab pos="190510" algn="l"/>
                <a:tab pos="425846" algn="l"/>
                <a:tab pos="750834" algn="l"/>
                <a:tab pos="1333571" algn="l"/>
              </a:tabLst>
              <a:defRPr/>
            </a:pPr>
            <a:r>
              <a:rPr lang="en-US" sz="1215" i="1">
                <a:solidFill>
                  <a:srgbClr val="231F20"/>
                </a:solidFill>
                <a:latin typeface="Segoe UI"/>
              </a:rPr>
              <a:t>				</a:t>
            </a:r>
            <a:r>
              <a:rPr lang="en-US" sz="2100" b="1">
                <a:solidFill>
                  <a:srgbClr val="231F20"/>
                </a:solidFill>
                <a:latin typeface="Segoe UI"/>
              </a:rPr>
              <a:t>MPEG-2 Scalabilities (Cont’d)</a:t>
            </a:r>
          </a:p>
          <a:p>
            <a:pPr defTabSz="806867">
              <a:lnSpc>
                <a:spcPts val="882"/>
              </a:lnSpc>
              <a:tabLst>
                <a:tab pos="190510" algn="l"/>
                <a:tab pos="425846" algn="l"/>
                <a:tab pos="750834" algn="l"/>
                <a:tab pos="1333571" algn="l"/>
              </a:tabLst>
              <a:defRPr/>
            </a:pPr>
            <a:endParaRPr lang="en-US" sz="2100" b="1">
              <a:solidFill>
                <a:srgbClr val="231F20"/>
              </a:solidFill>
              <a:latin typeface="Segoe UI"/>
            </a:endParaRPr>
          </a:p>
          <a:p>
            <a:pPr defTabSz="806867">
              <a:lnSpc>
                <a:spcPts val="882"/>
              </a:lnSpc>
              <a:tabLst>
                <a:tab pos="190510" algn="l"/>
                <a:tab pos="425846" algn="l"/>
                <a:tab pos="750834" algn="l"/>
                <a:tab pos="1333571" algn="l"/>
              </a:tabLst>
              <a:defRPr/>
            </a:pPr>
            <a:endParaRPr lang="en-US" sz="2100" b="1">
              <a:solidFill>
                <a:srgbClr val="231F20"/>
              </a:solidFill>
              <a:latin typeface="Segoe UI"/>
            </a:endParaRPr>
          </a:p>
          <a:p>
            <a:pPr defTabSz="806867">
              <a:lnSpc>
                <a:spcPts val="882"/>
              </a:lnSpc>
              <a:tabLst>
                <a:tab pos="190510" algn="l"/>
                <a:tab pos="425846" algn="l"/>
                <a:tab pos="750834" algn="l"/>
                <a:tab pos="1333571" algn="l"/>
              </a:tabLst>
              <a:defRPr/>
            </a:pPr>
            <a:endParaRPr lang="en-US" sz="2100" b="1">
              <a:solidFill>
                <a:srgbClr val="231F20"/>
              </a:solidFill>
              <a:latin typeface="Segoe UI"/>
            </a:endParaRPr>
          </a:p>
          <a:p>
            <a:pPr defTabSz="806867">
              <a:lnSpc>
                <a:spcPts val="882"/>
              </a:lnSpc>
              <a:tabLst>
                <a:tab pos="190510" algn="l"/>
                <a:tab pos="425846" algn="l"/>
                <a:tab pos="750834" algn="l"/>
                <a:tab pos="1333571" algn="l"/>
              </a:tabLst>
              <a:defRPr/>
            </a:pPr>
            <a:endParaRPr lang="en-US" sz="2100" b="1">
              <a:solidFill>
                <a:srgbClr val="231F20"/>
              </a:solidFill>
              <a:latin typeface="Segoe UI"/>
            </a:endParaRPr>
          </a:p>
          <a:p>
            <a:pPr defTabSz="806867">
              <a:lnSpc>
                <a:spcPts val="882"/>
              </a:lnSpc>
              <a:tabLst>
                <a:tab pos="190510" algn="l"/>
                <a:tab pos="425846" algn="l"/>
                <a:tab pos="750834" algn="l"/>
                <a:tab pos="1333571" algn="l"/>
              </a:tabLst>
              <a:defRPr/>
            </a:pPr>
            <a:endParaRPr lang="en-US" sz="2100" b="1">
              <a:solidFill>
                <a:srgbClr val="231F20"/>
              </a:solidFill>
              <a:latin typeface="Segoe UI"/>
            </a:endParaRPr>
          </a:p>
          <a:p>
            <a:pPr defTabSz="806867">
              <a:lnSpc>
                <a:spcPts val="2277"/>
              </a:lnSpc>
              <a:tabLst>
                <a:tab pos="190510" algn="l"/>
                <a:tab pos="425846" algn="l"/>
                <a:tab pos="750834" algn="l"/>
                <a:tab pos="1333571"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MPEG-2 supports the following scalabilities:</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2353"/>
              </a:lnSpc>
              <a:tabLst>
                <a:tab pos="190510" algn="l"/>
                <a:tab pos="425846" algn="l"/>
                <a:tab pos="750834" algn="l"/>
                <a:tab pos="1333571" algn="l"/>
              </a:tabLst>
              <a:defRPr/>
            </a:pPr>
            <a:r>
              <a:rPr lang="en-US" sz="1750">
                <a:solidFill>
                  <a:srgbClr val="231F20"/>
                </a:solidFill>
                <a:latin typeface="Segoe UI"/>
              </a:rPr>
              <a:t>		1.  SNR Scalability — enhancement layer provides higher SNR.</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2305"/>
              </a:lnSpc>
              <a:tabLst>
                <a:tab pos="190510" algn="l"/>
                <a:tab pos="425846" algn="l"/>
                <a:tab pos="750834" algn="l"/>
                <a:tab pos="1333571" algn="l"/>
              </a:tabLst>
              <a:defRPr/>
            </a:pPr>
            <a:r>
              <a:rPr lang="en-US" sz="1750">
                <a:solidFill>
                  <a:srgbClr val="231F20"/>
                </a:solidFill>
                <a:latin typeface="Segoe UI"/>
              </a:rPr>
              <a:t>		2.  Spatial Scalability —  enhancement  layer provides  higher</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1575"/>
              </a:lnSpc>
              <a:tabLst>
                <a:tab pos="190510" algn="l"/>
                <a:tab pos="425846" algn="l"/>
                <a:tab pos="750834" algn="l"/>
                <a:tab pos="1333571" algn="l"/>
              </a:tabLst>
              <a:defRPr/>
            </a:pPr>
            <a:r>
              <a:rPr lang="en-US" sz="1750">
                <a:solidFill>
                  <a:srgbClr val="231F20"/>
                </a:solidFill>
                <a:latin typeface="Segoe UI"/>
              </a:rPr>
              <a:t>			spatial resolution.</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2305"/>
              </a:lnSpc>
              <a:tabLst>
                <a:tab pos="190510" algn="l"/>
                <a:tab pos="425846" algn="l"/>
                <a:tab pos="750834" algn="l"/>
                <a:tab pos="1333571" algn="l"/>
              </a:tabLst>
              <a:defRPr/>
            </a:pPr>
            <a:r>
              <a:rPr lang="en-US" sz="1750">
                <a:solidFill>
                  <a:srgbClr val="231F20"/>
                </a:solidFill>
                <a:latin typeface="Segoe UI"/>
              </a:rPr>
              <a:t>		3.  Temporal Scalability — enhancement layer facilitates higher</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1585"/>
              </a:lnSpc>
              <a:tabLst>
                <a:tab pos="190510" algn="l"/>
                <a:tab pos="425846" algn="l"/>
                <a:tab pos="750834" algn="l"/>
                <a:tab pos="1333571" algn="l"/>
              </a:tabLst>
              <a:defRPr/>
            </a:pPr>
            <a:r>
              <a:rPr lang="en-US" sz="1750">
                <a:solidFill>
                  <a:srgbClr val="231F20"/>
                </a:solidFill>
                <a:latin typeface="Segoe UI"/>
              </a:rPr>
              <a:t>			frame rate.</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2305"/>
              </a:lnSpc>
              <a:tabLst>
                <a:tab pos="190510" algn="l"/>
                <a:tab pos="425846" algn="l"/>
                <a:tab pos="750834" algn="l"/>
                <a:tab pos="1333571" algn="l"/>
              </a:tabLst>
              <a:defRPr/>
            </a:pPr>
            <a:r>
              <a:rPr lang="en-US" sz="1750">
                <a:solidFill>
                  <a:srgbClr val="231F20"/>
                </a:solidFill>
                <a:latin typeface="Segoe UI"/>
              </a:rPr>
              <a:t>		4.  Hybrid Scalability — combination of any two of the above</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1585"/>
              </a:lnSpc>
              <a:tabLst>
                <a:tab pos="190510" algn="l"/>
                <a:tab pos="425846" algn="l"/>
                <a:tab pos="750834" algn="l"/>
                <a:tab pos="1333571" algn="l"/>
              </a:tabLst>
              <a:defRPr/>
            </a:pPr>
            <a:r>
              <a:rPr lang="en-US" sz="1750">
                <a:solidFill>
                  <a:srgbClr val="231F20"/>
                </a:solidFill>
                <a:latin typeface="Segoe UI"/>
              </a:rPr>
              <a:t>			three scalabilities.</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2305"/>
              </a:lnSpc>
              <a:tabLst>
                <a:tab pos="190510" algn="l"/>
                <a:tab pos="425846" algn="l"/>
                <a:tab pos="750834" algn="l"/>
                <a:tab pos="1333571" algn="l"/>
              </a:tabLst>
              <a:defRPr/>
            </a:pPr>
            <a:r>
              <a:rPr lang="en-US" sz="1750">
                <a:solidFill>
                  <a:srgbClr val="231F20"/>
                </a:solidFill>
                <a:latin typeface="Segoe UI"/>
              </a:rPr>
              <a:t>		5.  Data Partitioning — quantized DCT coeﬃcients are split</a:t>
            </a:r>
          </a:p>
          <a:p>
            <a:pPr defTabSz="806867">
              <a:lnSpc>
                <a:spcPts val="882"/>
              </a:lnSpc>
              <a:tabLst>
                <a:tab pos="190510" algn="l"/>
                <a:tab pos="425846" algn="l"/>
                <a:tab pos="750834" algn="l"/>
                <a:tab pos="1333571" algn="l"/>
              </a:tabLst>
              <a:defRPr/>
            </a:pPr>
            <a:endParaRPr lang="en-US" sz="1750">
              <a:solidFill>
                <a:srgbClr val="231F20"/>
              </a:solidFill>
              <a:latin typeface="Segoe UI"/>
            </a:endParaRPr>
          </a:p>
          <a:p>
            <a:pPr defTabSz="806867">
              <a:lnSpc>
                <a:spcPts val="1575"/>
              </a:lnSpc>
              <a:tabLst>
                <a:tab pos="190510" algn="l"/>
                <a:tab pos="425846" algn="l"/>
                <a:tab pos="750834" algn="l"/>
                <a:tab pos="1333571" algn="l"/>
              </a:tabLst>
              <a:defRPr/>
            </a:pPr>
            <a:r>
              <a:rPr lang="en-US" sz="1750">
                <a:solidFill>
                  <a:srgbClr val="231F20"/>
                </a:solidFill>
                <a:latin typeface="Segoe UI"/>
              </a:rPr>
              <a:t>			into partitions.</a:t>
            </a:r>
          </a:p>
        </p:txBody>
      </p:sp>
      <p:sp>
        <p:nvSpPr>
          <p:cNvPr id="8" name="Footer Placeholder 7">
            <a:extLst>
              <a:ext uri="{FF2B5EF4-FFF2-40B4-BE49-F238E27FC236}">
                <a16:creationId xmlns:a16="http://schemas.microsoft.com/office/drawing/2014/main" id="{55F45A01-B54E-437C-B653-9902CB8D153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26821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852805">
              <a:lnSpc>
                <a:spcPct val="100000"/>
              </a:lnSpc>
              <a:spcBef>
                <a:spcPts val="100"/>
              </a:spcBef>
            </a:pPr>
            <a:r>
              <a:rPr spc="-335" dirty="0"/>
              <a:t>INFORMATION</a:t>
            </a:r>
            <a:r>
              <a:rPr spc="15" dirty="0"/>
              <a:t> </a:t>
            </a:r>
            <a:r>
              <a:rPr spc="-455" dirty="0"/>
              <a:t>EXCHANGE</a:t>
            </a:r>
            <a:r>
              <a:rPr spc="15" dirty="0"/>
              <a:t> </a:t>
            </a:r>
            <a:r>
              <a:rPr spc="-400" dirty="0"/>
              <a:t>MEDIA</a:t>
            </a:r>
          </a:p>
        </p:txBody>
      </p:sp>
      <p:sp>
        <p:nvSpPr>
          <p:cNvPr id="3" name="object 3"/>
          <p:cNvSpPr txBox="1"/>
          <p:nvPr/>
        </p:nvSpPr>
        <p:spPr>
          <a:xfrm>
            <a:off x="992530" y="1935670"/>
            <a:ext cx="10205085" cy="3225800"/>
          </a:xfrm>
          <a:prstGeom prst="rect">
            <a:avLst/>
          </a:prstGeom>
        </p:spPr>
        <p:txBody>
          <a:bodyPr vert="horz" wrap="square" lIns="0" tIns="86360" rIns="0" bIns="0" rtlCol="0">
            <a:spAutoFit/>
          </a:bodyPr>
          <a:lstStyle/>
          <a:p>
            <a:pPr marL="240029" indent="-227329">
              <a:lnSpc>
                <a:spcPct val="100000"/>
              </a:lnSpc>
              <a:spcBef>
                <a:spcPts val="680"/>
              </a:spcBef>
              <a:buChar char="•"/>
              <a:tabLst>
                <a:tab pos="240029" algn="l"/>
              </a:tabLst>
            </a:pPr>
            <a:r>
              <a:rPr sz="2400" spc="-125" dirty="0">
                <a:latin typeface="Arial MT"/>
                <a:cs typeface="Arial MT"/>
              </a:rPr>
              <a:t>Information</a:t>
            </a:r>
            <a:r>
              <a:rPr sz="2400" spc="-45" dirty="0">
                <a:latin typeface="Arial MT"/>
                <a:cs typeface="Arial MT"/>
              </a:rPr>
              <a:t> </a:t>
            </a:r>
            <a:r>
              <a:rPr sz="2400" spc="-160" dirty="0">
                <a:latin typeface="Arial MT"/>
                <a:cs typeface="Arial MT"/>
              </a:rPr>
              <a:t>exchange</a:t>
            </a:r>
            <a:r>
              <a:rPr sz="2400" spc="-5" dirty="0">
                <a:latin typeface="Arial MT"/>
                <a:cs typeface="Arial MT"/>
              </a:rPr>
              <a:t> </a:t>
            </a:r>
            <a:r>
              <a:rPr sz="2400" spc="-110" dirty="0">
                <a:latin typeface="Arial MT"/>
                <a:cs typeface="Arial MT"/>
              </a:rPr>
              <a:t>media</a:t>
            </a:r>
            <a:r>
              <a:rPr sz="2400" spc="-55" dirty="0">
                <a:latin typeface="Arial MT"/>
                <a:cs typeface="Arial MT"/>
              </a:rPr>
              <a:t> </a:t>
            </a:r>
            <a:r>
              <a:rPr sz="2400" spc="-155" dirty="0">
                <a:latin typeface="Arial MT"/>
                <a:cs typeface="Arial MT"/>
              </a:rPr>
              <a:t>include</a:t>
            </a:r>
            <a:r>
              <a:rPr sz="2400" spc="-20" dirty="0">
                <a:latin typeface="Arial MT"/>
                <a:cs typeface="Arial MT"/>
              </a:rPr>
              <a:t> </a:t>
            </a:r>
            <a:r>
              <a:rPr sz="2400" dirty="0">
                <a:latin typeface="Arial MT"/>
                <a:cs typeface="Arial MT"/>
              </a:rPr>
              <a:t>all</a:t>
            </a:r>
            <a:r>
              <a:rPr sz="2400" spc="-75" dirty="0">
                <a:latin typeface="Arial MT"/>
                <a:cs typeface="Arial MT"/>
              </a:rPr>
              <a:t> </a:t>
            </a:r>
            <a:r>
              <a:rPr sz="2400" dirty="0">
                <a:latin typeface="Arial MT"/>
                <a:cs typeface="Arial MT"/>
              </a:rPr>
              <a:t>data</a:t>
            </a:r>
            <a:r>
              <a:rPr sz="2400" spc="-30" dirty="0">
                <a:latin typeface="Arial MT"/>
                <a:cs typeface="Arial MT"/>
              </a:rPr>
              <a:t> </a:t>
            </a:r>
            <a:r>
              <a:rPr sz="2400" spc="-110" dirty="0">
                <a:latin typeface="Arial MT"/>
                <a:cs typeface="Arial MT"/>
              </a:rPr>
              <a:t>media</a:t>
            </a:r>
            <a:r>
              <a:rPr sz="2400" spc="-30" dirty="0">
                <a:latin typeface="Arial MT"/>
                <a:cs typeface="Arial MT"/>
              </a:rPr>
              <a:t> </a:t>
            </a:r>
            <a:r>
              <a:rPr sz="2400" spc="-225" dirty="0">
                <a:latin typeface="Arial MT"/>
                <a:cs typeface="Arial MT"/>
              </a:rPr>
              <a:t>used</a:t>
            </a:r>
            <a:r>
              <a:rPr sz="2400" spc="-5" dirty="0">
                <a:latin typeface="Arial MT"/>
                <a:cs typeface="Arial MT"/>
              </a:rPr>
              <a:t> </a:t>
            </a:r>
            <a:r>
              <a:rPr sz="2400" dirty="0">
                <a:latin typeface="Arial MT"/>
                <a:cs typeface="Arial MT"/>
              </a:rPr>
              <a:t>to</a:t>
            </a:r>
            <a:r>
              <a:rPr sz="2400" spc="-25" dirty="0">
                <a:latin typeface="Arial MT"/>
                <a:cs typeface="Arial MT"/>
              </a:rPr>
              <a:t> </a:t>
            </a:r>
            <a:r>
              <a:rPr sz="2400" spc="-95" dirty="0">
                <a:latin typeface="Arial MT"/>
                <a:cs typeface="Arial MT"/>
              </a:rPr>
              <a:t>transport</a:t>
            </a:r>
            <a:r>
              <a:rPr sz="2400" spc="-50" dirty="0">
                <a:latin typeface="Arial MT"/>
                <a:cs typeface="Arial MT"/>
              </a:rPr>
              <a:t> </a:t>
            </a:r>
            <a:r>
              <a:rPr sz="2400" spc="-70" dirty="0">
                <a:latin typeface="Arial MT"/>
                <a:cs typeface="Arial MT"/>
              </a:rPr>
              <a:t>information,</a:t>
            </a:r>
            <a:endParaRPr sz="2400">
              <a:latin typeface="Arial MT"/>
              <a:cs typeface="Arial MT"/>
            </a:endParaRPr>
          </a:p>
          <a:p>
            <a:pPr marL="241300">
              <a:lnSpc>
                <a:spcPct val="100000"/>
              </a:lnSpc>
              <a:spcBef>
                <a:spcPts val="575"/>
              </a:spcBef>
            </a:pPr>
            <a:r>
              <a:rPr sz="2400" spc="-145" dirty="0">
                <a:latin typeface="Arial MT"/>
                <a:cs typeface="Arial MT"/>
              </a:rPr>
              <a:t>e.G.,</a:t>
            </a:r>
            <a:r>
              <a:rPr sz="2400" spc="-20" dirty="0">
                <a:latin typeface="Arial MT"/>
                <a:cs typeface="Arial MT"/>
              </a:rPr>
              <a:t> </a:t>
            </a:r>
            <a:r>
              <a:rPr sz="2400" spc="-25" dirty="0">
                <a:latin typeface="Arial MT"/>
                <a:cs typeface="Arial MT"/>
              </a:rPr>
              <a:t>All </a:t>
            </a:r>
            <a:r>
              <a:rPr sz="2400" spc="-114" dirty="0">
                <a:latin typeface="Arial MT"/>
                <a:cs typeface="Arial MT"/>
              </a:rPr>
              <a:t>storage</a:t>
            </a:r>
            <a:r>
              <a:rPr sz="2400" spc="-5" dirty="0">
                <a:latin typeface="Arial MT"/>
                <a:cs typeface="Arial MT"/>
              </a:rPr>
              <a:t> </a:t>
            </a:r>
            <a:r>
              <a:rPr sz="2400" spc="-95" dirty="0">
                <a:latin typeface="Arial MT"/>
                <a:cs typeface="Arial MT"/>
              </a:rPr>
              <a:t>and</a:t>
            </a:r>
            <a:r>
              <a:rPr sz="2400" spc="-25" dirty="0">
                <a:latin typeface="Arial MT"/>
                <a:cs typeface="Arial MT"/>
              </a:rPr>
              <a:t> </a:t>
            </a:r>
            <a:r>
              <a:rPr sz="2400" spc="-210" dirty="0">
                <a:latin typeface="Arial MT"/>
                <a:cs typeface="Arial MT"/>
              </a:rPr>
              <a:t>transmission</a:t>
            </a:r>
            <a:r>
              <a:rPr sz="2400" spc="-15" dirty="0">
                <a:latin typeface="Arial MT"/>
                <a:cs typeface="Arial MT"/>
              </a:rPr>
              <a:t> </a:t>
            </a:r>
            <a:r>
              <a:rPr sz="2400" spc="-10" dirty="0">
                <a:latin typeface="Arial MT"/>
                <a:cs typeface="Arial MT"/>
              </a:rPr>
              <a:t>media.</a:t>
            </a:r>
            <a:endParaRPr sz="2400">
              <a:latin typeface="Arial MT"/>
              <a:cs typeface="Arial MT"/>
            </a:endParaRPr>
          </a:p>
          <a:p>
            <a:pPr marL="240029" marR="62865" indent="-227329">
              <a:lnSpc>
                <a:spcPct val="120000"/>
              </a:lnSpc>
              <a:spcBef>
                <a:spcPts val="1000"/>
              </a:spcBef>
              <a:buChar char="•"/>
              <a:tabLst>
                <a:tab pos="241300" algn="l"/>
              </a:tabLst>
            </a:pPr>
            <a:r>
              <a:rPr sz="2400" spc="-200" dirty="0">
                <a:latin typeface="Arial MT"/>
                <a:cs typeface="Arial MT"/>
              </a:rPr>
              <a:t>For</a:t>
            </a:r>
            <a:r>
              <a:rPr sz="2400" spc="-10" dirty="0">
                <a:latin typeface="Arial MT"/>
                <a:cs typeface="Arial MT"/>
              </a:rPr>
              <a:t> </a:t>
            </a:r>
            <a:r>
              <a:rPr sz="2400" spc="-135" dirty="0">
                <a:latin typeface="Arial MT"/>
                <a:cs typeface="Arial MT"/>
              </a:rPr>
              <a:t>example,</a:t>
            </a:r>
            <a:r>
              <a:rPr sz="2400" spc="-35" dirty="0">
                <a:latin typeface="Arial MT"/>
                <a:cs typeface="Arial MT"/>
              </a:rPr>
              <a:t> </a:t>
            </a:r>
            <a:r>
              <a:rPr sz="2400" spc="-110" dirty="0">
                <a:latin typeface="Arial MT"/>
                <a:cs typeface="Arial MT"/>
              </a:rPr>
              <a:t>information</a:t>
            </a:r>
            <a:r>
              <a:rPr sz="2400" spc="-55" dirty="0">
                <a:latin typeface="Arial MT"/>
                <a:cs typeface="Arial MT"/>
              </a:rPr>
              <a:t> </a:t>
            </a:r>
            <a:r>
              <a:rPr sz="2400" spc="-200" dirty="0">
                <a:latin typeface="Arial MT"/>
                <a:cs typeface="Arial MT"/>
              </a:rPr>
              <a:t>can</a:t>
            </a:r>
            <a:r>
              <a:rPr sz="2400" spc="10" dirty="0">
                <a:latin typeface="Arial MT"/>
                <a:cs typeface="Arial MT"/>
              </a:rPr>
              <a:t> </a:t>
            </a:r>
            <a:r>
              <a:rPr sz="2400" dirty="0">
                <a:latin typeface="Arial MT"/>
                <a:cs typeface="Arial MT"/>
              </a:rPr>
              <a:t>be</a:t>
            </a:r>
            <a:r>
              <a:rPr sz="2400" spc="-55" dirty="0">
                <a:latin typeface="Arial MT"/>
                <a:cs typeface="Arial MT"/>
              </a:rPr>
              <a:t> </a:t>
            </a:r>
            <a:r>
              <a:rPr sz="2400" spc="-145" dirty="0">
                <a:latin typeface="Arial MT"/>
                <a:cs typeface="Arial MT"/>
              </a:rPr>
              <a:t>exchanged</a:t>
            </a:r>
            <a:r>
              <a:rPr sz="2400" spc="-15" dirty="0">
                <a:latin typeface="Arial MT"/>
                <a:cs typeface="Arial MT"/>
              </a:rPr>
              <a:t> </a:t>
            </a:r>
            <a:r>
              <a:rPr sz="2400" dirty="0">
                <a:latin typeface="Arial MT"/>
                <a:cs typeface="Arial MT"/>
              </a:rPr>
              <a:t>by</a:t>
            </a:r>
            <a:r>
              <a:rPr sz="2400" spc="-25" dirty="0">
                <a:latin typeface="Arial MT"/>
                <a:cs typeface="Arial MT"/>
              </a:rPr>
              <a:t> </a:t>
            </a:r>
            <a:r>
              <a:rPr sz="2400" spc="-125" dirty="0">
                <a:latin typeface="Arial MT"/>
                <a:cs typeface="Arial MT"/>
              </a:rPr>
              <a:t>storing</a:t>
            </a:r>
            <a:r>
              <a:rPr sz="2400" spc="-25" dirty="0">
                <a:latin typeface="Arial MT"/>
                <a:cs typeface="Arial MT"/>
              </a:rPr>
              <a:t> </a:t>
            </a:r>
            <a:r>
              <a:rPr sz="2400" dirty="0">
                <a:latin typeface="Arial MT"/>
                <a:cs typeface="Arial MT"/>
              </a:rPr>
              <a:t>it</a:t>
            </a:r>
            <a:r>
              <a:rPr sz="2400" spc="-25" dirty="0">
                <a:latin typeface="Arial MT"/>
                <a:cs typeface="Arial MT"/>
              </a:rPr>
              <a:t> </a:t>
            </a:r>
            <a:r>
              <a:rPr sz="2400" spc="-220" dirty="0">
                <a:latin typeface="Arial MT"/>
                <a:cs typeface="Arial MT"/>
              </a:rPr>
              <a:t>on</a:t>
            </a:r>
            <a:r>
              <a:rPr sz="2400" dirty="0">
                <a:latin typeface="Arial MT"/>
                <a:cs typeface="Arial MT"/>
              </a:rPr>
              <a:t> a</a:t>
            </a:r>
            <a:r>
              <a:rPr sz="2400" spc="-25" dirty="0">
                <a:latin typeface="Arial MT"/>
                <a:cs typeface="Arial MT"/>
              </a:rPr>
              <a:t> </a:t>
            </a:r>
            <a:r>
              <a:rPr sz="2400" spc="-120" dirty="0">
                <a:latin typeface="Arial MT"/>
                <a:cs typeface="Arial MT"/>
              </a:rPr>
              <a:t>removable</a:t>
            </a:r>
            <a:r>
              <a:rPr sz="2400" spc="-20" dirty="0">
                <a:latin typeface="Arial MT"/>
                <a:cs typeface="Arial MT"/>
              </a:rPr>
              <a:t> </a:t>
            </a:r>
            <a:r>
              <a:rPr sz="2400" spc="-160" dirty="0">
                <a:latin typeface="Arial MT"/>
                <a:cs typeface="Arial MT"/>
              </a:rPr>
              <a:t>medium 	</a:t>
            </a:r>
            <a:r>
              <a:rPr sz="2400" spc="-85" dirty="0">
                <a:latin typeface="Arial MT"/>
                <a:cs typeface="Arial MT"/>
              </a:rPr>
              <a:t>and</a:t>
            </a:r>
            <a:r>
              <a:rPr sz="2400" spc="-70" dirty="0">
                <a:latin typeface="Arial MT"/>
                <a:cs typeface="Arial MT"/>
              </a:rPr>
              <a:t> </a:t>
            </a:r>
            <a:r>
              <a:rPr sz="2400" spc="-105" dirty="0">
                <a:latin typeface="Arial MT"/>
                <a:cs typeface="Arial MT"/>
              </a:rPr>
              <a:t>transporting</a:t>
            </a:r>
            <a:r>
              <a:rPr sz="2400" spc="-35" dirty="0">
                <a:latin typeface="Arial MT"/>
                <a:cs typeface="Arial MT"/>
              </a:rPr>
              <a:t> </a:t>
            </a:r>
            <a:r>
              <a:rPr sz="2400" spc="-140" dirty="0">
                <a:latin typeface="Arial MT"/>
                <a:cs typeface="Arial MT"/>
              </a:rPr>
              <a:t>the</a:t>
            </a:r>
            <a:r>
              <a:rPr sz="2400" spc="-20" dirty="0">
                <a:latin typeface="Arial MT"/>
                <a:cs typeface="Arial MT"/>
              </a:rPr>
              <a:t> </a:t>
            </a:r>
            <a:r>
              <a:rPr sz="2400" spc="-215" dirty="0">
                <a:latin typeface="Arial MT"/>
                <a:cs typeface="Arial MT"/>
              </a:rPr>
              <a:t>medium</a:t>
            </a:r>
            <a:r>
              <a:rPr sz="2400" dirty="0">
                <a:latin typeface="Arial MT"/>
                <a:cs typeface="Arial MT"/>
              </a:rPr>
              <a:t> </a:t>
            </a:r>
            <a:r>
              <a:rPr sz="2400" spc="-100" dirty="0">
                <a:latin typeface="Arial MT"/>
                <a:cs typeface="Arial MT"/>
              </a:rPr>
              <a:t>from</a:t>
            </a:r>
            <a:r>
              <a:rPr sz="2400" spc="-30" dirty="0">
                <a:latin typeface="Arial MT"/>
                <a:cs typeface="Arial MT"/>
              </a:rPr>
              <a:t> </a:t>
            </a:r>
            <a:r>
              <a:rPr sz="2400" spc="-200" dirty="0">
                <a:latin typeface="Arial MT"/>
                <a:cs typeface="Arial MT"/>
              </a:rPr>
              <a:t>one</a:t>
            </a:r>
            <a:r>
              <a:rPr sz="2400" spc="-5" dirty="0">
                <a:latin typeface="Arial MT"/>
                <a:cs typeface="Arial MT"/>
              </a:rPr>
              <a:t> </a:t>
            </a:r>
            <a:r>
              <a:rPr sz="2400" spc="-110" dirty="0">
                <a:latin typeface="Arial MT"/>
                <a:cs typeface="Arial MT"/>
              </a:rPr>
              <a:t>location</a:t>
            </a:r>
            <a:r>
              <a:rPr sz="2400" spc="-15" dirty="0">
                <a:latin typeface="Arial MT"/>
                <a:cs typeface="Arial MT"/>
              </a:rPr>
              <a:t> </a:t>
            </a:r>
            <a:r>
              <a:rPr sz="2400" dirty="0">
                <a:latin typeface="Arial MT"/>
                <a:cs typeface="Arial MT"/>
              </a:rPr>
              <a:t>to</a:t>
            </a:r>
            <a:r>
              <a:rPr sz="2400" spc="-20" dirty="0">
                <a:latin typeface="Arial MT"/>
                <a:cs typeface="Arial MT"/>
              </a:rPr>
              <a:t> </a:t>
            </a:r>
            <a:r>
              <a:rPr sz="2400" spc="-160" dirty="0">
                <a:latin typeface="Arial MT"/>
                <a:cs typeface="Arial MT"/>
              </a:rPr>
              <a:t>another.</a:t>
            </a:r>
            <a:r>
              <a:rPr sz="2400" spc="-5" dirty="0">
                <a:latin typeface="Arial MT"/>
                <a:cs typeface="Arial MT"/>
              </a:rPr>
              <a:t> </a:t>
            </a:r>
            <a:r>
              <a:rPr sz="2400" spc="-285" dirty="0">
                <a:latin typeface="Arial MT"/>
                <a:cs typeface="Arial MT"/>
              </a:rPr>
              <a:t>These</a:t>
            </a:r>
            <a:r>
              <a:rPr sz="2400" spc="-15" dirty="0">
                <a:latin typeface="Arial MT"/>
                <a:cs typeface="Arial MT"/>
              </a:rPr>
              <a:t> </a:t>
            </a:r>
            <a:r>
              <a:rPr sz="2400" spc="-110" dirty="0">
                <a:latin typeface="Arial MT"/>
                <a:cs typeface="Arial MT"/>
              </a:rPr>
              <a:t>storage</a:t>
            </a:r>
            <a:r>
              <a:rPr sz="2400" spc="-20" dirty="0">
                <a:latin typeface="Arial MT"/>
                <a:cs typeface="Arial MT"/>
              </a:rPr>
              <a:t> </a:t>
            </a:r>
            <a:r>
              <a:rPr sz="2400" spc="-10" dirty="0">
                <a:latin typeface="Arial MT"/>
                <a:cs typeface="Arial MT"/>
              </a:rPr>
              <a:t>media 	</a:t>
            </a:r>
            <a:r>
              <a:rPr sz="2400" spc="-150" dirty="0">
                <a:latin typeface="Arial MT"/>
                <a:cs typeface="Arial MT"/>
              </a:rPr>
              <a:t>include</a:t>
            </a:r>
            <a:r>
              <a:rPr sz="2400" spc="-20" dirty="0">
                <a:latin typeface="Arial MT"/>
                <a:cs typeface="Arial MT"/>
              </a:rPr>
              <a:t> </a:t>
            </a:r>
            <a:r>
              <a:rPr sz="2400" spc="-175" dirty="0">
                <a:latin typeface="Arial MT"/>
                <a:cs typeface="Arial MT"/>
              </a:rPr>
              <a:t>microfilms,</a:t>
            </a:r>
            <a:r>
              <a:rPr sz="2400" spc="-15" dirty="0">
                <a:latin typeface="Arial MT"/>
                <a:cs typeface="Arial MT"/>
              </a:rPr>
              <a:t> </a:t>
            </a:r>
            <a:r>
              <a:rPr sz="2400" spc="-80" dirty="0">
                <a:latin typeface="Arial MT"/>
                <a:cs typeface="Arial MT"/>
              </a:rPr>
              <a:t>paper,</a:t>
            </a:r>
            <a:r>
              <a:rPr sz="2400" spc="-70" dirty="0">
                <a:latin typeface="Arial MT"/>
                <a:cs typeface="Arial MT"/>
              </a:rPr>
              <a:t> </a:t>
            </a:r>
            <a:r>
              <a:rPr sz="2400" spc="-85" dirty="0">
                <a:latin typeface="Arial MT"/>
                <a:cs typeface="Arial MT"/>
              </a:rPr>
              <a:t>and</a:t>
            </a:r>
            <a:r>
              <a:rPr sz="2400" spc="-5" dirty="0">
                <a:latin typeface="Arial MT"/>
                <a:cs typeface="Arial MT"/>
              </a:rPr>
              <a:t> </a:t>
            </a:r>
            <a:r>
              <a:rPr sz="2400" spc="-10" dirty="0">
                <a:latin typeface="Arial MT"/>
                <a:cs typeface="Arial MT"/>
              </a:rPr>
              <a:t>floppy</a:t>
            </a:r>
            <a:r>
              <a:rPr sz="2400" spc="-20" dirty="0">
                <a:latin typeface="Arial MT"/>
                <a:cs typeface="Arial MT"/>
              </a:rPr>
              <a:t> </a:t>
            </a:r>
            <a:r>
              <a:rPr sz="2400" spc="-195" dirty="0">
                <a:latin typeface="Arial MT"/>
                <a:cs typeface="Arial MT"/>
              </a:rPr>
              <a:t>disks.</a:t>
            </a:r>
            <a:r>
              <a:rPr sz="2400" spc="-15" dirty="0">
                <a:latin typeface="Arial MT"/>
                <a:cs typeface="Arial MT"/>
              </a:rPr>
              <a:t> </a:t>
            </a:r>
            <a:r>
              <a:rPr sz="2400" spc="-125" dirty="0">
                <a:latin typeface="Arial MT"/>
                <a:cs typeface="Arial MT"/>
              </a:rPr>
              <a:t>Information</a:t>
            </a:r>
            <a:r>
              <a:rPr sz="2400" spc="-30" dirty="0">
                <a:latin typeface="Arial MT"/>
                <a:cs typeface="Arial MT"/>
              </a:rPr>
              <a:t> </a:t>
            </a:r>
            <a:r>
              <a:rPr sz="2400" spc="-200" dirty="0">
                <a:latin typeface="Arial MT"/>
                <a:cs typeface="Arial MT"/>
              </a:rPr>
              <a:t>can</a:t>
            </a:r>
            <a:r>
              <a:rPr sz="2400" dirty="0">
                <a:latin typeface="Arial MT"/>
                <a:cs typeface="Arial MT"/>
              </a:rPr>
              <a:t> </a:t>
            </a:r>
            <a:r>
              <a:rPr sz="2400" spc="-145" dirty="0">
                <a:latin typeface="Arial MT"/>
                <a:cs typeface="Arial MT"/>
              </a:rPr>
              <a:t>also</a:t>
            </a:r>
            <a:r>
              <a:rPr sz="2400" spc="-20" dirty="0">
                <a:latin typeface="Arial MT"/>
                <a:cs typeface="Arial MT"/>
              </a:rPr>
              <a:t> </a:t>
            </a:r>
            <a:r>
              <a:rPr sz="2400" dirty="0">
                <a:latin typeface="Arial MT"/>
                <a:cs typeface="Arial MT"/>
              </a:rPr>
              <a:t>be</a:t>
            </a:r>
            <a:r>
              <a:rPr sz="2400" spc="-10" dirty="0">
                <a:latin typeface="Arial MT"/>
                <a:cs typeface="Arial MT"/>
              </a:rPr>
              <a:t> exchanged 	</a:t>
            </a:r>
            <a:r>
              <a:rPr sz="2400" spc="-80" dirty="0">
                <a:latin typeface="Arial MT"/>
                <a:cs typeface="Arial MT"/>
              </a:rPr>
              <a:t>directly,</a:t>
            </a:r>
            <a:r>
              <a:rPr sz="2400" spc="-90" dirty="0">
                <a:latin typeface="Arial MT"/>
                <a:cs typeface="Arial MT"/>
              </a:rPr>
              <a:t> </a:t>
            </a:r>
            <a:r>
              <a:rPr sz="2400" spc="60" dirty="0">
                <a:latin typeface="Arial MT"/>
                <a:cs typeface="Arial MT"/>
              </a:rPr>
              <a:t>if</a:t>
            </a:r>
            <a:r>
              <a:rPr sz="2400" spc="-20" dirty="0">
                <a:latin typeface="Arial MT"/>
                <a:cs typeface="Arial MT"/>
              </a:rPr>
              <a:t> </a:t>
            </a:r>
            <a:r>
              <a:rPr sz="2400" spc="-210" dirty="0">
                <a:latin typeface="Arial MT"/>
                <a:cs typeface="Arial MT"/>
              </a:rPr>
              <a:t>transmission</a:t>
            </a:r>
            <a:r>
              <a:rPr sz="2400" spc="-10" dirty="0">
                <a:latin typeface="Arial MT"/>
                <a:cs typeface="Arial MT"/>
              </a:rPr>
              <a:t> </a:t>
            </a:r>
            <a:r>
              <a:rPr sz="2400" spc="-110" dirty="0">
                <a:latin typeface="Arial MT"/>
                <a:cs typeface="Arial MT"/>
              </a:rPr>
              <a:t>media</a:t>
            </a:r>
            <a:r>
              <a:rPr sz="2400" spc="-25" dirty="0">
                <a:latin typeface="Arial MT"/>
                <a:cs typeface="Arial MT"/>
              </a:rPr>
              <a:t> </a:t>
            </a:r>
            <a:r>
              <a:rPr sz="2400" spc="-300" dirty="0">
                <a:latin typeface="Arial MT"/>
                <a:cs typeface="Arial MT"/>
              </a:rPr>
              <a:t>such</a:t>
            </a:r>
            <a:r>
              <a:rPr sz="2400" spc="-5" dirty="0">
                <a:latin typeface="Arial MT"/>
                <a:cs typeface="Arial MT"/>
              </a:rPr>
              <a:t> </a:t>
            </a:r>
            <a:r>
              <a:rPr sz="2400" spc="-225" dirty="0">
                <a:latin typeface="Arial MT"/>
                <a:cs typeface="Arial MT"/>
              </a:rPr>
              <a:t>as</a:t>
            </a:r>
            <a:r>
              <a:rPr sz="2400" dirty="0">
                <a:latin typeface="Arial MT"/>
                <a:cs typeface="Arial MT"/>
              </a:rPr>
              <a:t> </a:t>
            </a:r>
            <a:r>
              <a:rPr sz="2400" spc="-70" dirty="0">
                <a:latin typeface="Arial MT"/>
                <a:cs typeface="Arial MT"/>
              </a:rPr>
              <a:t>coaxial</a:t>
            </a:r>
            <a:r>
              <a:rPr sz="2400" spc="-20" dirty="0">
                <a:latin typeface="Arial MT"/>
                <a:cs typeface="Arial MT"/>
              </a:rPr>
              <a:t> </a:t>
            </a:r>
            <a:r>
              <a:rPr sz="2400" spc="-160" dirty="0">
                <a:latin typeface="Arial MT"/>
                <a:cs typeface="Arial MT"/>
              </a:rPr>
              <a:t>cables,</a:t>
            </a:r>
            <a:r>
              <a:rPr sz="2400" spc="-5" dirty="0">
                <a:latin typeface="Arial MT"/>
                <a:cs typeface="Arial MT"/>
              </a:rPr>
              <a:t> </a:t>
            </a:r>
            <a:r>
              <a:rPr sz="2400" spc="-55" dirty="0">
                <a:latin typeface="Arial MT"/>
                <a:cs typeface="Arial MT"/>
              </a:rPr>
              <a:t>optical</a:t>
            </a:r>
            <a:r>
              <a:rPr sz="2400" spc="-25" dirty="0">
                <a:latin typeface="Arial MT"/>
                <a:cs typeface="Arial MT"/>
              </a:rPr>
              <a:t> </a:t>
            </a:r>
            <a:r>
              <a:rPr sz="2400" spc="-90" dirty="0">
                <a:latin typeface="Arial MT"/>
                <a:cs typeface="Arial MT"/>
              </a:rPr>
              <a:t>fibers,</a:t>
            </a:r>
            <a:r>
              <a:rPr sz="2400" spc="-45" dirty="0">
                <a:latin typeface="Arial MT"/>
                <a:cs typeface="Arial MT"/>
              </a:rPr>
              <a:t> </a:t>
            </a:r>
            <a:r>
              <a:rPr sz="2400" dirty="0">
                <a:latin typeface="Arial MT"/>
                <a:cs typeface="Arial MT"/>
              </a:rPr>
              <a:t>or</a:t>
            </a:r>
            <a:r>
              <a:rPr sz="2400" spc="-25" dirty="0">
                <a:latin typeface="Arial MT"/>
                <a:cs typeface="Arial MT"/>
              </a:rPr>
              <a:t> </a:t>
            </a:r>
            <a:r>
              <a:rPr sz="2400" spc="-10" dirty="0">
                <a:latin typeface="Arial MT"/>
                <a:cs typeface="Arial MT"/>
              </a:rPr>
              <a:t>radio 	</a:t>
            </a:r>
            <a:r>
              <a:rPr sz="2400" spc="-210" dirty="0">
                <a:latin typeface="Arial MT"/>
                <a:cs typeface="Arial MT"/>
              </a:rPr>
              <a:t>waves</a:t>
            </a:r>
            <a:r>
              <a:rPr sz="2400" dirty="0">
                <a:latin typeface="Arial MT"/>
                <a:cs typeface="Arial MT"/>
              </a:rPr>
              <a:t> </a:t>
            </a:r>
            <a:r>
              <a:rPr sz="2400" spc="-10" dirty="0">
                <a:latin typeface="Arial MT"/>
                <a:cs typeface="Arial MT"/>
              </a:rPr>
              <a:t>are</a:t>
            </a:r>
            <a:r>
              <a:rPr sz="2400" spc="-114" dirty="0">
                <a:latin typeface="Arial MT"/>
                <a:cs typeface="Arial MT"/>
              </a:rPr>
              <a:t> </a:t>
            </a:r>
            <a:r>
              <a:rPr sz="2400" spc="-20" dirty="0">
                <a:latin typeface="Arial MT"/>
                <a:cs typeface="Arial MT"/>
              </a:rPr>
              <a:t>used.</a:t>
            </a:r>
            <a:endParaRPr sz="2400">
              <a:latin typeface="Arial MT"/>
              <a:cs typeface="Arial MT"/>
            </a:endParaRPr>
          </a:p>
        </p:txBody>
      </p:sp>
      <p:sp>
        <p:nvSpPr>
          <p:cNvPr id="5" name="Footer Placeholder 4">
            <a:extLst>
              <a:ext uri="{FF2B5EF4-FFF2-40B4-BE49-F238E27FC236}">
                <a16:creationId xmlns:a16="http://schemas.microsoft.com/office/drawing/2014/main" id="{68A52EB9-320E-4CF0-AADF-B007B80D2D7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510780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11F.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E12F.tmp"/>
          <p:cNvPicPr>
            <a:picLocks/>
          </p:cNvPicPr>
          <p:nvPr/>
        </p:nvPicPr>
        <p:blipFill>
          <a:blip r:embed="rId3" cstate="print"/>
          <a:stretch>
            <a:fillRect/>
          </a:stretch>
        </p:blipFill>
        <p:spPr>
          <a:xfrm>
            <a:off x="4314265" y="3440206"/>
            <a:ext cx="112059" cy="22412"/>
          </a:xfrm>
          <a:prstGeom prst="rect">
            <a:avLst/>
          </a:prstGeom>
        </p:spPr>
      </p:pic>
      <p:pic>
        <p:nvPicPr>
          <p:cNvPr id="4" name="Picture 3" descr="ws_E130.tmp"/>
          <p:cNvPicPr>
            <a:picLocks/>
          </p:cNvPicPr>
          <p:nvPr/>
        </p:nvPicPr>
        <p:blipFill>
          <a:blip r:embed="rId4" cstate="print"/>
          <a:stretch>
            <a:fillRect/>
          </a:stretch>
        </p:blipFill>
        <p:spPr>
          <a:xfrm>
            <a:off x="5961529" y="3440206"/>
            <a:ext cx="100853" cy="22412"/>
          </a:xfrm>
          <a:prstGeom prst="rect">
            <a:avLst/>
          </a:prstGeom>
        </p:spPr>
      </p:pic>
      <p:pic>
        <p:nvPicPr>
          <p:cNvPr id="5" name="Picture 4" descr="ws_E141.tmp"/>
          <p:cNvPicPr>
            <a:picLocks/>
          </p:cNvPicPr>
          <p:nvPr/>
        </p:nvPicPr>
        <p:blipFill>
          <a:blip r:embed="rId5" cstate="print"/>
          <a:stretch>
            <a:fillRect/>
          </a:stretch>
        </p:blipFill>
        <p:spPr>
          <a:xfrm>
            <a:off x="9087971" y="5726206"/>
            <a:ext cx="89647" cy="33618"/>
          </a:xfrm>
          <a:prstGeom prst="rect">
            <a:avLst/>
          </a:prstGeom>
        </p:spPr>
      </p:pic>
      <p:sp>
        <p:nvSpPr>
          <p:cNvPr id="7" name="TextBox 6"/>
          <p:cNvSpPr txBox="1"/>
          <p:nvPr/>
        </p:nvSpPr>
        <p:spPr>
          <a:xfrm>
            <a:off x="2468656" y="404644"/>
            <a:ext cx="6615144" cy="5463034"/>
          </a:xfrm>
          <a:prstGeom prst="rect">
            <a:avLst/>
          </a:prstGeom>
          <a:noFill/>
        </p:spPr>
        <p:txBody>
          <a:bodyPr vert="horz" wrap="none" lIns="0" tIns="0" rIns="0" bIns="0" rtlCol="0">
            <a:spAutoFit/>
          </a:bodyPr>
          <a:lstStyle/>
          <a:p>
            <a:pPr defTabSz="806867">
              <a:lnSpc>
                <a:spcPts val="1045"/>
              </a:lnSpc>
              <a:tabLst>
                <a:tab pos="190510" algn="l"/>
                <a:tab pos="425846" algn="l"/>
                <a:tab pos="459466" algn="l"/>
                <a:tab pos="750834" algn="l"/>
                <a:tab pos="2476632"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459466" algn="l"/>
                <a:tab pos="750834" algn="l"/>
                <a:tab pos="2476632"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215" i="1">
              <a:solidFill>
                <a:srgbClr val="231F20"/>
              </a:solidFill>
              <a:latin typeface="Segoe UI"/>
            </a:endParaRPr>
          </a:p>
          <a:p>
            <a:pPr defTabSz="806867">
              <a:lnSpc>
                <a:spcPts val="2067"/>
              </a:lnSpc>
              <a:tabLst>
                <a:tab pos="190510" algn="l"/>
                <a:tab pos="425846" algn="l"/>
                <a:tab pos="459466" algn="l"/>
                <a:tab pos="750834" algn="l"/>
                <a:tab pos="2476632" algn="l"/>
              </a:tabLst>
              <a:defRPr/>
            </a:pPr>
            <a:r>
              <a:rPr lang="en-US" sz="1215" i="1">
                <a:solidFill>
                  <a:srgbClr val="231F20"/>
                </a:solidFill>
                <a:latin typeface="Segoe UI"/>
              </a:rPr>
              <a:t>					</a:t>
            </a:r>
            <a:r>
              <a:rPr lang="en-US" sz="2100" b="1">
                <a:solidFill>
                  <a:srgbClr val="231F20"/>
                </a:solidFill>
                <a:latin typeface="Segoe UI"/>
              </a:rPr>
              <a:t>SNR Scalability</a:t>
            </a:r>
          </a:p>
          <a:p>
            <a:pPr defTabSz="806867">
              <a:lnSpc>
                <a:spcPts val="882"/>
              </a:lnSpc>
              <a:tabLst>
                <a:tab pos="190510" algn="l"/>
                <a:tab pos="425846" algn="l"/>
                <a:tab pos="459466" algn="l"/>
                <a:tab pos="750834" algn="l"/>
                <a:tab pos="2476632" algn="l"/>
              </a:tabLst>
              <a:defRPr/>
            </a:pPr>
            <a:endParaRPr lang="en-US" sz="2100" b="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2100" b="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2100" b="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2100" b="1">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2100" b="1">
              <a:solidFill>
                <a:srgbClr val="231F20"/>
              </a:solidFill>
              <a:latin typeface="Segoe UI"/>
            </a:endParaRPr>
          </a:p>
          <a:p>
            <a:pPr defTabSz="806867">
              <a:lnSpc>
                <a:spcPts val="2277"/>
              </a:lnSpc>
              <a:tabLst>
                <a:tab pos="190510" algn="l"/>
                <a:tab pos="425846" algn="l"/>
                <a:tab pos="459466" algn="l"/>
                <a:tab pos="750834" algn="l"/>
                <a:tab pos="2476632" algn="l"/>
              </a:tabLst>
              <a:defRPr/>
            </a:pPr>
            <a:r>
              <a:rPr lang="en-US" sz="210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SNR  scalability</a:t>
            </a:r>
            <a:r>
              <a:rPr lang="en-US" sz="1750">
                <a:solidFill>
                  <a:srgbClr val="231F20"/>
                </a:solidFill>
                <a:latin typeface="Segoe UI"/>
              </a:rPr>
              <a:t>:    Refers  to  the  enhencement/reﬁnement</a:t>
            </a:r>
          </a:p>
          <a:p>
            <a:pPr defTabSz="806867">
              <a:lnSpc>
                <a:spcPts val="2139"/>
              </a:lnSpc>
              <a:tabLst>
                <a:tab pos="190510" algn="l"/>
                <a:tab pos="425846" algn="l"/>
                <a:tab pos="459466" algn="l"/>
                <a:tab pos="750834" algn="l"/>
                <a:tab pos="2476632" algn="l"/>
              </a:tabLst>
              <a:defRPr/>
            </a:pPr>
            <a:r>
              <a:rPr lang="en-US" sz="1750">
                <a:solidFill>
                  <a:srgbClr val="231F20"/>
                </a:solidFill>
                <a:latin typeface="Segoe UI"/>
              </a:rPr>
              <a:t>		over the base layer to improve the Signal-Noise-Ratio (SNR).</a:t>
            </a: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2291"/>
              </a:lnSpc>
              <a:tabLst>
                <a:tab pos="190510" algn="l"/>
                <a:tab pos="425846" algn="l"/>
                <a:tab pos="459466" algn="l"/>
                <a:tab pos="750834" algn="l"/>
                <a:tab pos="2476632"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MPEG-2 SNR scalable encoder will generate output bit-</a:t>
            </a:r>
          </a:p>
          <a:p>
            <a:pPr defTabSz="806867">
              <a:lnSpc>
                <a:spcPts val="2128"/>
              </a:lnSpc>
              <a:tabLst>
                <a:tab pos="190510" algn="l"/>
                <a:tab pos="425846" algn="l"/>
                <a:tab pos="459466" algn="l"/>
                <a:tab pos="750834" algn="l"/>
                <a:tab pos="2476632" algn="l"/>
              </a:tabLst>
              <a:defRPr/>
            </a:pPr>
            <a:r>
              <a:rPr lang="en-US" sz="1750">
                <a:solidFill>
                  <a:srgbClr val="231F20"/>
                </a:solidFill>
                <a:latin typeface="Segoe UI"/>
              </a:rPr>
              <a:t>		streams </a:t>
            </a:r>
            <a:r>
              <a:rPr lang="en-US" sz="1750" i="1">
                <a:solidFill>
                  <a:srgbClr val="231F20"/>
                </a:solidFill>
                <a:latin typeface="Segoe UI"/>
              </a:rPr>
              <a:t>Bits base </a:t>
            </a:r>
            <a:r>
              <a:rPr lang="en-US" sz="1750">
                <a:solidFill>
                  <a:srgbClr val="231F20"/>
                </a:solidFill>
                <a:latin typeface="Segoe UI"/>
              </a:rPr>
              <a:t>and </a:t>
            </a:r>
            <a:r>
              <a:rPr lang="en-US" sz="1750" i="1">
                <a:solidFill>
                  <a:srgbClr val="231F20"/>
                </a:solidFill>
                <a:latin typeface="Segoe UI"/>
              </a:rPr>
              <a:t>Bits enhance </a:t>
            </a:r>
            <a:r>
              <a:rPr lang="en-US" sz="1750">
                <a:solidFill>
                  <a:srgbClr val="231F20"/>
                </a:solidFill>
                <a:latin typeface="Segoe UI"/>
              </a:rPr>
              <a:t>at two layers:</a:t>
            </a: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750">
              <a:solidFill>
                <a:srgbClr val="231F20"/>
              </a:solidFill>
              <a:latin typeface="Segoe UI"/>
            </a:endParaRPr>
          </a:p>
          <a:p>
            <a:pPr defTabSz="806867">
              <a:lnSpc>
                <a:spcPts val="1841"/>
              </a:lnSpc>
              <a:tabLst>
                <a:tab pos="190510" algn="l"/>
                <a:tab pos="425846" algn="l"/>
                <a:tab pos="459466" algn="l"/>
                <a:tab pos="750834" algn="l"/>
                <a:tab pos="2476632" algn="l"/>
              </a:tabLst>
              <a:defRPr/>
            </a:pPr>
            <a:r>
              <a:rPr lang="en-US" sz="1750">
                <a:solidFill>
                  <a:srgbClr val="231F20"/>
                </a:solidFill>
                <a:latin typeface="Segoe UI"/>
              </a:rPr>
              <a:t>			</a:t>
            </a:r>
            <a:r>
              <a:rPr lang="en-US" sz="1459">
                <a:solidFill>
                  <a:srgbClr val="231F20"/>
                </a:solidFill>
                <a:latin typeface="Segoe UI"/>
              </a:rPr>
              <a:t>1.  At the Base Layer, a coarse quantization of the DCT coeﬃcients is</a:t>
            </a:r>
          </a:p>
          <a:p>
            <a:pPr defTabSz="806867">
              <a:lnSpc>
                <a:spcPts val="1673"/>
              </a:lnSpc>
              <a:tabLst>
                <a:tab pos="190510" algn="l"/>
                <a:tab pos="425846" algn="l"/>
                <a:tab pos="459466" algn="l"/>
                <a:tab pos="750834" algn="l"/>
                <a:tab pos="2476632" algn="l"/>
              </a:tabLst>
              <a:defRPr/>
            </a:pPr>
            <a:r>
              <a:rPr lang="en-US" sz="1459">
                <a:solidFill>
                  <a:srgbClr val="231F20"/>
                </a:solidFill>
                <a:latin typeface="Segoe UI"/>
              </a:rPr>
              <a:t>				employed which results in fewer bits and a relatively low quality video.</a:t>
            </a:r>
          </a:p>
          <a:p>
            <a:pPr defTabSz="806867">
              <a:lnSpc>
                <a:spcPts val="882"/>
              </a:lnSpc>
              <a:tabLst>
                <a:tab pos="190510" algn="l"/>
                <a:tab pos="425846" algn="l"/>
                <a:tab pos="459466" algn="l"/>
                <a:tab pos="750834" algn="l"/>
                <a:tab pos="2476632" algn="l"/>
              </a:tabLst>
              <a:defRPr/>
            </a:pPr>
            <a:endParaRPr lang="en-US" sz="1459">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459">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459">
              <a:solidFill>
                <a:srgbClr val="231F20"/>
              </a:solidFill>
              <a:latin typeface="Segoe UI"/>
            </a:endParaRPr>
          </a:p>
          <a:p>
            <a:pPr defTabSz="806867">
              <a:lnSpc>
                <a:spcPts val="1419"/>
              </a:lnSpc>
              <a:tabLst>
                <a:tab pos="190510" algn="l"/>
                <a:tab pos="425846" algn="l"/>
                <a:tab pos="459466" algn="l"/>
                <a:tab pos="750834" algn="l"/>
                <a:tab pos="2476632" algn="l"/>
              </a:tabLst>
              <a:defRPr/>
            </a:pPr>
            <a:r>
              <a:rPr lang="en-US" sz="1459">
                <a:solidFill>
                  <a:srgbClr val="231F20"/>
                </a:solidFill>
                <a:latin typeface="Segoe UI"/>
              </a:rPr>
              <a:t>			2.  The coarsely quantized DCT coeﬃcients are then inversely quantized</a:t>
            </a:r>
          </a:p>
          <a:p>
            <a:pPr defTabSz="806867">
              <a:lnSpc>
                <a:spcPts val="1947"/>
              </a:lnSpc>
              <a:tabLst>
                <a:tab pos="190510" algn="l"/>
                <a:tab pos="425846" algn="l"/>
                <a:tab pos="459466" algn="l"/>
                <a:tab pos="750834" algn="l"/>
                <a:tab pos="2476632" algn="l"/>
              </a:tabLst>
              <a:defRPr/>
            </a:pPr>
            <a:r>
              <a:rPr lang="en-US" sz="1459">
                <a:solidFill>
                  <a:srgbClr val="231F20"/>
                </a:solidFill>
                <a:latin typeface="Segoe UI"/>
              </a:rPr>
              <a:t>				(</a:t>
            </a:r>
            <a:r>
              <a:rPr lang="en-US" sz="1459" i="1">
                <a:solidFill>
                  <a:srgbClr val="231F20"/>
                </a:solidFill>
                <a:latin typeface="Segoe UI"/>
              </a:rPr>
              <a:t>Q</a:t>
            </a:r>
            <a:r>
              <a:rPr lang="en-US" sz="1054" i="1">
                <a:solidFill>
                  <a:srgbClr val="231F20"/>
                </a:solidFill>
                <a:latin typeface="Segoe UI"/>
              </a:rPr>
              <a:t>−</a:t>
            </a:r>
            <a:r>
              <a:rPr lang="en-US" sz="1054">
                <a:solidFill>
                  <a:srgbClr val="231F20"/>
                </a:solidFill>
                <a:latin typeface="Segoe UI"/>
              </a:rPr>
              <a:t>1</a:t>
            </a:r>
            <a:r>
              <a:rPr lang="en-US" sz="1459">
                <a:solidFill>
                  <a:srgbClr val="231F20"/>
                </a:solidFill>
                <a:latin typeface="Segoe UI"/>
              </a:rPr>
              <a:t>)  and  fed to  the Enhancement Layer to  be compared with  the</a:t>
            </a:r>
          </a:p>
          <a:p>
            <a:pPr defTabSz="806867">
              <a:lnSpc>
                <a:spcPts val="1389"/>
              </a:lnSpc>
              <a:tabLst>
                <a:tab pos="190510" algn="l"/>
                <a:tab pos="425846" algn="l"/>
                <a:tab pos="459466" algn="l"/>
                <a:tab pos="750834" algn="l"/>
                <a:tab pos="2476632" algn="l"/>
              </a:tabLst>
              <a:defRPr/>
            </a:pPr>
            <a:r>
              <a:rPr lang="en-US" sz="1459">
                <a:solidFill>
                  <a:srgbClr val="231F20"/>
                </a:solidFill>
                <a:latin typeface="Segoe UI"/>
              </a:rPr>
              <a:t>				original DCT coeﬃcient.</a:t>
            </a:r>
          </a:p>
          <a:p>
            <a:pPr defTabSz="806867">
              <a:lnSpc>
                <a:spcPts val="882"/>
              </a:lnSpc>
              <a:tabLst>
                <a:tab pos="190510" algn="l"/>
                <a:tab pos="425846" algn="l"/>
                <a:tab pos="459466" algn="l"/>
                <a:tab pos="750834" algn="l"/>
                <a:tab pos="2476632" algn="l"/>
              </a:tabLst>
              <a:defRPr/>
            </a:pPr>
            <a:endParaRPr lang="en-US" sz="1459">
              <a:solidFill>
                <a:srgbClr val="231F20"/>
              </a:solidFill>
              <a:latin typeface="Segoe UI"/>
            </a:endParaRPr>
          </a:p>
          <a:p>
            <a:pPr defTabSz="806867">
              <a:lnSpc>
                <a:spcPts val="882"/>
              </a:lnSpc>
              <a:tabLst>
                <a:tab pos="190510" algn="l"/>
                <a:tab pos="425846" algn="l"/>
                <a:tab pos="459466" algn="l"/>
                <a:tab pos="750834" algn="l"/>
                <a:tab pos="2476632" algn="l"/>
              </a:tabLst>
              <a:defRPr/>
            </a:pPr>
            <a:endParaRPr lang="en-US" sz="1459">
              <a:solidFill>
                <a:srgbClr val="231F20"/>
              </a:solidFill>
              <a:latin typeface="Segoe UI"/>
            </a:endParaRPr>
          </a:p>
          <a:p>
            <a:pPr defTabSz="806867">
              <a:lnSpc>
                <a:spcPts val="1888"/>
              </a:lnSpc>
              <a:tabLst>
                <a:tab pos="190510" algn="l"/>
                <a:tab pos="425846" algn="l"/>
                <a:tab pos="459466" algn="l"/>
                <a:tab pos="750834" algn="l"/>
                <a:tab pos="2476632" algn="l"/>
              </a:tabLst>
              <a:defRPr/>
            </a:pPr>
            <a:r>
              <a:rPr lang="en-US" sz="1459">
                <a:solidFill>
                  <a:srgbClr val="231F20"/>
                </a:solidFill>
                <a:latin typeface="Segoe UI"/>
              </a:rPr>
              <a:t>			3.  Their diﬀerence is ﬁnely quantized to generate a </a:t>
            </a:r>
            <a:r>
              <a:rPr lang="en-US" sz="1459" b="1">
                <a:solidFill>
                  <a:srgbClr val="231F20"/>
                </a:solidFill>
                <a:latin typeface="Segoe UI"/>
              </a:rPr>
              <a:t>DCT coeﬃcient re-</a:t>
            </a:r>
          </a:p>
          <a:p>
            <a:pPr defTabSz="806867">
              <a:lnSpc>
                <a:spcPts val="1673"/>
              </a:lnSpc>
              <a:tabLst>
                <a:tab pos="190510" algn="l"/>
                <a:tab pos="425846" algn="l"/>
                <a:tab pos="459466" algn="l"/>
                <a:tab pos="750834" algn="l"/>
                <a:tab pos="2476632" algn="l"/>
              </a:tabLst>
              <a:defRPr/>
            </a:pPr>
            <a:r>
              <a:rPr lang="en-US" sz="1459" b="1">
                <a:solidFill>
                  <a:srgbClr val="231F20"/>
                </a:solidFill>
                <a:latin typeface="Segoe UI"/>
              </a:rPr>
              <a:t>				ﬁnement</a:t>
            </a:r>
            <a:r>
              <a:rPr lang="en-US" sz="1459">
                <a:solidFill>
                  <a:srgbClr val="231F20"/>
                </a:solidFill>
                <a:latin typeface="Segoe UI"/>
              </a:rPr>
              <a:t>, which, after VLC, becomes the bitstream called Bits enhance.</a:t>
            </a:r>
          </a:p>
        </p:txBody>
      </p:sp>
      <p:sp>
        <p:nvSpPr>
          <p:cNvPr id="11" name="Footer Placeholder 10">
            <a:extLst>
              <a:ext uri="{FF2B5EF4-FFF2-40B4-BE49-F238E27FC236}">
                <a16:creationId xmlns:a16="http://schemas.microsoft.com/office/drawing/2014/main" id="{0077334D-BB7A-4D86-8091-F1B4B622AD5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2756426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6AF.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E6B0.tmp"/>
          <p:cNvPicPr>
            <a:picLocks/>
          </p:cNvPicPr>
          <p:nvPr/>
        </p:nvPicPr>
        <p:blipFill>
          <a:blip r:embed="rId3" cstate="print"/>
          <a:stretch>
            <a:fillRect/>
          </a:stretch>
        </p:blipFill>
        <p:spPr>
          <a:xfrm>
            <a:off x="3429000" y="986117"/>
            <a:ext cx="5020235" cy="4235824"/>
          </a:xfrm>
          <a:prstGeom prst="rect">
            <a:avLst/>
          </a:prstGeom>
        </p:spPr>
      </p:pic>
      <p:sp>
        <p:nvSpPr>
          <p:cNvPr id="5" name="TextBox 4"/>
          <p:cNvSpPr txBox="1"/>
          <p:nvPr/>
        </p:nvSpPr>
        <p:spPr>
          <a:xfrm>
            <a:off x="7585721" y="2613344"/>
            <a:ext cx="261290"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VLC</a:t>
            </a:r>
          </a:p>
        </p:txBody>
      </p:sp>
      <p:sp>
        <p:nvSpPr>
          <p:cNvPr id="6" name="TextBox 5"/>
          <p:cNvSpPr txBox="1"/>
          <p:nvPr/>
        </p:nvSpPr>
        <p:spPr>
          <a:xfrm>
            <a:off x="7230719" y="4751491"/>
            <a:ext cx="796693"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Motion vectors</a:t>
            </a:r>
          </a:p>
        </p:txBody>
      </p:sp>
      <p:sp>
        <p:nvSpPr>
          <p:cNvPr id="7" name="TextBox 6"/>
          <p:cNvSpPr txBox="1"/>
          <p:nvPr/>
        </p:nvSpPr>
        <p:spPr>
          <a:xfrm>
            <a:off x="8254545" y="1161062"/>
            <a:ext cx="705321"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Bits_enhance</a:t>
            </a:r>
          </a:p>
        </p:txBody>
      </p:sp>
      <p:sp>
        <p:nvSpPr>
          <p:cNvPr id="8" name="TextBox 7"/>
          <p:cNvSpPr txBox="1"/>
          <p:nvPr/>
        </p:nvSpPr>
        <p:spPr>
          <a:xfrm>
            <a:off x="3241396" y="2532662"/>
            <a:ext cx="399789" cy="271036"/>
          </a:xfrm>
          <a:prstGeom prst="rect">
            <a:avLst/>
          </a:prstGeom>
          <a:noFill/>
        </p:spPr>
        <p:txBody>
          <a:bodyPr vert="horz" wrap="none" lIns="0" tIns="0" rIns="0" bIns="0" rtlCol="0">
            <a:spAutoFit/>
          </a:bodyPr>
          <a:lstStyle/>
          <a:p>
            <a:pPr defTabSz="806867">
              <a:lnSpc>
                <a:spcPts val="915"/>
              </a:lnSpc>
              <a:tabLst>
                <a:tab pos="67239" algn="l"/>
              </a:tabLst>
              <a:defRPr/>
            </a:pPr>
            <a:r>
              <a:rPr lang="en-US" sz="1017">
                <a:solidFill>
                  <a:srgbClr val="000000"/>
                </a:solidFill>
                <a:latin typeface="Times New Roman"/>
              </a:rPr>
              <a:t>Current</a:t>
            </a:r>
          </a:p>
          <a:p>
            <a:pPr defTabSz="806867">
              <a:lnSpc>
                <a:spcPts val="1271"/>
              </a:lnSpc>
              <a:tabLst>
                <a:tab pos="67239" algn="l"/>
              </a:tabLst>
              <a:defRPr/>
            </a:pPr>
            <a:r>
              <a:rPr lang="en-US" sz="1017">
                <a:solidFill>
                  <a:srgbClr val="000000"/>
                </a:solidFill>
                <a:latin typeface="Times New Roman"/>
              </a:rPr>
              <a:t>	Frame</a:t>
            </a:r>
          </a:p>
        </p:txBody>
      </p:sp>
      <p:sp>
        <p:nvSpPr>
          <p:cNvPr id="9" name="TextBox 8"/>
          <p:cNvSpPr txBox="1"/>
          <p:nvPr/>
        </p:nvSpPr>
        <p:spPr>
          <a:xfrm>
            <a:off x="5674389" y="4428762"/>
            <a:ext cx="538609" cy="511487"/>
          </a:xfrm>
          <a:prstGeom prst="rect">
            <a:avLst/>
          </a:prstGeom>
          <a:noFill/>
        </p:spPr>
        <p:txBody>
          <a:bodyPr vert="horz" wrap="none" lIns="0" tIns="0" rIns="0" bIns="0" rtlCol="0">
            <a:spAutoFit/>
          </a:bodyPr>
          <a:lstStyle/>
          <a:p>
            <a:pPr defTabSz="806867">
              <a:lnSpc>
                <a:spcPts val="915"/>
              </a:lnSpc>
              <a:tabLst>
                <a:tab pos="112065" algn="l"/>
              </a:tabLst>
              <a:defRPr/>
            </a:pPr>
            <a:r>
              <a:rPr lang="en-US" sz="1017">
                <a:solidFill>
                  <a:srgbClr val="000000"/>
                </a:solidFill>
                <a:latin typeface="Times New Roman"/>
              </a:rPr>
              <a:t>Prediction</a:t>
            </a:r>
          </a:p>
          <a:p>
            <a:pPr defTabSz="806867">
              <a:lnSpc>
                <a:spcPts val="882"/>
              </a:lnSpc>
              <a:tabLst>
                <a:tab pos="112065" algn="l"/>
              </a:tabLst>
              <a:defRPr/>
            </a:pPr>
            <a:endParaRPr lang="en-US" sz="1017">
              <a:solidFill>
                <a:srgbClr val="000000"/>
              </a:solidFill>
              <a:latin typeface="Times New Roman"/>
            </a:endParaRPr>
          </a:p>
          <a:p>
            <a:pPr defTabSz="806867">
              <a:lnSpc>
                <a:spcPts val="882"/>
              </a:lnSpc>
              <a:tabLst>
                <a:tab pos="112065" algn="l"/>
              </a:tabLst>
              <a:defRPr/>
            </a:pPr>
            <a:endParaRPr lang="en-US" sz="1017">
              <a:solidFill>
                <a:srgbClr val="000000"/>
              </a:solidFill>
              <a:latin typeface="Times New Roman"/>
            </a:endParaRPr>
          </a:p>
          <a:p>
            <a:pPr defTabSz="806867">
              <a:lnSpc>
                <a:spcPts val="1411"/>
              </a:lnSpc>
              <a:tabLst>
                <a:tab pos="112065" algn="l"/>
              </a:tabLst>
              <a:defRPr/>
            </a:pPr>
            <a:r>
              <a:rPr lang="en-US" sz="1017">
                <a:solidFill>
                  <a:srgbClr val="000000"/>
                </a:solidFill>
                <a:latin typeface="Times New Roman"/>
              </a:rPr>
              <a:t>	Motion</a:t>
            </a:r>
          </a:p>
        </p:txBody>
      </p:sp>
      <p:sp>
        <p:nvSpPr>
          <p:cNvPr id="10" name="TextBox 9"/>
          <p:cNvSpPr txBox="1"/>
          <p:nvPr/>
        </p:nvSpPr>
        <p:spPr>
          <a:xfrm>
            <a:off x="5655929" y="4307673"/>
            <a:ext cx="573875"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MC−based</a:t>
            </a:r>
          </a:p>
        </p:txBody>
      </p:sp>
      <p:sp>
        <p:nvSpPr>
          <p:cNvPr id="11" name="TextBox 10"/>
          <p:cNvSpPr txBox="1"/>
          <p:nvPr/>
        </p:nvSpPr>
        <p:spPr>
          <a:xfrm>
            <a:off x="8270553" y="2492256"/>
            <a:ext cx="509755"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Bits_base</a:t>
            </a:r>
          </a:p>
        </p:txBody>
      </p:sp>
      <p:sp>
        <p:nvSpPr>
          <p:cNvPr id="12" name="TextBox 11"/>
          <p:cNvSpPr txBox="1"/>
          <p:nvPr/>
        </p:nvSpPr>
        <p:spPr>
          <a:xfrm>
            <a:off x="7585592" y="1282021"/>
            <a:ext cx="261290"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VLC</a:t>
            </a:r>
          </a:p>
        </p:txBody>
      </p:sp>
      <p:sp>
        <p:nvSpPr>
          <p:cNvPr id="13" name="TextBox 12"/>
          <p:cNvSpPr txBox="1"/>
          <p:nvPr/>
        </p:nvSpPr>
        <p:spPr>
          <a:xfrm>
            <a:off x="3841931" y="2250209"/>
            <a:ext cx="721351"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Base Encoder</a:t>
            </a:r>
          </a:p>
        </p:txBody>
      </p:sp>
      <p:sp>
        <p:nvSpPr>
          <p:cNvPr id="14" name="TextBox 13"/>
          <p:cNvSpPr txBox="1"/>
          <p:nvPr/>
        </p:nvSpPr>
        <p:spPr>
          <a:xfrm>
            <a:off x="2468656" y="404644"/>
            <a:ext cx="4803238" cy="538609"/>
          </a:xfrm>
          <a:prstGeom prst="rect">
            <a:avLst/>
          </a:prstGeom>
          <a:noFill/>
        </p:spPr>
        <p:txBody>
          <a:bodyPr vert="horz" wrap="none" lIns="0" tIns="0" rIns="0" bIns="0" rtlCol="0">
            <a:spAutoFit/>
          </a:bodyPr>
          <a:lstStyle/>
          <a:p>
            <a:pPr defTabSz="806867">
              <a:lnSpc>
                <a:spcPts val="1045"/>
              </a:lnSpc>
              <a:tabLst>
                <a:tab pos="3305912" algn="l"/>
              </a:tabLst>
              <a:defRPr/>
            </a:pPr>
            <a:r>
              <a:rPr lang="en-US" sz="1215" i="1">
                <a:solidFill>
                  <a:srgbClr val="231F20"/>
                </a:solidFill>
                <a:latin typeface="Segoe UI"/>
              </a:rPr>
              <a:t>Fundamentals of Multimedia, Chapter 11</a:t>
            </a:r>
          </a:p>
          <a:p>
            <a:pPr defTabSz="806867">
              <a:lnSpc>
                <a:spcPts val="882"/>
              </a:lnSpc>
              <a:tabLst>
                <a:tab pos="3305912" algn="l"/>
              </a:tabLst>
              <a:defRPr/>
            </a:pPr>
            <a:endParaRPr lang="en-US" sz="1215" i="1">
              <a:solidFill>
                <a:srgbClr val="231F20"/>
              </a:solidFill>
              <a:latin typeface="Segoe UI"/>
            </a:endParaRPr>
          </a:p>
          <a:p>
            <a:pPr defTabSz="806867">
              <a:lnSpc>
                <a:spcPts val="882"/>
              </a:lnSpc>
              <a:tabLst>
                <a:tab pos="3305912" algn="l"/>
              </a:tabLst>
              <a:defRPr/>
            </a:pPr>
            <a:endParaRPr lang="en-US" sz="1215" i="1">
              <a:solidFill>
                <a:srgbClr val="231F20"/>
              </a:solidFill>
              <a:latin typeface="Segoe UI"/>
            </a:endParaRPr>
          </a:p>
          <a:p>
            <a:pPr defTabSz="806867">
              <a:lnSpc>
                <a:spcPts val="1519"/>
              </a:lnSpc>
              <a:tabLst>
                <a:tab pos="3305912" algn="l"/>
              </a:tabLst>
              <a:defRPr/>
            </a:pPr>
            <a:r>
              <a:rPr lang="en-US" sz="1215" i="1">
                <a:solidFill>
                  <a:srgbClr val="231F20"/>
                </a:solidFill>
                <a:latin typeface="Segoe UI"/>
              </a:rPr>
              <a:t>	</a:t>
            </a:r>
            <a:r>
              <a:rPr lang="en-US" sz="1017">
                <a:solidFill>
                  <a:srgbClr val="000000"/>
                </a:solidFill>
                <a:latin typeface="Times New Roman"/>
              </a:rPr>
              <a:t>SNR Enhancement Encoder</a:t>
            </a:r>
          </a:p>
        </p:txBody>
      </p:sp>
      <p:sp>
        <p:nvSpPr>
          <p:cNvPr id="15" name="TextBox 14"/>
          <p:cNvSpPr txBox="1"/>
          <p:nvPr/>
        </p:nvSpPr>
        <p:spPr>
          <a:xfrm>
            <a:off x="5084439" y="2613215"/>
            <a:ext cx="261290"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DCT</a:t>
            </a:r>
          </a:p>
        </p:txBody>
      </p:sp>
      <p:sp>
        <p:nvSpPr>
          <p:cNvPr id="16" name="TextBox 15"/>
          <p:cNvSpPr txBox="1"/>
          <p:nvPr/>
        </p:nvSpPr>
        <p:spPr>
          <a:xfrm>
            <a:off x="4302789" y="4468909"/>
            <a:ext cx="538609"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Prediction</a:t>
            </a:r>
          </a:p>
        </p:txBody>
      </p:sp>
      <p:sp>
        <p:nvSpPr>
          <p:cNvPr id="17" name="TextBox 16"/>
          <p:cNvSpPr txBox="1"/>
          <p:nvPr/>
        </p:nvSpPr>
        <p:spPr>
          <a:xfrm>
            <a:off x="6524199" y="4428633"/>
            <a:ext cx="448841"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Memory</a:t>
            </a:r>
          </a:p>
        </p:txBody>
      </p:sp>
      <p:sp>
        <p:nvSpPr>
          <p:cNvPr id="18" name="TextBox 17"/>
          <p:cNvSpPr txBox="1"/>
          <p:nvPr/>
        </p:nvSpPr>
        <p:spPr>
          <a:xfrm>
            <a:off x="6581517" y="4307545"/>
            <a:ext cx="331822"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Frame</a:t>
            </a:r>
          </a:p>
        </p:txBody>
      </p:sp>
      <p:sp>
        <p:nvSpPr>
          <p:cNvPr id="19" name="TextBox 18"/>
          <p:cNvSpPr txBox="1"/>
          <p:nvPr/>
        </p:nvSpPr>
        <p:spPr>
          <a:xfrm>
            <a:off x="7076963" y="1648480"/>
            <a:ext cx="195566" cy="150554"/>
          </a:xfrm>
          <a:prstGeom prst="rect">
            <a:avLst/>
          </a:prstGeom>
          <a:noFill/>
        </p:spPr>
        <p:txBody>
          <a:bodyPr vert="horz" wrap="none" lIns="0" tIns="0" rIns="0" bIns="0" rtlCol="0">
            <a:spAutoFit/>
          </a:bodyPr>
          <a:lstStyle/>
          <a:p>
            <a:pPr>
              <a:lnSpc>
                <a:spcPts val="1294"/>
              </a:lnSpc>
            </a:pPr>
            <a:r>
              <a:rPr lang="en-US" sz="879" i="1">
                <a:solidFill>
                  <a:srgbClr val="000000"/>
                </a:solidFill>
                <a:latin typeface="Segoe UI"/>
              </a:rPr>
              <a:t>Q</a:t>
            </a:r>
            <a:r>
              <a:rPr lang="en-US" sz="703" i="1">
                <a:solidFill>
                  <a:srgbClr val="000000"/>
                </a:solidFill>
                <a:latin typeface="Segoe UI"/>
              </a:rPr>
              <a:t>−</a:t>
            </a:r>
            <a:r>
              <a:rPr lang="en-US" sz="703">
                <a:solidFill>
                  <a:srgbClr val="000000"/>
                </a:solidFill>
                <a:latin typeface="Segoe UI"/>
              </a:rPr>
              <a:t>1</a:t>
            </a:r>
          </a:p>
        </p:txBody>
      </p:sp>
      <p:sp>
        <p:nvSpPr>
          <p:cNvPr id="20" name="TextBox 19"/>
          <p:cNvSpPr txBox="1"/>
          <p:nvPr/>
        </p:nvSpPr>
        <p:spPr>
          <a:xfrm>
            <a:off x="6673551" y="2899056"/>
            <a:ext cx="195566" cy="150554"/>
          </a:xfrm>
          <a:prstGeom prst="rect">
            <a:avLst/>
          </a:prstGeom>
          <a:noFill/>
        </p:spPr>
        <p:txBody>
          <a:bodyPr vert="horz" wrap="none" lIns="0" tIns="0" rIns="0" bIns="0" rtlCol="0">
            <a:spAutoFit/>
          </a:bodyPr>
          <a:lstStyle/>
          <a:p>
            <a:pPr>
              <a:lnSpc>
                <a:spcPts val="1294"/>
              </a:lnSpc>
            </a:pPr>
            <a:r>
              <a:rPr lang="en-US" sz="879" i="1">
                <a:solidFill>
                  <a:srgbClr val="000000"/>
                </a:solidFill>
                <a:latin typeface="Segoe UI"/>
              </a:rPr>
              <a:t>Q</a:t>
            </a:r>
            <a:r>
              <a:rPr lang="en-US" sz="703" i="1">
                <a:solidFill>
                  <a:srgbClr val="000000"/>
                </a:solidFill>
                <a:latin typeface="Segoe UI"/>
              </a:rPr>
              <a:t>−</a:t>
            </a:r>
            <a:r>
              <a:rPr lang="en-US" sz="703">
                <a:solidFill>
                  <a:srgbClr val="000000"/>
                </a:solidFill>
                <a:latin typeface="Segoe UI"/>
              </a:rPr>
              <a:t>1</a:t>
            </a:r>
          </a:p>
        </p:txBody>
      </p:sp>
      <p:sp>
        <p:nvSpPr>
          <p:cNvPr id="21" name="TextBox 20"/>
          <p:cNvSpPr txBox="1"/>
          <p:nvPr/>
        </p:nvSpPr>
        <p:spPr>
          <a:xfrm>
            <a:off x="7089064" y="2156184"/>
            <a:ext cx="92974" cy="117148"/>
          </a:xfrm>
          <a:prstGeom prst="rect">
            <a:avLst/>
          </a:prstGeom>
          <a:noFill/>
        </p:spPr>
        <p:txBody>
          <a:bodyPr vert="horz" wrap="none" lIns="0" tIns="0" rIns="0" bIns="0" rtlCol="0">
            <a:spAutoFit/>
          </a:bodyPr>
          <a:lstStyle/>
          <a:p>
            <a:pPr>
              <a:lnSpc>
                <a:spcPts val="907"/>
              </a:lnSpc>
            </a:pPr>
            <a:r>
              <a:rPr lang="en-US" sz="1054">
                <a:solidFill>
                  <a:srgbClr val="000000"/>
                </a:solidFill>
                <a:latin typeface="Segoe UI"/>
              </a:rPr>
              <a:t>+</a:t>
            </a:r>
          </a:p>
        </p:txBody>
      </p:sp>
      <p:sp>
        <p:nvSpPr>
          <p:cNvPr id="22" name="TextBox 21"/>
          <p:cNvSpPr txBox="1"/>
          <p:nvPr/>
        </p:nvSpPr>
        <p:spPr>
          <a:xfrm>
            <a:off x="4149539" y="2605373"/>
            <a:ext cx="194925" cy="319126"/>
          </a:xfrm>
          <a:prstGeom prst="rect">
            <a:avLst/>
          </a:prstGeom>
          <a:noFill/>
        </p:spPr>
        <p:txBody>
          <a:bodyPr vert="horz" wrap="none" lIns="0" tIns="0" rIns="0" bIns="0" rtlCol="0">
            <a:spAutoFit/>
          </a:bodyPr>
          <a:lstStyle/>
          <a:p>
            <a:pPr defTabSz="806867">
              <a:lnSpc>
                <a:spcPts val="907"/>
              </a:lnSpc>
              <a:tabLst>
                <a:tab pos="100858" algn="l"/>
              </a:tabLst>
              <a:defRPr/>
            </a:pPr>
            <a:r>
              <a:rPr lang="en-US" sz="1588"/>
              <a:t>	</a:t>
            </a:r>
            <a:r>
              <a:rPr lang="en-US" sz="1054">
                <a:solidFill>
                  <a:srgbClr val="000000"/>
                </a:solidFill>
                <a:latin typeface="Segoe UI"/>
              </a:rPr>
              <a:t>+</a:t>
            </a:r>
          </a:p>
          <a:p>
            <a:pPr defTabSz="806867">
              <a:lnSpc>
                <a:spcPts val="1807"/>
              </a:lnSpc>
              <a:tabLst>
                <a:tab pos="100858" algn="l"/>
              </a:tabLst>
              <a:defRPr/>
            </a:pPr>
            <a:r>
              <a:rPr lang="en-US" sz="1054" i="1">
                <a:solidFill>
                  <a:srgbClr val="000000"/>
                </a:solidFill>
                <a:latin typeface="Segoe UI"/>
              </a:rPr>
              <a:t>−</a:t>
            </a:r>
          </a:p>
        </p:txBody>
      </p:sp>
      <p:sp>
        <p:nvSpPr>
          <p:cNvPr id="23" name="TextBox 22"/>
          <p:cNvSpPr txBox="1"/>
          <p:nvPr/>
        </p:nvSpPr>
        <p:spPr>
          <a:xfrm>
            <a:off x="6206859" y="1237845"/>
            <a:ext cx="172483" cy="319126"/>
          </a:xfrm>
          <a:prstGeom prst="rect">
            <a:avLst/>
          </a:prstGeom>
          <a:noFill/>
        </p:spPr>
        <p:txBody>
          <a:bodyPr vert="horz" wrap="none" lIns="0" tIns="0" rIns="0" bIns="0" rtlCol="0">
            <a:spAutoFit/>
          </a:bodyPr>
          <a:lstStyle/>
          <a:p>
            <a:pPr defTabSz="806867">
              <a:lnSpc>
                <a:spcPts val="907"/>
              </a:lnSpc>
              <a:tabLst>
                <a:tab pos="78445" algn="l"/>
              </a:tabLst>
              <a:defRPr/>
            </a:pPr>
            <a:r>
              <a:rPr lang="en-US" sz="1588"/>
              <a:t>	</a:t>
            </a:r>
            <a:r>
              <a:rPr lang="en-US" sz="1054">
                <a:solidFill>
                  <a:srgbClr val="000000"/>
                </a:solidFill>
                <a:latin typeface="Segoe UI"/>
              </a:rPr>
              <a:t>+</a:t>
            </a:r>
          </a:p>
          <a:p>
            <a:pPr defTabSz="806867">
              <a:lnSpc>
                <a:spcPts val="1765"/>
              </a:lnSpc>
              <a:tabLst>
                <a:tab pos="78445" algn="l"/>
              </a:tabLst>
              <a:defRPr/>
            </a:pPr>
            <a:r>
              <a:rPr lang="en-US" sz="1054" i="1">
                <a:solidFill>
                  <a:srgbClr val="000000"/>
                </a:solidFill>
                <a:latin typeface="Segoe UI"/>
              </a:rPr>
              <a:t>−</a:t>
            </a:r>
          </a:p>
        </p:txBody>
      </p:sp>
      <p:sp>
        <p:nvSpPr>
          <p:cNvPr id="24" name="TextBox 23"/>
          <p:cNvSpPr txBox="1"/>
          <p:nvPr/>
        </p:nvSpPr>
        <p:spPr>
          <a:xfrm>
            <a:off x="6740786" y="1290982"/>
            <a:ext cx="84960"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Q</a:t>
            </a:r>
          </a:p>
        </p:txBody>
      </p:sp>
      <p:sp>
        <p:nvSpPr>
          <p:cNvPr id="25" name="TextBox 24"/>
          <p:cNvSpPr txBox="1"/>
          <p:nvPr/>
        </p:nvSpPr>
        <p:spPr>
          <a:xfrm>
            <a:off x="5812911" y="2623679"/>
            <a:ext cx="84960"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Q</a:t>
            </a:r>
          </a:p>
        </p:txBody>
      </p:sp>
      <p:sp>
        <p:nvSpPr>
          <p:cNvPr id="26" name="TextBox 25"/>
          <p:cNvSpPr txBox="1"/>
          <p:nvPr/>
        </p:nvSpPr>
        <p:spPr>
          <a:xfrm>
            <a:off x="6596040" y="3581533"/>
            <a:ext cx="304571" cy="501869"/>
          </a:xfrm>
          <a:prstGeom prst="rect">
            <a:avLst/>
          </a:prstGeom>
          <a:noFill/>
        </p:spPr>
        <p:txBody>
          <a:bodyPr vert="horz" wrap="none" lIns="0" tIns="0" rIns="0" bIns="0" rtlCol="0">
            <a:spAutoFit/>
          </a:bodyPr>
          <a:lstStyle/>
          <a:p>
            <a:pPr defTabSz="806867">
              <a:lnSpc>
                <a:spcPts val="915"/>
              </a:lnSpc>
              <a:tabLst>
                <a:tab pos="100858" algn="l"/>
              </a:tabLst>
              <a:defRPr/>
            </a:pPr>
            <a:r>
              <a:rPr lang="en-US" sz="1017">
                <a:solidFill>
                  <a:srgbClr val="000000"/>
                </a:solidFill>
                <a:latin typeface="Times New Roman"/>
              </a:rPr>
              <a:t>IDCT</a:t>
            </a:r>
          </a:p>
          <a:p>
            <a:pPr defTabSz="806867">
              <a:lnSpc>
                <a:spcPts val="882"/>
              </a:lnSpc>
              <a:tabLst>
                <a:tab pos="100858" algn="l"/>
              </a:tabLst>
              <a:defRPr/>
            </a:pPr>
            <a:endParaRPr lang="en-US" sz="1017">
              <a:solidFill>
                <a:srgbClr val="000000"/>
              </a:solidFill>
              <a:latin typeface="Times New Roman"/>
            </a:endParaRPr>
          </a:p>
          <a:p>
            <a:pPr defTabSz="806867">
              <a:lnSpc>
                <a:spcPts val="882"/>
              </a:lnSpc>
              <a:tabLst>
                <a:tab pos="100858" algn="l"/>
              </a:tabLst>
              <a:defRPr/>
            </a:pPr>
            <a:endParaRPr lang="en-US" sz="1017">
              <a:solidFill>
                <a:srgbClr val="000000"/>
              </a:solidFill>
              <a:latin typeface="Times New Roman"/>
            </a:endParaRPr>
          </a:p>
          <a:p>
            <a:pPr defTabSz="806867">
              <a:lnSpc>
                <a:spcPts val="1257"/>
              </a:lnSpc>
              <a:tabLst>
                <a:tab pos="100858" algn="l"/>
              </a:tabLst>
              <a:defRPr/>
            </a:pPr>
            <a:r>
              <a:rPr lang="en-US" sz="1017">
                <a:solidFill>
                  <a:srgbClr val="000000"/>
                </a:solidFill>
                <a:latin typeface="Times New Roman"/>
              </a:rPr>
              <a:t>	</a:t>
            </a:r>
            <a:r>
              <a:rPr lang="en-US" sz="1054">
                <a:solidFill>
                  <a:srgbClr val="000000"/>
                </a:solidFill>
                <a:latin typeface="Segoe UI"/>
              </a:rPr>
              <a:t>+</a:t>
            </a:r>
          </a:p>
        </p:txBody>
      </p:sp>
      <p:sp>
        <p:nvSpPr>
          <p:cNvPr id="27" name="TextBox 26"/>
          <p:cNvSpPr txBox="1"/>
          <p:nvPr/>
        </p:nvSpPr>
        <p:spPr>
          <a:xfrm>
            <a:off x="3700407" y="4953132"/>
            <a:ext cx="3860031" cy="1084336"/>
          </a:xfrm>
          <a:prstGeom prst="rect">
            <a:avLst/>
          </a:prstGeom>
          <a:noFill/>
        </p:spPr>
        <p:txBody>
          <a:bodyPr vert="horz" wrap="none" lIns="0" tIns="0" rIns="0" bIns="0" rtlCol="0">
            <a:spAutoFit/>
          </a:bodyPr>
          <a:lstStyle/>
          <a:p>
            <a:pPr defTabSz="806867">
              <a:lnSpc>
                <a:spcPts val="915"/>
              </a:lnSpc>
              <a:tabLst>
                <a:tab pos="1916308" algn="l"/>
                <a:tab pos="1994753" algn="l"/>
              </a:tabLst>
              <a:defRPr/>
            </a:pPr>
            <a:r>
              <a:rPr lang="en-US" sz="1588"/>
              <a:t>		</a:t>
            </a:r>
            <a:r>
              <a:rPr lang="en-US" sz="1017">
                <a:solidFill>
                  <a:srgbClr val="000000"/>
                </a:solidFill>
                <a:latin typeface="Times New Roman"/>
              </a:rPr>
              <a:t>Estimation</a:t>
            </a:r>
          </a:p>
          <a:p>
            <a:pPr defTabSz="806867">
              <a:lnSpc>
                <a:spcPts val="882"/>
              </a:lnSpc>
              <a:tabLst>
                <a:tab pos="1916308" algn="l"/>
                <a:tab pos="1994753" algn="l"/>
              </a:tabLst>
              <a:defRPr/>
            </a:pPr>
            <a:endParaRPr lang="en-US" sz="1017">
              <a:solidFill>
                <a:srgbClr val="000000"/>
              </a:solidFill>
              <a:latin typeface="Times New Roman"/>
            </a:endParaRPr>
          </a:p>
          <a:p>
            <a:pPr defTabSz="806867">
              <a:lnSpc>
                <a:spcPts val="882"/>
              </a:lnSpc>
              <a:tabLst>
                <a:tab pos="1916308" algn="l"/>
                <a:tab pos="1994753" algn="l"/>
              </a:tabLst>
              <a:defRPr/>
            </a:pPr>
            <a:endParaRPr lang="en-US" sz="1017">
              <a:solidFill>
                <a:srgbClr val="000000"/>
              </a:solidFill>
              <a:latin typeface="Times New Roman"/>
            </a:endParaRPr>
          </a:p>
          <a:p>
            <a:pPr defTabSz="806867">
              <a:lnSpc>
                <a:spcPts val="882"/>
              </a:lnSpc>
              <a:tabLst>
                <a:tab pos="1916308" algn="l"/>
                <a:tab pos="1994753" algn="l"/>
              </a:tabLst>
              <a:defRPr/>
            </a:pPr>
            <a:endParaRPr lang="en-US" sz="1017">
              <a:solidFill>
                <a:srgbClr val="000000"/>
              </a:solidFill>
              <a:latin typeface="Times New Roman"/>
            </a:endParaRPr>
          </a:p>
          <a:p>
            <a:pPr defTabSz="806867">
              <a:lnSpc>
                <a:spcPts val="882"/>
              </a:lnSpc>
              <a:tabLst>
                <a:tab pos="1916308" algn="l"/>
                <a:tab pos="1994753" algn="l"/>
              </a:tabLst>
              <a:defRPr/>
            </a:pPr>
            <a:endParaRPr lang="en-US" sz="1017">
              <a:solidFill>
                <a:srgbClr val="000000"/>
              </a:solidFill>
              <a:latin typeface="Times New Roman"/>
            </a:endParaRPr>
          </a:p>
          <a:p>
            <a:pPr defTabSz="806867">
              <a:lnSpc>
                <a:spcPts val="1290"/>
              </a:lnSpc>
              <a:tabLst>
                <a:tab pos="1916308" algn="l"/>
                <a:tab pos="1994753" algn="l"/>
              </a:tabLst>
              <a:defRPr/>
            </a:pPr>
            <a:r>
              <a:rPr lang="en-US" sz="1017">
                <a:solidFill>
                  <a:srgbClr val="000000"/>
                </a:solidFill>
                <a:latin typeface="Times New Roman"/>
              </a:rPr>
              <a:t>	</a:t>
            </a:r>
            <a:r>
              <a:rPr lang="en-US" sz="1271">
                <a:solidFill>
                  <a:srgbClr val="000000"/>
                </a:solidFill>
                <a:latin typeface="Times New Roman"/>
              </a:rPr>
              <a:t>(a) Encoder</a:t>
            </a:r>
          </a:p>
          <a:p>
            <a:pPr defTabSz="806867">
              <a:lnSpc>
                <a:spcPts val="882"/>
              </a:lnSpc>
              <a:tabLst>
                <a:tab pos="1916308" algn="l"/>
                <a:tab pos="1994753" algn="l"/>
              </a:tabLst>
              <a:defRPr/>
            </a:pPr>
            <a:endParaRPr lang="en-US" sz="1271">
              <a:solidFill>
                <a:srgbClr val="000000"/>
              </a:solidFill>
              <a:latin typeface="Times New Roman"/>
            </a:endParaRPr>
          </a:p>
          <a:p>
            <a:pPr defTabSz="806867">
              <a:lnSpc>
                <a:spcPts val="1863"/>
              </a:lnSpc>
              <a:tabLst>
                <a:tab pos="1916308" algn="l"/>
                <a:tab pos="1994753" algn="l"/>
              </a:tabLst>
              <a:defRPr/>
            </a:pPr>
            <a:r>
              <a:rPr lang="en-US" sz="1459">
                <a:solidFill>
                  <a:srgbClr val="231F20"/>
                </a:solidFill>
                <a:latin typeface="Segoe UI"/>
              </a:rPr>
              <a:t>Fig 11.8 (a):  MPEG-2 SNR Scalability (Encoder).</a:t>
            </a:r>
          </a:p>
        </p:txBody>
      </p:sp>
      <p:sp>
        <p:nvSpPr>
          <p:cNvPr id="31" name="Footer Placeholder 30">
            <a:extLst>
              <a:ext uri="{FF2B5EF4-FFF2-40B4-BE49-F238E27FC236}">
                <a16:creationId xmlns:a16="http://schemas.microsoft.com/office/drawing/2014/main" id="{82114CD6-A729-43FA-921F-DCC6B57B9F0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25110605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D66.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ED87.tmp"/>
          <p:cNvPicPr>
            <a:picLocks/>
          </p:cNvPicPr>
          <p:nvPr/>
        </p:nvPicPr>
        <p:blipFill>
          <a:blip r:embed="rId3" cstate="print"/>
          <a:stretch>
            <a:fillRect/>
          </a:stretch>
        </p:blipFill>
        <p:spPr>
          <a:xfrm>
            <a:off x="2454088" y="582706"/>
            <a:ext cx="7283824" cy="22412"/>
          </a:xfrm>
          <a:prstGeom prst="rect">
            <a:avLst/>
          </a:prstGeom>
        </p:spPr>
      </p:pic>
      <p:pic>
        <p:nvPicPr>
          <p:cNvPr id="4" name="Picture 3" descr="ws_ED97.tmp"/>
          <p:cNvPicPr>
            <a:picLocks/>
          </p:cNvPicPr>
          <p:nvPr/>
        </p:nvPicPr>
        <p:blipFill>
          <a:blip r:embed="rId4" cstate="print"/>
          <a:stretch>
            <a:fillRect/>
          </a:stretch>
        </p:blipFill>
        <p:spPr>
          <a:xfrm>
            <a:off x="4022912" y="1624853"/>
            <a:ext cx="571500" cy="22412"/>
          </a:xfrm>
          <a:prstGeom prst="rect">
            <a:avLst/>
          </a:prstGeom>
        </p:spPr>
      </p:pic>
      <p:pic>
        <p:nvPicPr>
          <p:cNvPr id="5" name="Picture 4" descr="ws_ED98.tmp"/>
          <p:cNvPicPr>
            <a:picLocks/>
          </p:cNvPicPr>
          <p:nvPr/>
        </p:nvPicPr>
        <p:blipFill>
          <a:blip r:embed="rId4" cstate="print"/>
          <a:stretch>
            <a:fillRect/>
          </a:stretch>
        </p:blipFill>
        <p:spPr>
          <a:xfrm>
            <a:off x="4022912" y="2835088"/>
            <a:ext cx="571500" cy="22412"/>
          </a:xfrm>
          <a:prstGeom prst="rect">
            <a:avLst/>
          </a:prstGeom>
        </p:spPr>
      </p:pic>
      <p:pic>
        <p:nvPicPr>
          <p:cNvPr id="6" name="Picture 5" descr="ws_EDA9.tmp"/>
          <p:cNvPicPr>
            <a:picLocks/>
          </p:cNvPicPr>
          <p:nvPr/>
        </p:nvPicPr>
        <p:blipFill>
          <a:blip r:embed="rId5" cstate="print"/>
          <a:stretch>
            <a:fillRect/>
          </a:stretch>
        </p:blipFill>
        <p:spPr>
          <a:xfrm>
            <a:off x="5065059" y="1624853"/>
            <a:ext cx="336176" cy="22412"/>
          </a:xfrm>
          <a:prstGeom prst="rect">
            <a:avLst/>
          </a:prstGeom>
        </p:spPr>
      </p:pic>
      <p:pic>
        <p:nvPicPr>
          <p:cNvPr id="7" name="Picture 6" descr="ws_EDB9.tmp"/>
          <p:cNvPicPr>
            <a:picLocks/>
          </p:cNvPicPr>
          <p:nvPr/>
        </p:nvPicPr>
        <p:blipFill>
          <a:blip r:embed="rId6" cstate="print"/>
          <a:stretch>
            <a:fillRect/>
          </a:stretch>
        </p:blipFill>
        <p:spPr>
          <a:xfrm>
            <a:off x="5715000" y="1624853"/>
            <a:ext cx="470647" cy="526676"/>
          </a:xfrm>
          <a:prstGeom prst="rect">
            <a:avLst/>
          </a:prstGeom>
        </p:spPr>
      </p:pic>
      <p:pic>
        <p:nvPicPr>
          <p:cNvPr id="8" name="Picture 7" descr="ws_EDBA.tmp"/>
          <p:cNvPicPr>
            <a:picLocks/>
          </p:cNvPicPr>
          <p:nvPr/>
        </p:nvPicPr>
        <p:blipFill>
          <a:blip r:embed="rId7" cstate="print"/>
          <a:stretch>
            <a:fillRect/>
          </a:stretch>
        </p:blipFill>
        <p:spPr>
          <a:xfrm>
            <a:off x="4829735" y="2274794"/>
            <a:ext cx="3316941" cy="1792941"/>
          </a:xfrm>
          <a:prstGeom prst="rect">
            <a:avLst/>
          </a:prstGeom>
        </p:spPr>
      </p:pic>
      <p:sp>
        <p:nvSpPr>
          <p:cNvPr id="10" name="TextBox 9"/>
          <p:cNvSpPr txBox="1"/>
          <p:nvPr/>
        </p:nvSpPr>
        <p:spPr>
          <a:xfrm>
            <a:off x="4705394" y="2802948"/>
            <a:ext cx="269304"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VLD</a:t>
            </a:r>
          </a:p>
        </p:txBody>
      </p:sp>
      <p:sp>
        <p:nvSpPr>
          <p:cNvPr id="11" name="TextBox 10"/>
          <p:cNvSpPr txBox="1"/>
          <p:nvPr/>
        </p:nvSpPr>
        <p:spPr>
          <a:xfrm>
            <a:off x="4705394" y="1592712"/>
            <a:ext cx="269304"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VLD</a:t>
            </a:r>
          </a:p>
        </p:txBody>
      </p:sp>
      <p:sp>
        <p:nvSpPr>
          <p:cNvPr id="12" name="TextBox 11"/>
          <p:cNvSpPr txBox="1"/>
          <p:nvPr/>
        </p:nvSpPr>
        <p:spPr>
          <a:xfrm>
            <a:off x="2468656" y="404643"/>
            <a:ext cx="3451586" cy="872034"/>
          </a:xfrm>
          <a:prstGeom prst="rect">
            <a:avLst/>
          </a:prstGeom>
          <a:noFill/>
        </p:spPr>
        <p:txBody>
          <a:bodyPr vert="horz" wrap="none" lIns="0" tIns="0" rIns="0" bIns="0" rtlCol="0">
            <a:spAutoFit/>
          </a:bodyPr>
          <a:lstStyle/>
          <a:p>
            <a:pPr defTabSz="806867">
              <a:lnSpc>
                <a:spcPts val="1045"/>
              </a:lnSpc>
              <a:tabLst>
                <a:tab pos="1961134" algn="l"/>
              </a:tabLst>
              <a:defRPr/>
            </a:pPr>
            <a:r>
              <a:rPr lang="en-US" sz="1215" i="1">
                <a:solidFill>
                  <a:srgbClr val="231F20"/>
                </a:solidFill>
                <a:latin typeface="Segoe UI"/>
              </a:rPr>
              <a:t>Fundamentals of Multimedia, Chapter 11</a:t>
            </a:r>
          </a:p>
          <a:p>
            <a:pPr defTabSz="806867">
              <a:lnSpc>
                <a:spcPts val="882"/>
              </a:lnSpc>
              <a:tabLst>
                <a:tab pos="1961134" algn="l"/>
              </a:tabLst>
              <a:defRPr/>
            </a:pPr>
            <a:endParaRPr lang="en-US" sz="1215" i="1">
              <a:solidFill>
                <a:srgbClr val="231F20"/>
              </a:solidFill>
              <a:latin typeface="Segoe UI"/>
            </a:endParaRPr>
          </a:p>
          <a:p>
            <a:pPr defTabSz="806867">
              <a:lnSpc>
                <a:spcPts val="882"/>
              </a:lnSpc>
              <a:tabLst>
                <a:tab pos="1961134" algn="l"/>
              </a:tabLst>
              <a:defRPr/>
            </a:pPr>
            <a:endParaRPr lang="en-US" sz="1215" i="1">
              <a:solidFill>
                <a:srgbClr val="231F20"/>
              </a:solidFill>
              <a:latin typeface="Segoe UI"/>
            </a:endParaRPr>
          </a:p>
          <a:p>
            <a:pPr defTabSz="806867">
              <a:lnSpc>
                <a:spcPts val="882"/>
              </a:lnSpc>
              <a:tabLst>
                <a:tab pos="1961134" algn="l"/>
              </a:tabLst>
              <a:defRPr/>
            </a:pPr>
            <a:endParaRPr lang="en-US" sz="1215" i="1">
              <a:solidFill>
                <a:srgbClr val="231F20"/>
              </a:solidFill>
              <a:latin typeface="Segoe UI"/>
            </a:endParaRPr>
          </a:p>
          <a:p>
            <a:pPr defTabSz="806867">
              <a:lnSpc>
                <a:spcPts val="882"/>
              </a:lnSpc>
              <a:tabLst>
                <a:tab pos="1961134" algn="l"/>
              </a:tabLst>
              <a:defRPr/>
            </a:pPr>
            <a:endParaRPr lang="en-US" sz="1215" i="1">
              <a:solidFill>
                <a:srgbClr val="231F20"/>
              </a:solidFill>
              <a:latin typeface="Segoe UI"/>
            </a:endParaRPr>
          </a:p>
          <a:p>
            <a:pPr defTabSz="806867">
              <a:lnSpc>
                <a:spcPts val="882"/>
              </a:lnSpc>
              <a:tabLst>
                <a:tab pos="1961134" algn="l"/>
              </a:tabLst>
              <a:defRPr/>
            </a:pPr>
            <a:endParaRPr lang="en-US" sz="1215" i="1">
              <a:solidFill>
                <a:srgbClr val="231F20"/>
              </a:solidFill>
              <a:latin typeface="Segoe UI"/>
            </a:endParaRPr>
          </a:p>
          <a:p>
            <a:pPr defTabSz="806867">
              <a:lnSpc>
                <a:spcPts val="1320"/>
              </a:lnSpc>
              <a:tabLst>
                <a:tab pos="1961134" algn="l"/>
              </a:tabLst>
              <a:defRPr/>
            </a:pPr>
            <a:r>
              <a:rPr lang="en-US" sz="1215" i="1">
                <a:solidFill>
                  <a:srgbClr val="231F20"/>
                </a:solidFill>
                <a:latin typeface="Segoe UI"/>
              </a:rPr>
              <a:t>	</a:t>
            </a:r>
            <a:r>
              <a:rPr lang="en-US" sz="1017">
                <a:solidFill>
                  <a:srgbClr val="000000"/>
                </a:solidFill>
                <a:latin typeface="Times New Roman"/>
              </a:rPr>
              <a:t>SNR Enhancement Decoder</a:t>
            </a:r>
          </a:p>
        </p:txBody>
      </p:sp>
      <p:sp>
        <p:nvSpPr>
          <p:cNvPr id="13" name="TextBox 12"/>
          <p:cNvSpPr txBox="1"/>
          <p:nvPr/>
        </p:nvSpPr>
        <p:spPr>
          <a:xfrm>
            <a:off x="6329240" y="3609900"/>
            <a:ext cx="573875" cy="243656"/>
          </a:xfrm>
          <a:prstGeom prst="rect">
            <a:avLst/>
          </a:prstGeom>
          <a:noFill/>
        </p:spPr>
        <p:txBody>
          <a:bodyPr vert="horz" wrap="none" lIns="0" tIns="0" rIns="0" bIns="0" rtlCol="0">
            <a:spAutoFit/>
          </a:bodyPr>
          <a:lstStyle/>
          <a:p>
            <a:pPr defTabSz="806867">
              <a:lnSpc>
                <a:spcPts val="915"/>
              </a:lnSpc>
              <a:tabLst>
                <a:tab pos="22413" algn="l"/>
              </a:tabLst>
              <a:defRPr/>
            </a:pPr>
            <a:r>
              <a:rPr lang="en-US" sz="1017">
                <a:solidFill>
                  <a:srgbClr val="000000"/>
                </a:solidFill>
                <a:latin typeface="Times New Roman"/>
              </a:rPr>
              <a:t>MC−based</a:t>
            </a:r>
          </a:p>
          <a:p>
            <a:pPr defTabSz="806867">
              <a:lnSpc>
                <a:spcPts val="952"/>
              </a:lnSpc>
              <a:tabLst>
                <a:tab pos="22413" algn="l"/>
              </a:tabLst>
              <a:defRPr/>
            </a:pPr>
            <a:r>
              <a:rPr lang="en-US" sz="1017">
                <a:solidFill>
                  <a:srgbClr val="000000"/>
                </a:solidFill>
                <a:latin typeface="Times New Roman"/>
              </a:rPr>
              <a:t>	Prediction</a:t>
            </a:r>
          </a:p>
        </p:txBody>
      </p:sp>
      <p:sp>
        <p:nvSpPr>
          <p:cNvPr id="14" name="TextBox 13"/>
          <p:cNvSpPr txBox="1"/>
          <p:nvPr/>
        </p:nvSpPr>
        <p:spPr>
          <a:xfrm>
            <a:off x="3627737" y="1471882"/>
            <a:ext cx="705321"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Bits_enhance</a:t>
            </a:r>
          </a:p>
        </p:txBody>
      </p:sp>
      <p:sp>
        <p:nvSpPr>
          <p:cNvPr id="15" name="TextBox 14"/>
          <p:cNvSpPr txBox="1"/>
          <p:nvPr/>
        </p:nvSpPr>
        <p:spPr>
          <a:xfrm>
            <a:off x="3668013" y="2682117"/>
            <a:ext cx="509755"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Bits_base</a:t>
            </a:r>
          </a:p>
        </p:txBody>
      </p:sp>
      <p:sp>
        <p:nvSpPr>
          <p:cNvPr id="16" name="TextBox 15"/>
          <p:cNvSpPr txBox="1"/>
          <p:nvPr/>
        </p:nvSpPr>
        <p:spPr>
          <a:xfrm>
            <a:off x="7863496" y="2682118"/>
            <a:ext cx="710772" cy="359073"/>
          </a:xfrm>
          <a:prstGeom prst="rect">
            <a:avLst/>
          </a:prstGeom>
          <a:noFill/>
        </p:spPr>
        <p:txBody>
          <a:bodyPr vert="horz" wrap="none" lIns="0" tIns="0" rIns="0" bIns="0" rtlCol="0">
            <a:spAutoFit/>
          </a:bodyPr>
          <a:lstStyle/>
          <a:p>
            <a:pPr defTabSz="806867">
              <a:lnSpc>
                <a:spcPts val="915"/>
              </a:lnSpc>
              <a:tabLst>
                <a:tab pos="44826" algn="l"/>
              </a:tabLst>
              <a:defRPr/>
            </a:pPr>
            <a:r>
              <a:rPr lang="en-US" sz="1017">
                <a:solidFill>
                  <a:srgbClr val="000000"/>
                </a:solidFill>
                <a:latin typeface="Times New Roman"/>
              </a:rPr>
              <a:t>Output_base,</a:t>
            </a:r>
          </a:p>
          <a:p>
            <a:pPr defTabSz="806867">
              <a:lnSpc>
                <a:spcPts val="882"/>
              </a:lnSpc>
              <a:tabLst>
                <a:tab pos="44826" algn="l"/>
              </a:tabLst>
              <a:defRPr/>
            </a:pPr>
            <a:endParaRPr lang="en-US" sz="1017">
              <a:solidFill>
                <a:srgbClr val="000000"/>
              </a:solidFill>
              <a:latin typeface="Times New Roman"/>
            </a:endParaRPr>
          </a:p>
          <a:p>
            <a:pPr defTabSz="806867">
              <a:lnSpc>
                <a:spcPts val="1024"/>
              </a:lnSpc>
              <a:tabLst>
                <a:tab pos="44826" algn="l"/>
              </a:tabLst>
              <a:defRPr/>
            </a:pPr>
            <a:r>
              <a:rPr lang="en-US" sz="1017">
                <a:solidFill>
                  <a:srgbClr val="000000"/>
                </a:solidFill>
                <a:latin typeface="Times New Roman"/>
              </a:rPr>
              <a:t>	Output_high</a:t>
            </a:r>
          </a:p>
        </p:txBody>
      </p:sp>
      <p:sp>
        <p:nvSpPr>
          <p:cNvPr id="17" name="TextBox 16"/>
          <p:cNvSpPr txBox="1"/>
          <p:nvPr/>
        </p:nvSpPr>
        <p:spPr>
          <a:xfrm>
            <a:off x="6462334" y="2803722"/>
            <a:ext cx="304571" cy="117148"/>
          </a:xfrm>
          <a:prstGeom prst="rect">
            <a:avLst/>
          </a:prstGeom>
          <a:noFill/>
        </p:spPr>
        <p:txBody>
          <a:bodyPr vert="horz" wrap="none" lIns="0" tIns="0" rIns="0" bIns="0" rtlCol="0">
            <a:spAutoFit/>
          </a:bodyPr>
          <a:lstStyle/>
          <a:p>
            <a:pPr>
              <a:lnSpc>
                <a:spcPts val="915"/>
              </a:lnSpc>
            </a:pPr>
            <a:r>
              <a:rPr lang="en-US" sz="1017">
                <a:solidFill>
                  <a:srgbClr val="000000"/>
                </a:solidFill>
                <a:latin typeface="Times New Roman"/>
              </a:rPr>
              <a:t>IDCT</a:t>
            </a:r>
          </a:p>
        </p:txBody>
      </p:sp>
      <p:sp>
        <p:nvSpPr>
          <p:cNvPr id="18" name="TextBox 17"/>
          <p:cNvSpPr txBox="1"/>
          <p:nvPr/>
        </p:nvSpPr>
        <p:spPr>
          <a:xfrm>
            <a:off x="5422628" y="3608157"/>
            <a:ext cx="448841" cy="243656"/>
          </a:xfrm>
          <a:prstGeom prst="rect">
            <a:avLst/>
          </a:prstGeom>
          <a:noFill/>
        </p:spPr>
        <p:txBody>
          <a:bodyPr vert="horz" wrap="none" lIns="0" tIns="0" rIns="0" bIns="0" rtlCol="0">
            <a:spAutoFit/>
          </a:bodyPr>
          <a:lstStyle/>
          <a:p>
            <a:pPr defTabSz="806867">
              <a:lnSpc>
                <a:spcPts val="915"/>
              </a:lnSpc>
              <a:tabLst>
                <a:tab pos="67239" algn="l"/>
              </a:tabLst>
              <a:defRPr/>
            </a:pPr>
            <a:r>
              <a:rPr lang="en-US" sz="1588"/>
              <a:t>	</a:t>
            </a:r>
            <a:r>
              <a:rPr lang="en-US" sz="1017">
                <a:solidFill>
                  <a:srgbClr val="000000"/>
                </a:solidFill>
                <a:latin typeface="Times New Roman"/>
              </a:rPr>
              <a:t>Frame</a:t>
            </a:r>
          </a:p>
          <a:p>
            <a:pPr defTabSz="806867">
              <a:lnSpc>
                <a:spcPts val="954"/>
              </a:lnSpc>
              <a:tabLst>
                <a:tab pos="67239" algn="l"/>
              </a:tabLst>
              <a:defRPr/>
            </a:pPr>
            <a:r>
              <a:rPr lang="en-US" sz="1017">
                <a:solidFill>
                  <a:srgbClr val="000000"/>
                </a:solidFill>
                <a:latin typeface="Times New Roman"/>
              </a:rPr>
              <a:t>Memory</a:t>
            </a:r>
          </a:p>
        </p:txBody>
      </p:sp>
      <p:sp>
        <p:nvSpPr>
          <p:cNvPr id="19" name="TextBox 18"/>
          <p:cNvSpPr txBox="1"/>
          <p:nvPr/>
        </p:nvSpPr>
        <p:spPr>
          <a:xfrm>
            <a:off x="7180504" y="2776093"/>
            <a:ext cx="92974" cy="117148"/>
          </a:xfrm>
          <a:prstGeom prst="rect">
            <a:avLst/>
          </a:prstGeom>
          <a:noFill/>
        </p:spPr>
        <p:txBody>
          <a:bodyPr vert="horz" wrap="none" lIns="0" tIns="0" rIns="0" bIns="0" rtlCol="0">
            <a:spAutoFit/>
          </a:bodyPr>
          <a:lstStyle/>
          <a:p>
            <a:pPr>
              <a:lnSpc>
                <a:spcPts val="907"/>
              </a:lnSpc>
            </a:pPr>
            <a:r>
              <a:rPr lang="en-US" sz="1054">
                <a:solidFill>
                  <a:srgbClr val="000000"/>
                </a:solidFill>
                <a:latin typeface="Segoe UI"/>
              </a:rPr>
              <a:t>+</a:t>
            </a:r>
          </a:p>
        </p:txBody>
      </p:sp>
      <p:sp>
        <p:nvSpPr>
          <p:cNvPr id="20" name="TextBox 19"/>
          <p:cNvSpPr txBox="1"/>
          <p:nvPr/>
        </p:nvSpPr>
        <p:spPr>
          <a:xfrm>
            <a:off x="5490210" y="2765931"/>
            <a:ext cx="195566" cy="150554"/>
          </a:xfrm>
          <a:prstGeom prst="rect">
            <a:avLst/>
          </a:prstGeom>
          <a:noFill/>
        </p:spPr>
        <p:txBody>
          <a:bodyPr vert="horz" wrap="none" lIns="0" tIns="0" rIns="0" bIns="0" rtlCol="0">
            <a:spAutoFit/>
          </a:bodyPr>
          <a:lstStyle/>
          <a:p>
            <a:pPr>
              <a:lnSpc>
                <a:spcPts val="1283"/>
              </a:lnSpc>
            </a:pPr>
            <a:r>
              <a:rPr lang="en-US" sz="879" i="1">
                <a:solidFill>
                  <a:srgbClr val="000000"/>
                </a:solidFill>
                <a:latin typeface="Segoe UI"/>
              </a:rPr>
              <a:t>Q</a:t>
            </a:r>
            <a:r>
              <a:rPr lang="en-US" sz="703" i="1">
                <a:solidFill>
                  <a:srgbClr val="000000"/>
                </a:solidFill>
                <a:latin typeface="Segoe UI"/>
              </a:rPr>
              <a:t>−</a:t>
            </a:r>
            <a:r>
              <a:rPr lang="en-US" sz="703">
                <a:solidFill>
                  <a:srgbClr val="000000"/>
                </a:solidFill>
                <a:latin typeface="Segoe UI"/>
              </a:rPr>
              <a:t>1</a:t>
            </a:r>
          </a:p>
        </p:txBody>
      </p:sp>
      <p:sp>
        <p:nvSpPr>
          <p:cNvPr id="21" name="TextBox 20"/>
          <p:cNvSpPr txBox="1"/>
          <p:nvPr/>
        </p:nvSpPr>
        <p:spPr>
          <a:xfrm>
            <a:off x="4434561" y="2204593"/>
            <a:ext cx="1801775" cy="269304"/>
          </a:xfrm>
          <a:prstGeom prst="rect">
            <a:avLst/>
          </a:prstGeom>
          <a:noFill/>
        </p:spPr>
        <p:txBody>
          <a:bodyPr vert="horz" wrap="none" lIns="0" tIns="0" rIns="0" bIns="0" rtlCol="0">
            <a:spAutoFit/>
          </a:bodyPr>
          <a:lstStyle/>
          <a:p>
            <a:pPr defTabSz="806867">
              <a:lnSpc>
                <a:spcPts val="907"/>
              </a:lnSpc>
              <a:tabLst>
                <a:tab pos="1692178" algn="l"/>
              </a:tabLst>
              <a:defRPr/>
            </a:pPr>
            <a:r>
              <a:rPr lang="en-US" sz="1588"/>
              <a:t>	</a:t>
            </a:r>
            <a:r>
              <a:rPr lang="en-US" sz="1054">
                <a:solidFill>
                  <a:srgbClr val="000000"/>
                </a:solidFill>
                <a:latin typeface="Segoe UI"/>
              </a:rPr>
              <a:t>+</a:t>
            </a:r>
          </a:p>
          <a:p>
            <a:pPr defTabSz="806867">
              <a:lnSpc>
                <a:spcPts val="1226"/>
              </a:lnSpc>
              <a:tabLst>
                <a:tab pos="1692178" algn="l"/>
              </a:tabLst>
              <a:defRPr/>
            </a:pPr>
            <a:r>
              <a:rPr lang="en-US" sz="1017">
                <a:solidFill>
                  <a:srgbClr val="000000"/>
                </a:solidFill>
                <a:latin typeface="Times New Roman"/>
              </a:rPr>
              <a:t>Base Decoder</a:t>
            </a:r>
          </a:p>
        </p:txBody>
      </p:sp>
      <p:sp>
        <p:nvSpPr>
          <p:cNvPr id="22" name="TextBox 21"/>
          <p:cNvSpPr txBox="1"/>
          <p:nvPr/>
        </p:nvSpPr>
        <p:spPr>
          <a:xfrm>
            <a:off x="5490210" y="1555696"/>
            <a:ext cx="195566" cy="150554"/>
          </a:xfrm>
          <a:prstGeom prst="rect">
            <a:avLst/>
          </a:prstGeom>
          <a:noFill/>
        </p:spPr>
        <p:txBody>
          <a:bodyPr vert="horz" wrap="none" lIns="0" tIns="0" rIns="0" bIns="0" rtlCol="0">
            <a:spAutoFit/>
          </a:bodyPr>
          <a:lstStyle/>
          <a:p>
            <a:pPr>
              <a:lnSpc>
                <a:spcPts val="1283"/>
              </a:lnSpc>
            </a:pPr>
            <a:r>
              <a:rPr lang="en-US" sz="879" i="1">
                <a:solidFill>
                  <a:srgbClr val="000000"/>
                </a:solidFill>
                <a:latin typeface="Segoe UI"/>
              </a:rPr>
              <a:t>Q</a:t>
            </a:r>
            <a:r>
              <a:rPr lang="en-US" sz="703" i="1">
                <a:solidFill>
                  <a:srgbClr val="000000"/>
                </a:solidFill>
                <a:latin typeface="Segoe UI"/>
              </a:rPr>
              <a:t>−</a:t>
            </a:r>
            <a:r>
              <a:rPr lang="en-US" sz="703">
                <a:solidFill>
                  <a:srgbClr val="000000"/>
                </a:solidFill>
                <a:latin typeface="Segoe UI"/>
              </a:rPr>
              <a:t>1</a:t>
            </a:r>
          </a:p>
        </p:txBody>
      </p:sp>
      <p:sp>
        <p:nvSpPr>
          <p:cNvPr id="23" name="TextBox 22"/>
          <p:cNvSpPr txBox="1"/>
          <p:nvPr/>
        </p:nvSpPr>
        <p:spPr>
          <a:xfrm>
            <a:off x="3693683" y="4093994"/>
            <a:ext cx="3904915" cy="1334404"/>
          </a:xfrm>
          <a:prstGeom prst="rect">
            <a:avLst/>
          </a:prstGeom>
          <a:noFill/>
        </p:spPr>
        <p:txBody>
          <a:bodyPr vert="horz" wrap="none" lIns="0" tIns="0" rIns="0" bIns="0" rtlCol="0">
            <a:spAutoFit/>
          </a:bodyPr>
          <a:lstStyle/>
          <a:p>
            <a:pPr defTabSz="806867">
              <a:lnSpc>
                <a:spcPts val="915"/>
              </a:lnSpc>
              <a:tabLst>
                <a:tab pos="1826656" algn="l"/>
                <a:tab pos="2129231" algn="l"/>
              </a:tabLst>
              <a:defRPr/>
            </a:pPr>
            <a:r>
              <a:rPr lang="en-US" sz="1588"/>
              <a:t>		</a:t>
            </a:r>
            <a:r>
              <a:rPr lang="en-US" sz="1017">
                <a:solidFill>
                  <a:srgbClr val="000000"/>
                </a:solidFill>
                <a:latin typeface="Times New Roman"/>
              </a:rPr>
              <a:t>Motion vectors</a:t>
            </a:r>
          </a:p>
          <a:p>
            <a:pPr defTabSz="806867">
              <a:lnSpc>
                <a:spcPts val="882"/>
              </a:lnSpc>
              <a:tabLst>
                <a:tab pos="1826656" algn="l"/>
                <a:tab pos="2129231" algn="l"/>
              </a:tabLst>
              <a:defRPr/>
            </a:pPr>
            <a:endParaRPr lang="en-US" sz="1017">
              <a:solidFill>
                <a:srgbClr val="000000"/>
              </a:solidFill>
              <a:latin typeface="Times New Roman"/>
            </a:endParaRPr>
          </a:p>
          <a:p>
            <a:pPr defTabSz="806867">
              <a:lnSpc>
                <a:spcPts val="882"/>
              </a:lnSpc>
              <a:tabLst>
                <a:tab pos="1826656" algn="l"/>
                <a:tab pos="2129231" algn="l"/>
              </a:tabLst>
              <a:defRPr/>
            </a:pPr>
            <a:endParaRPr lang="en-US" sz="1017">
              <a:solidFill>
                <a:srgbClr val="000000"/>
              </a:solidFill>
              <a:latin typeface="Times New Roman"/>
            </a:endParaRPr>
          </a:p>
          <a:p>
            <a:pPr defTabSz="806867">
              <a:lnSpc>
                <a:spcPts val="882"/>
              </a:lnSpc>
              <a:tabLst>
                <a:tab pos="1826656" algn="l"/>
                <a:tab pos="2129231" algn="l"/>
              </a:tabLst>
              <a:defRPr/>
            </a:pPr>
            <a:endParaRPr lang="en-US" sz="1017">
              <a:solidFill>
                <a:srgbClr val="000000"/>
              </a:solidFill>
              <a:latin typeface="Times New Roman"/>
            </a:endParaRPr>
          </a:p>
          <a:p>
            <a:pPr defTabSz="806867">
              <a:lnSpc>
                <a:spcPts val="882"/>
              </a:lnSpc>
              <a:tabLst>
                <a:tab pos="1826656" algn="l"/>
                <a:tab pos="2129231" algn="l"/>
              </a:tabLst>
              <a:defRPr/>
            </a:pPr>
            <a:endParaRPr lang="en-US" sz="1017">
              <a:solidFill>
                <a:srgbClr val="000000"/>
              </a:solidFill>
              <a:latin typeface="Times New Roman"/>
            </a:endParaRPr>
          </a:p>
          <a:p>
            <a:pPr defTabSz="806867">
              <a:lnSpc>
                <a:spcPts val="1925"/>
              </a:lnSpc>
              <a:tabLst>
                <a:tab pos="1826656" algn="l"/>
                <a:tab pos="2129231" algn="l"/>
              </a:tabLst>
              <a:defRPr/>
            </a:pPr>
            <a:r>
              <a:rPr lang="en-US" sz="1017">
                <a:solidFill>
                  <a:srgbClr val="000000"/>
                </a:solidFill>
                <a:latin typeface="Times New Roman"/>
              </a:rPr>
              <a:t>	</a:t>
            </a:r>
            <a:r>
              <a:rPr lang="en-US" sz="1271">
                <a:solidFill>
                  <a:srgbClr val="000000"/>
                </a:solidFill>
                <a:latin typeface="Times New Roman"/>
              </a:rPr>
              <a:t>(b) Decoder</a:t>
            </a:r>
          </a:p>
          <a:p>
            <a:pPr defTabSz="806867">
              <a:lnSpc>
                <a:spcPts val="882"/>
              </a:lnSpc>
              <a:tabLst>
                <a:tab pos="1826656" algn="l"/>
                <a:tab pos="2129231" algn="l"/>
              </a:tabLst>
              <a:defRPr/>
            </a:pPr>
            <a:endParaRPr lang="en-US" sz="1271">
              <a:solidFill>
                <a:srgbClr val="000000"/>
              </a:solidFill>
              <a:latin typeface="Times New Roman"/>
            </a:endParaRPr>
          </a:p>
          <a:p>
            <a:pPr defTabSz="806867">
              <a:lnSpc>
                <a:spcPts val="882"/>
              </a:lnSpc>
              <a:tabLst>
                <a:tab pos="1826656" algn="l"/>
                <a:tab pos="2129231" algn="l"/>
              </a:tabLst>
              <a:defRPr/>
            </a:pPr>
            <a:endParaRPr lang="en-US" sz="1271">
              <a:solidFill>
                <a:srgbClr val="000000"/>
              </a:solidFill>
              <a:latin typeface="Times New Roman"/>
            </a:endParaRPr>
          </a:p>
          <a:p>
            <a:pPr defTabSz="806867">
              <a:lnSpc>
                <a:spcPts val="882"/>
              </a:lnSpc>
              <a:tabLst>
                <a:tab pos="1826656" algn="l"/>
                <a:tab pos="2129231" algn="l"/>
              </a:tabLst>
              <a:defRPr/>
            </a:pPr>
            <a:endParaRPr lang="en-US" sz="1271">
              <a:solidFill>
                <a:srgbClr val="000000"/>
              </a:solidFill>
              <a:latin typeface="Times New Roman"/>
            </a:endParaRPr>
          </a:p>
          <a:p>
            <a:pPr defTabSz="806867">
              <a:lnSpc>
                <a:spcPts val="1337"/>
              </a:lnSpc>
              <a:tabLst>
                <a:tab pos="1826656" algn="l"/>
                <a:tab pos="2129231" algn="l"/>
              </a:tabLst>
              <a:defRPr/>
            </a:pPr>
            <a:r>
              <a:rPr lang="en-US" sz="1459">
                <a:solidFill>
                  <a:srgbClr val="231F20"/>
                </a:solidFill>
                <a:latin typeface="Segoe UI"/>
              </a:rPr>
              <a:t>Fig 11.8 (b):  MPEG-2 SNR Scalability (Decoder).</a:t>
            </a:r>
          </a:p>
        </p:txBody>
      </p:sp>
      <p:sp>
        <p:nvSpPr>
          <p:cNvPr id="27" name="Footer Placeholder 26">
            <a:extLst>
              <a:ext uri="{FF2B5EF4-FFF2-40B4-BE49-F238E27FC236}">
                <a16:creationId xmlns:a16="http://schemas.microsoft.com/office/drawing/2014/main" id="{9E4F59D0-D98B-45EA-8881-5A0909CC201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6021468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26E.tmp"/>
          <p:cNvPicPr>
            <a:picLocks/>
          </p:cNvPicPr>
          <p:nvPr/>
        </p:nvPicPr>
        <p:blipFill>
          <a:blip r:embed="rId3" cstate="print"/>
          <a:stretch>
            <a:fillRect/>
          </a:stretch>
        </p:blipFill>
        <p:spPr>
          <a:xfrm>
            <a:off x="2454088" y="582706"/>
            <a:ext cx="7283824" cy="22412"/>
          </a:xfrm>
          <a:prstGeom prst="rect">
            <a:avLst/>
          </a:prstGeom>
        </p:spPr>
      </p:pic>
      <p:sp>
        <p:nvSpPr>
          <p:cNvPr id="4" name="TextBox 3"/>
          <p:cNvSpPr txBox="1"/>
          <p:nvPr/>
        </p:nvSpPr>
        <p:spPr>
          <a:xfrm>
            <a:off x="2468656" y="404644"/>
            <a:ext cx="6553012" cy="5206554"/>
          </a:xfrm>
          <a:prstGeom prst="rect">
            <a:avLst/>
          </a:prstGeom>
          <a:noFill/>
        </p:spPr>
        <p:txBody>
          <a:bodyPr vert="horz" wrap="none" lIns="0" tIns="0" rIns="0" bIns="0" rtlCol="0">
            <a:spAutoFit/>
          </a:bodyPr>
          <a:lstStyle/>
          <a:p>
            <a:pPr defTabSz="806867">
              <a:lnSpc>
                <a:spcPts val="1045"/>
              </a:lnSpc>
              <a:tabLst>
                <a:tab pos="190510" algn="l"/>
                <a:tab pos="425846" algn="l"/>
                <a:tab pos="2308535"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882"/>
              </a:lnSpc>
              <a:tabLst>
                <a:tab pos="190510" algn="l"/>
                <a:tab pos="425846" algn="l"/>
                <a:tab pos="2308535" algn="l"/>
              </a:tabLst>
              <a:defRPr/>
            </a:pPr>
            <a:endParaRPr lang="en-US" sz="1215" i="1">
              <a:solidFill>
                <a:srgbClr val="231F20"/>
              </a:solidFill>
              <a:latin typeface="Segoe UI"/>
            </a:endParaRPr>
          </a:p>
          <a:p>
            <a:pPr defTabSz="806867">
              <a:lnSpc>
                <a:spcPts val="2209"/>
              </a:lnSpc>
              <a:tabLst>
                <a:tab pos="190510" algn="l"/>
                <a:tab pos="425846" algn="l"/>
                <a:tab pos="2308535" algn="l"/>
              </a:tabLst>
              <a:defRPr/>
            </a:pPr>
            <a:r>
              <a:rPr lang="en-US" sz="1215" i="1">
                <a:solidFill>
                  <a:srgbClr val="231F20"/>
                </a:solidFill>
                <a:latin typeface="Segoe UI"/>
              </a:rPr>
              <a:t>			</a:t>
            </a:r>
            <a:r>
              <a:rPr lang="en-US" sz="2100" b="1">
                <a:solidFill>
                  <a:srgbClr val="231F20"/>
                </a:solidFill>
                <a:latin typeface="Segoe UI"/>
              </a:rPr>
              <a:t>Spatial Scalability</a:t>
            </a:r>
          </a:p>
          <a:p>
            <a:pPr defTabSz="806867">
              <a:lnSpc>
                <a:spcPts val="882"/>
              </a:lnSpc>
              <a:tabLst>
                <a:tab pos="190510" algn="l"/>
                <a:tab pos="425846" algn="l"/>
                <a:tab pos="2308535" algn="l"/>
              </a:tabLst>
              <a:defRPr/>
            </a:pPr>
            <a:endParaRPr lang="en-US" sz="2100" b="1">
              <a:solidFill>
                <a:srgbClr val="231F20"/>
              </a:solidFill>
              <a:latin typeface="Segoe UI"/>
            </a:endParaRPr>
          </a:p>
          <a:p>
            <a:pPr defTabSz="806867">
              <a:lnSpc>
                <a:spcPts val="882"/>
              </a:lnSpc>
              <a:tabLst>
                <a:tab pos="190510" algn="l"/>
                <a:tab pos="425846" algn="l"/>
                <a:tab pos="2308535" algn="l"/>
              </a:tabLst>
              <a:defRPr/>
            </a:pPr>
            <a:endParaRPr lang="en-US" sz="2100" b="1">
              <a:solidFill>
                <a:srgbClr val="231F20"/>
              </a:solidFill>
              <a:latin typeface="Segoe UI"/>
            </a:endParaRPr>
          </a:p>
          <a:p>
            <a:pPr defTabSz="806867">
              <a:lnSpc>
                <a:spcPts val="882"/>
              </a:lnSpc>
              <a:tabLst>
                <a:tab pos="190510" algn="l"/>
                <a:tab pos="425846" algn="l"/>
                <a:tab pos="2308535" algn="l"/>
              </a:tabLst>
              <a:defRPr/>
            </a:pPr>
            <a:endParaRPr lang="en-US" sz="2100" b="1">
              <a:solidFill>
                <a:srgbClr val="231F20"/>
              </a:solidFill>
              <a:latin typeface="Segoe UI"/>
            </a:endParaRPr>
          </a:p>
          <a:p>
            <a:pPr defTabSz="806867">
              <a:lnSpc>
                <a:spcPts val="882"/>
              </a:lnSpc>
              <a:tabLst>
                <a:tab pos="190510" algn="l"/>
                <a:tab pos="425846" algn="l"/>
                <a:tab pos="2308535" algn="l"/>
              </a:tabLst>
              <a:defRPr/>
            </a:pPr>
            <a:endParaRPr lang="en-US" sz="2100" b="1">
              <a:solidFill>
                <a:srgbClr val="231F20"/>
              </a:solidFill>
              <a:latin typeface="Segoe UI"/>
            </a:endParaRPr>
          </a:p>
          <a:p>
            <a:pPr defTabSz="806867">
              <a:lnSpc>
                <a:spcPts val="882"/>
              </a:lnSpc>
              <a:tabLst>
                <a:tab pos="190510" algn="l"/>
                <a:tab pos="425846" algn="l"/>
                <a:tab pos="2308535" algn="l"/>
              </a:tabLst>
              <a:defRPr/>
            </a:pPr>
            <a:endParaRPr lang="en-US" sz="2100" b="1">
              <a:solidFill>
                <a:srgbClr val="231F20"/>
              </a:solidFill>
              <a:latin typeface="Segoe UI"/>
            </a:endParaRPr>
          </a:p>
          <a:p>
            <a:pPr defTabSz="806867">
              <a:lnSpc>
                <a:spcPts val="2277"/>
              </a:lnSpc>
              <a:tabLst>
                <a:tab pos="190510" algn="l"/>
                <a:tab pos="425846" algn="l"/>
                <a:tab pos="2308535"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base layer is designed to generate bitstream of reduced-</a:t>
            </a:r>
          </a:p>
          <a:p>
            <a:pPr defTabSz="806867">
              <a:lnSpc>
                <a:spcPts val="2139"/>
              </a:lnSpc>
              <a:tabLst>
                <a:tab pos="190510" algn="l"/>
                <a:tab pos="425846" algn="l"/>
                <a:tab pos="2308535" algn="l"/>
              </a:tabLst>
              <a:defRPr/>
            </a:pPr>
            <a:r>
              <a:rPr lang="en-US" sz="1750">
                <a:solidFill>
                  <a:srgbClr val="231F20"/>
                </a:solidFill>
                <a:latin typeface="Segoe UI"/>
              </a:rPr>
              <a:t>		resolution pictures.  When combined with the enhancement</a:t>
            </a: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1575"/>
              </a:lnSpc>
              <a:tabLst>
                <a:tab pos="190510" algn="l"/>
                <a:tab pos="425846" algn="l"/>
                <a:tab pos="2308535" algn="l"/>
              </a:tabLst>
              <a:defRPr/>
            </a:pPr>
            <a:r>
              <a:rPr lang="en-US" sz="1750">
                <a:solidFill>
                  <a:srgbClr val="231F20"/>
                </a:solidFill>
                <a:latin typeface="Segoe UI"/>
              </a:rPr>
              <a:t>		layer, pictures at the original resolution are produced.</a:t>
            </a: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2850"/>
              </a:lnSpc>
              <a:tabLst>
                <a:tab pos="190510" algn="l"/>
                <a:tab pos="425846" algn="l"/>
                <a:tab pos="2308535"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Base and Enhancement layers for MPEG-2 spatial scal-</a:t>
            </a:r>
          </a:p>
          <a:p>
            <a:pPr defTabSz="806867">
              <a:lnSpc>
                <a:spcPts val="2139"/>
              </a:lnSpc>
              <a:tabLst>
                <a:tab pos="190510" algn="l"/>
                <a:tab pos="425846" algn="l"/>
                <a:tab pos="2308535" algn="l"/>
              </a:tabLst>
              <a:defRPr/>
            </a:pPr>
            <a:r>
              <a:rPr lang="en-US" sz="1750">
                <a:solidFill>
                  <a:srgbClr val="231F20"/>
                </a:solidFill>
                <a:latin typeface="Segoe UI"/>
              </a:rPr>
              <a:t>		ability are not as tightly coupled as in SNR scalability.</a:t>
            </a: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2850"/>
              </a:lnSpc>
              <a:tabLst>
                <a:tab pos="190510" algn="l"/>
                <a:tab pos="425846" algn="l"/>
                <a:tab pos="2308535"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Fig.   11.9(a)  shows  a  typical  block  diagram.   Fig.   11.9(b)</a:t>
            </a:r>
          </a:p>
          <a:p>
            <a:pPr defTabSz="806867">
              <a:lnSpc>
                <a:spcPts val="2128"/>
              </a:lnSpc>
              <a:tabLst>
                <a:tab pos="190510" algn="l"/>
                <a:tab pos="425846" algn="l"/>
                <a:tab pos="2308535" algn="l"/>
              </a:tabLst>
              <a:defRPr/>
            </a:pPr>
            <a:r>
              <a:rPr lang="en-US" sz="1750">
                <a:solidFill>
                  <a:srgbClr val="231F20"/>
                </a:solidFill>
                <a:latin typeface="Segoe UI"/>
              </a:rPr>
              <a:t>		shows a case where temporal and spatial predictions are com-</a:t>
            </a:r>
          </a:p>
          <a:p>
            <a:pPr defTabSz="806867">
              <a:lnSpc>
                <a:spcPts val="882"/>
              </a:lnSpc>
              <a:tabLst>
                <a:tab pos="190510" algn="l"/>
                <a:tab pos="425846" algn="l"/>
                <a:tab pos="2308535" algn="l"/>
              </a:tabLst>
              <a:defRPr/>
            </a:pPr>
            <a:endParaRPr lang="en-US" sz="1750">
              <a:solidFill>
                <a:srgbClr val="231F20"/>
              </a:solidFill>
              <a:latin typeface="Segoe UI"/>
            </a:endParaRPr>
          </a:p>
          <a:p>
            <a:pPr defTabSz="806867">
              <a:lnSpc>
                <a:spcPts val="1575"/>
              </a:lnSpc>
              <a:tabLst>
                <a:tab pos="190510" algn="l"/>
                <a:tab pos="425846" algn="l"/>
                <a:tab pos="2308535" algn="l"/>
              </a:tabLst>
              <a:defRPr/>
            </a:pPr>
            <a:r>
              <a:rPr lang="en-US" sz="1750">
                <a:solidFill>
                  <a:srgbClr val="231F20"/>
                </a:solidFill>
                <a:latin typeface="Segoe UI"/>
              </a:rPr>
              <a:t>		bined.</a:t>
            </a:r>
          </a:p>
        </p:txBody>
      </p:sp>
      <p:sp>
        <p:nvSpPr>
          <p:cNvPr id="8" name="Footer Placeholder 7">
            <a:extLst>
              <a:ext uri="{FF2B5EF4-FFF2-40B4-BE49-F238E27FC236}">
                <a16:creationId xmlns:a16="http://schemas.microsoft.com/office/drawing/2014/main" id="{38C9CB62-42D1-4DC4-BB2B-4FEAD92FE37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1641320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608.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F628.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11</a:t>
            </a:r>
          </a:p>
        </p:txBody>
      </p:sp>
      <p:sp>
        <p:nvSpPr>
          <p:cNvPr id="6" name="TextBox 5"/>
          <p:cNvSpPr txBox="1"/>
          <p:nvPr/>
        </p:nvSpPr>
        <p:spPr>
          <a:xfrm>
            <a:off x="4688731" y="2206775"/>
            <a:ext cx="415178" cy="141064"/>
          </a:xfrm>
          <a:prstGeom prst="rect">
            <a:avLst/>
          </a:prstGeom>
          <a:noFill/>
        </p:spPr>
        <p:txBody>
          <a:bodyPr vert="horz" wrap="none" lIns="0" tIns="0" rIns="0" bIns="0" rtlCol="0">
            <a:spAutoFit/>
          </a:bodyPr>
          <a:lstStyle/>
          <a:p>
            <a:pPr>
              <a:lnSpc>
                <a:spcPts val="1050"/>
              </a:lnSpc>
            </a:pPr>
            <a:r>
              <a:rPr lang="en-US" sz="1167">
                <a:solidFill>
                  <a:srgbClr val="000000"/>
                </a:solidFill>
                <a:latin typeface="Times New Roman"/>
              </a:rPr>
              <a:t>Spatial</a:t>
            </a:r>
          </a:p>
        </p:txBody>
      </p:sp>
      <p:sp>
        <p:nvSpPr>
          <p:cNvPr id="7" name="TextBox 6"/>
          <p:cNvSpPr txBox="1"/>
          <p:nvPr/>
        </p:nvSpPr>
        <p:spPr>
          <a:xfrm>
            <a:off x="4548843" y="2368594"/>
            <a:ext cx="698909" cy="141064"/>
          </a:xfrm>
          <a:prstGeom prst="rect">
            <a:avLst/>
          </a:prstGeom>
          <a:noFill/>
        </p:spPr>
        <p:txBody>
          <a:bodyPr vert="horz" wrap="none" lIns="0" tIns="0" rIns="0" bIns="0" rtlCol="0">
            <a:spAutoFit/>
          </a:bodyPr>
          <a:lstStyle/>
          <a:p>
            <a:pPr>
              <a:lnSpc>
                <a:spcPts val="1050"/>
              </a:lnSpc>
            </a:pPr>
            <a:r>
              <a:rPr lang="en-US" sz="1167">
                <a:solidFill>
                  <a:srgbClr val="000000"/>
                </a:solidFill>
                <a:latin typeface="Times New Roman"/>
              </a:rPr>
              <a:t>interpolator</a:t>
            </a:r>
          </a:p>
        </p:txBody>
      </p:sp>
      <p:sp>
        <p:nvSpPr>
          <p:cNvPr id="8" name="TextBox 7"/>
          <p:cNvSpPr txBox="1"/>
          <p:nvPr/>
        </p:nvSpPr>
        <p:spPr>
          <a:xfrm>
            <a:off x="3139737" y="2368594"/>
            <a:ext cx="597921" cy="141064"/>
          </a:xfrm>
          <a:prstGeom prst="rect">
            <a:avLst/>
          </a:prstGeom>
          <a:noFill/>
        </p:spPr>
        <p:txBody>
          <a:bodyPr vert="horz" wrap="none" lIns="0" tIns="0" rIns="0" bIns="0" rtlCol="0">
            <a:spAutoFit/>
          </a:bodyPr>
          <a:lstStyle/>
          <a:p>
            <a:pPr>
              <a:lnSpc>
                <a:spcPts val="1050"/>
              </a:lnSpc>
            </a:pPr>
            <a:r>
              <a:rPr lang="en-US" sz="1167">
                <a:solidFill>
                  <a:srgbClr val="000000"/>
                </a:solidFill>
                <a:latin typeface="Times New Roman"/>
              </a:rPr>
              <a:t>decimator</a:t>
            </a:r>
          </a:p>
        </p:txBody>
      </p:sp>
      <p:sp>
        <p:nvSpPr>
          <p:cNvPr id="9" name="TextBox 8"/>
          <p:cNvSpPr txBox="1"/>
          <p:nvPr/>
        </p:nvSpPr>
        <p:spPr>
          <a:xfrm>
            <a:off x="3230131" y="2206775"/>
            <a:ext cx="415178" cy="141064"/>
          </a:xfrm>
          <a:prstGeom prst="rect">
            <a:avLst/>
          </a:prstGeom>
          <a:noFill/>
        </p:spPr>
        <p:txBody>
          <a:bodyPr vert="horz" wrap="none" lIns="0" tIns="0" rIns="0" bIns="0" rtlCol="0">
            <a:spAutoFit/>
          </a:bodyPr>
          <a:lstStyle/>
          <a:p>
            <a:pPr>
              <a:lnSpc>
                <a:spcPts val="1050"/>
              </a:lnSpc>
            </a:pPr>
            <a:r>
              <a:rPr lang="en-US" sz="1167">
                <a:solidFill>
                  <a:srgbClr val="000000"/>
                </a:solidFill>
                <a:latin typeface="Times New Roman"/>
              </a:rPr>
              <a:t>Spatial</a:t>
            </a:r>
          </a:p>
        </p:txBody>
      </p:sp>
      <p:sp>
        <p:nvSpPr>
          <p:cNvPr id="10" name="TextBox 9"/>
          <p:cNvSpPr txBox="1"/>
          <p:nvPr/>
        </p:nvSpPr>
        <p:spPr>
          <a:xfrm>
            <a:off x="4336936" y="1317062"/>
            <a:ext cx="1123706" cy="499945"/>
          </a:xfrm>
          <a:prstGeom prst="rect">
            <a:avLst/>
          </a:prstGeom>
          <a:noFill/>
        </p:spPr>
        <p:txBody>
          <a:bodyPr vert="horz" wrap="none" lIns="0" tIns="0" rIns="0" bIns="0" rtlCol="0">
            <a:spAutoFit/>
          </a:bodyPr>
          <a:lstStyle/>
          <a:p>
            <a:pPr defTabSz="806867">
              <a:lnSpc>
                <a:spcPts val="1050"/>
              </a:lnSpc>
              <a:tabLst>
                <a:tab pos="313781" algn="l"/>
                <a:tab pos="347401" algn="l"/>
              </a:tabLst>
              <a:defRPr/>
            </a:pPr>
            <a:r>
              <a:rPr lang="en-US" sz="1588"/>
              <a:t>		</a:t>
            </a:r>
            <a:r>
              <a:rPr lang="en-US" sz="1167">
                <a:solidFill>
                  <a:srgbClr val="000000"/>
                </a:solidFill>
                <a:latin typeface="Times New Roman"/>
              </a:rPr>
              <a:t>Spatial</a:t>
            </a:r>
          </a:p>
          <a:p>
            <a:pPr defTabSz="806867">
              <a:lnSpc>
                <a:spcPts val="1400"/>
              </a:lnSpc>
              <a:tabLst>
                <a:tab pos="313781" algn="l"/>
                <a:tab pos="347401" algn="l"/>
              </a:tabLst>
              <a:defRPr/>
            </a:pPr>
            <a:r>
              <a:rPr lang="en-US" sz="1167">
                <a:solidFill>
                  <a:srgbClr val="000000"/>
                </a:solidFill>
                <a:latin typeface="Times New Roman"/>
              </a:rPr>
              <a:t>enhancement layer</a:t>
            </a:r>
          </a:p>
          <a:p>
            <a:pPr defTabSz="806867">
              <a:lnSpc>
                <a:spcPts val="1466"/>
              </a:lnSpc>
              <a:tabLst>
                <a:tab pos="313781" algn="l"/>
                <a:tab pos="347401" algn="l"/>
              </a:tabLst>
              <a:defRPr/>
            </a:pPr>
            <a:r>
              <a:rPr lang="en-US" sz="1167">
                <a:solidFill>
                  <a:srgbClr val="000000"/>
                </a:solidFill>
                <a:latin typeface="Times New Roman"/>
              </a:rPr>
              <a:t>	encoder</a:t>
            </a:r>
          </a:p>
        </p:txBody>
      </p:sp>
      <p:sp>
        <p:nvSpPr>
          <p:cNvPr id="11" name="TextBox 10"/>
          <p:cNvSpPr txBox="1"/>
          <p:nvPr/>
        </p:nvSpPr>
        <p:spPr>
          <a:xfrm>
            <a:off x="5624233" y="1360777"/>
            <a:ext cx="804707" cy="141064"/>
          </a:xfrm>
          <a:prstGeom prst="rect">
            <a:avLst/>
          </a:prstGeom>
          <a:noFill/>
        </p:spPr>
        <p:txBody>
          <a:bodyPr vert="horz" wrap="none" lIns="0" tIns="0" rIns="0" bIns="0" rtlCol="0">
            <a:spAutoFit/>
          </a:bodyPr>
          <a:lstStyle/>
          <a:p>
            <a:pPr>
              <a:lnSpc>
                <a:spcPts val="1050"/>
              </a:lnSpc>
            </a:pPr>
            <a:r>
              <a:rPr lang="en-US" sz="1167">
                <a:solidFill>
                  <a:srgbClr val="000000"/>
                </a:solidFill>
                <a:latin typeface="Times New Roman"/>
              </a:rPr>
              <a:t>Bits_enhance</a:t>
            </a:r>
          </a:p>
        </p:txBody>
      </p:sp>
      <p:sp>
        <p:nvSpPr>
          <p:cNvPr id="12" name="TextBox 11"/>
          <p:cNvSpPr txBox="1"/>
          <p:nvPr/>
        </p:nvSpPr>
        <p:spPr>
          <a:xfrm>
            <a:off x="5624234" y="2978530"/>
            <a:ext cx="580287" cy="141064"/>
          </a:xfrm>
          <a:prstGeom prst="rect">
            <a:avLst/>
          </a:prstGeom>
          <a:noFill/>
        </p:spPr>
        <p:txBody>
          <a:bodyPr vert="horz" wrap="none" lIns="0" tIns="0" rIns="0" bIns="0" rtlCol="0">
            <a:spAutoFit/>
          </a:bodyPr>
          <a:lstStyle/>
          <a:p>
            <a:pPr>
              <a:lnSpc>
                <a:spcPts val="1050"/>
              </a:lnSpc>
            </a:pPr>
            <a:r>
              <a:rPr lang="en-US" sz="1167">
                <a:solidFill>
                  <a:srgbClr val="000000"/>
                </a:solidFill>
                <a:latin typeface="Times New Roman"/>
              </a:rPr>
              <a:t>Bits_base</a:t>
            </a:r>
          </a:p>
        </p:txBody>
      </p:sp>
      <p:sp>
        <p:nvSpPr>
          <p:cNvPr id="13" name="TextBox 12"/>
          <p:cNvSpPr txBox="1"/>
          <p:nvPr/>
        </p:nvSpPr>
        <p:spPr>
          <a:xfrm>
            <a:off x="2795795" y="1397824"/>
            <a:ext cx="456856" cy="307777"/>
          </a:xfrm>
          <a:prstGeom prst="rect">
            <a:avLst/>
          </a:prstGeom>
          <a:noFill/>
        </p:spPr>
        <p:txBody>
          <a:bodyPr vert="horz" wrap="none" lIns="0" tIns="0" rIns="0" bIns="0" rtlCol="0">
            <a:spAutoFit/>
          </a:bodyPr>
          <a:lstStyle/>
          <a:p>
            <a:pPr defTabSz="806867">
              <a:lnSpc>
                <a:spcPts val="1050"/>
              </a:lnSpc>
              <a:tabLst>
                <a:tab pos="56032" algn="l"/>
              </a:tabLst>
              <a:defRPr/>
            </a:pPr>
            <a:r>
              <a:rPr lang="en-US" sz="1167">
                <a:solidFill>
                  <a:srgbClr val="000000"/>
                </a:solidFill>
                <a:latin typeface="Times New Roman"/>
              </a:rPr>
              <a:t>Current</a:t>
            </a:r>
          </a:p>
          <a:p>
            <a:pPr defTabSz="806867">
              <a:lnSpc>
                <a:spcPts val="1274"/>
              </a:lnSpc>
              <a:tabLst>
                <a:tab pos="56032" algn="l"/>
              </a:tabLst>
              <a:defRPr/>
            </a:pPr>
            <a:r>
              <a:rPr lang="en-US" sz="1167">
                <a:solidFill>
                  <a:srgbClr val="000000"/>
                </a:solidFill>
                <a:latin typeface="Times New Roman"/>
              </a:rPr>
              <a:t>	frame</a:t>
            </a:r>
          </a:p>
        </p:txBody>
      </p:sp>
      <p:sp>
        <p:nvSpPr>
          <p:cNvPr id="14" name="TextBox 13"/>
          <p:cNvSpPr txBox="1"/>
          <p:nvPr/>
        </p:nvSpPr>
        <p:spPr>
          <a:xfrm>
            <a:off x="4596263" y="2897620"/>
            <a:ext cx="599523" cy="535211"/>
          </a:xfrm>
          <a:prstGeom prst="rect">
            <a:avLst/>
          </a:prstGeom>
          <a:noFill/>
        </p:spPr>
        <p:txBody>
          <a:bodyPr vert="horz" wrap="none" lIns="0" tIns="0" rIns="0" bIns="0" rtlCol="0">
            <a:spAutoFit/>
          </a:bodyPr>
          <a:lstStyle/>
          <a:p>
            <a:pPr defTabSz="806867">
              <a:lnSpc>
                <a:spcPts val="1050"/>
              </a:lnSpc>
              <a:tabLst>
                <a:tab pos="56032" algn="l"/>
                <a:tab pos="89652" algn="l"/>
              </a:tabLst>
              <a:defRPr/>
            </a:pPr>
            <a:r>
              <a:rPr lang="en-US" sz="1588"/>
              <a:t>		</a:t>
            </a:r>
            <a:r>
              <a:rPr lang="en-US" sz="1167">
                <a:solidFill>
                  <a:srgbClr val="000000"/>
                </a:solidFill>
                <a:latin typeface="Times New Roman"/>
              </a:rPr>
              <a:t>Spatial</a:t>
            </a:r>
          </a:p>
          <a:p>
            <a:pPr defTabSz="806867">
              <a:lnSpc>
                <a:spcPts val="1566"/>
              </a:lnSpc>
              <a:tabLst>
                <a:tab pos="56032" algn="l"/>
                <a:tab pos="89652" algn="l"/>
              </a:tabLst>
              <a:defRPr/>
            </a:pPr>
            <a:r>
              <a:rPr lang="en-US" sz="1167">
                <a:solidFill>
                  <a:srgbClr val="000000"/>
                </a:solidFill>
                <a:latin typeface="Times New Roman"/>
              </a:rPr>
              <a:t>base layer</a:t>
            </a:r>
          </a:p>
          <a:p>
            <a:pPr defTabSz="806867">
              <a:lnSpc>
                <a:spcPts val="1593"/>
              </a:lnSpc>
              <a:tabLst>
                <a:tab pos="56032" algn="l"/>
                <a:tab pos="89652" algn="l"/>
              </a:tabLst>
              <a:defRPr/>
            </a:pPr>
            <a:r>
              <a:rPr lang="en-US" sz="1167">
                <a:solidFill>
                  <a:srgbClr val="000000"/>
                </a:solidFill>
                <a:latin typeface="Times New Roman"/>
              </a:rPr>
              <a:t>	encoder</a:t>
            </a:r>
          </a:p>
        </p:txBody>
      </p:sp>
      <p:sp>
        <p:nvSpPr>
          <p:cNvPr id="15" name="TextBox 14"/>
          <p:cNvSpPr txBox="1"/>
          <p:nvPr/>
        </p:nvSpPr>
        <p:spPr>
          <a:xfrm>
            <a:off x="8648924" y="2788782"/>
            <a:ext cx="849592" cy="79189"/>
          </a:xfrm>
          <a:prstGeom prst="rect">
            <a:avLst/>
          </a:prstGeom>
          <a:noFill/>
        </p:spPr>
        <p:txBody>
          <a:bodyPr vert="horz" wrap="none" lIns="0" tIns="0" rIns="0" bIns="0" rtlCol="0">
            <a:spAutoFit/>
          </a:bodyPr>
          <a:lstStyle/>
          <a:p>
            <a:pPr>
              <a:lnSpc>
                <a:spcPts val="643"/>
              </a:lnSpc>
            </a:pPr>
            <a:r>
              <a:rPr lang="en-US" sz="715">
                <a:solidFill>
                  <a:srgbClr val="000000"/>
                </a:solidFill>
                <a:latin typeface="Times New Roman"/>
              </a:rPr>
              <a:t>Example Weight Table</a:t>
            </a:r>
          </a:p>
        </p:txBody>
      </p:sp>
      <p:sp>
        <p:nvSpPr>
          <p:cNvPr id="16" name="TextBox 15"/>
          <p:cNvSpPr txBox="1"/>
          <p:nvPr/>
        </p:nvSpPr>
        <p:spPr>
          <a:xfrm>
            <a:off x="8443352" y="2092402"/>
            <a:ext cx="68930" cy="115416"/>
          </a:xfrm>
          <a:prstGeom prst="rect">
            <a:avLst/>
          </a:prstGeom>
          <a:noFill/>
        </p:spPr>
        <p:txBody>
          <a:bodyPr vert="horz" wrap="none" lIns="0" tIns="0" rIns="0" bIns="0" rtlCol="0">
            <a:spAutoFit/>
          </a:bodyPr>
          <a:lstStyle/>
          <a:p>
            <a:pPr>
              <a:lnSpc>
                <a:spcPts val="858"/>
              </a:lnSpc>
            </a:pPr>
            <a:r>
              <a:rPr lang="en-US" sz="953">
                <a:solidFill>
                  <a:srgbClr val="000000"/>
                </a:solidFill>
                <a:latin typeface="Times New Roman"/>
              </a:rPr>
              <a:t>+</a:t>
            </a:r>
          </a:p>
        </p:txBody>
      </p:sp>
      <p:sp>
        <p:nvSpPr>
          <p:cNvPr id="17" name="TextBox 16"/>
          <p:cNvSpPr txBox="1"/>
          <p:nvPr/>
        </p:nvSpPr>
        <p:spPr>
          <a:xfrm>
            <a:off x="6833572" y="2385370"/>
            <a:ext cx="609141" cy="194605"/>
          </a:xfrm>
          <a:prstGeom prst="rect">
            <a:avLst/>
          </a:prstGeom>
          <a:noFill/>
        </p:spPr>
        <p:txBody>
          <a:bodyPr vert="horz" wrap="none" lIns="0" tIns="0" rIns="0" bIns="0" rtlCol="0">
            <a:spAutoFit/>
          </a:bodyPr>
          <a:lstStyle/>
          <a:p>
            <a:pPr>
              <a:lnSpc>
                <a:spcPts val="643"/>
              </a:lnSpc>
            </a:pPr>
            <a:r>
              <a:rPr lang="en-US" sz="715">
                <a:solidFill>
                  <a:srgbClr val="000000"/>
                </a:solidFill>
                <a:latin typeface="Times New Roman"/>
              </a:rPr>
              <a:t>Interpolated MB</a:t>
            </a:r>
          </a:p>
          <a:p>
            <a:pPr>
              <a:lnSpc>
                <a:spcPts val="993"/>
              </a:lnSpc>
            </a:pPr>
            <a:r>
              <a:rPr lang="en-US" sz="715">
                <a:solidFill>
                  <a:srgbClr val="000000"/>
                </a:solidFill>
                <a:latin typeface="Times New Roman"/>
              </a:rPr>
              <a:t>from Base layer</a:t>
            </a:r>
          </a:p>
        </p:txBody>
      </p:sp>
      <p:sp>
        <p:nvSpPr>
          <p:cNvPr id="18" name="TextBox 17"/>
          <p:cNvSpPr txBox="1"/>
          <p:nvPr/>
        </p:nvSpPr>
        <p:spPr>
          <a:xfrm>
            <a:off x="6833572" y="1578537"/>
            <a:ext cx="577081" cy="194605"/>
          </a:xfrm>
          <a:prstGeom prst="rect">
            <a:avLst/>
          </a:prstGeom>
          <a:noFill/>
        </p:spPr>
        <p:txBody>
          <a:bodyPr vert="horz" wrap="none" lIns="0" tIns="0" rIns="0" bIns="0" rtlCol="0">
            <a:spAutoFit/>
          </a:bodyPr>
          <a:lstStyle/>
          <a:p>
            <a:pPr>
              <a:lnSpc>
                <a:spcPts val="643"/>
              </a:lnSpc>
            </a:pPr>
            <a:r>
              <a:rPr lang="en-US" sz="715">
                <a:solidFill>
                  <a:srgbClr val="000000"/>
                </a:solidFill>
                <a:latin typeface="Times New Roman"/>
              </a:rPr>
              <a:t>Predicted MB</a:t>
            </a:r>
          </a:p>
          <a:p>
            <a:pPr>
              <a:lnSpc>
                <a:spcPts val="993"/>
              </a:lnSpc>
            </a:pPr>
            <a:r>
              <a:rPr lang="en-US" sz="715">
                <a:solidFill>
                  <a:srgbClr val="000000"/>
                </a:solidFill>
                <a:latin typeface="Times New Roman"/>
              </a:rPr>
              <a:t>from Enh. layer</a:t>
            </a:r>
          </a:p>
        </p:txBody>
      </p:sp>
      <p:sp>
        <p:nvSpPr>
          <p:cNvPr id="19" name="TextBox 18"/>
          <p:cNvSpPr txBox="1"/>
          <p:nvPr/>
        </p:nvSpPr>
        <p:spPr>
          <a:xfrm>
            <a:off x="6858804" y="3217437"/>
            <a:ext cx="581891" cy="179536"/>
          </a:xfrm>
          <a:prstGeom prst="rect">
            <a:avLst/>
          </a:prstGeom>
          <a:noFill/>
        </p:spPr>
        <p:txBody>
          <a:bodyPr vert="horz" wrap="none" lIns="0" tIns="0" rIns="0" bIns="0" rtlCol="0">
            <a:spAutoFit/>
          </a:bodyPr>
          <a:lstStyle/>
          <a:p>
            <a:pPr>
              <a:lnSpc>
                <a:spcPts val="643"/>
              </a:lnSpc>
            </a:pPr>
            <a:r>
              <a:rPr lang="en-US" sz="715">
                <a:solidFill>
                  <a:srgbClr val="000000"/>
                </a:solidFill>
                <a:latin typeface="Times New Roman"/>
              </a:rPr>
              <a:t>Predicted MB</a:t>
            </a:r>
          </a:p>
          <a:p>
            <a:pPr>
              <a:lnSpc>
                <a:spcPts val="794"/>
              </a:lnSpc>
            </a:pPr>
            <a:r>
              <a:rPr lang="en-US" sz="715">
                <a:solidFill>
                  <a:srgbClr val="000000"/>
                </a:solidFill>
                <a:latin typeface="Times New Roman"/>
              </a:rPr>
              <a:t>from Base layer</a:t>
            </a:r>
          </a:p>
        </p:txBody>
      </p:sp>
      <p:sp>
        <p:nvSpPr>
          <p:cNvPr id="20" name="TextBox 19"/>
          <p:cNvSpPr txBox="1"/>
          <p:nvPr/>
        </p:nvSpPr>
        <p:spPr>
          <a:xfrm>
            <a:off x="8995565" y="2969972"/>
            <a:ext cx="115416" cy="502382"/>
          </a:xfrm>
          <a:prstGeom prst="rect">
            <a:avLst/>
          </a:prstGeom>
          <a:noFill/>
        </p:spPr>
        <p:txBody>
          <a:bodyPr vert="horz" wrap="none" lIns="0" tIns="0" rIns="0" bIns="0" rtlCol="0">
            <a:spAutoFit/>
          </a:bodyPr>
          <a:lstStyle/>
          <a:p>
            <a:pPr defTabSz="806867">
              <a:lnSpc>
                <a:spcPts val="737"/>
              </a:lnSpc>
              <a:tabLst>
                <a:tab pos="22413" algn="l"/>
                <a:tab pos="33619" algn="l"/>
              </a:tabLst>
              <a:defRPr/>
            </a:pPr>
            <a:r>
              <a:rPr lang="en-US" sz="1588"/>
              <a:t>	</a:t>
            </a:r>
            <a:r>
              <a:rPr lang="en-US" sz="703" i="1">
                <a:solidFill>
                  <a:srgbClr val="231F20"/>
                </a:solidFill>
                <a:latin typeface="Segoe UI"/>
              </a:rPr>
              <a:t>w</a:t>
            </a:r>
          </a:p>
          <a:p>
            <a:pPr defTabSz="806867">
              <a:lnSpc>
                <a:spcPts val="862"/>
              </a:lnSpc>
              <a:tabLst>
                <a:tab pos="22413" algn="l"/>
                <a:tab pos="33619" algn="l"/>
              </a:tabLst>
              <a:defRPr/>
            </a:pPr>
            <a:r>
              <a:rPr lang="en-US" sz="715">
                <a:solidFill>
                  <a:srgbClr val="000000"/>
                </a:solidFill>
                <a:latin typeface="Times New Roman"/>
              </a:rPr>
              <a:t>1.0</a:t>
            </a:r>
          </a:p>
          <a:p>
            <a:pPr defTabSz="806867">
              <a:lnSpc>
                <a:spcPts val="794"/>
              </a:lnSpc>
              <a:tabLst>
                <a:tab pos="22413" algn="l"/>
                <a:tab pos="33619" algn="l"/>
              </a:tabLst>
              <a:defRPr/>
            </a:pPr>
            <a:r>
              <a:rPr lang="en-US" sz="715">
                <a:solidFill>
                  <a:srgbClr val="000000"/>
                </a:solidFill>
                <a:latin typeface="Times New Roman"/>
              </a:rPr>
              <a:t>0.5</a:t>
            </a:r>
          </a:p>
          <a:p>
            <a:pPr defTabSz="806867">
              <a:lnSpc>
                <a:spcPts val="596"/>
              </a:lnSpc>
              <a:tabLst>
                <a:tab pos="22413" algn="l"/>
                <a:tab pos="33619" algn="l"/>
              </a:tabLst>
              <a:defRPr/>
            </a:pPr>
            <a:r>
              <a:rPr lang="en-US" sz="715">
                <a:solidFill>
                  <a:srgbClr val="000000"/>
                </a:solidFill>
                <a:latin typeface="Times New Roman"/>
              </a:rPr>
              <a:t>	...</a:t>
            </a:r>
          </a:p>
          <a:p>
            <a:pPr defTabSz="806867">
              <a:lnSpc>
                <a:spcPts val="993"/>
              </a:lnSpc>
              <a:tabLst>
                <a:tab pos="22413" algn="l"/>
                <a:tab pos="33619" algn="l"/>
              </a:tabLst>
              <a:defRPr/>
            </a:pPr>
            <a:r>
              <a:rPr lang="en-US" sz="715">
                <a:solidFill>
                  <a:srgbClr val="000000"/>
                </a:solidFill>
                <a:latin typeface="Times New Roman"/>
              </a:rPr>
              <a:t>		0</a:t>
            </a:r>
          </a:p>
        </p:txBody>
      </p:sp>
      <p:sp>
        <p:nvSpPr>
          <p:cNvPr id="21" name="TextBox 20"/>
          <p:cNvSpPr txBox="1"/>
          <p:nvPr/>
        </p:nvSpPr>
        <p:spPr>
          <a:xfrm>
            <a:off x="7727809" y="2940051"/>
            <a:ext cx="646011" cy="411523"/>
          </a:xfrm>
          <a:prstGeom prst="rect">
            <a:avLst/>
          </a:prstGeom>
          <a:noFill/>
        </p:spPr>
        <p:txBody>
          <a:bodyPr vert="horz" wrap="none" lIns="0" tIns="0" rIns="0" bIns="0" rtlCol="0">
            <a:spAutoFit/>
          </a:bodyPr>
          <a:lstStyle/>
          <a:p>
            <a:pPr defTabSz="806867">
              <a:lnSpc>
                <a:spcPts val="643"/>
              </a:lnSpc>
              <a:tabLst>
                <a:tab pos="168097" algn="l"/>
              </a:tabLst>
              <a:defRPr/>
            </a:pPr>
            <a:r>
              <a:rPr lang="en-US" sz="1588"/>
              <a:t>	</a:t>
            </a:r>
            <a:r>
              <a:rPr lang="en-US" sz="715">
                <a:solidFill>
                  <a:srgbClr val="000000"/>
                </a:solidFill>
                <a:latin typeface="Times New Roman"/>
              </a:rPr>
              <a:t>Spatial</a:t>
            </a:r>
          </a:p>
          <a:p>
            <a:pPr defTabSz="806867">
              <a:lnSpc>
                <a:spcPts val="794"/>
              </a:lnSpc>
              <a:tabLst>
                <a:tab pos="168097" algn="l"/>
              </a:tabLst>
              <a:defRPr/>
            </a:pPr>
            <a:r>
              <a:rPr lang="en-US" sz="715">
                <a:solidFill>
                  <a:srgbClr val="000000"/>
                </a:solidFill>
                <a:latin typeface="Times New Roman"/>
              </a:rPr>
              <a:t>	Interpolation</a:t>
            </a:r>
          </a:p>
          <a:p>
            <a:pPr defTabSz="806867">
              <a:lnSpc>
                <a:spcPts val="882"/>
              </a:lnSpc>
              <a:tabLst>
                <a:tab pos="168097" algn="l"/>
              </a:tabLst>
              <a:defRPr/>
            </a:pPr>
            <a:endParaRPr lang="en-US" sz="715">
              <a:solidFill>
                <a:srgbClr val="000000"/>
              </a:solidFill>
              <a:latin typeface="Times New Roman"/>
            </a:endParaRPr>
          </a:p>
          <a:p>
            <a:pPr defTabSz="806867">
              <a:lnSpc>
                <a:spcPts val="1036"/>
              </a:lnSpc>
              <a:tabLst>
                <a:tab pos="168097" algn="l"/>
              </a:tabLst>
              <a:defRPr/>
            </a:pPr>
            <a:r>
              <a:rPr lang="en-US" sz="703">
                <a:solidFill>
                  <a:srgbClr val="231F20"/>
                </a:solidFill>
                <a:latin typeface="Segoe UI"/>
              </a:rPr>
              <a:t>8 </a:t>
            </a:r>
            <a:r>
              <a:rPr lang="en-US" sz="703" i="1">
                <a:solidFill>
                  <a:srgbClr val="231F20"/>
                </a:solidFill>
                <a:latin typeface="Segoe UI"/>
              </a:rPr>
              <a:t>× </a:t>
            </a:r>
            <a:r>
              <a:rPr lang="en-US" sz="703">
                <a:solidFill>
                  <a:srgbClr val="231F20"/>
                </a:solidFill>
                <a:latin typeface="Segoe UI"/>
              </a:rPr>
              <a:t>8</a:t>
            </a:r>
          </a:p>
        </p:txBody>
      </p:sp>
      <p:sp>
        <p:nvSpPr>
          <p:cNvPr id="22" name="TextBox 21"/>
          <p:cNvSpPr txBox="1"/>
          <p:nvPr/>
        </p:nvSpPr>
        <p:spPr>
          <a:xfrm>
            <a:off x="7672614" y="2492963"/>
            <a:ext cx="302968" cy="106952"/>
          </a:xfrm>
          <a:prstGeom prst="rect">
            <a:avLst/>
          </a:prstGeom>
          <a:noFill/>
        </p:spPr>
        <p:txBody>
          <a:bodyPr vert="horz" wrap="none" lIns="0" tIns="0" rIns="0" bIns="0" rtlCol="0">
            <a:spAutoFit/>
          </a:bodyPr>
          <a:lstStyle/>
          <a:p>
            <a:pPr>
              <a:lnSpc>
                <a:spcPts val="914"/>
              </a:lnSpc>
            </a:pPr>
            <a:r>
              <a:rPr lang="en-US" sz="703">
                <a:solidFill>
                  <a:srgbClr val="231F20"/>
                </a:solidFill>
                <a:latin typeface="Segoe UI"/>
              </a:rPr>
              <a:t>16 </a:t>
            </a:r>
            <a:r>
              <a:rPr lang="en-US" sz="703" i="1">
                <a:solidFill>
                  <a:srgbClr val="231F20"/>
                </a:solidFill>
                <a:latin typeface="Segoe UI"/>
              </a:rPr>
              <a:t>× </a:t>
            </a:r>
            <a:r>
              <a:rPr lang="en-US" sz="703">
                <a:solidFill>
                  <a:srgbClr val="231F20"/>
                </a:solidFill>
                <a:latin typeface="Segoe UI"/>
              </a:rPr>
              <a:t>16</a:t>
            </a:r>
          </a:p>
        </p:txBody>
      </p:sp>
      <p:sp>
        <p:nvSpPr>
          <p:cNvPr id="23" name="TextBox 22"/>
          <p:cNvSpPr txBox="1"/>
          <p:nvPr/>
        </p:nvSpPr>
        <p:spPr>
          <a:xfrm>
            <a:off x="8831780" y="2089546"/>
            <a:ext cx="302968" cy="106952"/>
          </a:xfrm>
          <a:prstGeom prst="rect">
            <a:avLst/>
          </a:prstGeom>
          <a:noFill/>
        </p:spPr>
        <p:txBody>
          <a:bodyPr vert="horz" wrap="none" lIns="0" tIns="0" rIns="0" bIns="0" rtlCol="0">
            <a:spAutoFit/>
          </a:bodyPr>
          <a:lstStyle/>
          <a:p>
            <a:pPr>
              <a:lnSpc>
                <a:spcPts val="914"/>
              </a:lnSpc>
            </a:pPr>
            <a:r>
              <a:rPr lang="en-US" sz="703">
                <a:solidFill>
                  <a:srgbClr val="231F20"/>
                </a:solidFill>
                <a:latin typeface="Segoe UI"/>
              </a:rPr>
              <a:t>16 </a:t>
            </a:r>
            <a:r>
              <a:rPr lang="en-US" sz="703" i="1">
                <a:solidFill>
                  <a:srgbClr val="231F20"/>
                </a:solidFill>
                <a:latin typeface="Segoe UI"/>
              </a:rPr>
              <a:t>× </a:t>
            </a:r>
            <a:r>
              <a:rPr lang="en-US" sz="703">
                <a:solidFill>
                  <a:srgbClr val="231F20"/>
                </a:solidFill>
                <a:latin typeface="Segoe UI"/>
              </a:rPr>
              <a:t>16</a:t>
            </a:r>
          </a:p>
        </p:txBody>
      </p:sp>
      <p:sp>
        <p:nvSpPr>
          <p:cNvPr id="24" name="TextBox 23"/>
          <p:cNvSpPr txBox="1"/>
          <p:nvPr/>
        </p:nvSpPr>
        <p:spPr>
          <a:xfrm>
            <a:off x="7672704" y="1687468"/>
            <a:ext cx="302968" cy="106952"/>
          </a:xfrm>
          <a:prstGeom prst="rect">
            <a:avLst/>
          </a:prstGeom>
          <a:noFill/>
        </p:spPr>
        <p:txBody>
          <a:bodyPr vert="horz" wrap="none" lIns="0" tIns="0" rIns="0" bIns="0" rtlCol="0">
            <a:spAutoFit/>
          </a:bodyPr>
          <a:lstStyle/>
          <a:p>
            <a:pPr>
              <a:lnSpc>
                <a:spcPts val="914"/>
              </a:lnSpc>
            </a:pPr>
            <a:r>
              <a:rPr lang="en-US" sz="703">
                <a:solidFill>
                  <a:srgbClr val="231F20"/>
                </a:solidFill>
                <a:latin typeface="Segoe UI"/>
              </a:rPr>
              <a:t>16 </a:t>
            </a:r>
            <a:r>
              <a:rPr lang="en-US" sz="703" i="1">
                <a:solidFill>
                  <a:srgbClr val="231F20"/>
                </a:solidFill>
                <a:latin typeface="Segoe UI"/>
              </a:rPr>
              <a:t>× </a:t>
            </a:r>
            <a:r>
              <a:rPr lang="en-US" sz="703">
                <a:solidFill>
                  <a:srgbClr val="231F20"/>
                </a:solidFill>
                <a:latin typeface="Segoe UI"/>
              </a:rPr>
              <a:t>16</a:t>
            </a:r>
          </a:p>
        </p:txBody>
      </p:sp>
      <p:sp>
        <p:nvSpPr>
          <p:cNvPr id="25" name="TextBox 24"/>
          <p:cNvSpPr txBox="1"/>
          <p:nvPr/>
        </p:nvSpPr>
        <p:spPr>
          <a:xfrm>
            <a:off x="8320833" y="2390344"/>
            <a:ext cx="65724" cy="89768"/>
          </a:xfrm>
          <a:prstGeom prst="rect">
            <a:avLst/>
          </a:prstGeom>
          <a:noFill/>
        </p:spPr>
        <p:txBody>
          <a:bodyPr vert="horz" wrap="none" lIns="0" tIns="0" rIns="0" bIns="0" rtlCol="0">
            <a:spAutoFit/>
          </a:bodyPr>
          <a:lstStyle/>
          <a:p>
            <a:pPr>
              <a:lnSpc>
                <a:spcPts val="737"/>
              </a:lnSpc>
            </a:pPr>
            <a:r>
              <a:rPr lang="en-US" sz="703" i="1">
                <a:solidFill>
                  <a:srgbClr val="231F20"/>
                </a:solidFill>
                <a:latin typeface="Segoe UI"/>
              </a:rPr>
              <a:t>w</a:t>
            </a:r>
          </a:p>
        </p:txBody>
      </p:sp>
      <p:sp>
        <p:nvSpPr>
          <p:cNvPr id="26" name="TextBox 25"/>
          <p:cNvSpPr txBox="1"/>
          <p:nvPr/>
        </p:nvSpPr>
        <p:spPr>
          <a:xfrm>
            <a:off x="8295289" y="1812503"/>
            <a:ext cx="224420" cy="106952"/>
          </a:xfrm>
          <a:prstGeom prst="rect">
            <a:avLst/>
          </a:prstGeom>
          <a:noFill/>
        </p:spPr>
        <p:txBody>
          <a:bodyPr vert="horz" wrap="none" lIns="0" tIns="0" rIns="0" bIns="0" rtlCol="0">
            <a:spAutoFit/>
          </a:bodyPr>
          <a:lstStyle/>
          <a:p>
            <a:pPr>
              <a:lnSpc>
                <a:spcPts val="914"/>
              </a:lnSpc>
            </a:pPr>
            <a:r>
              <a:rPr lang="en-US" sz="703">
                <a:solidFill>
                  <a:srgbClr val="231F20"/>
                </a:solidFill>
                <a:latin typeface="Segoe UI"/>
              </a:rPr>
              <a:t>1 </a:t>
            </a:r>
            <a:r>
              <a:rPr lang="en-US" sz="703" i="1">
                <a:solidFill>
                  <a:srgbClr val="231F20"/>
                </a:solidFill>
                <a:latin typeface="Segoe UI"/>
              </a:rPr>
              <a:t>− w</a:t>
            </a:r>
          </a:p>
        </p:txBody>
      </p:sp>
      <p:sp>
        <p:nvSpPr>
          <p:cNvPr id="27" name="TextBox 26"/>
          <p:cNvSpPr txBox="1"/>
          <p:nvPr/>
        </p:nvSpPr>
        <p:spPr>
          <a:xfrm>
            <a:off x="4200637" y="3695139"/>
            <a:ext cx="171522"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a:t>
            </a:r>
          </a:p>
        </p:txBody>
      </p:sp>
      <p:sp>
        <p:nvSpPr>
          <p:cNvPr id="28" name="TextBox 27"/>
          <p:cNvSpPr txBox="1"/>
          <p:nvPr/>
        </p:nvSpPr>
        <p:spPr>
          <a:xfrm>
            <a:off x="7746359" y="3695139"/>
            <a:ext cx="184346"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(b)</a:t>
            </a:r>
          </a:p>
        </p:txBody>
      </p:sp>
      <p:sp>
        <p:nvSpPr>
          <p:cNvPr id="29" name="TextBox 28"/>
          <p:cNvSpPr txBox="1"/>
          <p:nvPr/>
        </p:nvSpPr>
        <p:spPr>
          <a:xfrm>
            <a:off x="2468656" y="4453179"/>
            <a:ext cx="6051144" cy="833562"/>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11.9:  Encoder for MPEG-2 Spatial Scalability.   (a) Block</a:t>
            </a:r>
          </a:p>
          <a:p>
            <a:pPr>
              <a:lnSpc>
                <a:spcPts val="882"/>
              </a:lnSpc>
            </a:pPr>
            <a:endParaRPr lang="en-US" sz="1750">
              <a:solidFill>
                <a:srgbClr val="231F20"/>
              </a:solidFill>
              <a:latin typeface="Segoe UI"/>
            </a:endParaRPr>
          </a:p>
          <a:p>
            <a:pPr>
              <a:lnSpc>
                <a:spcPts val="1585"/>
              </a:lnSpc>
            </a:pPr>
            <a:r>
              <a:rPr lang="en-US" sz="1750">
                <a:solidFill>
                  <a:srgbClr val="231F20"/>
                </a:solidFill>
                <a:latin typeface="Segoe UI"/>
              </a:rPr>
              <a:t>Diagram.  (b) Combining Temporal and Spatial Predictions for</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Encoding at Enhancement Layer.</a:t>
            </a:r>
          </a:p>
        </p:txBody>
      </p:sp>
      <p:sp>
        <p:nvSpPr>
          <p:cNvPr id="33" name="Footer Placeholder 32">
            <a:extLst>
              <a:ext uri="{FF2B5EF4-FFF2-40B4-BE49-F238E27FC236}">
                <a16:creationId xmlns:a16="http://schemas.microsoft.com/office/drawing/2014/main" id="{5AEABC1C-0EC2-4506-9385-DAC329B1D6F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77028514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E35.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FE46.tmp"/>
          <p:cNvPicPr>
            <a:picLocks/>
          </p:cNvPicPr>
          <p:nvPr/>
        </p:nvPicPr>
        <p:blipFill>
          <a:blip r:embed="rId3" cstate="print"/>
          <a:stretch>
            <a:fillRect/>
          </a:stretch>
        </p:blipFill>
        <p:spPr>
          <a:xfrm>
            <a:off x="4515971" y="3709147"/>
            <a:ext cx="100853" cy="22412"/>
          </a:xfrm>
          <a:prstGeom prst="rect">
            <a:avLst/>
          </a:prstGeom>
        </p:spPr>
      </p:pic>
      <p:sp>
        <p:nvSpPr>
          <p:cNvPr id="5" name="TextBox 4"/>
          <p:cNvSpPr txBox="1"/>
          <p:nvPr/>
        </p:nvSpPr>
        <p:spPr>
          <a:xfrm>
            <a:off x="2468656" y="404644"/>
            <a:ext cx="6390019" cy="5197641"/>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2106818"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515498" algn="l"/>
                <a:tab pos="2106818" algn="l"/>
              </a:tabLst>
              <a:defRPr/>
            </a:pPr>
            <a:endParaRPr lang="en-US" sz="1215" i="1">
              <a:solidFill>
                <a:srgbClr val="231F20"/>
              </a:solidFill>
              <a:latin typeface="Segoe UI"/>
            </a:endParaRPr>
          </a:p>
          <a:p>
            <a:pPr defTabSz="806867">
              <a:lnSpc>
                <a:spcPts val="882"/>
              </a:lnSpc>
              <a:tabLst>
                <a:tab pos="190510" algn="l"/>
                <a:tab pos="425846" algn="l"/>
                <a:tab pos="515498" algn="l"/>
                <a:tab pos="2106818" algn="l"/>
              </a:tabLst>
              <a:defRPr/>
            </a:pPr>
            <a:endParaRPr lang="en-US" sz="1215" i="1">
              <a:solidFill>
                <a:srgbClr val="231F20"/>
              </a:solidFill>
              <a:latin typeface="Segoe UI"/>
            </a:endParaRPr>
          </a:p>
          <a:p>
            <a:pPr defTabSz="806867">
              <a:lnSpc>
                <a:spcPts val="882"/>
              </a:lnSpc>
              <a:tabLst>
                <a:tab pos="190510" algn="l"/>
                <a:tab pos="425846" algn="l"/>
                <a:tab pos="515498" algn="l"/>
                <a:tab pos="2106818" algn="l"/>
              </a:tabLst>
              <a:defRPr/>
            </a:pPr>
            <a:endParaRPr lang="en-US" sz="1215" i="1">
              <a:solidFill>
                <a:srgbClr val="231F20"/>
              </a:solidFill>
              <a:latin typeface="Segoe UI"/>
            </a:endParaRPr>
          </a:p>
          <a:p>
            <a:pPr defTabSz="806867">
              <a:lnSpc>
                <a:spcPts val="882"/>
              </a:lnSpc>
              <a:tabLst>
                <a:tab pos="190510" algn="l"/>
                <a:tab pos="425846" algn="l"/>
                <a:tab pos="515498" algn="l"/>
                <a:tab pos="2106818" algn="l"/>
              </a:tabLst>
              <a:defRPr/>
            </a:pPr>
            <a:endParaRPr lang="en-US" sz="1215" i="1">
              <a:solidFill>
                <a:srgbClr val="231F20"/>
              </a:solidFill>
              <a:latin typeface="Segoe UI"/>
            </a:endParaRPr>
          </a:p>
          <a:p>
            <a:pPr defTabSz="806867">
              <a:lnSpc>
                <a:spcPts val="882"/>
              </a:lnSpc>
              <a:tabLst>
                <a:tab pos="190510" algn="l"/>
                <a:tab pos="425846" algn="l"/>
                <a:tab pos="515498" algn="l"/>
                <a:tab pos="2106818" algn="l"/>
              </a:tabLst>
              <a:defRPr/>
            </a:pPr>
            <a:endParaRPr lang="en-US" sz="1215" i="1">
              <a:solidFill>
                <a:srgbClr val="231F20"/>
              </a:solidFill>
              <a:latin typeface="Segoe UI"/>
            </a:endParaRPr>
          </a:p>
          <a:p>
            <a:pPr defTabSz="806867">
              <a:lnSpc>
                <a:spcPts val="2022"/>
              </a:lnSpc>
              <a:tabLst>
                <a:tab pos="190510" algn="l"/>
                <a:tab pos="425846" algn="l"/>
                <a:tab pos="515498" algn="l"/>
                <a:tab pos="2106818" algn="l"/>
              </a:tabLst>
              <a:defRPr/>
            </a:pPr>
            <a:r>
              <a:rPr lang="en-US" sz="1215" i="1">
                <a:solidFill>
                  <a:srgbClr val="231F20"/>
                </a:solidFill>
                <a:latin typeface="Segoe UI"/>
              </a:rPr>
              <a:t>				</a:t>
            </a:r>
            <a:r>
              <a:rPr lang="en-US" sz="2100" b="1">
                <a:solidFill>
                  <a:srgbClr val="231F20"/>
                </a:solidFill>
                <a:latin typeface="Segoe UI"/>
              </a:rPr>
              <a:t>Temporal Scalability</a:t>
            </a:r>
          </a:p>
          <a:p>
            <a:pPr defTabSz="806867">
              <a:lnSpc>
                <a:spcPts val="882"/>
              </a:lnSpc>
              <a:tabLst>
                <a:tab pos="190510" algn="l"/>
                <a:tab pos="425846" algn="l"/>
                <a:tab pos="515498" algn="l"/>
                <a:tab pos="2106818" algn="l"/>
              </a:tabLst>
              <a:defRPr/>
            </a:pPr>
            <a:endParaRPr lang="en-US" sz="2100" b="1">
              <a:solidFill>
                <a:srgbClr val="231F20"/>
              </a:solidFill>
              <a:latin typeface="Segoe UI"/>
            </a:endParaRPr>
          </a:p>
          <a:p>
            <a:pPr defTabSz="806867">
              <a:lnSpc>
                <a:spcPts val="882"/>
              </a:lnSpc>
              <a:tabLst>
                <a:tab pos="190510" algn="l"/>
                <a:tab pos="425846" algn="l"/>
                <a:tab pos="515498" algn="l"/>
                <a:tab pos="2106818" algn="l"/>
              </a:tabLst>
              <a:defRPr/>
            </a:pPr>
            <a:endParaRPr lang="en-US" sz="2100" b="1">
              <a:solidFill>
                <a:srgbClr val="231F20"/>
              </a:solidFill>
              <a:latin typeface="Segoe UI"/>
            </a:endParaRPr>
          </a:p>
          <a:p>
            <a:pPr defTabSz="806867">
              <a:lnSpc>
                <a:spcPts val="882"/>
              </a:lnSpc>
              <a:tabLst>
                <a:tab pos="190510" algn="l"/>
                <a:tab pos="425846" algn="l"/>
                <a:tab pos="515498" algn="l"/>
                <a:tab pos="2106818" algn="l"/>
              </a:tabLst>
              <a:defRPr/>
            </a:pPr>
            <a:endParaRPr lang="en-US" sz="2100" b="1">
              <a:solidFill>
                <a:srgbClr val="231F20"/>
              </a:solidFill>
              <a:latin typeface="Segoe UI"/>
            </a:endParaRPr>
          </a:p>
          <a:p>
            <a:pPr defTabSz="806867">
              <a:lnSpc>
                <a:spcPts val="882"/>
              </a:lnSpc>
              <a:tabLst>
                <a:tab pos="190510" algn="l"/>
                <a:tab pos="425846" algn="l"/>
                <a:tab pos="515498" algn="l"/>
                <a:tab pos="2106818" algn="l"/>
              </a:tabLst>
              <a:defRPr/>
            </a:pPr>
            <a:endParaRPr lang="en-US" sz="2100" b="1">
              <a:solidFill>
                <a:srgbClr val="231F20"/>
              </a:solidFill>
              <a:latin typeface="Segoe UI"/>
            </a:endParaRPr>
          </a:p>
          <a:p>
            <a:pPr defTabSz="806867">
              <a:lnSpc>
                <a:spcPts val="882"/>
              </a:lnSpc>
              <a:tabLst>
                <a:tab pos="190510" algn="l"/>
                <a:tab pos="425846" algn="l"/>
                <a:tab pos="515498" algn="l"/>
                <a:tab pos="2106818" algn="l"/>
              </a:tabLst>
              <a:defRPr/>
            </a:pPr>
            <a:endParaRPr lang="en-US" sz="2100" b="1">
              <a:solidFill>
                <a:srgbClr val="231F20"/>
              </a:solidFill>
              <a:latin typeface="Segoe UI"/>
            </a:endParaRPr>
          </a:p>
          <a:p>
            <a:pPr defTabSz="806867">
              <a:lnSpc>
                <a:spcPts val="2277"/>
              </a:lnSpc>
              <a:tabLst>
                <a:tab pos="190510" algn="l"/>
                <a:tab pos="425846" algn="l"/>
                <a:tab pos="515498" algn="l"/>
                <a:tab pos="210681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input video is temporally demultiplexed into two pieces,</a:t>
            </a:r>
          </a:p>
          <a:p>
            <a:pPr defTabSz="806867">
              <a:lnSpc>
                <a:spcPts val="2139"/>
              </a:lnSpc>
              <a:tabLst>
                <a:tab pos="190510" algn="l"/>
                <a:tab pos="425846" algn="l"/>
                <a:tab pos="515498" algn="l"/>
                <a:tab pos="2106818" algn="l"/>
              </a:tabLst>
              <a:defRPr/>
            </a:pPr>
            <a:r>
              <a:rPr lang="en-US" sz="1750">
                <a:solidFill>
                  <a:srgbClr val="231F20"/>
                </a:solidFill>
                <a:latin typeface="Segoe UI"/>
              </a:rPr>
              <a:t>		each carrying half of the original frame rate.</a:t>
            </a: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2850"/>
              </a:lnSpc>
              <a:tabLst>
                <a:tab pos="190510" algn="l"/>
                <a:tab pos="425846" algn="l"/>
                <a:tab pos="515498" algn="l"/>
                <a:tab pos="210681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Base Layer Encoder carries out the normal single-layer cod-</a:t>
            </a:r>
          </a:p>
          <a:p>
            <a:pPr defTabSz="806867">
              <a:lnSpc>
                <a:spcPts val="2128"/>
              </a:lnSpc>
              <a:tabLst>
                <a:tab pos="190510" algn="l"/>
                <a:tab pos="425846" algn="l"/>
                <a:tab pos="515498" algn="l"/>
                <a:tab pos="2106818" algn="l"/>
              </a:tabLst>
              <a:defRPr/>
            </a:pPr>
            <a:r>
              <a:rPr lang="en-US" sz="1750">
                <a:solidFill>
                  <a:srgbClr val="231F20"/>
                </a:solidFill>
                <a:latin typeface="Segoe UI"/>
              </a:rPr>
              <a:t>		ing procedures for its own input video and yields the output</a:t>
            </a: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1585"/>
              </a:lnSpc>
              <a:tabLst>
                <a:tab pos="190510" algn="l"/>
                <a:tab pos="425846" algn="l"/>
                <a:tab pos="515498" algn="l"/>
                <a:tab pos="2106818" algn="l"/>
              </a:tabLst>
              <a:defRPr/>
            </a:pPr>
            <a:r>
              <a:rPr lang="en-US" sz="1750">
                <a:solidFill>
                  <a:srgbClr val="231F20"/>
                </a:solidFill>
                <a:latin typeface="Segoe UI"/>
              </a:rPr>
              <a:t>		bitstream Bits base.</a:t>
            </a: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2848"/>
              </a:lnSpc>
              <a:tabLst>
                <a:tab pos="190510" algn="l"/>
                <a:tab pos="425846" algn="l"/>
                <a:tab pos="515498" algn="l"/>
                <a:tab pos="210681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prediction of matching MBs at the Enhancement Layer</a:t>
            </a:r>
          </a:p>
          <a:p>
            <a:pPr defTabSz="806867">
              <a:lnSpc>
                <a:spcPts val="2128"/>
              </a:lnSpc>
              <a:tabLst>
                <a:tab pos="190510" algn="l"/>
                <a:tab pos="425846" algn="l"/>
                <a:tab pos="515498" algn="l"/>
                <a:tab pos="2106818" algn="l"/>
              </a:tabLst>
              <a:defRPr/>
            </a:pPr>
            <a:r>
              <a:rPr lang="en-US" sz="1750">
                <a:solidFill>
                  <a:srgbClr val="231F20"/>
                </a:solidFill>
                <a:latin typeface="Segoe UI"/>
              </a:rPr>
              <a:t>		can be obtained in two ways:</a:t>
            </a: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882"/>
              </a:lnSpc>
              <a:tabLst>
                <a:tab pos="190510" algn="l"/>
                <a:tab pos="425846" algn="l"/>
                <a:tab pos="515498" algn="l"/>
                <a:tab pos="2106818" algn="l"/>
              </a:tabLst>
              <a:defRPr/>
            </a:pPr>
            <a:endParaRPr lang="en-US" sz="1750">
              <a:solidFill>
                <a:srgbClr val="231F20"/>
              </a:solidFill>
              <a:latin typeface="Segoe UI"/>
            </a:endParaRPr>
          </a:p>
          <a:p>
            <a:pPr defTabSz="806867">
              <a:lnSpc>
                <a:spcPts val="1840"/>
              </a:lnSpc>
              <a:tabLst>
                <a:tab pos="190510" algn="l"/>
                <a:tab pos="425846" algn="l"/>
                <a:tab pos="515498" algn="l"/>
                <a:tab pos="2106818"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Interlayer MC (Motion-Compensated) Prediction (Fig.  11.10(b))</a:t>
            </a:r>
          </a:p>
          <a:p>
            <a:pPr defTabSz="806867">
              <a:lnSpc>
                <a:spcPts val="882"/>
              </a:lnSpc>
              <a:tabLst>
                <a:tab pos="190510" algn="l"/>
                <a:tab pos="425846" algn="l"/>
                <a:tab pos="515498" algn="l"/>
                <a:tab pos="2106818" algn="l"/>
              </a:tabLst>
              <a:defRPr/>
            </a:pPr>
            <a:endParaRPr lang="en-US" sz="1459">
              <a:solidFill>
                <a:srgbClr val="231F20"/>
              </a:solidFill>
              <a:latin typeface="Segoe UI"/>
            </a:endParaRPr>
          </a:p>
          <a:p>
            <a:pPr defTabSz="806867">
              <a:lnSpc>
                <a:spcPts val="2008"/>
              </a:lnSpc>
              <a:tabLst>
                <a:tab pos="190510" algn="l"/>
                <a:tab pos="425846" algn="l"/>
                <a:tab pos="515498" algn="l"/>
                <a:tab pos="2106818"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Combined MC Prediction and Interlayer MC Prediction (Fig.  11.10(c))</a:t>
            </a:r>
          </a:p>
        </p:txBody>
      </p:sp>
      <p:sp>
        <p:nvSpPr>
          <p:cNvPr id="9" name="Footer Placeholder 8">
            <a:extLst>
              <a:ext uri="{FF2B5EF4-FFF2-40B4-BE49-F238E27FC236}">
                <a16:creationId xmlns:a16="http://schemas.microsoft.com/office/drawing/2014/main" id="{9EED7878-392D-4C4B-9A67-FB8BC6616AC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304682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23E.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25E.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11</a:t>
            </a:r>
          </a:p>
        </p:txBody>
      </p:sp>
      <p:sp>
        <p:nvSpPr>
          <p:cNvPr id="6" name="TextBox 5"/>
          <p:cNvSpPr txBox="1"/>
          <p:nvPr/>
        </p:nvSpPr>
        <p:spPr>
          <a:xfrm>
            <a:off x="7830099" y="1581116"/>
            <a:ext cx="1096454" cy="182358"/>
          </a:xfrm>
          <a:prstGeom prst="rect">
            <a:avLst/>
          </a:prstGeom>
          <a:noFill/>
        </p:spPr>
        <p:txBody>
          <a:bodyPr vert="horz" wrap="none" lIns="0" tIns="0" rIns="0" bIns="0" rtlCol="0">
            <a:spAutoFit/>
          </a:bodyPr>
          <a:lstStyle/>
          <a:p>
            <a:pPr>
              <a:lnSpc>
                <a:spcPts val="1429"/>
              </a:lnSpc>
            </a:pPr>
            <a:r>
              <a:rPr lang="en-US" sz="1588">
                <a:solidFill>
                  <a:srgbClr val="000000"/>
                </a:solidFill>
                <a:latin typeface="Times New Roman"/>
              </a:rPr>
              <a:t>Bits_enhance</a:t>
            </a:r>
          </a:p>
        </p:txBody>
      </p:sp>
      <p:sp>
        <p:nvSpPr>
          <p:cNvPr id="7" name="TextBox 6"/>
          <p:cNvSpPr txBox="1"/>
          <p:nvPr/>
        </p:nvSpPr>
        <p:spPr>
          <a:xfrm>
            <a:off x="4116895" y="2448451"/>
            <a:ext cx="1130118" cy="410369"/>
          </a:xfrm>
          <a:prstGeom prst="rect">
            <a:avLst/>
          </a:prstGeom>
          <a:noFill/>
        </p:spPr>
        <p:txBody>
          <a:bodyPr vert="horz" wrap="none" lIns="0" tIns="0" rIns="0" bIns="0" rtlCol="0">
            <a:spAutoFit/>
          </a:bodyPr>
          <a:lstStyle/>
          <a:p>
            <a:pPr defTabSz="806867">
              <a:lnSpc>
                <a:spcPts val="1429"/>
              </a:lnSpc>
              <a:tabLst>
                <a:tab pos="168097" algn="l"/>
              </a:tabLst>
              <a:defRPr/>
            </a:pPr>
            <a:r>
              <a:rPr lang="en-US" sz="1588"/>
              <a:t>	</a:t>
            </a:r>
            <a:r>
              <a:rPr lang="en-US" sz="1588">
                <a:solidFill>
                  <a:srgbClr val="000000"/>
                </a:solidFill>
                <a:latin typeface="Times New Roman"/>
              </a:rPr>
              <a:t>Temporal</a:t>
            </a:r>
          </a:p>
          <a:p>
            <a:pPr defTabSz="806867">
              <a:lnSpc>
                <a:spcPts val="1838"/>
              </a:lnSpc>
              <a:tabLst>
                <a:tab pos="168097" algn="l"/>
              </a:tabLst>
              <a:defRPr/>
            </a:pPr>
            <a:r>
              <a:rPr lang="en-US" sz="1588">
                <a:solidFill>
                  <a:srgbClr val="000000"/>
                </a:solidFill>
                <a:latin typeface="Times New Roman"/>
              </a:rPr>
              <a:t>demultiplexer</a:t>
            </a:r>
          </a:p>
        </p:txBody>
      </p:sp>
      <p:sp>
        <p:nvSpPr>
          <p:cNvPr id="8" name="TextBox 7"/>
          <p:cNvSpPr txBox="1"/>
          <p:nvPr/>
        </p:nvSpPr>
        <p:spPr>
          <a:xfrm>
            <a:off x="3278606" y="2448451"/>
            <a:ext cx="621965" cy="410369"/>
          </a:xfrm>
          <a:prstGeom prst="rect">
            <a:avLst/>
          </a:prstGeom>
          <a:noFill/>
        </p:spPr>
        <p:txBody>
          <a:bodyPr vert="horz" wrap="none" lIns="0" tIns="0" rIns="0" bIns="0" rtlCol="0">
            <a:spAutoFit/>
          </a:bodyPr>
          <a:lstStyle/>
          <a:p>
            <a:pPr defTabSz="806867">
              <a:lnSpc>
                <a:spcPts val="1429"/>
              </a:lnSpc>
              <a:tabLst>
                <a:tab pos="56032" algn="l"/>
              </a:tabLst>
              <a:defRPr/>
            </a:pPr>
            <a:r>
              <a:rPr lang="en-US" sz="1588">
                <a:solidFill>
                  <a:srgbClr val="000000"/>
                </a:solidFill>
                <a:latin typeface="Times New Roman"/>
              </a:rPr>
              <a:t>Current</a:t>
            </a:r>
          </a:p>
          <a:p>
            <a:pPr defTabSz="806867">
              <a:lnSpc>
                <a:spcPts val="1838"/>
              </a:lnSpc>
              <a:tabLst>
                <a:tab pos="56032" algn="l"/>
              </a:tabLst>
              <a:defRPr/>
            </a:pPr>
            <a:r>
              <a:rPr lang="en-US" sz="1588">
                <a:solidFill>
                  <a:srgbClr val="000000"/>
                </a:solidFill>
                <a:latin typeface="Times New Roman"/>
              </a:rPr>
              <a:t>	frame</a:t>
            </a:r>
          </a:p>
        </p:txBody>
      </p:sp>
      <p:sp>
        <p:nvSpPr>
          <p:cNvPr id="9" name="TextBox 8"/>
          <p:cNvSpPr txBox="1"/>
          <p:nvPr/>
        </p:nvSpPr>
        <p:spPr>
          <a:xfrm>
            <a:off x="6026041" y="1514755"/>
            <a:ext cx="1530868" cy="685701"/>
          </a:xfrm>
          <a:prstGeom prst="rect">
            <a:avLst/>
          </a:prstGeom>
          <a:noFill/>
        </p:spPr>
        <p:txBody>
          <a:bodyPr vert="horz" wrap="none" lIns="0" tIns="0" rIns="0" bIns="0" rtlCol="0">
            <a:spAutoFit/>
          </a:bodyPr>
          <a:lstStyle/>
          <a:p>
            <a:pPr defTabSz="806867">
              <a:lnSpc>
                <a:spcPts val="1429"/>
              </a:lnSpc>
              <a:tabLst>
                <a:tab pos="369814" algn="l"/>
                <a:tab pos="437053" algn="l"/>
              </a:tabLst>
              <a:defRPr/>
            </a:pPr>
            <a:r>
              <a:rPr lang="en-US" sz="1588"/>
              <a:t>	</a:t>
            </a:r>
            <a:r>
              <a:rPr lang="en-US" sz="1588">
                <a:solidFill>
                  <a:srgbClr val="000000"/>
                </a:solidFill>
                <a:latin typeface="Times New Roman"/>
              </a:rPr>
              <a:t>Temporal</a:t>
            </a:r>
          </a:p>
          <a:p>
            <a:pPr defTabSz="806867">
              <a:lnSpc>
                <a:spcPts val="2022"/>
              </a:lnSpc>
              <a:tabLst>
                <a:tab pos="369814" algn="l"/>
                <a:tab pos="437053" algn="l"/>
              </a:tabLst>
              <a:defRPr/>
            </a:pPr>
            <a:r>
              <a:rPr lang="en-US" sz="1588">
                <a:solidFill>
                  <a:srgbClr val="000000"/>
                </a:solidFill>
                <a:latin typeface="Times New Roman"/>
              </a:rPr>
              <a:t>enhancement layer</a:t>
            </a:r>
          </a:p>
          <a:p>
            <a:pPr defTabSz="806867">
              <a:lnSpc>
                <a:spcPts val="2114"/>
              </a:lnSpc>
              <a:tabLst>
                <a:tab pos="369814" algn="l"/>
                <a:tab pos="437053" algn="l"/>
              </a:tabLst>
              <a:defRPr/>
            </a:pPr>
            <a:r>
              <a:rPr lang="en-US" sz="1588">
                <a:solidFill>
                  <a:srgbClr val="000000"/>
                </a:solidFill>
                <a:latin typeface="Times New Roman"/>
              </a:rPr>
              <a:t>		encoder</a:t>
            </a:r>
          </a:p>
        </p:txBody>
      </p:sp>
      <p:sp>
        <p:nvSpPr>
          <p:cNvPr id="10" name="TextBox 9"/>
          <p:cNvSpPr txBox="1"/>
          <p:nvPr/>
        </p:nvSpPr>
        <p:spPr>
          <a:xfrm>
            <a:off x="7830099" y="3214933"/>
            <a:ext cx="790281" cy="182358"/>
          </a:xfrm>
          <a:prstGeom prst="rect">
            <a:avLst/>
          </a:prstGeom>
          <a:noFill/>
        </p:spPr>
        <p:txBody>
          <a:bodyPr vert="horz" wrap="none" lIns="0" tIns="0" rIns="0" bIns="0" rtlCol="0">
            <a:spAutoFit/>
          </a:bodyPr>
          <a:lstStyle/>
          <a:p>
            <a:pPr>
              <a:lnSpc>
                <a:spcPts val="1429"/>
              </a:lnSpc>
            </a:pPr>
            <a:r>
              <a:rPr lang="en-US" sz="1588">
                <a:solidFill>
                  <a:srgbClr val="000000"/>
                </a:solidFill>
                <a:latin typeface="Times New Roman"/>
              </a:rPr>
              <a:t>Bits_base</a:t>
            </a:r>
          </a:p>
        </p:txBody>
      </p:sp>
      <p:sp>
        <p:nvSpPr>
          <p:cNvPr id="11" name="TextBox 10"/>
          <p:cNvSpPr txBox="1"/>
          <p:nvPr/>
        </p:nvSpPr>
        <p:spPr>
          <a:xfrm>
            <a:off x="6392743" y="3148572"/>
            <a:ext cx="777649" cy="182358"/>
          </a:xfrm>
          <a:prstGeom prst="rect">
            <a:avLst/>
          </a:prstGeom>
          <a:noFill/>
        </p:spPr>
        <p:txBody>
          <a:bodyPr vert="horz" wrap="none" lIns="0" tIns="0" rIns="0" bIns="0" rtlCol="0">
            <a:spAutoFit/>
          </a:bodyPr>
          <a:lstStyle/>
          <a:p>
            <a:pPr>
              <a:lnSpc>
                <a:spcPts val="1429"/>
              </a:lnSpc>
            </a:pPr>
            <a:r>
              <a:rPr lang="en-US" sz="1588">
                <a:solidFill>
                  <a:srgbClr val="000000"/>
                </a:solidFill>
                <a:latin typeface="Times New Roman"/>
              </a:rPr>
              <a:t>Temporal</a:t>
            </a:r>
          </a:p>
        </p:txBody>
      </p:sp>
      <p:sp>
        <p:nvSpPr>
          <p:cNvPr id="12" name="TextBox 11"/>
          <p:cNvSpPr txBox="1"/>
          <p:nvPr/>
        </p:nvSpPr>
        <p:spPr>
          <a:xfrm>
            <a:off x="2948715" y="3411194"/>
            <a:ext cx="5119800" cy="1603003"/>
          </a:xfrm>
          <a:prstGeom prst="rect">
            <a:avLst/>
          </a:prstGeom>
          <a:noFill/>
        </p:spPr>
        <p:txBody>
          <a:bodyPr vert="horz" wrap="none" lIns="0" tIns="0" rIns="0" bIns="0" rtlCol="0">
            <a:spAutoFit/>
          </a:bodyPr>
          <a:lstStyle/>
          <a:p>
            <a:pPr defTabSz="806867">
              <a:lnSpc>
                <a:spcPts val="1429"/>
              </a:lnSpc>
              <a:tabLst>
                <a:tab pos="2252502" algn="l"/>
                <a:tab pos="3429183" algn="l"/>
                <a:tab pos="3507628" algn="l"/>
              </a:tabLst>
              <a:defRPr/>
            </a:pPr>
            <a:r>
              <a:rPr lang="en-US" sz="1588"/>
              <a:t>		</a:t>
            </a:r>
            <a:r>
              <a:rPr lang="en-US" sz="1588">
                <a:solidFill>
                  <a:srgbClr val="000000"/>
                </a:solidFill>
                <a:latin typeface="Times New Roman"/>
              </a:rPr>
              <a:t>base layer</a:t>
            </a:r>
          </a:p>
          <a:p>
            <a:pPr defTabSz="806867">
              <a:lnSpc>
                <a:spcPts val="2068"/>
              </a:lnSpc>
              <a:tabLst>
                <a:tab pos="2252502" algn="l"/>
                <a:tab pos="3429183" algn="l"/>
                <a:tab pos="3507628" algn="l"/>
              </a:tabLst>
              <a:defRPr/>
            </a:pPr>
            <a:r>
              <a:rPr lang="en-US" sz="1588">
                <a:solidFill>
                  <a:srgbClr val="000000"/>
                </a:solidFill>
                <a:latin typeface="Times New Roman"/>
              </a:rPr>
              <a:t>			encoder</a:t>
            </a:r>
          </a:p>
          <a:p>
            <a:pPr defTabSz="806867">
              <a:lnSpc>
                <a:spcPts val="882"/>
              </a:lnSpc>
              <a:tabLst>
                <a:tab pos="2252502" algn="l"/>
                <a:tab pos="3429183" algn="l"/>
                <a:tab pos="3507628" algn="l"/>
              </a:tabLst>
              <a:defRPr/>
            </a:pPr>
            <a:endParaRPr lang="en-US" sz="1588">
              <a:solidFill>
                <a:srgbClr val="000000"/>
              </a:solidFill>
              <a:latin typeface="Times New Roman"/>
            </a:endParaRPr>
          </a:p>
          <a:p>
            <a:pPr defTabSz="806867">
              <a:lnSpc>
                <a:spcPts val="882"/>
              </a:lnSpc>
              <a:tabLst>
                <a:tab pos="2252502" algn="l"/>
                <a:tab pos="3429183" algn="l"/>
                <a:tab pos="3507628" algn="l"/>
              </a:tabLst>
              <a:defRPr/>
            </a:pPr>
            <a:endParaRPr lang="en-US" sz="1588">
              <a:solidFill>
                <a:srgbClr val="000000"/>
              </a:solidFill>
              <a:latin typeface="Times New Roman"/>
            </a:endParaRPr>
          </a:p>
          <a:p>
            <a:pPr defTabSz="806867">
              <a:lnSpc>
                <a:spcPts val="1563"/>
              </a:lnSpc>
              <a:tabLst>
                <a:tab pos="2252502" algn="l"/>
                <a:tab pos="3429183" algn="l"/>
                <a:tab pos="3507628" algn="l"/>
              </a:tabLst>
              <a:defRPr/>
            </a:pPr>
            <a:r>
              <a:rPr lang="en-US" sz="1588">
                <a:solidFill>
                  <a:srgbClr val="000000"/>
                </a:solidFill>
                <a:latin typeface="Times New Roman"/>
              </a:rPr>
              <a:t>	</a:t>
            </a:r>
            <a:r>
              <a:rPr lang="en-US" sz="1459">
                <a:solidFill>
                  <a:srgbClr val="231F20"/>
                </a:solidFill>
                <a:latin typeface="Segoe UI"/>
              </a:rPr>
              <a:t>(a) Block Diagram</a:t>
            </a:r>
          </a:p>
          <a:p>
            <a:pPr defTabSz="806867">
              <a:lnSpc>
                <a:spcPts val="882"/>
              </a:lnSpc>
              <a:tabLst>
                <a:tab pos="2252502" algn="l"/>
                <a:tab pos="3429183" algn="l"/>
                <a:tab pos="3507628" algn="l"/>
              </a:tabLst>
              <a:defRPr/>
            </a:pPr>
            <a:endParaRPr lang="en-US" sz="1459">
              <a:solidFill>
                <a:srgbClr val="231F20"/>
              </a:solidFill>
              <a:latin typeface="Segoe UI"/>
            </a:endParaRPr>
          </a:p>
          <a:p>
            <a:pPr defTabSz="806867">
              <a:lnSpc>
                <a:spcPts val="882"/>
              </a:lnSpc>
              <a:tabLst>
                <a:tab pos="2252502" algn="l"/>
                <a:tab pos="3429183" algn="l"/>
                <a:tab pos="3507628" algn="l"/>
              </a:tabLst>
              <a:defRPr/>
            </a:pPr>
            <a:endParaRPr lang="en-US" sz="1459">
              <a:solidFill>
                <a:srgbClr val="231F20"/>
              </a:solidFill>
              <a:latin typeface="Segoe UI"/>
            </a:endParaRPr>
          </a:p>
          <a:p>
            <a:pPr defTabSz="806867">
              <a:lnSpc>
                <a:spcPts val="882"/>
              </a:lnSpc>
              <a:tabLst>
                <a:tab pos="2252502" algn="l"/>
                <a:tab pos="3429183" algn="l"/>
                <a:tab pos="3507628" algn="l"/>
              </a:tabLst>
              <a:defRPr/>
            </a:pPr>
            <a:endParaRPr lang="en-US" sz="1459">
              <a:solidFill>
                <a:srgbClr val="231F20"/>
              </a:solidFill>
              <a:latin typeface="Segoe UI"/>
            </a:endParaRPr>
          </a:p>
          <a:p>
            <a:pPr defTabSz="806867">
              <a:lnSpc>
                <a:spcPts val="882"/>
              </a:lnSpc>
              <a:tabLst>
                <a:tab pos="2252502" algn="l"/>
                <a:tab pos="3429183" algn="l"/>
                <a:tab pos="3507628" algn="l"/>
              </a:tabLst>
              <a:defRPr/>
            </a:pPr>
            <a:endParaRPr lang="en-US" sz="1459">
              <a:solidFill>
                <a:srgbClr val="231F20"/>
              </a:solidFill>
              <a:latin typeface="Segoe UI"/>
            </a:endParaRPr>
          </a:p>
          <a:p>
            <a:pPr defTabSz="806867">
              <a:lnSpc>
                <a:spcPts val="1982"/>
              </a:lnSpc>
              <a:tabLst>
                <a:tab pos="2252502" algn="l"/>
                <a:tab pos="3429183" algn="l"/>
                <a:tab pos="3507628" algn="l"/>
              </a:tabLst>
              <a:defRPr/>
            </a:pPr>
            <a:r>
              <a:rPr lang="en-US" sz="1750">
                <a:solidFill>
                  <a:srgbClr val="231F20"/>
                </a:solidFill>
                <a:latin typeface="Segoe UI"/>
              </a:rPr>
              <a:t>Fig 11.10:  Encoder for MPEG-2 Temporal Scalability.</a:t>
            </a:r>
          </a:p>
        </p:txBody>
      </p:sp>
      <p:sp>
        <p:nvSpPr>
          <p:cNvPr id="16" name="Footer Placeholder 15">
            <a:extLst>
              <a:ext uri="{FF2B5EF4-FFF2-40B4-BE49-F238E27FC236}">
                <a16:creationId xmlns:a16="http://schemas.microsoft.com/office/drawing/2014/main" id="{BAEF2B0C-0CBF-40CC-AD2B-081B5891827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80855406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BA.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5DA.tmp"/>
          <p:cNvPicPr>
            <a:picLocks/>
          </p:cNvPicPr>
          <p:nvPr/>
        </p:nvPicPr>
        <p:blipFill>
          <a:blip r:embed="rId3" cstate="print"/>
          <a:stretch>
            <a:fillRect/>
          </a:stretch>
        </p:blipFill>
        <p:spPr>
          <a:xfrm>
            <a:off x="2454088" y="582706"/>
            <a:ext cx="7283824" cy="22412"/>
          </a:xfrm>
          <a:prstGeom prst="rect">
            <a:avLst/>
          </a:prstGeom>
        </p:spPr>
      </p:pic>
      <p:pic>
        <p:nvPicPr>
          <p:cNvPr id="4" name="Picture 3" descr="ws_5EB.tmp"/>
          <p:cNvPicPr>
            <a:picLocks/>
          </p:cNvPicPr>
          <p:nvPr/>
        </p:nvPicPr>
        <p:blipFill>
          <a:blip r:embed="rId4" cstate="print"/>
          <a:stretch>
            <a:fillRect/>
          </a:stretch>
        </p:blipFill>
        <p:spPr>
          <a:xfrm>
            <a:off x="4908177" y="4045324"/>
            <a:ext cx="347382" cy="268941"/>
          </a:xfrm>
          <a:prstGeom prst="rect">
            <a:avLst/>
          </a:prstGeom>
        </p:spPr>
      </p:pic>
      <p:pic>
        <p:nvPicPr>
          <p:cNvPr id="5" name="Picture 4" descr="ws_5FC.tmp"/>
          <p:cNvPicPr>
            <a:picLocks/>
          </p:cNvPicPr>
          <p:nvPr/>
        </p:nvPicPr>
        <p:blipFill>
          <a:blip r:embed="rId5" cstate="print"/>
          <a:stretch>
            <a:fillRect/>
          </a:stretch>
        </p:blipFill>
        <p:spPr>
          <a:xfrm>
            <a:off x="5703794" y="3686735"/>
            <a:ext cx="392206" cy="123265"/>
          </a:xfrm>
          <a:prstGeom prst="rect">
            <a:avLst/>
          </a:prstGeom>
        </p:spPr>
      </p:pic>
      <p:pic>
        <p:nvPicPr>
          <p:cNvPr id="6" name="Picture 5" descr="ws_60C.tmp"/>
          <p:cNvPicPr>
            <a:picLocks/>
          </p:cNvPicPr>
          <p:nvPr/>
        </p:nvPicPr>
        <p:blipFill>
          <a:blip r:embed="rId6" cstate="print"/>
          <a:stretch>
            <a:fillRect/>
          </a:stretch>
        </p:blipFill>
        <p:spPr>
          <a:xfrm>
            <a:off x="5658971" y="4045324"/>
            <a:ext cx="347382" cy="268941"/>
          </a:xfrm>
          <a:prstGeom prst="rect">
            <a:avLst/>
          </a:prstGeom>
        </p:spPr>
      </p:pic>
      <p:pic>
        <p:nvPicPr>
          <p:cNvPr id="7" name="Picture 6" descr="ws_61D.tmp"/>
          <p:cNvPicPr>
            <a:picLocks/>
          </p:cNvPicPr>
          <p:nvPr/>
        </p:nvPicPr>
        <p:blipFill>
          <a:blip r:embed="rId7" cstate="print"/>
          <a:stretch>
            <a:fillRect/>
          </a:stretch>
        </p:blipFill>
        <p:spPr>
          <a:xfrm>
            <a:off x="6443382" y="3686735"/>
            <a:ext cx="392206" cy="123265"/>
          </a:xfrm>
          <a:prstGeom prst="rect">
            <a:avLst/>
          </a:prstGeom>
        </p:spPr>
      </p:pic>
      <p:pic>
        <p:nvPicPr>
          <p:cNvPr id="8" name="Picture 7" descr="ws_61E.tmp"/>
          <p:cNvPicPr>
            <a:picLocks/>
          </p:cNvPicPr>
          <p:nvPr/>
        </p:nvPicPr>
        <p:blipFill>
          <a:blip r:embed="rId8" cstate="print"/>
          <a:stretch>
            <a:fillRect/>
          </a:stretch>
        </p:blipFill>
        <p:spPr>
          <a:xfrm>
            <a:off x="6387353" y="4034118"/>
            <a:ext cx="347382" cy="268941"/>
          </a:xfrm>
          <a:prstGeom prst="rect">
            <a:avLst/>
          </a:prstGeom>
        </p:spPr>
      </p:pic>
      <p:pic>
        <p:nvPicPr>
          <p:cNvPr id="9" name="Picture 8" descr="ws_62E.tmp"/>
          <p:cNvPicPr>
            <a:picLocks/>
          </p:cNvPicPr>
          <p:nvPr/>
        </p:nvPicPr>
        <p:blipFill>
          <a:blip r:embed="rId9" cstate="print"/>
          <a:stretch>
            <a:fillRect/>
          </a:stretch>
        </p:blipFill>
        <p:spPr>
          <a:xfrm>
            <a:off x="7171765" y="3675529"/>
            <a:ext cx="403412" cy="134471"/>
          </a:xfrm>
          <a:prstGeom prst="rect">
            <a:avLst/>
          </a:prstGeom>
        </p:spPr>
      </p:pic>
      <p:pic>
        <p:nvPicPr>
          <p:cNvPr id="10" name="Picture 9" descr="ws_63F.tmp"/>
          <p:cNvPicPr>
            <a:picLocks/>
          </p:cNvPicPr>
          <p:nvPr/>
        </p:nvPicPr>
        <p:blipFill>
          <a:blip r:embed="rId10" cstate="print"/>
          <a:stretch>
            <a:fillRect/>
          </a:stretch>
        </p:blipFill>
        <p:spPr>
          <a:xfrm>
            <a:off x="7126941" y="4034118"/>
            <a:ext cx="336176" cy="268941"/>
          </a:xfrm>
          <a:prstGeom prst="rect">
            <a:avLst/>
          </a:prstGeom>
        </p:spPr>
      </p:pic>
      <p:sp>
        <p:nvSpPr>
          <p:cNvPr id="12" name="TextBox 11"/>
          <p:cNvSpPr txBox="1"/>
          <p:nvPr/>
        </p:nvSpPr>
        <p:spPr>
          <a:xfrm>
            <a:off x="4092724" y="1684603"/>
            <a:ext cx="698909"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Base layer</a:t>
            </a:r>
          </a:p>
        </p:txBody>
      </p:sp>
      <p:sp>
        <p:nvSpPr>
          <p:cNvPr id="13" name="TextBox 12"/>
          <p:cNvSpPr txBox="1"/>
          <p:nvPr/>
        </p:nvSpPr>
        <p:spPr>
          <a:xfrm>
            <a:off x="2468656" y="404644"/>
            <a:ext cx="2894382" cy="744435"/>
          </a:xfrm>
          <a:prstGeom prst="rect">
            <a:avLst/>
          </a:prstGeom>
          <a:noFill/>
        </p:spPr>
        <p:txBody>
          <a:bodyPr vert="horz" wrap="none" lIns="0" tIns="0" rIns="0" bIns="0" rtlCol="0">
            <a:spAutoFit/>
          </a:bodyPr>
          <a:lstStyle/>
          <a:p>
            <a:pPr defTabSz="806867">
              <a:lnSpc>
                <a:spcPts val="1045"/>
              </a:lnSpc>
              <a:tabLst>
                <a:tab pos="1624940" algn="l"/>
              </a:tabLst>
              <a:defRPr/>
            </a:pPr>
            <a:r>
              <a:rPr lang="en-US" sz="1215" i="1">
                <a:solidFill>
                  <a:srgbClr val="231F20"/>
                </a:solidFill>
                <a:latin typeface="Segoe UI"/>
              </a:rPr>
              <a:t>Fundamentals of Multimedia, Chapter 11</a:t>
            </a:r>
          </a:p>
          <a:p>
            <a:pPr defTabSz="806867">
              <a:lnSpc>
                <a:spcPts val="882"/>
              </a:lnSpc>
              <a:tabLst>
                <a:tab pos="1624940" algn="l"/>
              </a:tabLst>
              <a:defRPr/>
            </a:pPr>
            <a:endParaRPr lang="en-US" sz="1215" i="1">
              <a:solidFill>
                <a:srgbClr val="231F20"/>
              </a:solidFill>
              <a:latin typeface="Segoe UI"/>
            </a:endParaRPr>
          </a:p>
          <a:p>
            <a:pPr defTabSz="806867">
              <a:lnSpc>
                <a:spcPts val="882"/>
              </a:lnSpc>
              <a:tabLst>
                <a:tab pos="1624940" algn="l"/>
              </a:tabLst>
              <a:defRPr/>
            </a:pPr>
            <a:endParaRPr lang="en-US" sz="1215" i="1">
              <a:solidFill>
                <a:srgbClr val="231F20"/>
              </a:solidFill>
              <a:latin typeface="Segoe UI"/>
            </a:endParaRPr>
          </a:p>
          <a:p>
            <a:pPr defTabSz="806867">
              <a:lnSpc>
                <a:spcPts val="1774"/>
              </a:lnSpc>
              <a:tabLst>
                <a:tab pos="1624940" algn="l"/>
              </a:tabLst>
              <a:defRPr/>
            </a:pPr>
            <a:r>
              <a:rPr lang="en-US" sz="1215" i="1">
                <a:solidFill>
                  <a:srgbClr val="231F20"/>
                </a:solidFill>
                <a:latin typeface="Segoe UI"/>
              </a:rPr>
              <a:t>	</a:t>
            </a:r>
            <a:r>
              <a:rPr lang="en-US" sz="1302">
                <a:solidFill>
                  <a:srgbClr val="000000"/>
                </a:solidFill>
                <a:latin typeface="Times New Roman"/>
              </a:rPr>
              <a:t>Temporal</a:t>
            </a:r>
          </a:p>
          <a:p>
            <a:pPr defTabSz="806867">
              <a:lnSpc>
                <a:spcPts val="1212"/>
              </a:lnSpc>
              <a:tabLst>
                <a:tab pos="1624940" algn="l"/>
              </a:tabLst>
              <a:defRPr/>
            </a:pPr>
            <a:r>
              <a:rPr lang="en-US" sz="1302">
                <a:solidFill>
                  <a:srgbClr val="000000"/>
                </a:solidFill>
                <a:latin typeface="Times New Roman"/>
              </a:rPr>
              <a:t>	enhancement layer</a:t>
            </a:r>
          </a:p>
        </p:txBody>
      </p:sp>
      <p:sp>
        <p:nvSpPr>
          <p:cNvPr id="14" name="TextBox 13"/>
          <p:cNvSpPr txBox="1"/>
          <p:nvPr/>
        </p:nvSpPr>
        <p:spPr>
          <a:xfrm>
            <a:off x="5487131" y="1178192"/>
            <a:ext cx="110608"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t>
            </a:r>
          </a:p>
        </p:txBody>
      </p:sp>
      <p:sp>
        <p:nvSpPr>
          <p:cNvPr id="15" name="TextBox 14"/>
          <p:cNvSpPr txBox="1"/>
          <p:nvPr/>
        </p:nvSpPr>
        <p:spPr>
          <a:xfrm>
            <a:off x="7776312" y="1953928"/>
            <a:ext cx="125034"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a:t>
            </a:r>
          </a:p>
        </p:txBody>
      </p:sp>
      <p:sp>
        <p:nvSpPr>
          <p:cNvPr id="16" name="TextBox 15"/>
          <p:cNvSpPr txBox="1"/>
          <p:nvPr/>
        </p:nvSpPr>
        <p:spPr>
          <a:xfrm>
            <a:off x="6278077" y="1178192"/>
            <a:ext cx="110608"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t>
            </a:r>
          </a:p>
        </p:txBody>
      </p:sp>
      <p:sp>
        <p:nvSpPr>
          <p:cNvPr id="17" name="TextBox 16"/>
          <p:cNvSpPr txBox="1"/>
          <p:nvPr/>
        </p:nvSpPr>
        <p:spPr>
          <a:xfrm>
            <a:off x="7817480" y="1178192"/>
            <a:ext cx="110608"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t>
            </a:r>
          </a:p>
        </p:txBody>
      </p:sp>
      <p:sp>
        <p:nvSpPr>
          <p:cNvPr id="18" name="TextBox 17"/>
          <p:cNvSpPr txBox="1"/>
          <p:nvPr/>
        </p:nvSpPr>
        <p:spPr>
          <a:xfrm>
            <a:off x="7047695" y="1178192"/>
            <a:ext cx="110608"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t>
            </a:r>
          </a:p>
        </p:txBody>
      </p:sp>
      <p:sp>
        <p:nvSpPr>
          <p:cNvPr id="19" name="TextBox 18"/>
          <p:cNvSpPr txBox="1"/>
          <p:nvPr/>
        </p:nvSpPr>
        <p:spPr>
          <a:xfrm>
            <a:off x="4843164" y="1944339"/>
            <a:ext cx="56106"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I</a:t>
            </a:r>
          </a:p>
        </p:txBody>
      </p:sp>
      <p:sp>
        <p:nvSpPr>
          <p:cNvPr id="20" name="TextBox 19"/>
          <p:cNvSpPr txBox="1"/>
          <p:nvPr/>
        </p:nvSpPr>
        <p:spPr>
          <a:xfrm>
            <a:off x="5585173" y="1944339"/>
            <a:ext cx="110608"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t>
            </a:r>
          </a:p>
        </p:txBody>
      </p:sp>
      <p:sp>
        <p:nvSpPr>
          <p:cNvPr id="21" name="TextBox 20"/>
          <p:cNvSpPr txBox="1"/>
          <p:nvPr/>
        </p:nvSpPr>
        <p:spPr>
          <a:xfrm>
            <a:off x="6354791" y="1944339"/>
            <a:ext cx="110608"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B</a:t>
            </a:r>
          </a:p>
        </p:txBody>
      </p:sp>
      <p:sp>
        <p:nvSpPr>
          <p:cNvPr id="22" name="TextBox 21"/>
          <p:cNvSpPr txBox="1"/>
          <p:nvPr/>
        </p:nvSpPr>
        <p:spPr>
          <a:xfrm>
            <a:off x="7116474" y="1944339"/>
            <a:ext cx="92974" cy="154529"/>
          </a:xfrm>
          <a:prstGeom prst="rect">
            <a:avLst/>
          </a:prstGeom>
          <a:noFill/>
        </p:spPr>
        <p:txBody>
          <a:bodyPr vert="horz" wrap="none" lIns="0" tIns="0" rIns="0" bIns="0" rtlCol="0">
            <a:spAutoFit/>
          </a:bodyPr>
          <a:lstStyle/>
          <a:p>
            <a:pPr>
              <a:lnSpc>
                <a:spcPts val="1172"/>
              </a:lnSpc>
            </a:pPr>
            <a:r>
              <a:rPr lang="en-US" sz="1302">
                <a:solidFill>
                  <a:srgbClr val="000000"/>
                </a:solidFill>
                <a:latin typeface="Times New Roman"/>
              </a:rPr>
              <a:t>P</a:t>
            </a:r>
          </a:p>
        </p:txBody>
      </p:sp>
      <p:sp>
        <p:nvSpPr>
          <p:cNvPr id="23" name="TextBox 22"/>
          <p:cNvSpPr txBox="1"/>
          <p:nvPr/>
        </p:nvSpPr>
        <p:spPr>
          <a:xfrm>
            <a:off x="4079613" y="4311671"/>
            <a:ext cx="538609"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Base Layer</a:t>
            </a:r>
          </a:p>
        </p:txBody>
      </p:sp>
      <p:sp>
        <p:nvSpPr>
          <p:cNvPr id="24" name="TextBox 23"/>
          <p:cNvSpPr txBox="1"/>
          <p:nvPr/>
        </p:nvSpPr>
        <p:spPr>
          <a:xfrm>
            <a:off x="3571314" y="2921860"/>
            <a:ext cx="4291368" cy="848566"/>
          </a:xfrm>
          <a:prstGeom prst="rect">
            <a:avLst/>
          </a:prstGeom>
          <a:noFill/>
        </p:spPr>
        <p:txBody>
          <a:bodyPr vert="horz" wrap="none" lIns="0" tIns="0" rIns="0" bIns="0" rtlCol="0">
            <a:spAutoFit/>
          </a:bodyPr>
          <a:lstStyle/>
          <a:p>
            <a:pPr defTabSz="806867">
              <a:lnSpc>
                <a:spcPts val="1254"/>
              </a:lnSpc>
              <a:tabLst>
                <a:tab pos="515498" algn="l"/>
              </a:tabLst>
              <a:defRPr/>
            </a:pPr>
            <a:r>
              <a:rPr lang="en-US" sz="1459">
                <a:solidFill>
                  <a:srgbClr val="231F20"/>
                </a:solidFill>
                <a:latin typeface="Segoe UI"/>
              </a:rPr>
              <a:t>(b) Interlayer Motion-Compensated (MC) Prediction.</a:t>
            </a:r>
          </a:p>
          <a:p>
            <a:pPr defTabSz="806867">
              <a:lnSpc>
                <a:spcPts val="882"/>
              </a:lnSpc>
              <a:tabLst>
                <a:tab pos="515498" algn="l"/>
              </a:tabLst>
              <a:defRPr/>
            </a:pPr>
            <a:endParaRPr lang="en-US" sz="1459">
              <a:solidFill>
                <a:srgbClr val="231F20"/>
              </a:solidFill>
              <a:latin typeface="Segoe UI"/>
            </a:endParaRPr>
          </a:p>
          <a:p>
            <a:pPr defTabSz="806867">
              <a:lnSpc>
                <a:spcPts val="882"/>
              </a:lnSpc>
              <a:tabLst>
                <a:tab pos="515498" algn="l"/>
              </a:tabLst>
              <a:defRPr/>
            </a:pPr>
            <a:endParaRPr lang="en-US" sz="1459">
              <a:solidFill>
                <a:srgbClr val="231F20"/>
              </a:solidFill>
              <a:latin typeface="Segoe UI"/>
            </a:endParaRPr>
          </a:p>
          <a:p>
            <a:pPr defTabSz="806867">
              <a:lnSpc>
                <a:spcPts val="882"/>
              </a:lnSpc>
              <a:tabLst>
                <a:tab pos="515498" algn="l"/>
              </a:tabLst>
              <a:defRPr/>
            </a:pPr>
            <a:endParaRPr lang="en-US" sz="1459">
              <a:solidFill>
                <a:srgbClr val="231F20"/>
              </a:solidFill>
              <a:latin typeface="Segoe UI"/>
            </a:endParaRPr>
          </a:p>
          <a:p>
            <a:pPr defTabSz="806867">
              <a:lnSpc>
                <a:spcPts val="1510"/>
              </a:lnSpc>
              <a:tabLst>
                <a:tab pos="515498" algn="l"/>
              </a:tabLst>
              <a:defRPr/>
            </a:pPr>
            <a:r>
              <a:rPr lang="en-US" sz="1459">
                <a:solidFill>
                  <a:srgbClr val="231F20"/>
                </a:solidFill>
                <a:latin typeface="Segoe UI"/>
              </a:rPr>
              <a:t>	</a:t>
            </a:r>
            <a:r>
              <a:rPr lang="en-US" sz="926">
                <a:solidFill>
                  <a:srgbClr val="000000"/>
                </a:solidFill>
                <a:latin typeface="Times New Roman"/>
              </a:rPr>
              <a:t>Temporal</a:t>
            </a:r>
          </a:p>
          <a:p>
            <a:pPr defTabSz="806867">
              <a:lnSpc>
                <a:spcPts val="1158"/>
              </a:lnSpc>
              <a:tabLst>
                <a:tab pos="515498" algn="l"/>
              </a:tabLst>
              <a:defRPr/>
            </a:pPr>
            <a:r>
              <a:rPr lang="en-US" sz="926">
                <a:solidFill>
                  <a:srgbClr val="000000"/>
                </a:solidFill>
                <a:latin typeface="Times New Roman"/>
              </a:rPr>
              <a:t>	Enhancement Layer</a:t>
            </a:r>
          </a:p>
        </p:txBody>
      </p:sp>
      <p:sp>
        <p:nvSpPr>
          <p:cNvPr id="25" name="TextBox 24"/>
          <p:cNvSpPr txBox="1"/>
          <p:nvPr/>
        </p:nvSpPr>
        <p:spPr>
          <a:xfrm>
            <a:off x="4795058" y="4568850"/>
            <a:ext cx="40076"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I</a:t>
            </a:r>
          </a:p>
        </p:txBody>
      </p:sp>
      <p:sp>
        <p:nvSpPr>
          <p:cNvPr id="26" name="TextBox 25"/>
          <p:cNvSpPr txBox="1"/>
          <p:nvPr/>
        </p:nvSpPr>
        <p:spPr>
          <a:xfrm>
            <a:off x="5510386" y="4568850"/>
            <a:ext cx="78548"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B</a:t>
            </a:r>
          </a:p>
        </p:txBody>
      </p:sp>
      <p:sp>
        <p:nvSpPr>
          <p:cNvPr id="27" name="TextBox 26"/>
          <p:cNvSpPr txBox="1"/>
          <p:nvPr/>
        </p:nvSpPr>
        <p:spPr>
          <a:xfrm>
            <a:off x="6245352" y="4568850"/>
            <a:ext cx="78548"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B</a:t>
            </a:r>
          </a:p>
        </p:txBody>
      </p:sp>
      <p:sp>
        <p:nvSpPr>
          <p:cNvPr id="28" name="TextBox 27"/>
          <p:cNvSpPr txBox="1"/>
          <p:nvPr/>
        </p:nvSpPr>
        <p:spPr>
          <a:xfrm>
            <a:off x="6986785" y="4568850"/>
            <a:ext cx="65724"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P</a:t>
            </a:r>
          </a:p>
        </p:txBody>
      </p:sp>
      <p:sp>
        <p:nvSpPr>
          <p:cNvPr id="29" name="TextBox 28"/>
          <p:cNvSpPr txBox="1"/>
          <p:nvPr/>
        </p:nvSpPr>
        <p:spPr>
          <a:xfrm>
            <a:off x="6171855" y="3833884"/>
            <a:ext cx="78548"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B</a:t>
            </a:r>
          </a:p>
        </p:txBody>
      </p:sp>
      <p:sp>
        <p:nvSpPr>
          <p:cNvPr id="30" name="TextBox 29"/>
          <p:cNvSpPr txBox="1"/>
          <p:nvPr/>
        </p:nvSpPr>
        <p:spPr>
          <a:xfrm>
            <a:off x="6906821" y="3833884"/>
            <a:ext cx="78548"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B</a:t>
            </a:r>
          </a:p>
        </p:txBody>
      </p:sp>
      <p:sp>
        <p:nvSpPr>
          <p:cNvPr id="31" name="TextBox 30"/>
          <p:cNvSpPr txBox="1"/>
          <p:nvPr/>
        </p:nvSpPr>
        <p:spPr>
          <a:xfrm>
            <a:off x="7641787" y="3833884"/>
            <a:ext cx="78548"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B</a:t>
            </a:r>
          </a:p>
        </p:txBody>
      </p:sp>
      <p:sp>
        <p:nvSpPr>
          <p:cNvPr id="32" name="TextBox 31"/>
          <p:cNvSpPr txBox="1"/>
          <p:nvPr/>
        </p:nvSpPr>
        <p:spPr>
          <a:xfrm>
            <a:off x="5443357" y="3833884"/>
            <a:ext cx="65724" cy="104772"/>
          </a:xfrm>
          <a:prstGeom prst="rect">
            <a:avLst/>
          </a:prstGeom>
          <a:noFill/>
        </p:spPr>
        <p:txBody>
          <a:bodyPr vert="horz" wrap="none" lIns="0" tIns="0" rIns="0" bIns="0" rtlCol="0">
            <a:spAutoFit/>
          </a:bodyPr>
          <a:lstStyle/>
          <a:p>
            <a:pPr>
              <a:lnSpc>
                <a:spcPts val="833"/>
              </a:lnSpc>
            </a:pPr>
            <a:r>
              <a:rPr lang="en-US" sz="926">
                <a:solidFill>
                  <a:srgbClr val="000000"/>
                </a:solidFill>
                <a:latin typeface="Times New Roman"/>
              </a:rPr>
              <a:t>P</a:t>
            </a:r>
          </a:p>
        </p:txBody>
      </p:sp>
      <p:sp>
        <p:nvSpPr>
          <p:cNvPr id="33" name="TextBox 32"/>
          <p:cNvSpPr txBox="1"/>
          <p:nvPr/>
        </p:nvSpPr>
        <p:spPr>
          <a:xfrm>
            <a:off x="7533926" y="4448427"/>
            <a:ext cx="221214" cy="271613"/>
          </a:xfrm>
          <a:prstGeom prst="rect">
            <a:avLst/>
          </a:prstGeom>
          <a:noFill/>
        </p:spPr>
        <p:txBody>
          <a:bodyPr vert="horz" wrap="none" lIns="0" tIns="0" rIns="0" bIns="0" rtlCol="0">
            <a:spAutoFit/>
          </a:bodyPr>
          <a:lstStyle/>
          <a:p>
            <a:pPr>
              <a:lnSpc>
                <a:spcPts val="2083"/>
              </a:lnSpc>
            </a:pPr>
            <a:r>
              <a:rPr lang="en-US" sz="2315">
                <a:solidFill>
                  <a:srgbClr val="000000"/>
                </a:solidFill>
                <a:latin typeface="Times New Roman"/>
              </a:rPr>
              <a:t>...</a:t>
            </a:r>
          </a:p>
        </p:txBody>
      </p:sp>
      <p:sp>
        <p:nvSpPr>
          <p:cNvPr id="34" name="TextBox 33"/>
          <p:cNvSpPr txBox="1"/>
          <p:nvPr/>
        </p:nvSpPr>
        <p:spPr>
          <a:xfrm>
            <a:off x="2449830" y="5456631"/>
            <a:ext cx="5919506" cy="654025"/>
          </a:xfrm>
          <a:prstGeom prst="rect">
            <a:avLst/>
          </a:prstGeom>
          <a:noFill/>
        </p:spPr>
        <p:txBody>
          <a:bodyPr vert="horz" wrap="none" lIns="0" tIns="0" rIns="0" bIns="0" rtlCol="0">
            <a:spAutoFit/>
          </a:bodyPr>
          <a:lstStyle/>
          <a:p>
            <a:pPr defTabSz="806867">
              <a:lnSpc>
                <a:spcPts val="1254"/>
              </a:lnSpc>
              <a:tabLst>
                <a:tab pos="862899" algn="l"/>
              </a:tabLst>
              <a:defRPr/>
            </a:pPr>
            <a:r>
              <a:rPr lang="en-US" sz="1588"/>
              <a:t>	</a:t>
            </a:r>
            <a:r>
              <a:rPr lang="en-US" sz="1459">
                <a:solidFill>
                  <a:srgbClr val="231F20"/>
                </a:solidFill>
                <a:latin typeface="Segoe UI"/>
              </a:rPr>
              <a:t>(c) Combined MC Prediction and Interlayer MC Prediction</a:t>
            </a:r>
          </a:p>
          <a:p>
            <a:pPr defTabSz="806867">
              <a:lnSpc>
                <a:spcPts val="882"/>
              </a:lnSpc>
              <a:tabLst>
                <a:tab pos="862899" algn="l"/>
              </a:tabLst>
              <a:defRPr/>
            </a:pPr>
            <a:endParaRPr lang="en-US" sz="1459">
              <a:solidFill>
                <a:srgbClr val="231F20"/>
              </a:solidFill>
              <a:latin typeface="Segoe UI"/>
            </a:endParaRPr>
          </a:p>
          <a:p>
            <a:pPr defTabSz="806867">
              <a:lnSpc>
                <a:spcPts val="882"/>
              </a:lnSpc>
              <a:tabLst>
                <a:tab pos="862899" algn="l"/>
              </a:tabLst>
              <a:defRPr/>
            </a:pPr>
            <a:endParaRPr lang="en-US" sz="1459">
              <a:solidFill>
                <a:srgbClr val="231F20"/>
              </a:solidFill>
              <a:latin typeface="Segoe UI"/>
            </a:endParaRPr>
          </a:p>
          <a:p>
            <a:pPr defTabSz="806867">
              <a:lnSpc>
                <a:spcPts val="2000"/>
              </a:lnSpc>
              <a:tabLst>
                <a:tab pos="862899" algn="l"/>
              </a:tabLst>
              <a:defRPr/>
            </a:pPr>
            <a:r>
              <a:rPr lang="en-US" sz="1750">
                <a:solidFill>
                  <a:srgbClr val="231F20"/>
                </a:solidFill>
                <a:latin typeface="Segoe UI"/>
              </a:rPr>
              <a:t>Fig 11.10 (Cont’d):  Encoder for MPEG-2 Temporal Scalability</a:t>
            </a:r>
          </a:p>
        </p:txBody>
      </p:sp>
      <p:sp>
        <p:nvSpPr>
          <p:cNvPr id="38" name="Footer Placeholder 37">
            <a:extLst>
              <a:ext uri="{FF2B5EF4-FFF2-40B4-BE49-F238E27FC236}">
                <a16:creationId xmlns:a16="http://schemas.microsoft.com/office/drawing/2014/main" id="{BAA7A83F-EACE-469C-9DBD-7AD140CBA59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1340534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A7.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47984" cy="4937249"/>
          </a:xfrm>
          <a:prstGeom prst="rect">
            <a:avLst/>
          </a:prstGeom>
          <a:noFill/>
        </p:spPr>
        <p:txBody>
          <a:bodyPr vert="horz" wrap="none" lIns="0" tIns="0" rIns="0" bIns="0" rtlCol="0">
            <a:spAutoFit/>
          </a:bodyPr>
          <a:lstStyle/>
          <a:p>
            <a:pPr defTabSz="806867">
              <a:lnSpc>
                <a:spcPts val="1045"/>
              </a:lnSpc>
              <a:tabLst>
                <a:tab pos="190510" algn="l"/>
                <a:tab pos="425846" algn="l"/>
                <a:tab pos="2342154"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2342154" algn="l"/>
              </a:tabLst>
              <a:defRPr/>
            </a:pPr>
            <a:endParaRPr lang="en-US" sz="1215" i="1">
              <a:solidFill>
                <a:srgbClr val="231F20"/>
              </a:solidFill>
              <a:latin typeface="Segoe UI"/>
            </a:endParaRPr>
          </a:p>
          <a:p>
            <a:pPr defTabSz="806867">
              <a:lnSpc>
                <a:spcPts val="882"/>
              </a:lnSpc>
              <a:tabLst>
                <a:tab pos="190510" algn="l"/>
                <a:tab pos="425846" algn="l"/>
                <a:tab pos="2342154" algn="l"/>
              </a:tabLst>
              <a:defRPr/>
            </a:pPr>
            <a:endParaRPr lang="en-US" sz="1215" i="1">
              <a:solidFill>
                <a:srgbClr val="231F20"/>
              </a:solidFill>
              <a:latin typeface="Segoe UI"/>
            </a:endParaRPr>
          </a:p>
          <a:p>
            <a:pPr defTabSz="806867">
              <a:lnSpc>
                <a:spcPts val="882"/>
              </a:lnSpc>
              <a:tabLst>
                <a:tab pos="190510" algn="l"/>
                <a:tab pos="425846" algn="l"/>
                <a:tab pos="2342154" algn="l"/>
              </a:tabLst>
              <a:defRPr/>
            </a:pPr>
            <a:endParaRPr lang="en-US" sz="1215" i="1">
              <a:solidFill>
                <a:srgbClr val="231F20"/>
              </a:solidFill>
              <a:latin typeface="Segoe UI"/>
            </a:endParaRPr>
          </a:p>
          <a:p>
            <a:pPr defTabSz="806867">
              <a:lnSpc>
                <a:spcPts val="882"/>
              </a:lnSpc>
              <a:tabLst>
                <a:tab pos="190510" algn="l"/>
                <a:tab pos="425846" algn="l"/>
                <a:tab pos="2342154" algn="l"/>
              </a:tabLst>
              <a:defRPr/>
            </a:pPr>
            <a:endParaRPr lang="en-US" sz="1215" i="1">
              <a:solidFill>
                <a:srgbClr val="231F20"/>
              </a:solidFill>
              <a:latin typeface="Segoe UI"/>
            </a:endParaRPr>
          </a:p>
          <a:p>
            <a:pPr defTabSz="806867">
              <a:lnSpc>
                <a:spcPts val="882"/>
              </a:lnSpc>
              <a:tabLst>
                <a:tab pos="190510" algn="l"/>
                <a:tab pos="425846" algn="l"/>
                <a:tab pos="2342154" algn="l"/>
              </a:tabLst>
              <a:defRPr/>
            </a:pPr>
            <a:endParaRPr lang="en-US" sz="1215" i="1">
              <a:solidFill>
                <a:srgbClr val="231F20"/>
              </a:solidFill>
              <a:latin typeface="Segoe UI"/>
            </a:endParaRPr>
          </a:p>
          <a:p>
            <a:pPr defTabSz="806867">
              <a:lnSpc>
                <a:spcPts val="882"/>
              </a:lnSpc>
              <a:tabLst>
                <a:tab pos="190510" algn="l"/>
                <a:tab pos="425846" algn="l"/>
                <a:tab pos="2342154" algn="l"/>
              </a:tabLst>
              <a:defRPr/>
            </a:pPr>
            <a:endParaRPr lang="en-US" sz="1215" i="1">
              <a:solidFill>
                <a:srgbClr val="231F20"/>
              </a:solidFill>
              <a:latin typeface="Segoe UI"/>
            </a:endParaRPr>
          </a:p>
          <a:p>
            <a:pPr defTabSz="806867">
              <a:lnSpc>
                <a:spcPts val="2315"/>
              </a:lnSpc>
              <a:tabLst>
                <a:tab pos="190510" algn="l"/>
                <a:tab pos="425846" algn="l"/>
                <a:tab pos="2342154" algn="l"/>
              </a:tabLst>
              <a:defRPr/>
            </a:pPr>
            <a:r>
              <a:rPr lang="en-US" sz="1215" i="1">
                <a:solidFill>
                  <a:srgbClr val="231F20"/>
                </a:solidFill>
                <a:latin typeface="Segoe UI"/>
              </a:rPr>
              <a:t>			</a:t>
            </a:r>
            <a:r>
              <a:rPr lang="en-US" sz="2100" b="1">
                <a:solidFill>
                  <a:srgbClr val="231F20"/>
                </a:solidFill>
                <a:latin typeface="Segoe UI"/>
              </a:rPr>
              <a:t>Hybrid Scalability</a:t>
            </a:r>
          </a:p>
          <a:p>
            <a:pPr defTabSz="806867">
              <a:lnSpc>
                <a:spcPts val="882"/>
              </a:lnSpc>
              <a:tabLst>
                <a:tab pos="190510" algn="l"/>
                <a:tab pos="425846" algn="l"/>
                <a:tab pos="2342154" algn="l"/>
              </a:tabLst>
              <a:defRPr/>
            </a:pPr>
            <a:endParaRPr lang="en-US" sz="2100" b="1">
              <a:solidFill>
                <a:srgbClr val="231F20"/>
              </a:solidFill>
              <a:latin typeface="Segoe UI"/>
            </a:endParaRPr>
          </a:p>
          <a:p>
            <a:pPr defTabSz="806867">
              <a:lnSpc>
                <a:spcPts val="882"/>
              </a:lnSpc>
              <a:tabLst>
                <a:tab pos="190510" algn="l"/>
                <a:tab pos="425846" algn="l"/>
                <a:tab pos="2342154" algn="l"/>
              </a:tabLst>
              <a:defRPr/>
            </a:pPr>
            <a:endParaRPr lang="en-US" sz="2100" b="1">
              <a:solidFill>
                <a:srgbClr val="231F20"/>
              </a:solidFill>
              <a:latin typeface="Segoe UI"/>
            </a:endParaRPr>
          </a:p>
          <a:p>
            <a:pPr defTabSz="806867">
              <a:lnSpc>
                <a:spcPts val="882"/>
              </a:lnSpc>
              <a:tabLst>
                <a:tab pos="190510" algn="l"/>
                <a:tab pos="425846" algn="l"/>
                <a:tab pos="2342154" algn="l"/>
              </a:tabLst>
              <a:defRPr/>
            </a:pPr>
            <a:endParaRPr lang="en-US" sz="2100" b="1">
              <a:solidFill>
                <a:srgbClr val="231F20"/>
              </a:solidFill>
              <a:latin typeface="Segoe UI"/>
            </a:endParaRPr>
          </a:p>
          <a:p>
            <a:pPr defTabSz="806867">
              <a:lnSpc>
                <a:spcPts val="882"/>
              </a:lnSpc>
              <a:tabLst>
                <a:tab pos="190510" algn="l"/>
                <a:tab pos="425846" algn="l"/>
                <a:tab pos="2342154" algn="l"/>
              </a:tabLst>
              <a:defRPr/>
            </a:pPr>
            <a:endParaRPr lang="en-US" sz="2100" b="1">
              <a:solidFill>
                <a:srgbClr val="231F20"/>
              </a:solidFill>
              <a:latin typeface="Segoe UI"/>
            </a:endParaRPr>
          </a:p>
          <a:p>
            <a:pPr defTabSz="806867">
              <a:lnSpc>
                <a:spcPts val="882"/>
              </a:lnSpc>
              <a:tabLst>
                <a:tab pos="190510" algn="l"/>
                <a:tab pos="425846" algn="l"/>
                <a:tab pos="2342154" algn="l"/>
              </a:tabLst>
              <a:defRPr/>
            </a:pPr>
            <a:endParaRPr lang="en-US" sz="2100" b="1">
              <a:solidFill>
                <a:srgbClr val="231F20"/>
              </a:solidFill>
              <a:latin typeface="Segoe UI"/>
            </a:endParaRPr>
          </a:p>
          <a:p>
            <a:pPr defTabSz="806867">
              <a:lnSpc>
                <a:spcPts val="2277"/>
              </a:lnSpc>
              <a:tabLst>
                <a:tab pos="190510" algn="l"/>
                <a:tab pos="425846" algn="l"/>
                <a:tab pos="234215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Any two of the above three scalabilities can be combined to</a:t>
            </a:r>
          </a:p>
          <a:p>
            <a:pPr defTabSz="806867">
              <a:lnSpc>
                <a:spcPts val="2128"/>
              </a:lnSpc>
              <a:tabLst>
                <a:tab pos="190510" algn="l"/>
                <a:tab pos="425846" algn="l"/>
                <a:tab pos="2342154" algn="l"/>
              </a:tabLst>
              <a:defRPr/>
            </a:pPr>
            <a:r>
              <a:rPr lang="en-US" sz="1750">
                <a:solidFill>
                  <a:srgbClr val="231F20"/>
                </a:solidFill>
                <a:latin typeface="Segoe UI"/>
              </a:rPr>
              <a:t>		form hybrid scalability:</a:t>
            </a: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2174"/>
              </a:lnSpc>
              <a:tabLst>
                <a:tab pos="190510" algn="l"/>
                <a:tab pos="425846" algn="l"/>
                <a:tab pos="2342154" algn="l"/>
              </a:tabLst>
              <a:defRPr/>
            </a:pPr>
            <a:r>
              <a:rPr lang="en-US" sz="1750">
                <a:solidFill>
                  <a:srgbClr val="231F20"/>
                </a:solidFill>
                <a:latin typeface="Segoe UI"/>
              </a:rPr>
              <a:t>		1.  Spatial and Temporal Hybrid Scalability.</a:t>
            </a: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1932"/>
              </a:lnSpc>
              <a:tabLst>
                <a:tab pos="190510" algn="l"/>
                <a:tab pos="425846" algn="l"/>
                <a:tab pos="2342154" algn="l"/>
              </a:tabLst>
              <a:defRPr/>
            </a:pPr>
            <a:r>
              <a:rPr lang="en-US" sz="1750">
                <a:solidFill>
                  <a:srgbClr val="231F20"/>
                </a:solidFill>
                <a:latin typeface="Segoe UI"/>
              </a:rPr>
              <a:t>		2.  SNR and Spatial Hybrid Scalability.</a:t>
            </a: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1921"/>
              </a:lnSpc>
              <a:tabLst>
                <a:tab pos="190510" algn="l"/>
                <a:tab pos="425846" algn="l"/>
                <a:tab pos="2342154" algn="l"/>
              </a:tabLst>
              <a:defRPr/>
            </a:pPr>
            <a:r>
              <a:rPr lang="en-US" sz="1750">
                <a:solidFill>
                  <a:srgbClr val="231F20"/>
                </a:solidFill>
                <a:latin typeface="Segoe UI"/>
              </a:rPr>
              <a:t>		3.  SNR and Temporal Hybrid Scalability.</a:t>
            </a: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3139"/>
              </a:lnSpc>
              <a:tabLst>
                <a:tab pos="190510" algn="l"/>
                <a:tab pos="425846" algn="l"/>
                <a:tab pos="234215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Usually, a three-layer hybrid coder will be adopted which con-</a:t>
            </a:r>
          </a:p>
          <a:p>
            <a:pPr defTabSz="806867">
              <a:lnSpc>
                <a:spcPts val="2139"/>
              </a:lnSpc>
              <a:tabLst>
                <a:tab pos="190510" algn="l"/>
                <a:tab pos="425846" algn="l"/>
                <a:tab pos="2342154" algn="l"/>
              </a:tabLst>
              <a:defRPr/>
            </a:pPr>
            <a:r>
              <a:rPr lang="en-US" sz="1750">
                <a:solidFill>
                  <a:srgbClr val="231F20"/>
                </a:solidFill>
                <a:latin typeface="Segoe UI"/>
              </a:rPr>
              <a:t>		sists of Base Layer, Enhancement Layer 1, and Enhancement</a:t>
            </a:r>
          </a:p>
          <a:p>
            <a:pPr defTabSz="806867">
              <a:lnSpc>
                <a:spcPts val="882"/>
              </a:lnSpc>
              <a:tabLst>
                <a:tab pos="190510" algn="l"/>
                <a:tab pos="425846" algn="l"/>
                <a:tab pos="2342154" algn="l"/>
              </a:tabLst>
              <a:defRPr/>
            </a:pPr>
            <a:endParaRPr lang="en-US" sz="1750">
              <a:solidFill>
                <a:srgbClr val="231F20"/>
              </a:solidFill>
              <a:latin typeface="Segoe UI"/>
            </a:endParaRPr>
          </a:p>
          <a:p>
            <a:pPr defTabSz="806867">
              <a:lnSpc>
                <a:spcPts val="1575"/>
              </a:lnSpc>
              <a:tabLst>
                <a:tab pos="190510" algn="l"/>
                <a:tab pos="425846" algn="l"/>
                <a:tab pos="2342154" algn="l"/>
              </a:tabLst>
              <a:defRPr/>
            </a:pPr>
            <a:r>
              <a:rPr lang="en-US" sz="1750">
                <a:solidFill>
                  <a:srgbClr val="231F20"/>
                </a:solidFill>
                <a:latin typeface="Segoe UI"/>
              </a:rPr>
              <a:t>		Layer 2.</a:t>
            </a:r>
          </a:p>
        </p:txBody>
      </p:sp>
      <p:sp>
        <p:nvSpPr>
          <p:cNvPr id="8" name="Footer Placeholder 7">
            <a:extLst>
              <a:ext uri="{FF2B5EF4-FFF2-40B4-BE49-F238E27FC236}">
                <a16:creationId xmlns:a16="http://schemas.microsoft.com/office/drawing/2014/main" id="{FE7F01A0-97A6-4BE3-AC41-8AD6509ECAF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0162597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E4.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49971" cy="4988545"/>
          </a:xfrm>
          <a:prstGeom prst="rect">
            <a:avLst/>
          </a:prstGeom>
          <a:noFill/>
        </p:spPr>
        <p:txBody>
          <a:bodyPr vert="horz" wrap="none" lIns="0" tIns="0" rIns="0" bIns="0" rtlCol="0">
            <a:spAutoFit/>
          </a:bodyPr>
          <a:lstStyle/>
          <a:p>
            <a:pPr defTabSz="806867">
              <a:lnSpc>
                <a:spcPts val="1045"/>
              </a:lnSpc>
              <a:tabLst>
                <a:tab pos="190510" algn="l"/>
                <a:tab pos="425846" algn="l"/>
                <a:tab pos="2330948"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2330948" algn="l"/>
              </a:tabLst>
              <a:defRPr/>
            </a:pPr>
            <a:endParaRPr lang="en-US" sz="1215" i="1">
              <a:solidFill>
                <a:srgbClr val="231F20"/>
              </a:solidFill>
              <a:latin typeface="Segoe UI"/>
            </a:endParaRPr>
          </a:p>
          <a:p>
            <a:pPr defTabSz="806867">
              <a:lnSpc>
                <a:spcPts val="882"/>
              </a:lnSpc>
              <a:tabLst>
                <a:tab pos="190510" algn="l"/>
                <a:tab pos="425846" algn="l"/>
                <a:tab pos="2330948" algn="l"/>
              </a:tabLst>
              <a:defRPr/>
            </a:pPr>
            <a:endParaRPr lang="en-US" sz="1215" i="1">
              <a:solidFill>
                <a:srgbClr val="231F20"/>
              </a:solidFill>
              <a:latin typeface="Segoe UI"/>
            </a:endParaRPr>
          </a:p>
          <a:p>
            <a:pPr defTabSz="806867">
              <a:lnSpc>
                <a:spcPts val="882"/>
              </a:lnSpc>
              <a:tabLst>
                <a:tab pos="190510" algn="l"/>
                <a:tab pos="425846" algn="l"/>
                <a:tab pos="2330948" algn="l"/>
              </a:tabLst>
              <a:defRPr/>
            </a:pPr>
            <a:endParaRPr lang="en-US" sz="1215" i="1">
              <a:solidFill>
                <a:srgbClr val="231F20"/>
              </a:solidFill>
              <a:latin typeface="Segoe UI"/>
            </a:endParaRPr>
          </a:p>
          <a:p>
            <a:pPr defTabSz="806867">
              <a:lnSpc>
                <a:spcPts val="882"/>
              </a:lnSpc>
              <a:tabLst>
                <a:tab pos="190510" algn="l"/>
                <a:tab pos="425846" algn="l"/>
                <a:tab pos="2330948" algn="l"/>
              </a:tabLst>
              <a:defRPr/>
            </a:pPr>
            <a:endParaRPr lang="en-US" sz="1215" i="1">
              <a:solidFill>
                <a:srgbClr val="231F20"/>
              </a:solidFill>
              <a:latin typeface="Segoe UI"/>
            </a:endParaRPr>
          </a:p>
          <a:p>
            <a:pPr defTabSz="806867">
              <a:lnSpc>
                <a:spcPts val="882"/>
              </a:lnSpc>
              <a:tabLst>
                <a:tab pos="190510" algn="l"/>
                <a:tab pos="425846" algn="l"/>
                <a:tab pos="2330948" algn="l"/>
              </a:tabLst>
              <a:defRPr/>
            </a:pPr>
            <a:endParaRPr lang="en-US" sz="1215" i="1">
              <a:solidFill>
                <a:srgbClr val="231F20"/>
              </a:solidFill>
              <a:latin typeface="Segoe UI"/>
            </a:endParaRPr>
          </a:p>
          <a:p>
            <a:pPr defTabSz="806867">
              <a:lnSpc>
                <a:spcPts val="882"/>
              </a:lnSpc>
              <a:tabLst>
                <a:tab pos="190510" algn="l"/>
                <a:tab pos="425846" algn="l"/>
                <a:tab pos="2330948" algn="l"/>
              </a:tabLst>
              <a:defRPr/>
            </a:pPr>
            <a:endParaRPr lang="en-US" sz="1215" i="1">
              <a:solidFill>
                <a:srgbClr val="231F20"/>
              </a:solidFill>
              <a:latin typeface="Segoe UI"/>
            </a:endParaRPr>
          </a:p>
          <a:p>
            <a:pPr defTabSz="806867">
              <a:lnSpc>
                <a:spcPts val="2283"/>
              </a:lnSpc>
              <a:tabLst>
                <a:tab pos="190510" algn="l"/>
                <a:tab pos="425846" algn="l"/>
                <a:tab pos="2330948" algn="l"/>
              </a:tabLst>
              <a:defRPr/>
            </a:pPr>
            <a:r>
              <a:rPr lang="en-US" sz="1215" i="1">
                <a:solidFill>
                  <a:srgbClr val="231F20"/>
                </a:solidFill>
                <a:latin typeface="Segoe UI"/>
              </a:rPr>
              <a:t>			</a:t>
            </a:r>
            <a:r>
              <a:rPr lang="en-US" sz="2100" b="1">
                <a:solidFill>
                  <a:srgbClr val="231F20"/>
                </a:solidFill>
                <a:latin typeface="Segoe UI"/>
              </a:rPr>
              <a:t>Data Partitioning</a:t>
            </a:r>
          </a:p>
          <a:p>
            <a:pPr defTabSz="806867">
              <a:lnSpc>
                <a:spcPts val="882"/>
              </a:lnSpc>
              <a:tabLst>
                <a:tab pos="190510" algn="l"/>
                <a:tab pos="425846" algn="l"/>
                <a:tab pos="2330948" algn="l"/>
              </a:tabLst>
              <a:defRPr/>
            </a:pPr>
            <a:endParaRPr lang="en-US" sz="2100" b="1">
              <a:solidFill>
                <a:srgbClr val="231F20"/>
              </a:solidFill>
              <a:latin typeface="Segoe UI"/>
            </a:endParaRPr>
          </a:p>
          <a:p>
            <a:pPr defTabSz="806867">
              <a:lnSpc>
                <a:spcPts val="882"/>
              </a:lnSpc>
              <a:tabLst>
                <a:tab pos="190510" algn="l"/>
                <a:tab pos="425846" algn="l"/>
                <a:tab pos="2330948" algn="l"/>
              </a:tabLst>
              <a:defRPr/>
            </a:pPr>
            <a:endParaRPr lang="en-US" sz="2100" b="1">
              <a:solidFill>
                <a:srgbClr val="231F20"/>
              </a:solidFill>
              <a:latin typeface="Segoe UI"/>
            </a:endParaRPr>
          </a:p>
          <a:p>
            <a:pPr defTabSz="806867">
              <a:lnSpc>
                <a:spcPts val="882"/>
              </a:lnSpc>
              <a:tabLst>
                <a:tab pos="190510" algn="l"/>
                <a:tab pos="425846" algn="l"/>
                <a:tab pos="2330948" algn="l"/>
              </a:tabLst>
              <a:defRPr/>
            </a:pPr>
            <a:endParaRPr lang="en-US" sz="2100" b="1">
              <a:solidFill>
                <a:srgbClr val="231F20"/>
              </a:solidFill>
              <a:latin typeface="Segoe UI"/>
            </a:endParaRPr>
          </a:p>
          <a:p>
            <a:pPr defTabSz="806867">
              <a:lnSpc>
                <a:spcPts val="882"/>
              </a:lnSpc>
              <a:tabLst>
                <a:tab pos="190510" algn="l"/>
                <a:tab pos="425846" algn="l"/>
                <a:tab pos="2330948" algn="l"/>
              </a:tabLst>
              <a:defRPr/>
            </a:pPr>
            <a:endParaRPr lang="en-US" sz="2100" b="1">
              <a:solidFill>
                <a:srgbClr val="231F20"/>
              </a:solidFill>
              <a:latin typeface="Segoe UI"/>
            </a:endParaRPr>
          </a:p>
          <a:p>
            <a:pPr defTabSz="806867">
              <a:lnSpc>
                <a:spcPts val="882"/>
              </a:lnSpc>
              <a:tabLst>
                <a:tab pos="190510" algn="l"/>
                <a:tab pos="425846" algn="l"/>
                <a:tab pos="2330948" algn="l"/>
              </a:tabLst>
              <a:defRPr/>
            </a:pPr>
            <a:endParaRPr lang="en-US" sz="2100" b="1">
              <a:solidFill>
                <a:srgbClr val="231F20"/>
              </a:solidFill>
              <a:latin typeface="Segoe UI"/>
            </a:endParaRPr>
          </a:p>
          <a:p>
            <a:pPr defTabSz="806867">
              <a:lnSpc>
                <a:spcPts val="2277"/>
              </a:lnSpc>
              <a:tabLst>
                <a:tab pos="190510" algn="l"/>
                <a:tab pos="425846" algn="l"/>
                <a:tab pos="2330948" algn="l"/>
              </a:tabLst>
              <a:defRPr/>
            </a:pPr>
            <a:r>
              <a:rPr lang="en-US" sz="2100" b="1">
                <a:solidFill>
                  <a:srgbClr val="231F20"/>
                </a:solidFill>
                <a:latin typeface="Segoe UI"/>
              </a:rPr>
              <a:t>	</a:t>
            </a:r>
            <a:r>
              <a:rPr lang="en-US" sz="1750" i="1">
                <a:solidFill>
                  <a:srgbClr val="231F20"/>
                </a:solidFill>
                <a:latin typeface="Segoe UI"/>
              </a:rPr>
              <a:t>• Base  partition  </a:t>
            </a:r>
            <a:r>
              <a:rPr lang="en-US" sz="1750">
                <a:solidFill>
                  <a:srgbClr val="231F20"/>
                </a:solidFill>
                <a:latin typeface="Segoe UI"/>
              </a:rPr>
              <a:t>contains  lower-frequency  DCT  coeﬃcients,</a:t>
            </a:r>
          </a:p>
          <a:p>
            <a:pPr defTabSz="806867">
              <a:lnSpc>
                <a:spcPts val="2139"/>
              </a:lnSpc>
              <a:tabLst>
                <a:tab pos="190510" algn="l"/>
                <a:tab pos="425846" algn="l"/>
                <a:tab pos="2330948" algn="l"/>
              </a:tabLst>
              <a:defRPr/>
            </a:pPr>
            <a:r>
              <a:rPr lang="en-US" sz="1750">
                <a:solidFill>
                  <a:srgbClr val="231F20"/>
                </a:solidFill>
                <a:latin typeface="Segoe UI"/>
              </a:rPr>
              <a:t>		</a:t>
            </a:r>
            <a:r>
              <a:rPr lang="en-US" sz="1750" i="1">
                <a:solidFill>
                  <a:srgbClr val="231F20"/>
                </a:solidFill>
                <a:latin typeface="Segoe UI"/>
              </a:rPr>
              <a:t>enhancement  partition  </a:t>
            </a:r>
            <a:r>
              <a:rPr lang="en-US" sz="1750">
                <a:solidFill>
                  <a:srgbClr val="231F20"/>
                </a:solidFill>
                <a:latin typeface="Segoe UI"/>
              </a:rPr>
              <a:t>contains  high-frequency  DCT  coef-</a:t>
            </a: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1575"/>
              </a:lnSpc>
              <a:tabLst>
                <a:tab pos="190510" algn="l"/>
                <a:tab pos="425846" algn="l"/>
                <a:tab pos="2330948" algn="l"/>
              </a:tabLst>
              <a:defRPr/>
            </a:pPr>
            <a:r>
              <a:rPr lang="en-US" sz="1750">
                <a:solidFill>
                  <a:srgbClr val="231F20"/>
                </a:solidFill>
                <a:latin typeface="Segoe UI"/>
              </a:rPr>
              <a:t>		ﬁcients.</a:t>
            </a: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2980"/>
              </a:lnSpc>
              <a:tabLst>
                <a:tab pos="190510" algn="l"/>
                <a:tab pos="425846" algn="l"/>
                <a:tab pos="233094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Strictly  speaking,  data  partitioning  is  not  layered  coding,</a:t>
            </a:r>
          </a:p>
          <a:p>
            <a:pPr defTabSz="806867">
              <a:lnSpc>
                <a:spcPts val="2139"/>
              </a:lnSpc>
              <a:tabLst>
                <a:tab pos="190510" algn="l"/>
                <a:tab pos="425846" algn="l"/>
                <a:tab pos="2330948" algn="l"/>
              </a:tabLst>
              <a:defRPr/>
            </a:pPr>
            <a:r>
              <a:rPr lang="en-US" sz="1750">
                <a:solidFill>
                  <a:srgbClr val="231F20"/>
                </a:solidFill>
                <a:latin typeface="Segoe UI"/>
              </a:rPr>
              <a:t>		since a single stream of video data is simply divided up and</a:t>
            </a: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1575"/>
              </a:lnSpc>
              <a:tabLst>
                <a:tab pos="190510" algn="l"/>
                <a:tab pos="425846" algn="l"/>
                <a:tab pos="2330948" algn="l"/>
              </a:tabLst>
              <a:defRPr/>
            </a:pPr>
            <a:r>
              <a:rPr lang="en-US" sz="1750">
                <a:solidFill>
                  <a:srgbClr val="231F20"/>
                </a:solidFill>
                <a:latin typeface="Segoe UI"/>
              </a:rPr>
              <a:t>		there is no further dependence on the base partition in gen-</a:t>
            </a: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1585"/>
              </a:lnSpc>
              <a:tabLst>
                <a:tab pos="190510" algn="l"/>
                <a:tab pos="425846" algn="l"/>
                <a:tab pos="2330948" algn="l"/>
              </a:tabLst>
              <a:defRPr/>
            </a:pPr>
            <a:r>
              <a:rPr lang="en-US" sz="1750">
                <a:solidFill>
                  <a:srgbClr val="231F20"/>
                </a:solidFill>
                <a:latin typeface="Segoe UI"/>
              </a:rPr>
              <a:t>		erating the enhancement partition.</a:t>
            </a: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882"/>
              </a:lnSpc>
              <a:tabLst>
                <a:tab pos="190510" algn="l"/>
                <a:tab pos="425846" algn="l"/>
                <a:tab pos="2330948" algn="l"/>
              </a:tabLst>
              <a:defRPr/>
            </a:pPr>
            <a:endParaRPr lang="en-US" sz="1750">
              <a:solidFill>
                <a:srgbClr val="231F20"/>
              </a:solidFill>
              <a:latin typeface="Segoe UI"/>
            </a:endParaRPr>
          </a:p>
          <a:p>
            <a:pPr defTabSz="806867">
              <a:lnSpc>
                <a:spcPts val="2980"/>
              </a:lnSpc>
              <a:tabLst>
                <a:tab pos="190510" algn="l"/>
                <a:tab pos="425846" algn="l"/>
                <a:tab pos="233094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Useful for transmission over noisy channels and for progres-</a:t>
            </a:r>
          </a:p>
          <a:p>
            <a:pPr defTabSz="806867">
              <a:lnSpc>
                <a:spcPts val="2128"/>
              </a:lnSpc>
              <a:tabLst>
                <a:tab pos="190510" algn="l"/>
                <a:tab pos="425846" algn="l"/>
                <a:tab pos="2330948" algn="l"/>
              </a:tabLst>
              <a:defRPr/>
            </a:pPr>
            <a:r>
              <a:rPr lang="en-US" sz="1750">
                <a:solidFill>
                  <a:srgbClr val="231F20"/>
                </a:solidFill>
                <a:latin typeface="Segoe UI"/>
              </a:rPr>
              <a:t>		sive transmission.</a:t>
            </a:r>
          </a:p>
        </p:txBody>
      </p:sp>
      <p:sp>
        <p:nvSpPr>
          <p:cNvPr id="8" name="Footer Placeholder 7">
            <a:extLst>
              <a:ext uri="{FF2B5EF4-FFF2-40B4-BE49-F238E27FC236}">
                <a16:creationId xmlns:a16="http://schemas.microsoft.com/office/drawing/2014/main" id="{6551081D-1BAA-4FAF-BD4A-D5F661B593F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40031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1981835">
              <a:lnSpc>
                <a:spcPct val="100000"/>
              </a:lnSpc>
              <a:spcBef>
                <a:spcPts val="100"/>
              </a:spcBef>
            </a:pPr>
            <a:r>
              <a:rPr spc="-520" dirty="0"/>
              <a:t>PRESENTATION</a:t>
            </a:r>
            <a:r>
              <a:rPr spc="35" dirty="0"/>
              <a:t> </a:t>
            </a:r>
            <a:r>
              <a:rPr spc="-655" dirty="0"/>
              <a:t>SPACE</a:t>
            </a:r>
          </a:p>
        </p:txBody>
      </p:sp>
      <p:sp>
        <p:nvSpPr>
          <p:cNvPr id="3" name="object 3"/>
          <p:cNvSpPr txBox="1"/>
          <p:nvPr/>
        </p:nvSpPr>
        <p:spPr>
          <a:xfrm>
            <a:off x="1103477" y="1864740"/>
            <a:ext cx="10075545" cy="3041015"/>
          </a:xfrm>
          <a:prstGeom prst="rect">
            <a:avLst/>
          </a:prstGeom>
        </p:spPr>
        <p:txBody>
          <a:bodyPr vert="horz" wrap="square" lIns="0" tIns="212725" rIns="0" bIns="0" rtlCol="0">
            <a:spAutoFit/>
          </a:bodyPr>
          <a:lstStyle/>
          <a:p>
            <a:pPr marL="240029" indent="-227329" algn="just">
              <a:lnSpc>
                <a:spcPct val="100000"/>
              </a:lnSpc>
              <a:spcBef>
                <a:spcPts val="1675"/>
              </a:spcBef>
              <a:buChar char="•"/>
              <a:tabLst>
                <a:tab pos="240029" algn="l"/>
              </a:tabLst>
            </a:pPr>
            <a:r>
              <a:rPr sz="2400" spc="-150" dirty="0">
                <a:latin typeface="Arial MT"/>
                <a:cs typeface="Arial MT"/>
              </a:rPr>
              <a:t>Paper</a:t>
            </a:r>
            <a:r>
              <a:rPr sz="2400" spc="-20" dirty="0">
                <a:latin typeface="Arial MT"/>
                <a:cs typeface="Arial MT"/>
              </a:rPr>
              <a:t> </a:t>
            </a:r>
            <a:r>
              <a:rPr sz="2400" dirty="0">
                <a:latin typeface="Arial MT"/>
                <a:cs typeface="Arial MT"/>
              </a:rPr>
              <a:t>or</a:t>
            </a:r>
            <a:r>
              <a:rPr sz="2400" spc="-30" dirty="0">
                <a:latin typeface="Arial MT"/>
                <a:cs typeface="Arial MT"/>
              </a:rPr>
              <a:t> </a:t>
            </a:r>
            <a:r>
              <a:rPr sz="2400" spc="-175" dirty="0">
                <a:latin typeface="Arial MT"/>
                <a:cs typeface="Arial MT"/>
              </a:rPr>
              <a:t>computer</a:t>
            </a:r>
            <a:r>
              <a:rPr sz="2400" dirty="0">
                <a:latin typeface="Arial MT"/>
                <a:cs typeface="Arial MT"/>
              </a:rPr>
              <a:t> </a:t>
            </a:r>
            <a:r>
              <a:rPr sz="2400" spc="-190" dirty="0">
                <a:latin typeface="Arial MT"/>
                <a:cs typeface="Arial MT"/>
              </a:rPr>
              <a:t>monitors</a:t>
            </a:r>
            <a:r>
              <a:rPr sz="2400" spc="-15" dirty="0">
                <a:latin typeface="Arial MT"/>
                <a:cs typeface="Arial MT"/>
              </a:rPr>
              <a:t> </a:t>
            </a:r>
            <a:r>
              <a:rPr sz="2400" spc="-10" dirty="0">
                <a:latin typeface="Arial MT"/>
                <a:cs typeface="Arial MT"/>
              </a:rPr>
              <a:t>are </a:t>
            </a:r>
            <a:r>
              <a:rPr sz="2400" spc="-160" dirty="0">
                <a:latin typeface="Arial MT"/>
                <a:cs typeface="Arial MT"/>
              </a:rPr>
              <a:t>examples</a:t>
            </a:r>
            <a:r>
              <a:rPr sz="2400" spc="-5" dirty="0">
                <a:latin typeface="Arial MT"/>
                <a:cs typeface="Arial MT"/>
              </a:rPr>
              <a:t> </a:t>
            </a:r>
            <a:r>
              <a:rPr sz="2400" dirty="0">
                <a:latin typeface="Arial MT"/>
                <a:cs typeface="Arial MT"/>
              </a:rPr>
              <a:t>of</a:t>
            </a:r>
            <a:r>
              <a:rPr sz="2400" spc="60" dirty="0">
                <a:latin typeface="Arial MT"/>
                <a:cs typeface="Arial MT"/>
              </a:rPr>
              <a:t> </a:t>
            </a:r>
            <a:r>
              <a:rPr sz="2400" spc="-155" dirty="0">
                <a:latin typeface="Arial MT"/>
                <a:cs typeface="Arial MT"/>
              </a:rPr>
              <a:t>visual</a:t>
            </a:r>
            <a:r>
              <a:rPr sz="2400" spc="-20" dirty="0">
                <a:latin typeface="Arial MT"/>
                <a:cs typeface="Arial MT"/>
              </a:rPr>
              <a:t> </a:t>
            </a:r>
            <a:r>
              <a:rPr sz="2400" spc="-135" dirty="0">
                <a:latin typeface="Arial MT"/>
                <a:cs typeface="Arial MT"/>
              </a:rPr>
              <a:t>presentation</a:t>
            </a:r>
            <a:r>
              <a:rPr sz="2400" spc="-25" dirty="0">
                <a:latin typeface="Arial MT"/>
                <a:cs typeface="Arial MT"/>
              </a:rPr>
              <a:t> </a:t>
            </a:r>
            <a:r>
              <a:rPr sz="2400" spc="-10" dirty="0">
                <a:latin typeface="Arial MT"/>
                <a:cs typeface="Arial MT"/>
              </a:rPr>
              <a:t>spaces.</a:t>
            </a:r>
            <a:endParaRPr sz="2400">
              <a:latin typeface="Arial MT"/>
              <a:cs typeface="Arial MT"/>
            </a:endParaRPr>
          </a:p>
          <a:p>
            <a:pPr marL="239395" marR="240029" indent="-227329" algn="just">
              <a:lnSpc>
                <a:spcPct val="120000"/>
              </a:lnSpc>
              <a:spcBef>
                <a:spcPts val="1000"/>
              </a:spcBef>
              <a:buChar char="•"/>
              <a:tabLst>
                <a:tab pos="241300" algn="l"/>
              </a:tabLst>
            </a:pPr>
            <a:r>
              <a:rPr sz="2400" dirty="0">
                <a:latin typeface="Arial MT"/>
                <a:cs typeface="Arial MT"/>
              </a:rPr>
              <a:t>A</a:t>
            </a:r>
            <a:r>
              <a:rPr sz="2400" spc="-170" dirty="0">
                <a:latin typeface="Arial MT"/>
                <a:cs typeface="Arial MT"/>
              </a:rPr>
              <a:t> </a:t>
            </a:r>
            <a:r>
              <a:rPr sz="2400" spc="-165" dirty="0">
                <a:latin typeface="Arial MT"/>
                <a:cs typeface="Arial MT"/>
              </a:rPr>
              <a:t>computer-</a:t>
            </a:r>
            <a:r>
              <a:rPr sz="2400" spc="-120" dirty="0">
                <a:latin typeface="Arial MT"/>
                <a:cs typeface="Arial MT"/>
              </a:rPr>
              <a:t>controlled</a:t>
            </a:r>
            <a:r>
              <a:rPr sz="2400" spc="-45" dirty="0">
                <a:latin typeface="Arial MT"/>
                <a:cs typeface="Arial MT"/>
              </a:rPr>
              <a:t> </a:t>
            </a:r>
            <a:r>
              <a:rPr sz="2400" spc="-114" dirty="0">
                <a:latin typeface="Arial MT"/>
                <a:cs typeface="Arial MT"/>
              </a:rPr>
              <a:t>slide</a:t>
            </a:r>
            <a:r>
              <a:rPr sz="2400" dirty="0">
                <a:latin typeface="Arial MT"/>
                <a:cs typeface="Arial MT"/>
              </a:rPr>
              <a:t> </a:t>
            </a:r>
            <a:r>
              <a:rPr sz="2400" spc="-310" dirty="0">
                <a:latin typeface="Arial MT"/>
                <a:cs typeface="Arial MT"/>
              </a:rPr>
              <a:t>show</a:t>
            </a:r>
            <a:r>
              <a:rPr sz="2400" spc="145" dirty="0">
                <a:latin typeface="Arial MT"/>
                <a:cs typeface="Arial MT"/>
              </a:rPr>
              <a:t> </a:t>
            </a:r>
            <a:r>
              <a:rPr sz="2400" spc="-70" dirty="0">
                <a:latin typeface="Arial MT"/>
                <a:cs typeface="Arial MT"/>
              </a:rPr>
              <a:t>that</a:t>
            </a:r>
            <a:r>
              <a:rPr sz="2400" spc="10" dirty="0">
                <a:latin typeface="Arial MT"/>
                <a:cs typeface="Arial MT"/>
              </a:rPr>
              <a:t> </a:t>
            </a:r>
            <a:r>
              <a:rPr sz="2400" spc="-135" dirty="0">
                <a:latin typeface="Arial MT"/>
                <a:cs typeface="Arial MT"/>
              </a:rPr>
              <a:t>projects</a:t>
            </a:r>
            <a:r>
              <a:rPr sz="2400" spc="10" dirty="0">
                <a:latin typeface="Arial MT"/>
                <a:cs typeface="Arial MT"/>
              </a:rPr>
              <a:t> </a:t>
            </a:r>
            <a:r>
              <a:rPr sz="2400" dirty="0">
                <a:latin typeface="Arial MT"/>
                <a:cs typeface="Arial MT"/>
              </a:rPr>
              <a:t>a</a:t>
            </a:r>
            <a:r>
              <a:rPr sz="2400" spc="10" dirty="0">
                <a:latin typeface="Arial MT"/>
                <a:cs typeface="Arial MT"/>
              </a:rPr>
              <a:t> </a:t>
            </a:r>
            <a:r>
              <a:rPr sz="2400" spc="-235" dirty="0">
                <a:latin typeface="Arial MT"/>
                <a:cs typeface="Arial MT"/>
              </a:rPr>
              <a:t>screen’s</a:t>
            </a:r>
            <a:r>
              <a:rPr sz="2400" spc="70" dirty="0">
                <a:latin typeface="Arial MT"/>
                <a:cs typeface="Arial MT"/>
              </a:rPr>
              <a:t> </a:t>
            </a:r>
            <a:r>
              <a:rPr sz="2400" spc="-175" dirty="0">
                <a:latin typeface="Arial MT"/>
                <a:cs typeface="Arial MT"/>
              </a:rPr>
              <a:t>content</a:t>
            </a:r>
            <a:r>
              <a:rPr sz="2400" spc="10" dirty="0">
                <a:latin typeface="Arial MT"/>
                <a:cs typeface="Arial MT"/>
              </a:rPr>
              <a:t> </a:t>
            </a:r>
            <a:r>
              <a:rPr sz="2400" spc="-120" dirty="0">
                <a:latin typeface="Arial MT"/>
                <a:cs typeface="Arial MT"/>
              </a:rPr>
              <a:t>over</a:t>
            </a:r>
            <a:r>
              <a:rPr sz="2400" spc="10" dirty="0">
                <a:latin typeface="Arial MT"/>
                <a:cs typeface="Arial MT"/>
              </a:rPr>
              <a:t> </a:t>
            </a:r>
            <a:r>
              <a:rPr sz="2400" spc="-160" dirty="0">
                <a:latin typeface="Arial MT"/>
                <a:cs typeface="Arial MT"/>
              </a:rPr>
              <a:t>the</a:t>
            </a:r>
            <a:r>
              <a:rPr sz="2400" dirty="0">
                <a:latin typeface="Arial MT"/>
                <a:cs typeface="Arial MT"/>
              </a:rPr>
              <a:t> </a:t>
            </a:r>
            <a:r>
              <a:rPr sz="2400" spc="-10" dirty="0">
                <a:latin typeface="Arial MT"/>
                <a:cs typeface="Arial MT"/>
              </a:rPr>
              <a:t>entire 	</a:t>
            </a:r>
            <a:r>
              <a:rPr sz="2400" spc="-114" dirty="0">
                <a:latin typeface="Arial MT"/>
                <a:cs typeface="Arial MT"/>
              </a:rPr>
              <a:t>projection</a:t>
            </a:r>
            <a:r>
              <a:rPr sz="2400" spc="-55" dirty="0">
                <a:latin typeface="Arial MT"/>
                <a:cs typeface="Arial MT"/>
              </a:rPr>
              <a:t> </a:t>
            </a:r>
            <a:r>
              <a:rPr sz="2400" spc="-225" dirty="0">
                <a:latin typeface="Arial MT"/>
                <a:cs typeface="Arial MT"/>
              </a:rPr>
              <a:t>screen</a:t>
            </a:r>
            <a:r>
              <a:rPr sz="2400" spc="60" dirty="0">
                <a:latin typeface="Arial MT"/>
                <a:cs typeface="Arial MT"/>
              </a:rPr>
              <a:t> </a:t>
            </a:r>
            <a:r>
              <a:rPr sz="2400" spc="-275" dirty="0">
                <a:latin typeface="Arial MT"/>
                <a:cs typeface="Arial MT"/>
              </a:rPr>
              <a:t>is</a:t>
            </a:r>
            <a:r>
              <a:rPr sz="2400" spc="110" dirty="0">
                <a:latin typeface="Arial MT"/>
                <a:cs typeface="Arial MT"/>
              </a:rPr>
              <a:t> </a:t>
            </a:r>
            <a:r>
              <a:rPr sz="2400" dirty="0">
                <a:latin typeface="Arial MT"/>
                <a:cs typeface="Arial MT"/>
              </a:rPr>
              <a:t>a</a:t>
            </a:r>
            <a:r>
              <a:rPr sz="2400" spc="20" dirty="0">
                <a:latin typeface="Arial MT"/>
                <a:cs typeface="Arial MT"/>
              </a:rPr>
              <a:t> </a:t>
            </a:r>
            <a:r>
              <a:rPr sz="2400" spc="-155" dirty="0">
                <a:latin typeface="Arial MT"/>
                <a:cs typeface="Arial MT"/>
              </a:rPr>
              <a:t>visual</a:t>
            </a:r>
            <a:r>
              <a:rPr sz="2400" spc="25" dirty="0">
                <a:latin typeface="Arial MT"/>
                <a:cs typeface="Arial MT"/>
              </a:rPr>
              <a:t> </a:t>
            </a:r>
            <a:r>
              <a:rPr sz="2400" spc="-135" dirty="0">
                <a:latin typeface="Arial MT"/>
                <a:cs typeface="Arial MT"/>
              </a:rPr>
              <a:t>presentation</a:t>
            </a:r>
            <a:r>
              <a:rPr sz="2400" spc="30" dirty="0">
                <a:latin typeface="Arial MT"/>
                <a:cs typeface="Arial MT"/>
              </a:rPr>
              <a:t> </a:t>
            </a:r>
            <a:r>
              <a:rPr sz="2400" spc="-185" dirty="0">
                <a:latin typeface="Arial MT"/>
                <a:cs typeface="Arial MT"/>
              </a:rPr>
              <a:t>space.</a:t>
            </a:r>
            <a:r>
              <a:rPr sz="2400" spc="40" dirty="0">
                <a:latin typeface="Arial MT"/>
                <a:cs typeface="Arial MT"/>
              </a:rPr>
              <a:t> </a:t>
            </a:r>
            <a:r>
              <a:rPr sz="2400" spc="-160" dirty="0">
                <a:latin typeface="Arial MT"/>
                <a:cs typeface="Arial MT"/>
              </a:rPr>
              <a:t>Stereophony</a:t>
            </a:r>
            <a:r>
              <a:rPr sz="2400" spc="25" dirty="0">
                <a:latin typeface="Arial MT"/>
                <a:cs typeface="Arial MT"/>
              </a:rPr>
              <a:t> </a:t>
            </a:r>
            <a:r>
              <a:rPr sz="2400" spc="-90" dirty="0">
                <a:latin typeface="Arial MT"/>
                <a:cs typeface="Arial MT"/>
              </a:rPr>
              <a:t>and</a:t>
            </a:r>
            <a:r>
              <a:rPr sz="2400" spc="40" dirty="0">
                <a:latin typeface="Arial MT"/>
                <a:cs typeface="Arial MT"/>
              </a:rPr>
              <a:t> </a:t>
            </a:r>
            <a:r>
              <a:rPr sz="2400" spc="-90" dirty="0">
                <a:latin typeface="Arial MT"/>
                <a:cs typeface="Arial MT"/>
              </a:rPr>
              <a:t>quadrophony 	</a:t>
            </a:r>
            <a:r>
              <a:rPr sz="2400" spc="-70" dirty="0">
                <a:latin typeface="Arial MT"/>
                <a:cs typeface="Arial MT"/>
              </a:rPr>
              <a:t>define</a:t>
            </a:r>
            <a:r>
              <a:rPr sz="2400" spc="15" dirty="0">
                <a:latin typeface="Arial MT"/>
                <a:cs typeface="Arial MT"/>
              </a:rPr>
              <a:t> </a:t>
            </a:r>
            <a:r>
              <a:rPr sz="2400" spc="-190" dirty="0">
                <a:latin typeface="Arial MT"/>
                <a:cs typeface="Arial MT"/>
              </a:rPr>
              <a:t>acoustic</a:t>
            </a:r>
            <a:r>
              <a:rPr sz="2400" dirty="0">
                <a:latin typeface="Arial MT"/>
                <a:cs typeface="Arial MT"/>
              </a:rPr>
              <a:t> </a:t>
            </a:r>
            <a:r>
              <a:rPr sz="2400" spc="-135" dirty="0">
                <a:latin typeface="Arial MT"/>
                <a:cs typeface="Arial MT"/>
              </a:rPr>
              <a:t>presentation</a:t>
            </a:r>
            <a:r>
              <a:rPr sz="2400" spc="20" dirty="0">
                <a:latin typeface="Arial MT"/>
                <a:cs typeface="Arial MT"/>
              </a:rPr>
              <a:t> </a:t>
            </a:r>
            <a:r>
              <a:rPr sz="2400" spc="-45" dirty="0">
                <a:latin typeface="Arial MT"/>
                <a:cs typeface="Arial MT"/>
              </a:rPr>
              <a:t>spaces.</a:t>
            </a:r>
            <a:endParaRPr sz="2400">
              <a:latin typeface="Arial MT"/>
              <a:cs typeface="Arial MT"/>
            </a:endParaRPr>
          </a:p>
          <a:p>
            <a:pPr marL="239395" marR="5080" indent="-227329" algn="just">
              <a:lnSpc>
                <a:spcPct val="120000"/>
              </a:lnSpc>
              <a:spcBef>
                <a:spcPts val="1010"/>
              </a:spcBef>
              <a:buChar char="•"/>
              <a:tabLst>
                <a:tab pos="241300" algn="l"/>
              </a:tabLst>
            </a:pPr>
            <a:r>
              <a:rPr sz="2400" spc="-170" dirty="0">
                <a:latin typeface="Arial MT"/>
                <a:cs typeface="Arial MT"/>
              </a:rPr>
              <a:t>Presentation</a:t>
            </a:r>
            <a:r>
              <a:rPr sz="2400" dirty="0">
                <a:latin typeface="Arial MT"/>
                <a:cs typeface="Arial MT"/>
              </a:rPr>
              <a:t> </a:t>
            </a:r>
            <a:r>
              <a:rPr sz="2400" spc="-235" dirty="0">
                <a:latin typeface="Arial MT"/>
                <a:cs typeface="Arial MT"/>
              </a:rPr>
              <a:t>spaces</a:t>
            </a:r>
            <a:r>
              <a:rPr sz="2400" spc="70" dirty="0">
                <a:latin typeface="Arial MT"/>
                <a:cs typeface="Arial MT"/>
              </a:rPr>
              <a:t> </a:t>
            </a:r>
            <a:r>
              <a:rPr sz="2400" spc="-10" dirty="0">
                <a:latin typeface="Arial MT"/>
                <a:cs typeface="Arial MT"/>
              </a:rPr>
              <a:t>are</a:t>
            </a:r>
            <a:r>
              <a:rPr sz="2400" spc="-90" dirty="0">
                <a:latin typeface="Arial MT"/>
                <a:cs typeface="Arial MT"/>
              </a:rPr>
              <a:t> </a:t>
            </a:r>
            <a:r>
              <a:rPr sz="2400" dirty="0">
                <a:latin typeface="Arial MT"/>
                <a:cs typeface="Arial MT"/>
              </a:rPr>
              <a:t>part</a:t>
            </a:r>
            <a:r>
              <a:rPr sz="2400" spc="30" dirty="0">
                <a:latin typeface="Arial MT"/>
                <a:cs typeface="Arial MT"/>
              </a:rPr>
              <a:t> </a:t>
            </a:r>
            <a:r>
              <a:rPr sz="2400" dirty="0">
                <a:latin typeface="Arial MT"/>
                <a:cs typeface="Arial MT"/>
              </a:rPr>
              <a:t>of</a:t>
            </a:r>
            <a:r>
              <a:rPr sz="2400" spc="100" dirty="0">
                <a:latin typeface="Arial MT"/>
                <a:cs typeface="Arial MT"/>
              </a:rPr>
              <a:t> </a:t>
            </a:r>
            <a:r>
              <a:rPr sz="2400" spc="-170" dirty="0">
                <a:latin typeface="Arial MT"/>
                <a:cs typeface="Arial MT"/>
              </a:rPr>
              <a:t>the</a:t>
            </a:r>
            <a:r>
              <a:rPr sz="2400" spc="5" dirty="0">
                <a:latin typeface="Arial MT"/>
                <a:cs typeface="Arial MT"/>
              </a:rPr>
              <a:t> </a:t>
            </a:r>
            <a:r>
              <a:rPr sz="2400" spc="-95" dirty="0">
                <a:latin typeface="Arial MT"/>
                <a:cs typeface="Arial MT"/>
              </a:rPr>
              <a:t>above-</a:t>
            </a:r>
            <a:r>
              <a:rPr sz="2400" spc="-125" dirty="0">
                <a:latin typeface="Arial MT"/>
                <a:cs typeface="Arial MT"/>
              </a:rPr>
              <a:t>described</a:t>
            </a:r>
            <a:r>
              <a:rPr sz="2400" spc="20" dirty="0">
                <a:latin typeface="Arial MT"/>
                <a:cs typeface="Arial MT"/>
              </a:rPr>
              <a:t> </a:t>
            </a:r>
            <a:r>
              <a:rPr sz="2400" spc="-135" dirty="0">
                <a:latin typeface="Arial MT"/>
                <a:cs typeface="Arial MT"/>
              </a:rPr>
              <a:t>presentation</a:t>
            </a:r>
            <a:r>
              <a:rPr sz="2400" spc="10" dirty="0">
                <a:latin typeface="Arial MT"/>
                <a:cs typeface="Arial MT"/>
              </a:rPr>
              <a:t> </a:t>
            </a:r>
            <a:r>
              <a:rPr sz="2400" spc="-110" dirty="0">
                <a:latin typeface="Arial MT"/>
                <a:cs typeface="Arial MT"/>
              </a:rPr>
              <a:t>media</a:t>
            </a:r>
            <a:r>
              <a:rPr sz="2400" spc="40" dirty="0">
                <a:latin typeface="Arial MT"/>
                <a:cs typeface="Arial MT"/>
              </a:rPr>
              <a:t> </a:t>
            </a:r>
            <a:r>
              <a:rPr sz="2400" spc="-245" dirty="0">
                <a:latin typeface="Arial MT"/>
                <a:cs typeface="Arial MT"/>
              </a:rPr>
              <a:t>used</a:t>
            </a:r>
            <a:r>
              <a:rPr sz="2400" spc="80" dirty="0">
                <a:latin typeface="Arial MT"/>
                <a:cs typeface="Arial MT"/>
              </a:rPr>
              <a:t> </a:t>
            </a:r>
            <a:r>
              <a:rPr sz="2400" spc="-25" dirty="0">
                <a:latin typeface="Arial MT"/>
                <a:cs typeface="Arial MT"/>
              </a:rPr>
              <a:t>to 	</a:t>
            </a:r>
            <a:r>
              <a:rPr sz="2400" spc="-130" dirty="0">
                <a:latin typeface="Arial MT"/>
                <a:cs typeface="Arial MT"/>
              </a:rPr>
              <a:t>output</a:t>
            </a:r>
            <a:r>
              <a:rPr sz="2400" spc="-30" dirty="0">
                <a:latin typeface="Arial MT"/>
                <a:cs typeface="Arial MT"/>
              </a:rPr>
              <a:t> </a:t>
            </a:r>
            <a:r>
              <a:rPr sz="2400" spc="-20" dirty="0">
                <a:latin typeface="Arial MT"/>
                <a:cs typeface="Arial MT"/>
              </a:rPr>
              <a:t>information</a:t>
            </a:r>
            <a:endParaRPr sz="2400">
              <a:latin typeface="Arial MT"/>
              <a:cs typeface="Arial MT"/>
            </a:endParaRPr>
          </a:p>
        </p:txBody>
      </p:sp>
      <p:sp>
        <p:nvSpPr>
          <p:cNvPr id="5" name="Footer Placeholder 4">
            <a:extLst>
              <a:ext uri="{FF2B5EF4-FFF2-40B4-BE49-F238E27FC236}">
                <a16:creationId xmlns:a16="http://schemas.microsoft.com/office/drawing/2014/main" id="{72C20045-0117-46D7-8A44-0934552161A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3409058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13AD.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84980" cy="5014193"/>
          </a:xfrm>
          <a:prstGeom prst="rect">
            <a:avLst/>
          </a:prstGeom>
          <a:noFill/>
        </p:spPr>
        <p:txBody>
          <a:bodyPr vert="horz" wrap="none" lIns="0" tIns="0" rIns="0" bIns="0" rtlCol="0">
            <a:spAutoFit/>
          </a:bodyPr>
          <a:lstStyle/>
          <a:p>
            <a:pPr defTabSz="806867">
              <a:lnSpc>
                <a:spcPts val="1045"/>
              </a:lnSpc>
              <a:tabLst>
                <a:tab pos="190510" algn="l"/>
                <a:tab pos="425846" algn="l"/>
                <a:tab pos="672389"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672389" algn="l"/>
              </a:tabLst>
              <a:defRPr/>
            </a:pPr>
            <a:endParaRPr lang="en-US" sz="1215" i="1">
              <a:solidFill>
                <a:srgbClr val="231F20"/>
              </a:solidFill>
              <a:latin typeface="Segoe UI"/>
            </a:endParaRPr>
          </a:p>
          <a:p>
            <a:pPr defTabSz="806867">
              <a:lnSpc>
                <a:spcPts val="882"/>
              </a:lnSpc>
              <a:tabLst>
                <a:tab pos="190510" algn="l"/>
                <a:tab pos="425846" algn="l"/>
                <a:tab pos="672389" algn="l"/>
              </a:tabLst>
              <a:defRPr/>
            </a:pPr>
            <a:endParaRPr lang="en-US" sz="1215" i="1">
              <a:solidFill>
                <a:srgbClr val="231F20"/>
              </a:solidFill>
              <a:latin typeface="Segoe UI"/>
            </a:endParaRPr>
          </a:p>
          <a:p>
            <a:pPr defTabSz="806867">
              <a:lnSpc>
                <a:spcPts val="882"/>
              </a:lnSpc>
              <a:tabLst>
                <a:tab pos="190510" algn="l"/>
                <a:tab pos="425846" algn="l"/>
                <a:tab pos="672389" algn="l"/>
              </a:tabLst>
              <a:defRPr/>
            </a:pPr>
            <a:endParaRPr lang="en-US" sz="1215" i="1">
              <a:solidFill>
                <a:srgbClr val="231F20"/>
              </a:solidFill>
              <a:latin typeface="Segoe UI"/>
            </a:endParaRPr>
          </a:p>
          <a:p>
            <a:pPr defTabSz="806867">
              <a:lnSpc>
                <a:spcPts val="882"/>
              </a:lnSpc>
              <a:tabLst>
                <a:tab pos="190510" algn="l"/>
                <a:tab pos="425846" algn="l"/>
                <a:tab pos="672389" algn="l"/>
              </a:tabLst>
              <a:defRPr/>
            </a:pPr>
            <a:endParaRPr lang="en-US" sz="1215" i="1">
              <a:solidFill>
                <a:srgbClr val="231F20"/>
              </a:solidFill>
              <a:latin typeface="Segoe UI"/>
            </a:endParaRPr>
          </a:p>
          <a:p>
            <a:pPr defTabSz="806867">
              <a:lnSpc>
                <a:spcPts val="882"/>
              </a:lnSpc>
              <a:tabLst>
                <a:tab pos="190510" algn="l"/>
                <a:tab pos="425846" algn="l"/>
                <a:tab pos="672389" algn="l"/>
              </a:tabLst>
              <a:defRPr/>
            </a:pPr>
            <a:endParaRPr lang="en-US" sz="1215" i="1">
              <a:solidFill>
                <a:srgbClr val="231F20"/>
              </a:solidFill>
              <a:latin typeface="Segoe UI"/>
            </a:endParaRPr>
          </a:p>
          <a:p>
            <a:pPr defTabSz="806867">
              <a:lnSpc>
                <a:spcPts val="882"/>
              </a:lnSpc>
              <a:tabLst>
                <a:tab pos="190510" algn="l"/>
                <a:tab pos="425846" algn="l"/>
                <a:tab pos="672389" algn="l"/>
              </a:tabLst>
              <a:defRPr/>
            </a:pPr>
            <a:endParaRPr lang="en-US" sz="1215" i="1">
              <a:solidFill>
                <a:srgbClr val="231F20"/>
              </a:solidFill>
              <a:latin typeface="Segoe UI"/>
            </a:endParaRPr>
          </a:p>
          <a:p>
            <a:pPr defTabSz="806867">
              <a:lnSpc>
                <a:spcPts val="2050"/>
              </a:lnSpc>
              <a:tabLst>
                <a:tab pos="190510" algn="l"/>
                <a:tab pos="425846" algn="l"/>
                <a:tab pos="672389" algn="l"/>
              </a:tabLst>
              <a:defRPr/>
            </a:pPr>
            <a:r>
              <a:rPr lang="en-US" sz="1215" i="1">
                <a:solidFill>
                  <a:srgbClr val="231F20"/>
                </a:solidFill>
                <a:latin typeface="Segoe UI"/>
              </a:rPr>
              <a:t>			</a:t>
            </a:r>
            <a:r>
              <a:rPr lang="en-US" sz="2100" b="1">
                <a:solidFill>
                  <a:srgbClr val="231F20"/>
                </a:solidFill>
                <a:latin typeface="Segoe UI"/>
              </a:rPr>
              <a:t>Other Major Diﬀerences from MPEG-1</a:t>
            </a:r>
          </a:p>
          <a:p>
            <a:pPr defTabSz="806867">
              <a:lnSpc>
                <a:spcPts val="882"/>
              </a:lnSpc>
              <a:tabLst>
                <a:tab pos="190510" algn="l"/>
                <a:tab pos="425846" algn="l"/>
                <a:tab pos="672389" algn="l"/>
              </a:tabLst>
              <a:defRPr/>
            </a:pPr>
            <a:endParaRPr lang="en-US" sz="2100" b="1">
              <a:solidFill>
                <a:srgbClr val="231F20"/>
              </a:solidFill>
              <a:latin typeface="Segoe UI"/>
            </a:endParaRPr>
          </a:p>
          <a:p>
            <a:pPr defTabSz="806867">
              <a:lnSpc>
                <a:spcPts val="882"/>
              </a:lnSpc>
              <a:tabLst>
                <a:tab pos="190510" algn="l"/>
                <a:tab pos="425846" algn="l"/>
                <a:tab pos="672389" algn="l"/>
              </a:tabLst>
              <a:defRPr/>
            </a:pPr>
            <a:endParaRPr lang="en-US" sz="2100" b="1">
              <a:solidFill>
                <a:srgbClr val="231F20"/>
              </a:solidFill>
              <a:latin typeface="Segoe UI"/>
            </a:endParaRPr>
          </a:p>
          <a:p>
            <a:pPr defTabSz="806867">
              <a:lnSpc>
                <a:spcPts val="882"/>
              </a:lnSpc>
              <a:tabLst>
                <a:tab pos="190510" algn="l"/>
                <a:tab pos="425846" algn="l"/>
                <a:tab pos="672389" algn="l"/>
              </a:tabLst>
              <a:defRPr/>
            </a:pPr>
            <a:endParaRPr lang="en-US" sz="2100" b="1">
              <a:solidFill>
                <a:srgbClr val="231F20"/>
              </a:solidFill>
              <a:latin typeface="Segoe UI"/>
            </a:endParaRPr>
          </a:p>
          <a:p>
            <a:pPr defTabSz="806867">
              <a:lnSpc>
                <a:spcPts val="882"/>
              </a:lnSpc>
              <a:tabLst>
                <a:tab pos="190510" algn="l"/>
                <a:tab pos="425846" algn="l"/>
                <a:tab pos="672389" algn="l"/>
              </a:tabLst>
              <a:defRPr/>
            </a:pPr>
            <a:endParaRPr lang="en-US" sz="2100" b="1">
              <a:solidFill>
                <a:srgbClr val="231F20"/>
              </a:solidFill>
              <a:latin typeface="Segoe UI"/>
            </a:endParaRPr>
          </a:p>
          <a:p>
            <a:pPr defTabSz="806867">
              <a:lnSpc>
                <a:spcPts val="882"/>
              </a:lnSpc>
              <a:tabLst>
                <a:tab pos="190510" algn="l"/>
                <a:tab pos="425846" algn="l"/>
                <a:tab pos="672389" algn="l"/>
              </a:tabLst>
              <a:defRPr/>
            </a:pPr>
            <a:endParaRPr lang="en-US" sz="2100" b="1">
              <a:solidFill>
                <a:srgbClr val="231F20"/>
              </a:solidFill>
              <a:latin typeface="Segoe UI"/>
            </a:endParaRPr>
          </a:p>
          <a:p>
            <a:pPr defTabSz="806867">
              <a:lnSpc>
                <a:spcPts val="2277"/>
              </a:lnSpc>
              <a:tabLst>
                <a:tab pos="190510" algn="l"/>
                <a:tab pos="425846" algn="l"/>
                <a:tab pos="672389" algn="l"/>
              </a:tabLst>
              <a:defRPr/>
            </a:pPr>
            <a:r>
              <a:rPr lang="en-US" sz="210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Better  resilience  to  bit-errors:   </a:t>
            </a:r>
            <a:r>
              <a:rPr lang="en-US" sz="1750">
                <a:solidFill>
                  <a:srgbClr val="231F20"/>
                </a:solidFill>
                <a:latin typeface="Segoe UI"/>
              </a:rPr>
              <a:t>In  addition  to  </a:t>
            </a:r>
            <a:r>
              <a:rPr lang="en-US" sz="1750" i="1">
                <a:solidFill>
                  <a:srgbClr val="231F20"/>
                </a:solidFill>
                <a:latin typeface="Segoe UI"/>
              </a:rPr>
              <a:t>Program</a:t>
            </a:r>
          </a:p>
          <a:p>
            <a:pPr defTabSz="806867">
              <a:lnSpc>
                <a:spcPts val="2139"/>
              </a:lnSpc>
              <a:tabLst>
                <a:tab pos="190510" algn="l"/>
                <a:tab pos="425846" algn="l"/>
                <a:tab pos="672389" algn="l"/>
              </a:tabLst>
              <a:defRPr/>
            </a:pPr>
            <a:r>
              <a:rPr lang="en-US" sz="1750" i="1">
                <a:solidFill>
                  <a:srgbClr val="231F20"/>
                </a:solidFill>
                <a:latin typeface="Segoe UI"/>
              </a:rPr>
              <a:t>		Stream</a:t>
            </a:r>
            <a:r>
              <a:rPr lang="en-US" sz="1750">
                <a:solidFill>
                  <a:srgbClr val="231F20"/>
                </a:solidFill>
                <a:latin typeface="Segoe UI"/>
              </a:rPr>
              <a:t>, a </a:t>
            </a:r>
            <a:r>
              <a:rPr lang="en-US" sz="1750" i="1">
                <a:solidFill>
                  <a:srgbClr val="231F20"/>
                </a:solidFill>
                <a:latin typeface="Segoe UI"/>
              </a:rPr>
              <a:t>Transport Stream </a:t>
            </a:r>
            <a:r>
              <a:rPr lang="en-US" sz="1750">
                <a:solidFill>
                  <a:srgbClr val="231F20"/>
                </a:solidFill>
                <a:latin typeface="Segoe UI"/>
              </a:rPr>
              <a:t>is added to MPEG-2 bit streams.</a:t>
            </a: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2482"/>
              </a:lnSpc>
              <a:tabLst>
                <a:tab pos="190510" algn="l"/>
                <a:tab pos="425846" algn="l"/>
                <a:tab pos="672389"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Support of 4:2:2 and 4:4:4 chroma subsampling</a:t>
            </a:r>
            <a:r>
              <a:rPr lang="en-US" sz="1750">
                <a:solidFill>
                  <a:srgbClr val="231F20"/>
                </a:solidFill>
                <a:latin typeface="Segoe UI"/>
              </a:rPr>
              <a:t>.</a:t>
            </a: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3036"/>
              </a:lnSpc>
              <a:tabLst>
                <a:tab pos="190510" algn="l"/>
                <a:tab pos="425846" algn="l"/>
                <a:tab pos="672389"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More restricted slice structure:  </a:t>
            </a:r>
            <a:r>
              <a:rPr lang="en-US" sz="1750">
                <a:solidFill>
                  <a:srgbClr val="231F20"/>
                </a:solidFill>
                <a:latin typeface="Segoe UI"/>
              </a:rPr>
              <a:t>MPEG-2 slices must start</a:t>
            </a:r>
          </a:p>
          <a:p>
            <a:pPr defTabSz="806867">
              <a:lnSpc>
                <a:spcPts val="2128"/>
              </a:lnSpc>
              <a:tabLst>
                <a:tab pos="190510" algn="l"/>
                <a:tab pos="425846" algn="l"/>
                <a:tab pos="672389" algn="l"/>
              </a:tabLst>
              <a:defRPr/>
            </a:pPr>
            <a:r>
              <a:rPr lang="en-US" sz="1750">
                <a:solidFill>
                  <a:srgbClr val="231F20"/>
                </a:solidFill>
                <a:latin typeface="Segoe UI"/>
              </a:rPr>
              <a:t>		and end in the same macroblock row.  In other words, the left</a:t>
            </a: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1575"/>
              </a:lnSpc>
              <a:tabLst>
                <a:tab pos="190510" algn="l"/>
                <a:tab pos="425846" algn="l"/>
                <a:tab pos="672389" algn="l"/>
              </a:tabLst>
              <a:defRPr/>
            </a:pPr>
            <a:r>
              <a:rPr lang="en-US" sz="1750">
                <a:solidFill>
                  <a:srgbClr val="231F20"/>
                </a:solidFill>
                <a:latin typeface="Segoe UI"/>
              </a:rPr>
              <a:t>		edge of a picture always starts a new slice and the longest</a:t>
            </a: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1585"/>
              </a:lnSpc>
              <a:tabLst>
                <a:tab pos="190510" algn="l"/>
                <a:tab pos="425846" algn="l"/>
                <a:tab pos="672389" algn="l"/>
              </a:tabLst>
              <a:defRPr/>
            </a:pPr>
            <a:r>
              <a:rPr lang="en-US" sz="1750">
                <a:solidFill>
                  <a:srgbClr val="231F20"/>
                </a:solidFill>
                <a:latin typeface="Segoe UI"/>
              </a:rPr>
              <a:t>		slice in MPEG-2 can have only one row of macroblocks.</a:t>
            </a: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882"/>
              </a:lnSpc>
              <a:tabLst>
                <a:tab pos="190510" algn="l"/>
                <a:tab pos="425846" algn="l"/>
                <a:tab pos="672389" algn="l"/>
              </a:tabLst>
              <a:defRPr/>
            </a:pPr>
            <a:endParaRPr lang="en-US" sz="1750">
              <a:solidFill>
                <a:srgbClr val="231F20"/>
              </a:solidFill>
              <a:latin typeface="Segoe UI"/>
            </a:endParaRPr>
          </a:p>
          <a:p>
            <a:pPr defTabSz="806867">
              <a:lnSpc>
                <a:spcPts val="2482"/>
              </a:lnSpc>
              <a:tabLst>
                <a:tab pos="190510" algn="l"/>
                <a:tab pos="425846" algn="l"/>
                <a:tab pos="672389"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More  ﬂexible  video  formats:   </a:t>
            </a:r>
            <a:r>
              <a:rPr lang="en-US" sz="1750">
                <a:solidFill>
                  <a:srgbClr val="231F20"/>
                </a:solidFill>
                <a:latin typeface="Segoe UI"/>
              </a:rPr>
              <a:t>It  supports  various  picture</a:t>
            </a:r>
          </a:p>
          <a:p>
            <a:pPr defTabSz="806867">
              <a:lnSpc>
                <a:spcPts val="2128"/>
              </a:lnSpc>
              <a:tabLst>
                <a:tab pos="190510" algn="l"/>
                <a:tab pos="425846" algn="l"/>
                <a:tab pos="672389" algn="l"/>
              </a:tabLst>
              <a:defRPr/>
            </a:pPr>
            <a:r>
              <a:rPr lang="en-US" sz="1750">
                <a:solidFill>
                  <a:srgbClr val="231F20"/>
                </a:solidFill>
                <a:latin typeface="Segoe UI"/>
              </a:rPr>
              <a:t>		resolutions as deﬁned by DVD, ATV and HDTV.</a:t>
            </a:r>
          </a:p>
        </p:txBody>
      </p:sp>
      <p:sp>
        <p:nvSpPr>
          <p:cNvPr id="8" name="Footer Placeholder 7">
            <a:extLst>
              <a:ext uri="{FF2B5EF4-FFF2-40B4-BE49-F238E27FC236}">
                <a16:creationId xmlns:a16="http://schemas.microsoft.com/office/drawing/2014/main" id="{CA505644-F9E2-4D56-86DF-EFC4874A566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349797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1851.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1861.tmp"/>
          <p:cNvPicPr>
            <a:picLocks/>
          </p:cNvPicPr>
          <p:nvPr/>
        </p:nvPicPr>
        <p:blipFill>
          <a:blip r:embed="rId3" cstate="print"/>
          <a:stretch>
            <a:fillRect/>
          </a:stretch>
        </p:blipFill>
        <p:spPr>
          <a:xfrm>
            <a:off x="2454088" y="4852147"/>
            <a:ext cx="7507941" cy="974912"/>
          </a:xfrm>
          <a:prstGeom prst="rect">
            <a:avLst/>
          </a:prstGeom>
        </p:spPr>
      </p:pic>
      <p:sp>
        <p:nvSpPr>
          <p:cNvPr id="5" name="TextBox 4"/>
          <p:cNvSpPr txBox="1"/>
          <p:nvPr/>
        </p:nvSpPr>
        <p:spPr>
          <a:xfrm>
            <a:off x="2468656" y="404643"/>
            <a:ext cx="6472669" cy="4424288"/>
          </a:xfrm>
          <a:prstGeom prst="rect">
            <a:avLst/>
          </a:prstGeom>
          <a:noFill/>
        </p:spPr>
        <p:txBody>
          <a:bodyPr vert="horz" wrap="none" lIns="0" tIns="0" rIns="0" bIns="0" rtlCol="0">
            <a:spAutoFit/>
          </a:bodyPr>
          <a:lstStyle/>
          <a:p>
            <a:pPr defTabSz="806867">
              <a:lnSpc>
                <a:spcPts val="1045"/>
              </a:lnSpc>
              <a:tabLst>
                <a:tab pos="190510" algn="l"/>
                <a:tab pos="425846" algn="l"/>
                <a:tab pos="750834" algn="l"/>
                <a:tab pos="806867" algn="l"/>
              </a:tabLst>
              <a:defRPr/>
            </a:pPr>
            <a:r>
              <a:rPr lang="en-US" sz="1215" i="1">
                <a:solidFill>
                  <a:srgbClr val="231F20"/>
                </a:solidFill>
                <a:latin typeface="Segoe UI"/>
              </a:rPr>
              <a:t>Fundamentals of Multimedia, Chapter 11</a:t>
            </a:r>
          </a:p>
          <a:p>
            <a:pPr defTabSz="806867">
              <a:lnSpc>
                <a:spcPts val="882"/>
              </a:lnSpc>
              <a:tabLst>
                <a:tab pos="190510" algn="l"/>
                <a:tab pos="425846" algn="l"/>
                <a:tab pos="750834" algn="l"/>
                <a:tab pos="806867" algn="l"/>
              </a:tabLst>
              <a:defRPr/>
            </a:pPr>
            <a:endParaRPr lang="en-US" sz="1215" i="1">
              <a:solidFill>
                <a:srgbClr val="231F20"/>
              </a:solidFill>
              <a:latin typeface="Segoe UI"/>
            </a:endParaRPr>
          </a:p>
          <a:p>
            <a:pPr defTabSz="806867">
              <a:lnSpc>
                <a:spcPts val="882"/>
              </a:lnSpc>
              <a:tabLst>
                <a:tab pos="190510" algn="l"/>
                <a:tab pos="425846" algn="l"/>
                <a:tab pos="750834" algn="l"/>
                <a:tab pos="806867" algn="l"/>
              </a:tabLst>
              <a:defRPr/>
            </a:pPr>
            <a:endParaRPr lang="en-US" sz="1215" i="1">
              <a:solidFill>
                <a:srgbClr val="231F20"/>
              </a:solidFill>
              <a:latin typeface="Segoe UI"/>
            </a:endParaRPr>
          </a:p>
          <a:p>
            <a:pPr defTabSz="806867">
              <a:lnSpc>
                <a:spcPts val="882"/>
              </a:lnSpc>
              <a:tabLst>
                <a:tab pos="190510" algn="l"/>
                <a:tab pos="425846" algn="l"/>
                <a:tab pos="750834" algn="l"/>
                <a:tab pos="806867" algn="l"/>
              </a:tabLst>
              <a:defRPr/>
            </a:pPr>
            <a:endParaRPr lang="en-US" sz="1215" i="1">
              <a:solidFill>
                <a:srgbClr val="231F20"/>
              </a:solidFill>
              <a:latin typeface="Segoe UI"/>
            </a:endParaRPr>
          </a:p>
          <a:p>
            <a:pPr defTabSz="806867">
              <a:lnSpc>
                <a:spcPts val="882"/>
              </a:lnSpc>
              <a:tabLst>
                <a:tab pos="190510" algn="l"/>
                <a:tab pos="425846" algn="l"/>
                <a:tab pos="750834" algn="l"/>
                <a:tab pos="806867" algn="l"/>
              </a:tabLst>
              <a:defRPr/>
            </a:pPr>
            <a:endParaRPr lang="en-US" sz="1215" i="1">
              <a:solidFill>
                <a:srgbClr val="231F20"/>
              </a:solidFill>
              <a:latin typeface="Segoe UI"/>
            </a:endParaRPr>
          </a:p>
          <a:p>
            <a:pPr defTabSz="806867">
              <a:lnSpc>
                <a:spcPts val="2555"/>
              </a:lnSpc>
              <a:tabLst>
                <a:tab pos="190510" algn="l"/>
                <a:tab pos="425846" algn="l"/>
                <a:tab pos="750834" algn="l"/>
                <a:tab pos="806867" algn="l"/>
              </a:tabLst>
              <a:defRPr/>
            </a:pPr>
            <a:r>
              <a:rPr lang="en-US" sz="2100" b="1">
                <a:solidFill>
                  <a:srgbClr val="231F20"/>
                </a:solidFill>
                <a:latin typeface="Segoe UI"/>
              </a:rPr>
              <a:t>Other Major Diﬀerences from MPEG-1 (Cont’d)</a:t>
            </a:r>
          </a:p>
          <a:p>
            <a:pPr defTabSz="806867">
              <a:lnSpc>
                <a:spcPts val="882"/>
              </a:lnSpc>
              <a:tabLst>
                <a:tab pos="190510" algn="l"/>
                <a:tab pos="425846" algn="l"/>
                <a:tab pos="750834" algn="l"/>
                <a:tab pos="806867" algn="l"/>
              </a:tabLst>
              <a:defRPr/>
            </a:pPr>
            <a:endParaRPr lang="en-US" sz="2100" b="1">
              <a:solidFill>
                <a:srgbClr val="231F20"/>
              </a:solidFill>
              <a:latin typeface="Segoe UI"/>
            </a:endParaRPr>
          </a:p>
          <a:p>
            <a:pPr defTabSz="806867">
              <a:lnSpc>
                <a:spcPts val="882"/>
              </a:lnSpc>
              <a:tabLst>
                <a:tab pos="190510" algn="l"/>
                <a:tab pos="425846" algn="l"/>
                <a:tab pos="750834" algn="l"/>
                <a:tab pos="806867" algn="l"/>
              </a:tabLst>
              <a:defRPr/>
            </a:pPr>
            <a:endParaRPr lang="en-US" sz="2100" b="1">
              <a:solidFill>
                <a:srgbClr val="231F20"/>
              </a:solidFill>
              <a:latin typeface="Segoe UI"/>
            </a:endParaRPr>
          </a:p>
          <a:p>
            <a:pPr defTabSz="806867">
              <a:lnSpc>
                <a:spcPts val="882"/>
              </a:lnSpc>
              <a:tabLst>
                <a:tab pos="190510" algn="l"/>
                <a:tab pos="425846" algn="l"/>
                <a:tab pos="750834" algn="l"/>
                <a:tab pos="806867" algn="l"/>
              </a:tabLst>
              <a:defRPr/>
            </a:pPr>
            <a:endParaRPr lang="en-US" sz="2100" b="1">
              <a:solidFill>
                <a:srgbClr val="231F20"/>
              </a:solidFill>
              <a:latin typeface="Segoe UI"/>
            </a:endParaRPr>
          </a:p>
          <a:p>
            <a:pPr defTabSz="806867">
              <a:lnSpc>
                <a:spcPts val="882"/>
              </a:lnSpc>
              <a:tabLst>
                <a:tab pos="190510" algn="l"/>
                <a:tab pos="425846" algn="l"/>
                <a:tab pos="750834" algn="l"/>
                <a:tab pos="806867" algn="l"/>
              </a:tabLst>
              <a:defRPr/>
            </a:pPr>
            <a:endParaRPr lang="en-US" sz="2100" b="1">
              <a:solidFill>
                <a:srgbClr val="231F20"/>
              </a:solidFill>
              <a:latin typeface="Segoe UI"/>
            </a:endParaRPr>
          </a:p>
          <a:p>
            <a:pPr defTabSz="806867">
              <a:lnSpc>
                <a:spcPts val="882"/>
              </a:lnSpc>
              <a:tabLst>
                <a:tab pos="190510" algn="l"/>
                <a:tab pos="425846" algn="l"/>
                <a:tab pos="750834" algn="l"/>
                <a:tab pos="806867" algn="l"/>
              </a:tabLst>
              <a:defRPr/>
            </a:pPr>
            <a:endParaRPr lang="en-US" sz="2100" b="1">
              <a:solidFill>
                <a:srgbClr val="231F20"/>
              </a:solidFill>
              <a:latin typeface="Segoe UI"/>
            </a:endParaRPr>
          </a:p>
          <a:p>
            <a:pPr defTabSz="806867">
              <a:lnSpc>
                <a:spcPts val="2277"/>
              </a:lnSpc>
              <a:tabLst>
                <a:tab pos="190510" algn="l"/>
                <a:tab pos="425846" algn="l"/>
                <a:tab pos="750834" algn="l"/>
                <a:tab pos="806867" algn="l"/>
              </a:tabLst>
              <a:defRPr/>
            </a:pPr>
            <a:r>
              <a:rPr lang="en-US" sz="210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Nonlinear quantization </a:t>
            </a:r>
            <a:r>
              <a:rPr lang="en-US" sz="1750">
                <a:solidFill>
                  <a:srgbClr val="231F20"/>
                </a:solidFill>
                <a:latin typeface="Segoe UI"/>
              </a:rPr>
              <a:t>— two types of scales are allowed:</a:t>
            </a: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2672"/>
              </a:lnSpc>
              <a:tabLst>
                <a:tab pos="190510" algn="l"/>
                <a:tab pos="425846" algn="l"/>
                <a:tab pos="750834" algn="l"/>
                <a:tab pos="806867" algn="l"/>
              </a:tabLst>
              <a:defRPr/>
            </a:pPr>
            <a:r>
              <a:rPr lang="en-US" sz="1750">
                <a:solidFill>
                  <a:srgbClr val="231F20"/>
                </a:solidFill>
                <a:latin typeface="Segoe UI"/>
              </a:rPr>
              <a:t>		1.  For the ﬁrst type, </a:t>
            </a:r>
            <a:r>
              <a:rPr lang="en-US" sz="1750" i="1">
                <a:solidFill>
                  <a:srgbClr val="231F20"/>
                </a:solidFill>
                <a:latin typeface="Segoe UI"/>
              </a:rPr>
              <a:t>scale </a:t>
            </a:r>
            <a:r>
              <a:rPr lang="en-US" sz="1750">
                <a:solidFill>
                  <a:srgbClr val="231F20"/>
                </a:solidFill>
                <a:latin typeface="Segoe UI"/>
              </a:rPr>
              <a:t>is the same as in MPEG-1 in which</a:t>
            </a:r>
          </a:p>
          <a:p>
            <a:pPr defTabSz="806867">
              <a:lnSpc>
                <a:spcPts val="2715"/>
              </a:lnSpc>
              <a:tabLst>
                <a:tab pos="190510" algn="l"/>
                <a:tab pos="425846" algn="l"/>
                <a:tab pos="750834" algn="l"/>
                <a:tab pos="806867" algn="l"/>
              </a:tabLst>
              <a:defRPr/>
            </a:pPr>
            <a:r>
              <a:rPr lang="en-US" sz="1750">
                <a:solidFill>
                  <a:srgbClr val="231F20"/>
                </a:solidFill>
                <a:latin typeface="Segoe UI"/>
              </a:rPr>
              <a:t>			it is an integer in the range of [1, 31] and </a:t>
            </a:r>
            <a:r>
              <a:rPr lang="en-US" sz="1750" i="1">
                <a:solidFill>
                  <a:srgbClr val="231F20"/>
                </a:solidFill>
                <a:latin typeface="Segoe UI"/>
              </a:rPr>
              <a:t>scale</a:t>
            </a:r>
            <a:r>
              <a:rPr lang="en-US" sz="1459" i="1">
                <a:solidFill>
                  <a:srgbClr val="231F20"/>
                </a:solidFill>
                <a:latin typeface="Segoe UI"/>
              </a:rPr>
              <a:t>i </a:t>
            </a:r>
            <a:r>
              <a:rPr lang="en-US" sz="1750">
                <a:solidFill>
                  <a:srgbClr val="231F20"/>
                </a:solidFill>
                <a:latin typeface="Segoe UI"/>
              </a:rPr>
              <a:t>= </a:t>
            </a:r>
            <a:r>
              <a:rPr lang="en-US" sz="1750" i="1">
                <a:solidFill>
                  <a:srgbClr val="231F20"/>
                </a:solidFill>
                <a:latin typeface="Segoe UI"/>
              </a:rPr>
              <a:t>i</a:t>
            </a:r>
            <a:r>
              <a:rPr lang="en-US" sz="1750">
                <a:solidFill>
                  <a:srgbClr val="231F20"/>
                </a:solidFill>
                <a:latin typeface="Segoe UI"/>
              </a:rPr>
              <a:t>.</a:t>
            </a: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2227"/>
              </a:lnSpc>
              <a:tabLst>
                <a:tab pos="190510" algn="l"/>
                <a:tab pos="425846" algn="l"/>
                <a:tab pos="750834" algn="l"/>
                <a:tab pos="806867" algn="l"/>
              </a:tabLst>
              <a:defRPr/>
            </a:pPr>
            <a:r>
              <a:rPr lang="en-US" sz="1750">
                <a:solidFill>
                  <a:srgbClr val="231F20"/>
                </a:solidFill>
                <a:latin typeface="Segoe UI"/>
              </a:rPr>
              <a:t>		2.  For the second type, a nonlinear relationship exists, i.e.,</a:t>
            </a: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2160"/>
              </a:lnSpc>
              <a:tabLst>
                <a:tab pos="190510" algn="l"/>
                <a:tab pos="425846" algn="l"/>
                <a:tab pos="750834" algn="l"/>
                <a:tab pos="806867" algn="l"/>
              </a:tabLst>
              <a:defRPr/>
            </a:pPr>
            <a:r>
              <a:rPr lang="en-US" sz="1750">
                <a:solidFill>
                  <a:srgbClr val="231F20"/>
                </a:solidFill>
                <a:latin typeface="Segoe UI"/>
              </a:rPr>
              <a:t>			</a:t>
            </a:r>
            <a:r>
              <a:rPr lang="en-US" sz="1750" i="1">
                <a:solidFill>
                  <a:srgbClr val="231F20"/>
                </a:solidFill>
                <a:latin typeface="Segoe UI"/>
              </a:rPr>
              <a:t>scale</a:t>
            </a:r>
            <a:r>
              <a:rPr lang="en-US" sz="1459" i="1">
                <a:solidFill>
                  <a:srgbClr val="231F20"/>
                </a:solidFill>
                <a:latin typeface="Segoe UI"/>
              </a:rPr>
              <a:t>i  </a:t>
            </a:r>
            <a:r>
              <a:rPr lang="en-US" sz="1750">
                <a:solidFill>
                  <a:srgbClr val="231F20"/>
                </a:solidFill>
                <a:latin typeface="Segoe UI"/>
              </a:rPr>
              <a:t>= </a:t>
            </a:r>
            <a:r>
              <a:rPr lang="en-US" sz="1750" i="1">
                <a:solidFill>
                  <a:srgbClr val="231F20"/>
                </a:solidFill>
                <a:latin typeface="Segoe UI"/>
              </a:rPr>
              <a:t>i</a:t>
            </a:r>
            <a:r>
              <a:rPr lang="en-US" sz="1750">
                <a:solidFill>
                  <a:srgbClr val="231F20"/>
                </a:solidFill>
                <a:latin typeface="Segoe UI"/>
              </a:rPr>
              <a:t>.   The  </a:t>
            </a:r>
            <a:r>
              <a:rPr lang="en-US" sz="1750" i="1">
                <a:solidFill>
                  <a:srgbClr val="231F20"/>
                </a:solidFill>
                <a:latin typeface="Segoe UI"/>
              </a:rPr>
              <a:t>i</a:t>
            </a:r>
            <a:r>
              <a:rPr lang="en-US" sz="1750">
                <a:solidFill>
                  <a:srgbClr val="231F20"/>
                </a:solidFill>
                <a:latin typeface="Segoe UI"/>
              </a:rPr>
              <a:t>th  scale  value  can  be  looked  up  from</a:t>
            </a:r>
          </a:p>
          <a:p>
            <a:pPr defTabSz="806867">
              <a:lnSpc>
                <a:spcPts val="1880"/>
              </a:lnSpc>
              <a:tabLst>
                <a:tab pos="190510" algn="l"/>
                <a:tab pos="425846" algn="l"/>
                <a:tab pos="750834" algn="l"/>
                <a:tab pos="806867" algn="l"/>
              </a:tabLst>
              <a:defRPr/>
            </a:pPr>
            <a:r>
              <a:rPr lang="en-US" sz="1750">
                <a:solidFill>
                  <a:srgbClr val="231F20"/>
                </a:solidFill>
                <a:latin typeface="Segoe UI"/>
              </a:rPr>
              <a:t>			Table 11.7.</a:t>
            </a: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882"/>
              </a:lnSpc>
              <a:tabLst>
                <a:tab pos="190510" algn="l"/>
                <a:tab pos="425846" algn="l"/>
                <a:tab pos="750834" algn="l"/>
                <a:tab pos="806867" algn="l"/>
              </a:tabLst>
              <a:defRPr/>
            </a:pPr>
            <a:endParaRPr lang="en-US" sz="1750">
              <a:solidFill>
                <a:srgbClr val="231F20"/>
              </a:solidFill>
              <a:latin typeface="Segoe UI"/>
            </a:endParaRPr>
          </a:p>
          <a:p>
            <a:pPr defTabSz="806867">
              <a:lnSpc>
                <a:spcPts val="1563"/>
              </a:lnSpc>
              <a:tabLst>
                <a:tab pos="190510" algn="l"/>
                <a:tab pos="425846" algn="l"/>
                <a:tab pos="750834" algn="l"/>
                <a:tab pos="806867" algn="l"/>
              </a:tabLst>
              <a:defRPr/>
            </a:pPr>
            <a:r>
              <a:rPr lang="en-US" sz="1750">
                <a:solidFill>
                  <a:srgbClr val="231F20"/>
                </a:solidFill>
                <a:latin typeface="Segoe UI"/>
              </a:rPr>
              <a:t>				Table 11.7:   Possible Nonlinear Scale in MPEG-2</a:t>
            </a:r>
          </a:p>
        </p:txBody>
      </p:sp>
      <p:sp>
        <p:nvSpPr>
          <p:cNvPr id="6" name="TextBox 5"/>
          <p:cNvSpPr txBox="1"/>
          <p:nvPr/>
        </p:nvSpPr>
        <p:spPr>
          <a:xfrm>
            <a:off x="9644526" y="4926890"/>
            <a:ext cx="166712" cy="336631"/>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16</a:t>
            </a:r>
          </a:p>
          <a:p>
            <a:pPr>
              <a:lnSpc>
                <a:spcPts val="1842"/>
              </a:lnSpc>
            </a:pPr>
            <a:r>
              <a:rPr lang="en-US" sz="1215">
                <a:solidFill>
                  <a:srgbClr val="231F20"/>
                </a:solidFill>
                <a:latin typeface="Segoe UI"/>
              </a:rPr>
              <a:t>24</a:t>
            </a:r>
          </a:p>
        </p:txBody>
      </p:sp>
      <p:sp>
        <p:nvSpPr>
          <p:cNvPr id="7" name="TextBox 6"/>
          <p:cNvSpPr txBox="1"/>
          <p:nvPr/>
        </p:nvSpPr>
        <p:spPr>
          <a:xfrm>
            <a:off x="2580267" y="4926889"/>
            <a:ext cx="354328" cy="872034"/>
          </a:xfrm>
          <a:prstGeom prst="rect">
            <a:avLst/>
          </a:prstGeom>
          <a:noFill/>
        </p:spPr>
        <p:txBody>
          <a:bodyPr vert="horz" wrap="none" lIns="0" tIns="0" rIns="0" bIns="0" rtlCol="0">
            <a:spAutoFit/>
          </a:bodyPr>
          <a:lstStyle/>
          <a:p>
            <a:pPr defTabSz="806867">
              <a:lnSpc>
                <a:spcPts val="1273"/>
              </a:lnSpc>
              <a:tabLst>
                <a:tab pos="168097" algn="l"/>
              </a:tabLst>
              <a:defRPr/>
            </a:pPr>
            <a:r>
              <a:rPr lang="en-US" sz="1588"/>
              <a:t>	</a:t>
            </a:r>
            <a:r>
              <a:rPr lang="en-US" sz="1215" i="1">
                <a:solidFill>
                  <a:srgbClr val="231F20"/>
                </a:solidFill>
                <a:latin typeface="Segoe UI"/>
              </a:rPr>
              <a:t>i</a:t>
            </a:r>
          </a:p>
          <a:p>
            <a:pPr defTabSz="806867">
              <a:lnSpc>
                <a:spcPts val="1884"/>
              </a:lnSpc>
              <a:tabLst>
                <a:tab pos="168097" algn="l"/>
              </a:tabLst>
              <a:defRPr/>
            </a:pPr>
            <a:r>
              <a:rPr lang="en-US" sz="1215" i="1">
                <a:solidFill>
                  <a:srgbClr val="231F20"/>
                </a:solidFill>
                <a:latin typeface="Segoe UI"/>
              </a:rPr>
              <a:t>scale</a:t>
            </a:r>
            <a:r>
              <a:rPr lang="en-US" sz="879" i="1">
                <a:solidFill>
                  <a:srgbClr val="231F20"/>
                </a:solidFill>
                <a:latin typeface="Segoe UI"/>
              </a:rPr>
              <a:t>i</a:t>
            </a:r>
          </a:p>
          <a:p>
            <a:pPr defTabSz="806867">
              <a:lnSpc>
                <a:spcPts val="1854"/>
              </a:lnSpc>
              <a:tabLst>
                <a:tab pos="168097" algn="l"/>
              </a:tabLst>
              <a:defRPr/>
            </a:pPr>
            <a:r>
              <a:rPr lang="en-US" sz="879" i="1">
                <a:solidFill>
                  <a:srgbClr val="231F20"/>
                </a:solidFill>
                <a:latin typeface="Segoe UI"/>
              </a:rPr>
              <a:t>	</a:t>
            </a:r>
            <a:r>
              <a:rPr lang="en-US" sz="1215" i="1">
                <a:solidFill>
                  <a:srgbClr val="231F20"/>
                </a:solidFill>
                <a:latin typeface="Segoe UI"/>
              </a:rPr>
              <a:t>i</a:t>
            </a:r>
          </a:p>
          <a:p>
            <a:pPr defTabSz="806867">
              <a:lnSpc>
                <a:spcPts val="1895"/>
              </a:lnSpc>
              <a:tabLst>
                <a:tab pos="168097" algn="l"/>
              </a:tabLst>
              <a:defRPr/>
            </a:pPr>
            <a:r>
              <a:rPr lang="en-US" sz="1215" i="1">
                <a:solidFill>
                  <a:srgbClr val="231F20"/>
                </a:solidFill>
                <a:latin typeface="Segoe UI"/>
              </a:rPr>
              <a:t>scale</a:t>
            </a:r>
            <a:r>
              <a:rPr lang="en-US" sz="879" i="1">
                <a:solidFill>
                  <a:srgbClr val="231F20"/>
                </a:solidFill>
                <a:latin typeface="Segoe UI"/>
              </a:rPr>
              <a:t>i</a:t>
            </a:r>
          </a:p>
        </p:txBody>
      </p:sp>
      <p:sp>
        <p:nvSpPr>
          <p:cNvPr id="8" name="TextBox 7"/>
          <p:cNvSpPr txBox="1"/>
          <p:nvPr/>
        </p:nvSpPr>
        <p:spPr>
          <a:xfrm>
            <a:off x="3209588" y="4926889"/>
            <a:ext cx="166712"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1</a:t>
            </a:r>
          </a:p>
          <a:p>
            <a:pPr defTabSz="806867">
              <a:lnSpc>
                <a:spcPts val="1842"/>
              </a:lnSpc>
              <a:tabLst>
                <a:tab pos="44826" algn="l"/>
              </a:tabLst>
              <a:defRPr/>
            </a:pPr>
            <a:r>
              <a:rPr lang="en-US" sz="1215">
                <a:solidFill>
                  <a:srgbClr val="231F20"/>
                </a:solidFill>
                <a:latin typeface="Segoe UI"/>
              </a:rPr>
              <a:t>	1</a:t>
            </a:r>
          </a:p>
          <a:p>
            <a:pPr defTabSz="806867">
              <a:lnSpc>
                <a:spcPts val="1895"/>
              </a:lnSpc>
              <a:tabLst>
                <a:tab pos="44826" algn="l"/>
              </a:tabLst>
              <a:defRPr/>
            </a:pPr>
            <a:r>
              <a:rPr lang="en-US" sz="1215">
                <a:solidFill>
                  <a:srgbClr val="231F20"/>
                </a:solidFill>
                <a:latin typeface="Segoe UI"/>
              </a:rPr>
              <a:t>17</a:t>
            </a:r>
          </a:p>
          <a:p>
            <a:pPr defTabSz="806867">
              <a:lnSpc>
                <a:spcPts val="1853"/>
              </a:lnSpc>
              <a:tabLst>
                <a:tab pos="44826" algn="l"/>
              </a:tabLst>
              <a:defRPr/>
            </a:pPr>
            <a:r>
              <a:rPr lang="en-US" sz="1215">
                <a:solidFill>
                  <a:srgbClr val="231F20"/>
                </a:solidFill>
                <a:latin typeface="Segoe UI"/>
              </a:rPr>
              <a:t>28</a:t>
            </a:r>
          </a:p>
        </p:txBody>
      </p:sp>
      <p:sp>
        <p:nvSpPr>
          <p:cNvPr id="9" name="TextBox 8"/>
          <p:cNvSpPr txBox="1"/>
          <p:nvPr/>
        </p:nvSpPr>
        <p:spPr>
          <a:xfrm>
            <a:off x="3626306" y="4926889"/>
            <a:ext cx="166712"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2</a:t>
            </a:r>
          </a:p>
          <a:p>
            <a:pPr defTabSz="806867">
              <a:lnSpc>
                <a:spcPts val="1842"/>
              </a:lnSpc>
              <a:tabLst>
                <a:tab pos="44826" algn="l"/>
              </a:tabLst>
              <a:defRPr/>
            </a:pPr>
            <a:r>
              <a:rPr lang="en-US" sz="1215">
                <a:solidFill>
                  <a:srgbClr val="231F20"/>
                </a:solidFill>
                <a:latin typeface="Segoe UI"/>
              </a:rPr>
              <a:t>	2</a:t>
            </a:r>
          </a:p>
          <a:p>
            <a:pPr defTabSz="806867">
              <a:lnSpc>
                <a:spcPts val="1895"/>
              </a:lnSpc>
              <a:tabLst>
                <a:tab pos="44826" algn="l"/>
              </a:tabLst>
              <a:defRPr/>
            </a:pPr>
            <a:r>
              <a:rPr lang="en-US" sz="1215">
                <a:solidFill>
                  <a:srgbClr val="231F20"/>
                </a:solidFill>
                <a:latin typeface="Segoe UI"/>
              </a:rPr>
              <a:t>18</a:t>
            </a:r>
          </a:p>
          <a:p>
            <a:pPr defTabSz="806867">
              <a:lnSpc>
                <a:spcPts val="1853"/>
              </a:lnSpc>
              <a:tabLst>
                <a:tab pos="44826" algn="l"/>
              </a:tabLst>
              <a:defRPr/>
            </a:pPr>
            <a:r>
              <a:rPr lang="en-US" sz="1215">
                <a:solidFill>
                  <a:srgbClr val="231F20"/>
                </a:solidFill>
                <a:latin typeface="Segoe UI"/>
              </a:rPr>
              <a:t>32</a:t>
            </a:r>
          </a:p>
        </p:txBody>
      </p:sp>
      <p:sp>
        <p:nvSpPr>
          <p:cNvPr id="10" name="TextBox 9"/>
          <p:cNvSpPr txBox="1"/>
          <p:nvPr/>
        </p:nvSpPr>
        <p:spPr>
          <a:xfrm>
            <a:off x="4041789" y="4926889"/>
            <a:ext cx="166712" cy="820738"/>
          </a:xfrm>
          <a:prstGeom prst="rect">
            <a:avLst/>
          </a:prstGeom>
          <a:noFill/>
        </p:spPr>
        <p:txBody>
          <a:bodyPr vert="horz" wrap="none" lIns="0" tIns="0" rIns="0" bIns="0" rtlCol="0">
            <a:spAutoFit/>
          </a:bodyPr>
          <a:lstStyle/>
          <a:p>
            <a:pPr defTabSz="806867">
              <a:lnSpc>
                <a:spcPts val="1045"/>
              </a:lnSpc>
              <a:tabLst>
                <a:tab pos="56032" algn="l"/>
              </a:tabLst>
              <a:defRPr/>
            </a:pPr>
            <a:r>
              <a:rPr lang="en-US" sz="1588"/>
              <a:t>	</a:t>
            </a:r>
            <a:r>
              <a:rPr lang="en-US" sz="1215">
                <a:solidFill>
                  <a:srgbClr val="231F20"/>
                </a:solidFill>
                <a:latin typeface="Segoe UI"/>
              </a:rPr>
              <a:t>3</a:t>
            </a:r>
          </a:p>
          <a:p>
            <a:pPr defTabSz="806867">
              <a:lnSpc>
                <a:spcPts val="1842"/>
              </a:lnSpc>
              <a:tabLst>
                <a:tab pos="56032" algn="l"/>
              </a:tabLst>
              <a:defRPr/>
            </a:pPr>
            <a:r>
              <a:rPr lang="en-US" sz="1215">
                <a:solidFill>
                  <a:srgbClr val="231F20"/>
                </a:solidFill>
                <a:latin typeface="Segoe UI"/>
              </a:rPr>
              <a:t>	3</a:t>
            </a:r>
          </a:p>
          <a:p>
            <a:pPr defTabSz="806867">
              <a:lnSpc>
                <a:spcPts val="1895"/>
              </a:lnSpc>
              <a:tabLst>
                <a:tab pos="56032" algn="l"/>
              </a:tabLst>
              <a:defRPr/>
            </a:pPr>
            <a:r>
              <a:rPr lang="en-US" sz="1215">
                <a:solidFill>
                  <a:srgbClr val="231F20"/>
                </a:solidFill>
                <a:latin typeface="Segoe UI"/>
              </a:rPr>
              <a:t>19</a:t>
            </a:r>
          </a:p>
          <a:p>
            <a:pPr defTabSz="806867">
              <a:lnSpc>
                <a:spcPts val="1853"/>
              </a:lnSpc>
              <a:tabLst>
                <a:tab pos="56032" algn="l"/>
              </a:tabLst>
              <a:defRPr/>
            </a:pPr>
            <a:r>
              <a:rPr lang="en-US" sz="1215">
                <a:solidFill>
                  <a:srgbClr val="231F20"/>
                </a:solidFill>
                <a:latin typeface="Segoe UI"/>
              </a:rPr>
              <a:t>36</a:t>
            </a:r>
          </a:p>
        </p:txBody>
      </p:sp>
      <p:sp>
        <p:nvSpPr>
          <p:cNvPr id="11" name="TextBox 10"/>
          <p:cNvSpPr txBox="1"/>
          <p:nvPr/>
        </p:nvSpPr>
        <p:spPr>
          <a:xfrm>
            <a:off x="4458506" y="4926889"/>
            <a:ext cx="166712" cy="820738"/>
          </a:xfrm>
          <a:prstGeom prst="rect">
            <a:avLst/>
          </a:prstGeom>
          <a:noFill/>
        </p:spPr>
        <p:txBody>
          <a:bodyPr vert="horz" wrap="none" lIns="0" tIns="0" rIns="0" bIns="0" rtlCol="0">
            <a:spAutoFit/>
          </a:bodyPr>
          <a:lstStyle/>
          <a:p>
            <a:pPr defTabSz="806867">
              <a:lnSpc>
                <a:spcPts val="1045"/>
              </a:lnSpc>
              <a:tabLst>
                <a:tab pos="56032" algn="l"/>
              </a:tabLst>
              <a:defRPr/>
            </a:pPr>
            <a:r>
              <a:rPr lang="en-US" sz="1588"/>
              <a:t>	</a:t>
            </a:r>
            <a:r>
              <a:rPr lang="en-US" sz="1215">
                <a:solidFill>
                  <a:srgbClr val="231F20"/>
                </a:solidFill>
                <a:latin typeface="Segoe UI"/>
              </a:rPr>
              <a:t>4</a:t>
            </a:r>
          </a:p>
          <a:p>
            <a:pPr defTabSz="806867">
              <a:lnSpc>
                <a:spcPts val="1842"/>
              </a:lnSpc>
              <a:tabLst>
                <a:tab pos="56032" algn="l"/>
              </a:tabLst>
              <a:defRPr/>
            </a:pPr>
            <a:r>
              <a:rPr lang="en-US" sz="1215">
                <a:solidFill>
                  <a:srgbClr val="231F20"/>
                </a:solidFill>
                <a:latin typeface="Segoe UI"/>
              </a:rPr>
              <a:t>	4</a:t>
            </a:r>
          </a:p>
          <a:p>
            <a:pPr defTabSz="806867">
              <a:lnSpc>
                <a:spcPts val="1895"/>
              </a:lnSpc>
              <a:tabLst>
                <a:tab pos="56032" algn="l"/>
              </a:tabLst>
              <a:defRPr/>
            </a:pPr>
            <a:r>
              <a:rPr lang="en-US" sz="1215">
                <a:solidFill>
                  <a:srgbClr val="231F20"/>
                </a:solidFill>
                <a:latin typeface="Segoe UI"/>
              </a:rPr>
              <a:t>20</a:t>
            </a:r>
          </a:p>
          <a:p>
            <a:pPr defTabSz="806867">
              <a:lnSpc>
                <a:spcPts val="1853"/>
              </a:lnSpc>
              <a:tabLst>
                <a:tab pos="56032" algn="l"/>
              </a:tabLst>
              <a:defRPr/>
            </a:pPr>
            <a:r>
              <a:rPr lang="en-US" sz="1215">
                <a:solidFill>
                  <a:srgbClr val="231F20"/>
                </a:solidFill>
                <a:latin typeface="Segoe UI"/>
              </a:rPr>
              <a:t>40</a:t>
            </a:r>
          </a:p>
        </p:txBody>
      </p:sp>
      <p:sp>
        <p:nvSpPr>
          <p:cNvPr id="12" name="TextBox 11"/>
          <p:cNvSpPr txBox="1"/>
          <p:nvPr/>
        </p:nvSpPr>
        <p:spPr>
          <a:xfrm>
            <a:off x="4873989" y="4926889"/>
            <a:ext cx="166712" cy="820738"/>
          </a:xfrm>
          <a:prstGeom prst="rect">
            <a:avLst/>
          </a:prstGeom>
          <a:noFill/>
        </p:spPr>
        <p:txBody>
          <a:bodyPr vert="horz" wrap="none" lIns="0" tIns="0" rIns="0" bIns="0" rtlCol="0">
            <a:spAutoFit/>
          </a:bodyPr>
          <a:lstStyle/>
          <a:p>
            <a:pPr defTabSz="806867">
              <a:lnSpc>
                <a:spcPts val="1045"/>
              </a:lnSpc>
              <a:tabLst>
                <a:tab pos="56032" algn="l"/>
              </a:tabLst>
              <a:defRPr/>
            </a:pPr>
            <a:r>
              <a:rPr lang="en-US" sz="1588"/>
              <a:t>	</a:t>
            </a:r>
            <a:r>
              <a:rPr lang="en-US" sz="1215">
                <a:solidFill>
                  <a:srgbClr val="231F20"/>
                </a:solidFill>
                <a:latin typeface="Segoe UI"/>
              </a:rPr>
              <a:t>5</a:t>
            </a:r>
          </a:p>
          <a:p>
            <a:pPr defTabSz="806867">
              <a:lnSpc>
                <a:spcPts val="1842"/>
              </a:lnSpc>
              <a:tabLst>
                <a:tab pos="56032" algn="l"/>
              </a:tabLst>
              <a:defRPr/>
            </a:pPr>
            <a:r>
              <a:rPr lang="en-US" sz="1215">
                <a:solidFill>
                  <a:srgbClr val="231F20"/>
                </a:solidFill>
                <a:latin typeface="Segoe UI"/>
              </a:rPr>
              <a:t>	5</a:t>
            </a:r>
          </a:p>
          <a:p>
            <a:pPr defTabSz="806867">
              <a:lnSpc>
                <a:spcPts val="1895"/>
              </a:lnSpc>
              <a:tabLst>
                <a:tab pos="56032" algn="l"/>
              </a:tabLst>
              <a:defRPr/>
            </a:pPr>
            <a:r>
              <a:rPr lang="en-US" sz="1215">
                <a:solidFill>
                  <a:srgbClr val="231F20"/>
                </a:solidFill>
                <a:latin typeface="Segoe UI"/>
              </a:rPr>
              <a:t>21</a:t>
            </a:r>
          </a:p>
          <a:p>
            <a:pPr defTabSz="806867">
              <a:lnSpc>
                <a:spcPts val="1853"/>
              </a:lnSpc>
              <a:tabLst>
                <a:tab pos="56032" algn="l"/>
              </a:tabLst>
              <a:defRPr/>
            </a:pPr>
            <a:r>
              <a:rPr lang="en-US" sz="1215">
                <a:solidFill>
                  <a:srgbClr val="231F20"/>
                </a:solidFill>
                <a:latin typeface="Segoe UI"/>
              </a:rPr>
              <a:t>44</a:t>
            </a:r>
          </a:p>
        </p:txBody>
      </p:sp>
      <p:sp>
        <p:nvSpPr>
          <p:cNvPr id="13" name="TextBox 12"/>
          <p:cNvSpPr txBox="1"/>
          <p:nvPr/>
        </p:nvSpPr>
        <p:spPr>
          <a:xfrm>
            <a:off x="5290706" y="4926889"/>
            <a:ext cx="166712"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6</a:t>
            </a:r>
          </a:p>
          <a:p>
            <a:pPr defTabSz="806867">
              <a:lnSpc>
                <a:spcPts val="1842"/>
              </a:lnSpc>
              <a:tabLst>
                <a:tab pos="44826" algn="l"/>
              </a:tabLst>
              <a:defRPr/>
            </a:pPr>
            <a:r>
              <a:rPr lang="en-US" sz="1215">
                <a:solidFill>
                  <a:srgbClr val="231F20"/>
                </a:solidFill>
                <a:latin typeface="Segoe UI"/>
              </a:rPr>
              <a:t>	6</a:t>
            </a:r>
          </a:p>
          <a:p>
            <a:pPr defTabSz="806867">
              <a:lnSpc>
                <a:spcPts val="1895"/>
              </a:lnSpc>
              <a:tabLst>
                <a:tab pos="44826" algn="l"/>
              </a:tabLst>
              <a:defRPr/>
            </a:pPr>
            <a:r>
              <a:rPr lang="en-US" sz="1215">
                <a:solidFill>
                  <a:srgbClr val="231F20"/>
                </a:solidFill>
                <a:latin typeface="Segoe UI"/>
              </a:rPr>
              <a:t>22</a:t>
            </a:r>
          </a:p>
          <a:p>
            <a:pPr defTabSz="806867">
              <a:lnSpc>
                <a:spcPts val="1853"/>
              </a:lnSpc>
              <a:tabLst>
                <a:tab pos="44826" algn="l"/>
              </a:tabLst>
              <a:defRPr/>
            </a:pPr>
            <a:r>
              <a:rPr lang="en-US" sz="1215">
                <a:solidFill>
                  <a:srgbClr val="231F20"/>
                </a:solidFill>
                <a:latin typeface="Segoe UI"/>
              </a:rPr>
              <a:t>48</a:t>
            </a:r>
          </a:p>
        </p:txBody>
      </p:sp>
      <p:sp>
        <p:nvSpPr>
          <p:cNvPr id="14" name="TextBox 13"/>
          <p:cNvSpPr txBox="1"/>
          <p:nvPr/>
        </p:nvSpPr>
        <p:spPr>
          <a:xfrm>
            <a:off x="5706189" y="4926889"/>
            <a:ext cx="166712"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7</a:t>
            </a:r>
          </a:p>
          <a:p>
            <a:pPr defTabSz="806867">
              <a:lnSpc>
                <a:spcPts val="1842"/>
              </a:lnSpc>
              <a:tabLst>
                <a:tab pos="44826" algn="l"/>
              </a:tabLst>
              <a:defRPr/>
            </a:pPr>
            <a:r>
              <a:rPr lang="en-US" sz="1215">
                <a:solidFill>
                  <a:srgbClr val="231F20"/>
                </a:solidFill>
                <a:latin typeface="Segoe UI"/>
              </a:rPr>
              <a:t>	7</a:t>
            </a:r>
          </a:p>
          <a:p>
            <a:pPr defTabSz="806867">
              <a:lnSpc>
                <a:spcPts val="1895"/>
              </a:lnSpc>
              <a:tabLst>
                <a:tab pos="44826" algn="l"/>
              </a:tabLst>
              <a:defRPr/>
            </a:pPr>
            <a:r>
              <a:rPr lang="en-US" sz="1215">
                <a:solidFill>
                  <a:srgbClr val="231F20"/>
                </a:solidFill>
                <a:latin typeface="Segoe UI"/>
              </a:rPr>
              <a:t>23</a:t>
            </a:r>
          </a:p>
          <a:p>
            <a:pPr defTabSz="806867">
              <a:lnSpc>
                <a:spcPts val="1853"/>
              </a:lnSpc>
              <a:tabLst>
                <a:tab pos="44826" algn="l"/>
              </a:tabLst>
              <a:defRPr/>
            </a:pPr>
            <a:r>
              <a:rPr lang="en-US" sz="1215">
                <a:solidFill>
                  <a:srgbClr val="231F20"/>
                </a:solidFill>
                <a:latin typeface="Segoe UI"/>
              </a:rPr>
              <a:t>52</a:t>
            </a:r>
          </a:p>
        </p:txBody>
      </p:sp>
      <p:sp>
        <p:nvSpPr>
          <p:cNvPr id="15" name="TextBox 14"/>
          <p:cNvSpPr txBox="1"/>
          <p:nvPr/>
        </p:nvSpPr>
        <p:spPr>
          <a:xfrm>
            <a:off x="6122906" y="4926889"/>
            <a:ext cx="166712"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8</a:t>
            </a:r>
          </a:p>
          <a:p>
            <a:pPr defTabSz="806867">
              <a:lnSpc>
                <a:spcPts val="1842"/>
              </a:lnSpc>
              <a:tabLst>
                <a:tab pos="44826" algn="l"/>
              </a:tabLst>
              <a:defRPr/>
            </a:pPr>
            <a:r>
              <a:rPr lang="en-US" sz="1215">
                <a:solidFill>
                  <a:srgbClr val="231F20"/>
                </a:solidFill>
                <a:latin typeface="Segoe UI"/>
              </a:rPr>
              <a:t>	8</a:t>
            </a:r>
          </a:p>
          <a:p>
            <a:pPr defTabSz="806867">
              <a:lnSpc>
                <a:spcPts val="1895"/>
              </a:lnSpc>
              <a:tabLst>
                <a:tab pos="44826" algn="l"/>
              </a:tabLst>
              <a:defRPr/>
            </a:pPr>
            <a:r>
              <a:rPr lang="en-US" sz="1215">
                <a:solidFill>
                  <a:srgbClr val="231F20"/>
                </a:solidFill>
                <a:latin typeface="Segoe UI"/>
              </a:rPr>
              <a:t>24</a:t>
            </a:r>
          </a:p>
          <a:p>
            <a:pPr defTabSz="806867">
              <a:lnSpc>
                <a:spcPts val="1853"/>
              </a:lnSpc>
              <a:tabLst>
                <a:tab pos="44826" algn="l"/>
              </a:tabLst>
              <a:defRPr/>
            </a:pPr>
            <a:r>
              <a:rPr lang="en-US" sz="1215">
                <a:solidFill>
                  <a:srgbClr val="231F20"/>
                </a:solidFill>
                <a:latin typeface="Segoe UI"/>
              </a:rPr>
              <a:t>56</a:t>
            </a:r>
          </a:p>
        </p:txBody>
      </p:sp>
      <p:sp>
        <p:nvSpPr>
          <p:cNvPr id="16" name="TextBox 15"/>
          <p:cNvSpPr txBox="1"/>
          <p:nvPr/>
        </p:nvSpPr>
        <p:spPr>
          <a:xfrm>
            <a:off x="6538390" y="4926889"/>
            <a:ext cx="166712"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9</a:t>
            </a:r>
          </a:p>
          <a:p>
            <a:pPr defTabSz="806867">
              <a:lnSpc>
                <a:spcPts val="1842"/>
              </a:lnSpc>
              <a:tabLst>
                <a:tab pos="44826" algn="l"/>
              </a:tabLst>
              <a:defRPr/>
            </a:pPr>
            <a:r>
              <a:rPr lang="en-US" sz="1215">
                <a:solidFill>
                  <a:srgbClr val="231F20"/>
                </a:solidFill>
                <a:latin typeface="Segoe UI"/>
              </a:rPr>
              <a:t>10</a:t>
            </a:r>
          </a:p>
          <a:p>
            <a:pPr defTabSz="806867">
              <a:lnSpc>
                <a:spcPts val="1895"/>
              </a:lnSpc>
              <a:tabLst>
                <a:tab pos="44826" algn="l"/>
              </a:tabLst>
              <a:defRPr/>
            </a:pPr>
            <a:r>
              <a:rPr lang="en-US" sz="1215">
                <a:solidFill>
                  <a:srgbClr val="231F20"/>
                </a:solidFill>
                <a:latin typeface="Segoe UI"/>
              </a:rPr>
              <a:t>25</a:t>
            </a:r>
          </a:p>
          <a:p>
            <a:pPr defTabSz="806867">
              <a:lnSpc>
                <a:spcPts val="1853"/>
              </a:lnSpc>
              <a:tabLst>
                <a:tab pos="44826" algn="l"/>
              </a:tabLst>
              <a:defRPr/>
            </a:pPr>
            <a:r>
              <a:rPr lang="en-US" sz="1215">
                <a:solidFill>
                  <a:srgbClr val="231F20"/>
                </a:solidFill>
                <a:latin typeface="Segoe UI"/>
              </a:rPr>
              <a:t>64</a:t>
            </a:r>
          </a:p>
        </p:txBody>
      </p:sp>
      <p:sp>
        <p:nvSpPr>
          <p:cNvPr id="17" name="TextBox 16"/>
          <p:cNvSpPr txBox="1"/>
          <p:nvPr/>
        </p:nvSpPr>
        <p:spPr>
          <a:xfrm>
            <a:off x="6953873" y="4926889"/>
            <a:ext cx="166712" cy="820738"/>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10</a:t>
            </a:r>
          </a:p>
          <a:p>
            <a:pPr>
              <a:lnSpc>
                <a:spcPts val="1842"/>
              </a:lnSpc>
            </a:pPr>
            <a:r>
              <a:rPr lang="en-US" sz="1215">
                <a:solidFill>
                  <a:srgbClr val="231F20"/>
                </a:solidFill>
                <a:latin typeface="Segoe UI"/>
              </a:rPr>
              <a:t>12</a:t>
            </a:r>
          </a:p>
          <a:p>
            <a:pPr>
              <a:lnSpc>
                <a:spcPts val="1895"/>
              </a:lnSpc>
            </a:pPr>
            <a:r>
              <a:rPr lang="en-US" sz="1215">
                <a:solidFill>
                  <a:srgbClr val="231F20"/>
                </a:solidFill>
                <a:latin typeface="Segoe UI"/>
              </a:rPr>
              <a:t>26</a:t>
            </a:r>
          </a:p>
          <a:p>
            <a:pPr>
              <a:lnSpc>
                <a:spcPts val="1853"/>
              </a:lnSpc>
            </a:pPr>
            <a:r>
              <a:rPr lang="en-US" sz="1215">
                <a:solidFill>
                  <a:srgbClr val="231F20"/>
                </a:solidFill>
                <a:latin typeface="Segoe UI"/>
              </a:rPr>
              <a:t>72</a:t>
            </a:r>
          </a:p>
        </p:txBody>
      </p:sp>
      <p:sp>
        <p:nvSpPr>
          <p:cNvPr id="18" name="TextBox 17"/>
          <p:cNvSpPr txBox="1"/>
          <p:nvPr/>
        </p:nvSpPr>
        <p:spPr>
          <a:xfrm>
            <a:off x="7370590" y="4926889"/>
            <a:ext cx="166712" cy="820738"/>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11</a:t>
            </a:r>
          </a:p>
          <a:p>
            <a:pPr>
              <a:lnSpc>
                <a:spcPts val="1842"/>
              </a:lnSpc>
            </a:pPr>
            <a:r>
              <a:rPr lang="en-US" sz="1215">
                <a:solidFill>
                  <a:srgbClr val="231F20"/>
                </a:solidFill>
                <a:latin typeface="Segoe UI"/>
              </a:rPr>
              <a:t>14</a:t>
            </a:r>
          </a:p>
          <a:p>
            <a:pPr>
              <a:lnSpc>
                <a:spcPts val="1895"/>
              </a:lnSpc>
            </a:pPr>
            <a:r>
              <a:rPr lang="en-US" sz="1215">
                <a:solidFill>
                  <a:srgbClr val="231F20"/>
                </a:solidFill>
                <a:latin typeface="Segoe UI"/>
              </a:rPr>
              <a:t>27</a:t>
            </a:r>
          </a:p>
          <a:p>
            <a:pPr>
              <a:lnSpc>
                <a:spcPts val="1853"/>
              </a:lnSpc>
            </a:pPr>
            <a:r>
              <a:rPr lang="en-US" sz="1215">
                <a:solidFill>
                  <a:srgbClr val="231F20"/>
                </a:solidFill>
                <a:latin typeface="Segoe UI"/>
              </a:rPr>
              <a:t>80</a:t>
            </a:r>
          </a:p>
        </p:txBody>
      </p:sp>
      <p:sp>
        <p:nvSpPr>
          <p:cNvPr id="19" name="TextBox 18"/>
          <p:cNvSpPr txBox="1"/>
          <p:nvPr/>
        </p:nvSpPr>
        <p:spPr>
          <a:xfrm>
            <a:off x="7786073" y="4926889"/>
            <a:ext cx="166712" cy="820738"/>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12</a:t>
            </a:r>
          </a:p>
          <a:p>
            <a:pPr>
              <a:lnSpc>
                <a:spcPts val="1842"/>
              </a:lnSpc>
            </a:pPr>
            <a:r>
              <a:rPr lang="en-US" sz="1215">
                <a:solidFill>
                  <a:srgbClr val="231F20"/>
                </a:solidFill>
                <a:latin typeface="Segoe UI"/>
              </a:rPr>
              <a:t>16</a:t>
            </a:r>
          </a:p>
          <a:p>
            <a:pPr>
              <a:lnSpc>
                <a:spcPts val="1895"/>
              </a:lnSpc>
            </a:pPr>
            <a:r>
              <a:rPr lang="en-US" sz="1215">
                <a:solidFill>
                  <a:srgbClr val="231F20"/>
                </a:solidFill>
                <a:latin typeface="Segoe UI"/>
              </a:rPr>
              <a:t>28</a:t>
            </a:r>
          </a:p>
          <a:p>
            <a:pPr>
              <a:lnSpc>
                <a:spcPts val="1853"/>
              </a:lnSpc>
            </a:pPr>
            <a:r>
              <a:rPr lang="en-US" sz="1215">
                <a:solidFill>
                  <a:srgbClr val="231F20"/>
                </a:solidFill>
                <a:latin typeface="Segoe UI"/>
              </a:rPr>
              <a:t>88</a:t>
            </a:r>
          </a:p>
        </p:txBody>
      </p:sp>
      <p:sp>
        <p:nvSpPr>
          <p:cNvPr id="20" name="TextBox 19"/>
          <p:cNvSpPr txBox="1"/>
          <p:nvPr/>
        </p:nvSpPr>
        <p:spPr>
          <a:xfrm>
            <a:off x="8202791" y="4926889"/>
            <a:ext cx="166712" cy="820738"/>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13</a:t>
            </a:r>
          </a:p>
          <a:p>
            <a:pPr>
              <a:lnSpc>
                <a:spcPts val="1842"/>
              </a:lnSpc>
            </a:pPr>
            <a:r>
              <a:rPr lang="en-US" sz="1215">
                <a:solidFill>
                  <a:srgbClr val="231F20"/>
                </a:solidFill>
                <a:latin typeface="Segoe UI"/>
              </a:rPr>
              <a:t>18</a:t>
            </a:r>
          </a:p>
          <a:p>
            <a:pPr>
              <a:lnSpc>
                <a:spcPts val="1895"/>
              </a:lnSpc>
            </a:pPr>
            <a:r>
              <a:rPr lang="en-US" sz="1215">
                <a:solidFill>
                  <a:srgbClr val="231F20"/>
                </a:solidFill>
                <a:latin typeface="Segoe UI"/>
              </a:rPr>
              <a:t>29</a:t>
            </a:r>
          </a:p>
          <a:p>
            <a:pPr>
              <a:lnSpc>
                <a:spcPts val="1853"/>
              </a:lnSpc>
            </a:pPr>
            <a:r>
              <a:rPr lang="en-US" sz="1215">
                <a:solidFill>
                  <a:srgbClr val="231F20"/>
                </a:solidFill>
                <a:latin typeface="Segoe UI"/>
              </a:rPr>
              <a:t>96</a:t>
            </a:r>
          </a:p>
        </p:txBody>
      </p:sp>
      <p:sp>
        <p:nvSpPr>
          <p:cNvPr id="21" name="TextBox 20"/>
          <p:cNvSpPr txBox="1"/>
          <p:nvPr/>
        </p:nvSpPr>
        <p:spPr>
          <a:xfrm>
            <a:off x="8618273" y="4926889"/>
            <a:ext cx="250068" cy="820738"/>
          </a:xfrm>
          <a:prstGeom prst="rect">
            <a:avLst/>
          </a:prstGeom>
          <a:noFill/>
        </p:spPr>
        <p:txBody>
          <a:bodyPr vert="horz" wrap="none" lIns="0" tIns="0" rIns="0" bIns="0" rtlCol="0">
            <a:spAutoFit/>
          </a:bodyPr>
          <a:lstStyle/>
          <a:p>
            <a:pPr defTabSz="806867">
              <a:lnSpc>
                <a:spcPts val="1045"/>
              </a:lnSpc>
              <a:tabLst>
                <a:tab pos="44826" algn="l"/>
              </a:tabLst>
              <a:defRPr/>
            </a:pPr>
            <a:r>
              <a:rPr lang="en-US" sz="1588"/>
              <a:t>	</a:t>
            </a:r>
            <a:r>
              <a:rPr lang="en-US" sz="1215">
                <a:solidFill>
                  <a:srgbClr val="231F20"/>
                </a:solidFill>
                <a:latin typeface="Segoe UI"/>
              </a:rPr>
              <a:t>14</a:t>
            </a:r>
          </a:p>
          <a:p>
            <a:pPr defTabSz="806867">
              <a:lnSpc>
                <a:spcPts val="1842"/>
              </a:lnSpc>
              <a:tabLst>
                <a:tab pos="44826" algn="l"/>
              </a:tabLst>
              <a:defRPr/>
            </a:pPr>
            <a:r>
              <a:rPr lang="en-US" sz="1215">
                <a:solidFill>
                  <a:srgbClr val="231F20"/>
                </a:solidFill>
                <a:latin typeface="Segoe UI"/>
              </a:rPr>
              <a:t>	20</a:t>
            </a:r>
          </a:p>
          <a:p>
            <a:pPr defTabSz="806867">
              <a:lnSpc>
                <a:spcPts val="1895"/>
              </a:lnSpc>
              <a:tabLst>
                <a:tab pos="44826" algn="l"/>
              </a:tabLst>
              <a:defRPr/>
            </a:pPr>
            <a:r>
              <a:rPr lang="en-US" sz="1215">
                <a:solidFill>
                  <a:srgbClr val="231F20"/>
                </a:solidFill>
                <a:latin typeface="Segoe UI"/>
              </a:rPr>
              <a:t>	30</a:t>
            </a:r>
          </a:p>
          <a:p>
            <a:pPr defTabSz="806867">
              <a:lnSpc>
                <a:spcPts val="1853"/>
              </a:lnSpc>
              <a:tabLst>
                <a:tab pos="44826" algn="l"/>
              </a:tabLst>
              <a:defRPr/>
            </a:pPr>
            <a:r>
              <a:rPr lang="en-US" sz="1215">
                <a:solidFill>
                  <a:srgbClr val="231F20"/>
                </a:solidFill>
                <a:latin typeface="Segoe UI"/>
              </a:rPr>
              <a:t>104</a:t>
            </a:r>
          </a:p>
        </p:txBody>
      </p:sp>
      <p:sp>
        <p:nvSpPr>
          <p:cNvPr id="22" name="TextBox 21"/>
          <p:cNvSpPr txBox="1"/>
          <p:nvPr/>
        </p:nvSpPr>
        <p:spPr>
          <a:xfrm>
            <a:off x="9130491" y="4926889"/>
            <a:ext cx="250068" cy="820738"/>
          </a:xfrm>
          <a:prstGeom prst="rect">
            <a:avLst/>
          </a:prstGeom>
          <a:noFill/>
        </p:spPr>
        <p:txBody>
          <a:bodyPr vert="horz" wrap="none" lIns="0" tIns="0" rIns="0" bIns="0" rtlCol="0">
            <a:spAutoFit/>
          </a:bodyPr>
          <a:lstStyle/>
          <a:p>
            <a:pPr defTabSz="806867">
              <a:lnSpc>
                <a:spcPts val="1045"/>
              </a:lnSpc>
              <a:tabLst>
                <a:tab pos="56032" algn="l"/>
              </a:tabLst>
              <a:defRPr/>
            </a:pPr>
            <a:r>
              <a:rPr lang="en-US" sz="1588"/>
              <a:t>	</a:t>
            </a:r>
            <a:r>
              <a:rPr lang="en-US" sz="1215">
                <a:solidFill>
                  <a:srgbClr val="231F20"/>
                </a:solidFill>
                <a:latin typeface="Segoe UI"/>
              </a:rPr>
              <a:t>15</a:t>
            </a:r>
          </a:p>
          <a:p>
            <a:pPr defTabSz="806867">
              <a:lnSpc>
                <a:spcPts val="1842"/>
              </a:lnSpc>
              <a:tabLst>
                <a:tab pos="56032" algn="l"/>
              </a:tabLst>
              <a:defRPr/>
            </a:pPr>
            <a:r>
              <a:rPr lang="en-US" sz="1215">
                <a:solidFill>
                  <a:srgbClr val="231F20"/>
                </a:solidFill>
                <a:latin typeface="Segoe UI"/>
              </a:rPr>
              <a:t>	22</a:t>
            </a:r>
          </a:p>
          <a:p>
            <a:pPr defTabSz="806867">
              <a:lnSpc>
                <a:spcPts val="1895"/>
              </a:lnSpc>
              <a:tabLst>
                <a:tab pos="56032" algn="l"/>
              </a:tabLst>
              <a:defRPr/>
            </a:pPr>
            <a:r>
              <a:rPr lang="en-US" sz="1215">
                <a:solidFill>
                  <a:srgbClr val="231F20"/>
                </a:solidFill>
                <a:latin typeface="Segoe UI"/>
              </a:rPr>
              <a:t>	31</a:t>
            </a:r>
          </a:p>
          <a:p>
            <a:pPr defTabSz="806867">
              <a:lnSpc>
                <a:spcPts val="1853"/>
              </a:lnSpc>
              <a:tabLst>
                <a:tab pos="56032" algn="l"/>
              </a:tabLst>
              <a:defRPr/>
            </a:pPr>
            <a:r>
              <a:rPr lang="en-US" sz="1215">
                <a:solidFill>
                  <a:srgbClr val="231F20"/>
                </a:solidFill>
                <a:latin typeface="Segoe UI"/>
              </a:rPr>
              <a:t>112</a:t>
            </a:r>
          </a:p>
        </p:txBody>
      </p:sp>
      <p:sp>
        <p:nvSpPr>
          <p:cNvPr id="26" name="Footer Placeholder 25">
            <a:extLst>
              <a:ext uri="{FF2B5EF4-FFF2-40B4-BE49-F238E27FC236}">
                <a16:creationId xmlns:a16="http://schemas.microsoft.com/office/drawing/2014/main" id="{FC25BAA0-CD8E-4703-B159-6BA6FD05451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041285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4213412" y="3597089"/>
            <a:ext cx="4572001" cy="179295"/>
          </a:xfrm>
          <a:custGeom>
            <a:avLst/>
            <a:gdLst/>
            <a:ahLst/>
            <a:cxnLst/>
            <a:rect l="0" t="0" r="0" b="0"/>
            <a:pathLst>
              <a:path w="5181601" h="203201">
                <a:moveTo>
                  <a:pt x="0" y="203200"/>
                </a:moveTo>
                <a:lnTo>
                  <a:pt x="0" y="0"/>
                </a:lnTo>
                <a:lnTo>
                  <a:pt x="5181600" y="0"/>
                </a:lnTo>
                <a:lnTo>
                  <a:pt x="5181600" y="203200"/>
                </a:lnTo>
                <a:close/>
              </a:path>
            </a:pathLst>
          </a:custGeom>
          <a:solidFill>
            <a:srgbClr val="000000">
              <a:alpha val="0"/>
            </a:srgbClr>
          </a:solidFill>
          <a:ln w="12700" cap="flat" cmpd="sng" algn="ctr">
            <a:solidFill>
              <a:srgbClr val="00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3" name="Picture 2" descr="ws_24B2.tmp"/>
          <p:cNvPicPr>
            <a:picLocks/>
          </p:cNvPicPr>
          <p:nvPr/>
        </p:nvPicPr>
        <p:blipFill>
          <a:blip r:embed="rId2" cstate="print"/>
          <a:stretch>
            <a:fillRect/>
          </a:stretch>
        </p:blipFill>
        <p:spPr>
          <a:xfrm>
            <a:off x="2454088" y="582706"/>
            <a:ext cx="7283824" cy="22412"/>
          </a:xfrm>
          <a:prstGeom prst="rect">
            <a:avLst/>
          </a:prstGeom>
        </p:spPr>
      </p:pic>
      <p:sp>
        <p:nvSpPr>
          <p:cNvPr id="5" name="TextBox 4"/>
          <p:cNvSpPr txBox="1"/>
          <p:nvPr/>
        </p:nvSpPr>
        <p:spPr>
          <a:xfrm>
            <a:off x="2468656" y="404644"/>
            <a:ext cx="5743239" cy="2684133"/>
          </a:xfrm>
          <a:prstGeom prst="rect">
            <a:avLst/>
          </a:prstGeom>
          <a:noFill/>
        </p:spPr>
        <p:txBody>
          <a:bodyPr vert="horz" wrap="none" lIns="0" tIns="0" rIns="0" bIns="0" rtlCol="0">
            <a:spAutoFit/>
          </a:bodyPr>
          <a:lstStyle/>
          <a:p>
            <a:pPr defTabSz="806867">
              <a:lnSpc>
                <a:spcPts val="1045"/>
              </a:lnSpc>
              <a:tabLst>
                <a:tab pos="190510" algn="l"/>
                <a:tab pos="515498" algn="l"/>
                <a:tab pos="1770624" algn="l"/>
              </a:tabLst>
              <a:defRPr/>
            </a:pPr>
            <a:r>
              <a:rPr lang="en-US" sz="1215" i="1" dirty="0">
                <a:solidFill>
                  <a:srgbClr val="231F20"/>
                </a:solidFill>
                <a:latin typeface="Segoe UI"/>
              </a:rPr>
              <a:t>Fundamentals of Multimedia, Chapter 11</a:t>
            </a:r>
          </a:p>
          <a:p>
            <a:pPr defTabSz="806867">
              <a:lnSpc>
                <a:spcPts val="882"/>
              </a:lnSpc>
              <a:tabLst>
                <a:tab pos="190510" algn="l"/>
                <a:tab pos="515498" algn="l"/>
                <a:tab pos="1770624" algn="l"/>
              </a:tabLst>
              <a:defRPr/>
            </a:pPr>
            <a:endParaRPr lang="en-US" sz="1215" i="1" dirty="0">
              <a:solidFill>
                <a:srgbClr val="231F20"/>
              </a:solidFill>
              <a:latin typeface="Segoe UI"/>
            </a:endParaRPr>
          </a:p>
          <a:p>
            <a:pPr defTabSz="806867">
              <a:lnSpc>
                <a:spcPts val="882"/>
              </a:lnSpc>
              <a:tabLst>
                <a:tab pos="190510" algn="l"/>
                <a:tab pos="515498" algn="l"/>
                <a:tab pos="1770624" algn="l"/>
              </a:tabLst>
              <a:defRPr/>
            </a:pPr>
            <a:endParaRPr lang="en-US" sz="1215" i="1" dirty="0">
              <a:solidFill>
                <a:srgbClr val="231F20"/>
              </a:solidFill>
              <a:latin typeface="Segoe UI"/>
            </a:endParaRPr>
          </a:p>
          <a:p>
            <a:pPr defTabSz="806867">
              <a:lnSpc>
                <a:spcPts val="882"/>
              </a:lnSpc>
              <a:tabLst>
                <a:tab pos="190510" algn="l"/>
                <a:tab pos="515498" algn="l"/>
                <a:tab pos="1770624" algn="l"/>
              </a:tabLst>
              <a:defRPr/>
            </a:pPr>
            <a:endParaRPr lang="en-US" sz="1215" i="1" dirty="0">
              <a:solidFill>
                <a:srgbClr val="231F20"/>
              </a:solidFill>
              <a:latin typeface="Segoe UI"/>
            </a:endParaRPr>
          </a:p>
          <a:p>
            <a:pPr defTabSz="806867">
              <a:lnSpc>
                <a:spcPts val="882"/>
              </a:lnSpc>
              <a:tabLst>
                <a:tab pos="190510" algn="l"/>
                <a:tab pos="515498" algn="l"/>
                <a:tab pos="1770624" algn="l"/>
              </a:tabLst>
              <a:defRPr/>
            </a:pPr>
            <a:endParaRPr lang="en-US" sz="1215" i="1" dirty="0">
              <a:solidFill>
                <a:srgbClr val="231F20"/>
              </a:solidFill>
              <a:latin typeface="Segoe UI"/>
            </a:endParaRPr>
          </a:p>
          <a:p>
            <a:pPr defTabSz="806867">
              <a:lnSpc>
                <a:spcPts val="882"/>
              </a:lnSpc>
              <a:tabLst>
                <a:tab pos="190510" algn="l"/>
                <a:tab pos="515498" algn="l"/>
                <a:tab pos="1770624" algn="l"/>
              </a:tabLst>
              <a:defRPr/>
            </a:pPr>
            <a:endParaRPr lang="en-US" sz="1215" i="1" dirty="0">
              <a:solidFill>
                <a:srgbClr val="231F20"/>
              </a:solidFill>
              <a:latin typeface="Segoe UI"/>
            </a:endParaRPr>
          </a:p>
          <a:p>
            <a:pPr defTabSz="806867">
              <a:lnSpc>
                <a:spcPts val="2551"/>
              </a:lnSpc>
              <a:tabLst>
                <a:tab pos="190510" algn="l"/>
                <a:tab pos="515498" algn="l"/>
                <a:tab pos="1770624" algn="l"/>
              </a:tabLst>
              <a:defRPr/>
            </a:pPr>
            <a:r>
              <a:rPr lang="en-US" sz="1215" i="1" dirty="0">
                <a:solidFill>
                  <a:srgbClr val="231F20"/>
                </a:solidFill>
                <a:latin typeface="Segoe UI"/>
              </a:rPr>
              <a:t>			</a:t>
            </a:r>
            <a:r>
              <a:rPr lang="en-US" sz="2100" b="1" dirty="0">
                <a:solidFill>
                  <a:srgbClr val="231F20"/>
                </a:solidFill>
                <a:latin typeface="Segoe UI"/>
              </a:rPr>
              <a:t>11.4 Further Exploration</a:t>
            </a:r>
          </a:p>
          <a:p>
            <a:pPr defTabSz="806867">
              <a:lnSpc>
                <a:spcPts val="882"/>
              </a:lnSpc>
              <a:tabLst>
                <a:tab pos="190510" algn="l"/>
                <a:tab pos="515498" algn="l"/>
                <a:tab pos="1770624" algn="l"/>
              </a:tabLst>
              <a:defRPr/>
            </a:pPr>
            <a:endParaRPr lang="en-US" sz="2100" b="1" dirty="0">
              <a:solidFill>
                <a:srgbClr val="231F20"/>
              </a:solidFill>
              <a:latin typeface="Segoe UI"/>
            </a:endParaRPr>
          </a:p>
          <a:p>
            <a:pPr defTabSz="806867">
              <a:lnSpc>
                <a:spcPts val="882"/>
              </a:lnSpc>
              <a:tabLst>
                <a:tab pos="190510" algn="l"/>
                <a:tab pos="515498" algn="l"/>
                <a:tab pos="1770624" algn="l"/>
              </a:tabLst>
              <a:defRPr/>
            </a:pPr>
            <a:endParaRPr lang="en-US" sz="2100" b="1" dirty="0">
              <a:solidFill>
                <a:srgbClr val="231F20"/>
              </a:solidFill>
              <a:latin typeface="Segoe UI"/>
            </a:endParaRPr>
          </a:p>
          <a:p>
            <a:pPr defTabSz="806867">
              <a:lnSpc>
                <a:spcPts val="882"/>
              </a:lnSpc>
              <a:tabLst>
                <a:tab pos="190510" algn="l"/>
                <a:tab pos="515498" algn="l"/>
                <a:tab pos="1770624" algn="l"/>
              </a:tabLst>
              <a:defRPr/>
            </a:pPr>
            <a:endParaRPr lang="en-US" sz="2100" b="1" dirty="0">
              <a:solidFill>
                <a:srgbClr val="231F20"/>
              </a:solidFill>
              <a:latin typeface="Segoe UI"/>
            </a:endParaRPr>
          </a:p>
          <a:p>
            <a:pPr defTabSz="806867">
              <a:lnSpc>
                <a:spcPts val="882"/>
              </a:lnSpc>
              <a:tabLst>
                <a:tab pos="190510" algn="l"/>
                <a:tab pos="515498" algn="l"/>
                <a:tab pos="1770624" algn="l"/>
              </a:tabLst>
              <a:defRPr/>
            </a:pPr>
            <a:endParaRPr lang="en-US" sz="2100" b="1" dirty="0">
              <a:solidFill>
                <a:srgbClr val="231F20"/>
              </a:solidFill>
              <a:latin typeface="Segoe UI"/>
            </a:endParaRPr>
          </a:p>
          <a:p>
            <a:pPr defTabSz="806867">
              <a:lnSpc>
                <a:spcPts val="882"/>
              </a:lnSpc>
              <a:tabLst>
                <a:tab pos="190510" algn="l"/>
                <a:tab pos="515498" algn="l"/>
                <a:tab pos="1770624" algn="l"/>
              </a:tabLst>
              <a:defRPr/>
            </a:pPr>
            <a:endParaRPr lang="en-US" sz="2100" b="1" dirty="0">
              <a:solidFill>
                <a:srgbClr val="231F20"/>
              </a:solidFill>
              <a:latin typeface="Segoe UI"/>
            </a:endParaRPr>
          </a:p>
          <a:p>
            <a:pPr defTabSz="806867">
              <a:lnSpc>
                <a:spcPts val="2277"/>
              </a:lnSpc>
              <a:tabLst>
                <a:tab pos="190510" algn="l"/>
                <a:tab pos="515498" algn="l"/>
                <a:tab pos="1770624" algn="l"/>
              </a:tabLst>
              <a:defRPr/>
            </a:pPr>
            <a:r>
              <a:rPr lang="en-US" sz="2100" b="1" dirty="0">
                <a:solidFill>
                  <a:srgbClr val="231F20"/>
                </a:solidFill>
                <a:latin typeface="Segoe UI"/>
              </a:rPr>
              <a:t>	</a:t>
            </a:r>
            <a:r>
              <a:rPr lang="en-US" sz="1750" i="1" dirty="0">
                <a:solidFill>
                  <a:srgbClr val="231F20"/>
                </a:solidFill>
                <a:latin typeface="Segoe UI"/>
              </a:rPr>
              <a:t>• </a:t>
            </a:r>
            <a:r>
              <a:rPr lang="en-US" sz="1459" b="1" dirty="0">
                <a:solidFill>
                  <a:srgbClr val="231F20"/>
                </a:solidFill>
                <a:latin typeface="Segoe UI"/>
              </a:rPr>
              <a:t>Text books:</a:t>
            </a:r>
          </a:p>
          <a:p>
            <a:pPr defTabSz="806867">
              <a:lnSpc>
                <a:spcPts val="882"/>
              </a:lnSpc>
              <a:tabLst>
                <a:tab pos="190510" algn="l"/>
                <a:tab pos="515498" algn="l"/>
                <a:tab pos="1770624" algn="l"/>
              </a:tabLst>
              <a:defRPr/>
            </a:pPr>
            <a:endParaRPr lang="en-US" sz="1459" b="1" dirty="0">
              <a:solidFill>
                <a:srgbClr val="231F20"/>
              </a:solidFill>
              <a:latin typeface="Segoe UI"/>
            </a:endParaRPr>
          </a:p>
          <a:p>
            <a:pPr defTabSz="806867">
              <a:lnSpc>
                <a:spcPts val="882"/>
              </a:lnSpc>
              <a:tabLst>
                <a:tab pos="190510" algn="l"/>
                <a:tab pos="515498" algn="l"/>
                <a:tab pos="1770624" algn="l"/>
              </a:tabLst>
              <a:defRPr/>
            </a:pPr>
            <a:endParaRPr lang="en-US" sz="1459" b="1" dirty="0">
              <a:solidFill>
                <a:srgbClr val="231F20"/>
              </a:solidFill>
              <a:latin typeface="Segoe UI"/>
            </a:endParaRPr>
          </a:p>
          <a:p>
            <a:pPr defTabSz="806867">
              <a:lnSpc>
                <a:spcPts val="1512"/>
              </a:lnSpc>
              <a:tabLst>
                <a:tab pos="190510" algn="l"/>
                <a:tab pos="515498" algn="l"/>
                <a:tab pos="1770624" algn="l"/>
              </a:tabLst>
              <a:defRPr/>
            </a:pPr>
            <a:r>
              <a:rPr lang="en-US" sz="1459" b="1" dirty="0">
                <a:solidFill>
                  <a:srgbClr val="231F20"/>
                </a:solidFill>
                <a:latin typeface="Segoe UI"/>
              </a:rPr>
              <a:t>		–  </a:t>
            </a:r>
            <a:r>
              <a:rPr lang="en-US" sz="1459" i="1" dirty="0">
                <a:solidFill>
                  <a:srgbClr val="231F20"/>
                </a:solidFill>
                <a:latin typeface="Segoe UI"/>
              </a:rPr>
              <a:t>Video Compression Standard </a:t>
            </a:r>
            <a:r>
              <a:rPr lang="en-US" sz="1459" dirty="0">
                <a:solidFill>
                  <a:srgbClr val="231F20"/>
                </a:solidFill>
                <a:latin typeface="Segoe UI"/>
              </a:rPr>
              <a:t>by J.L. Mitchell et al</a:t>
            </a:r>
          </a:p>
          <a:p>
            <a:pPr defTabSz="806867">
              <a:lnSpc>
                <a:spcPts val="882"/>
              </a:lnSpc>
              <a:tabLst>
                <a:tab pos="190510" algn="l"/>
                <a:tab pos="515498" algn="l"/>
                <a:tab pos="1770624" algn="l"/>
              </a:tabLst>
              <a:defRPr/>
            </a:pPr>
            <a:endParaRPr lang="en-US" sz="1459" dirty="0">
              <a:solidFill>
                <a:srgbClr val="231F20"/>
              </a:solidFill>
              <a:latin typeface="Segoe UI"/>
            </a:endParaRPr>
          </a:p>
          <a:p>
            <a:pPr defTabSz="806867">
              <a:lnSpc>
                <a:spcPts val="2008"/>
              </a:lnSpc>
              <a:tabLst>
                <a:tab pos="190510" algn="l"/>
                <a:tab pos="515498" algn="l"/>
                <a:tab pos="1770624" algn="l"/>
              </a:tabLst>
              <a:defRPr/>
            </a:pPr>
            <a:r>
              <a:rPr lang="en-US" sz="1459" dirty="0">
                <a:solidFill>
                  <a:srgbClr val="231F20"/>
                </a:solidFill>
                <a:latin typeface="Segoe UI"/>
              </a:rPr>
              <a:t>		</a:t>
            </a:r>
            <a:r>
              <a:rPr lang="en-US" sz="1459" b="1" dirty="0">
                <a:solidFill>
                  <a:srgbClr val="231F20"/>
                </a:solidFill>
                <a:latin typeface="Segoe UI"/>
              </a:rPr>
              <a:t>–  </a:t>
            </a:r>
            <a:r>
              <a:rPr lang="en-US" sz="1459" i="1" dirty="0">
                <a:solidFill>
                  <a:srgbClr val="231F20"/>
                </a:solidFill>
                <a:latin typeface="Segoe UI"/>
              </a:rPr>
              <a:t>Digital Video:  An Introduction to MPEG-2 </a:t>
            </a:r>
            <a:r>
              <a:rPr lang="en-US" sz="1459" dirty="0">
                <a:solidFill>
                  <a:srgbClr val="231F20"/>
                </a:solidFill>
                <a:latin typeface="Segoe UI"/>
              </a:rPr>
              <a:t>by B.G. Haskell et al</a:t>
            </a:r>
          </a:p>
        </p:txBody>
      </p:sp>
      <p:sp>
        <p:nvSpPr>
          <p:cNvPr id="6" name="TextBox 5"/>
          <p:cNvSpPr txBox="1"/>
          <p:nvPr/>
        </p:nvSpPr>
        <p:spPr>
          <a:xfrm>
            <a:off x="2682394" y="3563775"/>
            <a:ext cx="1119602" cy="225126"/>
          </a:xfrm>
          <a:prstGeom prst="rect">
            <a:avLst/>
          </a:prstGeom>
          <a:noFill/>
        </p:spPr>
        <p:txBody>
          <a:bodyPr vert="horz" wrap="none" lIns="0" tIns="0" rIns="0" bIns="0" rtlCol="0">
            <a:spAutoFit/>
          </a:bodyPr>
          <a:lstStyle/>
          <a:p>
            <a:pPr>
              <a:lnSpc>
                <a:spcPts val="1896"/>
              </a:lnSpc>
            </a:pPr>
            <a:r>
              <a:rPr lang="en-US" sz="1459" i="1">
                <a:solidFill>
                  <a:srgbClr val="231F20"/>
                </a:solidFill>
                <a:latin typeface="Segoe UI"/>
              </a:rPr>
              <a:t>•  </a:t>
            </a:r>
            <a:r>
              <a:rPr lang="en-US" sz="1459" b="1">
                <a:solidFill>
                  <a:srgbClr val="231F20"/>
                </a:solidFill>
                <a:latin typeface="Segoe UI"/>
              </a:rPr>
              <a:t>Web  sites:</a:t>
            </a:r>
          </a:p>
        </p:txBody>
      </p:sp>
      <p:sp>
        <p:nvSpPr>
          <p:cNvPr id="7" name="TextBox 6"/>
          <p:cNvSpPr txBox="1"/>
          <p:nvPr/>
        </p:nvSpPr>
        <p:spPr>
          <a:xfrm>
            <a:off x="4224829" y="3563775"/>
            <a:ext cx="3852850" cy="225126"/>
          </a:xfrm>
          <a:prstGeom prst="rect">
            <a:avLst/>
          </a:prstGeom>
          <a:noFill/>
        </p:spPr>
        <p:txBody>
          <a:bodyPr vert="horz" wrap="none" lIns="0" tIns="0" rIns="0" bIns="0" rtlCol="0">
            <a:spAutoFit/>
          </a:bodyPr>
          <a:lstStyle/>
          <a:p>
            <a:pPr>
              <a:lnSpc>
                <a:spcPts val="1896"/>
              </a:lnSpc>
            </a:pPr>
            <a:r>
              <a:rPr lang="en-US" sz="1459" i="1" dirty="0">
                <a:solidFill>
                  <a:srgbClr val="0000FF"/>
                </a:solidFill>
                <a:latin typeface="Segoe UI"/>
              </a:rPr>
              <a:t>−→ </a:t>
            </a:r>
            <a:r>
              <a:rPr lang="en-US" sz="1459" dirty="0">
                <a:solidFill>
                  <a:srgbClr val="0000FF"/>
                </a:solidFill>
                <a:latin typeface="Segoe UI"/>
              </a:rPr>
              <a:t>Link to Further Exploration for Chapter 11..</a:t>
            </a:r>
          </a:p>
        </p:txBody>
      </p:sp>
      <p:sp>
        <p:nvSpPr>
          <p:cNvPr id="8" name="TextBox 7"/>
          <p:cNvSpPr txBox="1"/>
          <p:nvPr/>
        </p:nvSpPr>
        <p:spPr>
          <a:xfrm>
            <a:off x="9095319" y="3610448"/>
            <a:ext cx="573875"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includ-</a:t>
            </a:r>
          </a:p>
        </p:txBody>
      </p:sp>
      <p:sp>
        <p:nvSpPr>
          <p:cNvPr id="9" name="TextBox 8"/>
          <p:cNvSpPr txBox="1"/>
          <p:nvPr/>
        </p:nvSpPr>
        <p:spPr>
          <a:xfrm>
            <a:off x="2892238" y="3821589"/>
            <a:ext cx="5998309" cy="1679947"/>
          </a:xfrm>
          <a:prstGeom prst="rect">
            <a:avLst/>
          </a:prstGeom>
          <a:noFill/>
        </p:spPr>
        <p:txBody>
          <a:bodyPr vert="horz" wrap="none" lIns="0" tIns="0" rIns="0" bIns="0" rtlCol="0">
            <a:spAutoFit/>
          </a:bodyPr>
          <a:lstStyle/>
          <a:p>
            <a:pPr defTabSz="806867">
              <a:lnSpc>
                <a:spcPts val="1254"/>
              </a:lnSpc>
              <a:tabLst>
                <a:tab pos="89652" algn="l"/>
                <a:tab pos="324988" algn="l"/>
              </a:tabLst>
              <a:defRPr/>
            </a:pPr>
            <a:r>
              <a:rPr lang="en-US" sz="1459">
                <a:solidFill>
                  <a:srgbClr val="231F20"/>
                </a:solidFill>
                <a:latin typeface="Segoe UI"/>
              </a:rPr>
              <a:t>ing:</a:t>
            </a:r>
          </a:p>
          <a:p>
            <a:pPr defTabSz="806867">
              <a:lnSpc>
                <a:spcPts val="882"/>
              </a:lnSpc>
              <a:tabLst>
                <a:tab pos="89652" algn="l"/>
                <a:tab pos="324988" algn="l"/>
              </a:tabLst>
              <a:defRPr/>
            </a:pPr>
            <a:endParaRPr lang="en-US" sz="1459">
              <a:solidFill>
                <a:srgbClr val="231F20"/>
              </a:solidFill>
              <a:latin typeface="Segoe UI"/>
            </a:endParaRPr>
          </a:p>
          <a:p>
            <a:pPr defTabSz="806867">
              <a:lnSpc>
                <a:spcPts val="882"/>
              </a:lnSpc>
              <a:tabLst>
                <a:tab pos="89652" algn="l"/>
                <a:tab pos="324988" algn="l"/>
              </a:tabLst>
              <a:defRPr/>
            </a:pPr>
            <a:endParaRPr lang="en-US" sz="1459">
              <a:solidFill>
                <a:srgbClr val="231F20"/>
              </a:solidFill>
              <a:latin typeface="Segoe UI"/>
            </a:endParaRPr>
          </a:p>
          <a:p>
            <a:pPr defTabSz="806867">
              <a:lnSpc>
                <a:spcPts val="1888"/>
              </a:lnSpc>
              <a:tabLst>
                <a:tab pos="89652" algn="l"/>
                <a:tab pos="324988"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The MPEG home page.</a:t>
            </a:r>
          </a:p>
          <a:p>
            <a:pPr defTabSz="806867">
              <a:lnSpc>
                <a:spcPts val="882"/>
              </a:lnSpc>
              <a:tabLst>
                <a:tab pos="89652" algn="l"/>
                <a:tab pos="324988" algn="l"/>
              </a:tabLst>
              <a:defRPr/>
            </a:pPr>
            <a:endParaRPr lang="en-US" sz="1459">
              <a:solidFill>
                <a:srgbClr val="231F20"/>
              </a:solidFill>
              <a:latin typeface="Segoe UI"/>
            </a:endParaRPr>
          </a:p>
          <a:p>
            <a:pPr defTabSz="806867">
              <a:lnSpc>
                <a:spcPts val="882"/>
              </a:lnSpc>
              <a:tabLst>
                <a:tab pos="89652" algn="l"/>
                <a:tab pos="324988" algn="l"/>
              </a:tabLst>
              <a:defRPr/>
            </a:pPr>
            <a:endParaRPr lang="en-US" sz="1459">
              <a:solidFill>
                <a:srgbClr val="231F20"/>
              </a:solidFill>
              <a:latin typeface="Segoe UI"/>
            </a:endParaRPr>
          </a:p>
          <a:p>
            <a:pPr defTabSz="806867">
              <a:lnSpc>
                <a:spcPts val="1379"/>
              </a:lnSpc>
              <a:tabLst>
                <a:tab pos="89652" algn="l"/>
                <a:tab pos="324988"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MPEG FAQ page.</a:t>
            </a:r>
          </a:p>
          <a:p>
            <a:pPr defTabSz="806867">
              <a:lnSpc>
                <a:spcPts val="882"/>
              </a:lnSpc>
              <a:tabLst>
                <a:tab pos="89652" algn="l"/>
                <a:tab pos="324988" algn="l"/>
              </a:tabLst>
              <a:defRPr/>
            </a:pPr>
            <a:endParaRPr lang="en-US" sz="1459">
              <a:solidFill>
                <a:srgbClr val="231F20"/>
              </a:solidFill>
              <a:latin typeface="Segoe UI"/>
            </a:endParaRPr>
          </a:p>
          <a:p>
            <a:pPr defTabSz="806867">
              <a:lnSpc>
                <a:spcPts val="882"/>
              </a:lnSpc>
              <a:tabLst>
                <a:tab pos="89652" algn="l"/>
                <a:tab pos="324988" algn="l"/>
              </a:tabLst>
              <a:defRPr/>
            </a:pPr>
            <a:endParaRPr lang="en-US" sz="1459">
              <a:solidFill>
                <a:srgbClr val="231F20"/>
              </a:solidFill>
              <a:latin typeface="Segoe UI"/>
            </a:endParaRPr>
          </a:p>
          <a:p>
            <a:pPr defTabSz="806867">
              <a:lnSpc>
                <a:spcPts val="1379"/>
              </a:lnSpc>
              <a:tabLst>
                <a:tab pos="89652" algn="l"/>
                <a:tab pos="324988"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Overviews and working documents of the MPEG-1 and MPEG-2 stan-</a:t>
            </a:r>
          </a:p>
          <a:p>
            <a:pPr defTabSz="806867">
              <a:lnSpc>
                <a:spcPts val="1673"/>
              </a:lnSpc>
              <a:tabLst>
                <a:tab pos="89652" algn="l"/>
                <a:tab pos="324988" algn="l"/>
              </a:tabLst>
              <a:defRPr/>
            </a:pPr>
            <a:r>
              <a:rPr lang="en-US" sz="1459">
                <a:solidFill>
                  <a:srgbClr val="231F20"/>
                </a:solidFill>
                <a:latin typeface="Segoe UI"/>
              </a:rPr>
              <a:t>		dards.</a:t>
            </a:r>
          </a:p>
        </p:txBody>
      </p:sp>
      <p:sp>
        <p:nvSpPr>
          <p:cNvPr id="13" name="Footer Placeholder 12">
            <a:extLst>
              <a:ext uri="{FF2B5EF4-FFF2-40B4-BE49-F238E27FC236}">
                <a16:creationId xmlns:a16="http://schemas.microsoft.com/office/drawing/2014/main" id="{839B2D0E-A081-47E4-8E08-01516E5B840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7774063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030476"/>
            <a:ext cx="7772400"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13</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MPEG-4 and MPEG-7</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Motion Compensation Techniques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Understand and apply MPEG-4 and MPEG-7 standards.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Apply motion compensation in video processing.</a:t>
            </a:r>
            <a:endParaRPr lang="en-GB" altLang="en-US" sz="1588" dirty="0"/>
          </a:p>
        </p:txBody>
      </p:sp>
    </p:spTree>
    <p:extLst>
      <p:ext uri="{BB962C8B-B14F-4D97-AF65-F5344CB8AC3E}">
        <p14:creationId xmlns:p14="http://schemas.microsoft.com/office/powerpoint/2010/main" val="24533983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60E.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530186" cy="5706690"/>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1154267"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 pos="1154267"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1215" i="1">
              <a:solidFill>
                <a:srgbClr val="231F20"/>
              </a:solidFill>
              <a:latin typeface="Segoe UI"/>
            </a:endParaRPr>
          </a:p>
          <a:p>
            <a:pPr defTabSz="806867">
              <a:lnSpc>
                <a:spcPts val="3021"/>
              </a:lnSpc>
              <a:tabLst>
                <a:tab pos="190510" algn="l"/>
                <a:tab pos="425846" algn="l"/>
                <a:tab pos="493085" algn="l"/>
                <a:tab pos="750834" algn="l"/>
                <a:tab pos="1154267" algn="l"/>
              </a:tabLst>
              <a:defRPr/>
            </a:pPr>
            <a:r>
              <a:rPr lang="en-US" sz="1215" i="1">
                <a:solidFill>
                  <a:srgbClr val="231F20"/>
                </a:solidFill>
                <a:latin typeface="Segoe UI"/>
              </a:rPr>
              <a:t>					</a:t>
            </a:r>
            <a:r>
              <a:rPr lang="en-US" sz="2519" b="1">
                <a:solidFill>
                  <a:srgbClr val="231F20"/>
                </a:solidFill>
                <a:latin typeface="Segoe UI"/>
              </a:rPr>
              <a:t>12.1   Overview of MPEG-4</a:t>
            </a:r>
          </a:p>
          <a:p>
            <a:pPr defTabSz="806867">
              <a:lnSpc>
                <a:spcPts val="882"/>
              </a:lnSpc>
              <a:tabLst>
                <a:tab pos="190510" algn="l"/>
                <a:tab pos="425846" algn="l"/>
                <a:tab pos="493085" algn="l"/>
                <a:tab pos="750834" algn="l"/>
                <a:tab pos="1154267" algn="l"/>
              </a:tabLst>
              <a:defRPr/>
            </a:pPr>
            <a:endParaRPr lang="en-US" sz="2519" b="1">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2519" b="1">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2519" b="1">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2519" b="1">
              <a:solidFill>
                <a:srgbClr val="231F20"/>
              </a:solidFill>
              <a:latin typeface="Segoe UI"/>
            </a:endParaRPr>
          </a:p>
          <a:p>
            <a:pPr defTabSz="806867">
              <a:lnSpc>
                <a:spcPts val="3060"/>
              </a:lnSpc>
              <a:tabLst>
                <a:tab pos="190510" algn="l"/>
                <a:tab pos="425846" algn="l"/>
                <a:tab pos="493085" algn="l"/>
                <a:tab pos="750834" algn="l"/>
                <a:tab pos="1154267" algn="l"/>
              </a:tabLst>
              <a:defRPr/>
            </a:pPr>
            <a:r>
              <a:rPr lang="en-US" sz="2519"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MPEG-4</a:t>
            </a:r>
            <a:r>
              <a:rPr lang="en-US" sz="1750">
                <a:solidFill>
                  <a:srgbClr val="231F20"/>
                </a:solidFill>
                <a:latin typeface="Segoe UI"/>
              </a:rPr>
              <a:t>:   a  newer  standard.    Besides  compression,  pays</a:t>
            </a:r>
          </a:p>
          <a:p>
            <a:pPr defTabSz="806867">
              <a:lnSpc>
                <a:spcPts val="2128"/>
              </a:lnSpc>
              <a:tabLst>
                <a:tab pos="190510" algn="l"/>
                <a:tab pos="425846" algn="l"/>
                <a:tab pos="493085" algn="l"/>
                <a:tab pos="750834" algn="l"/>
                <a:tab pos="1154267" algn="l"/>
              </a:tabLst>
              <a:defRPr/>
            </a:pPr>
            <a:r>
              <a:rPr lang="en-US" sz="1750">
                <a:solidFill>
                  <a:srgbClr val="231F20"/>
                </a:solidFill>
                <a:latin typeface="Segoe UI"/>
              </a:rPr>
              <a:t>		great attention to issues about user interactivities.</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2462"/>
              </a:lnSpc>
              <a:tabLst>
                <a:tab pos="190510" algn="l"/>
                <a:tab pos="425846" algn="l"/>
                <a:tab pos="493085" algn="l"/>
                <a:tab pos="750834" algn="l"/>
                <a:tab pos="115426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departs  from  its  predecessors  in  adopting  a  new</a:t>
            </a:r>
          </a:p>
          <a:p>
            <a:pPr defTabSz="806867">
              <a:lnSpc>
                <a:spcPts val="2118"/>
              </a:lnSpc>
              <a:tabLst>
                <a:tab pos="190510" algn="l"/>
                <a:tab pos="425846" algn="l"/>
                <a:tab pos="493085" algn="l"/>
                <a:tab pos="750834" algn="l"/>
                <a:tab pos="1154267" algn="l"/>
              </a:tabLst>
              <a:defRPr/>
            </a:pPr>
            <a:r>
              <a:rPr lang="en-US" sz="1750">
                <a:solidFill>
                  <a:srgbClr val="231F20"/>
                </a:solidFill>
                <a:latin typeface="Segoe UI"/>
              </a:rPr>
              <a:t>		</a:t>
            </a:r>
            <a:r>
              <a:rPr lang="en-US" sz="1750" b="1">
                <a:solidFill>
                  <a:srgbClr val="231F20"/>
                </a:solidFill>
                <a:latin typeface="Segoe UI"/>
              </a:rPr>
              <a:t>object-based coding</a:t>
            </a:r>
            <a:r>
              <a:rPr lang="en-US" sz="1750">
                <a:solidFill>
                  <a:srgbClr val="231F20"/>
                </a:solidFill>
                <a:latin typeface="Segoe UI"/>
              </a:rPr>
              <a:t>:</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1790"/>
              </a:lnSpc>
              <a:tabLst>
                <a:tab pos="190510" algn="l"/>
                <a:tab pos="425846" algn="l"/>
                <a:tab pos="493085" algn="l"/>
                <a:tab pos="750834" algn="l"/>
                <a:tab pos="115426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Oﬀering higher compression ratio, also beneﬁcial for dig-</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1154267" algn="l"/>
              </a:tabLst>
              <a:defRPr/>
            </a:pPr>
            <a:r>
              <a:rPr lang="en-US" sz="1750">
                <a:solidFill>
                  <a:srgbClr val="231F20"/>
                </a:solidFill>
                <a:latin typeface="Segoe UI"/>
              </a:rPr>
              <a:t>				ital  video  composition,  manipulation,  indexing,  and  re-</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1564"/>
              </a:lnSpc>
              <a:tabLst>
                <a:tab pos="190510" algn="l"/>
                <a:tab pos="425846" algn="l"/>
                <a:tab pos="493085" algn="l"/>
                <a:tab pos="750834" algn="l"/>
                <a:tab pos="1154267" algn="l"/>
              </a:tabLst>
              <a:defRPr/>
            </a:pPr>
            <a:r>
              <a:rPr lang="en-US" sz="1750">
                <a:solidFill>
                  <a:srgbClr val="231F20"/>
                </a:solidFill>
                <a:latin typeface="Segoe UI"/>
              </a:rPr>
              <a:t>				trieval.</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 pos="1154267"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Figure 12.1 illustrates how MPEG-4 videos can be com-</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1564"/>
              </a:lnSpc>
              <a:tabLst>
                <a:tab pos="190510" algn="l"/>
                <a:tab pos="425846" algn="l"/>
                <a:tab pos="493085" algn="l"/>
                <a:tab pos="750834" algn="l"/>
                <a:tab pos="1154267" algn="l"/>
              </a:tabLst>
              <a:defRPr/>
            </a:pPr>
            <a:r>
              <a:rPr lang="en-US" sz="1750">
                <a:solidFill>
                  <a:srgbClr val="231F20"/>
                </a:solidFill>
                <a:latin typeface="Segoe UI"/>
              </a:rPr>
              <a:t>				posed and manipulated by simple operations on the visual</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1154267" algn="l"/>
              </a:tabLst>
              <a:defRPr/>
            </a:pPr>
            <a:r>
              <a:rPr lang="en-US" sz="1750">
                <a:solidFill>
                  <a:srgbClr val="231F20"/>
                </a:solidFill>
                <a:latin typeface="Segoe UI"/>
              </a:rPr>
              <a:t>				objects.</a:t>
            </a:r>
          </a:p>
          <a:p>
            <a:pPr defTabSz="806867">
              <a:lnSpc>
                <a:spcPts val="882"/>
              </a:lnSpc>
              <a:tabLst>
                <a:tab pos="190510" algn="l"/>
                <a:tab pos="425846" algn="l"/>
                <a:tab pos="493085" algn="l"/>
                <a:tab pos="750834" algn="l"/>
                <a:tab pos="1154267" algn="l"/>
              </a:tabLst>
              <a:defRPr/>
            </a:pPr>
            <a:endParaRPr lang="en-US" sz="1750">
              <a:solidFill>
                <a:srgbClr val="231F20"/>
              </a:solidFill>
              <a:latin typeface="Segoe UI"/>
            </a:endParaRPr>
          </a:p>
          <a:p>
            <a:pPr defTabSz="806867">
              <a:lnSpc>
                <a:spcPts val="2750"/>
              </a:lnSpc>
              <a:tabLst>
                <a:tab pos="190510" algn="l"/>
                <a:tab pos="425846" algn="l"/>
                <a:tab pos="493085" algn="l"/>
                <a:tab pos="750834" algn="l"/>
                <a:tab pos="115426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bit-rate  for  MPEG-4  video  now  covers  a  large  range</a:t>
            </a:r>
          </a:p>
          <a:p>
            <a:pPr defTabSz="806867">
              <a:lnSpc>
                <a:spcPts val="2118"/>
              </a:lnSpc>
              <a:tabLst>
                <a:tab pos="190510" algn="l"/>
                <a:tab pos="425846" algn="l"/>
                <a:tab pos="493085" algn="l"/>
                <a:tab pos="750834" algn="l"/>
                <a:tab pos="1154267" algn="l"/>
              </a:tabLst>
              <a:defRPr/>
            </a:pPr>
            <a:r>
              <a:rPr lang="en-US" sz="1750">
                <a:solidFill>
                  <a:srgbClr val="231F20"/>
                </a:solidFill>
                <a:latin typeface="Segoe UI"/>
              </a:rPr>
              <a:t>		between 5 kbps to 10 Mbps.</a:t>
            </a:r>
          </a:p>
        </p:txBody>
      </p:sp>
      <p:sp>
        <p:nvSpPr>
          <p:cNvPr id="8" name="Footer Placeholder 7">
            <a:extLst>
              <a:ext uri="{FF2B5EF4-FFF2-40B4-BE49-F238E27FC236}">
                <a16:creationId xmlns:a16="http://schemas.microsoft.com/office/drawing/2014/main" id="{E42839BA-3B3D-4BE2-94DD-D918866A7F9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28188691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A44.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3A55.tmp"/>
          <p:cNvPicPr>
            <a:picLocks/>
          </p:cNvPicPr>
          <p:nvPr/>
        </p:nvPicPr>
        <p:blipFill>
          <a:blip r:embed="rId3" cstate="print"/>
          <a:stretch>
            <a:fillRect/>
          </a:stretch>
        </p:blipFill>
        <p:spPr>
          <a:xfrm>
            <a:off x="3260912" y="1221441"/>
            <a:ext cx="5670176" cy="3653118"/>
          </a:xfrm>
          <a:prstGeom prst="rect">
            <a:avLst/>
          </a:prstGeom>
        </p:spPr>
      </p:pic>
      <p:sp>
        <p:nvSpPr>
          <p:cNvPr id="5" name="TextBox 4"/>
          <p:cNvSpPr txBox="1"/>
          <p:nvPr/>
        </p:nvSpPr>
        <p:spPr>
          <a:xfrm>
            <a:off x="2468656" y="404644"/>
            <a:ext cx="6121676" cy="4911088"/>
          </a:xfrm>
          <a:prstGeom prst="rect">
            <a:avLst/>
          </a:prstGeom>
          <a:noFill/>
        </p:spPr>
        <p:txBody>
          <a:bodyPr vert="horz" wrap="none" lIns="0" tIns="0" rIns="0" bIns="0" rtlCol="0">
            <a:spAutoFit/>
          </a:bodyPr>
          <a:lstStyle/>
          <a:p>
            <a:pPr defTabSz="806867">
              <a:lnSpc>
                <a:spcPts val="1045"/>
              </a:lnSpc>
              <a:tabLst>
                <a:tab pos="44826" algn="l"/>
              </a:tabLst>
              <a:defRPr/>
            </a:pPr>
            <a:r>
              <a:rPr lang="en-US" sz="1215" i="1">
                <a:solidFill>
                  <a:srgbClr val="231F20"/>
                </a:solidFill>
                <a:latin typeface="Segoe UI"/>
              </a:rPr>
              <a:t>Fundamentals of Multimedia, Chapter 12</a:t>
            </a: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882"/>
              </a:lnSpc>
              <a:tabLst>
                <a:tab pos="44826" algn="l"/>
              </a:tabLst>
              <a:defRPr/>
            </a:pPr>
            <a:endParaRPr lang="en-US" sz="1215" i="1">
              <a:solidFill>
                <a:srgbClr val="231F20"/>
              </a:solidFill>
              <a:latin typeface="Segoe UI"/>
            </a:endParaRPr>
          </a:p>
          <a:p>
            <a:pPr defTabSz="806867">
              <a:lnSpc>
                <a:spcPts val="2374"/>
              </a:lnSpc>
              <a:tabLst>
                <a:tab pos="44826" algn="l"/>
              </a:tabLst>
              <a:defRPr/>
            </a:pPr>
            <a:r>
              <a:rPr lang="en-US" sz="1215" i="1">
                <a:solidFill>
                  <a:srgbClr val="231F20"/>
                </a:solidFill>
                <a:latin typeface="Segoe UI"/>
              </a:rPr>
              <a:t>	</a:t>
            </a:r>
            <a:r>
              <a:rPr lang="en-US" sz="1750">
                <a:solidFill>
                  <a:srgbClr val="231F20"/>
                </a:solidFill>
                <a:latin typeface="Segoe UI"/>
              </a:rPr>
              <a:t>Fig.  12.1:   Composition and Manipulation of MPEG-4 Videos.</a:t>
            </a:r>
          </a:p>
        </p:txBody>
      </p:sp>
      <p:sp>
        <p:nvSpPr>
          <p:cNvPr id="9" name="Footer Placeholder 8">
            <a:extLst>
              <a:ext uri="{FF2B5EF4-FFF2-40B4-BE49-F238E27FC236}">
                <a16:creationId xmlns:a16="http://schemas.microsoft.com/office/drawing/2014/main" id="{A3C8E8F3-E3CB-494D-B5C5-D00C520DC22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362593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C0C.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708760" cy="4924425"/>
          </a:xfrm>
          <a:prstGeom prst="rect">
            <a:avLst/>
          </a:prstGeom>
          <a:noFill/>
        </p:spPr>
        <p:txBody>
          <a:bodyPr vert="horz" wrap="none" lIns="0" tIns="0" rIns="0" bIns="0" rtlCol="0">
            <a:spAutoFit/>
          </a:bodyPr>
          <a:lstStyle/>
          <a:p>
            <a:pPr defTabSz="806867">
              <a:lnSpc>
                <a:spcPts val="1045"/>
              </a:lnSpc>
              <a:tabLst>
                <a:tab pos="190510" algn="l"/>
                <a:tab pos="291368" algn="l"/>
                <a:tab pos="302575" algn="l"/>
                <a:tab pos="750834" algn="l"/>
                <a:tab pos="1468049" algn="l"/>
              </a:tabLst>
              <a:defRPr/>
            </a:pPr>
            <a:r>
              <a:rPr lang="en-US" sz="1215" i="1">
                <a:solidFill>
                  <a:srgbClr val="231F20"/>
                </a:solidFill>
                <a:latin typeface="Segoe UI"/>
              </a:rPr>
              <a:t>Fundamentals of Multimedia, Chapter 12</a:t>
            </a:r>
          </a:p>
          <a:p>
            <a:pPr defTabSz="806867">
              <a:lnSpc>
                <a:spcPts val="882"/>
              </a:lnSpc>
              <a:tabLst>
                <a:tab pos="190510" algn="l"/>
                <a:tab pos="291368" algn="l"/>
                <a:tab pos="302575" algn="l"/>
                <a:tab pos="750834" algn="l"/>
                <a:tab pos="1468049" algn="l"/>
              </a:tabLst>
              <a:defRPr/>
            </a:pPr>
            <a:endParaRPr lang="en-US" sz="1215" i="1">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215" i="1">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215" i="1">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215" i="1">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215" i="1">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215" i="1">
              <a:solidFill>
                <a:srgbClr val="231F20"/>
              </a:solidFill>
              <a:latin typeface="Segoe UI"/>
            </a:endParaRPr>
          </a:p>
          <a:p>
            <a:pPr defTabSz="806867">
              <a:lnSpc>
                <a:spcPts val="2452"/>
              </a:lnSpc>
              <a:tabLst>
                <a:tab pos="190510" algn="l"/>
                <a:tab pos="291368" algn="l"/>
                <a:tab pos="302575" algn="l"/>
                <a:tab pos="750834" algn="l"/>
                <a:tab pos="1468049" algn="l"/>
              </a:tabLst>
              <a:defRPr/>
            </a:pPr>
            <a:r>
              <a:rPr lang="en-US" sz="1215" i="1">
                <a:solidFill>
                  <a:srgbClr val="231F20"/>
                </a:solidFill>
                <a:latin typeface="Segoe UI"/>
              </a:rPr>
              <a:t>					</a:t>
            </a:r>
            <a:r>
              <a:rPr lang="en-US" sz="2100" b="1">
                <a:solidFill>
                  <a:srgbClr val="231F20"/>
                </a:solidFill>
                <a:latin typeface="Segoe UI"/>
              </a:rPr>
              <a:t>Overview of MPEG-4 </a:t>
            </a:r>
            <a:r>
              <a:rPr lang="en-US" sz="1750">
                <a:solidFill>
                  <a:srgbClr val="231F20"/>
                </a:solidFill>
                <a:latin typeface="Segoe UI"/>
              </a:rPr>
              <a:t>(Cont’d)</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2793"/>
              </a:lnSpc>
              <a:tabLst>
                <a:tab pos="190510" algn="l"/>
                <a:tab pos="291368" algn="l"/>
                <a:tab pos="302575" algn="l"/>
                <a:tab pos="750834" algn="l"/>
                <a:tab pos="1468049"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(Fig. 12.2(b)) is an entirely new standard for:</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2343"/>
              </a:lnSpc>
              <a:tabLst>
                <a:tab pos="190510" algn="l"/>
                <a:tab pos="291368" algn="l"/>
                <a:tab pos="302575" algn="l"/>
                <a:tab pos="750834" algn="l"/>
                <a:tab pos="1468049" algn="l"/>
              </a:tabLst>
              <a:defRPr/>
            </a:pPr>
            <a:r>
              <a:rPr lang="en-US" sz="1750">
                <a:solidFill>
                  <a:srgbClr val="231F20"/>
                </a:solidFill>
                <a:latin typeface="Segoe UI"/>
              </a:rPr>
              <a:t>			(a) Composing media objects to create desirable audiovisual</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575"/>
              </a:lnSpc>
              <a:tabLst>
                <a:tab pos="190510" algn="l"/>
                <a:tab pos="291368" algn="l"/>
                <a:tab pos="302575" algn="l"/>
                <a:tab pos="750834" algn="l"/>
                <a:tab pos="1468049" algn="l"/>
              </a:tabLst>
              <a:defRPr/>
            </a:pPr>
            <a:r>
              <a:rPr lang="en-US" sz="1750">
                <a:solidFill>
                  <a:srgbClr val="231F20"/>
                </a:solidFill>
                <a:latin typeface="Segoe UI"/>
              </a:rPr>
              <a:t>				scenes.</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932"/>
              </a:lnSpc>
              <a:tabLst>
                <a:tab pos="190510" algn="l"/>
                <a:tab pos="291368" algn="l"/>
                <a:tab pos="302575" algn="l"/>
                <a:tab pos="750834" algn="l"/>
                <a:tab pos="1468049" algn="l"/>
              </a:tabLst>
              <a:defRPr/>
            </a:pPr>
            <a:r>
              <a:rPr lang="en-US" sz="1750">
                <a:solidFill>
                  <a:srgbClr val="231F20"/>
                </a:solidFill>
                <a:latin typeface="Segoe UI"/>
              </a:rPr>
              <a:t>		(b)  Multiplexing  and  synchronizing  the  bitstreams  for  these</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575"/>
              </a:lnSpc>
              <a:tabLst>
                <a:tab pos="190510" algn="l"/>
                <a:tab pos="291368" algn="l"/>
                <a:tab pos="302575" algn="l"/>
                <a:tab pos="750834" algn="l"/>
                <a:tab pos="1468049" algn="l"/>
              </a:tabLst>
              <a:defRPr/>
            </a:pPr>
            <a:r>
              <a:rPr lang="en-US" sz="1750">
                <a:solidFill>
                  <a:srgbClr val="231F20"/>
                </a:solidFill>
                <a:latin typeface="Segoe UI"/>
              </a:rPr>
              <a:t>				media data entities so that they can be transmitted with</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585"/>
              </a:lnSpc>
              <a:tabLst>
                <a:tab pos="190510" algn="l"/>
                <a:tab pos="291368" algn="l"/>
                <a:tab pos="302575" algn="l"/>
                <a:tab pos="750834" algn="l"/>
                <a:tab pos="1468049" algn="l"/>
              </a:tabLst>
              <a:defRPr/>
            </a:pPr>
            <a:r>
              <a:rPr lang="en-US" sz="1750">
                <a:solidFill>
                  <a:srgbClr val="231F20"/>
                </a:solidFill>
                <a:latin typeface="Segoe UI"/>
              </a:rPr>
              <a:t>				guaranteed Quality of Service (QoS).</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921"/>
              </a:lnSpc>
              <a:tabLst>
                <a:tab pos="190510" algn="l"/>
                <a:tab pos="291368" algn="l"/>
                <a:tab pos="302575" algn="l"/>
                <a:tab pos="750834" algn="l"/>
                <a:tab pos="1468049" algn="l"/>
              </a:tabLst>
              <a:defRPr/>
            </a:pPr>
            <a:r>
              <a:rPr lang="en-US" sz="1750">
                <a:solidFill>
                  <a:srgbClr val="231F20"/>
                </a:solidFill>
                <a:latin typeface="Segoe UI"/>
              </a:rPr>
              <a:t>			(c) Interacting with the audiovisual scene at the receiving end</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575"/>
              </a:lnSpc>
              <a:tabLst>
                <a:tab pos="190510" algn="l"/>
                <a:tab pos="291368" algn="l"/>
                <a:tab pos="302575" algn="l"/>
                <a:tab pos="750834" algn="l"/>
                <a:tab pos="1468049" algn="l"/>
              </a:tabLst>
              <a:defRPr/>
            </a:pPr>
            <a:r>
              <a:rPr lang="en-US" sz="1750">
                <a:solidFill>
                  <a:srgbClr val="231F20"/>
                </a:solidFill>
                <a:latin typeface="Segoe UI"/>
              </a:rPr>
              <a:t>				—  provides  a  toolbox  of  advanced  coding  modules  and</a:t>
            </a:r>
          </a:p>
          <a:p>
            <a:pPr defTabSz="806867">
              <a:lnSpc>
                <a:spcPts val="882"/>
              </a:lnSpc>
              <a:tabLst>
                <a:tab pos="190510" algn="l"/>
                <a:tab pos="291368" algn="l"/>
                <a:tab pos="302575" algn="l"/>
                <a:tab pos="750834" algn="l"/>
                <a:tab pos="1468049" algn="l"/>
              </a:tabLst>
              <a:defRPr/>
            </a:pPr>
            <a:endParaRPr lang="en-US" sz="1750">
              <a:solidFill>
                <a:srgbClr val="231F20"/>
              </a:solidFill>
              <a:latin typeface="Segoe UI"/>
            </a:endParaRPr>
          </a:p>
          <a:p>
            <a:pPr defTabSz="806867">
              <a:lnSpc>
                <a:spcPts val="1585"/>
              </a:lnSpc>
              <a:tabLst>
                <a:tab pos="190510" algn="l"/>
                <a:tab pos="291368" algn="l"/>
                <a:tab pos="302575" algn="l"/>
                <a:tab pos="750834" algn="l"/>
                <a:tab pos="1468049" algn="l"/>
              </a:tabLst>
              <a:defRPr/>
            </a:pPr>
            <a:r>
              <a:rPr lang="en-US" sz="1750">
                <a:solidFill>
                  <a:srgbClr val="231F20"/>
                </a:solidFill>
                <a:latin typeface="Segoe UI"/>
              </a:rPr>
              <a:t>				algorithms for audio and video compressions.</a:t>
            </a:r>
          </a:p>
        </p:txBody>
      </p:sp>
      <p:sp>
        <p:nvSpPr>
          <p:cNvPr id="8" name="Footer Placeholder 7">
            <a:extLst>
              <a:ext uri="{FF2B5EF4-FFF2-40B4-BE49-F238E27FC236}">
                <a16:creationId xmlns:a16="http://schemas.microsoft.com/office/drawing/2014/main" id="{BFD09F1A-152E-4B2B-9A36-4F27540A66E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629407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EFA.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3F0B.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3911660" y="1411694"/>
            <a:ext cx="105798" cy="1352678"/>
          </a:xfrm>
          <a:prstGeom prst="rect">
            <a:avLst/>
          </a:prstGeom>
          <a:noFill/>
        </p:spPr>
        <p:txBody>
          <a:bodyPr vert="horz" wrap="none" lIns="0" tIns="0" rIns="0" bIns="0" rtlCol="0">
            <a:spAutoFit/>
          </a:bodyPr>
          <a:lstStyle/>
          <a:p>
            <a:pPr defTabSz="806867">
              <a:lnSpc>
                <a:spcPts val="953"/>
              </a:lnSpc>
              <a:tabLst>
                <a:tab pos="22413" algn="l"/>
                <a:tab pos="33619" algn="l"/>
              </a:tabLst>
              <a:defRPr/>
            </a:pPr>
            <a:r>
              <a:rPr lang="en-US" sz="1059">
                <a:solidFill>
                  <a:srgbClr val="000000"/>
                </a:solidFill>
                <a:latin typeface="Times New Roman"/>
              </a:rPr>
              <a:t>D</a:t>
            </a:r>
          </a:p>
          <a:p>
            <a:pPr defTabSz="806867">
              <a:lnSpc>
                <a:spcPts val="780"/>
              </a:lnSpc>
              <a:tabLst>
                <a:tab pos="22413" algn="l"/>
                <a:tab pos="33619" algn="l"/>
              </a:tabLst>
              <a:defRPr/>
            </a:pPr>
            <a:r>
              <a:rPr lang="en-US" sz="1059">
                <a:solidFill>
                  <a:srgbClr val="000000"/>
                </a:solidFill>
                <a:latin typeface="Times New Roman"/>
              </a:rPr>
              <a:t>	e</a:t>
            </a:r>
          </a:p>
          <a:p>
            <a:pPr defTabSz="806867">
              <a:lnSpc>
                <a:spcPts val="965"/>
              </a:lnSpc>
              <a:tabLst>
                <a:tab pos="22413" algn="l"/>
                <a:tab pos="33619" algn="l"/>
              </a:tabLst>
              <a:defRPr/>
            </a:pPr>
            <a:r>
              <a:rPr lang="en-US" sz="1059">
                <a:solidFill>
                  <a:srgbClr val="000000"/>
                </a:solidFill>
                <a:latin typeface="Times New Roman"/>
              </a:rPr>
              <a:t>m</a:t>
            </a:r>
          </a:p>
          <a:p>
            <a:pPr defTabSz="806867">
              <a:lnSpc>
                <a:spcPts val="965"/>
              </a:lnSpc>
              <a:tabLst>
                <a:tab pos="22413" algn="l"/>
                <a:tab pos="33619" algn="l"/>
              </a:tabLst>
              <a:defRPr/>
            </a:pPr>
            <a:r>
              <a:rPr lang="en-US" sz="1059">
                <a:solidFill>
                  <a:srgbClr val="000000"/>
                </a:solidFill>
                <a:latin typeface="Times New Roman"/>
              </a:rPr>
              <a:t>u</a:t>
            </a:r>
          </a:p>
          <a:p>
            <a:pPr defTabSz="806867">
              <a:lnSpc>
                <a:spcPts val="965"/>
              </a:lnSpc>
              <a:tabLst>
                <a:tab pos="22413" algn="l"/>
                <a:tab pos="33619" algn="l"/>
              </a:tabLst>
              <a:defRPr/>
            </a:pPr>
            <a:r>
              <a:rPr lang="en-US" sz="1059">
                <a:solidFill>
                  <a:srgbClr val="000000"/>
                </a:solidFill>
                <a:latin typeface="Times New Roman"/>
              </a:rPr>
              <a:t>		l</a:t>
            </a:r>
          </a:p>
          <a:p>
            <a:pPr defTabSz="806867">
              <a:lnSpc>
                <a:spcPts val="965"/>
              </a:lnSpc>
              <a:tabLst>
                <a:tab pos="22413" algn="l"/>
                <a:tab pos="33619" algn="l"/>
              </a:tabLst>
              <a:defRPr/>
            </a:pPr>
            <a:r>
              <a:rPr lang="en-US" sz="1059">
                <a:solidFill>
                  <a:srgbClr val="000000"/>
                </a:solidFill>
                <a:latin typeface="Times New Roman"/>
              </a:rPr>
              <a:t>		t</a:t>
            </a:r>
          </a:p>
          <a:p>
            <a:pPr defTabSz="806867">
              <a:lnSpc>
                <a:spcPts val="1018"/>
              </a:lnSpc>
              <a:tabLst>
                <a:tab pos="22413" algn="l"/>
                <a:tab pos="33619" algn="l"/>
              </a:tabLst>
              <a:defRPr/>
            </a:pPr>
            <a:r>
              <a:rPr lang="en-US" sz="1059">
                <a:solidFill>
                  <a:srgbClr val="000000"/>
                </a:solidFill>
                <a:latin typeface="Times New Roman"/>
              </a:rPr>
              <a:t>		i</a:t>
            </a:r>
          </a:p>
          <a:p>
            <a:pPr defTabSz="806867">
              <a:lnSpc>
                <a:spcPts val="912"/>
              </a:lnSpc>
              <a:tabLst>
                <a:tab pos="22413" algn="l"/>
                <a:tab pos="33619" algn="l"/>
              </a:tabLst>
              <a:defRPr/>
            </a:pPr>
            <a:r>
              <a:rPr lang="en-US" sz="1059">
                <a:solidFill>
                  <a:srgbClr val="000000"/>
                </a:solidFill>
                <a:latin typeface="Times New Roman"/>
              </a:rPr>
              <a:t>p</a:t>
            </a:r>
          </a:p>
          <a:p>
            <a:pPr defTabSz="806867">
              <a:lnSpc>
                <a:spcPts val="1177"/>
              </a:lnSpc>
              <a:tabLst>
                <a:tab pos="22413" algn="l"/>
                <a:tab pos="33619" algn="l"/>
              </a:tabLst>
              <a:defRPr/>
            </a:pPr>
            <a:r>
              <a:rPr lang="en-US" sz="1059">
                <a:solidFill>
                  <a:srgbClr val="000000"/>
                </a:solidFill>
                <a:latin typeface="Times New Roman"/>
              </a:rPr>
              <a:t>		l</a:t>
            </a:r>
          </a:p>
          <a:p>
            <a:pPr defTabSz="806867">
              <a:lnSpc>
                <a:spcPts val="754"/>
              </a:lnSpc>
              <a:tabLst>
                <a:tab pos="22413" algn="l"/>
                <a:tab pos="33619" algn="l"/>
              </a:tabLst>
              <a:defRPr/>
            </a:pPr>
            <a:r>
              <a:rPr lang="en-US" sz="1059">
                <a:solidFill>
                  <a:srgbClr val="000000"/>
                </a:solidFill>
                <a:latin typeface="Times New Roman"/>
              </a:rPr>
              <a:t>	e</a:t>
            </a:r>
          </a:p>
          <a:p>
            <a:pPr defTabSz="806867">
              <a:lnSpc>
                <a:spcPts val="754"/>
              </a:lnSpc>
              <a:tabLst>
                <a:tab pos="22413" algn="l"/>
                <a:tab pos="33619" algn="l"/>
              </a:tabLst>
              <a:defRPr/>
            </a:pPr>
            <a:r>
              <a:rPr lang="en-US" sz="1059">
                <a:solidFill>
                  <a:srgbClr val="000000"/>
                </a:solidFill>
                <a:latin typeface="Times New Roman"/>
              </a:rPr>
              <a:t>x</a:t>
            </a:r>
          </a:p>
        </p:txBody>
      </p:sp>
      <p:sp>
        <p:nvSpPr>
          <p:cNvPr id="6" name="TextBox 5"/>
          <p:cNvSpPr txBox="1"/>
          <p:nvPr/>
        </p:nvSpPr>
        <p:spPr>
          <a:xfrm>
            <a:off x="2376275" y="2033352"/>
            <a:ext cx="75342" cy="759567"/>
          </a:xfrm>
          <a:prstGeom prst="rect">
            <a:avLst/>
          </a:prstGeom>
          <a:noFill/>
        </p:spPr>
        <p:txBody>
          <a:bodyPr vert="horz" wrap="none" lIns="0" tIns="0" rIns="0" bIns="0" rtlCol="0">
            <a:spAutoFit/>
          </a:bodyPr>
          <a:lstStyle/>
          <a:p>
            <a:pPr>
              <a:lnSpc>
                <a:spcPts val="953"/>
              </a:lnSpc>
            </a:pPr>
            <a:r>
              <a:rPr lang="pt-BR" sz="1059">
                <a:solidFill>
                  <a:srgbClr val="000000"/>
                </a:solidFill>
                <a:latin typeface="Times New Roman"/>
              </a:rPr>
              <a:t>S</a:t>
            </a:r>
          </a:p>
          <a:p>
            <a:pPr>
              <a:lnSpc>
                <a:spcPts val="964"/>
              </a:lnSpc>
            </a:pPr>
            <a:r>
              <a:rPr lang="pt-BR" sz="1059">
                <a:solidFill>
                  <a:srgbClr val="000000"/>
                </a:solidFill>
                <a:latin typeface="Times New Roman"/>
              </a:rPr>
              <a:t>o</a:t>
            </a:r>
          </a:p>
          <a:p>
            <a:pPr>
              <a:lnSpc>
                <a:spcPts val="964"/>
              </a:lnSpc>
            </a:pPr>
            <a:r>
              <a:rPr lang="pt-BR" sz="1059">
                <a:solidFill>
                  <a:srgbClr val="000000"/>
                </a:solidFill>
                <a:latin typeface="Times New Roman"/>
              </a:rPr>
              <a:t>u</a:t>
            </a:r>
          </a:p>
          <a:p>
            <a:pPr>
              <a:lnSpc>
                <a:spcPts val="964"/>
              </a:lnSpc>
            </a:pPr>
            <a:r>
              <a:rPr lang="pt-BR" sz="1059">
                <a:solidFill>
                  <a:srgbClr val="000000"/>
                </a:solidFill>
                <a:latin typeface="Times New Roman"/>
              </a:rPr>
              <a:t>r</a:t>
            </a:r>
          </a:p>
          <a:p>
            <a:pPr>
              <a:lnSpc>
                <a:spcPts val="964"/>
              </a:lnSpc>
            </a:pPr>
            <a:r>
              <a:rPr lang="pt-BR" sz="1059">
                <a:solidFill>
                  <a:srgbClr val="000000"/>
                </a:solidFill>
                <a:latin typeface="Times New Roman"/>
              </a:rPr>
              <a:t>c</a:t>
            </a:r>
          </a:p>
          <a:p>
            <a:pPr>
              <a:lnSpc>
                <a:spcPts val="884"/>
              </a:lnSpc>
            </a:pPr>
            <a:r>
              <a:rPr lang="pt-BR" sz="1059">
                <a:solidFill>
                  <a:srgbClr val="000000"/>
                </a:solidFill>
                <a:latin typeface="Times New Roman"/>
              </a:rPr>
              <a:t>e</a:t>
            </a:r>
            <a:endParaRPr lang="en-US" sz="1059">
              <a:solidFill>
                <a:srgbClr val="000000"/>
              </a:solidFill>
              <a:latin typeface="Times New Roman"/>
            </a:endParaRPr>
          </a:p>
        </p:txBody>
      </p:sp>
      <p:sp>
        <p:nvSpPr>
          <p:cNvPr id="7" name="TextBox 6"/>
          <p:cNvSpPr txBox="1"/>
          <p:nvPr/>
        </p:nvSpPr>
        <p:spPr>
          <a:xfrm>
            <a:off x="3137243" y="1862978"/>
            <a:ext cx="97784" cy="1000274"/>
          </a:xfrm>
          <a:prstGeom prst="rect">
            <a:avLst/>
          </a:prstGeom>
          <a:noFill/>
        </p:spPr>
        <p:txBody>
          <a:bodyPr vert="horz" wrap="none" lIns="0" tIns="0" rIns="0" bIns="0" rtlCol="0">
            <a:spAutoFit/>
          </a:bodyPr>
          <a:lstStyle/>
          <a:p>
            <a:pPr defTabSz="806867">
              <a:lnSpc>
                <a:spcPts val="953"/>
              </a:lnSpc>
              <a:tabLst>
                <a:tab pos="22413" algn="l"/>
                <a:tab pos="33619" algn="l"/>
              </a:tabLst>
              <a:defRPr/>
            </a:pPr>
            <a:r>
              <a:rPr lang="pt-BR" sz="1059">
                <a:solidFill>
                  <a:srgbClr val="000000"/>
                </a:solidFill>
                <a:latin typeface="Times New Roman"/>
              </a:rPr>
              <a:t>D</a:t>
            </a:r>
          </a:p>
          <a:p>
            <a:pPr defTabSz="806867">
              <a:lnSpc>
                <a:spcPts val="845"/>
              </a:lnSpc>
              <a:tabLst>
                <a:tab pos="22413" algn="l"/>
                <a:tab pos="33619" algn="l"/>
              </a:tabLst>
              <a:defRPr/>
            </a:pPr>
            <a:r>
              <a:rPr lang="pt-BR" sz="1059">
                <a:solidFill>
                  <a:srgbClr val="000000"/>
                </a:solidFill>
                <a:latin typeface="Times New Roman"/>
              </a:rPr>
              <a:t>	e</a:t>
            </a:r>
          </a:p>
          <a:p>
            <a:pPr defTabSz="806867">
              <a:lnSpc>
                <a:spcPts val="978"/>
              </a:lnSpc>
              <a:tabLst>
                <a:tab pos="22413" algn="l"/>
                <a:tab pos="33619" algn="l"/>
              </a:tabLst>
              <a:defRPr/>
            </a:pPr>
            <a:r>
              <a:rPr lang="pt-BR" sz="1059">
                <a:solidFill>
                  <a:srgbClr val="000000"/>
                </a:solidFill>
                <a:latin typeface="Times New Roman"/>
              </a:rPr>
              <a:t>		l</a:t>
            </a:r>
          </a:p>
          <a:p>
            <a:pPr defTabSz="806867">
              <a:lnSpc>
                <a:spcPts val="1057"/>
              </a:lnSpc>
              <a:tabLst>
                <a:tab pos="22413" algn="l"/>
                <a:tab pos="33619" algn="l"/>
              </a:tabLst>
              <a:defRPr/>
            </a:pPr>
            <a:r>
              <a:rPr lang="pt-BR" sz="1059">
                <a:solidFill>
                  <a:srgbClr val="000000"/>
                </a:solidFill>
                <a:latin typeface="Times New Roman"/>
              </a:rPr>
              <a:t>		i</a:t>
            </a:r>
          </a:p>
          <a:p>
            <a:pPr defTabSz="806867">
              <a:lnSpc>
                <a:spcPts val="898"/>
              </a:lnSpc>
              <a:tabLst>
                <a:tab pos="22413" algn="l"/>
                <a:tab pos="33619" algn="l"/>
              </a:tabLst>
              <a:defRPr/>
            </a:pPr>
            <a:r>
              <a:rPr lang="pt-BR" sz="1059">
                <a:solidFill>
                  <a:srgbClr val="000000"/>
                </a:solidFill>
                <a:latin typeface="Times New Roman"/>
              </a:rPr>
              <a:t>	v</a:t>
            </a:r>
          </a:p>
          <a:p>
            <a:pPr defTabSz="806867">
              <a:lnSpc>
                <a:spcPts val="978"/>
              </a:lnSpc>
              <a:tabLst>
                <a:tab pos="22413" algn="l"/>
                <a:tab pos="33619" algn="l"/>
              </a:tabLst>
              <a:defRPr/>
            </a:pPr>
            <a:r>
              <a:rPr lang="pt-BR" sz="1059">
                <a:solidFill>
                  <a:srgbClr val="000000"/>
                </a:solidFill>
                <a:latin typeface="Times New Roman"/>
              </a:rPr>
              <a:t>	e</a:t>
            </a:r>
          </a:p>
          <a:p>
            <a:pPr defTabSz="806867">
              <a:lnSpc>
                <a:spcPts val="978"/>
              </a:lnSpc>
              <a:tabLst>
                <a:tab pos="22413" algn="l"/>
                <a:tab pos="33619" algn="l"/>
              </a:tabLst>
              <a:defRPr/>
            </a:pPr>
            <a:r>
              <a:rPr lang="pt-BR" sz="1059">
                <a:solidFill>
                  <a:srgbClr val="000000"/>
                </a:solidFill>
                <a:latin typeface="Times New Roman"/>
              </a:rPr>
              <a:t>		r</a:t>
            </a:r>
          </a:p>
          <a:p>
            <a:pPr defTabSz="806867">
              <a:lnSpc>
                <a:spcPts val="978"/>
              </a:lnSpc>
              <a:tabLst>
                <a:tab pos="22413" algn="l"/>
                <a:tab pos="33619" algn="l"/>
              </a:tabLst>
              <a:defRPr/>
            </a:pPr>
            <a:r>
              <a:rPr lang="pt-BR" sz="1059">
                <a:solidFill>
                  <a:srgbClr val="000000"/>
                </a:solidFill>
                <a:latin typeface="Times New Roman"/>
              </a:rPr>
              <a:t>	y</a:t>
            </a:r>
            <a:endParaRPr lang="en-US" sz="1059">
              <a:solidFill>
                <a:srgbClr val="000000"/>
              </a:solidFill>
              <a:latin typeface="Times New Roman"/>
            </a:endParaRPr>
          </a:p>
        </p:txBody>
      </p:sp>
      <p:sp>
        <p:nvSpPr>
          <p:cNvPr id="8" name="TextBox 7"/>
          <p:cNvSpPr txBox="1"/>
          <p:nvPr/>
        </p:nvSpPr>
        <p:spPr>
          <a:xfrm>
            <a:off x="4750778" y="1620181"/>
            <a:ext cx="338234" cy="996811"/>
          </a:xfrm>
          <a:prstGeom prst="rect">
            <a:avLst/>
          </a:prstGeom>
          <a:noFill/>
        </p:spPr>
        <p:txBody>
          <a:bodyPr vert="horz" wrap="none" lIns="0" tIns="0" rIns="0" bIns="0" rtlCol="0">
            <a:spAutoFit/>
          </a:bodyPr>
          <a:lstStyle/>
          <a:p>
            <a:pPr>
              <a:lnSpc>
                <a:spcPts val="953"/>
              </a:lnSpc>
            </a:pPr>
            <a:r>
              <a:rPr lang="en-US" sz="1059">
                <a:solidFill>
                  <a:srgbClr val="000000"/>
                </a:solidFill>
                <a:latin typeface="Times New Roman"/>
              </a:rPr>
              <a:t>Video</a:t>
            </a:r>
          </a:p>
          <a:p>
            <a:pPr>
              <a:lnSpc>
                <a:spcPts val="882"/>
              </a:lnSpc>
            </a:pPr>
            <a:endParaRPr lang="en-US" sz="1059">
              <a:solidFill>
                <a:srgbClr val="000000"/>
              </a:solidFill>
              <a:latin typeface="Times New Roman"/>
            </a:endParaRPr>
          </a:p>
          <a:p>
            <a:pPr>
              <a:lnSpc>
                <a:spcPts val="882"/>
              </a:lnSpc>
            </a:pPr>
            <a:endParaRPr lang="en-US" sz="1059">
              <a:solidFill>
                <a:srgbClr val="000000"/>
              </a:solidFill>
              <a:latin typeface="Times New Roman"/>
            </a:endParaRPr>
          </a:p>
          <a:p>
            <a:pPr>
              <a:lnSpc>
                <a:spcPts val="882"/>
              </a:lnSpc>
            </a:pPr>
            <a:endParaRPr lang="en-US" sz="1059">
              <a:solidFill>
                <a:srgbClr val="000000"/>
              </a:solidFill>
              <a:latin typeface="Times New Roman"/>
            </a:endParaRPr>
          </a:p>
          <a:p>
            <a:pPr>
              <a:lnSpc>
                <a:spcPts val="882"/>
              </a:lnSpc>
            </a:pPr>
            <a:endParaRPr lang="en-US" sz="1059">
              <a:solidFill>
                <a:srgbClr val="000000"/>
              </a:solidFill>
              <a:latin typeface="Times New Roman"/>
            </a:endParaRPr>
          </a:p>
          <a:p>
            <a:pPr>
              <a:lnSpc>
                <a:spcPts val="882"/>
              </a:lnSpc>
            </a:pPr>
            <a:endParaRPr lang="en-US" sz="1059">
              <a:solidFill>
                <a:srgbClr val="000000"/>
              </a:solidFill>
              <a:latin typeface="Times New Roman"/>
            </a:endParaRPr>
          </a:p>
          <a:p>
            <a:pPr>
              <a:lnSpc>
                <a:spcPts val="882"/>
              </a:lnSpc>
            </a:pPr>
            <a:endParaRPr lang="en-US" sz="1059">
              <a:solidFill>
                <a:srgbClr val="000000"/>
              </a:solidFill>
              <a:latin typeface="Times New Roman"/>
            </a:endParaRPr>
          </a:p>
          <a:p>
            <a:pPr>
              <a:lnSpc>
                <a:spcPts val="1484"/>
              </a:lnSpc>
            </a:pPr>
            <a:r>
              <a:rPr lang="en-US" sz="1059">
                <a:solidFill>
                  <a:srgbClr val="000000"/>
                </a:solidFill>
                <a:latin typeface="Times New Roman"/>
              </a:rPr>
              <a:t>Audio</a:t>
            </a:r>
          </a:p>
        </p:txBody>
      </p:sp>
      <p:sp>
        <p:nvSpPr>
          <p:cNvPr id="9" name="TextBox 8"/>
          <p:cNvSpPr txBox="1"/>
          <p:nvPr/>
        </p:nvSpPr>
        <p:spPr>
          <a:xfrm>
            <a:off x="4627604" y="3320392"/>
            <a:ext cx="589905" cy="128240"/>
          </a:xfrm>
          <a:prstGeom prst="rect">
            <a:avLst/>
          </a:prstGeom>
          <a:noFill/>
        </p:spPr>
        <p:txBody>
          <a:bodyPr vert="horz" wrap="none" lIns="0" tIns="0" rIns="0" bIns="0" rtlCol="0">
            <a:spAutoFit/>
          </a:bodyPr>
          <a:lstStyle/>
          <a:p>
            <a:pPr>
              <a:lnSpc>
                <a:spcPts val="953"/>
              </a:lnSpc>
            </a:pPr>
            <a:r>
              <a:rPr lang="en-US" sz="1059">
                <a:solidFill>
                  <a:srgbClr val="000000"/>
                </a:solidFill>
                <a:latin typeface="Times New Roman"/>
              </a:rPr>
              <a:t>Interaction</a:t>
            </a:r>
          </a:p>
        </p:txBody>
      </p:sp>
      <p:sp>
        <p:nvSpPr>
          <p:cNvPr id="10" name="TextBox 9"/>
          <p:cNvSpPr txBox="1"/>
          <p:nvPr/>
        </p:nvSpPr>
        <p:spPr>
          <a:xfrm>
            <a:off x="8162817" y="2877052"/>
            <a:ext cx="262892" cy="129651"/>
          </a:xfrm>
          <a:prstGeom prst="rect">
            <a:avLst/>
          </a:prstGeom>
          <a:noFill/>
        </p:spPr>
        <p:txBody>
          <a:bodyPr vert="horz" wrap="none" lIns="0" tIns="0" rIns="0" bIns="0" rtlCol="0">
            <a:spAutoFit/>
          </a:bodyPr>
          <a:lstStyle/>
          <a:p>
            <a:pPr>
              <a:lnSpc>
                <a:spcPts val="1003"/>
              </a:lnSpc>
            </a:pPr>
            <a:r>
              <a:rPr lang="en-US" sz="1114">
                <a:solidFill>
                  <a:srgbClr val="000000"/>
                </a:solidFill>
                <a:latin typeface="Times New Roman"/>
              </a:rPr>
              <a:t>Text</a:t>
            </a:r>
          </a:p>
        </p:txBody>
      </p:sp>
      <p:sp>
        <p:nvSpPr>
          <p:cNvPr id="11" name="TextBox 10"/>
          <p:cNvSpPr txBox="1"/>
          <p:nvPr/>
        </p:nvSpPr>
        <p:spPr>
          <a:xfrm>
            <a:off x="9153263" y="3387067"/>
            <a:ext cx="625171" cy="129651"/>
          </a:xfrm>
          <a:prstGeom prst="rect">
            <a:avLst/>
          </a:prstGeom>
          <a:noFill/>
        </p:spPr>
        <p:txBody>
          <a:bodyPr vert="horz" wrap="none" lIns="0" tIns="0" rIns="0" bIns="0" rtlCol="0">
            <a:spAutoFit/>
          </a:bodyPr>
          <a:lstStyle/>
          <a:p>
            <a:pPr>
              <a:lnSpc>
                <a:spcPts val="1003"/>
              </a:lnSpc>
            </a:pPr>
            <a:r>
              <a:rPr lang="en-US" sz="1114">
                <a:solidFill>
                  <a:srgbClr val="000000"/>
                </a:solidFill>
                <a:latin typeface="Times New Roman"/>
              </a:rPr>
              <a:t>Interaction</a:t>
            </a:r>
          </a:p>
        </p:txBody>
      </p:sp>
      <p:sp>
        <p:nvSpPr>
          <p:cNvPr id="12" name="TextBox 11"/>
          <p:cNvSpPr txBox="1"/>
          <p:nvPr/>
        </p:nvSpPr>
        <p:spPr>
          <a:xfrm>
            <a:off x="2468656" y="404643"/>
            <a:ext cx="6028895" cy="872034"/>
          </a:xfrm>
          <a:prstGeom prst="rect">
            <a:avLst/>
          </a:prstGeom>
          <a:noFill/>
        </p:spPr>
        <p:txBody>
          <a:bodyPr vert="horz" wrap="none" lIns="0" tIns="0" rIns="0" bIns="0" rtlCol="0">
            <a:spAutoFit/>
          </a:bodyPr>
          <a:lstStyle/>
          <a:p>
            <a:pPr defTabSz="806867">
              <a:lnSpc>
                <a:spcPts val="1045"/>
              </a:lnSpc>
              <a:tabLst>
                <a:tab pos="5670479" algn="l"/>
              </a:tabLst>
              <a:defRPr/>
            </a:pPr>
            <a:r>
              <a:rPr lang="en-US" sz="1215" i="1">
                <a:solidFill>
                  <a:srgbClr val="231F20"/>
                </a:solidFill>
                <a:latin typeface="Segoe UI"/>
              </a:rPr>
              <a:t>Fundamentals of Multimedia, Chapter 12</a:t>
            </a:r>
          </a:p>
          <a:p>
            <a:pPr defTabSz="806867">
              <a:lnSpc>
                <a:spcPts val="882"/>
              </a:lnSpc>
              <a:tabLst>
                <a:tab pos="5670479" algn="l"/>
              </a:tabLst>
              <a:defRPr/>
            </a:pPr>
            <a:endParaRPr lang="en-US" sz="1215" i="1">
              <a:solidFill>
                <a:srgbClr val="231F20"/>
              </a:solidFill>
              <a:latin typeface="Segoe UI"/>
            </a:endParaRPr>
          </a:p>
          <a:p>
            <a:pPr defTabSz="806867">
              <a:lnSpc>
                <a:spcPts val="882"/>
              </a:lnSpc>
              <a:tabLst>
                <a:tab pos="5670479" algn="l"/>
              </a:tabLst>
              <a:defRPr/>
            </a:pPr>
            <a:endParaRPr lang="en-US" sz="1215" i="1">
              <a:solidFill>
                <a:srgbClr val="231F20"/>
              </a:solidFill>
              <a:latin typeface="Segoe UI"/>
            </a:endParaRPr>
          </a:p>
          <a:p>
            <a:pPr defTabSz="806867">
              <a:lnSpc>
                <a:spcPts val="882"/>
              </a:lnSpc>
              <a:tabLst>
                <a:tab pos="5670479" algn="l"/>
              </a:tabLst>
              <a:defRPr/>
            </a:pPr>
            <a:endParaRPr lang="en-US" sz="1215" i="1">
              <a:solidFill>
                <a:srgbClr val="231F20"/>
              </a:solidFill>
              <a:latin typeface="Segoe UI"/>
            </a:endParaRPr>
          </a:p>
          <a:p>
            <a:pPr defTabSz="806867">
              <a:lnSpc>
                <a:spcPts val="882"/>
              </a:lnSpc>
              <a:tabLst>
                <a:tab pos="5670479" algn="l"/>
              </a:tabLst>
              <a:defRPr/>
            </a:pPr>
            <a:endParaRPr lang="en-US" sz="1215" i="1">
              <a:solidFill>
                <a:srgbClr val="231F20"/>
              </a:solidFill>
              <a:latin typeface="Segoe UI"/>
            </a:endParaRPr>
          </a:p>
          <a:p>
            <a:pPr defTabSz="806867">
              <a:lnSpc>
                <a:spcPts val="882"/>
              </a:lnSpc>
              <a:tabLst>
                <a:tab pos="5670479" algn="l"/>
              </a:tabLst>
              <a:defRPr/>
            </a:pPr>
            <a:endParaRPr lang="en-US" sz="1215" i="1">
              <a:solidFill>
                <a:srgbClr val="231F20"/>
              </a:solidFill>
              <a:latin typeface="Segoe UI"/>
            </a:endParaRPr>
          </a:p>
          <a:p>
            <a:pPr defTabSz="806867">
              <a:lnSpc>
                <a:spcPts val="1286"/>
              </a:lnSpc>
              <a:tabLst>
                <a:tab pos="5670479" algn="l"/>
              </a:tabLst>
              <a:defRPr/>
            </a:pPr>
            <a:r>
              <a:rPr lang="en-US" sz="1215" i="1">
                <a:solidFill>
                  <a:srgbClr val="231F20"/>
                </a:solidFill>
                <a:latin typeface="Segoe UI"/>
              </a:rPr>
              <a:t>	</a:t>
            </a:r>
            <a:r>
              <a:rPr lang="en-US" sz="1114">
                <a:solidFill>
                  <a:srgbClr val="000000"/>
                </a:solidFill>
                <a:latin typeface="Times New Roman"/>
              </a:rPr>
              <a:t>BIFS</a:t>
            </a:r>
          </a:p>
        </p:txBody>
      </p:sp>
      <p:sp>
        <p:nvSpPr>
          <p:cNvPr id="13" name="TextBox 12"/>
          <p:cNvSpPr txBox="1"/>
          <p:nvPr/>
        </p:nvSpPr>
        <p:spPr>
          <a:xfrm>
            <a:off x="7989841" y="1574768"/>
            <a:ext cx="613951" cy="982448"/>
          </a:xfrm>
          <a:prstGeom prst="rect">
            <a:avLst/>
          </a:prstGeom>
          <a:noFill/>
        </p:spPr>
        <p:txBody>
          <a:bodyPr vert="horz" wrap="none" lIns="0" tIns="0" rIns="0" bIns="0" rtlCol="0">
            <a:spAutoFit/>
          </a:bodyPr>
          <a:lstStyle/>
          <a:p>
            <a:pPr defTabSz="806867">
              <a:lnSpc>
                <a:spcPts val="1003"/>
              </a:lnSpc>
              <a:tabLst>
                <a:tab pos="123271" algn="l"/>
              </a:tabLst>
              <a:defRPr/>
            </a:pPr>
            <a:r>
              <a:rPr lang="en-US" sz="1588"/>
              <a:t>	</a:t>
            </a:r>
            <a:r>
              <a:rPr lang="en-US" sz="1114">
                <a:solidFill>
                  <a:srgbClr val="000000"/>
                </a:solidFill>
                <a:latin typeface="Times New Roman"/>
              </a:rPr>
              <a:t>Video</a:t>
            </a:r>
          </a:p>
          <a:p>
            <a:pPr defTabSz="806867">
              <a:lnSpc>
                <a:spcPts val="882"/>
              </a:lnSpc>
              <a:tabLst>
                <a:tab pos="123271" algn="l"/>
              </a:tabLst>
              <a:defRPr/>
            </a:pPr>
            <a:endParaRPr lang="en-US" sz="1114">
              <a:solidFill>
                <a:srgbClr val="000000"/>
              </a:solidFill>
              <a:latin typeface="Times New Roman"/>
            </a:endParaRPr>
          </a:p>
          <a:p>
            <a:pPr defTabSz="806867">
              <a:lnSpc>
                <a:spcPts val="882"/>
              </a:lnSpc>
              <a:tabLst>
                <a:tab pos="123271" algn="l"/>
              </a:tabLst>
              <a:defRPr/>
            </a:pPr>
            <a:endParaRPr lang="en-US" sz="1114">
              <a:solidFill>
                <a:srgbClr val="000000"/>
              </a:solidFill>
              <a:latin typeface="Times New Roman"/>
            </a:endParaRPr>
          </a:p>
          <a:p>
            <a:pPr defTabSz="806867">
              <a:lnSpc>
                <a:spcPts val="1637"/>
              </a:lnSpc>
              <a:tabLst>
                <a:tab pos="123271" algn="l"/>
              </a:tabLst>
              <a:defRPr/>
            </a:pPr>
            <a:r>
              <a:rPr lang="en-US" sz="1114">
                <a:solidFill>
                  <a:srgbClr val="000000"/>
                </a:solidFill>
                <a:latin typeface="Times New Roman"/>
              </a:rPr>
              <a:t>	Audio</a:t>
            </a:r>
          </a:p>
          <a:p>
            <a:pPr defTabSz="806867">
              <a:lnSpc>
                <a:spcPts val="882"/>
              </a:lnSpc>
              <a:tabLst>
                <a:tab pos="123271" algn="l"/>
              </a:tabLst>
              <a:defRPr/>
            </a:pPr>
            <a:endParaRPr lang="en-US" sz="1114">
              <a:solidFill>
                <a:srgbClr val="000000"/>
              </a:solidFill>
              <a:latin typeface="Times New Roman"/>
            </a:endParaRPr>
          </a:p>
          <a:p>
            <a:pPr defTabSz="806867">
              <a:lnSpc>
                <a:spcPts val="882"/>
              </a:lnSpc>
              <a:tabLst>
                <a:tab pos="123271" algn="l"/>
              </a:tabLst>
              <a:defRPr/>
            </a:pPr>
            <a:endParaRPr lang="en-US" sz="1114">
              <a:solidFill>
                <a:srgbClr val="000000"/>
              </a:solidFill>
              <a:latin typeface="Times New Roman"/>
            </a:endParaRPr>
          </a:p>
          <a:p>
            <a:pPr defTabSz="806867">
              <a:lnSpc>
                <a:spcPts val="1635"/>
              </a:lnSpc>
              <a:tabLst>
                <a:tab pos="123271" algn="l"/>
              </a:tabLst>
              <a:defRPr/>
            </a:pPr>
            <a:r>
              <a:rPr lang="en-US" sz="1114">
                <a:solidFill>
                  <a:srgbClr val="000000"/>
                </a:solidFill>
                <a:latin typeface="Times New Roman"/>
              </a:rPr>
              <a:t>Animation</a:t>
            </a:r>
          </a:p>
        </p:txBody>
      </p:sp>
      <p:sp>
        <p:nvSpPr>
          <p:cNvPr id="14" name="TextBox 13"/>
          <p:cNvSpPr txBox="1"/>
          <p:nvPr/>
        </p:nvSpPr>
        <p:spPr>
          <a:xfrm>
            <a:off x="9077531" y="1356777"/>
            <a:ext cx="110608" cy="1376787"/>
          </a:xfrm>
          <a:prstGeom prst="rect">
            <a:avLst/>
          </a:prstGeom>
          <a:noFill/>
        </p:spPr>
        <p:txBody>
          <a:bodyPr vert="horz" wrap="none" lIns="0" tIns="0" rIns="0" bIns="0" rtlCol="0">
            <a:spAutoFit/>
          </a:bodyPr>
          <a:lstStyle/>
          <a:p>
            <a:pPr defTabSz="806867">
              <a:lnSpc>
                <a:spcPts val="1003"/>
              </a:lnSpc>
              <a:tabLst>
                <a:tab pos="22413" algn="l"/>
                <a:tab pos="33619" algn="l"/>
              </a:tabLst>
              <a:defRPr/>
            </a:pPr>
            <a:r>
              <a:rPr lang="pt-BR" sz="1114">
                <a:solidFill>
                  <a:srgbClr val="000000"/>
                </a:solidFill>
                <a:latin typeface="Times New Roman"/>
              </a:rPr>
              <a:t>C</a:t>
            </a:r>
          </a:p>
          <a:p>
            <a:pPr defTabSz="806867">
              <a:lnSpc>
                <a:spcPts val="850"/>
              </a:lnSpc>
              <a:tabLst>
                <a:tab pos="22413" algn="l"/>
                <a:tab pos="33619" algn="l"/>
              </a:tabLst>
              <a:defRPr/>
            </a:pPr>
            <a:r>
              <a:rPr lang="pt-BR" sz="1114">
                <a:solidFill>
                  <a:srgbClr val="000000"/>
                </a:solidFill>
                <a:latin typeface="Times New Roman"/>
              </a:rPr>
              <a:t>o</a:t>
            </a:r>
          </a:p>
          <a:p>
            <a:pPr defTabSz="806867">
              <a:lnSpc>
                <a:spcPts val="1017"/>
              </a:lnSpc>
              <a:tabLst>
                <a:tab pos="22413" algn="l"/>
                <a:tab pos="33619" algn="l"/>
              </a:tabLst>
              <a:defRPr/>
            </a:pPr>
            <a:r>
              <a:rPr lang="pt-BR" sz="1114">
                <a:solidFill>
                  <a:srgbClr val="000000"/>
                </a:solidFill>
                <a:latin typeface="Times New Roman"/>
              </a:rPr>
              <a:t>m</a:t>
            </a:r>
          </a:p>
          <a:p>
            <a:pPr defTabSz="806867">
              <a:lnSpc>
                <a:spcPts val="1017"/>
              </a:lnSpc>
              <a:tabLst>
                <a:tab pos="22413" algn="l"/>
                <a:tab pos="33619" algn="l"/>
              </a:tabLst>
              <a:defRPr/>
            </a:pPr>
            <a:r>
              <a:rPr lang="pt-BR" sz="1114">
                <a:solidFill>
                  <a:srgbClr val="000000"/>
                </a:solidFill>
                <a:latin typeface="Times New Roman"/>
              </a:rPr>
              <a:t>p</a:t>
            </a:r>
          </a:p>
          <a:p>
            <a:pPr defTabSz="806867">
              <a:lnSpc>
                <a:spcPts val="1017"/>
              </a:lnSpc>
              <a:tabLst>
                <a:tab pos="22413" algn="l"/>
                <a:tab pos="33619" algn="l"/>
              </a:tabLst>
              <a:defRPr/>
            </a:pPr>
            <a:r>
              <a:rPr lang="pt-BR" sz="1114">
                <a:solidFill>
                  <a:srgbClr val="000000"/>
                </a:solidFill>
                <a:latin typeface="Times New Roman"/>
              </a:rPr>
              <a:t>o</a:t>
            </a:r>
          </a:p>
          <a:p>
            <a:pPr defTabSz="806867">
              <a:lnSpc>
                <a:spcPts val="1017"/>
              </a:lnSpc>
              <a:tabLst>
                <a:tab pos="22413" algn="l"/>
                <a:tab pos="33619" algn="l"/>
              </a:tabLst>
              <a:defRPr/>
            </a:pPr>
            <a:r>
              <a:rPr lang="pt-BR" sz="1114">
                <a:solidFill>
                  <a:srgbClr val="000000"/>
                </a:solidFill>
                <a:latin typeface="Times New Roman"/>
              </a:rPr>
              <a:t>	s</a:t>
            </a:r>
          </a:p>
          <a:p>
            <a:pPr defTabSz="806867">
              <a:lnSpc>
                <a:spcPts val="1017"/>
              </a:lnSpc>
              <a:tabLst>
                <a:tab pos="22413" algn="l"/>
                <a:tab pos="33619" algn="l"/>
              </a:tabLst>
              <a:defRPr/>
            </a:pPr>
            <a:r>
              <a:rPr lang="pt-BR" sz="1114">
                <a:solidFill>
                  <a:srgbClr val="000000"/>
                </a:solidFill>
                <a:latin typeface="Times New Roman"/>
              </a:rPr>
              <a:t>		i</a:t>
            </a:r>
          </a:p>
          <a:p>
            <a:pPr defTabSz="806867">
              <a:lnSpc>
                <a:spcPts val="1017"/>
              </a:lnSpc>
              <a:tabLst>
                <a:tab pos="22413" algn="l"/>
                <a:tab pos="33619" algn="l"/>
              </a:tabLst>
              <a:defRPr/>
            </a:pPr>
            <a:r>
              <a:rPr lang="pt-BR" sz="1114">
                <a:solidFill>
                  <a:srgbClr val="000000"/>
                </a:solidFill>
                <a:latin typeface="Times New Roman"/>
              </a:rPr>
              <a:t>		t</a:t>
            </a:r>
          </a:p>
          <a:p>
            <a:pPr defTabSz="806867">
              <a:lnSpc>
                <a:spcPts val="1017"/>
              </a:lnSpc>
              <a:tabLst>
                <a:tab pos="22413" algn="l"/>
                <a:tab pos="33619" algn="l"/>
              </a:tabLst>
              <a:defRPr/>
            </a:pPr>
            <a:r>
              <a:rPr lang="pt-BR" sz="1114">
                <a:solidFill>
                  <a:srgbClr val="000000"/>
                </a:solidFill>
                <a:latin typeface="Times New Roman"/>
              </a:rPr>
              <a:t>		i</a:t>
            </a:r>
          </a:p>
          <a:p>
            <a:pPr defTabSz="806867">
              <a:lnSpc>
                <a:spcPts val="905"/>
              </a:lnSpc>
              <a:tabLst>
                <a:tab pos="22413" algn="l"/>
                <a:tab pos="33619" algn="l"/>
              </a:tabLst>
              <a:defRPr/>
            </a:pPr>
            <a:r>
              <a:rPr lang="pt-BR" sz="1114">
                <a:solidFill>
                  <a:srgbClr val="000000"/>
                </a:solidFill>
                <a:latin typeface="Times New Roman"/>
              </a:rPr>
              <a:t>o</a:t>
            </a:r>
          </a:p>
          <a:p>
            <a:pPr defTabSz="806867">
              <a:lnSpc>
                <a:spcPts val="850"/>
              </a:lnSpc>
              <a:tabLst>
                <a:tab pos="22413" algn="l"/>
                <a:tab pos="33619" algn="l"/>
              </a:tabLst>
              <a:defRPr/>
            </a:pPr>
            <a:r>
              <a:rPr lang="pt-BR" sz="1114">
                <a:solidFill>
                  <a:srgbClr val="000000"/>
                </a:solidFill>
                <a:latin typeface="Times New Roman"/>
              </a:rPr>
              <a:t>n</a:t>
            </a:r>
            <a:endParaRPr lang="en-US" sz="1114">
              <a:solidFill>
                <a:srgbClr val="000000"/>
              </a:solidFill>
              <a:latin typeface="Times New Roman"/>
            </a:endParaRPr>
          </a:p>
        </p:txBody>
      </p:sp>
      <p:sp>
        <p:nvSpPr>
          <p:cNvPr id="15" name="TextBox 14"/>
          <p:cNvSpPr txBox="1"/>
          <p:nvPr/>
        </p:nvSpPr>
        <p:spPr>
          <a:xfrm>
            <a:off x="9754153" y="1300298"/>
            <a:ext cx="80150" cy="1517851"/>
          </a:xfrm>
          <a:prstGeom prst="rect">
            <a:avLst/>
          </a:prstGeom>
          <a:noFill/>
        </p:spPr>
        <p:txBody>
          <a:bodyPr vert="horz" wrap="none" lIns="0" tIns="0" rIns="0" bIns="0" rtlCol="0">
            <a:spAutoFit/>
          </a:bodyPr>
          <a:lstStyle/>
          <a:p>
            <a:pPr defTabSz="806867">
              <a:lnSpc>
                <a:spcPts val="1003"/>
              </a:lnSpc>
              <a:tabLst>
                <a:tab pos="22413" algn="l"/>
              </a:tabLst>
              <a:defRPr/>
            </a:pPr>
            <a:r>
              <a:rPr lang="pt-BR" sz="1114">
                <a:solidFill>
                  <a:srgbClr val="000000"/>
                </a:solidFill>
                <a:latin typeface="Times New Roman"/>
              </a:rPr>
              <a:t>P</a:t>
            </a:r>
          </a:p>
          <a:p>
            <a:pPr defTabSz="806867">
              <a:lnSpc>
                <a:spcPts val="975"/>
              </a:lnSpc>
              <a:tabLst>
                <a:tab pos="22413" algn="l"/>
              </a:tabLst>
              <a:defRPr/>
            </a:pPr>
            <a:r>
              <a:rPr lang="pt-BR" sz="1114">
                <a:solidFill>
                  <a:srgbClr val="000000"/>
                </a:solidFill>
                <a:latin typeface="Times New Roman"/>
              </a:rPr>
              <a:t>r</a:t>
            </a:r>
          </a:p>
          <a:p>
            <a:pPr defTabSz="806867">
              <a:lnSpc>
                <a:spcPts val="974"/>
              </a:lnSpc>
              <a:tabLst>
                <a:tab pos="22413" algn="l"/>
              </a:tabLst>
              <a:defRPr/>
            </a:pPr>
            <a:r>
              <a:rPr lang="pt-BR" sz="1114">
                <a:solidFill>
                  <a:srgbClr val="000000"/>
                </a:solidFill>
                <a:latin typeface="Times New Roman"/>
              </a:rPr>
              <a:t>e</a:t>
            </a:r>
          </a:p>
          <a:p>
            <a:pPr defTabSz="806867">
              <a:lnSpc>
                <a:spcPts val="975"/>
              </a:lnSpc>
              <a:tabLst>
                <a:tab pos="22413" algn="l"/>
              </a:tabLst>
              <a:defRPr/>
            </a:pPr>
            <a:r>
              <a:rPr lang="pt-BR" sz="1114">
                <a:solidFill>
                  <a:srgbClr val="000000"/>
                </a:solidFill>
                <a:latin typeface="Times New Roman"/>
              </a:rPr>
              <a:t>s</a:t>
            </a:r>
          </a:p>
          <a:p>
            <a:pPr defTabSz="806867">
              <a:lnSpc>
                <a:spcPts val="975"/>
              </a:lnSpc>
              <a:tabLst>
                <a:tab pos="22413" algn="l"/>
              </a:tabLst>
              <a:defRPr/>
            </a:pPr>
            <a:r>
              <a:rPr lang="pt-BR" sz="1114">
                <a:solidFill>
                  <a:srgbClr val="000000"/>
                </a:solidFill>
                <a:latin typeface="Times New Roman"/>
              </a:rPr>
              <a:t>e</a:t>
            </a:r>
          </a:p>
          <a:p>
            <a:pPr defTabSz="806867">
              <a:lnSpc>
                <a:spcPts val="975"/>
              </a:lnSpc>
              <a:tabLst>
                <a:tab pos="22413" algn="l"/>
              </a:tabLst>
              <a:defRPr/>
            </a:pPr>
            <a:r>
              <a:rPr lang="pt-BR" sz="1114">
                <a:solidFill>
                  <a:srgbClr val="000000"/>
                </a:solidFill>
                <a:latin typeface="Times New Roman"/>
              </a:rPr>
              <a:t>n</a:t>
            </a:r>
          </a:p>
          <a:p>
            <a:pPr defTabSz="806867">
              <a:lnSpc>
                <a:spcPts val="974"/>
              </a:lnSpc>
              <a:tabLst>
                <a:tab pos="22413" algn="l"/>
              </a:tabLst>
              <a:defRPr/>
            </a:pPr>
            <a:r>
              <a:rPr lang="pt-BR" sz="1114">
                <a:solidFill>
                  <a:srgbClr val="000000"/>
                </a:solidFill>
                <a:latin typeface="Times New Roman"/>
              </a:rPr>
              <a:t>	t</a:t>
            </a:r>
          </a:p>
          <a:p>
            <a:pPr defTabSz="806867">
              <a:lnSpc>
                <a:spcPts val="975"/>
              </a:lnSpc>
              <a:tabLst>
                <a:tab pos="22413" algn="l"/>
              </a:tabLst>
              <a:defRPr/>
            </a:pPr>
            <a:r>
              <a:rPr lang="pt-BR" sz="1114">
                <a:solidFill>
                  <a:srgbClr val="000000"/>
                </a:solidFill>
                <a:latin typeface="Times New Roman"/>
              </a:rPr>
              <a:t>a</a:t>
            </a:r>
          </a:p>
          <a:p>
            <a:pPr defTabSz="806867">
              <a:lnSpc>
                <a:spcPts val="975"/>
              </a:lnSpc>
              <a:tabLst>
                <a:tab pos="22413" algn="l"/>
              </a:tabLst>
              <a:defRPr/>
            </a:pPr>
            <a:r>
              <a:rPr lang="pt-BR" sz="1114">
                <a:solidFill>
                  <a:srgbClr val="000000"/>
                </a:solidFill>
                <a:latin typeface="Times New Roman"/>
              </a:rPr>
              <a:t>	t</a:t>
            </a:r>
          </a:p>
          <a:p>
            <a:pPr defTabSz="806867">
              <a:lnSpc>
                <a:spcPts val="975"/>
              </a:lnSpc>
              <a:tabLst>
                <a:tab pos="22413" algn="l"/>
              </a:tabLst>
              <a:defRPr/>
            </a:pPr>
            <a:r>
              <a:rPr lang="pt-BR" sz="1114">
                <a:solidFill>
                  <a:srgbClr val="000000"/>
                </a:solidFill>
                <a:latin typeface="Times New Roman"/>
              </a:rPr>
              <a:t>	i</a:t>
            </a:r>
          </a:p>
          <a:p>
            <a:pPr defTabSz="806867">
              <a:lnSpc>
                <a:spcPts val="863"/>
              </a:lnSpc>
              <a:tabLst>
                <a:tab pos="22413" algn="l"/>
              </a:tabLst>
              <a:defRPr/>
            </a:pPr>
            <a:r>
              <a:rPr lang="pt-BR" sz="1114">
                <a:solidFill>
                  <a:srgbClr val="000000"/>
                </a:solidFill>
                <a:latin typeface="Times New Roman"/>
              </a:rPr>
              <a:t>o</a:t>
            </a:r>
          </a:p>
          <a:p>
            <a:pPr defTabSz="806867">
              <a:lnSpc>
                <a:spcPts val="892"/>
              </a:lnSpc>
              <a:tabLst>
                <a:tab pos="22413" algn="l"/>
              </a:tabLst>
              <a:defRPr/>
            </a:pPr>
            <a:r>
              <a:rPr lang="pt-BR" sz="1114">
                <a:solidFill>
                  <a:srgbClr val="000000"/>
                </a:solidFill>
                <a:latin typeface="Times New Roman"/>
              </a:rPr>
              <a:t>n</a:t>
            </a:r>
            <a:endParaRPr lang="en-US" sz="1114">
              <a:solidFill>
                <a:srgbClr val="000000"/>
              </a:solidFill>
              <a:latin typeface="Times New Roman"/>
            </a:endParaRPr>
          </a:p>
        </p:txBody>
      </p:sp>
      <p:sp>
        <p:nvSpPr>
          <p:cNvPr id="16" name="TextBox 15"/>
          <p:cNvSpPr txBox="1"/>
          <p:nvPr/>
        </p:nvSpPr>
        <p:spPr>
          <a:xfrm>
            <a:off x="6102197" y="1982167"/>
            <a:ext cx="80150" cy="761234"/>
          </a:xfrm>
          <a:prstGeom prst="rect">
            <a:avLst/>
          </a:prstGeom>
          <a:noFill/>
        </p:spPr>
        <p:txBody>
          <a:bodyPr vert="horz" wrap="none" lIns="0" tIns="0" rIns="0" bIns="0" rtlCol="0">
            <a:spAutoFit/>
          </a:bodyPr>
          <a:lstStyle/>
          <a:p>
            <a:pPr>
              <a:lnSpc>
                <a:spcPts val="1003"/>
              </a:lnSpc>
            </a:pPr>
            <a:r>
              <a:rPr lang="pt-BR" sz="1114">
                <a:solidFill>
                  <a:srgbClr val="000000"/>
                </a:solidFill>
                <a:latin typeface="Times New Roman"/>
              </a:rPr>
              <a:t>S</a:t>
            </a:r>
          </a:p>
          <a:p>
            <a:pPr>
              <a:lnSpc>
                <a:spcPts val="1015"/>
              </a:lnSpc>
            </a:pPr>
            <a:r>
              <a:rPr lang="pt-BR" sz="1114">
                <a:solidFill>
                  <a:srgbClr val="000000"/>
                </a:solidFill>
                <a:latin typeface="Times New Roman"/>
              </a:rPr>
              <a:t>o</a:t>
            </a:r>
          </a:p>
          <a:p>
            <a:pPr>
              <a:lnSpc>
                <a:spcPts val="1015"/>
              </a:lnSpc>
            </a:pPr>
            <a:r>
              <a:rPr lang="pt-BR" sz="1114">
                <a:solidFill>
                  <a:srgbClr val="000000"/>
                </a:solidFill>
                <a:latin typeface="Times New Roman"/>
              </a:rPr>
              <a:t>u</a:t>
            </a:r>
          </a:p>
          <a:p>
            <a:pPr>
              <a:lnSpc>
                <a:spcPts val="1015"/>
              </a:lnSpc>
            </a:pPr>
            <a:r>
              <a:rPr lang="pt-BR" sz="1114">
                <a:solidFill>
                  <a:srgbClr val="000000"/>
                </a:solidFill>
                <a:latin typeface="Times New Roman"/>
              </a:rPr>
              <a:t>r</a:t>
            </a:r>
          </a:p>
          <a:p>
            <a:pPr>
              <a:lnSpc>
                <a:spcPts val="1015"/>
              </a:lnSpc>
            </a:pPr>
            <a:r>
              <a:rPr lang="pt-BR" sz="1114">
                <a:solidFill>
                  <a:srgbClr val="000000"/>
                </a:solidFill>
                <a:latin typeface="Times New Roman"/>
              </a:rPr>
              <a:t>c</a:t>
            </a:r>
          </a:p>
          <a:p>
            <a:pPr>
              <a:lnSpc>
                <a:spcPts val="931"/>
              </a:lnSpc>
            </a:pPr>
            <a:r>
              <a:rPr lang="pt-BR" sz="1114">
                <a:solidFill>
                  <a:srgbClr val="000000"/>
                </a:solidFill>
                <a:latin typeface="Times New Roman"/>
              </a:rPr>
              <a:t>e</a:t>
            </a:r>
            <a:endParaRPr lang="en-US" sz="1114">
              <a:solidFill>
                <a:srgbClr val="000000"/>
              </a:solidFill>
              <a:latin typeface="Times New Roman"/>
            </a:endParaRPr>
          </a:p>
        </p:txBody>
      </p:sp>
      <p:sp>
        <p:nvSpPr>
          <p:cNvPr id="17" name="TextBox 16"/>
          <p:cNvSpPr txBox="1"/>
          <p:nvPr/>
        </p:nvSpPr>
        <p:spPr>
          <a:xfrm>
            <a:off x="6751074" y="1841747"/>
            <a:ext cx="102592" cy="1014508"/>
          </a:xfrm>
          <a:prstGeom prst="rect">
            <a:avLst/>
          </a:prstGeom>
          <a:noFill/>
        </p:spPr>
        <p:txBody>
          <a:bodyPr vert="horz" wrap="none" lIns="0" tIns="0" rIns="0" bIns="0" rtlCol="0">
            <a:spAutoFit/>
          </a:bodyPr>
          <a:lstStyle/>
          <a:p>
            <a:pPr defTabSz="806867">
              <a:lnSpc>
                <a:spcPts val="1003"/>
              </a:lnSpc>
              <a:tabLst>
                <a:tab pos="22413" algn="l"/>
                <a:tab pos="33619" algn="l"/>
              </a:tabLst>
              <a:defRPr/>
            </a:pPr>
            <a:r>
              <a:rPr lang="pt-BR" sz="1114">
                <a:solidFill>
                  <a:srgbClr val="000000"/>
                </a:solidFill>
                <a:latin typeface="Times New Roman"/>
              </a:rPr>
              <a:t>D</a:t>
            </a:r>
          </a:p>
          <a:p>
            <a:pPr defTabSz="806867">
              <a:lnSpc>
                <a:spcPts val="889"/>
              </a:lnSpc>
              <a:tabLst>
                <a:tab pos="22413" algn="l"/>
                <a:tab pos="33619" algn="l"/>
              </a:tabLst>
              <a:defRPr/>
            </a:pPr>
            <a:r>
              <a:rPr lang="pt-BR" sz="1114">
                <a:solidFill>
                  <a:srgbClr val="000000"/>
                </a:solidFill>
                <a:latin typeface="Times New Roman"/>
              </a:rPr>
              <a:t>	e</a:t>
            </a:r>
          </a:p>
          <a:p>
            <a:pPr defTabSz="806867">
              <a:lnSpc>
                <a:spcPts val="1029"/>
              </a:lnSpc>
              <a:tabLst>
                <a:tab pos="22413" algn="l"/>
                <a:tab pos="33619" algn="l"/>
              </a:tabLst>
              <a:defRPr/>
            </a:pPr>
            <a:r>
              <a:rPr lang="pt-BR" sz="1114">
                <a:solidFill>
                  <a:srgbClr val="000000"/>
                </a:solidFill>
                <a:latin typeface="Times New Roman"/>
              </a:rPr>
              <a:t>		l</a:t>
            </a:r>
          </a:p>
          <a:p>
            <a:pPr defTabSz="806867">
              <a:lnSpc>
                <a:spcPts val="1113"/>
              </a:lnSpc>
              <a:tabLst>
                <a:tab pos="22413" algn="l"/>
                <a:tab pos="33619" algn="l"/>
              </a:tabLst>
              <a:defRPr/>
            </a:pPr>
            <a:r>
              <a:rPr lang="pt-BR" sz="1114">
                <a:solidFill>
                  <a:srgbClr val="000000"/>
                </a:solidFill>
                <a:latin typeface="Times New Roman"/>
              </a:rPr>
              <a:t>		i</a:t>
            </a:r>
          </a:p>
          <a:p>
            <a:pPr defTabSz="806867">
              <a:lnSpc>
                <a:spcPts val="945"/>
              </a:lnSpc>
              <a:tabLst>
                <a:tab pos="22413" algn="l"/>
                <a:tab pos="33619" algn="l"/>
              </a:tabLst>
              <a:defRPr/>
            </a:pPr>
            <a:r>
              <a:rPr lang="pt-BR" sz="1114">
                <a:solidFill>
                  <a:srgbClr val="000000"/>
                </a:solidFill>
                <a:latin typeface="Times New Roman"/>
              </a:rPr>
              <a:t>v</a:t>
            </a:r>
          </a:p>
          <a:p>
            <a:pPr defTabSz="806867">
              <a:lnSpc>
                <a:spcPts val="1029"/>
              </a:lnSpc>
              <a:tabLst>
                <a:tab pos="22413" algn="l"/>
                <a:tab pos="33619" algn="l"/>
              </a:tabLst>
              <a:defRPr/>
            </a:pPr>
            <a:r>
              <a:rPr lang="pt-BR" sz="1114">
                <a:solidFill>
                  <a:srgbClr val="000000"/>
                </a:solidFill>
                <a:latin typeface="Times New Roman"/>
              </a:rPr>
              <a:t>	e</a:t>
            </a:r>
          </a:p>
          <a:p>
            <a:pPr defTabSz="806867">
              <a:lnSpc>
                <a:spcPts val="1029"/>
              </a:lnSpc>
              <a:tabLst>
                <a:tab pos="22413" algn="l"/>
                <a:tab pos="33619" algn="l"/>
              </a:tabLst>
              <a:defRPr/>
            </a:pPr>
            <a:r>
              <a:rPr lang="pt-BR" sz="1114">
                <a:solidFill>
                  <a:srgbClr val="000000"/>
                </a:solidFill>
                <a:latin typeface="Times New Roman"/>
              </a:rPr>
              <a:t>	r</a:t>
            </a:r>
          </a:p>
          <a:p>
            <a:pPr defTabSz="806867">
              <a:lnSpc>
                <a:spcPts val="1029"/>
              </a:lnSpc>
              <a:tabLst>
                <a:tab pos="22413" algn="l"/>
                <a:tab pos="33619" algn="l"/>
              </a:tabLst>
              <a:defRPr/>
            </a:pPr>
            <a:r>
              <a:rPr lang="pt-BR" sz="1114">
                <a:solidFill>
                  <a:srgbClr val="000000"/>
                </a:solidFill>
                <a:latin typeface="Times New Roman"/>
              </a:rPr>
              <a:t>y</a:t>
            </a:r>
            <a:endParaRPr lang="en-US" sz="1114">
              <a:solidFill>
                <a:srgbClr val="000000"/>
              </a:solidFill>
              <a:latin typeface="Times New Roman"/>
            </a:endParaRPr>
          </a:p>
        </p:txBody>
      </p:sp>
      <p:sp>
        <p:nvSpPr>
          <p:cNvPr id="18" name="TextBox 17"/>
          <p:cNvSpPr txBox="1"/>
          <p:nvPr/>
        </p:nvSpPr>
        <p:spPr>
          <a:xfrm>
            <a:off x="7407737" y="1368678"/>
            <a:ext cx="110608" cy="1379993"/>
          </a:xfrm>
          <a:prstGeom prst="rect">
            <a:avLst/>
          </a:prstGeom>
          <a:noFill/>
        </p:spPr>
        <p:txBody>
          <a:bodyPr vert="horz" wrap="none" lIns="0" tIns="0" rIns="0" bIns="0" rtlCol="0">
            <a:spAutoFit/>
          </a:bodyPr>
          <a:lstStyle/>
          <a:p>
            <a:pPr defTabSz="806867">
              <a:lnSpc>
                <a:spcPts val="1003"/>
              </a:lnSpc>
              <a:tabLst>
                <a:tab pos="22413" algn="l"/>
                <a:tab pos="33619" algn="l"/>
              </a:tabLst>
              <a:defRPr/>
            </a:pPr>
            <a:r>
              <a:rPr lang="en-US" sz="1114">
                <a:solidFill>
                  <a:srgbClr val="000000"/>
                </a:solidFill>
                <a:latin typeface="Times New Roman"/>
              </a:rPr>
              <a:t>D</a:t>
            </a:r>
          </a:p>
          <a:p>
            <a:pPr defTabSz="806867">
              <a:lnSpc>
                <a:spcPts val="822"/>
              </a:lnSpc>
              <a:tabLst>
                <a:tab pos="22413" algn="l"/>
                <a:tab pos="33619" algn="l"/>
              </a:tabLst>
              <a:defRPr/>
            </a:pPr>
            <a:r>
              <a:rPr lang="en-US" sz="1114">
                <a:solidFill>
                  <a:srgbClr val="000000"/>
                </a:solidFill>
                <a:latin typeface="Times New Roman"/>
              </a:rPr>
              <a:t>	e</a:t>
            </a:r>
          </a:p>
          <a:p>
            <a:pPr defTabSz="806867">
              <a:lnSpc>
                <a:spcPts val="1017"/>
              </a:lnSpc>
              <a:tabLst>
                <a:tab pos="22413" algn="l"/>
                <a:tab pos="33619" algn="l"/>
              </a:tabLst>
              <a:defRPr/>
            </a:pPr>
            <a:r>
              <a:rPr lang="en-US" sz="1114">
                <a:solidFill>
                  <a:srgbClr val="000000"/>
                </a:solidFill>
                <a:latin typeface="Times New Roman"/>
              </a:rPr>
              <a:t>m</a:t>
            </a:r>
          </a:p>
          <a:p>
            <a:pPr defTabSz="806867">
              <a:lnSpc>
                <a:spcPts val="1017"/>
              </a:lnSpc>
              <a:tabLst>
                <a:tab pos="22413" algn="l"/>
                <a:tab pos="33619" algn="l"/>
              </a:tabLst>
              <a:defRPr/>
            </a:pPr>
            <a:r>
              <a:rPr lang="en-US" sz="1114">
                <a:solidFill>
                  <a:srgbClr val="000000"/>
                </a:solidFill>
                <a:latin typeface="Times New Roman"/>
              </a:rPr>
              <a:t>u</a:t>
            </a:r>
          </a:p>
          <a:p>
            <a:pPr defTabSz="806867">
              <a:lnSpc>
                <a:spcPts val="1017"/>
              </a:lnSpc>
              <a:tabLst>
                <a:tab pos="22413" algn="l"/>
                <a:tab pos="33619" algn="l"/>
              </a:tabLst>
              <a:defRPr/>
            </a:pPr>
            <a:r>
              <a:rPr lang="en-US" sz="1114">
                <a:solidFill>
                  <a:srgbClr val="000000"/>
                </a:solidFill>
                <a:latin typeface="Times New Roman"/>
              </a:rPr>
              <a:t>		l</a:t>
            </a:r>
          </a:p>
          <a:p>
            <a:pPr defTabSz="806867">
              <a:lnSpc>
                <a:spcPts val="1017"/>
              </a:lnSpc>
              <a:tabLst>
                <a:tab pos="22413" algn="l"/>
                <a:tab pos="33619" algn="l"/>
              </a:tabLst>
              <a:defRPr/>
            </a:pPr>
            <a:r>
              <a:rPr lang="en-US" sz="1114">
                <a:solidFill>
                  <a:srgbClr val="000000"/>
                </a:solidFill>
                <a:latin typeface="Times New Roman"/>
              </a:rPr>
              <a:t>		t</a:t>
            </a:r>
          </a:p>
          <a:p>
            <a:pPr defTabSz="806867">
              <a:lnSpc>
                <a:spcPts val="1072"/>
              </a:lnSpc>
              <a:tabLst>
                <a:tab pos="22413" algn="l"/>
                <a:tab pos="33619" algn="l"/>
              </a:tabLst>
              <a:defRPr/>
            </a:pPr>
            <a:r>
              <a:rPr lang="en-US" sz="1114">
                <a:solidFill>
                  <a:srgbClr val="000000"/>
                </a:solidFill>
                <a:latin typeface="Times New Roman"/>
              </a:rPr>
              <a:t>		i</a:t>
            </a:r>
          </a:p>
          <a:p>
            <a:pPr defTabSz="806867">
              <a:lnSpc>
                <a:spcPts val="961"/>
              </a:lnSpc>
              <a:tabLst>
                <a:tab pos="22413" algn="l"/>
                <a:tab pos="33619" algn="l"/>
              </a:tabLst>
              <a:defRPr/>
            </a:pPr>
            <a:r>
              <a:rPr lang="en-US" sz="1114">
                <a:solidFill>
                  <a:srgbClr val="000000"/>
                </a:solidFill>
                <a:latin typeface="Times New Roman"/>
              </a:rPr>
              <a:t>p</a:t>
            </a:r>
          </a:p>
          <a:p>
            <a:pPr defTabSz="806867">
              <a:lnSpc>
                <a:spcPts val="1240"/>
              </a:lnSpc>
              <a:tabLst>
                <a:tab pos="22413" algn="l"/>
                <a:tab pos="33619" algn="l"/>
              </a:tabLst>
              <a:defRPr/>
            </a:pPr>
            <a:r>
              <a:rPr lang="en-US" sz="1114">
                <a:solidFill>
                  <a:srgbClr val="000000"/>
                </a:solidFill>
                <a:latin typeface="Times New Roman"/>
              </a:rPr>
              <a:t>		l</a:t>
            </a:r>
          </a:p>
          <a:p>
            <a:pPr defTabSz="806867">
              <a:lnSpc>
                <a:spcPts val="793"/>
              </a:lnSpc>
              <a:tabLst>
                <a:tab pos="22413" algn="l"/>
                <a:tab pos="33619" algn="l"/>
              </a:tabLst>
              <a:defRPr/>
            </a:pPr>
            <a:r>
              <a:rPr lang="en-US" sz="1114">
                <a:solidFill>
                  <a:srgbClr val="000000"/>
                </a:solidFill>
                <a:latin typeface="Times New Roman"/>
              </a:rPr>
              <a:t>	e</a:t>
            </a:r>
          </a:p>
          <a:p>
            <a:pPr defTabSz="806867">
              <a:lnSpc>
                <a:spcPts val="793"/>
              </a:lnSpc>
              <a:tabLst>
                <a:tab pos="22413" algn="l"/>
                <a:tab pos="33619" algn="l"/>
              </a:tabLst>
              <a:defRPr/>
            </a:pPr>
            <a:r>
              <a:rPr lang="en-US" sz="1114">
                <a:solidFill>
                  <a:srgbClr val="000000"/>
                </a:solidFill>
                <a:latin typeface="Times New Roman"/>
              </a:rPr>
              <a:t>x</a:t>
            </a:r>
          </a:p>
        </p:txBody>
      </p:sp>
      <p:sp>
        <p:nvSpPr>
          <p:cNvPr id="19" name="TextBox 18"/>
          <p:cNvSpPr txBox="1"/>
          <p:nvPr/>
        </p:nvSpPr>
        <p:spPr>
          <a:xfrm>
            <a:off x="4039272" y="4150620"/>
            <a:ext cx="248466"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(a)</a:t>
            </a:r>
          </a:p>
        </p:txBody>
      </p:sp>
      <p:sp>
        <p:nvSpPr>
          <p:cNvPr id="20" name="TextBox 19"/>
          <p:cNvSpPr txBox="1"/>
          <p:nvPr/>
        </p:nvSpPr>
        <p:spPr>
          <a:xfrm>
            <a:off x="7798345" y="4150620"/>
            <a:ext cx="266098"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(b)</a:t>
            </a:r>
          </a:p>
        </p:txBody>
      </p:sp>
      <p:sp>
        <p:nvSpPr>
          <p:cNvPr id="21" name="TextBox 20"/>
          <p:cNvSpPr txBox="1"/>
          <p:nvPr/>
        </p:nvSpPr>
        <p:spPr>
          <a:xfrm>
            <a:off x="2468658" y="4797356"/>
            <a:ext cx="6486135" cy="833562"/>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12.2:     Comparison  of  interactivities  in  MPEG  standards:</a:t>
            </a:r>
          </a:p>
          <a:p>
            <a:pPr>
              <a:lnSpc>
                <a:spcPts val="882"/>
              </a:lnSpc>
            </a:pPr>
            <a:endParaRPr lang="en-US" sz="1750">
              <a:solidFill>
                <a:srgbClr val="231F20"/>
              </a:solidFill>
              <a:latin typeface="Segoe UI"/>
            </a:endParaRPr>
          </a:p>
          <a:p>
            <a:pPr>
              <a:lnSpc>
                <a:spcPts val="1585"/>
              </a:lnSpc>
            </a:pPr>
            <a:r>
              <a:rPr lang="en-US" sz="1750">
                <a:solidFill>
                  <a:srgbClr val="231F20"/>
                </a:solidFill>
                <a:latin typeface="Segoe UI"/>
              </a:rPr>
              <a:t>(a)  reference  models  in  MPEG-1  and  2  (interaction  in  dashed</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lines supported only by MPEG-2); (b) MPEG-4 reference model.</a:t>
            </a:r>
          </a:p>
        </p:txBody>
      </p:sp>
      <p:sp>
        <p:nvSpPr>
          <p:cNvPr id="25" name="Footer Placeholder 24">
            <a:extLst>
              <a:ext uri="{FF2B5EF4-FFF2-40B4-BE49-F238E27FC236}">
                <a16:creationId xmlns:a16="http://schemas.microsoft.com/office/drawing/2014/main" id="{CF44BCED-7DD3-4886-9B42-3506FCEB9E8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189218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4095492" y="2725562"/>
            <a:ext cx="4002350" cy="2501467"/>
          </a:xfrm>
          <a:custGeom>
            <a:avLst/>
            <a:gdLst/>
            <a:ahLst/>
            <a:cxnLst/>
            <a:rect l="0" t="0" r="0" b="0"/>
            <a:pathLst>
              <a:path w="4535997" h="2834996">
                <a:moveTo>
                  <a:pt x="0" y="2834995"/>
                </a:moveTo>
                <a:lnTo>
                  <a:pt x="0" y="0"/>
                </a:lnTo>
                <a:lnTo>
                  <a:pt x="4535996" y="0"/>
                </a:lnTo>
                <a:lnTo>
                  <a:pt x="4535996" y="2834995"/>
                </a:lnTo>
                <a:close/>
              </a:path>
            </a:pathLst>
          </a:custGeom>
          <a:solidFill>
            <a:srgbClr val="000000">
              <a:alpha val="0"/>
            </a:srgbClr>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Freeform 2"/>
          <p:cNvSpPr/>
          <p:nvPr/>
        </p:nvSpPr>
        <p:spPr>
          <a:xfrm>
            <a:off x="4095492" y="3225848"/>
            <a:ext cx="4002350" cy="1"/>
          </a:xfrm>
          <a:custGeom>
            <a:avLst/>
            <a:gdLst/>
            <a:ahLst/>
            <a:cxnLst/>
            <a:rect l="0" t="0" r="0" b="0"/>
            <a:pathLst>
              <a:path w="4535997" h="1">
                <a:moveTo>
                  <a:pt x="0" y="0"/>
                </a:moveTo>
                <a:lnTo>
                  <a:pt x="4535996"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sp>
        <p:nvSpPr>
          <p:cNvPr id="4" name="Freeform 3"/>
          <p:cNvSpPr/>
          <p:nvPr/>
        </p:nvSpPr>
        <p:spPr>
          <a:xfrm>
            <a:off x="4095492" y="3726146"/>
            <a:ext cx="4002350" cy="1"/>
          </a:xfrm>
          <a:custGeom>
            <a:avLst/>
            <a:gdLst/>
            <a:ahLst/>
            <a:cxnLst/>
            <a:rect l="0" t="0" r="0" b="0"/>
            <a:pathLst>
              <a:path w="4535997" h="1">
                <a:moveTo>
                  <a:pt x="0" y="0"/>
                </a:moveTo>
                <a:lnTo>
                  <a:pt x="4535996"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sp>
        <p:nvSpPr>
          <p:cNvPr id="5" name="Freeform 4"/>
          <p:cNvSpPr/>
          <p:nvPr/>
        </p:nvSpPr>
        <p:spPr>
          <a:xfrm>
            <a:off x="4095492" y="4226433"/>
            <a:ext cx="4002350" cy="1"/>
          </a:xfrm>
          <a:custGeom>
            <a:avLst/>
            <a:gdLst/>
            <a:ahLst/>
            <a:cxnLst/>
            <a:rect l="0" t="0" r="0" b="0"/>
            <a:pathLst>
              <a:path w="4535997" h="1">
                <a:moveTo>
                  <a:pt x="0" y="0"/>
                </a:moveTo>
                <a:lnTo>
                  <a:pt x="4535996"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sp>
        <p:nvSpPr>
          <p:cNvPr id="6" name="Freeform 5"/>
          <p:cNvSpPr/>
          <p:nvPr/>
        </p:nvSpPr>
        <p:spPr>
          <a:xfrm>
            <a:off x="4095492" y="4726742"/>
            <a:ext cx="4002350" cy="1"/>
          </a:xfrm>
          <a:custGeom>
            <a:avLst/>
            <a:gdLst/>
            <a:ahLst/>
            <a:cxnLst/>
            <a:rect l="0" t="0" r="0" b="0"/>
            <a:pathLst>
              <a:path w="4535997" h="1">
                <a:moveTo>
                  <a:pt x="0" y="0"/>
                </a:moveTo>
                <a:lnTo>
                  <a:pt x="4535996"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pic>
        <p:nvPicPr>
          <p:cNvPr id="7" name="Picture 6" descr="ws_469B.tmp"/>
          <p:cNvPicPr>
            <a:picLocks/>
          </p:cNvPicPr>
          <p:nvPr/>
        </p:nvPicPr>
        <p:blipFill>
          <a:blip r:embed="rId2" cstate="print"/>
          <a:stretch>
            <a:fillRect/>
          </a:stretch>
        </p:blipFill>
        <p:spPr>
          <a:xfrm>
            <a:off x="2454088" y="582706"/>
            <a:ext cx="7283824" cy="22412"/>
          </a:xfrm>
          <a:prstGeom prst="rect">
            <a:avLst/>
          </a:prstGeom>
        </p:spPr>
      </p:pic>
      <p:sp>
        <p:nvSpPr>
          <p:cNvPr id="9" name="TextBox 8"/>
          <p:cNvSpPr txBox="1"/>
          <p:nvPr/>
        </p:nvSpPr>
        <p:spPr>
          <a:xfrm>
            <a:off x="2468656" y="404644"/>
            <a:ext cx="6285310" cy="5735032"/>
          </a:xfrm>
          <a:prstGeom prst="rect">
            <a:avLst/>
          </a:prstGeom>
          <a:noFill/>
        </p:spPr>
        <p:txBody>
          <a:bodyPr vert="horz" wrap="none" lIns="0" tIns="0" rIns="0" bIns="0" rtlCol="0">
            <a:spAutoFit/>
          </a:bodyPr>
          <a:lstStyle/>
          <a:p>
            <a:pPr defTabSz="806867">
              <a:lnSpc>
                <a:spcPts val="1045"/>
              </a:lnSpc>
              <a:tabLst>
                <a:tab pos="190510" algn="l"/>
                <a:tab pos="425846" algn="l"/>
                <a:tab pos="1468049" algn="l"/>
                <a:tab pos="2308535" algn="l"/>
                <a:tab pos="2375774" algn="l"/>
                <a:tab pos="2398187" algn="l"/>
                <a:tab pos="2543871" algn="l"/>
                <a:tab pos="2734381"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215" i="1">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215" i="1">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215" i="1">
              <a:solidFill>
                <a:srgbClr val="231F20"/>
              </a:solidFill>
              <a:latin typeface="Segoe UI"/>
            </a:endParaRPr>
          </a:p>
          <a:p>
            <a:pPr defTabSz="806867">
              <a:lnSpc>
                <a:spcPts val="2071"/>
              </a:lnSpc>
              <a:tabLst>
                <a:tab pos="190510" algn="l"/>
                <a:tab pos="425846" algn="l"/>
                <a:tab pos="1468049" algn="l"/>
                <a:tab pos="2308535" algn="l"/>
                <a:tab pos="2375774" algn="l"/>
                <a:tab pos="2398187" algn="l"/>
                <a:tab pos="2543871" algn="l"/>
                <a:tab pos="2734381" algn="l"/>
              </a:tabLst>
              <a:defRPr/>
            </a:pPr>
            <a:r>
              <a:rPr lang="en-US" sz="1215" i="1">
                <a:solidFill>
                  <a:srgbClr val="231F20"/>
                </a:solidFill>
                <a:latin typeface="Segoe UI"/>
              </a:rPr>
              <a:t>			</a:t>
            </a:r>
            <a:r>
              <a:rPr lang="en-US" sz="2100" b="1">
                <a:solidFill>
                  <a:srgbClr val="231F20"/>
                </a:solidFill>
                <a:latin typeface="Segoe UI"/>
              </a:rPr>
              <a:t>Overview of MPEG-4 </a:t>
            </a:r>
            <a:r>
              <a:rPr lang="en-US" sz="1750">
                <a:solidFill>
                  <a:srgbClr val="231F20"/>
                </a:solidFill>
                <a:latin typeface="Segoe UI"/>
              </a:rPr>
              <a:t>(Cont’d)</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2556"/>
              </a:lnSpc>
              <a:tabLst>
                <a:tab pos="190510" algn="l"/>
                <a:tab pos="425846" algn="l"/>
                <a:tab pos="1468049" algn="l"/>
                <a:tab pos="2308535" algn="l"/>
                <a:tab pos="2375774" algn="l"/>
                <a:tab pos="2398187" algn="l"/>
                <a:tab pos="2543871" algn="l"/>
                <a:tab pos="2734381"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hierarchical  structure  of  MPEG-4  visual  bitstreams  is</a:t>
            </a:r>
          </a:p>
          <a:p>
            <a:pPr defTabSz="806867">
              <a:lnSpc>
                <a:spcPts val="1947"/>
              </a:lnSpc>
              <a:tabLst>
                <a:tab pos="190510" algn="l"/>
                <a:tab pos="425846" algn="l"/>
                <a:tab pos="1468049" algn="l"/>
                <a:tab pos="2308535" algn="l"/>
                <a:tab pos="2375774" algn="l"/>
                <a:tab pos="2398187" algn="l"/>
                <a:tab pos="2543871" algn="l"/>
                <a:tab pos="2734381" algn="l"/>
              </a:tabLst>
              <a:defRPr/>
            </a:pPr>
            <a:r>
              <a:rPr lang="en-US" sz="1750">
                <a:solidFill>
                  <a:srgbClr val="231F20"/>
                </a:solidFill>
                <a:latin typeface="Segoe UI"/>
              </a:rPr>
              <a:t>		very diﬀerent from that of MPEG-1 and -2, it is very much</a:t>
            </a:r>
          </a:p>
          <a:p>
            <a:pPr defTabSz="806867">
              <a:lnSpc>
                <a:spcPts val="2287"/>
              </a:lnSpc>
              <a:tabLst>
                <a:tab pos="190510" algn="l"/>
                <a:tab pos="425846" algn="l"/>
                <a:tab pos="1468049" algn="l"/>
                <a:tab pos="2308535" algn="l"/>
                <a:tab pos="2375774" algn="l"/>
                <a:tab pos="2398187" algn="l"/>
                <a:tab pos="2543871" algn="l"/>
                <a:tab pos="2734381" algn="l"/>
              </a:tabLst>
              <a:defRPr/>
            </a:pPr>
            <a:r>
              <a:rPr lang="en-US" sz="1750">
                <a:solidFill>
                  <a:srgbClr val="231F20"/>
                </a:solidFill>
                <a:latin typeface="Segoe UI"/>
              </a:rPr>
              <a:t>		video object-oriented.</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50">
              <a:solidFill>
                <a:srgbClr val="231F20"/>
              </a:solidFill>
              <a:latin typeface="Segoe UI"/>
            </a:endParaRPr>
          </a:p>
          <a:p>
            <a:pPr defTabSz="806867">
              <a:lnSpc>
                <a:spcPts val="1750"/>
              </a:lnSpc>
              <a:tabLst>
                <a:tab pos="190510" algn="l"/>
                <a:tab pos="425846" algn="l"/>
                <a:tab pos="1468049" algn="l"/>
                <a:tab pos="2308535" algn="l"/>
                <a:tab pos="2375774" algn="l"/>
                <a:tab pos="2398187" algn="l"/>
                <a:tab pos="2543871" algn="l"/>
                <a:tab pos="2734381" algn="l"/>
              </a:tabLst>
              <a:defRPr/>
            </a:pPr>
            <a:r>
              <a:rPr lang="en-US" sz="1750">
                <a:solidFill>
                  <a:srgbClr val="231F20"/>
                </a:solidFill>
                <a:latin typeface="Segoe UI"/>
              </a:rPr>
              <a:t>				</a:t>
            </a:r>
            <a:r>
              <a:rPr lang="en-US" sz="1765">
                <a:solidFill>
                  <a:srgbClr val="000000"/>
                </a:solidFill>
                <a:latin typeface="Times New Roman"/>
              </a:rPr>
              <a:t>Video-object Sequence  (VS)</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2174"/>
              </a:lnSpc>
              <a:tabLst>
                <a:tab pos="190510" algn="l"/>
                <a:tab pos="425846" algn="l"/>
                <a:tab pos="1468049" algn="l"/>
                <a:tab pos="2308535" algn="l"/>
                <a:tab pos="2375774" algn="l"/>
                <a:tab pos="2398187" algn="l"/>
                <a:tab pos="2543871" algn="l"/>
                <a:tab pos="2734381" algn="l"/>
              </a:tabLst>
              <a:defRPr/>
            </a:pPr>
            <a:r>
              <a:rPr lang="en-US" sz="1765">
                <a:solidFill>
                  <a:srgbClr val="000000"/>
                </a:solidFill>
                <a:latin typeface="Times New Roman"/>
              </a:rPr>
              <a:t>								Video Object  (VO)</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2174"/>
              </a:lnSpc>
              <a:tabLst>
                <a:tab pos="190510" algn="l"/>
                <a:tab pos="425846" algn="l"/>
                <a:tab pos="1468049" algn="l"/>
                <a:tab pos="2308535" algn="l"/>
                <a:tab pos="2375774" algn="l"/>
                <a:tab pos="2398187" algn="l"/>
                <a:tab pos="2543871" algn="l"/>
                <a:tab pos="2734381" algn="l"/>
              </a:tabLst>
              <a:defRPr/>
            </a:pPr>
            <a:r>
              <a:rPr lang="en-US" sz="1765">
                <a:solidFill>
                  <a:srgbClr val="000000"/>
                </a:solidFill>
                <a:latin typeface="Times New Roman"/>
              </a:rPr>
              <a:t>					Video Object Layer  (VOL)</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2176"/>
              </a:lnSpc>
              <a:tabLst>
                <a:tab pos="190510" algn="l"/>
                <a:tab pos="425846" algn="l"/>
                <a:tab pos="1468049" algn="l"/>
                <a:tab pos="2308535" algn="l"/>
                <a:tab pos="2375774" algn="l"/>
                <a:tab pos="2398187" algn="l"/>
                <a:tab pos="2543871" algn="l"/>
                <a:tab pos="2734381" algn="l"/>
              </a:tabLst>
              <a:defRPr/>
            </a:pPr>
            <a:r>
              <a:rPr lang="en-US" sz="1765">
                <a:solidFill>
                  <a:srgbClr val="000000"/>
                </a:solidFill>
                <a:latin typeface="Times New Roman"/>
              </a:rPr>
              <a:t>							Group of VOPs  (GOV)</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2174"/>
              </a:lnSpc>
              <a:tabLst>
                <a:tab pos="190510" algn="l"/>
                <a:tab pos="425846" algn="l"/>
                <a:tab pos="1468049" algn="l"/>
                <a:tab pos="2308535" algn="l"/>
                <a:tab pos="2375774" algn="l"/>
                <a:tab pos="2398187" algn="l"/>
                <a:tab pos="2543871" algn="l"/>
                <a:tab pos="2734381" algn="l"/>
              </a:tabLst>
              <a:defRPr/>
            </a:pPr>
            <a:r>
              <a:rPr lang="en-US" sz="1765">
                <a:solidFill>
                  <a:srgbClr val="000000"/>
                </a:solidFill>
                <a:latin typeface="Times New Roman"/>
              </a:rPr>
              <a:t>						Video Object Plane  (VOP)</a:t>
            </a: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882"/>
              </a:lnSpc>
              <a:tabLst>
                <a:tab pos="190510" algn="l"/>
                <a:tab pos="425846" algn="l"/>
                <a:tab pos="1468049" algn="l"/>
                <a:tab pos="2308535" algn="l"/>
                <a:tab pos="2375774" algn="l"/>
                <a:tab pos="2398187" algn="l"/>
                <a:tab pos="2543871" algn="l"/>
                <a:tab pos="2734381" algn="l"/>
              </a:tabLst>
              <a:defRPr/>
            </a:pPr>
            <a:endParaRPr lang="en-US" sz="1765">
              <a:solidFill>
                <a:srgbClr val="000000"/>
              </a:solidFill>
              <a:latin typeface="Times New Roman"/>
            </a:endParaRPr>
          </a:p>
          <a:p>
            <a:pPr defTabSz="806867">
              <a:lnSpc>
                <a:spcPts val="2268"/>
              </a:lnSpc>
              <a:tabLst>
                <a:tab pos="190510" algn="l"/>
                <a:tab pos="425846" algn="l"/>
                <a:tab pos="1468049" algn="l"/>
                <a:tab pos="2308535" algn="l"/>
                <a:tab pos="2375774" algn="l"/>
                <a:tab pos="2398187" algn="l"/>
                <a:tab pos="2543871" algn="l"/>
                <a:tab pos="2734381" algn="l"/>
              </a:tabLst>
              <a:defRPr/>
            </a:pPr>
            <a:r>
              <a:rPr lang="en-US" sz="1765">
                <a:solidFill>
                  <a:srgbClr val="000000"/>
                </a:solidFill>
                <a:latin typeface="Times New Roman"/>
              </a:rPr>
              <a:t>		</a:t>
            </a:r>
            <a:r>
              <a:rPr lang="en-US" sz="1750">
                <a:solidFill>
                  <a:srgbClr val="231F20"/>
                </a:solidFill>
                <a:latin typeface="Segoe UI"/>
              </a:rPr>
              <a:t>Fig.  12.3:    Video Object Oriented Hierarchical Description</a:t>
            </a:r>
          </a:p>
          <a:p>
            <a:pPr defTabSz="806867">
              <a:lnSpc>
                <a:spcPts val="2277"/>
              </a:lnSpc>
              <a:tabLst>
                <a:tab pos="190510" algn="l"/>
                <a:tab pos="425846" algn="l"/>
                <a:tab pos="1468049" algn="l"/>
                <a:tab pos="2308535" algn="l"/>
                <a:tab pos="2375774" algn="l"/>
                <a:tab pos="2398187" algn="l"/>
                <a:tab pos="2543871" algn="l"/>
                <a:tab pos="2734381" algn="l"/>
              </a:tabLst>
              <a:defRPr/>
            </a:pPr>
            <a:r>
              <a:rPr lang="en-US" sz="1750">
                <a:solidFill>
                  <a:srgbClr val="231F20"/>
                </a:solidFill>
                <a:latin typeface="Segoe UI"/>
              </a:rPr>
              <a:t>		of a Scene in MPEG-4 Visual Bitstreams.</a:t>
            </a:r>
          </a:p>
        </p:txBody>
      </p:sp>
      <p:sp>
        <p:nvSpPr>
          <p:cNvPr id="13" name="Footer Placeholder 12">
            <a:extLst>
              <a:ext uri="{FF2B5EF4-FFF2-40B4-BE49-F238E27FC236}">
                <a16:creationId xmlns:a16="http://schemas.microsoft.com/office/drawing/2014/main" id="{E632E3A8-7167-4EE2-859F-28C8895F5F6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6839304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496B.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94407" cy="5604098"/>
          </a:xfrm>
          <a:prstGeom prst="rect">
            <a:avLst/>
          </a:prstGeom>
          <a:noFill/>
        </p:spPr>
        <p:txBody>
          <a:bodyPr vert="horz" wrap="none" lIns="0" tIns="0" rIns="0" bIns="0" rtlCol="0">
            <a:spAutoFit/>
          </a:bodyPr>
          <a:lstStyle/>
          <a:p>
            <a:pPr defTabSz="806867">
              <a:lnSpc>
                <a:spcPts val="1045"/>
              </a:lnSpc>
              <a:tabLst>
                <a:tab pos="89652" algn="l"/>
                <a:tab pos="425846" algn="l"/>
                <a:tab pos="1468049" algn="l"/>
              </a:tabLst>
              <a:defRPr/>
            </a:pPr>
            <a:r>
              <a:rPr lang="en-US" sz="1215" i="1">
                <a:solidFill>
                  <a:srgbClr val="231F20"/>
                </a:solidFill>
                <a:latin typeface="Segoe UI"/>
              </a:rPr>
              <a:t>Fundamentals of Multimedia, Chapter 12</a:t>
            </a:r>
          </a:p>
          <a:p>
            <a:pPr defTabSz="806867">
              <a:lnSpc>
                <a:spcPts val="882"/>
              </a:lnSpc>
              <a:tabLst>
                <a:tab pos="89652" algn="l"/>
                <a:tab pos="425846" algn="l"/>
                <a:tab pos="1468049" algn="l"/>
              </a:tabLst>
              <a:defRPr/>
            </a:pPr>
            <a:endParaRPr lang="en-US" sz="1215" i="1">
              <a:solidFill>
                <a:srgbClr val="231F20"/>
              </a:solidFill>
              <a:latin typeface="Segoe UI"/>
            </a:endParaRPr>
          </a:p>
          <a:p>
            <a:pPr defTabSz="806867">
              <a:lnSpc>
                <a:spcPts val="882"/>
              </a:lnSpc>
              <a:tabLst>
                <a:tab pos="89652" algn="l"/>
                <a:tab pos="425846" algn="l"/>
                <a:tab pos="1468049" algn="l"/>
              </a:tabLst>
              <a:defRPr/>
            </a:pPr>
            <a:endParaRPr lang="en-US" sz="1215" i="1">
              <a:solidFill>
                <a:srgbClr val="231F20"/>
              </a:solidFill>
              <a:latin typeface="Segoe UI"/>
            </a:endParaRPr>
          </a:p>
          <a:p>
            <a:pPr defTabSz="806867">
              <a:lnSpc>
                <a:spcPts val="882"/>
              </a:lnSpc>
              <a:tabLst>
                <a:tab pos="89652" algn="l"/>
                <a:tab pos="425846" algn="l"/>
                <a:tab pos="1468049" algn="l"/>
              </a:tabLst>
              <a:defRPr/>
            </a:pPr>
            <a:endParaRPr lang="en-US" sz="1215" i="1">
              <a:solidFill>
                <a:srgbClr val="231F20"/>
              </a:solidFill>
              <a:latin typeface="Segoe UI"/>
            </a:endParaRPr>
          </a:p>
          <a:p>
            <a:pPr defTabSz="806867">
              <a:lnSpc>
                <a:spcPts val="2071"/>
              </a:lnSpc>
              <a:tabLst>
                <a:tab pos="89652" algn="l"/>
                <a:tab pos="425846" algn="l"/>
                <a:tab pos="1468049" algn="l"/>
              </a:tabLst>
              <a:defRPr/>
            </a:pPr>
            <a:r>
              <a:rPr lang="en-US" sz="1215" i="1">
                <a:solidFill>
                  <a:srgbClr val="231F20"/>
                </a:solidFill>
                <a:latin typeface="Segoe UI"/>
              </a:rPr>
              <a:t>			</a:t>
            </a:r>
            <a:r>
              <a:rPr lang="en-US" sz="2100" b="1">
                <a:solidFill>
                  <a:srgbClr val="231F20"/>
                </a:solidFill>
                <a:latin typeface="Segoe UI"/>
              </a:rPr>
              <a:t>Overview of MPEG-4 </a:t>
            </a:r>
            <a:r>
              <a:rPr lang="en-US" sz="1750">
                <a:solidFill>
                  <a:srgbClr val="231F20"/>
                </a:solidFill>
                <a:latin typeface="Segoe UI"/>
              </a:rPr>
              <a:t>(Cont’d)</a:t>
            </a: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1814"/>
              </a:lnSpc>
              <a:tabLst>
                <a:tab pos="89652" algn="l"/>
                <a:tab pos="425846" algn="l"/>
                <a:tab pos="1468049" algn="l"/>
              </a:tabLst>
              <a:defRPr/>
            </a:pPr>
            <a:r>
              <a:rPr lang="en-US" sz="1750">
                <a:solidFill>
                  <a:srgbClr val="231F20"/>
                </a:solidFill>
                <a:latin typeface="Segoe UI"/>
              </a:rPr>
              <a:t>	1. </a:t>
            </a:r>
            <a:r>
              <a:rPr lang="en-US" sz="1750" b="1">
                <a:solidFill>
                  <a:srgbClr val="231F20"/>
                </a:solidFill>
                <a:latin typeface="Segoe UI"/>
              </a:rPr>
              <a:t>Video-object Sequence </a:t>
            </a:r>
            <a:r>
              <a:rPr lang="en-US" sz="1750">
                <a:solidFill>
                  <a:srgbClr val="231F20"/>
                </a:solidFill>
                <a:latin typeface="Segoe UI"/>
              </a:rPr>
              <a:t>(VS) — delivers the complete MPEG-</a:t>
            </a:r>
          </a:p>
          <a:p>
            <a:pPr defTabSz="806867">
              <a:lnSpc>
                <a:spcPts val="2149"/>
              </a:lnSpc>
              <a:tabLst>
                <a:tab pos="89652" algn="l"/>
                <a:tab pos="425846" algn="l"/>
                <a:tab pos="1468049" algn="l"/>
              </a:tabLst>
              <a:defRPr/>
            </a:pPr>
            <a:r>
              <a:rPr lang="en-US" sz="1750">
                <a:solidFill>
                  <a:srgbClr val="231F20"/>
                </a:solidFill>
                <a:latin typeface="Segoe UI"/>
              </a:rPr>
              <a:t>		4  visual  scene,  which  may  contain  2-D  or  3-D  natural  or</a:t>
            </a:r>
          </a:p>
          <a:p>
            <a:pPr defTabSz="806867">
              <a:lnSpc>
                <a:spcPts val="2149"/>
              </a:lnSpc>
              <a:tabLst>
                <a:tab pos="89652" algn="l"/>
                <a:tab pos="425846" algn="l"/>
                <a:tab pos="1468049" algn="l"/>
              </a:tabLst>
              <a:defRPr/>
            </a:pPr>
            <a:r>
              <a:rPr lang="en-US" sz="1750">
                <a:solidFill>
                  <a:srgbClr val="231F20"/>
                </a:solidFill>
                <a:latin typeface="Segoe UI"/>
              </a:rPr>
              <a:t>		synthetic objects.</a:t>
            </a: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1644"/>
              </a:lnSpc>
              <a:tabLst>
                <a:tab pos="89652" algn="l"/>
                <a:tab pos="425846" algn="l"/>
                <a:tab pos="1468049" algn="l"/>
              </a:tabLst>
              <a:defRPr/>
            </a:pPr>
            <a:r>
              <a:rPr lang="en-US" sz="1750">
                <a:solidFill>
                  <a:srgbClr val="231F20"/>
                </a:solidFill>
                <a:latin typeface="Segoe UI"/>
              </a:rPr>
              <a:t>	2. </a:t>
            </a:r>
            <a:r>
              <a:rPr lang="en-US" sz="1750" b="1">
                <a:solidFill>
                  <a:srgbClr val="231F20"/>
                </a:solidFill>
                <a:latin typeface="Segoe UI"/>
              </a:rPr>
              <a:t>Video  Object  </a:t>
            </a:r>
            <a:r>
              <a:rPr lang="en-US" sz="1750">
                <a:solidFill>
                  <a:srgbClr val="231F20"/>
                </a:solidFill>
                <a:latin typeface="Segoe UI"/>
              </a:rPr>
              <a:t>(VO)  —  a  particular  object  in  the  scene,</a:t>
            </a:r>
          </a:p>
          <a:p>
            <a:pPr defTabSz="806867">
              <a:lnSpc>
                <a:spcPts val="2149"/>
              </a:lnSpc>
              <a:tabLst>
                <a:tab pos="89652" algn="l"/>
                <a:tab pos="425846" algn="l"/>
                <a:tab pos="1468049" algn="l"/>
              </a:tabLst>
              <a:defRPr/>
            </a:pPr>
            <a:r>
              <a:rPr lang="en-US" sz="1750">
                <a:solidFill>
                  <a:srgbClr val="231F20"/>
                </a:solidFill>
                <a:latin typeface="Segoe UI"/>
              </a:rPr>
              <a:t>		which  can  be  of  arbitrary  (non-rectangular)  shape  corre-</a:t>
            </a:r>
          </a:p>
          <a:p>
            <a:pPr defTabSz="806867">
              <a:lnSpc>
                <a:spcPts val="2149"/>
              </a:lnSpc>
              <a:tabLst>
                <a:tab pos="89652" algn="l"/>
                <a:tab pos="425846" algn="l"/>
                <a:tab pos="1468049" algn="l"/>
              </a:tabLst>
              <a:defRPr/>
            </a:pPr>
            <a:r>
              <a:rPr lang="en-US" sz="1750">
                <a:solidFill>
                  <a:srgbClr val="231F20"/>
                </a:solidFill>
                <a:latin typeface="Segoe UI"/>
              </a:rPr>
              <a:t>		sponding to an object or background of the scene.</a:t>
            </a: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1634"/>
              </a:lnSpc>
              <a:tabLst>
                <a:tab pos="89652" algn="l"/>
                <a:tab pos="425846" algn="l"/>
                <a:tab pos="1468049" algn="l"/>
              </a:tabLst>
              <a:defRPr/>
            </a:pPr>
            <a:r>
              <a:rPr lang="en-US" sz="1750">
                <a:solidFill>
                  <a:srgbClr val="231F20"/>
                </a:solidFill>
                <a:latin typeface="Segoe UI"/>
              </a:rPr>
              <a:t>	3. </a:t>
            </a:r>
            <a:r>
              <a:rPr lang="en-US" sz="1750" b="1">
                <a:solidFill>
                  <a:srgbClr val="231F20"/>
                </a:solidFill>
                <a:latin typeface="Segoe UI"/>
              </a:rPr>
              <a:t>Video Object Layer </a:t>
            </a:r>
            <a:r>
              <a:rPr lang="en-US" sz="1750">
                <a:solidFill>
                  <a:srgbClr val="231F20"/>
                </a:solidFill>
                <a:latin typeface="Segoe UI"/>
              </a:rPr>
              <a:t>(VOL) — facilitates a way to support</a:t>
            </a:r>
          </a:p>
          <a:p>
            <a:pPr defTabSz="806867">
              <a:lnSpc>
                <a:spcPts val="2149"/>
              </a:lnSpc>
              <a:tabLst>
                <a:tab pos="89652" algn="l"/>
                <a:tab pos="425846" algn="l"/>
                <a:tab pos="1468049" algn="l"/>
              </a:tabLst>
              <a:defRPr/>
            </a:pPr>
            <a:r>
              <a:rPr lang="en-US" sz="1750">
                <a:solidFill>
                  <a:srgbClr val="231F20"/>
                </a:solidFill>
                <a:latin typeface="Segoe UI"/>
              </a:rPr>
              <a:t>		(multi-layered)  scalable  coding.    A  VO  can  have  multiple</a:t>
            </a:r>
          </a:p>
          <a:p>
            <a:pPr defTabSz="806867">
              <a:lnSpc>
                <a:spcPts val="2149"/>
              </a:lnSpc>
              <a:tabLst>
                <a:tab pos="89652" algn="l"/>
                <a:tab pos="425846" algn="l"/>
                <a:tab pos="1468049" algn="l"/>
              </a:tabLst>
              <a:defRPr/>
            </a:pPr>
            <a:r>
              <a:rPr lang="en-US" sz="1750">
                <a:solidFill>
                  <a:srgbClr val="231F20"/>
                </a:solidFill>
                <a:latin typeface="Segoe UI"/>
              </a:rPr>
              <a:t>		VOLs  under  scalable  coding,  or  have  a  single  VOL  under</a:t>
            </a:r>
          </a:p>
          <a:p>
            <a:pPr defTabSz="806867">
              <a:lnSpc>
                <a:spcPts val="2149"/>
              </a:lnSpc>
              <a:tabLst>
                <a:tab pos="89652" algn="l"/>
                <a:tab pos="425846" algn="l"/>
                <a:tab pos="1468049" algn="l"/>
              </a:tabLst>
              <a:defRPr/>
            </a:pPr>
            <a:r>
              <a:rPr lang="en-US" sz="1750">
                <a:solidFill>
                  <a:srgbClr val="231F20"/>
                </a:solidFill>
                <a:latin typeface="Segoe UI"/>
              </a:rPr>
              <a:t>		non-scalable coding.</a:t>
            </a: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1644"/>
              </a:lnSpc>
              <a:tabLst>
                <a:tab pos="89652" algn="l"/>
                <a:tab pos="425846" algn="l"/>
                <a:tab pos="1468049" algn="l"/>
              </a:tabLst>
              <a:defRPr/>
            </a:pPr>
            <a:r>
              <a:rPr lang="en-US" sz="1750">
                <a:solidFill>
                  <a:srgbClr val="231F20"/>
                </a:solidFill>
                <a:latin typeface="Segoe UI"/>
              </a:rPr>
              <a:t>	4. </a:t>
            </a:r>
            <a:r>
              <a:rPr lang="en-US" sz="1750" b="1">
                <a:solidFill>
                  <a:srgbClr val="231F20"/>
                </a:solidFill>
                <a:latin typeface="Segoe UI"/>
              </a:rPr>
              <a:t>Group  of  Video  Object  Planes  </a:t>
            </a:r>
            <a:r>
              <a:rPr lang="en-US" sz="1750">
                <a:solidFill>
                  <a:srgbClr val="231F20"/>
                </a:solidFill>
                <a:latin typeface="Segoe UI"/>
              </a:rPr>
              <a:t>(GOV)  —  groups  Video</a:t>
            </a:r>
          </a:p>
          <a:p>
            <a:pPr defTabSz="806867">
              <a:lnSpc>
                <a:spcPts val="2149"/>
              </a:lnSpc>
              <a:tabLst>
                <a:tab pos="89652" algn="l"/>
                <a:tab pos="425846" algn="l"/>
                <a:tab pos="1468049" algn="l"/>
              </a:tabLst>
              <a:defRPr/>
            </a:pPr>
            <a:r>
              <a:rPr lang="en-US" sz="1750">
                <a:solidFill>
                  <a:srgbClr val="231F20"/>
                </a:solidFill>
                <a:latin typeface="Segoe UI"/>
              </a:rPr>
              <a:t>		Object Planes together (optional level).</a:t>
            </a: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882"/>
              </a:lnSpc>
              <a:tabLst>
                <a:tab pos="89652" algn="l"/>
                <a:tab pos="425846" algn="l"/>
                <a:tab pos="1468049" algn="l"/>
              </a:tabLst>
              <a:defRPr/>
            </a:pPr>
            <a:endParaRPr lang="en-US" sz="1750">
              <a:solidFill>
                <a:srgbClr val="231F20"/>
              </a:solidFill>
              <a:latin typeface="Segoe UI"/>
            </a:endParaRPr>
          </a:p>
          <a:p>
            <a:pPr defTabSz="806867">
              <a:lnSpc>
                <a:spcPts val="1634"/>
              </a:lnSpc>
              <a:tabLst>
                <a:tab pos="89652" algn="l"/>
                <a:tab pos="425846" algn="l"/>
                <a:tab pos="1468049" algn="l"/>
              </a:tabLst>
              <a:defRPr/>
            </a:pPr>
            <a:r>
              <a:rPr lang="en-US" sz="1750">
                <a:solidFill>
                  <a:srgbClr val="231F20"/>
                </a:solidFill>
                <a:latin typeface="Segoe UI"/>
              </a:rPr>
              <a:t>	5. </a:t>
            </a:r>
            <a:r>
              <a:rPr lang="en-US" sz="1750" b="1">
                <a:solidFill>
                  <a:srgbClr val="231F20"/>
                </a:solidFill>
                <a:latin typeface="Segoe UI"/>
              </a:rPr>
              <a:t>Video  Object  Plane  </a:t>
            </a:r>
            <a:r>
              <a:rPr lang="en-US" sz="1750">
                <a:solidFill>
                  <a:srgbClr val="231F20"/>
                </a:solidFill>
                <a:latin typeface="Segoe UI"/>
              </a:rPr>
              <a:t>(VOP)  —  a  snapshot  of  a  VO  at  a</a:t>
            </a:r>
          </a:p>
          <a:p>
            <a:pPr defTabSz="806867">
              <a:lnSpc>
                <a:spcPts val="2149"/>
              </a:lnSpc>
              <a:tabLst>
                <a:tab pos="89652" algn="l"/>
                <a:tab pos="425846" algn="l"/>
                <a:tab pos="1468049" algn="l"/>
              </a:tabLst>
              <a:defRPr/>
            </a:pPr>
            <a:r>
              <a:rPr lang="en-US" sz="1750">
                <a:solidFill>
                  <a:srgbClr val="231F20"/>
                </a:solidFill>
                <a:latin typeface="Segoe UI"/>
              </a:rPr>
              <a:t>		particular moment.</a:t>
            </a:r>
          </a:p>
        </p:txBody>
      </p:sp>
      <p:sp>
        <p:nvSpPr>
          <p:cNvPr id="8" name="Footer Placeholder 7">
            <a:extLst>
              <a:ext uri="{FF2B5EF4-FFF2-40B4-BE49-F238E27FC236}">
                <a16:creationId xmlns:a16="http://schemas.microsoft.com/office/drawing/2014/main" id="{025D27A9-4CDE-4FDD-B559-6F73150B5A7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99059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85691" y="729818"/>
            <a:ext cx="4338955" cy="574675"/>
          </a:xfrm>
          <a:prstGeom prst="rect">
            <a:avLst/>
          </a:prstGeom>
        </p:spPr>
        <p:txBody>
          <a:bodyPr vert="horz" wrap="square" lIns="0" tIns="12700" rIns="0" bIns="0" rtlCol="0">
            <a:spAutoFit/>
          </a:bodyPr>
          <a:lstStyle/>
          <a:p>
            <a:pPr marL="12700">
              <a:lnSpc>
                <a:spcPct val="100000"/>
              </a:lnSpc>
              <a:spcBef>
                <a:spcPts val="100"/>
              </a:spcBef>
            </a:pPr>
            <a:r>
              <a:rPr spc="-515" dirty="0"/>
              <a:t>PRESENTATION</a:t>
            </a:r>
            <a:r>
              <a:rPr spc="20" dirty="0"/>
              <a:t> </a:t>
            </a:r>
            <a:r>
              <a:rPr spc="-555" dirty="0"/>
              <a:t>VALUES</a:t>
            </a:r>
          </a:p>
        </p:txBody>
      </p:sp>
      <p:sp>
        <p:nvSpPr>
          <p:cNvPr id="3" name="object 3"/>
          <p:cNvSpPr txBox="1"/>
          <p:nvPr/>
        </p:nvSpPr>
        <p:spPr>
          <a:xfrm>
            <a:off x="1242161" y="1435734"/>
            <a:ext cx="10208260" cy="4171950"/>
          </a:xfrm>
          <a:prstGeom prst="rect">
            <a:avLst/>
          </a:prstGeom>
        </p:spPr>
        <p:txBody>
          <a:bodyPr vert="horz" wrap="square" lIns="0" tIns="212090" rIns="0" bIns="0" rtlCol="0">
            <a:spAutoFit/>
          </a:bodyPr>
          <a:lstStyle/>
          <a:p>
            <a:pPr marL="240029" indent="-227329">
              <a:lnSpc>
                <a:spcPct val="100000"/>
              </a:lnSpc>
              <a:spcBef>
                <a:spcPts val="1670"/>
              </a:spcBef>
              <a:buChar char="•"/>
              <a:tabLst>
                <a:tab pos="240029" algn="l"/>
              </a:tabLst>
            </a:pPr>
            <a:r>
              <a:rPr sz="2400" spc="-165" dirty="0">
                <a:latin typeface="Arial MT"/>
                <a:cs typeface="Arial MT"/>
              </a:rPr>
              <a:t>Representation</a:t>
            </a:r>
            <a:r>
              <a:rPr sz="2400" dirty="0">
                <a:latin typeface="Arial MT"/>
                <a:cs typeface="Arial MT"/>
              </a:rPr>
              <a:t> </a:t>
            </a:r>
            <a:r>
              <a:rPr sz="2400" spc="-185" dirty="0">
                <a:latin typeface="Arial MT"/>
                <a:cs typeface="Arial MT"/>
              </a:rPr>
              <a:t>values</a:t>
            </a:r>
            <a:r>
              <a:rPr sz="2400" spc="-20" dirty="0">
                <a:latin typeface="Arial MT"/>
                <a:cs typeface="Arial MT"/>
              </a:rPr>
              <a:t> </a:t>
            </a:r>
            <a:r>
              <a:rPr sz="2400" spc="-10" dirty="0">
                <a:latin typeface="Arial MT"/>
                <a:cs typeface="Arial MT"/>
              </a:rPr>
              <a:t>are</a:t>
            </a:r>
            <a:r>
              <a:rPr sz="2400" spc="-5" dirty="0">
                <a:latin typeface="Arial MT"/>
                <a:cs typeface="Arial MT"/>
              </a:rPr>
              <a:t> </a:t>
            </a:r>
            <a:r>
              <a:rPr sz="2400" spc="-155" dirty="0">
                <a:latin typeface="Arial MT"/>
                <a:cs typeface="Arial MT"/>
              </a:rPr>
              <a:t>the</a:t>
            </a:r>
            <a:r>
              <a:rPr sz="2400" spc="-5" dirty="0">
                <a:latin typeface="Arial MT"/>
                <a:cs typeface="Arial MT"/>
              </a:rPr>
              <a:t> </a:t>
            </a:r>
            <a:r>
              <a:rPr sz="2400" spc="-110" dirty="0">
                <a:latin typeface="Arial MT"/>
                <a:cs typeface="Arial MT"/>
              </a:rPr>
              <a:t>actual</a:t>
            </a:r>
            <a:r>
              <a:rPr sz="2400" spc="-5" dirty="0">
                <a:latin typeface="Arial MT"/>
                <a:cs typeface="Arial MT"/>
              </a:rPr>
              <a:t> </a:t>
            </a:r>
            <a:r>
              <a:rPr sz="2400" spc="-114" dirty="0">
                <a:latin typeface="Arial MT"/>
                <a:cs typeface="Arial MT"/>
              </a:rPr>
              <a:t>information</a:t>
            </a:r>
            <a:r>
              <a:rPr sz="2400" spc="-15" dirty="0">
                <a:latin typeface="Arial MT"/>
                <a:cs typeface="Arial MT"/>
              </a:rPr>
              <a:t> </a:t>
            </a:r>
            <a:r>
              <a:rPr sz="2400" spc="-125" dirty="0">
                <a:latin typeface="Arial MT"/>
                <a:cs typeface="Arial MT"/>
              </a:rPr>
              <a:t>representation</a:t>
            </a:r>
            <a:r>
              <a:rPr sz="2400" spc="-10" dirty="0">
                <a:latin typeface="Arial MT"/>
                <a:cs typeface="Arial MT"/>
              </a:rPr>
              <a:t> </a:t>
            </a:r>
            <a:r>
              <a:rPr sz="2400" dirty="0">
                <a:latin typeface="Arial MT"/>
                <a:cs typeface="Arial MT"/>
              </a:rPr>
              <a:t>of</a:t>
            </a:r>
            <a:r>
              <a:rPr sz="2400" spc="70" dirty="0">
                <a:latin typeface="Arial MT"/>
                <a:cs typeface="Arial MT"/>
              </a:rPr>
              <a:t> </a:t>
            </a:r>
            <a:r>
              <a:rPr sz="2400" dirty="0">
                <a:latin typeface="Arial MT"/>
                <a:cs typeface="Arial MT"/>
              </a:rPr>
              <a:t>a</a:t>
            </a:r>
            <a:r>
              <a:rPr sz="2400" spc="5" dirty="0">
                <a:latin typeface="Arial MT"/>
                <a:cs typeface="Arial MT"/>
              </a:rPr>
              <a:t> </a:t>
            </a:r>
            <a:r>
              <a:rPr sz="2400" spc="-10" dirty="0">
                <a:latin typeface="Arial MT"/>
                <a:cs typeface="Arial MT"/>
              </a:rPr>
              <a:t>media.</a:t>
            </a:r>
            <a:endParaRPr sz="2400">
              <a:latin typeface="Arial MT"/>
              <a:cs typeface="Arial MT"/>
            </a:endParaRPr>
          </a:p>
          <a:p>
            <a:pPr marL="240029" indent="-227329">
              <a:lnSpc>
                <a:spcPct val="100000"/>
              </a:lnSpc>
              <a:spcBef>
                <a:spcPts val="1575"/>
              </a:spcBef>
              <a:buChar char="•"/>
              <a:tabLst>
                <a:tab pos="240029" algn="l"/>
              </a:tabLst>
            </a:pPr>
            <a:r>
              <a:rPr sz="2400" spc="-220" dirty="0">
                <a:latin typeface="Arial MT"/>
                <a:cs typeface="Arial MT"/>
              </a:rPr>
              <a:t>Text</a:t>
            </a:r>
            <a:r>
              <a:rPr sz="2400" dirty="0">
                <a:latin typeface="Arial MT"/>
                <a:cs typeface="Arial MT"/>
              </a:rPr>
              <a:t> </a:t>
            </a:r>
            <a:r>
              <a:rPr sz="2400" spc="-215" dirty="0">
                <a:latin typeface="Arial MT"/>
                <a:cs typeface="Arial MT"/>
              </a:rPr>
              <a:t>is</a:t>
            </a:r>
            <a:r>
              <a:rPr sz="2400" spc="10" dirty="0">
                <a:latin typeface="Arial MT"/>
                <a:cs typeface="Arial MT"/>
              </a:rPr>
              <a:t> </a:t>
            </a:r>
            <a:r>
              <a:rPr sz="2400" dirty="0">
                <a:latin typeface="Arial MT"/>
                <a:cs typeface="Arial MT"/>
              </a:rPr>
              <a:t>a </a:t>
            </a:r>
            <a:r>
              <a:rPr sz="2400" spc="-220" dirty="0">
                <a:latin typeface="Arial MT"/>
                <a:cs typeface="Arial MT"/>
              </a:rPr>
              <a:t>medium</a:t>
            </a:r>
            <a:r>
              <a:rPr sz="2400" spc="20" dirty="0">
                <a:latin typeface="Arial MT"/>
                <a:cs typeface="Arial MT"/>
              </a:rPr>
              <a:t> </a:t>
            </a:r>
            <a:r>
              <a:rPr sz="2400" spc="-70" dirty="0">
                <a:latin typeface="Arial MT"/>
                <a:cs typeface="Arial MT"/>
              </a:rPr>
              <a:t>that</a:t>
            </a:r>
            <a:r>
              <a:rPr sz="2400" spc="-5" dirty="0">
                <a:latin typeface="Arial MT"/>
                <a:cs typeface="Arial MT"/>
              </a:rPr>
              <a:t> </a:t>
            </a:r>
            <a:r>
              <a:rPr sz="2400" spc="-165" dirty="0">
                <a:latin typeface="Arial MT"/>
                <a:cs typeface="Arial MT"/>
              </a:rPr>
              <a:t>represents</a:t>
            </a:r>
            <a:r>
              <a:rPr sz="2400" spc="5" dirty="0">
                <a:latin typeface="Arial MT"/>
                <a:cs typeface="Arial MT"/>
              </a:rPr>
              <a:t> </a:t>
            </a:r>
            <a:r>
              <a:rPr sz="2400" dirty="0">
                <a:latin typeface="Arial MT"/>
                <a:cs typeface="Arial MT"/>
              </a:rPr>
              <a:t>a</a:t>
            </a:r>
            <a:r>
              <a:rPr sz="2400" spc="15" dirty="0">
                <a:latin typeface="Arial MT"/>
                <a:cs typeface="Arial MT"/>
              </a:rPr>
              <a:t> </a:t>
            </a:r>
            <a:r>
              <a:rPr sz="2400" spc="-225" dirty="0">
                <a:latin typeface="Arial MT"/>
                <a:cs typeface="Arial MT"/>
              </a:rPr>
              <a:t>sentence</a:t>
            </a:r>
            <a:r>
              <a:rPr sz="2400" dirty="0">
                <a:latin typeface="Arial MT"/>
                <a:cs typeface="Arial MT"/>
              </a:rPr>
              <a:t> </a:t>
            </a:r>
            <a:r>
              <a:rPr sz="2400" spc="-120" dirty="0">
                <a:latin typeface="Arial MT"/>
                <a:cs typeface="Arial MT"/>
              </a:rPr>
              <a:t>visually</a:t>
            </a:r>
            <a:r>
              <a:rPr sz="2400" spc="-15" dirty="0">
                <a:latin typeface="Arial MT"/>
                <a:cs typeface="Arial MT"/>
              </a:rPr>
              <a:t> </a:t>
            </a:r>
            <a:r>
              <a:rPr sz="2400" spc="-225" dirty="0">
                <a:latin typeface="Arial MT"/>
                <a:cs typeface="Arial MT"/>
              </a:rPr>
              <a:t>as</a:t>
            </a:r>
            <a:r>
              <a:rPr sz="2400" spc="25" dirty="0">
                <a:latin typeface="Arial MT"/>
                <a:cs typeface="Arial MT"/>
              </a:rPr>
              <a:t> </a:t>
            </a:r>
            <a:r>
              <a:rPr sz="2400" dirty="0">
                <a:latin typeface="Arial MT"/>
                <a:cs typeface="Arial MT"/>
              </a:rPr>
              <a:t>a </a:t>
            </a:r>
            <a:r>
              <a:rPr sz="2400" spc="-220" dirty="0">
                <a:latin typeface="Arial MT"/>
                <a:cs typeface="Arial MT"/>
              </a:rPr>
              <a:t>sequence</a:t>
            </a:r>
            <a:r>
              <a:rPr sz="2400" spc="10" dirty="0">
                <a:latin typeface="Arial MT"/>
                <a:cs typeface="Arial MT"/>
              </a:rPr>
              <a:t> </a:t>
            </a:r>
            <a:r>
              <a:rPr sz="2400" dirty="0">
                <a:latin typeface="Arial MT"/>
                <a:cs typeface="Arial MT"/>
              </a:rPr>
              <a:t>of</a:t>
            </a:r>
            <a:r>
              <a:rPr sz="2400" spc="85" dirty="0">
                <a:latin typeface="Arial MT"/>
                <a:cs typeface="Arial MT"/>
              </a:rPr>
              <a:t> </a:t>
            </a:r>
            <a:r>
              <a:rPr sz="2400" spc="-30" dirty="0">
                <a:latin typeface="Arial MT"/>
                <a:cs typeface="Arial MT"/>
              </a:rPr>
              <a:t>characters.</a:t>
            </a:r>
            <a:endParaRPr sz="2400">
              <a:latin typeface="Arial MT"/>
              <a:cs typeface="Arial MT"/>
            </a:endParaRPr>
          </a:p>
          <a:p>
            <a:pPr marL="239395" marR="5080" indent="-227329">
              <a:lnSpc>
                <a:spcPct val="120000"/>
              </a:lnSpc>
              <a:spcBef>
                <a:spcPts val="1010"/>
              </a:spcBef>
              <a:buChar char="•"/>
              <a:tabLst>
                <a:tab pos="241300" algn="l"/>
              </a:tabLst>
            </a:pPr>
            <a:r>
              <a:rPr sz="2400" spc="-160" dirty="0">
                <a:latin typeface="Arial MT"/>
                <a:cs typeface="Arial MT"/>
              </a:rPr>
              <a:t>Voice</a:t>
            </a:r>
            <a:r>
              <a:rPr sz="2400" spc="-10" dirty="0">
                <a:latin typeface="Arial MT"/>
                <a:cs typeface="Arial MT"/>
              </a:rPr>
              <a:t> </a:t>
            </a:r>
            <a:r>
              <a:rPr sz="2400" spc="-170" dirty="0">
                <a:latin typeface="Arial MT"/>
                <a:cs typeface="Arial MT"/>
              </a:rPr>
              <a:t>is</a:t>
            </a:r>
            <a:r>
              <a:rPr sz="2400" spc="5" dirty="0">
                <a:latin typeface="Arial MT"/>
                <a:cs typeface="Arial MT"/>
              </a:rPr>
              <a:t> </a:t>
            </a:r>
            <a:r>
              <a:rPr sz="2400" dirty="0">
                <a:latin typeface="Arial MT"/>
                <a:cs typeface="Arial MT"/>
              </a:rPr>
              <a:t>a</a:t>
            </a:r>
            <a:r>
              <a:rPr sz="2400" spc="-50" dirty="0">
                <a:latin typeface="Arial MT"/>
                <a:cs typeface="Arial MT"/>
              </a:rPr>
              <a:t> </a:t>
            </a:r>
            <a:r>
              <a:rPr sz="2400" spc="-200" dirty="0">
                <a:latin typeface="Arial MT"/>
                <a:cs typeface="Arial MT"/>
              </a:rPr>
              <a:t>medium</a:t>
            </a:r>
            <a:r>
              <a:rPr sz="2400" spc="35" dirty="0">
                <a:latin typeface="Arial MT"/>
                <a:cs typeface="Arial MT"/>
              </a:rPr>
              <a:t> </a:t>
            </a:r>
            <a:r>
              <a:rPr sz="2400" spc="-45" dirty="0">
                <a:latin typeface="Arial MT"/>
                <a:cs typeface="Arial MT"/>
              </a:rPr>
              <a:t>that</a:t>
            </a:r>
            <a:r>
              <a:rPr sz="2400" spc="-10" dirty="0">
                <a:latin typeface="Arial MT"/>
                <a:cs typeface="Arial MT"/>
              </a:rPr>
              <a:t> </a:t>
            </a:r>
            <a:r>
              <a:rPr sz="2400" spc="-150" dirty="0">
                <a:latin typeface="Arial MT"/>
                <a:cs typeface="Arial MT"/>
              </a:rPr>
              <a:t>represents</a:t>
            </a:r>
            <a:r>
              <a:rPr sz="2400" dirty="0">
                <a:latin typeface="Arial MT"/>
                <a:cs typeface="Arial MT"/>
              </a:rPr>
              <a:t> </a:t>
            </a:r>
            <a:r>
              <a:rPr sz="2400" spc="-105" dirty="0">
                <a:latin typeface="Arial MT"/>
                <a:cs typeface="Arial MT"/>
              </a:rPr>
              <a:t>information</a:t>
            </a:r>
            <a:r>
              <a:rPr sz="2400" dirty="0">
                <a:latin typeface="Arial MT"/>
                <a:cs typeface="Arial MT"/>
              </a:rPr>
              <a:t> </a:t>
            </a:r>
            <a:r>
              <a:rPr sz="2400" spc="-120" dirty="0">
                <a:latin typeface="Arial MT"/>
                <a:cs typeface="Arial MT"/>
              </a:rPr>
              <a:t>acoustically</a:t>
            </a:r>
            <a:r>
              <a:rPr sz="2400" spc="-5" dirty="0">
                <a:latin typeface="Arial MT"/>
                <a:cs typeface="Arial MT"/>
              </a:rPr>
              <a:t> </a:t>
            </a:r>
            <a:r>
              <a:rPr sz="2400" spc="-55" dirty="0">
                <a:latin typeface="Arial MT"/>
                <a:cs typeface="Arial MT"/>
              </a:rPr>
              <a:t>in</a:t>
            </a:r>
            <a:r>
              <a:rPr sz="2400" spc="-10" dirty="0">
                <a:latin typeface="Arial MT"/>
                <a:cs typeface="Arial MT"/>
              </a:rPr>
              <a:t> </a:t>
            </a:r>
            <a:r>
              <a:rPr sz="2400" spc="-110" dirty="0">
                <a:latin typeface="Arial MT"/>
                <a:cs typeface="Arial MT"/>
              </a:rPr>
              <a:t>the</a:t>
            </a:r>
            <a:r>
              <a:rPr sz="2400" spc="-5" dirty="0">
                <a:latin typeface="Arial MT"/>
                <a:cs typeface="Arial MT"/>
              </a:rPr>
              <a:t> </a:t>
            </a:r>
            <a:r>
              <a:rPr sz="2400" spc="-60" dirty="0">
                <a:latin typeface="Arial MT"/>
                <a:cs typeface="Arial MT"/>
              </a:rPr>
              <a:t>form</a:t>
            </a:r>
            <a:r>
              <a:rPr sz="2400" spc="-10" dirty="0">
                <a:latin typeface="Arial MT"/>
                <a:cs typeface="Arial MT"/>
              </a:rPr>
              <a:t> </a:t>
            </a:r>
            <a:r>
              <a:rPr sz="2400" dirty="0">
                <a:latin typeface="Arial MT"/>
                <a:cs typeface="Arial MT"/>
              </a:rPr>
              <a:t>of</a:t>
            </a:r>
            <a:r>
              <a:rPr sz="2400" spc="65" dirty="0">
                <a:latin typeface="Arial MT"/>
                <a:cs typeface="Arial MT"/>
              </a:rPr>
              <a:t> </a:t>
            </a:r>
            <a:r>
              <a:rPr sz="2400" spc="-130" dirty="0">
                <a:latin typeface="Arial MT"/>
                <a:cs typeface="Arial MT"/>
              </a:rPr>
              <a:t>pressure 	</a:t>
            </a:r>
            <a:r>
              <a:rPr sz="2400" spc="-40" dirty="0">
                <a:latin typeface="Arial MT"/>
                <a:cs typeface="Arial MT"/>
              </a:rPr>
              <a:t>waves.</a:t>
            </a:r>
            <a:endParaRPr sz="2400">
              <a:latin typeface="Arial MT"/>
              <a:cs typeface="Arial MT"/>
            </a:endParaRPr>
          </a:p>
          <a:p>
            <a:pPr marL="240029" indent="-227329">
              <a:lnSpc>
                <a:spcPct val="100000"/>
              </a:lnSpc>
              <a:spcBef>
                <a:spcPts val="1570"/>
              </a:spcBef>
              <a:buChar char="•"/>
              <a:tabLst>
                <a:tab pos="240029" algn="l"/>
              </a:tabLst>
            </a:pPr>
            <a:r>
              <a:rPr sz="2400" spc="-220" dirty="0">
                <a:latin typeface="Arial MT"/>
                <a:cs typeface="Arial MT"/>
              </a:rPr>
              <a:t>In</a:t>
            </a:r>
            <a:r>
              <a:rPr sz="2400" spc="5" dirty="0">
                <a:latin typeface="Arial MT"/>
                <a:cs typeface="Arial MT"/>
              </a:rPr>
              <a:t> </a:t>
            </a:r>
            <a:r>
              <a:rPr sz="2400" spc="-280" dirty="0">
                <a:latin typeface="Arial MT"/>
                <a:cs typeface="Arial MT"/>
              </a:rPr>
              <a:t>some</a:t>
            </a:r>
            <a:r>
              <a:rPr sz="2400" dirty="0">
                <a:latin typeface="Arial MT"/>
                <a:cs typeface="Arial MT"/>
              </a:rPr>
              <a:t> </a:t>
            </a:r>
            <a:r>
              <a:rPr sz="2400" spc="-120" dirty="0">
                <a:latin typeface="Arial MT"/>
                <a:cs typeface="Arial MT"/>
              </a:rPr>
              <a:t>media,</a:t>
            </a:r>
            <a:r>
              <a:rPr sz="2400" spc="-50" dirty="0">
                <a:latin typeface="Arial MT"/>
                <a:cs typeface="Arial MT"/>
              </a:rPr>
              <a:t> </a:t>
            </a:r>
            <a:r>
              <a:rPr sz="2400" spc="-135" dirty="0">
                <a:latin typeface="Arial MT"/>
                <a:cs typeface="Arial MT"/>
              </a:rPr>
              <a:t>the</a:t>
            </a:r>
            <a:r>
              <a:rPr sz="2400" spc="-30" dirty="0">
                <a:latin typeface="Arial MT"/>
                <a:cs typeface="Arial MT"/>
              </a:rPr>
              <a:t> </a:t>
            </a:r>
            <a:r>
              <a:rPr sz="2400" spc="-135" dirty="0">
                <a:latin typeface="Arial MT"/>
                <a:cs typeface="Arial MT"/>
              </a:rPr>
              <a:t>presentation</a:t>
            </a:r>
            <a:r>
              <a:rPr sz="2400" spc="-30" dirty="0">
                <a:latin typeface="Arial MT"/>
                <a:cs typeface="Arial MT"/>
              </a:rPr>
              <a:t> </a:t>
            </a:r>
            <a:r>
              <a:rPr sz="2400" spc="-185" dirty="0">
                <a:latin typeface="Arial MT"/>
                <a:cs typeface="Arial MT"/>
              </a:rPr>
              <a:t>values</a:t>
            </a:r>
            <a:r>
              <a:rPr sz="2400" spc="10" dirty="0">
                <a:latin typeface="Arial MT"/>
                <a:cs typeface="Arial MT"/>
              </a:rPr>
              <a:t> </a:t>
            </a:r>
            <a:r>
              <a:rPr sz="2400" spc="-170" dirty="0">
                <a:latin typeface="Arial MT"/>
                <a:cs typeface="Arial MT"/>
              </a:rPr>
              <a:t>cannot</a:t>
            </a:r>
            <a:r>
              <a:rPr sz="2400" dirty="0">
                <a:latin typeface="Arial MT"/>
                <a:cs typeface="Arial MT"/>
              </a:rPr>
              <a:t> </a:t>
            </a:r>
            <a:r>
              <a:rPr sz="2400" spc="-10" dirty="0">
                <a:latin typeface="Arial MT"/>
                <a:cs typeface="Arial MT"/>
              </a:rPr>
              <a:t>be</a:t>
            </a:r>
            <a:r>
              <a:rPr sz="2400" spc="-105" dirty="0">
                <a:latin typeface="Arial MT"/>
                <a:cs typeface="Arial MT"/>
              </a:rPr>
              <a:t> </a:t>
            </a:r>
            <a:r>
              <a:rPr sz="2400" spc="-65" dirty="0">
                <a:latin typeface="Arial MT"/>
                <a:cs typeface="Arial MT"/>
              </a:rPr>
              <a:t>interpreted</a:t>
            </a:r>
            <a:r>
              <a:rPr sz="2400" spc="-35" dirty="0">
                <a:latin typeface="Arial MT"/>
                <a:cs typeface="Arial MT"/>
              </a:rPr>
              <a:t> </a:t>
            </a:r>
            <a:r>
              <a:rPr sz="2400" spc="-100" dirty="0">
                <a:latin typeface="Arial MT"/>
                <a:cs typeface="Arial MT"/>
              </a:rPr>
              <a:t>correctly</a:t>
            </a:r>
            <a:r>
              <a:rPr sz="2400" spc="-25" dirty="0">
                <a:latin typeface="Arial MT"/>
                <a:cs typeface="Arial MT"/>
              </a:rPr>
              <a:t> </a:t>
            </a:r>
            <a:r>
              <a:rPr sz="2400" dirty="0">
                <a:latin typeface="Arial MT"/>
                <a:cs typeface="Arial MT"/>
              </a:rPr>
              <a:t>by</a:t>
            </a:r>
            <a:r>
              <a:rPr sz="2400" spc="-30" dirty="0">
                <a:latin typeface="Arial MT"/>
                <a:cs typeface="Arial MT"/>
              </a:rPr>
              <a:t> </a:t>
            </a:r>
            <a:r>
              <a:rPr sz="2400" spc="-285" dirty="0">
                <a:latin typeface="Arial MT"/>
                <a:cs typeface="Arial MT"/>
              </a:rPr>
              <a:t>humans.</a:t>
            </a:r>
            <a:endParaRPr sz="2400">
              <a:latin typeface="Arial MT"/>
              <a:cs typeface="Arial MT"/>
            </a:endParaRPr>
          </a:p>
          <a:p>
            <a:pPr marL="241300">
              <a:lnSpc>
                <a:spcPct val="100000"/>
              </a:lnSpc>
              <a:spcBef>
                <a:spcPts val="580"/>
              </a:spcBef>
            </a:pPr>
            <a:r>
              <a:rPr sz="2400" spc="-210" dirty="0">
                <a:latin typeface="Arial MT"/>
                <a:cs typeface="Arial MT"/>
              </a:rPr>
              <a:t>Examples</a:t>
            </a:r>
            <a:r>
              <a:rPr sz="2400" spc="5" dirty="0">
                <a:latin typeface="Arial MT"/>
                <a:cs typeface="Arial MT"/>
              </a:rPr>
              <a:t> </a:t>
            </a:r>
            <a:r>
              <a:rPr sz="2400" spc="-155" dirty="0">
                <a:latin typeface="Arial MT"/>
                <a:cs typeface="Arial MT"/>
              </a:rPr>
              <a:t>include</a:t>
            </a:r>
            <a:r>
              <a:rPr sz="2400" spc="15" dirty="0">
                <a:latin typeface="Arial MT"/>
                <a:cs typeface="Arial MT"/>
              </a:rPr>
              <a:t> </a:t>
            </a:r>
            <a:r>
              <a:rPr sz="2400" spc="-130" dirty="0">
                <a:latin typeface="Arial MT"/>
                <a:cs typeface="Arial MT"/>
              </a:rPr>
              <a:t>temperature,</a:t>
            </a:r>
            <a:r>
              <a:rPr sz="2400" spc="10" dirty="0">
                <a:latin typeface="Arial MT"/>
                <a:cs typeface="Arial MT"/>
              </a:rPr>
              <a:t> </a:t>
            </a:r>
            <a:r>
              <a:rPr sz="2400" spc="-140" dirty="0">
                <a:latin typeface="Arial MT"/>
                <a:cs typeface="Arial MT"/>
              </a:rPr>
              <a:t>taste,</a:t>
            </a:r>
            <a:r>
              <a:rPr sz="2400" spc="10" dirty="0">
                <a:latin typeface="Arial MT"/>
                <a:cs typeface="Arial MT"/>
              </a:rPr>
              <a:t> </a:t>
            </a:r>
            <a:r>
              <a:rPr sz="2400" spc="-85" dirty="0">
                <a:latin typeface="Arial MT"/>
                <a:cs typeface="Arial MT"/>
              </a:rPr>
              <a:t>and</a:t>
            </a:r>
            <a:r>
              <a:rPr sz="2400" spc="15" dirty="0">
                <a:latin typeface="Arial MT"/>
                <a:cs typeface="Arial MT"/>
              </a:rPr>
              <a:t> </a:t>
            </a:r>
            <a:r>
              <a:rPr sz="2400" spc="-10" dirty="0">
                <a:latin typeface="Arial MT"/>
                <a:cs typeface="Arial MT"/>
              </a:rPr>
              <a:t>smell.</a:t>
            </a:r>
            <a:endParaRPr sz="2400">
              <a:latin typeface="Arial MT"/>
              <a:cs typeface="Arial MT"/>
            </a:endParaRPr>
          </a:p>
          <a:p>
            <a:pPr marL="240029" indent="-227329">
              <a:lnSpc>
                <a:spcPct val="100000"/>
              </a:lnSpc>
              <a:spcBef>
                <a:spcPts val="1570"/>
              </a:spcBef>
              <a:buChar char="•"/>
              <a:tabLst>
                <a:tab pos="240029" algn="l"/>
              </a:tabLst>
            </a:pPr>
            <a:r>
              <a:rPr sz="2400" spc="-70" dirty="0">
                <a:latin typeface="Arial MT"/>
                <a:cs typeface="Arial MT"/>
              </a:rPr>
              <a:t>Other</a:t>
            </a:r>
            <a:r>
              <a:rPr sz="2400" spc="-100" dirty="0">
                <a:latin typeface="Arial MT"/>
                <a:cs typeface="Arial MT"/>
              </a:rPr>
              <a:t> media</a:t>
            </a:r>
            <a:r>
              <a:rPr sz="2400" spc="-65" dirty="0">
                <a:latin typeface="Arial MT"/>
                <a:cs typeface="Arial MT"/>
              </a:rPr>
              <a:t> </a:t>
            </a:r>
            <a:r>
              <a:rPr sz="2400" spc="-70" dirty="0">
                <a:latin typeface="Arial MT"/>
                <a:cs typeface="Arial MT"/>
              </a:rPr>
              <a:t>require</a:t>
            </a:r>
            <a:r>
              <a:rPr sz="2400" spc="-95" dirty="0">
                <a:latin typeface="Arial MT"/>
                <a:cs typeface="Arial MT"/>
              </a:rPr>
              <a:t> </a:t>
            </a:r>
            <a:r>
              <a:rPr sz="2400" dirty="0">
                <a:latin typeface="Arial MT"/>
                <a:cs typeface="Arial MT"/>
              </a:rPr>
              <a:t>a</a:t>
            </a:r>
            <a:r>
              <a:rPr sz="2400" spc="-105" dirty="0">
                <a:latin typeface="Arial MT"/>
                <a:cs typeface="Arial MT"/>
              </a:rPr>
              <a:t> </a:t>
            </a:r>
            <a:r>
              <a:rPr sz="2400" spc="-50" dirty="0">
                <a:latin typeface="Arial MT"/>
                <a:cs typeface="Arial MT"/>
              </a:rPr>
              <a:t>predefined</a:t>
            </a:r>
            <a:r>
              <a:rPr sz="2400" spc="-45" dirty="0">
                <a:latin typeface="Arial MT"/>
                <a:cs typeface="Arial MT"/>
              </a:rPr>
              <a:t> </a:t>
            </a:r>
            <a:r>
              <a:rPr sz="2400" spc="-185" dirty="0">
                <a:latin typeface="Arial MT"/>
                <a:cs typeface="Arial MT"/>
              </a:rPr>
              <a:t>set</a:t>
            </a:r>
            <a:r>
              <a:rPr sz="2400" spc="15" dirty="0">
                <a:latin typeface="Arial MT"/>
                <a:cs typeface="Arial MT"/>
              </a:rPr>
              <a:t> </a:t>
            </a:r>
            <a:r>
              <a:rPr sz="2400" dirty="0">
                <a:latin typeface="Arial MT"/>
                <a:cs typeface="Arial MT"/>
              </a:rPr>
              <a:t>of</a:t>
            </a:r>
            <a:r>
              <a:rPr sz="2400" spc="25" dirty="0">
                <a:latin typeface="Arial MT"/>
                <a:cs typeface="Arial MT"/>
              </a:rPr>
              <a:t> </a:t>
            </a:r>
            <a:r>
              <a:rPr sz="2400" spc="-204" dirty="0">
                <a:latin typeface="Arial MT"/>
                <a:cs typeface="Arial MT"/>
              </a:rPr>
              <a:t>symbols</a:t>
            </a:r>
            <a:r>
              <a:rPr sz="2400" spc="40" dirty="0">
                <a:latin typeface="Arial MT"/>
                <a:cs typeface="Arial MT"/>
              </a:rPr>
              <a:t> </a:t>
            </a:r>
            <a:r>
              <a:rPr sz="2400" spc="-110" dirty="0">
                <a:latin typeface="Arial MT"/>
                <a:cs typeface="Arial MT"/>
              </a:rPr>
              <a:t>we</a:t>
            </a:r>
            <a:r>
              <a:rPr sz="2400" spc="-45" dirty="0">
                <a:latin typeface="Arial MT"/>
                <a:cs typeface="Arial MT"/>
              </a:rPr>
              <a:t> </a:t>
            </a:r>
            <a:r>
              <a:rPr sz="2400" spc="-155" dirty="0">
                <a:latin typeface="Arial MT"/>
                <a:cs typeface="Arial MT"/>
              </a:rPr>
              <a:t>have</a:t>
            </a:r>
            <a:r>
              <a:rPr sz="2400" spc="-10" dirty="0">
                <a:latin typeface="Arial MT"/>
                <a:cs typeface="Arial MT"/>
              </a:rPr>
              <a:t> </a:t>
            </a:r>
            <a:r>
              <a:rPr sz="2400" dirty="0">
                <a:latin typeface="Arial MT"/>
                <a:cs typeface="Arial MT"/>
              </a:rPr>
              <a:t>to</a:t>
            </a:r>
            <a:r>
              <a:rPr sz="2400" spc="-45" dirty="0">
                <a:latin typeface="Arial MT"/>
                <a:cs typeface="Arial MT"/>
              </a:rPr>
              <a:t> learn</a:t>
            </a:r>
            <a:r>
              <a:rPr sz="2400" spc="-40" dirty="0">
                <a:latin typeface="Arial MT"/>
                <a:cs typeface="Arial MT"/>
              </a:rPr>
              <a:t> </a:t>
            </a:r>
            <a:r>
              <a:rPr sz="2400" dirty="0">
                <a:latin typeface="Arial MT"/>
                <a:cs typeface="Arial MT"/>
              </a:rPr>
              <a:t>to</a:t>
            </a:r>
            <a:r>
              <a:rPr sz="2400" spc="-45" dirty="0">
                <a:latin typeface="Arial MT"/>
                <a:cs typeface="Arial MT"/>
              </a:rPr>
              <a:t> </a:t>
            </a:r>
            <a:r>
              <a:rPr sz="2400" dirty="0">
                <a:latin typeface="Arial MT"/>
                <a:cs typeface="Arial MT"/>
              </a:rPr>
              <a:t>be</a:t>
            </a:r>
            <a:r>
              <a:rPr sz="2400" spc="-45" dirty="0">
                <a:latin typeface="Arial MT"/>
                <a:cs typeface="Arial MT"/>
              </a:rPr>
              <a:t> </a:t>
            </a:r>
            <a:r>
              <a:rPr sz="2400" dirty="0">
                <a:latin typeface="Arial MT"/>
                <a:cs typeface="Arial MT"/>
              </a:rPr>
              <a:t>able</a:t>
            </a:r>
            <a:r>
              <a:rPr sz="2400" spc="-40" dirty="0">
                <a:latin typeface="Arial MT"/>
                <a:cs typeface="Arial MT"/>
              </a:rPr>
              <a:t> </a:t>
            </a:r>
            <a:r>
              <a:rPr sz="2400" spc="-25" dirty="0">
                <a:latin typeface="Arial MT"/>
                <a:cs typeface="Arial MT"/>
              </a:rPr>
              <a:t>to</a:t>
            </a:r>
            <a:endParaRPr sz="2400">
              <a:latin typeface="Arial MT"/>
              <a:cs typeface="Arial MT"/>
            </a:endParaRPr>
          </a:p>
          <a:p>
            <a:pPr marL="241300">
              <a:lnSpc>
                <a:spcPct val="100000"/>
              </a:lnSpc>
              <a:spcBef>
                <a:spcPts val="580"/>
              </a:spcBef>
            </a:pPr>
            <a:r>
              <a:rPr sz="2400" spc="-160" dirty="0">
                <a:latin typeface="Arial MT"/>
                <a:cs typeface="Arial MT"/>
              </a:rPr>
              <a:t>understand</a:t>
            </a:r>
            <a:r>
              <a:rPr sz="2400" spc="-15" dirty="0">
                <a:latin typeface="Arial MT"/>
                <a:cs typeface="Arial MT"/>
              </a:rPr>
              <a:t> </a:t>
            </a:r>
            <a:r>
              <a:rPr sz="2400" spc="-190" dirty="0">
                <a:latin typeface="Arial MT"/>
                <a:cs typeface="Arial MT"/>
              </a:rPr>
              <a:t>this</a:t>
            </a:r>
            <a:r>
              <a:rPr sz="2400" spc="15" dirty="0">
                <a:latin typeface="Arial MT"/>
                <a:cs typeface="Arial MT"/>
              </a:rPr>
              <a:t> </a:t>
            </a:r>
            <a:r>
              <a:rPr sz="2400" spc="-114" dirty="0">
                <a:latin typeface="Arial MT"/>
                <a:cs typeface="Arial MT"/>
              </a:rPr>
              <a:t>information.</a:t>
            </a:r>
            <a:r>
              <a:rPr sz="2400" spc="-15" dirty="0">
                <a:latin typeface="Arial MT"/>
                <a:cs typeface="Arial MT"/>
              </a:rPr>
              <a:t> </a:t>
            </a:r>
            <a:r>
              <a:rPr sz="2400" spc="-280" dirty="0">
                <a:latin typeface="Arial MT"/>
                <a:cs typeface="Arial MT"/>
              </a:rPr>
              <a:t>This</a:t>
            </a:r>
            <a:r>
              <a:rPr sz="2400" spc="5" dirty="0">
                <a:latin typeface="Arial MT"/>
                <a:cs typeface="Arial MT"/>
              </a:rPr>
              <a:t> </a:t>
            </a:r>
            <a:r>
              <a:rPr sz="2400" spc="-229" dirty="0">
                <a:latin typeface="Arial MT"/>
                <a:cs typeface="Arial MT"/>
              </a:rPr>
              <a:t>class</a:t>
            </a:r>
            <a:r>
              <a:rPr sz="2400" spc="15" dirty="0">
                <a:latin typeface="Arial MT"/>
                <a:cs typeface="Arial MT"/>
              </a:rPr>
              <a:t> </a:t>
            </a:r>
            <a:r>
              <a:rPr sz="2400" spc="-190" dirty="0">
                <a:latin typeface="Arial MT"/>
                <a:cs typeface="Arial MT"/>
              </a:rPr>
              <a:t>includes</a:t>
            </a:r>
            <a:r>
              <a:rPr sz="2400" spc="-5" dirty="0">
                <a:latin typeface="Arial MT"/>
                <a:cs typeface="Arial MT"/>
              </a:rPr>
              <a:t> </a:t>
            </a:r>
            <a:r>
              <a:rPr sz="2400" spc="-65" dirty="0">
                <a:latin typeface="Arial MT"/>
                <a:cs typeface="Arial MT"/>
              </a:rPr>
              <a:t>text,</a:t>
            </a:r>
            <a:r>
              <a:rPr sz="2400" spc="5" dirty="0">
                <a:latin typeface="Arial MT"/>
                <a:cs typeface="Arial MT"/>
              </a:rPr>
              <a:t> </a:t>
            </a:r>
            <a:r>
              <a:rPr sz="2400" spc="-175" dirty="0">
                <a:latin typeface="Arial MT"/>
                <a:cs typeface="Arial MT"/>
              </a:rPr>
              <a:t>voice,</a:t>
            </a:r>
            <a:r>
              <a:rPr sz="2400" spc="-5" dirty="0">
                <a:latin typeface="Arial MT"/>
                <a:cs typeface="Arial MT"/>
              </a:rPr>
              <a:t> </a:t>
            </a:r>
            <a:r>
              <a:rPr sz="2400" spc="-85" dirty="0">
                <a:latin typeface="Arial MT"/>
                <a:cs typeface="Arial MT"/>
              </a:rPr>
              <a:t>and</a:t>
            </a:r>
            <a:r>
              <a:rPr sz="2400" spc="15" dirty="0">
                <a:latin typeface="Arial MT"/>
                <a:cs typeface="Arial MT"/>
              </a:rPr>
              <a:t> </a:t>
            </a:r>
            <a:r>
              <a:rPr sz="2400" spc="-50" dirty="0">
                <a:latin typeface="Arial MT"/>
                <a:cs typeface="Arial MT"/>
              </a:rPr>
              <a:t>gestures.</a:t>
            </a:r>
            <a:endParaRPr sz="2400">
              <a:latin typeface="Arial MT"/>
              <a:cs typeface="Arial MT"/>
            </a:endParaRPr>
          </a:p>
        </p:txBody>
      </p:sp>
      <p:sp>
        <p:nvSpPr>
          <p:cNvPr id="5" name="Footer Placeholder 4">
            <a:extLst>
              <a:ext uri="{FF2B5EF4-FFF2-40B4-BE49-F238E27FC236}">
                <a16:creationId xmlns:a16="http://schemas.microsoft.com/office/drawing/2014/main" id="{3FC45EED-8739-41E1-BA33-5A72CF1E228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15206811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4D25.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455742" cy="5450210"/>
          </a:xfrm>
          <a:prstGeom prst="rect">
            <a:avLst/>
          </a:prstGeom>
          <a:noFill/>
        </p:spPr>
        <p:txBody>
          <a:bodyPr vert="horz" wrap="none" lIns="0" tIns="0" rIns="0" bIns="0" rtlCol="0">
            <a:spAutoFit/>
          </a:bodyPr>
          <a:lstStyle/>
          <a:p>
            <a:pPr defTabSz="806867">
              <a:lnSpc>
                <a:spcPts val="1045"/>
              </a:lnSpc>
              <a:tabLst>
                <a:tab pos="100858" algn="l"/>
                <a:tab pos="190510" algn="l"/>
                <a:tab pos="425846" algn="l"/>
              </a:tabLst>
              <a:defRPr/>
            </a:pPr>
            <a:r>
              <a:rPr lang="en-US" sz="1215" i="1">
                <a:solidFill>
                  <a:srgbClr val="231F20"/>
                </a:solidFill>
                <a:latin typeface="Segoe UI"/>
              </a:rPr>
              <a:t>Fundamentals of Multimedia, Chapter 12</a:t>
            </a:r>
          </a:p>
          <a:p>
            <a:pPr defTabSz="806867">
              <a:lnSpc>
                <a:spcPts val="882"/>
              </a:lnSpc>
              <a:tabLst>
                <a:tab pos="100858" algn="l"/>
                <a:tab pos="190510" algn="l"/>
                <a:tab pos="425846" algn="l"/>
              </a:tabLst>
              <a:defRPr/>
            </a:pPr>
            <a:endParaRPr lang="en-US" sz="1215" i="1">
              <a:solidFill>
                <a:srgbClr val="231F20"/>
              </a:solidFill>
              <a:latin typeface="Segoe UI"/>
            </a:endParaRPr>
          </a:p>
          <a:p>
            <a:pPr defTabSz="806867">
              <a:lnSpc>
                <a:spcPts val="882"/>
              </a:lnSpc>
              <a:tabLst>
                <a:tab pos="100858" algn="l"/>
                <a:tab pos="190510" algn="l"/>
                <a:tab pos="425846" algn="l"/>
              </a:tabLst>
              <a:defRPr/>
            </a:pPr>
            <a:endParaRPr lang="en-US" sz="1215" i="1">
              <a:solidFill>
                <a:srgbClr val="231F20"/>
              </a:solidFill>
              <a:latin typeface="Segoe UI"/>
            </a:endParaRPr>
          </a:p>
          <a:p>
            <a:pPr defTabSz="806867">
              <a:lnSpc>
                <a:spcPts val="882"/>
              </a:lnSpc>
              <a:tabLst>
                <a:tab pos="100858" algn="l"/>
                <a:tab pos="190510" algn="l"/>
                <a:tab pos="425846" algn="l"/>
              </a:tabLst>
              <a:defRPr/>
            </a:pPr>
            <a:endParaRPr lang="en-US" sz="1215" i="1">
              <a:solidFill>
                <a:srgbClr val="231F20"/>
              </a:solidFill>
              <a:latin typeface="Segoe UI"/>
            </a:endParaRPr>
          </a:p>
          <a:p>
            <a:pPr defTabSz="806867">
              <a:lnSpc>
                <a:spcPts val="882"/>
              </a:lnSpc>
              <a:tabLst>
                <a:tab pos="100858" algn="l"/>
                <a:tab pos="190510" algn="l"/>
                <a:tab pos="425846" algn="l"/>
              </a:tabLst>
              <a:defRPr/>
            </a:pPr>
            <a:endParaRPr lang="en-US" sz="1215" i="1">
              <a:solidFill>
                <a:srgbClr val="231F20"/>
              </a:solidFill>
              <a:latin typeface="Segoe UI"/>
            </a:endParaRPr>
          </a:p>
          <a:p>
            <a:pPr defTabSz="806867">
              <a:lnSpc>
                <a:spcPts val="2184"/>
              </a:lnSpc>
              <a:tabLst>
                <a:tab pos="100858" algn="l"/>
                <a:tab pos="190510" algn="l"/>
                <a:tab pos="425846" algn="l"/>
              </a:tabLst>
              <a:defRPr/>
            </a:pPr>
            <a:r>
              <a:rPr lang="en-US" sz="1215" i="1">
                <a:solidFill>
                  <a:srgbClr val="231F20"/>
                </a:solidFill>
                <a:latin typeface="Segoe UI"/>
              </a:rPr>
              <a:t>		</a:t>
            </a:r>
            <a:r>
              <a:rPr lang="en-US" sz="2100" b="1">
                <a:solidFill>
                  <a:srgbClr val="231F20"/>
                </a:solidFill>
                <a:latin typeface="Segoe UI"/>
              </a:rPr>
              <a:t>12.2   Object-based Visual Coding in MPEG-4</a:t>
            </a:r>
          </a:p>
          <a:p>
            <a:pPr defTabSz="806867">
              <a:lnSpc>
                <a:spcPts val="882"/>
              </a:lnSpc>
              <a:tabLst>
                <a:tab pos="100858" algn="l"/>
                <a:tab pos="190510" algn="l"/>
                <a:tab pos="425846" algn="l"/>
              </a:tabLst>
              <a:defRPr/>
            </a:pPr>
            <a:endParaRPr lang="en-US" sz="2100" b="1">
              <a:solidFill>
                <a:srgbClr val="231F20"/>
              </a:solidFill>
              <a:latin typeface="Segoe UI"/>
            </a:endParaRPr>
          </a:p>
          <a:p>
            <a:pPr defTabSz="806867">
              <a:lnSpc>
                <a:spcPts val="882"/>
              </a:lnSpc>
              <a:tabLst>
                <a:tab pos="100858" algn="l"/>
                <a:tab pos="190510" algn="l"/>
                <a:tab pos="425846" algn="l"/>
              </a:tabLst>
              <a:defRPr/>
            </a:pPr>
            <a:endParaRPr lang="en-US" sz="2100" b="1">
              <a:solidFill>
                <a:srgbClr val="231F20"/>
              </a:solidFill>
              <a:latin typeface="Segoe UI"/>
            </a:endParaRPr>
          </a:p>
          <a:p>
            <a:pPr defTabSz="806867">
              <a:lnSpc>
                <a:spcPts val="882"/>
              </a:lnSpc>
              <a:tabLst>
                <a:tab pos="100858" algn="l"/>
                <a:tab pos="190510" algn="l"/>
                <a:tab pos="425846" algn="l"/>
              </a:tabLst>
              <a:defRPr/>
            </a:pPr>
            <a:endParaRPr lang="en-US" sz="2100" b="1">
              <a:solidFill>
                <a:srgbClr val="231F20"/>
              </a:solidFill>
              <a:latin typeface="Segoe UI"/>
            </a:endParaRPr>
          </a:p>
          <a:p>
            <a:pPr defTabSz="806867">
              <a:lnSpc>
                <a:spcPts val="882"/>
              </a:lnSpc>
              <a:tabLst>
                <a:tab pos="100858" algn="l"/>
                <a:tab pos="190510" algn="l"/>
                <a:tab pos="425846" algn="l"/>
              </a:tabLst>
              <a:defRPr/>
            </a:pPr>
            <a:endParaRPr lang="en-US" sz="2100" b="1">
              <a:solidFill>
                <a:srgbClr val="231F20"/>
              </a:solidFill>
              <a:latin typeface="Segoe UI"/>
            </a:endParaRPr>
          </a:p>
          <a:p>
            <a:pPr defTabSz="806867">
              <a:lnSpc>
                <a:spcPts val="1518"/>
              </a:lnSpc>
              <a:tabLst>
                <a:tab pos="100858" algn="l"/>
                <a:tab pos="190510" algn="l"/>
                <a:tab pos="425846" algn="l"/>
              </a:tabLst>
              <a:defRPr/>
            </a:pPr>
            <a:r>
              <a:rPr lang="en-US" sz="2100" b="1">
                <a:solidFill>
                  <a:srgbClr val="231F20"/>
                </a:solidFill>
                <a:latin typeface="Segoe UI"/>
              </a:rPr>
              <a:t>	</a:t>
            </a:r>
            <a:r>
              <a:rPr lang="en-US" sz="1750" b="1">
                <a:solidFill>
                  <a:srgbClr val="231F20"/>
                </a:solidFill>
                <a:latin typeface="Segoe UI"/>
              </a:rPr>
              <a:t>VOP-based vs.  Frame-based Coding</a:t>
            </a:r>
          </a:p>
          <a:p>
            <a:pPr defTabSz="806867">
              <a:lnSpc>
                <a:spcPts val="882"/>
              </a:lnSpc>
              <a:tabLst>
                <a:tab pos="100858" algn="l"/>
                <a:tab pos="190510" algn="l"/>
                <a:tab pos="425846" algn="l"/>
              </a:tabLst>
              <a:defRPr/>
            </a:pPr>
            <a:endParaRPr lang="en-US" sz="1750" b="1">
              <a:solidFill>
                <a:srgbClr val="231F20"/>
              </a:solidFill>
              <a:latin typeface="Segoe UI"/>
            </a:endParaRPr>
          </a:p>
          <a:p>
            <a:pPr defTabSz="806867">
              <a:lnSpc>
                <a:spcPts val="882"/>
              </a:lnSpc>
              <a:tabLst>
                <a:tab pos="100858" algn="l"/>
                <a:tab pos="190510" algn="l"/>
                <a:tab pos="425846" algn="l"/>
              </a:tabLst>
              <a:defRPr/>
            </a:pPr>
            <a:endParaRPr lang="en-US" sz="1750" b="1">
              <a:solidFill>
                <a:srgbClr val="231F20"/>
              </a:solidFill>
              <a:latin typeface="Segoe UI"/>
            </a:endParaRPr>
          </a:p>
          <a:p>
            <a:pPr defTabSz="806867">
              <a:lnSpc>
                <a:spcPts val="882"/>
              </a:lnSpc>
              <a:tabLst>
                <a:tab pos="100858" algn="l"/>
                <a:tab pos="190510" algn="l"/>
                <a:tab pos="425846" algn="l"/>
              </a:tabLst>
              <a:defRPr/>
            </a:pPr>
            <a:endParaRPr lang="en-US" sz="1750" b="1">
              <a:solidFill>
                <a:srgbClr val="231F20"/>
              </a:solidFill>
              <a:latin typeface="Segoe UI"/>
            </a:endParaRPr>
          </a:p>
          <a:p>
            <a:pPr defTabSz="806867">
              <a:lnSpc>
                <a:spcPts val="2850"/>
              </a:lnSpc>
              <a:tabLst>
                <a:tab pos="100858" algn="l"/>
                <a:tab pos="190510" algn="l"/>
                <a:tab pos="425846" algn="l"/>
              </a:tabLst>
              <a:defRPr/>
            </a:pPr>
            <a:r>
              <a:rPr lang="en-US" sz="175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MPEG-1 and -2 do not support the VOP concept, and hence</a:t>
            </a:r>
          </a:p>
          <a:p>
            <a:pPr defTabSz="806867">
              <a:lnSpc>
                <a:spcPts val="2128"/>
              </a:lnSpc>
              <a:tabLst>
                <a:tab pos="100858" algn="l"/>
                <a:tab pos="190510" algn="l"/>
                <a:tab pos="425846" algn="l"/>
              </a:tabLst>
              <a:defRPr/>
            </a:pPr>
            <a:r>
              <a:rPr lang="en-US" sz="1750">
                <a:solidFill>
                  <a:srgbClr val="231F20"/>
                </a:solidFill>
                <a:latin typeface="Segoe UI"/>
              </a:rPr>
              <a:t>			their  coding  method  is  referred  to  as  </a:t>
            </a:r>
            <a:r>
              <a:rPr lang="en-US" sz="1750" b="1">
                <a:solidFill>
                  <a:srgbClr val="231F20"/>
                </a:solidFill>
                <a:latin typeface="Segoe UI"/>
              </a:rPr>
              <a:t>frame-based  </a:t>
            </a:r>
            <a:r>
              <a:rPr lang="en-US" sz="1750">
                <a:solidFill>
                  <a:srgbClr val="231F20"/>
                </a:solidFill>
                <a:latin typeface="Segoe UI"/>
              </a:rPr>
              <a:t>(also</a:t>
            </a: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1585"/>
              </a:lnSpc>
              <a:tabLst>
                <a:tab pos="100858" algn="l"/>
                <a:tab pos="190510" algn="l"/>
                <a:tab pos="425846" algn="l"/>
              </a:tabLst>
              <a:defRPr/>
            </a:pPr>
            <a:r>
              <a:rPr lang="en-US" sz="1750">
                <a:solidFill>
                  <a:srgbClr val="231F20"/>
                </a:solidFill>
                <a:latin typeface="Segoe UI"/>
              </a:rPr>
              <a:t>			known as </a:t>
            </a:r>
            <a:r>
              <a:rPr lang="en-US" sz="1750" b="1">
                <a:solidFill>
                  <a:srgbClr val="231F20"/>
                </a:solidFill>
                <a:latin typeface="Segoe UI"/>
              </a:rPr>
              <a:t>Block-based coding</a:t>
            </a:r>
            <a:r>
              <a:rPr lang="en-US" sz="1750">
                <a:solidFill>
                  <a:srgbClr val="231F20"/>
                </a:solidFill>
                <a:latin typeface="Segoe UI"/>
              </a:rPr>
              <a:t>).</a:t>
            </a: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2850"/>
              </a:lnSpc>
              <a:tabLst>
                <a:tab pos="100858" algn="l"/>
                <a:tab pos="190510"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Fig.  12.4 (c) illustrates a possible example in which both po-</a:t>
            </a:r>
          </a:p>
          <a:p>
            <a:pPr defTabSz="806867">
              <a:lnSpc>
                <a:spcPts val="2128"/>
              </a:lnSpc>
              <a:tabLst>
                <a:tab pos="100858" algn="l"/>
                <a:tab pos="190510" algn="l"/>
                <a:tab pos="425846" algn="l"/>
              </a:tabLst>
              <a:defRPr/>
            </a:pPr>
            <a:r>
              <a:rPr lang="en-US" sz="1750">
                <a:solidFill>
                  <a:srgbClr val="231F20"/>
                </a:solidFill>
                <a:latin typeface="Segoe UI"/>
              </a:rPr>
              <a:t>			tential matches yield small prediction errors for block-based</a:t>
            </a: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1585"/>
              </a:lnSpc>
              <a:tabLst>
                <a:tab pos="100858" algn="l"/>
                <a:tab pos="190510" algn="l"/>
                <a:tab pos="425846" algn="l"/>
              </a:tabLst>
              <a:defRPr/>
            </a:pPr>
            <a:r>
              <a:rPr lang="en-US" sz="1750">
                <a:solidFill>
                  <a:srgbClr val="231F20"/>
                </a:solidFill>
                <a:latin typeface="Segoe UI"/>
              </a:rPr>
              <a:t>			coding.</a:t>
            </a: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2850"/>
              </a:lnSpc>
              <a:tabLst>
                <a:tab pos="100858" algn="l"/>
                <a:tab pos="190510"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Fig.  12.4 (d) shows that each VOP is of arbitrary shape and</a:t>
            </a:r>
          </a:p>
          <a:p>
            <a:pPr defTabSz="806867">
              <a:lnSpc>
                <a:spcPts val="2128"/>
              </a:lnSpc>
              <a:tabLst>
                <a:tab pos="100858" algn="l"/>
                <a:tab pos="190510" algn="l"/>
                <a:tab pos="425846" algn="l"/>
              </a:tabLst>
              <a:defRPr/>
            </a:pPr>
            <a:r>
              <a:rPr lang="en-US" sz="1750">
                <a:solidFill>
                  <a:srgbClr val="231F20"/>
                </a:solidFill>
                <a:latin typeface="Segoe UI"/>
              </a:rPr>
              <a:t>			ideally will obtain a unique motion vector consistent with the</a:t>
            </a:r>
          </a:p>
          <a:p>
            <a:pPr defTabSz="806867">
              <a:lnSpc>
                <a:spcPts val="882"/>
              </a:lnSpc>
              <a:tabLst>
                <a:tab pos="100858" algn="l"/>
                <a:tab pos="190510" algn="l"/>
                <a:tab pos="425846" algn="l"/>
              </a:tabLst>
              <a:defRPr/>
            </a:pPr>
            <a:endParaRPr lang="en-US" sz="1750">
              <a:solidFill>
                <a:srgbClr val="231F20"/>
              </a:solidFill>
              <a:latin typeface="Segoe UI"/>
            </a:endParaRPr>
          </a:p>
          <a:p>
            <a:pPr defTabSz="806867">
              <a:lnSpc>
                <a:spcPts val="1575"/>
              </a:lnSpc>
              <a:tabLst>
                <a:tab pos="100858" algn="l"/>
                <a:tab pos="190510" algn="l"/>
                <a:tab pos="425846" algn="l"/>
              </a:tabLst>
              <a:defRPr/>
            </a:pPr>
            <a:r>
              <a:rPr lang="en-US" sz="1750">
                <a:solidFill>
                  <a:srgbClr val="231F20"/>
                </a:solidFill>
                <a:latin typeface="Segoe UI"/>
              </a:rPr>
              <a:t>			actual object motion.</a:t>
            </a:r>
          </a:p>
        </p:txBody>
      </p:sp>
      <p:sp>
        <p:nvSpPr>
          <p:cNvPr id="8" name="Footer Placeholder 7">
            <a:extLst>
              <a:ext uri="{FF2B5EF4-FFF2-40B4-BE49-F238E27FC236}">
                <a16:creationId xmlns:a16="http://schemas.microsoft.com/office/drawing/2014/main" id="{95A76C2F-64A5-44DA-9BE3-9CAA1A9D558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8575680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16B.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518B.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4458462" y="886584"/>
            <a:ext cx="703719" cy="2526333"/>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Previous frame</a:t>
            </a: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endParaRPr lang="en-US" sz="908">
              <a:solidFill>
                <a:srgbClr val="000000"/>
              </a:solidFill>
              <a:latin typeface="Times New Roman"/>
            </a:endParaRPr>
          </a:p>
          <a:p>
            <a:pPr>
              <a:lnSpc>
                <a:spcPts val="882"/>
              </a:lnSpc>
            </a:pPr>
            <a:r>
              <a:rPr lang="en-US" sz="908">
                <a:solidFill>
                  <a:srgbClr val="000000"/>
                </a:solidFill>
                <a:latin typeface="Times New Roman"/>
              </a:rPr>
              <a:t>Previous frame</a:t>
            </a:r>
          </a:p>
        </p:txBody>
      </p:sp>
      <p:sp>
        <p:nvSpPr>
          <p:cNvPr id="7" name="TextBox 6"/>
          <p:cNvSpPr txBox="1"/>
          <p:nvPr/>
        </p:nvSpPr>
        <p:spPr>
          <a:xfrm>
            <a:off x="7615462" y="5048403"/>
            <a:ext cx="288541"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VOP2</a:t>
            </a:r>
          </a:p>
        </p:txBody>
      </p:sp>
      <p:sp>
        <p:nvSpPr>
          <p:cNvPr id="8" name="TextBox 7"/>
          <p:cNvSpPr txBox="1"/>
          <p:nvPr/>
        </p:nvSpPr>
        <p:spPr>
          <a:xfrm>
            <a:off x="7615462" y="4454895"/>
            <a:ext cx="288541"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VOP1</a:t>
            </a:r>
          </a:p>
        </p:txBody>
      </p:sp>
      <p:sp>
        <p:nvSpPr>
          <p:cNvPr id="9" name="TextBox 8"/>
          <p:cNvSpPr txBox="1"/>
          <p:nvPr/>
        </p:nvSpPr>
        <p:spPr>
          <a:xfrm>
            <a:off x="6824060" y="5015422"/>
            <a:ext cx="373500"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motions</a:t>
            </a:r>
          </a:p>
        </p:txBody>
      </p:sp>
      <p:sp>
        <p:nvSpPr>
          <p:cNvPr id="10" name="TextBox 9"/>
          <p:cNvSpPr txBox="1"/>
          <p:nvPr/>
        </p:nvSpPr>
        <p:spPr>
          <a:xfrm>
            <a:off x="4977536" y="4520826"/>
            <a:ext cx="288541"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VOP2</a:t>
            </a:r>
          </a:p>
        </p:txBody>
      </p:sp>
      <p:sp>
        <p:nvSpPr>
          <p:cNvPr id="11" name="TextBox 10"/>
          <p:cNvSpPr txBox="1"/>
          <p:nvPr/>
        </p:nvSpPr>
        <p:spPr>
          <a:xfrm>
            <a:off x="4318113" y="4520826"/>
            <a:ext cx="288541"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VOP1</a:t>
            </a:r>
          </a:p>
        </p:txBody>
      </p:sp>
      <p:sp>
        <p:nvSpPr>
          <p:cNvPr id="12" name="TextBox 11"/>
          <p:cNvSpPr txBox="1"/>
          <p:nvPr/>
        </p:nvSpPr>
        <p:spPr>
          <a:xfrm>
            <a:off x="5779994" y="4897942"/>
            <a:ext cx="644407"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Object (VOP)</a:t>
            </a:r>
          </a:p>
        </p:txBody>
      </p:sp>
      <p:sp>
        <p:nvSpPr>
          <p:cNvPr id="13" name="TextBox 12"/>
          <p:cNvSpPr txBox="1"/>
          <p:nvPr/>
        </p:nvSpPr>
        <p:spPr>
          <a:xfrm>
            <a:off x="5531862" y="886672"/>
            <a:ext cx="972382" cy="3544304"/>
          </a:xfrm>
          <a:prstGeom prst="rect">
            <a:avLst/>
          </a:prstGeom>
          <a:noFill/>
        </p:spPr>
        <p:txBody>
          <a:bodyPr vert="horz" wrap="none" lIns="0" tIns="0" rIns="0" bIns="0" rtlCol="0">
            <a:spAutoFit/>
          </a:bodyPr>
          <a:lstStyle/>
          <a:p>
            <a:pPr defTabSz="806867">
              <a:lnSpc>
                <a:spcPts val="817"/>
              </a:lnSpc>
              <a:tabLst>
                <a:tab pos="22413" algn="l"/>
                <a:tab pos="145684" algn="l"/>
                <a:tab pos="268956" algn="l"/>
                <a:tab pos="302575" algn="l"/>
                <a:tab pos="403433" algn="l"/>
                <a:tab pos="414640" algn="l"/>
                <a:tab pos="437053" algn="l"/>
                <a:tab pos="470672" algn="l"/>
              </a:tabLst>
              <a:defRPr/>
            </a:pPr>
            <a:r>
              <a:rPr lang="en-US" sz="1588"/>
              <a:t>		</a:t>
            </a:r>
            <a:r>
              <a:rPr lang="en-US" sz="908">
                <a:solidFill>
                  <a:srgbClr val="000000"/>
                </a:solidFill>
                <a:latin typeface="Times New Roman"/>
              </a:rPr>
              <a:t>Current frame</a:t>
            </a: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1241"/>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(a)</a:t>
            </a: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1109"/>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Block-based</a:t>
            </a:r>
          </a:p>
          <a:p>
            <a:pPr defTabSz="806867">
              <a:lnSpc>
                <a:spcPts val="903"/>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coding</a:t>
            </a: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1091"/>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MPEG-1 and 2</a:t>
            </a: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1092"/>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(b)</a:t>
            </a: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1261"/>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MV1</a:t>
            </a:r>
          </a:p>
          <a:p>
            <a:pPr defTabSz="806867">
              <a:lnSpc>
                <a:spcPts val="1298"/>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Potential Match 1</a:t>
            </a: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2"/>
              </a:lnSpc>
              <a:tabLst>
                <a:tab pos="22413" algn="l"/>
                <a:tab pos="145684" algn="l"/>
                <a:tab pos="268956" algn="l"/>
                <a:tab pos="302575" algn="l"/>
                <a:tab pos="403433" algn="l"/>
                <a:tab pos="414640" algn="l"/>
                <a:tab pos="437053" algn="l"/>
                <a:tab pos="470672" algn="l"/>
              </a:tabLst>
              <a:defRPr/>
            </a:pPr>
            <a:endParaRPr lang="en-US" sz="908">
              <a:solidFill>
                <a:srgbClr val="000000"/>
              </a:solidFill>
              <a:latin typeface="Times New Roman"/>
            </a:endParaRPr>
          </a:p>
          <a:p>
            <a:pPr defTabSz="806867">
              <a:lnSpc>
                <a:spcPts val="884"/>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MV2</a:t>
            </a:r>
          </a:p>
          <a:p>
            <a:pPr defTabSz="806867">
              <a:lnSpc>
                <a:spcPts val="1298"/>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Potential Match 2</a:t>
            </a:r>
          </a:p>
          <a:p>
            <a:pPr defTabSz="806867">
              <a:lnSpc>
                <a:spcPts val="1541"/>
              </a:lnSpc>
              <a:tabLst>
                <a:tab pos="22413" algn="l"/>
                <a:tab pos="145684" algn="l"/>
                <a:tab pos="268956" algn="l"/>
                <a:tab pos="302575" algn="l"/>
                <a:tab pos="403433" algn="l"/>
                <a:tab pos="414640" algn="l"/>
                <a:tab pos="437053" algn="l"/>
                <a:tab pos="470672" algn="l"/>
              </a:tabLst>
              <a:defRPr/>
            </a:pPr>
            <a:r>
              <a:rPr lang="en-US" sz="908">
                <a:solidFill>
                  <a:srgbClr val="000000"/>
                </a:solidFill>
                <a:latin typeface="Times New Roman"/>
              </a:rPr>
              <a:t>						(c)</a:t>
            </a:r>
          </a:p>
        </p:txBody>
      </p:sp>
      <p:sp>
        <p:nvSpPr>
          <p:cNvPr id="14" name="TextBox 13"/>
          <p:cNvSpPr txBox="1"/>
          <p:nvPr/>
        </p:nvSpPr>
        <p:spPr>
          <a:xfrm>
            <a:off x="6824136" y="4895062"/>
            <a:ext cx="307777"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Object</a:t>
            </a:r>
          </a:p>
        </p:txBody>
      </p:sp>
      <p:sp>
        <p:nvSpPr>
          <p:cNvPr id="15" name="TextBox 14"/>
          <p:cNvSpPr txBox="1"/>
          <p:nvPr/>
        </p:nvSpPr>
        <p:spPr>
          <a:xfrm>
            <a:off x="5799178" y="5015436"/>
            <a:ext cx="605935" cy="104259"/>
          </a:xfrm>
          <a:prstGeom prst="rect">
            <a:avLst/>
          </a:prstGeom>
          <a:noFill/>
        </p:spPr>
        <p:txBody>
          <a:bodyPr vert="horz" wrap="none" lIns="0" tIns="0" rIns="0" bIns="0" rtlCol="0">
            <a:spAutoFit/>
          </a:bodyPr>
          <a:lstStyle/>
          <a:p>
            <a:pPr>
              <a:lnSpc>
                <a:spcPts val="817"/>
              </a:lnSpc>
            </a:pPr>
            <a:r>
              <a:rPr lang="en-US" sz="908">
                <a:solidFill>
                  <a:srgbClr val="000000"/>
                </a:solidFill>
                <a:latin typeface="Times New Roman"/>
              </a:rPr>
              <a:t>based coding</a:t>
            </a:r>
          </a:p>
        </p:txBody>
      </p:sp>
      <p:sp>
        <p:nvSpPr>
          <p:cNvPr id="16" name="TextBox 15"/>
          <p:cNvSpPr txBox="1"/>
          <p:nvPr/>
        </p:nvSpPr>
        <p:spPr>
          <a:xfrm>
            <a:off x="6875123" y="886672"/>
            <a:ext cx="652423" cy="2500685"/>
          </a:xfrm>
          <a:prstGeom prst="rect">
            <a:avLst/>
          </a:prstGeom>
          <a:noFill/>
        </p:spPr>
        <p:txBody>
          <a:bodyPr vert="horz" wrap="none" lIns="0" tIns="0" rIns="0" bIns="0" rtlCol="0">
            <a:spAutoFit/>
          </a:bodyPr>
          <a:lstStyle/>
          <a:p>
            <a:pPr defTabSz="806867">
              <a:lnSpc>
                <a:spcPts val="817"/>
              </a:lnSpc>
              <a:tabLst>
                <a:tab pos="56032" algn="l"/>
                <a:tab pos="78445" algn="l"/>
                <a:tab pos="403433" algn="l"/>
              </a:tabLst>
              <a:defRPr/>
            </a:pPr>
            <a:r>
              <a:rPr lang="en-US" sz="1588"/>
              <a:t>	</a:t>
            </a:r>
            <a:r>
              <a:rPr lang="en-US" sz="908">
                <a:solidFill>
                  <a:srgbClr val="000000"/>
                </a:solidFill>
                <a:latin typeface="Times New Roman"/>
              </a:rPr>
              <a:t>Next frame</a:t>
            </a: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1467"/>
              </a:lnSpc>
              <a:tabLst>
                <a:tab pos="56032" algn="l"/>
                <a:tab pos="78445" algn="l"/>
                <a:tab pos="403433" algn="l"/>
              </a:tabLst>
              <a:defRPr/>
            </a:pPr>
            <a:r>
              <a:rPr lang="en-US" sz="908">
                <a:solidFill>
                  <a:srgbClr val="000000"/>
                </a:solidFill>
                <a:latin typeface="Times New Roman"/>
              </a:rPr>
              <a:t>Block motion</a:t>
            </a:r>
          </a:p>
          <a:p>
            <a:pPr defTabSz="806867">
              <a:lnSpc>
                <a:spcPts val="902"/>
              </a:lnSpc>
              <a:tabLst>
                <a:tab pos="56032" algn="l"/>
                <a:tab pos="78445" algn="l"/>
                <a:tab pos="403433" algn="l"/>
              </a:tabLst>
              <a:defRPr/>
            </a:pPr>
            <a:r>
              <a:rPr lang="en-US" sz="908">
                <a:solidFill>
                  <a:srgbClr val="000000"/>
                </a:solidFill>
                <a:latin typeface="Times New Roman"/>
              </a:rPr>
              <a:t>		estimation</a:t>
            </a: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935"/>
              </a:lnSpc>
              <a:tabLst>
                <a:tab pos="56032" algn="l"/>
                <a:tab pos="78445" algn="l"/>
                <a:tab pos="403433" algn="l"/>
              </a:tabLst>
              <a:defRPr/>
            </a:pPr>
            <a:r>
              <a:rPr lang="en-US" sz="908">
                <a:solidFill>
                  <a:srgbClr val="000000"/>
                </a:solidFill>
                <a:latin typeface="Times New Roman"/>
              </a:rPr>
              <a:t>			MV</a:t>
            </a: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882"/>
              </a:lnSpc>
              <a:tabLst>
                <a:tab pos="56032" algn="l"/>
                <a:tab pos="78445" algn="l"/>
                <a:tab pos="403433" algn="l"/>
              </a:tabLst>
              <a:defRPr/>
            </a:pPr>
            <a:endParaRPr lang="en-US" sz="908">
              <a:solidFill>
                <a:srgbClr val="000000"/>
              </a:solidFill>
              <a:latin typeface="Times New Roman"/>
            </a:endParaRPr>
          </a:p>
          <a:p>
            <a:pPr defTabSz="806867">
              <a:lnSpc>
                <a:spcPts val="1003"/>
              </a:lnSpc>
              <a:tabLst>
                <a:tab pos="56032" algn="l"/>
                <a:tab pos="78445" algn="l"/>
                <a:tab pos="403433" algn="l"/>
              </a:tabLst>
              <a:defRPr/>
            </a:pPr>
            <a:r>
              <a:rPr lang="en-US" sz="908">
                <a:solidFill>
                  <a:srgbClr val="000000"/>
                </a:solidFill>
                <a:latin typeface="Times New Roman"/>
              </a:rPr>
              <a:t>Current frame</a:t>
            </a:r>
          </a:p>
        </p:txBody>
      </p:sp>
      <p:sp>
        <p:nvSpPr>
          <p:cNvPr id="17" name="TextBox 16"/>
          <p:cNvSpPr txBox="1"/>
          <p:nvPr/>
        </p:nvSpPr>
        <p:spPr>
          <a:xfrm>
            <a:off x="2288466" y="5267247"/>
            <a:ext cx="6650667" cy="699615"/>
          </a:xfrm>
          <a:prstGeom prst="rect">
            <a:avLst/>
          </a:prstGeom>
          <a:noFill/>
        </p:spPr>
        <p:txBody>
          <a:bodyPr vert="horz" wrap="none" lIns="0" tIns="0" rIns="0" bIns="0" rtlCol="0">
            <a:spAutoFit/>
          </a:bodyPr>
          <a:lstStyle/>
          <a:p>
            <a:pPr defTabSz="806867">
              <a:lnSpc>
                <a:spcPts val="817"/>
              </a:lnSpc>
              <a:tabLst>
                <a:tab pos="3597280" algn="l"/>
                <a:tab pos="3642106" algn="l"/>
              </a:tabLst>
              <a:defRPr/>
            </a:pPr>
            <a:r>
              <a:rPr lang="en-US" sz="1588"/>
              <a:t>	</a:t>
            </a:r>
            <a:r>
              <a:rPr lang="en-US" sz="908">
                <a:solidFill>
                  <a:srgbClr val="000000"/>
                </a:solidFill>
                <a:latin typeface="Times New Roman"/>
              </a:rPr>
              <a:t>MPEG-4</a:t>
            </a:r>
          </a:p>
          <a:p>
            <a:pPr defTabSz="806867">
              <a:lnSpc>
                <a:spcPts val="882"/>
              </a:lnSpc>
              <a:tabLst>
                <a:tab pos="3597280" algn="l"/>
                <a:tab pos="3642106" algn="l"/>
              </a:tabLst>
              <a:defRPr/>
            </a:pPr>
            <a:endParaRPr lang="en-US" sz="908">
              <a:solidFill>
                <a:srgbClr val="000000"/>
              </a:solidFill>
              <a:latin typeface="Times New Roman"/>
            </a:endParaRPr>
          </a:p>
          <a:p>
            <a:pPr defTabSz="806867">
              <a:lnSpc>
                <a:spcPts val="1146"/>
              </a:lnSpc>
              <a:tabLst>
                <a:tab pos="3597280" algn="l"/>
                <a:tab pos="3642106" algn="l"/>
              </a:tabLst>
              <a:defRPr/>
            </a:pPr>
            <a:r>
              <a:rPr lang="en-US" sz="908">
                <a:solidFill>
                  <a:srgbClr val="000000"/>
                </a:solidFill>
                <a:latin typeface="Times New Roman"/>
              </a:rPr>
              <a:t>		(d)</a:t>
            </a:r>
          </a:p>
          <a:p>
            <a:pPr defTabSz="806867">
              <a:lnSpc>
                <a:spcPts val="882"/>
              </a:lnSpc>
              <a:tabLst>
                <a:tab pos="3597280" algn="l"/>
                <a:tab pos="3642106" algn="l"/>
              </a:tabLst>
              <a:defRPr/>
            </a:pPr>
            <a:endParaRPr lang="en-US" sz="908">
              <a:solidFill>
                <a:srgbClr val="000000"/>
              </a:solidFill>
              <a:latin typeface="Times New Roman"/>
            </a:endParaRPr>
          </a:p>
          <a:p>
            <a:pPr defTabSz="806867">
              <a:lnSpc>
                <a:spcPts val="1877"/>
              </a:lnSpc>
              <a:tabLst>
                <a:tab pos="3597280" algn="l"/>
                <a:tab pos="3642106" algn="l"/>
              </a:tabLst>
              <a:defRPr/>
            </a:pPr>
            <a:r>
              <a:rPr lang="en-US" sz="1459">
                <a:solidFill>
                  <a:srgbClr val="231F20"/>
                </a:solidFill>
                <a:latin typeface="Segoe UI"/>
              </a:rPr>
              <a:t>Fig.  12.4:    Comparison between Block-based Coding and Object-based Coding.</a:t>
            </a:r>
          </a:p>
        </p:txBody>
      </p:sp>
      <p:sp>
        <p:nvSpPr>
          <p:cNvPr id="21" name="Footer Placeholder 20">
            <a:extLst>
              <a:ext uri="{FF2B5EF4-FFF2-40B4-BE49-F238E27FC236}">
                <a16:creationId xmlns:a16="http://schemas.microsoft.com/office/drawing/2014/main" id="{4D6C5FA0-C3DB-4B63-B666-1AA40806459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727428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68C.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542240" cy="5578450"/>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218526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 pos="218526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1215" i="1">
              <a:solidFill>
                <a:srgbClr val="231F20"/>
              </a:solidFill>
              <a:latin typeface="Segoe UI"/>
            </a:endParaRPr>
          </a:p>
          <a:p>
            <a:pPr defTabSz="806867">
              <a:lnSpc>
                <a:spcPts val="2431"/>
              </a:lnSpc>
              <a:tabLst>
                <a:tab pos="190510" algn="l"/>
                <a:tab pos="425846" algn="l"/>
                <a:tab pos="493085" algn="l"/>
                <a:tab pos="750834" algn="l"/>
                <a:tab pos="2185264" algn="l"/>
              </a:tabLst>
              <a:defRPr/>
            </a:pPr>
            <a:r>
              <a:rPr lang="en-US" sz="1215" i="1">
                <a:solidFill>
                  <a:srgbClr val="231F20"/>
                </a:solidFill>
                <a:latin typeface="Segoe UI"/>
              </a:rPr>
              <a:t>					</a:t>
            </a:r>
            <a:r>
              <a:rPr lang="en-US" sz="2100" b="1">
                <a:solidFill>
                  <a:srgbClr val="231F20"/>
                </a:solidFill>
                <a:latin typeface="Segoe UI"/>
              </a:rPr>
              <a:t>VOP-based Coding</a:t>
            </a:r>
          </a:p>
          <a:p>
            <a:pPr defTabSz="806867">
              <a:lnSpc>
                <a:spcPts val="882"/>
              </a:lnSpc>
              <a:tabLst>
                <a:tab pos="190510" algn="l"/>
                <a:tab pos="425846" algn="l"/>
                <a:tab pos="493085" algn="l"/>
                <a:tab pos="750834" algn="l"/>
                <a:tab pos="2185264"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2100" b="1">
              <a:solidFill>
                <a:srgbClr val="231F20"/>
              </a:solidFill>
              <a:latin typeface="Segoe UI"/>
            </a:endParaRPr>
          </a:p>
          <a:p>
            <a:pPr defTabSz="806867">
              <a:lnSpc>
                <a:spcPts val="2277"/>
              </a:lnSpc>
              <a:tabLst>
                <a:tab pos="190510" algn="l"/>
                <a:tab pos="425846" algn="l"/>
                <a:tab pos="493085" algn="l"/>
                <a:tab pos="750834" algn="l"/>
                <a:tab pos="218526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VOP-based coding also employs the Motion Com-</a:t>
            </a:r>
          </a:p>
          <a:p>
            <a:pPr defTabSz="806867">
              <a:lnSpc>
                <a:spcPts val="2128"/>
              </a:lnSpc>
              <a:tabLst>
                <a:tab pos="190510" algn="l"/>
                <a:tab pos="425846" algn="l"/>
                <a:tab pos="493085" algn="l"/>
                <a:tab pos="750834" algn="l"/>
                <a:tab pos="2185264" algn="l"/>
              </a:tabLst>
              <a:defRPr/>
            </a:pPr>
            <a:r>
              <a:rPr lang="en-US" sz="1750">
                <a:solidFill>
                  <a:srgbClr val="231F20"/>
                </a:solidFill>
                <a:latin typeface="Segoe UI"/>
              </a:rPr>
              <a:t>		pensation technique:</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1800"/>
              </a:lnSpc>
              <a:tabLst>
                <a:tab pos="190510" algn="l"/>
                <a:tab pos="425846" algn="l"/>
                <a:tab pos="493085" algn="l"/>
                <a:tab pos="750834" algn="l"/>
                <a:tab pos="218526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An Intra-frame coded VOP is called an </a:t>
            </a:r>
            <a:r>
              <a:rPr lang="en-US" sz="1750" b="1">
                <a:solidFill>
                  <a:srgbClr val="231F20"/>
                </a:solidFill>
                <a:latin typeface="Segoe UI"/>
              </a:rPr>
              <a:t>I-VOP</a:t>
            </a:r>
            <a:r>
              <a:rPr lang="en-US" sz="1750">
                <a:solidFill>
                  <a:srgbClr val="231F20"/>
                </a:solidFill>
                <a:latin typeface="Segoe UI"/>
              </a:rPr>
              <a:t>.</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 pos="218526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Inter-frame coded  VOPs  are  called </a:t>
            </a:r>
            <a:r>
              <a:rPr lang="en-US" sz="1750" i="1">
                <a:solidFill>
                  <a:srgbClr val="231F20"/>
                </a:solidFill>
                <a:latin typeface="Segoe UI"/>
              </a:rPr>
              <a:t>P-VOP</a:t>
            </a:r>
            <a:r>
              <a:rPr lang="en-US" sz="1750">
                <a:solidFill>
                  <a:srgbClr val="231F20"/>
                </a:solidFill>
                <a:latin typeface="Segoe UI"/>
              </a:rPr>
              <a:t>s  if  only</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2185264" algn="l"/>
              </a:tabLst>
              <a:defRPr/>
            </a:pPr>
            <a:r>
              <a:rPr lang="en-US" sz="1750">
                <a:solidFill>
                  <a:srgbClr val="231F20"/>
                </a:solidFill>
                <a:latin typeface="Segoe UI"/>
              </a:rPr>
              <a:t>				forward prediction is employed, or </a:t>
            </a:r>
            <a:r>
              <a:rPr lang="en-US" sz="1750" i="1">
                <a:solidFill>
                  <a:srgbClr val="231F20"/>
                </a:solidFill>
                <a:latin typeface="Segoe UI"/>
              </a:rPr>
              <a:t>B-VOP</a:t>
            </a:r>
            <a:r>
              <a:rPr lang="en-US" sz="1750">
                <a:solidFill>
                  <a:srgbClr val="231F20"/>
                </a:solidFill>
                <a:latin typeface="Segoe UI"/>
              </a:rPr>
              <a:t>s if bi-directional</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2185264" algn="l"/>
              </a:tabLst>
              <a:defRPr/>
            </a:pPr>
            <a:r>
              <a:rPr lang="en-US" sz="1750">
                <a:solidFill>
                  <a:srgbClr val="231F20"/>
                </a:solidFill>
                <a:latin typeface="Segoe UI"/>
              </a:rPr>
              <a:t>				predictions are employed.</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3139"/>
              </a:lnSpc>
              <a:tabLst>
                <a:tab pos="190510" algn="l"/>
                <a:tab pos="425846" algn="l"/>
                <a:tab pos="493085" algn="l"/>
                <a:tab pos="750834" algn="l"/>
                <a:tab pos="218526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new  diﬃculty  for  VOPs:   may  have  arbitrary  shapes,</a:t>
            </a:r>
          </a:p>
          <a:p>
            <a:pPr defTabSz="806867">
              <a:lnSpc>
                <a:spcPts val="2128"/>
              </a:lnSpc>
              <a:tabLst>
                <a:tab pos="190510" algn="l"/>
                <a:tab pos="425846" algn="l"/>
                <a:tab pos="493085" algn="l"/>
                <a:tab pos="750834" algn="l"/>
                <a:tab pos="2185264" algn="l"/>
              </a:tabLst>
              <a:defRPr/>
            </a:pPr>
            <a:r>
              <a:rPr lang="en-US" sz="1750">
                <a:solidFill>
                  <a:srgbClr val="231F20"/>
                </a:solidFill>
                <a:latin typeface="Segoe UI"/>
              </a:rPr>
              <a:t>		shape information must be coded in addition to the texture</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2185264" algn="l"/>
              </a:tabLst>
              <a:defRPr/>
            </a:pPr>
            <a:r>
              <a:rPr lang="en-US" sz="1750">
                <a:solidFill>
                  <a:srgbClr val="231F20"/>
                </a:solidFill>
                <a:latin typeface="Segoe UI"/>
              </a:rPr>
              <a:t>		of the VOP.</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2015"/>
              </a:lnSpc>
              <a:tabLst>
                <a:tab pos="190510" algn="l"/>
                <a:tab pos="425846" algn="l"/>
                <a:tab pos="493085" algn="l"/>
                <a:tab pos="750834" algn="l"/>
                <a:tab pos="2185264" algn="l"/>
              </a:tabLst>
              <a:defRPr/>
            </a:pPr>
            <a:r>
              <a:rPr lang="en-US" sz="1750">
                <a:solidFill>
                  <a:srgbClr val="231F20"/>
                </a:solidFill>
                <a:latin typeface="Segoe UI"/>
              </a:rPr>
              <a:t>		Note:  </a:t>
            </a:r>
            <a:r>
              <a:rPr lang="en-US" sz="1750" i="1">
                <a:solidFill>
                  <a:srgbClr val="231F20"/>
                </a:solidFill>
                <a:latin typeface="Segoe UI"/>
              </a:rPr>
              <a:t>texture </a:t>
            </a:r>
            <a:r>
              <a:rPr lang="en-US" sz="1750">
                <a:solidFill>
                  <a:srgbClr val="231F20"/>
                </a:solidFill>
                <a:latin typeface="Segoe UI"/>
              </a:rPr>
              <a:t>here actually refers to the visual content, that</a:t>
            </a:r>
          </a:p>
          <a:p>
            <a:pPr defTabSz="806867">
              <a:lnSpc>
                <a:spcPts val="882"/>
              </a:lnSpc>
              <a:tabLst>
                <a:tab pos="190510" algn="l"/>
                <a:tab pos="425846" algn="l"/>
                <a:tab pos="493085" algn="l"/>
                <a:tab pos="750834" algn="l"/>
                <a:tab pos="218526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2185264" algn="l"/>
              </a:tabLst>
              <a:defRPr/>
            </a:pPr>
            <a:r>
              <a:rPr lang="en-US" sz="1750">
                <a:solidFill>
                  <a:srgbClr val="231F20"/>
                </a:solidFill>
                <a:latin typeface="Segoe UI"/>
              </a:rPr>
              <a:t>		is the gray-level (or chroma) values of the pixels in the VOP.</a:t>
            </a:r>
          </a:p>
        </p:txBody>
      </p:sp>
      <p:sp>
        <p:nvSpPr>
          <p:cNvPr id="8" name="Footer Placeholder 7">
            <a:extLst>
              <a:ext uri="{FF2B5EF4-FFF2-40B4-BE49-F238E27FC236}">
                <a16:creationId xmlns:a16="http://schemas.microsoft.com/office/drawing/2014/main" id="{8893CAC5-5679-4B21-B45F-5026136E53C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6337574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A84.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349046" cy="5305427"/>
          </a:xfrm>
          <a:prstGeom prst="rect">
            <a:avLst/>
          </a:prstGeom>
          <a:noFill/>
        </p:spPr>
        <p:txBody>
          <a:bodyPr vert="horz" wrap="none" lIns="0" tIns="0" rIns="0" bIns="0" rtlCol="0">
            <a:spAutoFit/>
          </a:bodyPr>
          <a:lstStyle/>
          <a:p>
            <a:pPr defTabSz="806867">
              <a:lnSpc>
                <a:spcPts val="1045"/>
              </a:lnSpc>
              <a:tabLst>
                <a:tab pos="190510" algn="l"/>
                <a:tab pos="291368" algn="l"/>
                <a:tab pos="302575" algn="l"/>
                <a:tab pos="425846" algn="l"/>
                <a:tab pos="649976" algn="l"/>
              </a:tabLst>
              <a:defRPr/>
            </a:pPr>
            <a:r>
              <a:rPr lang="en-US" sz="1215" i="1">
                <a:solidFill>
                  <a:srgbClr val="231F20"/>
                </a:solidFill>
                <a:latin typeface="Segoe UI"/>
              </a:rPr>
              <a:t>Fundamentals of Multimedia, Chapter 12</a:t>
            </a:r>
          </a:p>
          <a:p>
            <a:pPr defTabSz="806867">
              <a:lnSpc>
                <a:spcPts val="882"/>
              </a:lnSpc>
              <a:tabLst>
                <a:tab pos="190510" algn="l"/>
                <a:tab pos="291368" algn="l"/>
                <a:tab pos="302575" algn="l"/>
                <a:tab pos="425846" algn="l"/>
                <a:tab pos="64997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215" i="1">
              <a:solidFill>
                <a:srgbClr val="231F20"/>
              </a:solidFill>
              <a:latin typeface="Segoe UI"/>
            </a:endParaRPr>
          </a:p>
          <a:p>
            <a:pPr defTabSz="806867">
              <a:lnSpc>
                <a:spcPts val="2498"/>
              </a:lnSpc>
              <a:tabLst>
                <a:tab pos="190510" algn="l"/>
                <a:tab pos="291368" algn="l"/>
                <a:tab pos="302575" algn="l"/>
                <a:tab pos="425846" algn="l"/>
                <a:tab pos="649976" algn="l"/>
              </a:tabLst>
              <a:defRPr/>
            </a:pPr>
            <a:r>
              <a:rPr lang="en-US" sz="1215" i="1">
                <a:solidFill>
                  <a:srgbClr val="231F20"/>
                </a:solidFill>
                <a:latin typeface="Segoe UI"/>
              </a:rPr>
              <a:t>					</a:t>
            </a:r>
            <a:r>
              <a:rPr lang="en-US" sz="2100" b="1">
                <a:solidFill>
                  <a:srgbClr val="231F20"/>
                </a:solidFill>
                <a:latin typeface="Segoe UI"/>
              </a:rPr>
              <a:t>VOP-based Motion Compensation (MC)</a:t>
            </a:r>
          </a:p>
          <a:p>
            <a:pPr defTabSz="806867">
              <a:lnSpc>
                <a:spcPts val="882"/>
              </a:lnSpc>
              <a:tabLst>
                <a:tab pos="190510" algn="l"/>
                <a:tab pos="291368" algn="l"/>
                <a:tab pos="302575" algn="l"/>
                <a:tab pos="425846" algn="l"/>
                <a:tab pos="649976"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2100" b="1">
              <a:solidFill>
                <a:srgbClr val="231F20"/>
              </a:solidFill>
              <a:latin typeface="Segoe UI"/>
            </a:endParaRPr>
          </a:p>
          <a:p>
            <a:pPr defTabSz="806867">
              <a:lnSpc>
                <a:spcPts val="2923"/>
              </a:lnSpc>
              <a:tabLst>
                <a:tab pos="190510" algn="l"/>
                <a:tab pos="291368" algn="l"/>
                <a:tab pos="302575" algn="l"/>
                <a:tab pos="425846" algn="l"/>
                <a:tab pos="64997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MC-based VOP coding in MPEG-4 again involves three steps:</a:t>
            </a: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2343"/>
              </a:lnSpc>
              <a:tabLst>
                <a:tab pos="190510" algn="l"/>
                <a:tab pos="291368" algn="l"/>
                <a:tab pos="302575" algn="l"/>
                <a:tab pos="425846" algn="l"/>
                <a:tab pos="649976" algn="l"/>
              </a:tabLst>
              <a:defRPr/>
            </a:pPr>
            <a:r>
              <a:rPr lang="en-US" sz="1750">
                <a:solidFill>
                  <a:srgbClr val="231F20"/>
                </a:solidFill>
                <a:latin typeface="Segoe UI"/>
              </a:rPr>
              <a:t>			(a) Motion Estimation.</a:t>
            </a: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1932"/>
              </a:lnSpc>
              <a:tabLst>
                <a:tab pos="190510" algn="l"/>
                <a:tab pos="291368" algn="l"/>
                <a:tab pos="302575" algn="l"/>
                <a:tab pos="425846" algn="l"/>
                <a:tab pos="649976" algn="l"/>
              </a:tabLst>
              <a:defRPr/>
            </a:pPr>
            <a:r>
              <a:rPr lang="en-US" sz="1750">
                <a:solidFill>
                  <a:srgbClr val="231F20"/>
                </a:solidFill>
                <a:latin typeface="Segoe UI"/>
              </a:rPr>
              <a:t>		(b)  MC-based Prediction.</a:t>
            </a: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1921"/>
              </a:lnSpc>
              <a:tabLst>
                <a:tab pos="190510" algn="l"/>
                <a:tab pos="291368" algn="l"/>
                <a:tab pos="302575" algn="l"/>
                <a:tab pos="425846" algn="l"/>
                <a:tab pos="649976" algn="l"/>
              </a:tabLst>
              <a:defRPr/>
            </a:pPr>
            <a:r>
              <a:rPr lang="en-US" sz="1750">
                <a:solidFill>
                  <a:srgbClr val="231F20"/>
                </a:solidFill>
                <a:latin typeface="Segoe UI"/>
              </a:rPr>
              <a:t>			(c) Coding of the prediction error.</a:t>
            </a: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2753"/>
              </a:lnSpc>
              <a:tabLst>
                <a:tab pos="190510" algn="l"/>
                <a:tab pos="291368" algn="l"/>
                <a:tab pos="302575" algn="l"/>
                <a:tab pos="425846" algn="l"/>
                <a:tab pos="64997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Only pixels within the VOP of the current (Target) VOP are</a:t>
            </a:r>
          </a:p>
          <a:p>
            <a:pPr defTabSz="806867">
              <a:lnSpc>
                <a:spcPts val="2139"/>
              </a:lnSpc>
              <a:tabLst>
                <a:tab pos="190510" algn="l"/>
                <a:tab pos="291368" algn="l"/>
                <a:tab pos="302575" algn="l"/>
                <a:tab pos="425846" algn="l"/>
                <a:tab pos="649976" algn="l"/>
              </a:tabLst>
              <a:defRPr/>
            </a:pPr>
            <a:r>
              <a:rPr lang="en-US" sz="1750">
                <a:solidFill>
                  <a:srgbClr val="231F20"/>
                </a:solidFill>
                <a:latin typeface="Segoe UI"/>
              </a:rPr>
              <a:t>				considered for matching in MC.</a:t>
            </a: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649976" algn="l"/>
              </a:tabLst>
              <a:defRPr/>
            </a:pPr>
            <a:endParaRPr lang="en-US" sz="1750">
              <a:solidFill>
                <a:srgbClr val="231F20"/>
              </a:solidFill>
              <a:latin typeface="Segoe UI"/>
            </a:endParaRPr>
          </a:p>
          <a:p>
            <a:pPr defTabSz="806867">
              <a:lnSpc>
                <a:spcPts val="2980"/>
              </a:lnSpc>
              <a:tabLst>
                <a:tab pos="190510" algn="l"/>
                <a:tab pos="291368" algn="l"/>
                <a:tab pos="302575" algn="l"/>
                <a:tab pos="425846" algn="l"/>
                <a:tab pos="64997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To facilitate MC, each VOP is divided into many macroblocks</a:t>
            </a:r>
          </a:p>
          <a:p>
            <a:pPr defTabSz="806867">
              <a:lnSpc>
                <a:spcPts val="2457"/>
              </a:lnSpc>
              <a:tabLst>
                <a:tab pos="190510" algn="l"/>
                <a:tab pos="291368" algn="l"/>
                <a:tab pos="302575" algn="l"/>
                <a:tab pos="425846" algn="l"/>
                <a:tab pos="649976" algn="l"/>
              </a:tabLst>
              <a:defRPr/>
            </a:pPr>
            <a:r>
              <a:rPr lang="en-US" sz="1750">
                <a:solidFill>
                  <a:srgbClr val="231F20"/>
                </a:solidFill>
                <a:latin typeface="Segoe UI"/>
              </a:rPr>
              <a:t>				(MBs).  MBs are by default 16 </a:t>
            </a:r>
            <a:r>
              <a:rPr lang="en-US" sz="1750" i="1">
                <a:solidFill>
                  <a:srgbClr val="231F20"/>
                </a:solidFill>
                <a:latin typeface="Segoe UI"/>
              </a:rPr>
              <a:t>× </a:t>
            </a:r>
            <a:r>
              <a:rPr lang="en-US" sz="1750">
                <a:solidFill>
                  <a:srgbClr val="231F20"/>
                </a:solidFill>
                <a:latin typeface="Segoe UI"/>
              </a:rPr>
              <a:t>16 in luminance images and</a:t>
            </a:r>
          </a:p>
          <a:p>
            <a:pPr defTabSz="806867">
              <a:lnSpc>
                <a:spcPts val="2467"/>
              </a:lnSpc>
              <a:tabLst>
                <a:tab pos="190510" algn="l"/>
                <a:tab pos="291368" algn="l"/>
                <a:tab pos="302575" algn="l"/>
                <a:tab pos="425846" algn="l"/>
                <a:tab pos="649976" algn="l"/>
              </a:tabLst>
              <a:defRPr/>
            </a:pPr>
            <a:r>
              <a:rPr lang="en-US" sz="1750">
                <a:solidFill>
                  <a:srgbClr val="231F20"/>
                </a:solidFill>
                <a:latin typeface="Segoe UI"/>
              </a:rPr>
              <a:t>				8 </a:t>
            </a:r>
            <a:r>
              <a:rPr lang="en-US" sz="1750" i="1">
                <a:solidFill>
                  <a:srgbClr val="231F20"/>
                </a:solidFill>
                <a:latin typeface="Segoe UI"/>
              </a:rPr>
              <a:t>× </a:t>
            </a:r>
            <a:r>
              <a:rPr lang="en-US" sz="1750">
                <a:solidFill>
                  <a:srgbClr val="231F20"/>
                </a:solidFill>
                <a:latin typeface="Segoe UI"/>
              </a:rPr>
              <a:t>8 in chrominance images.</a:t>
            </a:r>
          </a:p>
        </p:txBody>
      </p:sp>
      <p:sp>
        <p:nvSpPr>
          <p:cNvPr id="8" name="Footer Placeholder 7">
            <a:extLst>
              <a:ext uri="{FF2B5EF4-FFF2-40B4-BE49-F238E27FC236}">
                <a16:creationId xmlns:a16="http://schemas.microsoft.com/office/drawing/2014/main" id="{3581CE68-1914-4598-912D-9619580B64D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9433504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D92.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97768" cy="5206554"/>
          </a:xfrm>
          <a:prstGeom prst="rect">
            <a:avLst/>
          </a:prstGeom>
          <a:noFill/>
        </p:spPr>
        <p:txBody>
          <a:bodyPr vert="horz" wrap="none" lIns="0" tIns="0" rIns="0" bIns="0" rtlCol="0">
            <a:spAutoFit/>
          </a:bodyPr>
          <a:lstStyle/>
          <a:p>
            <a:pPr defTabSz="806867">
              <a:lnSpc>
                <a:spcPts val="1045"/>
              </a:lnSpc>
              <a:tabLst>
                <a:tab pos="190510" algn="l"/>
                <a:tab pos="425846" algn="l"/>
              </a:tabLst>
              <a:defRPr/>
            </a:pPr>
            <a:r>
              <a:rPr lang="en-US" sz="1215" i="1">
                <a:solidFill>
                  <a:srgbClr val="231F20"/>
                </a:solidFill>
                <a:latin typeface="Segoe UI"/>
              </a:rPr>
              <a:t>Fundamentals of Multimedia, Chapter 12</a:t>
            </a: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2431"/>
              </a:lnSpc>
              <a:tabLst>
                <a:tab pos="190510" algn="l"/>
                <a:tab pos="425846" algn="l"/>
              </a:tabLst>
              <a:defRPr/>
            </a:pPr>
            <a:r>
              <a:rPr lang="en-US" sz="1215" i="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deﬁnes a rectangular </a:t>
            </a:r>
            <a:r>
              <a:rPr lang="en-US" sz="1750" i="1">
                <a:solidFill>
                  <a:srgbClr val="231F20"/>
                </a:solidFill>
                <a:latin typeface="Segoe UI"/>
              </a:rPr>
              <a:t>bounding box </a:t>
            </a:r>
            <a:r>
              <a:rPr lang="en-US" sz="1750">
                <a:solidFill>
                  <a:srgbClr val="231F20"/>
                </a:solidFill>
                <a:latin typeface="Segoe UI"/>
              </a:rPr>
              <a:t>for each VOP</a:t>
            </a:r>
          </a:p>
          <a:p>
            <a:pPr defTabSz="806867">
              <a:lnSpc>
                <a:spcPts val="2139"/>
              </a:lnSpc>
              <a:tabLst>
                <a:tab pos="190510" algn="l"/>
                <a:tab pos="425846" algn="l"/>
              </a:tabLst>
              <a:defRPr/>
            </a:pPr>
            <a:r>
              <a:rPr lang="en-US" sz="1750">
                <a:solidFill>
                  <a:srgbClr val="231F20"/>
                </a:solidFill>
                <a:latin typeface="Segoe UI"/>
              </a:rPr>
              <a:t>		(see Fig.  12.5 for details).</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2472"/>
              </a:lnSpc>
              <a:tabLst>
                <a:tab pos="190510"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macroblocks  that  are  entirely  within  the  VOP  are  re-</a:t>
            </a:r>
          </a:p>
          <a:p>
            <a:pPr defTabSz="806867">
              <a:lnSpc>
                <a:spcPts val="2139"/>
              </a:lnSpc>
              <a:tabLst>
                <a:tab pos="190510" algn="l"/>
                <a:tab pos="425846" algn="l"/>
              </a:tabLst>
              <a:defRPr/>
            </a:pPr>
            <a:r>
              <a:rPr lang="en-US" sz="1750">
                <a:solidFill>
                  <a:srgbClr val="231F20"/>
                </a:solidFill>
                <a:latin typeface="Segoe UI"/>
              </a:rPr>
              <a:t>		ferred to as </a:t>
            </a:r>
            <a:r>
              <a:rPr lang="en-US" sz="1750" b="1">
                <a:solidFill>
                  <a:srgbClr val="231F20"/>
                </a:solidFill>
                <a:latin typeface="Segoe UI"/>
              </a:rPr>
              <a:t>Interior Macroblocks</a:t>
            </a:r>
            <a:r>
              <a:rPr lang="en-US" sz="1750">
                <a:solidFill>
                  <a:srgbClr val="231F20"/>
                </a:solidFill>
                <a:latin typeface="Segoe UI"/>
              </a:rPr>
              <a:t>.</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2015"/>
              </a:lnSpc>
              <a:tabLst>
                <a:tab pos="190510" algn="l"/>
                <a:tab pos="425846" algn="l"/>
              </a:tabLst>
              <a:defRPr/>
            </a:pPr>
            <a:r>
              <a:rPr lang="en-US" sz="1750">
                <a:solidFill>
                  <a:srgbClr val="231F20"/>
                </a:solidFill>
                <a:latin typeface="Segoe UI"/>
              </a:rPr>
              <a:t>		The macroblocks that straddle the boundary of the VOP are</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1575"/>
              </a:lnSpc>
              <a:tabLst>
                <a:tab pos="190510" algn="l"/>
                <a:tab pos="425846" algn="l"/>
              </a:tabLst>
              <a:defRPr/>
            </a:pPr>
            <a:r>
              <a:rPr lang="en-US" sz="1750">
                <a:solidFill>
                  <a:srgbClr val="231F20"/>
                </a:solidFill>
                <a:latin typeface="Segoe UI"/>
              </a:rPr>
              <a:t>		called </a:t>
            </a:r>
            <a:r>
              <a:rPr lang="en-US" sz="1750" b="1">
                <a:solidFill>
                  <a:srgbClr val="231F20"/>
                </a:solidFill>
                <a:latin typeface="Segoe UI"/>
              </a:rPr>
              <a:t>Boundary Macroblocks</a:t>
            </a:r>
            <a:r>
              <a:rPr lang="en-US" sz="1750">
                <a:solidFill>
                  <a:srgbClr val="231F20"/>
                </a:solidFill>
                <a:latin typeface="Segoe UI"/>
              </a:rPr>
              <a:t>.</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2923"/>
              </a:lnSpc>
              <a:tabLst>
                <a:tab pos="190510"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To  help  matching  every  pixel  in  the  target  VOP  and  meet</a:t>
            </a:r>
          </a:p>
          <a:p>
            <a:pPr defTabSz="806867">
              <a:lnSpc>
                <a:spcPts val="2128"/>
              </a:lnSpc>
              <a:tabLst>
                <a:tab pos="190510" algn="l"/>
                <a:tab pos="425846" algn="l"/>
              </a:tabLst>
              <a:defRPr/>
            </a:pPr>
            <a:r>
              <a:rPr lang="en-US" sz="1750">
                <a:solidFill>
                  <a:srgbClr val="231F20"/>
                </a:solidFill>
                <a:latin typeface="Segoe UI"/>
              </a:rPr>
              <a:t>		the  mandatory  requirement  of  rectangular  blocks  in  trans-</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1585"/>
              </a:lnSpc>
              <a:tabLst>
                <a:tab pos="190510" algn="l"/>
                <a:tab pos="425846" algn="l"/>
              </a:tabLst>
              <a:defRPr/>
            </a:pPr>
            <a:r>
              <a:rPr lang="en-US" sz="1750">
                <a:solidFill>
                  <a:srgbClr val="231F20"/>
                </a:solidFill>
                <a:latin typeface="Segoe UI"/>
              </a:rPr>
              <a:t>		form codine (e.g., DCT), a pre-processing step of </a:t>
            </a:r>
            <a:r>
              <a:rPr lang="en-US" sz="1750" i="1">
                <a:solidFill>
                  <a:srgbClr val="231F20"/>
                </a:solidFill>
                <a:latin typeface="Segoe UI"/>
              </a:rPr>
              <a:t>padding </a:t>
            </a:r>
            <a:r>
              <a:rPr lang="en-US" sz="1750">
                <a:solidFill>
                  <a:srgbClr val="231F20"/>
                </a:solidFill>
                <a:latin typeface="Segoe UI"/>
              </a:rPr>
              <a:t>is</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1575"/>
              </a:lnSpc>
              <a:tabLst>
                <a:tab pos="190510" algn="l"/>
                <a:tab pos="425846" algn="l"/>
              </a:tabLst>
              <a:defRPr/>
            </a:pPr>
            <a:r>
              <a:rPr lang="en-US" sz="1750">
                <a:solidFill>
                  <a:srgbClr val="231F20"/>
                </a:solidFill>
                <a:latin typeface="Segoe UI"/>
              </a:rPr>
              <a:t>		applied to the Reference VOPs prior to motion estimation.</a:t>
            </a: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882"/>
              </a:lnSpc>
              <a:tabLst>
                <a:tab pos="190510" algn="l"/>
                <a:tab pos="425846" algn="l"/>
              </a:tabLst>
              <a:defRPr/>
            </a:pPr>
            <a:endParaRPr lang="en-US" sz="1750">
              <a:solidFill>
                <a:srgbClr val="231F20"/>
              </a:solidFill>
              <a:latin typeface="Segoe UI"/>
            </a:endParaRPr>
          </a:p>
          <a:p>
            <a:pPr defTabSz="806867">
              <a:lnSpc>
                <a:spcPts val="1573"/>
              </a:lnSpc>
              <a:tabLst>
                <a:tab pos="190510" algn="l"/>
                <a:tab pos="425846" algn="l"/>
              </a:tabLst>
              <a:defRPr/>
            </a:pPr>
            <a:r>
              <a:rPr lang="en-US" sz="1750">
                <a:solidFill>
                  <a:srgbClr val="231F20"/>
                </a:solidFill>
                <a:latin typeface="Segoe UI"/>
              </a:rPr>
              <a:t>		</a:t>
            </a:r>
            <a:r>
              <a:rPr lang="en-US" sz="1750" b="1">
                <a:solidFill>
                  <a:srgbClr val="231F20"/>
                </a:solidFill>
                <a:latin typeface="Segoe UI"/>
              </a:rPr>
              <a:t>Note:  </a:t>
            </a:r>
            <a:r>
              <a:rPr lang="en-US" sz="1750">
                <a:solidFill>
                  <a:srgbClr val="231F20"/>
                </a:solidFill>
                <a:latin typeface="Segoe UI"/>
              </a:rPr>
              <a:t>Padding only takes place in the Reference VOPs.</a:t>
            </a:r>
          </a:p>
        </p:txBody>
      </p:sp>
      <p:sp>
        <p:nvSpPr>
          <p:cNvPr id="8" name="Footer Placeholder 7">
            <a:extLst>
              <a:ext uri="{FF2B5EF4-FFF2-40B4-BE49-F238E27FC236}">
                <a16:creationId xmlns:a16="http://schemas.microsoft.com/office/drawing/2014/main" id="{FA3BC494-02D4-4F44-9DC2-14F531CCA77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29966373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14C.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616C.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5493549" y="1721788"/>
            <a:ext cx="1694375" cy="169662"/>
          </a:xfrm>
          <a:prstGeom prst="rect">
            <a:avLst/>
          </a:prstGeom>
          <a:noFill/>
        </p:spPr>
        <p:txBody>
          <a:bodyPr vert="horz" wrap="none" lIns="0" tIns="0" rIns="0" bIns="0" rtlCol="0">
            <a:spAutoFit/>
          </a:bodyPr>
          <a:lstStyle/>
          <a:p>
            <a:pPr>
              <a:lnSpc>
                <a:spcPts val="1335"/>
              </a:lnSpc>
            </a:pPr>
            <a:r>
              <a:rPr lang="en-US" sz="1483">
                <a:solidFill>
                  <a:srgbClr val="000000"/>
                </a:solidFill>
                <a:latin typeface="Times New Roman"/>
              </a:rPr>
              <a:t>Boundary macroblock</a:t>
            </a:r>
          </a:p>
        </p:txBody>
      </p:sp>
      <p:sp>
        <p:nvSpPr>
          <p:cNvPr id="6" name="TextBox 5"/>
          <p:cNvSpPr txBox="1"/>
          <p:nvPr/>
        </p:nvSpPr>
        <p:spPr>
          <a:xfrm>
            <a:off x="2468656" y="404643"/>
            <a:ext cx="2752228" cy="1272528"/>
          </a:xfrm>
          <a:prstGeom prst="rect">
            <a:avLst/>
          </a:prstGeom>
          <a:noFill/>
        </p:spPr>
        <p:txBody>
          <a:bodyPr vert="horz" wrap="none" lIns="0" tIns="0" rIns="0" bIns="0" rtlCol="0">
            <a:spAutoFit/>
          </a:bodyPr>
          <a:lstStyle/>
          <a:p>
            <a:pPr defTabSz="806867">
              <a:lnSpc>
                <a:spcPts val="1045"/>
              </a:lnSpc>
              <a:tabLst>
                <a:tab pos="1210300" algn="l"/>
                <a:tab pos="1232713" algn="l"/>
              </a:tabLst>
              <a:defRPr/>
            </a:pPr>
            <a:r>
              <a:rPr lang="en-US" sz="1215" i="1">
                <a:solidFill>
                  <a:srgbClr val="231F20"/>
                </a:solidFill>
                <a:latin typeface="Segoe UI"/>
              </a:rPr>
              <a:t>Fundamentals of Multimedia, Chapter 12</a:t>
            </a:r>
          </a:p>
          <a:p>
            <a:pPr defTabSz="806867">
              <a:lnSpc>
                <a:spcPts val="882"/>
              </a:lnSpc>
              <a:tabLst>
                <a:tab pos="1210300" algn="l"/>
                <a:tab pos="1232713" algn="l"/>
              </a:tabLst>
              <a:defRPr/>
            </a:pPr>
            <a:endParaRPr lang="en-US" sz="1215" i="1">
              <a:solidFill>
                <a:srgbClr val="231F20"/>
              </a:solidFill>
              <a:latin typeface="Segoe UI"/>
            </a:endParaRPr>
          </a:p>
          <a:p>
            <a:pPr defTabSz="806867">
              <a:lnSpc>
                <a:spcPts val="882"/>
              </a:lnSpc>
              <a:tabLst>
                <a:tab pos="1210300" algn="l"/>
                <a:tab pos="1232713" algn="l"/>
              </a:tabLst>
              <a:defRPr/>
            </a:pPr>
            <a:endParaRPr lang="en-US" sz="1215" i="1">
              <a:solidFill>
                <a:srgbClr val="231F20"/>
              </a:solidFill>
              <a:latin typeface="Segoe UI"/>
            </a:endParaRPr>
          </a:p>
          <a:p>
            <a:pPr defTabSz="806867">
              <a:lnSpc>
                <a:spcPts val="882"/>
              </a:lnSpc>
              <a:tabLst>
                <a:tab pos="1210300" algn="l"/>
                <a:tab pos="1232713" algn="l"/>
              </a:tabLst>
              <a:defRPr/>
            </a:pPr>
            <a:endParaRPr lang="en-US" sz="1215" i="1">
              <a:solidFill>
                <a:srgbClr val="231F20"/>
              </a:solidFill>
              <a:latin typeface="Segoe UI"/>
            </a:endParaRPr>
          </a:p>
          <a:p>
            <a:pPr defTabSz="806867">
              <a:lnSpc>
                <a:spcPts val="882"/>
              </a:lnSpc>
              <a:tabLst>
                <a:tab pos="1210300" algn="l"/>
                <a:tab pos="1232713" algn="l"/>
              </a:tabLst>
              <a:defRPr/>
            </a:pPr>
            <a:endParaRPr lang="en-US" sz="1215" i="1">
              <a:solidFill>
                <a:srgbClr val="231F20"/>
              </a:solidFill>
              <a:latin typeface="Segoe UI"/>
            </a:endParaRPr>
          </a:p>
          <a:p>
            <a:pPr defTabSz="806867">
              <a:lnSpc>
                <a:spcPts val="882"/>
              </a:lnSpc>
              <a:tabLst>
                <a:tab pos="1210300" algn="l"/>
                <a:tab pos="1232713" algn="l"/>
              </a:tabLst>
              <a:defRPr/>
            </a:pPr>
            <a:endParaRPr lang="en-US" sz="1215" i="1">
              <a:solidFill>
                <a:srgbClr val="231F20"/>
              </a:solidFill>
              <a:latin typeface="Segoe UI"/>
            </a:endParaRPr>
          </a:p>
          <a:p>
            <a:pPr defTabSz="806867">
              <a:lnSpc>
                <a:spcPts val="882"/>
              </a:lnSpc>
              <a:tabLst>
                <a:tab pos="1210300" algn="l"/>
                <a:tab pos="1232713" algn="l"/>
              </a:tabLst>
              <a:defRPr/>
            </a:pPr>
            <a:endParaRPr lang="en-US" sz="1215" i="1">
              <a:solidFill>
                <a:srgbClr val="231F20"/>
              </a:solidFill>
              <a:latin typeface="Segoe UI"/>
            </a:endParaRPr>
          </a:p>
          <a:p>
            <a:pPr defTabSz="806867">
              <a:lnSpc>
                <a:spcPts val="1576"/>
              </a:lnSpc>
              <a:tabLst>
                <a:tab pos="1210300" algn="l"/>
                <a:tab pos="1232713" algn="l"/>
              </a:tabLst>
              <a:defRPr/>
            </a:pPr>
            <a:r>
              <a:rPr lang="en-US" sz="1215" i="1">
                <a:solidFill>
                  <a:srgbClr val="231F20"/>
                </a:solidFill>
                <a:latin typeface="Segoe UI"/>
              </a:rPr>
              <a:t>	</a:t>
            </a:r>
            <a:r>
              <a:rPr lang="en-US" sz="1483">
                <a:solidFill>
                  <a:srgbClr val="000000"/>
                </a:solidFill>
                <a:latin typeface="Times New Roman"/>
              </a:rPr>
              <a:t>Video frame</a:t>
            </a:r>
          </a:p>
          <a:p>
            <a:pPr defTabSz="806867">
              <a:lnSpc>
                <a:spcPts val="2122"/>
              </a:lnSpc>
              <a:tabLst>
                <a:tab pos="1210300" algn="l"/>
                <a:tab pos="1232713" algn="l"/>
              </a:tabLst>
              <a:defRPr/>
            </a:pPr>
            <a:r>
              <a:rPr lang="en-US" sz="1483">
                <a:solidFill>
                  <a:srgbClr val="000000"/>
                </a:solidFill>
                <a:latin typeface="Times New Roman"/>
              </a:rPr>
              <a:t>		(0, 0)</a:t>
            </a:r>
          </a:p>
        </p:txBody>
      </p:sp>
      <p:sp>
        <p:nvSpPr>
          <p:cNvPr id="7" name="TextBox 6"/>
          <p:cNvSpPr txBox="1"/>
          <p:nvPr/>
        </p:nvSpPr>
        <p:spPr>
          <a:xfrm>
            <a:off x="4686428" y="1734408"/>
            <a:ext cx="370294" cy="169662"/>
          </a:xfrm>
          <a:prstGeom prst="rect">
            <a:avLst/>
          </a:prstGeom>
          <a:noFill/>
        </p:spPr>
        <p:txBody>
          <a:bodyPr vert="horz" wrap="none" lIns="0" tIns="0" rIns="0" bIns="0" rtlCol="0">
            <a:spAutoFit/>
          </a:bodyPr>
          <a:lstStyle/>
          <a:p>
            <a:pPr>
              <a:lnSpc>
                <a:spcPts val="1335"/>
              </a:lnSpc>
            </a:pPr>
            <a:r>
              <a:rPr lang="en-US" sz="1483">
                <a:solidFill>
                  <a:srgbClr val="000000"/>
                </a:solidFill>
                <a:latin typeface="Times New Roman"/>
              </a:rPr>
              <a:t>Shift</a:t>
            </a:r>
          </a:p>
        </p:txBody>
      </p:sp>
      <p:sp>
        <p:nvSpPr>
          <p:cNvPr id="8" name="TextBox 7"/>
          <p:cNvSpPr txBox="1"/>
          <p:nvPr/>
        </p:nvSpPr>
        <p:spPr>
          <a:xfrm>
            <a:off x="2465966" y="2453001"/>
            <a:ext cx="6011902" cy="2936701"/>
          </a:xfrm>
          <a:prstGeom prst="rect">
            <a:avLst/>
          </a:prstGeom>
          <a:noFill/>
        </p:spPr>
        <p:txBody>
          <a:bodyPr vert="horz" wrap="none" lIns="0" tIns="0" rIns="0" bIns="0" rtlCol="0">
            <a:spAutoFit/>
          </a:bodyPr>
          <a:lstStyle/>
          <a:p>
            <a:pPr defTabSz="806867">
              <a:lnSpc>
                <a:spcPts val="1335"/>
              </a:lnSpc>
              <a:tabLst>
                <a:tab pos="1400810" algn="l"/>
                <a:tab pos="1512875" algn="l"/>
                <a:tab pos="1871482" algn="l"/>
                <a:tab pos="3115401" algn="l"/>
              </a:tabLst>
              <a:defRPr/>
            </a:pPr>
            <a:r>
              <a:rPr lang="en-US" sz="1588"/>
              <a:t>	</a:t>
            </a:r>
            <a:r>
              <a:rPr lang="en-US" sz="1483">
                <a:solidFill>
                  <a:srgbClr val="000000"/>
                </a:solidFill>
                <a:latin typeface="Times New Roman"/>
              </a:rPr>
              <a:t>Bounding box</a:t>
            </a:r>
          </a:p>
          <a:p>
            <a:pPr defTabSz="806867">
              <a:lnSpc>
                <a:spcPts val="1768"/>
              </a:lnSpc>
              <a:tabLst>
                <a:tab pos="1400810" algn="l"/>
                <a:tab pos="1512875" algn="l"/>
                <a:tab pos="1871482" algn="l"/>
                <a:tab pos="3115401" algn="l"/>
              </a:tabLst>
              <a:defRPr/>
            </a:pPr>
            <a:r>
              <a:rPr lang="en-US" sz="1483">
                <a:solidFill>
                  <a:srgbClr val="000000"/>
                </a:solidFill>
                <a:latin typeface="Times New Roman"/>
              </a:rPr>
              <a:t>		of the VOP</a:t>
            </a: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1389"/>
              </a:lnSpc>
              <a:tabLst>
                <a:tab pos="1400810" algn="l"/>
                <a:tab pos="1512875" algn="l"/>
                <a:tab pos="1871482" algn="l"/>
                <a:tab pos="3115401" algn="l"/>
              </a:tabLst>
              <a:defRPr/>
            </a:pPr>
            <a:r>
              <a:rPr lang="en-US" sz="1483">
                <a:solidFill>
                  <a:srgbClr val="000000"/>
                </a:solidFill>
                <a:latin typeface="Times New Roman"/>
              </a:rPr>
              <a:t>			VOP</a:t>
            </a: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1853"/>
              </a:lnSpc>
              <a:tabLst>
                <a:tab pos="1400810" algn="l"/>
                <a:tab pos="1512875" algn="l"/>
                <a:tab pos="1871482" algn="l"/>
                <a:tab pos="3115401" algn="l"/>
              </a:tabLst>
              <a:defRPr/>
            </a:pPr>
            <a:r>
              <a:rPr lang="en-US" sz="1483">
                <a:solidFill>
                  <a:srgbClr val="000000"/>
                </a:solidFill>
                <a:latin typeface="Times New Roman"/>
              </a:rPr>
              <a:t>				Interior macroblock</a:t>
            </a: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882"/>
              </a:lnSpc>
              <a:tabLst>
                <a:tab pos="1400810" algn="l"/>
                <a:tab pos="1512875" algn="l"/>
                <a:tab pos="1871482" algn="l"/>
                <a:tab pos="3115401" algn="l"/>
              </a:tabLst>
              <a:defRPr/>
            </a:pPr>
            <a:endParaRPr lang="en-US" sz="1483">
              <a:solidFill>
                <a:srgbClr val="000000"/>
              </a:solidFill>
              <a:latin typeface="Times New Roman"/>
            </a:endParaRPr>
          </a:p>
          <a:p>
            <a:pPr defTabSz="806867">
              <a:lnSpc>
                <a:spcPts val="2139"/>
              </a:lnSpc>
              <a:tabLst>
                <a:tab pos="1400810" algn="l"/>
                <a:tab pos="1512875" algn="l"/>
                <a:tab pos="1871482" algn="l"/>
                <a:tab pos="3115401" algn="l"/>
              </a:tabLst>
              <a:defRPr/>
            </a:pPr>
            <a:r>
              <a:rPr lang="en-US" sz="1750">
                <a:solidFill>
                  <a:srgbClr val="231F20"/>
                </a:solidFill>
                <a:latin typeface="Segoe UI"/>
              </a:rPr>
              <a:t>Fig.  12.5:   Bounding Box and Boundary Macroblocks of VOP.</a:t>
            </a:r>
          </a:p>
        </p:txBody>
      </p:sp>
      <p:sp>
        <p:nvSpPr>
          <p:cNvPr id="12" name="Footer Placeholder 11">
            <a:extLst>
              <a:ext uri="{FF2B5EF4-FFF2-40B4-BE49-F238E27FC236}">
                <a16:creationId xmlns:a16="http://schemas.microsoft.com/office/drawing/2014/main" id="{CC5A0B64-86B7-489A-95BE-85638BE19FC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6795652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875463" y="3067430"/>
            <a:ext cx="1757027" cy="1171352"/>
          </a:xfrm>
          <a:custGeom>
            <a:avLst/>
            <a:gdLst/>
            <a:ahLst/>
            <a:cxnLst/>
            <a:rect l="0" t="0" r="0" b="0"/>
            <a:pathLst>
              <a:path w="1991297" h="1327532">
                <a:moveTo>
                  <a:pt x="0" y="1327531"/>
                </a:moveTo>
                <a:lnTo>
                  <a:pt x="0" y="0"/>
                </a:lnTo>
                <a:lnTo>
                  <a:pt x="1991296" y="0"/>
                </a:lnTo>
                <a:lnTo>
                  <a:pt x="1991296" y="1327531"/>
                </a:lnTo>
                <a:close/>
              </a:path>
            </a:pathLst>
          </a:custGeom>
          <a:solidFill>
            <a:srgbClr val="000000">
              <a:alpha val="0"/>
            </a:srgbClr>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Freeform 2"/>
          <p:cNvSpPr/>
          <p:nvPr/>
        </p:nvSpPr>
        <p:spPr>
          <a:xfrm>
            <a:off x="5218154" y="3067430"/>
            <a:ext cx="1757027" cy="1171352"/>
          </a:xfrm>
          <a:custGeom>
            <a:avLst/>
            <a:gdLst/>
            <a:ahLst/>
            <a:cxnLst/>
            <a:rect l="0" t="0" r="0" b="0"/>
            <a:pathLst>
              <a:path w="1991297" h="1327532">
                <a:moveTo>
                  <a:pt x="0" y="1327531"/>
                </a:moveTo>
                <a:lnTo>
                  <a:pt x="0" y="0"/>
                </a:lnTo>
                <a:lnTo>
                  <a:pt x="1991296" y="0"/>
                </a:lnTo>
                <a:lnTo>
                  <a:pt x="1991296" y="1327531"/>
                </a:lnTo>
                <a:close/>
              </a:path>
            </a:pathLst>
          </a:custGeom>
          <a:solidFill>
            <a:srgbClr val="000000">
              <a:alpha val="0"/>
            </a:srgbClr>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Freeform 3"/>
          <p:cNvSpPr/>
          <p:nvPr/>
        </p:nvSpPr>
        <p:spPr>
          <a:xfrm>
            <a:off x="7560855" y="3067430"/>
            <a:ext cx="1757028" cy="1171352"/>
          </a:xfrm>
          <a:custGeom>
            <a:avLst/>
            <a:gdLst/>
            <a:ahLst/>
            <a:cxnLst/>
            <a:rect l="0" t="0" r="0" b="0"/>
            <a:pathLst>
              <a:path w="1991298" h="1327532">
                <a:moveTo>
                  <a:pt x="0" y="1327531"/>
                </a:moveTo>
                <a:lnTo>
                  <a:pt x="0" y="0"/>
                </a:lnTo>
                <a:lnTo>
                  <a:pt x="1991297" y="0"/>
                </a:lnTo>
                <a:lnTo>
                  <a:pt x="1991297" y="1327531"/>
                </a:lnTo>
                <a:close/>
              </a:path>
            </a:pathLst>
          </a:custGeom>
          <a:solidFill>
            <a:srgbClr val="000000">
              <a:alpha val="0"/>
            </a:srgbClr>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Freeform 4"/>
          <p:cNvSpPr/>
          <p:nvPr/>
        </p:nvSpPr>
        <p:spPr>
          <a:xfrm>
            <a:off x="4632489" y="3653107"/>
            <a:ext cx="484219" cy="1"/>
          </a:xfrm>
          <a:custGeom>
            <a:avLst/>
            <a:gdLst/>
            <a:ahLst/>
            <a:cxnLst/>
            <a:rect l="0" t="0" r="0" b="0"/>
            <a:pathLst>
              <a:path w="548781" h="1">
                <a:moveTo>
                  <a:pt x="0" y="0"/>
                </a:moveTo>
                <a:lnTo>
                  <a:pt x="54878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sp>
        <p:nvSpPr>
          <p:cNvPr id="6" name="Freeform 5"/>
          <p:cNvSpPr/>
          <p:nvPr/>
        </p:nvSpPr>
        <p:spPr>
          <a:xfrm>
            <a:off x="5080221" y="3611241"/>
            <a:ext cx="137934" cy="83742"/>
          </a:xfrm>
          <a:custGeom>
            <a:avLst/>
            <a:gdLst/>
            <a:ahLst/>
            <a:cxnLst/>
            <a:rect l="0" t="0" r="0" b="0"/>
            <a:pathLst>
              <a:path w="156325" h="94908">
                <a:moveTo>
                  <a:pt x="28219" y="47447"/>
                </a:moveTo>
                <a:lnTo>
                  <a:pt x="0" y="1041"/>
                </a:lnTo>
                <a:lnTo>
                  <a:pt x="1587" y="0"/>
                </a:lnTo>
                <a:lnTo>
                  <a:pt x="77241" y="30048"/>
                </a:lnTo>
                <a:cubicBezTo>
                  <a:pt x="103606" y="35852"/>
                  <a:pt x="129971" y="41643"/>
                  <a:pt x="156324" y="47447"/>
                </a:cubicBezTo>
                <a:cubicBezTo>
                  <a:pt x="129971" y="53251"/>
                  <a:pt x="103606" y="59042"/>
                  <a:pt x="77241" y="64858"/>
                </a:cubicBezTo>
                <a:lnTo>
                  <a:pt x="1587" y="94907"/>
                </a:lnTo>
                <a:lnTo>
                  <a:pt x="0" y="94107"/>
                </a:lnTo>
                <a:close/>
              </a:path>
            </a:pathLst>
          </a:custGeom>
          <a:solidFill>
            <a:srgbClr val="000000"/>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Freeform 6"/>
          <p:cNvSpPr/>
          <p:nvPr/>
        </p:nvSpPr>
        <p:spPr>
          <a:xfrm>
            <a:off x="6979539" y="3653107"/>
            <a:ext cx="484218" cy="1"/>
          </a:xfrm>
          <a:custGeom>
            <a:avLst/>
            <a:gdLst/>
            <a:ahLst/>
            <a:cxnLst/>
            <a:rect l="0" t="0" r="0" b="0"/>
            <a:pathLst>
              <a:path w="548780" h="1">
                <a:moveTo>
                  <a:pt x="0" y="0"/>
                </a:moveTo>
                <a:lnTo>
                  <a:pt x="548779"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88"/>
          </a:p>
        </p:txBody>
      </p:sp>
      <p:sp>
        <p:nvSpPr>
          <p:cNvPr id="8" name="Freeform 7"/>
          <p:cNvSpPr/>
          <p:nvPr/>
        </p:nvSpPr>
        <p:spPr>
          <a:xfrm>
            <a:off x="7427270" y="3611241"/>
            <a:ext cx="137933" cy="83742"/>
          </a:xfrm>
          <a:custGeom>
            <a:avLst/>
            <a:gdLst/>
            <a:ahLst/>
            <a:cxnLst/>
            <a:rect l="0" t="0" r="0" b="0"/>
            <a:pathLst>
              <a:path w="156324" h="94908">
                <a:moveTo>
                  <a:pt x="28219" y="47447"/>
                </a:moveTo>
                <a:lnTo>
                  <a:pt x="0" y="1041"/>
                </a:lnTo>
                <a:lnTo>
                  <a:pt x="1587" y="0"/>
                </a:lnTo>
                <a:lnTo>
                  <a:pt x="77241" y="30048"/>
                </a:lnTo>
                <a:cubicBezTo>
                  <a:pt x="103606" y="35852"/>
                  <a:pt x="129971" y="41643"/>
                  <a:pt x="156323" y="47447"/>
                </a:cubicBezTo>
                <a:cubicBezTo>
                  <a:pt x="129971" y="53251"/>
                  <a:pt x="103606" y="59042"/>
                  <a:pt x="77241" y="64858"/>
                </a:cubicBezTo>
                <a:lnTo>
                  <a:pt x="1587" y="94907"/>
                </a:lnTo>
                <a:lnTo>
                  <a:pt x="0" y="94107"/>
                </a:lnTo>
                <a:close/>
              </a:path>
            </a:pathLst>
          </a:custGeom>
          <a:solidFill>
            <a:srgbClr val="000000"/>
          </a:solidFill>
          <a:ln w="12700" cap="flat" cmpd="sng" algn="ctr">
            <a:solidFill>
              <a:srgbClr val="000000">
                <a:alpha val="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9" name="Picture 8" descr="ws_63FD.tmp"/>
          <p:cNvPicPr>
            <a:picLocks/>
          </p:cNvPicPr>
          <p:nvPr/>
        </p:nvPicPr>
        <p:blipFill>
          <a:blip r:embed="rId2" cstate="print"/>
          <a:stretch>
            <a:fillRect/>
          </a:stretch>
        </p:blipFill>
        <p:spPr>
          <a:xfrm>
            <a:off x="2454088" y="582706"/>
            <a:ext cx="7283824" cy="22412"/>
          </a:xfrm>
          <a:prstGeom prst="rect">
            <a:avLst/>
          </a:prstGeom>
        </p:spPr>
      </p:pic>
      <p:sp>
        <p:nvSpPr>
          <p:cNvPr id="11" name="TextBox 10"/>
          <p:cNvSpPr txBox="1"/>
          <p:nvPr/>
        </p:nvSpPr>
        <p:spPr>
          <a:xfrm>
            <a:off x="2468656" y="404644"/>
            <a:ext cx="6449971" cy="2346796"/>
          </a:xfrm>
          <a:prstGeom prst="rect">
            <a:avLst/>
          </a:prstGeom>
          <a:noFill/>
        </p:spPr>
        <p:txBody>
          <a:bodyPr vert="horz" wrap="none" lIns="0" tIns="0" rIns="0" bIns="0" rtlCol="0">
            <a:spAutoFit/>
          </a:bodyPr>
          <a:lstStyle/>
          <a:p>
            <a:pPr defTabSz="806867">
              <a:lnSpc>
                <a:spcPts val="1045"/>
              </a:lnSpc>
              <a:tabLst>
                <a:tab pos="190510" algn="l"/>
                <a:tab pos="425846" algn="l"/>
                <a:tab pos="2868859"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2868859" algn="l"/>
              </a:tabLst>
              <a:defRPr/>
            </a:pPr>
            <a:endParaRPr lang="en-US" sz="1215" i="1">
              <a:solidFill>
                <a:srgbClr val="231F20"/>
              </a:solidFill>
              <a:latin typeface="Segoe UI"/>
            </a:endParaRPr>
          </a:p>
          <a:p>
            <a:pPr defTabSz="806867">
              <a:lnSpc>
                <a:spcPts val="882"/>
              </a:lnSpc>
              <a:tabLst>
                <a:tab pos="190510" algn="l"/>
                <a:tab pos="425846" algn="l"/>
                <a:tab pos="2868859" algn="l"/>
              </a:tabLst>
              <a:defRPr/>
            </a:pPr>
            <a:endParaRPr lang="en-US" sz="1215" i="1">
              <a:solidFill>
                <a:srgbClr val="231F20"/>
              </a:solidFill>
              <a:latin typeface="Segoe UI"/>
            </a:endParaRPr>
          </a:p>
          <a:p>
            <a:pPr defTabSz="806867">
              <a:lnSpc>
                <a:spcPts val="882"/>
              </a:lnSpc>
              <a:tabLst>
                <a:tab pos="190510" algn="l"/>
                <a:tab pos="425846" algn="l"/>
                <a:tab pos="2868859" algn="l"/>
              </a:tabLst>
              <a:defRPr/>
            </a:pPr>
            <a:endParaRPr lang="en-US" sz="1215" i="1">
              <a:solidFill>
                <a:srgbClr val="231F20"/>
              </a:solidFill>
              <a:latin typeface="Segoe UI"/>
            </a:endParaRPr>
          </a:p>
          <a:p>
            <a:pPr defTabSz="806867">
              <a:lnSpc>
                <a:spcPts val="882"/>
              </a:lnSpc>
              <a:tabLst>
                <a:tab pos="190510" algn="l"/>
                <a:tab pos="425846" algn="l"/>
                <a:tab pos="2868859" algn="l"/>
              </a:tabLst>
              <a:defRPr/>
            </a:pPr>
            <a:endParaRPr lang="en-US" sz="1215" i="1">
              <a:solidFill>
                <a:srgbClr val="231F20"/>
              </a:solidFill>
              <a:latin typeface="Segoe UI"/>
            </a:endParaRPr>
          </a:p>
          <a:p>
            <a:pPr defTabSz="806867">
              <a:lnSpc>
                <a:spcPts val="2258"/>
              </a:lnSpc>
              <a:tabLst>
                <a:tab pos="190510" algn="l"/>
                <a:tab pos="425846" algn="l"/>
                <a:tab pos="2868859" algn="l"/>
              </a:tabLst>
              <a:defRPr/>
            </a:pPr>
            <a:r>
              <a:rPr lang="en-US" sz="1215" i="1">
                <a:solidFill>
                  <a:srgbClr val="231F20"/>
                </a:solidFill>
                <a:latin typeface="Segoe UI"/>
              </a:rPr>
              <a:t>			</a:t>
            </a:r>
            <a:r>
              <a:rPr lang="en-US" sz="2100" b="1">
                <a:solidFill>
                  <a:srgbClr val="231F20"/>
                </a:solidFill>
                <a:latin typeface="Segoe UI"/>
              </a:rPr>
              <a:t>I. Padding</a:t>
            </a:r>
          </a:p>
          <a:p>
            <a:pPr defTabSz="806867">
              <a:lnSpc>
                <a:spcPts val="882"/>
              </a:lnSpc>
              <a:tabLst>
                <a:tab pos="190510" algn="l"/>
                <a:tab pos="425846" algn="l"/>
                <a:tab pos="2868859" algn="l"/>
              </a:tabLst>
              <a:defRPr/>
            </a:pPr>
            <a:endParaRPr lang="en-US" sz="2100" b="1">
              <a:solidFill>
                <a:srgbClr val="231F20"/>
              </a:solidFill>
              <a:latin typeface="Segoe UI"/>
            </a:endParaRPr>
          </a:p>
          <a:p>
            <a:pPr defTabSz="806867">
              <a:lnSpc>
                <a:spcPts val="882"/>
              </a:lnSpc>
              <a:tabLst>
                <a:tab pos="190510" algn="l"/>
                <a:tab pos="425846" algn="l"/>
                <a:tab pos="2868859" algn="l"/>
              </a:tabLst>
              <a:defRPr/>
            </a:pPr>
            <a:endParaRPr lang="en-US" sz="2100" b="1">
              <a:solidFill>
                <a:srgbClr val="231F20"/>
              </a:solidFill>
              <a:latin typeface="Segoe UI"/>
            </a:endParaRPr>
          </a:p>
          <a:p>
            <a:pPr defTabSz="806867">
              <a:lnSpc>
                <a:spcPts val="882"/>
              </a:lnSpc>
              <a:tabLst>
                <a:tab pos="190510" algn="l"/>
                <a:tab pos="425846" algn="l"/>
                <a:tab pos="2868859" algn="l"/>
              </a:tabLst>
              <a:defRPr/>
            </a:pPr>
            <a:endParaRPr lang="en-US" sz="2100" b="1">
              <a:solidFill>
                <a:srgbClr val="231F20"/>
              </a:solidFill>
              <a:latin typeface="Segoe UI"/>
            </a:endParaRPr>
          </a:p>
          <a:p>
            <a:pPr defTabSz="806867">
              <a:lnSpc>
                <a:spcPts val="882"/>
              </a:lnSpc>
              <a:tabLst>
                <a:tab pos="190510" algn="l"/>
                <a:tab pos="425846" algn="l"/>
                <a:tab pos="2868859" algn="l"/>
              </a:tabLst>
              <a:defRPr/>
            </a:pPr>
            <a:endParaRPr lang="en-US" sz="2100" b="1">
              <a:solidFill>
                <a:srgbClr val="231F20"/>
              </a:solidFill>
              <a:latin typeface="Segoe UI"/>
            </a:endParaRPr>
          </a:p>
          <a:p>
            <a:pPr defTabSz="806867">
              <a:lnSpc>
                <a:spcPts val="882"/>
              </a:lnSpc>
              <a:tabLst>
                <a:tab pos="190510" algn="l"/>
                <a:tab pos="425846" algn="l"/>
                <a:tab pos="2868859" algn="l"/>
              </a:tabLst>
              <a:defRPr/>
            </a:pPr>
            <a:endParaRPr lang="en-US" sz="2100" b="1">
              <a:solidFill>
                <a:srgbClr val="231F20"/>
              </a:solidFill>
              <a:latin typeface="Segoe UI"/>
            </a:endParaRPr>
          </a:p>
          <a:p>
            <a:pPr defTabSz="806867">
              <a:lnSpc>
                <a:spcPts val="2277"/>
              </a:lnSpc>
              <a:tabLst>
                <a:tab pos="190510" algn="l"/>
                <a:tab pos="425846" algn="l"/>
                <a:tab pos="2868859"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For  all  Boundary  MBs  in  the  Reference  VOP,  </a:t>
            </a:r>
            <a:r>
              <a:rPr lang="en-US" sz="1750" i="1">
                <a:solidFill>
                  <a:srgbClr val="231F20"/>
                </a:solidFill>
                <a:latin typeface="Segoe UI"/>
              </a:rPr>
              <a:t>Horizontal</a:t>
            </a:r>
          </a:p>
          <a:p>
            <a:pPr defTabSz="806867">
              <a:lnSpc>
                <a:spcPts val="2128"/>
              </a:lnSpc>
              <a:tabLst>
                <a:tab pos="190510" algn="l"/>
                <a:tab pos="425846" algn="l"/>
                <a:tab pos="2868859" algn="l"/>
              </a:tabLst>
              <a:defRPr/>
            </a:pPr>
            <a:r>
              <a:rPr lang="en-US" sz="1750" i="1">
                <a:solidFill>
                  <a:srgbClr val="231F20"/>
                </a:solidFill>
                <a:latin typeface="Segoe UI"/>
              </a:rPr>
              <a:t>		Repetitive Padding </a:t>
            </a:r>
            <a:r>
              <a:rPr lang="en-US" sz="1750">
                <a:solidFill>
                  <a:srgbClr val="231F20"/>
                </a:solidFill>
                <a:latin typeface="Segoe UI"/>
              </a:rPr>
              <a:t>is invoked ﬁrst, followed by </a:t>
            </a:r>
            <a:r>
              <a:rPr lang="en-US" sz="1750" i="1">
                <a:solidFill>
                  <a:srgbClr val="231F20"/>
                </a:solidFill>
                <a:latin typeface="Segoe UI"/>
              </a:rPr>
              <a:t>Vertical Repet-</a:t>
            </a:r>
          </a:p>
          <a:p>
            <a:pPr defTabSz="806867">
              <a:lnSpc>
                <a:spcPts val="882"/>
              </a:lnSpc>
              <a:tabLst>
                <a:tab pos="190510" algn="l"/>
                <a:tab pos="425846" algn="l"/>
                <a:tab pos="2868859" algn="l"/>
              </a:tabLst>
              <a:defRPr/>
            </a:pPr>
            <a:endParaRPr lang="en-US" sz="1750" i="1">
              <a:solidFill>
                <a:srgbClr val="231F20"/>
              </a:solidFill>
              <a:latin typeface="Segoe UI"/>
            </a:endParaRPr>
          </a:p>
          <a:p>
            <a:pPr defTabSz="806867">
              <a:lnSpc>
                <a:spcPts val="1585"/>
              </a:lnSpc>
              <a:tabLst>
                <a:tab pos="190510" algn="l"/>
                <a:tab pos="425846" algn="l"/>
                <a:tab pos="2868859" algn="l"/>
              </a:tabLst>
              <a:defRPr/>
            </a:pPr>
            <a:r>
              <a:rPr lang="en-US" sz="1750" i="1">
                <a:solidFill>
                  <a:srgbClr val="231F20"/>
                </a:solidFill>
                <a:latin typeface="Segoe UI"/>
              </a:rPr>
              <a:t>		itive Padding</a:t>
            </a:r>
            <a:r>
              <a:rPr lang="en-US" sz="1750">
                <a:solidFill>
                  <a:srgbClr val="231F20"/>
                </a:solidFill>
                <a:latin typeface="Segoe UI"/>
              </a:rPr>
              <a:t>.</a:t>
            </a:r>
          </a:p>
        </p:txBody>
      </p:sp>
      <p:sp>
        <p:nvSpPr>
          <p:cNvPr id="12" name="TextBox 11"/>
          <p:cNvSpPr txBox="1"/>
          <p:nvPr/>
        </p:nvSpPr>
        <p:spPr>
          <a:xfrm>
            <a:off x="3210205" y="3278251"/>
            <a:ext cx="985847" cy="775149"/>
          </a:xfrm>
          <a:prstGeom prst="rect">
            <a:avLst/>
          </a:prstGeom>
          <a:noFill/>
        </p:spPr>
        <p:txBody>
          <a:bodyPr vert="horz" wrap="none" lIns="0" tIns="0" rIns="0" bIns="0" rtlCol="0">
            <a:spAutoFit/>
          </a:bodyPr>
          <a:lstStyle/>
          <a:p>
            <a:pPr defTabSz="806867">
              <a:lnSpc>
                <a:spcPts val="1610"/>
              </a:lnSpc>
              <a:tabLst>
                <a:tab pos="22413" algn="l"/>
                <a:tab pos="112065" algn="l"/>
              </a:tabLst>
              <a:defRPr/>
            </a:pPr>
            <a:r>
              <a:rPr lang="en-US" sz="1790">
                <a:solidFill>
                  <a:srgbClr val="000000"/>
                </a:solidFill>
                <a:latin typeface="Times New Roman"/>
              </a:rPr>
              <a:t>Horizontal</a:t>
            </a:r>
          </a:p>
          <a:p>
            <a:pPr defTabSz="806867">
              <a:lnSpc>
                <a:spcPts val="2305"/>
              </a:lnSpc>
              <a:tabLst>
                <a:tab pos="22413" algn="l"/>
                <a:tab pos="112065" algn="l"/>
              </a:tabLst>
              <a:defRPr/>
            </a:pPr>
            <a:r>
              <a:rPr lang="en-US" sz="1790">
                <a:solidFill>
                  <a:srgbClr val="000000"/>
                </a:solidFill>
                <a:latin typeface="Times New Roman"/>
              </a:rPr>
              <a:t>	Repetitive</a:t>
            </a:r>
          </a:p>
          <a:p>
            <a:pPr defTabSz="806867">
              <a:lnSpc>
                <a:spcPts val="2305"/>
              </a:lnSpc>
              <a:tabLst>
                <a:tab pos="22413" algn="l"/>
                <a:tab pos="112065" algn="l"/>
              </a:tabLst>
              <a:defRPr/>
            </a:pPr>
            <a:r>
              <a:rPr lang="en-US" sz="1790">
                <a:solidFill>
                  <a:srgbClr val="000000"/>
                </a:solidFill>
                <a:latin typeface="Times New Roman"/>
              </a:rPr>
              <a:t>		Padding</a:t>
            </a:r>
          </a:p>
        </p:txBody>
      </p:sp>
      <p:sp>
        <p:nvSpPr>
          <p:cNvPr id="13" name="TextBox 12"/>
          <p:cNvSpPr txBox="1"/>
          <p:nvPr/>
        </p:nvSpPr>
        <p:spPr>
          <a:xfrm>
            <a:off x="5612987" y="3278251"/>
            <a:ext cx="948978" cy="775149"/>
          </a:xfrm>
          <a:prstGeom prst="rect">
            <a:avLst/>
          </a:prstGeom>
          <a:noFill/>
        </p:spPr>
        <p:txBody>
          <a:bodyPr vert="horz" wrap="none" lIns="0" tIns="0" rIns="0" bIns="0" rtlCol="0">
            <a:spAutoFit/>
          </a:bodyPr>
          <a:lstStyle/>
          <a:p>
            <a:pPr defTabSz="806867">
              <a:lnSpc>
                <a:spcPts val="1610"/>
              </a:lnSpc>
              <a:tabLst>
                <a:tab pos="100858" algn="l"/>
              </a:tabLst>
              <a:defRPr/>
            </a:pPr>
            <a:r>
              <a:rPr lang="en-US" sz="1588"/>
              <a:t>	</a:t>
            </a:r>
            <a:r>
              <a:rPr lang="en-US" sz="1790">
                <a:solidFill>
                  <a:srgbClr val="000000"/>
                </a:solidFill>
                <a:latin typeface="Times New Roman"/>
              </a:rPr>
              <a:t>Vertical</a:t>
            </a:r>
          </a:p>
          <a:p>
            <a:pPr defTabSz="806867">
              <a:lnSpc>
                <a:spcPts val="2305"/>
              </a:lnSpc>
              <a:tabLst>
                <a:tab pos="100858" algn="l"/>
              </a:tabLst>
              <a:defRPr/>
            </a:pPr>
            <a:r>
              <a:rPr lang="en-US" sz="1790">
                <a:solidFill>
                  <a:srgbClr val="000000"/>
                </a:solidFill>
                <a:latin typeface="Times New Roman"/>
              </a:rPr>
              <a:t>Repetitive</a:t>
            </a:r>
          </a:p>
          <a:p>
            <a:pPr defTabSz="806867">
              <a:lnSpc>
                <a:spcPts val="2305"/>
              </a:lnSpc>
              <a:tabLst>
                <a:tab pos="100858" algn="l"/>
              </a:tabLst>
              <a:defRPr/>
            </a:pPr>
            <a:r>
              <a:rPr lang="en-US" sz="1790">
                <a:solidFill>
                  <a:srgbClr val="000000"/>
                </a:solidFill>
                <a:latin typeface="Times New Roman"/>
              </a:rPr>
              <a:t>	Padding</a:t>
            </a:r>
          </a:p>
        </p:txBody>
      </p:sp>
      <p:sp>
        <p:nvSpPr>
          <p:cNvPr id="14" name="TextBox 13"/>
          <p:cNvSpPr txBox="1"/>
          <p:nvPr/>
        </p:nvSpPr>
        <p:spPr>
          <a:xfrm>
            <a:off x="7994858" y="3424618"/>
            <a:ext cx="870431" cy="480196"/>
          </a:xfrm>
          <a:prstGeom prst="rect">
            <a:avLst/>
          </a:prstGeom>
          <a:noFill/>
        </p:spPr>
        <p:txBody>
          <a:bodyPr vert="horz" wrap="none" lIns="0" tIns="0" rIns="0" bIns="0" rtlCol="0">
            <a:spAutoFit/>
          </a:bodyPr>
          <a:lstStyle/>
          <a:p>
            <a:pPr defTabSz="806867">
              <a:lnSpc>
                <a:spcPts val="1610"/>
              </a:lnSpc>
              <a:tabLst>
                <a:tab pos="56032" algn="l"/>
              </a:tabLst>
              <a:defRPr/>
            </a:pPr>
            <a:r>
              <a:rPr lang="en-US" sz="1790">
                <a:solidFill>
                  <a:srgbClr val="000000"/>
                </a:solidFill>
                <a:latin typeface="Times New Roman"/>
              </a:rPr>
              <a:t>Extended</a:t>
            </a:r>
          </a:p>
          <a:p>
            <a:pPr defTabSz="806867">
              <a:lnSpc>
                <a:spcPts val="2305"/>
              </a:lnSpc>
              <a:tabLst>
                <a:tab pos="56032" algn="l"/>
              </a:tabLst>
              <a:defRPr/>
            </a:pPr>
            <a:r>
              <a:rPr lang="en-US" sz="1790">
                <a:solidFill>
                  <a:srgbClr val="000000"/>
                </a:solidFill>
                <a:latin typeface="Times New Roman"/>
              </a:rPr>
              <a:t>	Padding</a:t>
            </a:r>
          </a:p>
        </p:txBody>
      </p:sp>
      <p:sp>
        <p:nvSpPr>
          <p:cNvPr id="15" name="TextBox 14"/>
          <p:cNvSpPr txBox="1"/>
          <p:nvPr/>
        </p:nvSpPr>
        <p:spPr>
          <a:xfrm>
            <a:off x="2662294" y="4450791"/>
            <a:ext cx="6312177" cy="1474763"/>
          </a:xfrm>
          <a:prstGeom prst="rect">
            <a:avLst/>
          </a:prstGeom>
          <a:noFill/>
        </p:spPr>
        <p:txBody>
          <a:bodyPr vert="horz" wrap="none" lIns="0" tIns="0" rIns="0" bIns="0" rtlCol="0">
            <a:spAutoFit/>
          </a:bodyPr>
          <a:lstStyle/>
          <a:p>
            <a:pPr defTabSz="806867">
              <a:lnSpc>
                <a:spcPts val="1254"/>
              </a:lnSpc>
              <a:tabLst>
                <a:tab pos="123271" algn="l"/>
                <a:tab pos="235336" algn="l"/>
              </a:tabLst>
              <a:defRPr/>
            </a:pPr>
            <a:r>
              <a:rPr lang="en-US" sz="1588"/>
              <a:t>	</a:t>
            </a:r>
            <a:r>
              <a:rPr lang="en-US" sz="1459">
                <a:solidFill>
                  <a:srgbClr val="231F20"/>
                </a:solidFill>
                <a:latin typeface="Segoe UI"/>
              </a:rPr>
              <a:t>Fig.  12.6:    A Sequence of Paddings for Reference VOPs in MPEG-4.</a:t>
            </a:r>
          </a:p>
          <a:p>
            <a:pPr defTabSz="806867">
              <a:lnSpc>
                <a:spcPts val="882"/>
              </a:lnSpc>
              <a:tabLst>
                <a:tab pos="123271" algn="l"/>
                <a:tab pos="235336" algn="l"/>
              </a:tabLst>
              <a:defRPr/>
            </a:pPr>
            <a:endParaRPr lang="en-US" sz="1459">
              <a:solidFill>
                <a:srgbClr val="231F20"/>
              </a:solidFill>
              <a:latin typeface="Segoe UI"/>
            </a:endParaRPr>
          </a:p>
          <a:p>
            <a:pPr defTabSz="806867">
              <a:lnSpc>
                <a:spcPts val="882"/>
              </a:lnSpc>
              <a:tabLst>
                <a:tab pos="123271" algn="l"/>
                <a:tab pos="235336" algn="l"/>
              </a:tabLst>
              <a:defRPr/>
            </a:pPr>
            <a:endParaRPr lang="en-US" sz="1459">
              <a:solidFill>
                <a:srgbClr val="231F20"/>
              </a:solidFill>
              <a:latin typeface="Segoe UI"/>
            </a:endParaRPr>
          </a:p>
          <a:p>
            <a:pPr defTabSz="806867">
              <a:lnSpc>
                <a:spcPts val="882"/>
              </a:lnSpc>
              <a:tabLst>
                <a:tab pos="123271" algn="l"/>
                <a:tab pos="235336" algn="l"/>
              </a:tabLst>
              <a:defRPr/>
            </a:pPr>
            <a:endParaRPr lang="en-US" sz="1459">
              <a:solidFill>
                <a:srgbClr val="231F20"/>
              </a:solidFill>
              <a:latin typeface="Segoe UI"/>
            </a:endParaRPr>
          </a:p>
          <a:p>
            <a:pPr defTabSz="806867">
              <a:lnSpc>
                <a:spcPts val="2896"/>
              </a:lnSpc>
              <a:tabLst>
                <a:tab pos="123271" algn="l"/>
                <a:tab pos="235336" algn="l"/>
              </a:tabLst>
              <a:defRPr/>
            </a:pPr>
            <a:r>
              <a:rPr lang="en-US" sz="1750" i="1">
                <a:solidFill>
                  <a:srgbClr val="231F20"/>
                </a:solidFill>
                <a:latin typeface="Segoe UI"/>
              </a:rPr>
              <a:t>• </a:t>
            </a:r>
            <a:r>
              <a:rPr lang="en-US" sz="1750">
                <a:solidFill>
                  <a:srgbClr val="231F20"/>
                </a:solidFill>
                <a:latin typeface="Segoe UI"/>
              </a:rPr>
              <a:t>Afterwards,  for  all  </a:t>
            </a:r>
            <a:r>
              <a:rPr lang="en-US" sz="1750" b="1">
                <a:solidFill>
                  <a:srgbClr val="231F20"/>
                </a:solidFill>
                <a:latin typeface="Segoe UI"/>
              </a:rPr>
              <a:t>Exterior  Macroblocks </a:t>
            </a:r>
            <a:r>
              <a:rPr lang="en-US" sz="1750">
                <a:solidFill>
                  <a:srgbClr val="231F20"/>
                </a:solidFill>
                <a:latin typeface="Segoe UI"/>
              </a:rPr>
              <a:t>that  are  outside</a:t>
            </a:r>
          </a:p>
          <a:p>
            <a:pPr defTabSz="806867">
              <a:lnSpc>
                <a:spcPts val="2128"/>
              </a:lnSpc>
              <a:tabLst>
                <a:tab pos="123271" algn="l"/>
                <a:tab pos="235336" algn="l"/>
              </a:tabLst>
              <a:defRPr/>
            </a:pPr>
            <a:r>
              <a:rPr lang="en-US" sz="1750">
                <a:solidFill>
                  <a:srgbClr val="231F20"/>
                </a:solidFill>
                <a:latin typeface="Segoe UI"/>
              </a:rPr>
              <a:t>		of  the  VOP  but  adjacent  to  one  or  more  Boundary  MBs,</a:t>
            </a:r>
          </a:p>
          <a:p>
            <a:pPr defTabSz="806867">
              <a:lnSpc>
                <a:spcPts val="882"/>
              </a:lnSpc>
              <a:tabLst>
                <a:tab pos="123271" algn="l"/>
                <a:tab pos="235336" algn="l"/>
              </a:tabLst>
              <a:defRPr/>
            </a:pPr>
            <a:endParaRPr lang="en-US" sz="1750">
              <a:solidFill>
                <a:srgbClr val="231F20"/>
              </a:solidFill>
              <a:latin typeface="Segoe UI"/>
            </a:endParaRPr>
          </a:p>
          <a:p>
            <a:pPr defTabSz="806867">
              <a:lnSpc>
                <a:spcPts val="1585"/>
              </a:lnSpc>
              <a:tabLst>
                <a:tab pos="123271" algn="l"/>
                <a:tab pos="235336" algn="l"/>
              </a:tabLst>
              <a:defRPr/>
            </a:pPr>
            <a:r>
              <a:rPr lang="en-US" sz="1750">
                <a:solidFill>
                  <a:srgbClr val="231F20"/>
                </a:solidFill>
                <a:latin typeface="Segoe UI"/>
              </a:rPr>
              <a:t>		</a:t>
            </a:r>
            <a:r>
              <a:rPr lang="en-US" sz="1750" i="1">
                <a:solidFill>
                  <a:srgbClr val="231F20"/>
                </a:solidFill>
                <a:latin typeface="Segoe UI"/>
              </a:rPr>
              <a:t>extended padding </a:t>
            </a:r>
            <a:r>
              <a:rPr lang="en-US" sz="1750">
                <a:solidFill>
                  <a:srgbClr val="231F20"/>
                </a:solidFill>
                <a:latin typeface="Segoe UI"/>
              </a:rPr>
              <a:t>will be applied.</a:t>
            </a:r>
          </a:p>
        </p:txBody>
      </p:sp>
      <p:sp>
        <p:nvSpPr>
          <p:cNvPr id="19" name="Footer Placeholder 18">
            <a:extLst>
              <a:ext uri="{FF2B5EF4-FFF2-40B4-BE49-F238E27FC236}">
                <a16:creationId xmlns:a16="http://schemas.microsoft.com/office/drawing/2014/main" id="{D7546814-AC4C-4E89-B008-E6E00EE91D6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2118215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759.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5437707" cy="3258008"/>
          </a:xfrm>
          <a:prstGeom prst="rect">
            <a:avLst/>
          </a:prstGeom>
          <a:noFill/>
        </p:spPr>
        <p:txBody>
          <a:bodyPr vert="horz" wrap="none" lIns="0" tIns="0" rIns="0" bIns="0" rtlCol="0">
            <a:spAutoFit/>
          </a:bodyPr>
          <a:lstStyle/>
          <a:p>
            <a:pPr defTabSz="806867">
              <a:lnSpc>
                <a:spcPts val="1045"/>
              </a:lnSpc>
              <a:tabLst>
                <a:tab pos="425846" algn="l"/>
                <a:tab pos="661182" algn="l"/>
                <a:tab pos="818073" algn="l"/>
                <a:tab pos="974964" algn="l"/>
                <a:tab pos="1131854" algn="l"/>
                <a:tab pos="1288745" algn="l"/>
              </a:tabLst>
              <a:defRPr/>
            </a:pPr>
            <a:r>
              <a:rPr lang="en-US" sz="1215" i="1">
                <a:solidFill>
                  <a:srgbClr val="231F20"/>
                </a:solidFill>
                <a:latin typeface="Segoe UI"/>
              </a:rPr>
              <a:t>Fundamentals of Multimedia, Chapter 12</a:t>
            </a:r>
          </a:p>
          <a:p>
            <a:pPr defTabSz="806867">
              <a:lnSpc>
                <a:spcPts val="882"/>
              </a:lnSpc>
              <a:tabLst>
                <a:tab pos="425846" algn="l"/>
                <a:tab pos="661182" algn="l"/>
                <a:tab pos="818073" algn="l"/>
                <a:tab pos="974964" algn="l"/>
                <a:tab pos="1131854" algn="l"/>
                <a:tab pos="1288745" algn="l"/>
              </a:tabLst>
              <a:defRPr/>
            </a:pPr>
            <a:endParaRPr lang="en-US" sz="1215" i="1">
              <a:solidFill>
                <a:srgbClr val="231F20"/>
              </a:solidFill>
              <a:latin typeface="Segoe UI"/>
            </a:endParaRPr>
          </a:p>
          <a:p>
            <a:pPr defTabSz="806867">
              <a:lnSpc>
                <a:spcPts val="882"/>
              </a:lnSpc>
              <a:tabLst>
                <a:tab pos="425846" algn="l"/>
                <a:tab pos="661182" algn="l"/>
                <a:tab pos="818073" algn="l"/>
                <a:tab pos="974964" algn="l"/>
                <a:tab pos="1131854" algn="l"/>
                <a:tab pos="1288745" algn="l"/>
              </a:tabLst>
              <a:defRPr/>
            </a:pPr>
            <a:endParaRPr lang="en-US" sz="1215" i="1">
              <a:solidFill>
                <a:srgbClr val="231F20"/>
              </a:solidFill>
              <a:latin typeface="Segoe UI"/>
            </a:endParaRPr>
          </a:p>
          <a:p>
            <a:pPr defTabSz="806867">
              <a:lnSpc>
                <a:spcPts val="882"/>
              </a:lnSpc>
              <a:tabLst>
                <a:tab pos="425846" algn="l"/>
                <a:tab pos="661182" algn="l"/>
                <a:tab pos="818073" algn="l"/>
                <a:tab pos="974964" algn="l"/>
                <a:tab pos="1131854" algn="l"/>
                <a:tab pos="1288745" algn="l"/>
              </a:tabLst>
              <a:defRPr/>
            </a:pPr>
            <a:endParaRPr lang="en-US" sz="1215" i="1">
              <a:solidFill>
                <a:srgbClr val="231F20"/>
              </a:solidFill>
              <a:latin typeface="Segoe UI"/>
            </a:endParaRPr>
          </a:p>
          <a:p>
            <a:pPr defTabSz="806867">
              <a:lnSpc>
                <a:spcPts val="882"/>
              </a:lnSpc>
              <a:tabLst>
                <a:tab pos="425846" algn="l"/>
                <a:tab pos="661182" algn="l"/>
                <a:tab pos="818073" algn="l"/>
                <a:tab pos="974964" algn="l"/>
                <a:tab pos="1131854" algn="l"/>
                <a:tab pos="1288745" algn="l"/>
              </a:tabLst>
              <a:defRPr/>
            </a:pPr>
            <a:endParaRPr lang="en-US" sz="1215" i="1">
              <a:solidFill>
                <a:srgbClr val="231F20"/>
              </a:solidFill>
              <a:latin typeface="Segoe UI"/>
            </a:endParaRPr>
          </a:p>
          <a:p>
            <a:pPr defTabSz="806867">
              <a:lnSpc>
                <a:spcPts val="882"/>
              </a:lnSpc>
              <a:tabLst>
                <a:tab pos="425846" algn="l"/>
                <a:tab pos="661182" algn="l"/>
                <a:tab pos="818073" algn="l"/>
                <a:tab pos="974964" algn="l"/>
                <a:tab pos="1131854" algn="l"/>
                <a:tab pos="1288745" algn="l"/>
              </a:tabLst>
              <a:defRPr/>
            </a:pPr>
            <a:endParaRPr lang="en-US" sz="1215" i="1">
              <a:solidFill>
                <a:srgbClr val="231F20"/>
              </a:solidFill>
              <a:latin typeface="Segoe UI"/>
            </a:endParaRPr>
          </a:p>
          <a:p>
            <a:pPr defTabSz="806867">
              <a:lnSpc>
                <a:spcPts val="1763"/>
              </a:lnSpc>
              <a:tabLst>
                <a:tab pos="425846" algn="l"/>
                <a:tab pos="661182" algn="l"/>
                <a:tab pos="818073" algn="l"/>
                <a:tab pos="974964" algn="l"/>
                <a:tab pos="1131854" algn="l"/>
                <a:tab pos="1288745" algn="l"/>
              </a:tabLst>
              <a:defRPr/>
            </a:pPr>
            <a:r>
              <a:rPr lang="en-US" sz="1215" i="1">
                <a:solidFill>
                  <a:srgbClr val="231F20"/>
                </a:solidFill>
                <a:latin typeface="Segoe UI"/>
              </a:rPr>
              <a:t>	</a:t>
            </a:r>
            <a:r>
              <a:rPr lang="en-US" sz="1750" b="1">
                <a:solidFill>
                  <a:srgbClr val="231F20"/>
                </a:solidFill>
                <a:latin typeface="Segoe UI"/>
              </a:rPr>
              <a:t>Algorithm 12.1   Horizontal Repetitive Padding</a:t>
            </a:r>
            <a:r>
              <a:rPr lang="en-US" sz="1750">
                <a:solidFill>
                  <a:srgbClr val="231F20"/>
                </a:solidFill>
                <a:latin typeface="Segoe UI"/>
              </a:rPr>
              <a:t>:</a:t>
            </a:r>
          </a:p>
          <a:p>
            <a:pPr defTabSz="806867">
              <a:lnSpc>
                <a:spcPts val="882"/>
              </a:lnSpc>
              <a:tabLst>
                <a:tab pos="425846" algn="l"/>
                <a:tab pos="661182" algn="l"/>
                <a:tab pos="818073" algn="l"/>
                <a:tab pos="974964" algn="l"/>
                <a:tab pos="1131854" algn="l"/>
                <a:tab pos="1288745" algn="l"/>
              </a:tabLst>
              <a:defRPr/>
            </a:pPr>
            <a:endParaRPr lang="en-US" sz="1750">
              <a:solidFill>
                <a:srgbClr val="231F20"/>
              </a:solidFill>
              <a:latin typeface="Segoe UI"/>
            </a:endParaRPr>
          </a:p>
          <a:p>
            <a:pPr defTabSz="806867">
              <a:lnSpc>
                <a:spcPts val="2056"/>
              </a:lnSpc>
              <a:tabLst>
                <a:tab pos="425846" algn="l"/>
                <a:tab pos="661182" algn="l"/>
                <a:tab pos="818073" algn="l"/>
                <a:tab pos="974964" algn="l"/>
                <a:tab pos="1131854" algn="l"/>
                <a:tab pos="1288745" algn="l"/>
              </a:tabLst>
              <a:defRPr/>
            </a:pPr>
            <a:r>
              <a:rPr lang="en-US" sz="1750">
                <a:solidFill>
                  <a:srgbClr val="231F20"/>
                </a:solidFill>
                <a:latin typeface="Segoe UI"/>
              </a:rPr>
              <a:t>	</a:t>
            </a:r>
            <a:r>
              <a:rPr lang="en-US" sz="1459">
                <a:solidFill>
                  <a:srgbClr val="231F20"/>
                </a:solidFill>
                <a:latin typeface="Segoe UI"/>
              </a:rPr>
              <a:t>begin</a:t>
            </a:r>
          </a:p>
          <a:p>
            <a:pPr defTabSz="806867">
              <a:lnSpc>
                <a:spcPts val="882"/>
              </a:lnSpc>
              <a:tabLst>
                <a:tab pos="425846" algn="l"/>
                <a:tab pos="661182" algn="l"/>
                <a:tab pos="818073" algn="l"/>
                <a:tab pos="974964" algn="l"/>
                <a:tab pos="1131854" algn="l"/>
                <a:tab pos="1288745" algn="l"/>
              </a:tabLst>
              <a:defRPr/>
            </a:pPr>
            <a:endParaRPr lang="en-US" sz="1459">
              <a:solidFill>
                <a:srgbClr val="231F20"/>
              </a:solidFill>
              <a:latin typeface="Segoe UI"/>
            </a:endParaRPr>
          </a:p>
          <a:p>
            <a:pPr defTabSz="806867">
              <a:lnSpc>
                <a:spcPts val="2103"/>
              </a:lnSpc>
              <a:tabLst>
                <a:tab pos="425846" algn="l"/>
                <a:tab pos="661182" algn="l"/>
                <a:tab pos="818073" algn="l"/>
                <a:tab pos="974964" algn="l"/>
                <a:tab pos="1131854" algn="l"/>
                <a:tab pos="1288745" algn="l"/>
              </a:tabLst>
              <a:defRPr/>
            </a:pPr>
            <a:r>
              <a:rPr lang="en-US" sz="1459">
                <a:solidFill>
                  <a:srgbClr val="231F20"/>
                </a:solidFill>
                <a:latin typeface="Segoe UI"/>
              </a:rPr>
              <a:t>		for all rows in Boundary MBs in the Reference VOP</a:t>
            </a:r>
          </a:p>
          <a:p>
            <a:pPr defTabSz="806867">
              <a:lnSpc>
                <a:spcPts val="882"/>
              </a:lnSpc>
              <a:tabLst>
                <a:tab pos="425846" algn="l"/>
                <a:tab pos="661182" algn="l"/>
                <a:tab pos="818073" algn="l"/>
                <a:tab pos="974964" algn="l"/>
                <a:tab pos="1131854" algn="l"/>
                <a:tab pos="1288745" algn="l"/>
              </a:tabLst>
              <a:defRPr/>
            </a:pPr>
            <a:endParaRPr lang="en-US" sz="1459">
              <a:solidFill>
                <a:srgbClr val="231F20"/>
              </a:solidFill>
              <a:latin typeface="Segoe UI"/>
            </a:endParaRPr>
          </a:p>
          <a:p>
            <a:pPr defTabSz="806867">
              <a:lnSpc>
                <a:spcPts val="2389"/>
              </a:lnSpc>
              <a:tabLst>
                <a:tab pos="425846" algn="l"/>
                <a:tab pos="661182" algn="l"/>
                <a:tab pos="818073" algn="l"/>
                <a:tab pos="974964" algn="l"/>
                <a:tab pos="1131854" algn="l"/>
                <a:tab pos="1288745" algn="l"/>
              </a:tabLst>
              <a:defRPr/>
            </a:pPr>
            <a:r>
              <a:rPr lang="en-US" sz="1459">
                <a:solidFill>
                  <a:srgbClr val="231F20"/>
                </a:solidFill>
                <a:latin typeface="Segoe UI"/>
              </a:rPr>
              <a:t>			if </a:t>
            </a:r>
            <a:r>
              <a:rPr lang="en-US" sz="1459" i="1">
                <a:solidFill>
                  <a:srgbClr val="231F20"/>
                </a:solidFill>
                <a:latin typeface="Segoe UI"/>
              </a:rPr>
              <a:t>∃ </a:t>
            </a:r>
            <a:r>
              <a:rPr lang="en-US" sz="1459">
                <a:solidFill>
                  <a:srgbClr val="231F20"/>
                </a:solidFill>
                <a:latin typeface="Segoe UI"/>
              </a:rPr>
              <a:t>(boundary pixel) in the row</a:t>
            </a:r>
          </a:p>
          <a:p>
            <a:pPr defTabSz="806867">
              <a:lnSpc>
                <a:spcPts val="882"/>
              </a:lnSpc>
              <a:tabLst>
                <a:tab pos="425846" algn="l"/>
                <a:tab pos="661182" algn="l"/>
                <a:tab pos="818073" algn="l"/>
                <a:tab pos="974964" algn="l"/>
                <a:tab pos="1131854" algn="l"/>
                <a:tab pos="1288745" algn="l"/>
              </a:tabLst>
              <a:defRPr/>
            </a:pPr>
            <a:endParaRPr lang="en-US" sz="1459">
              <a:solidFill>
                <a:srgbClr val="231F20"/>
              </a:solidFill>
              <a:latin typeface="Segoe UI"/>
            </a:endParaRPr>
          </a:p>
          <a:p>
            <a:pPr defTabSz="806867">
              <a:lnSpc>
                <a:spcPts val="2103"/>
              </a:lnSpc>
              <a:tabLst>
                <a:tab pos="425846" algn="l"/>
                <a:tab pos="661182" algn="l"/>
                <a:tab pos="818073" algn="l"/>
                <a:tab pos="974964" algn="l"/>
                <a:tab pos="1131854" algn="l"/>
                <a:tab pos="1288745" algn="l"/>
              </a:tabLst>
              <a:defRPr/>
            </a:pPr>
            <a:r>
              <a:rPr lang="en-US" sz="1459">
                <a:solidFill>
                  <a:srgbClr val="231F20"/>
                </a:solidFill>
                <a:latin typeface="Segoe UI"/>
              </a:rPr>
              <a:t>				for all </a:t>
            </a:r>
            <a:r>
              <a:rPr lang="en-US" sz="1459" i="1">
                <a:solidFill>
                  <a:srgbClr val="231F20"/>
                </a:solidFill>
                <a:latin typeface="Segoe UI"/>
              </a:rPr>
              <a:t>interval </a:t>
            </a:r>
            <a:r>
              <a:rPr lang="en-US" sz="1459">
                <a:solidFill>
                  <a:srgbClr val="231F20"/>
                </a:solidFill>
                <a:latin typeface="Segoe UI"/>
              </a:rPr>
              <a:t>outside of VOP</a:t>
            </a:r>
          </a:p>
          <a:p>
            <a:pPr defTabSz="806867">
              <a:lnSpc>
                <a:spcPts val="882"/>
              </a:lnSpc>
              <a:tabLst>
                <a:tab pos="425846" algn="l"/>
                <a:tab pos="661182" algn="l"/>
                <a:tab pos="818073" algn="l"/>
                <a:tab pos="974964" algn="l"/>
                <a:tab pos="1131854" algn="l"/>
                <a:tab pos="1288745" algn="l"/>
              </a:tabLst>
              <a:defRPr/>
            </a:pPr>
            <a:endParaRPr lang="en-US" sz="1459">
              <a:solidFill>
                <a:srgbClr val="231F20"/>
              </a:solidFill>
              <a:latin typeface="Segoe UI"/>
            </a:endParaRPr>
          </a:p>
          <a:p>
            <a:pPr defTabSz="806867">
              <a:lnSpc>
                <a:spcPts val="2103"/>
              </a:lnSpc>
              <a:tabLst>
                <a:tab pos="425846" algn="l"/>
                <a:tab pos="661182" algn="l"/>
                <a:tab pos="818073" algn="l"/>
                <a:tab pos="974964" algn="l"/>
                <a:tab pos="1131854" algn="l"/>
                <a:tab pos="1288745" algn="l"/>
              </a:tabLst>
              <a:defRPr/>
            </a:pPr>
            <a:r>
              <a:rPr lang="en-US" sz="1459">
                <a:solidFill>
                  <a:srgbClr val="231F20"/>
                </a:solidFill>
                <a:latin typeface="Segoe UI"/>
              </a:rPr>
              <a:t>					if </a:t>
            </a:r>
            <a:r>
              <a:rPr lang="en-US" sz="1459" i="1">
                <a:solidFill>
                  <a:srgbClr val="231F20"/>
                </a:solidFill>
                <a:latin typeface="Segoe UI"/>
              </a:rPr>
              <a:t>interval </a:t>
            </a:r>
            <a:r>
              <a:rPr lang="en-US" sz="1459">
                <a:solidFill>
                  <a:srgbClr val="231F20"/>
                </a:solidFill>
                <a:latin typeface="Segoe UI"/>
              </a:rPr>
              <a:t>is bounded by only one boundary pixel </a:t>
            </a:r>
            <a:r>
              <a:rPr lang="en-US" sz="1459" i="1">
                <a:solidFill>
                  <a:srgbClr val="231F20"/>
                </a:solidFill>
                <a:latin typeface="Segoe UI"/>
              </a:rPr>
              <a:t>b</a:t>
            </a:r>
          </a:p>
          <a:p>
            <a:pPr defTabSz="806867">
              <a:lnSpc>
                <a:spcPts val="882"/>
              </a:lnSpc>
              <a:tabLst>
                <a:tab pos="425846" algn="l"/>
                <a:tab pos="661182" algn="l"/>
                <a:tab pos="818073" algn="l"/>
                <a:tab pos="974964" algn="l"/>
                <a:tab pos="1131854" algn="l"/>
                <a:tab pos="1288745" algn="l"/>
              </a:tabLst>
              <a:defRPr/>
            </a:pPr>
            <a:endParaRPr lang="en-US" sz="1459" i="1">
              <a:solidFill>
                <a:srgbClr val="231F20"/>
              </a:solidFill>
              <a:latin typeface="Segoe UI"/>
            </a:endParaRPr>
          </a:p>
          <a:p>
            <a:pPr defTabSz="806867">
              <a:lnSpc>
                <a:spcPts val="2103"/>
              </a:lnSpc>
              <a:tabLst>
                <a:tab pos="425846" algn="l"/>
                <a:tab pos="661182" algn="l"/>
                <a:tab pos="818073" algn="l"/>
                <a:tab pos="974964" algn="l"/>
                <a:tab pos="1131854" algn="l"/>
                <a:tab pos="1288745" algn="l"/>
              </a:tabLst>
              <a:defRPr/>
            </a:pPr>
            <a:r>
              <a:rPr lang="en-US" sz="1459" i="1">
                <a:solidFill>
                  <a:srgbClr val="231F20"/>
                </a:solidFill>
                <a:latin typeface="Segoe UI"/>
              </a:rPr>
              <a:t>						</a:t>
            </a:r>
            <a:r>
              <a:rPr lang="en-US" sz="1459">
                <a:solidFill>
                  <a:srgbClr val="231F20"/>
                </a:solidFill>
                <a:latin typeface="Segoe UI"/>
              </a:rPr>
              <a:t>assign the value of </a:t>
            </a:r>
            <a:r>
              <a:rPr lang="en-US" sz="1459" i="1">
                <a:solidFill>
                  <a:srgbClr val="231F20"/>
                </a:solidFill>
                <a:latin typeface="Segoe UI"/>
              </a:rPr>
              <a:t>b </a:t>
            </a:r>
            <a:r>
              <a:rPr lang="en-US" sz="1459">
                <a:solidFill>
                  <a:srgbClr val="231F20"/>
                </a:solidFill>
                <a:latin typeface="Segoe UI"/>
              </a:rPr>
              <a:t>to all pixels in </a:t>
            </a:r>
            <a:r>
              <a:rPr lang="en-US" sz="1459" i="1">
                <a:solidFill>
                  <a:srgbClr val="231F20"/>
                </a:solidFill>
                <a:latin typeface="Segoe UI"/>
              </a:rPr>
              <a:t>interval</a:t>
            </a:r>
          </a:p>
        </p:txBody>
      </p:sp>
      <p:sp>
        <p:nvSpPr>
          <p:cNvPr id="5" name="TextBox 4"/>
          <p:cNvSpPr txBox="1"/>
          <p:nvPr/>
        </p:nvSpPr>
        <p:spPr>
          <a:xfrm>
            <a:off x="3605115" y="3813190"/>
            <a:ext cx="320601"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else</a:t>
            </a:r>
          </a:p>
        </p:txBody>
      </p:sp>
      <p:sp>
        <p:nvSpPr>
          <p:cNvPr id="6" name="TextBox 5"/>
          <p:cNvSpPr txBox="1"/>
          <p:nvPr/>
        </p:nvSpPr>
        <p:spPr>
          <a:xfrm>
            <a:off x="4259834" y="3813191"/>
            <a:ext cx="4594656" cy="192360"/>
          </a:xfrm>
          <a:prstGeom prst="rect">
            <a:avLst/>
          </a:prstGeom>
          <a:noFill/>
        </p:spPr>
        <p:txBody>
          <a:bodyPr vert="horz" wrap="none" lIns="0" tIns="0" rIns="0" bIns="0" rtlCol="0">
            <a:spAutoFit/>
          </a:bodyPr>
          <a:lstStyle/>
          <a:p>
            <a:pPr>
              <a:lnSpc>
                <a:spcPts val="1530"/>
              </a:lnSpc>
            </a:pPr>
            <a:r>
              <a:rPr lang="en-US" sz="1459">
                <a:solidFill>
                  <a:srgbClr val="231F20"/>
                </a:solidFill>
                <a:latin typeface="Segoe UI"/>
              </a:rPr>
              <a:t>// </a:t>
            </a:r>
            <a:r>
              <a:rPr lang="en-US" sz="1459" i="1">
                <a:solidFill>
                  <a:srgbClr val="231F20"/>
                </a:solidFill>
                <a:latin typeface="Segoe UI"/>
              </a:rPr>
              <a:t>interval </a:t>
            </a:r>
            <a:r>
              <a:rPr lang="en-US" sz="1459">
                <a:solidFill>
                  <a:srgbClr val="231F20"/>
                </a:solidFill>
                <a:latin typeface="Segoe UI"/>
              </a:rPr>
              <a:t>is bounded by two boundary pixels </a:t>
            </a:r>
            <a:r>
              <a:rPr lang="en-US" sz="1459" i="1">
                <a:solidFill>
                  <a:srgbClr val="231F20"/>
                </a:solidFill>
                <a:latin typeface="Segoe UI"/>
              </a:rPr>
              <a:t>b</a:t>
            </a:r>
            <a:r>
              <a:rPr lang="en-US" sz="1054">
                <a:solidFill>
                  <a:srgbClr val="231F20"/>
                </a:solidFill>
                <a:latin typeface="Segoe UI"/>
              </a:rPr>
              <a:t>1  </a:t>
            </a:r>
            <a:r>
              <a:rPr lang="en-US" sz="1459">
                <a:solidFill>
                  <a:srgbClr val="231F20"/>
                </a:solidFill>
                <a:latin typeface="Segoe UI"/>
              </a:rPr>
              <a:t>and </a:t>
            </a:r>
            <a:r>
              <a:rPr lang="en-US" sz="1459" i="1">
                <a:solidFill>
                  <a:srgbClr val="231F20"/>
                </a:solidFill>
                <a:latin typeface="Segoe UI"/>
              </a:rPr>
              <a:t>b</a:t>
            </a:r>
            <a:r>
              <a:rPr lang="en-US" sz="1054">
                <a:solidFill>
                  <a:srgbClr val="231F20"/>
                </a:solidFill>
                <a:latin typeface="Segoe UI"/>
              </a:rPr>
              <a:t>2</a:t>
            </a:r>
          </a:p>
        </p:txBody>
      </p:sp>
      <p:sp>
        <p:nvSpPr>
          <p:cNvPr id="7" name="TextBox 6"/>
          <p:cNvSpPr txBox="1"/>
          <p:nvPr/>
        </p:nvSpPr>
        <p:spPr>
          <a:xfrm>
            <a:off x="2662293" y="4192607"/>
            <a:ext cx="6071534" cy="1461939"/>
          </a:xfrm>
          <a:prstGeom prst="rect">
            <a:avLst/>
          </a:prstGeom>
          <a:noFill/>
        </p:spPr>
        <p:txBody>
          <a:bodyPr vert="horz" wrap="none" lIns="0" tIns="0" rIns="0" bIns="0" rtlCol="0">
            <a:spAutoFit/>
          </a:bodyPr>
          <a:lstStyle/>
          <a:p>
            <a:pPr defTabSz="806867">
              <a:lnSpc>
                <a:spcPts val="1528"/>
              </a:lnSpc>
              <a:tabLst>
                <a:tab pos="235336" algn="l"/>
                <a:tab pos="1098235" algn="l"/>
              </a:tabLst>
              <a:defRPr/>
            </a:pPr>
            <a:r>
              <a:rPr lang="en-US" sz="1588"/>
              <a:t>		</a:t>
            </a:r>
            <a:r>
              <a:rPr lang="en-US" sz="1459">
                <a:solidFill>
                  <a:srgbClr val="231F20"/>
                </a:solidFill>
                <a:latin typeface="Segoe UI"/>
              </a:rPr>
              <a:t>assign the value of (</a:t>
            </a:r>
            <a:r>
              <a:rPr lang="en-US" sz="1459" i="1">
                <a:solidFill>
                  <a:srgbClr val="231F20"/>
                </a:solidFill>
                <a:latin typeface="Segoe UI"/>
              </a:rPr>
              <a:t>b</a:t>
            </a:r>
            <a:r>
              <a:rPr lang="en-US" sz="1054">
                <a:solidFill>
                  <a:srgbClr val="231F20"/>
                </a:solidFill>
                <a:latin typeface="Segoe UI"/>
              </a:rPr>
              <a:t>1 </a:t>
            </a:r>
            <a:r>
              <a:rPr lang="en-US" sz="1459">
                <a:solidFill>
                  <a:srgbClr val="231F20"/>
                </a:solidFill>
                <a:latin typeface="Segoe UI"/>
              </a:rPr>
              <a:t>+ </a:t>
            </a:r>
            <a:r>
              <a:rPr lang="en-US" sz="1459" i="1">
                <a:solidFill>
                  <a:srgbClr val="231F20"/>
                </a:solidFill>
                <a:latin typeface="Segoe UI"/>
              </a:rPr>
              <a:t>b</a:t>
            </a:r>
            <a:r>
              <a:rPr lang="en-US" sz="1054">
                <a:solidFill>
                  <a:srgbClr val="231F20"/>
                </a:solidFill>
                <a:latin typeface="Segoe UI"/>
              </a:rPr>
              <a:t>2</a:t>
            </a:r>
            <a:r>
              <a:rPr lang="en-US" sz="1459">
                <a:solidFill>
                  <a:srgbClr val="231F20"/>
                </a:solidFill>
                <a:latin typeface="Segoe UI"/>
              </a:rPr>
              <a:t>)</a:t>
            </a:r>
            <a:r>
              <a:rPr lang="en-US" sz="1459" i="1">
                <a:solidFill>
                  <a:srgbClr val="231F20"/>
                </a:solidFill>
                <a:latin typeface="Segoe UI"/>
              </a:rPr>
              <a:t>/</a:t>
            </a:r>
            <a:r>
              <a:rPr lang="en-US" sz="1459">
                <a:solidFill>
                  <a:srgbClr val="231F20"/>
                </a:solidFill>
                <a:latin typeface="Segoe UI"/>
              </a:rPr>
              <a:t>2 to all pixels in </a:t>
            </a:r>
            <a:r>
              <a:rPr lang="en-US" sz="1459" i="1">
                <a:solidFill>
                  <a:srgbClr val="231F20"/>
                </a:solidFill>
                <a:latin typeface="Segoe UI"/>
              </a:rPr>
              <a:t>interval</a:t>
            </a:r>
          </a:p>
          <a:p>
            <a:pPr defTabSz="806867">
              <a:lnSpc>
                <a:spcPts val="882"/>
              </a:lnSpc>
              <a:tabLst>
                <a:tab pos="235336" algn="l"/>
                <a:tab pos="1098235" algn="l"/>
              </a:tabLst>
              <a:defRPr/>
            </a:pPr>
            <a:endParaRPr lang="en-US" sz="1459" i="1">
              <a:solidFill>
                <a:srgbClr val="231F20"/>
              </a:solidFill>
              <a:latin typeface="Segoe UI"/>
            </a:endParaRPr>
          </a:p>
          <a:p>
            <a:pPr defTabSz="806867">
              <a:lnSpc>
                <a:spcPts val="882"/>
              </a:lnSpc>
              <a:tabLst>
                <a:tab pos="235336" algn="l"/>
                <a:tab pos="1098235" algn="l"/>
              </a:tabLst>
              <a:defRPr/>
            </a:pPr>
            <a:endParaRPr lang="en-US" sz="1459" i="1">
              <a:solidFill>
                <a:srgbClr val="231F20"/>
              </a:solidFill>
              <a:latin typeface="Segoe UI"/>
            </a:endParaRPr>
          </a:p>
          <a:p>
            <a:pPr defTabSz="806867">
              <a:lnSpc>
                <a:spcPts val="1741"/>
              </a:lnSpc>
              <a:tabLst>
                <a:tab pos="235336" algn="l"/>
                <a:tab pos="1098235" algn="l"/>
              </a:tabLst>
              <a:defRPr/>
            </a:pPr>
            <a:r>
              <a:rPr lang="en-US" sz="1459" i="1">
                <a:solidFill>
                  <a:srgbClr val="231F20"/>
                </a:solidFill>
                <a:latin typeface="Segoe UI"/>
              </a:rPr>
              <a:t>	</a:t>
            </a:r>
            <a:r>
              <a:rPr lang="en-US" sz="1459">
                <a:solidFill>
                  <a:srgbClr val="231F20"/>
                </a:solidFill>
                <a:latin typeface="Segoe UI"/>
              </a:rPr>
              <a:t>end</a:t>
            </a:r>
          </a:p>
          <a:p>
            <a:pPr defTabSz="806867">
              <a:lnSpc>
                <a:spcPts val="882"/>
              </a:lnSpc>
              <a:tabLst>
                <a:tab pos="235336" algn="l"/>
                <a:tab pos="1098235" algn="l"/>
              </a:tabLst>
              <a:defRPr/>
            </a:pPr>
            <a:endParaRPr lang="en-US" sz="1459">
              <a:solidFill>
                <a:srgbClr val="231F20"/>
              </a:solidFill>
              <a:latin typeface="Segoe UI"/>
            </a:endParaRPr>
          </a:p>
          <a:p>
            <a:pPr defTabSz="806867">
              <a:lnSpc>
                <a:spcPts val="882"/>
              </a:lnSpc>
              <a:tabLst>
                <a:tab pos="235336" algn="l"/>
                <a:tab pos="1098235" algn="l"/>
              </a:tabLst>
              <a:defRPr/>
            </a:pPr>
            <a:endParaRPr lang="en-US" sz="1459">
              <a:solidFill>
                <a:srgbClr val="231F20"/>
              </a:solidFill>
              <a:latin typeface="Segoe UI"/>
            </a:endParaRPr>
          </a:p>
          <a:p>
            <a:pPr defTabSz="806867">
              <a:lnSpc>
                <a:spcPts val="2529"/>
              </a:lnSpc>
              <a:tabLst>
                <a:tab pos="235336" algn="l"/>
                <a:tab pos="1098235" algn="l"/>
              </a:tabLst>
              <a:defRPr/>
            </a:pPr>
            <a:r>
              <a:rPr lang="en-US" sz="1750" i="1">
                <a:solidFill>
                  <a:srgbClr val="231F20"/>
                </a:solidFill>
                <a:latin typeface="Segoe UI"/>
              </a:rPr>
              <a:t>• </a:t>
            </a:r>
            <a:r>
              <a:rPr lang="en-US" sz="1750">
                <a:solidFill>
                  <a:srgbClr val="231F20"/>
                </a:solidFill>
                <a:latin typeface="Segoe UI"/>
              </a:rPr>
              <a:t>The subsequent Vertical Repetitive Padding algorithm works</a:t>
            </a:r>
          </a:p>
          <a:p>
            <a:pPr defTabSz="806867">
              <a:lnSpc>
                <a:spcPts val="2128"/>
              </a:lnSpc>
              <a:tabLst>
                <a:tab pos="235336" algn="l"/>
                <a:tab pos="1098235" algn="l"/>
              </a:tabLst>
              <a:defRPr/>
            </a:pPr>
            <a:r>
              <a:rPr lang="en-US" sz="1750">
                <a:solidFill>
                  <a:srgbClr val="231F20"/>
                </a:solidFill>
                <a:latin typeface="Segoe UI"/>
              </a:rPr>
              <a:t>	in a similar manner.</a:t>
            </a:r>
          </a:p>
        </p:txBody>
      </p:sp>
      <p:sp>
        <p:nvSpPr>
          <p:cNvPr id="11" name="Footer Placeholder 10">
            <a:extLst>
              <a:ext uri="{FF2B5EF4-FFF2-40B4-BE49-F238E27FC236}">
                <a16:creationId xmlns:a16="http://schemas.microsoft.com/office/drawing/2014/main" id="{321DE7DA-565E-4AF5-AD58-12FFE6C6902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38371911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C0C.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6C2D.tmp"/>
          <p:cNvPicPr>
            <a:picLocks/>
          </p:cNvPicPr>
          <p:nvPr/>
        </p:nvPicPr>
        <p:blipFill>
          <a:blip r:embed="rId3" cstate="print"/>
          <a:stretch>
            <a:fillRect/>
          </a:stretch>
        </p:blipFill>
        <p:spPr>
          <a:xfrm>
            <a:off x="2454088" y="582706"/>
            <a:ext cx="7283824" cy="22412"/>
          </a:xfrm>
          <a:prstGeom prst="rect">
            <a:avLst/>
          </a:prstGeom>
        </p:spPr>
      </p:pic>
      <p:graphicFrame>
        <p:nvGraphicFramePr>
          <p:cNvPr id="5" name="Table 4"/>
          <p:cNvGraphicFramePr>
            <a:graphicFrameLocks noGrp="1"/>
          </p:cNvGraphicFramePr>
          <p:nvPr/>
        </p:nvGraphicFramePr>
        <p:xfrm>
          <a:off x="7378368" y="1806860"/>
          <a:ext cx="1925955" cy="1925930"/>
        </p:xfrm>
        <a:graphic>
          <a:graphicData uri="http://schemas.openxmlformats.org/drawingml/2006/table">
            <a:tbl>
              <a:tblPr firstRow="1" bandRow="1">
                <a:tableStyleId>{B301B821-A1FF-4177-AEE7-76D212191A09}</a:tableStyleId>
              </a:tblPr>
              <a:tblGrid>
                <a:gridCol w="320981">
                  <a:extLst>
                    <a:ext uri="{9D8B030D-6E8A-4147-A177-3AD203B41FA5}">
                      <a16:colId xmlns:a16="http://schemas.microsoft.com/office/drawing/2014/main" val="20000"/>
                    </a:ext>
                  </a:extLst>
                </a:gridCol>
                <a:gridCol w="320993">
                  <a:extLst>
                    <a:ext uri="{9D8B030D-6E8A-4147-A177-3AD203B41FA5}">
                      <a16:colId xmlns:a16="http://schemas.microsoft.com/office/drawing/2014/main" val="20001"/>
                    </a:ext>
                  </a:extLst>
                </a:gridCol>
                <a:gridCol w="320992">
                  <a:extLst>
                    <a:ext uri="{9D8B030D-6E8A-4147-A177-3AD203B41FA5}">
                      <a16:colId xmlns:a16="http://schemas.microsoft.com/office/drawing/2014/main" val="20002"/>
                    </a:ext>
                  </a:extLst>
                </a:gridCol>
                <a:gridCol w="321004">
                  <a:extLst>
                    <a:ext uri="{9D8B030D-6E8A-4147-A177-3AD203B41FA5}">
                      <a16:colId xmlns:a16="http://schemas.microsoft.com/office/drawing/2014/main" val="20003"/>
                    </a:ext>
                  </a:extLst>
                </a:gridCol>
                <a:gridCol w="320992">
                  <a:extLst>
                    <a:ext uri="{9D8B030D-6E8A-4147-A177-3AD203B41FA5}">
                      <a16:colId xmlns:a16="http://schemas.microsoft.com/office/drawing/2014/main" val="20004"/>
                    </a:ext>
                  </a:extLst>
                </a:gridCol>
                <a:gridCol w="320993">
                  <a:extLst>
                    <a:ext uri="{9D8B030D-6E8A-4147-A177-3AD203B41FA5}">
                      <a16:colId xmlns:a16="http://schemas.microsoft.com/office/drawing/2014/main" val="20005"/>
                    </a:ext>
                  </a:extLst>
                </a:gridCol>
              </a:tblGrid>
              <a:tr h="320981">
                <a:tc>
                  <a:txBody>
                    <a:bodyPr/>
                    <a:lstStyle/>
                    <a:p>
                      <a:pPr>
                        <a:lnSpc>
                          <a:spcPts val="1516"/>
                        </a:lnSpc>
                        <a:spcBef>
                          <a:spcPts val="0"/>
                        </a:spcBef>
                        <a:spcAft>
                          <a:spcPts val="0"/>
                        </a:spcAft>
                      </a:pPr>
                      <a:r>
                        <a:rPr lang="en-US" sz="1500" b="0" i="0">
                          <a:solidFill>
                            <a:srgbClr val="000000"/>
                          </a:solidFill>
                          <a:latin typeface="Times New Roman"/>
                        </a:rPr>
                        <a:t>45</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52</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0"/>
                  </a:ext>
                </a:extLst>
              </a:tr>
              <a:tr h="320846">
                <a:tc>
                  <a:txBody>
                    <a:bodyPr/>
                    <a:lstStyle/>
                    <a:p>
                      <a:pPr>
                        <a:lnSpc>
                          <a:spcPts val="1516"/>
                        </a:lnSpc>
                        <a:spcBef>
                          <a:spcPts val="0"/>
                        </a:spcBef>
                        <a:spcAft>
                          <a:spcPts val="0"/>
                        </a:spcAft>
                      </a:pPr>
                      <a:r>
                        <a:rPr lang="en-US" sz="1500" b="0" i="0">
                          <a:solidFill>
                            <a:srgbClr val="000000"/>
                          </a:solidFill>
                          <a:latin typeface="Times New Roman"/>
                        </a:rPr>
                        <a:t>42</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48</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1"/>
                  </a:ext>
                </a:extLst>
              </a:tr>
              <a:tr h="321138">
                <a:tc>
                  <a:txBody>
                    <a:bodyPr/>
                    <a:lstStyle/>
                    <a:p>
                      <a:pPr>
                        <a:lnSpc>
                          <a:spcPts val="1516"/>
                        </a:lnSpc>
                        <a:spcBef>
                          <a:spcPts val="0"/>
                        </a:spcBef>
                        <a:spcAft>
                          <a:spcPts val="0"/>
                        </a:spcAft>
                      </a:pPr>
                      <a:r>
                        <a:rPr lang="en-US" sz="1500" b="0" i="0">
                          <a:solidFill>
                            <a:srgbClr val="000000"/>
                          </a:solidFill>
                          <a:latin typeface="Times New Roman"/>
                        </a:rPr>
                        <a:t>51</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54</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2"/>
                  </a:ext>
                </a:extLst>
              </a:tr>
              <a:tr h="320981">
                <a:tc>
                  <a:txBody>
                    <a:bodyPr/>
                    <a:lstStyle/>
                    <a:p>
                      <a:pPr>
                        <a:lnSpc>
                          <a:spcPts val="1516"/>
                        </a:lnSpc>
                        <a:spcBef>
                          <a:spcPts val="0"/>
                        </a:spcBef>
                        <a:spcAft>
                          <a:spcPts val="0"/>
                        </a:spcAft>
                      </a:pPr>
                      <a:r>
                        <a:rPr lang="en-US" sz="1500" b="0" i="0">
                          <a:solidFill>
                            <a:srgbClr val="000000"/>
                          </a:solidFill>
                          <a:latin typeface="Times New Roman"/>
                        </a:rPr>
                        <a:t>51</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54</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3"/>
                  </a:ext>
                </a:extLst>
              </a:tr>
              <a:tr h="320992">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70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70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4"/>
                  </a:ext>
                </a:extLst>
              </a:tr>
              <a:tr h="320992">
                <a:tc>
                  <a:txBody>
                    <a:bodyPr/>
                    <a:lstStyle/>
                    <a:p>
                      <a:pPr>
                        <a:lnSpc>
                          <a:spcPts val="1516"/>
                        </a:lnSpc>
                        <a:spcBef>
                          <a:spcPts val="0"/>
                        </a:spcBef>
                        <a:spcAft>
                          <a:spcPts val="0"/>
                        </a:spcAft>
                      </a:pPr>
                      <a:r>
                        <a:rPr lang="en-US" sz="1500" b="0" i="0">
                          <a:solidFill>
                            <a:srgbClr val="000000"/>
                          </a:solidFill>
                          <a:latin typeface="Times New Roman"/>
                        </a:rPr>
                        <a:t>40</a:t>
                      </a:r>
                    </a:p>
                  </a:txBody>
                  <a:tcPr marL="0" marR="0" marT="0" marB="0">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80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90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nvGraphicFramePr>
        <p:xfrm>
          <a:off x="2884494" y="1806860"/>
          <a:ext cx="1925944" cy="1947132"/>
        </p:xfrm>
        <a:graphic>
          <a:graphicData uri="http://schemas.openxmlformats.org/drawingml/2006/table">
            <a:tbl>
              <a:tblPr firstRow="1" bandRow="1">
                <a:tableStyleId>{B301B821-A1FF-4177-AEE7-76D212191A09}</a:tableStyleId>
              </a:tblPr>
              <a:tblGrid>
                <a:gridCol w="320993">
                  <a:extLst>
                    <a:ext uri="{9D8B030D-6E8A-4147-A177-3AD203B41FA5}">
                      <a16:colId xmlns:a16="http://schemas.microsoft.com/office/drawing/2014/main" val="20000"/>
                    </a:ext>
                  </a:extLst>
                </a:gridCol>
                <a:gridCol w="320993">
                  <a:extLst>
                    <a:ext uri="{9D8B030D-6E8A-4147-A177-3AD203B41FA5}">
                      <a16:colId xmlns:a16="http://schemas.microsoft.com/office/drawing/2014/main" val="20001"/>
                    </a:ext>
                  </a:extLst>
                </a:gridCol>
                <a:gridCol w="320992">
                  <a:extLst>
                    <a:ext uri="{9D8B030D-6E8A-4147-A177-3AD203B41FA5}">
                      <a16:colId xmlns:a16="http://schemas.microsoft.com/office/drawing/2014/main" val="20002"/>
                    </a:ext>
                  </a:extLst>
                </a:gridCol>
                <a:gridCol w="320981">
                  <a:extLst>
                    <a:ext uri="{9D8B030D-6E8A-4147-A177-3AD203B41FA5}">
                      <a16:colId xmlns:a16="http://schemas.microsoft.com/office/drawing/2014/main" val="20003"/>
                    </a:ext>
                  </a:extLst>
                </a:gridCol>
                <a:gridCol w="320992">
                  <a:extLst>
                    <a:ext uri="{9D8B030D-6E8A-4147-A177-3AD203B41FA5}">
                      <a16:colId xmlns:a16="http://schemas.microsoft.com/office/drawing/2014/main" val="20004"/>
                    </a:ext>
                  </a:extLst>
                </a:gridCol>
                <a:gridCol w="320993">
                  <a:extLst>
                    <a:ext uri="{9D8B030D-6E8A-4147-A177-3AD203B41FA5}">
                      <a16:colId xmlns:a16="http://schemas.microsoft.com/office/drawing/2014/main" val="20005"/>
                    </a:ext>
                  </a:extLst>
                </a:gridCol>
              </a:tblGrid>
              <a:tr h="322729">
                <a:tc>
                  <a:txBody>
                    <a:bodyPr/>
                    <a:lstStyle/>
                    <a:p>
                      <a:pPr>
                        <a:lnSpc>
                          <a:spcPts val="1516"/>
                        </a:lnSpc>
                        <a:spcBef>
                          <a:spcPts val="0"/>
                        </a:spcBef>
                        <a:spcAft>
                          <a:spcPts val="0"/>
                        </a:spcAft>
                      </a:pPr>
                      <a:r>
                        <a:rPr lang="en-US" sz="1500" b="0" i="0">
                          <a:solidFill>
                            <a:srgbClr val="000000"/>
                          </a:solidFill>
                          <a:latin typeface="Times New Roman"/>
                        </a:rPr>
                        <a:t>45</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52</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0"/>
                  </a:ext>
                </a:extLst>
              </a:tr>
              <a:tr h="322729">
                <a:tc>
                  <a:txBody>
                    <a:bodyPr/>
                    <a:lstStyle/>
                    <a:p>
                      <a:pPr>
                        <a:lnSpc>
                          <a:spcPts val="1516"/>
                        </a:lnSpc>
                        <a:spcBef>
                          <a:spcPts val="0"/>
                        </a:spcBef>
                        <a:spcAft>
                          <a:spcPts val="0"/>
                        </a:spcAft>
                      </a:pPr>
                      <a:r>
                        <a:rPr lang="en-US" sz="1500" b="0" i="0">
                          <a:solidFill>
                            <a:srgbClr val="000000"/>
                          </a:solidFill>
                          <a:latin typeface="Times New Roman"/>
                        </a:rPr>
                        <a:t>42</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48</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1"/>
                  </a:ext>
                </a:extLst>
              </a:tr>
              <a:tr h="322729">
                <a:tc>
                  <a:txBody>
                    <a:bodyPr/>
                    <a:lstStyle/>
                    <a:p>
                      <a:endParaRPr lang="en-US" sz="1600"/>
                    </a:p>
                  </a:txBody>
                  <a:tcPr marL="80682" marR="80682" marT="40341" marB="40341">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2"/>
                  </a:ext>
                </a:extLst>
              </a:tr>
              <a:tr h="322729">
                <a:tc>
                  <a:txBody>
                    <a:bodyPr/>
                    <a:lstStyle/>
                    <a:p>
                      <a:endParaRPr lang="en-US" sz="1600"/>
                    </a:p>
                  </a:txBody>
                  <a:tcPr marL="80682" marR="80682" marT="40341" marB="40341">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3"/>
                  </a:ext>
                </a:extLst>
              </a:tr>
              <a:tr h="322729">
                <a:tc>
                  <a:txBody>
                    <a:bodyPr/>
                    <a:lstStyle/>
                    <a:p>
                      <a:endParaRPr lang="en-US" sz="1600"/>
                    </a:p>
                  </a:txBody>
                  <a:tcPr marL="80682" marR="80682" marT="40341" marB="40341">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70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4"/>
                  </a:ext>
                </a:extLst>
              </a:tr>
              <a:tr h="322729">
                <a:tc>
                  <a:txBody>
                    <a:bodyPr/>
                    <a:lstStyle/>
                    <a:p>
                      <a:pPr>
                        <a:lnSpc>
                          <a:spcPts val="1516"/>
                        </a:lnSpc>
                        <a:spcBef>
                          <a:spcPts val="0"/>
                        </a:spcBef>
                        <a:spcAft>
                          <a:spcPts val="0"/>
                        </a:spcAft>
                      </a:pPr>
                      <a:r>
                        <a:rPr lang="en-US" sz="1500" b="0" i="0">
                          <a:solidFill>
                            <a:srgbClr val="000000"/>
                          </a:solidFill>
                          <a:latin typeface="Times New Roman"/>
                        </a:rPr>
                        <a:t>40</a:t>
                      </a:r>
                    </a:p>
                  </a:txBody>
                  <a:tcPr marL="0" marR="0" marT="0" marB="0">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80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90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nvGraphicFramePr>
        <p:xfrm>
          <a:off x="5131433" y="1806860"/>
          <a:ext cx="1925931" cy="1933002"/>
        </p:xfrm>
        <a:graphic>
          <a:graphicData uri="http://schemas.openxmlformats.org/drawingml/2006/table">
            <a:tbl>
              <a:tblPr firstRow="1" bandRow="1">
                <a:tableStyleId>{B301B821-A1FF-4177-AEE7-76D212191A09}</a:tableStyleId>
              </a:tblPr>
              <a:tblGrid>
                <a:gridCol w="320992">
                  <a:extLst>
                    <a:ext uri="{9D8B030D-6E8A-4147-A177-3AD203B41FA5}">
                      <a16:colId xmlns:a16="http://schemas.microsoft.com/office/drawing/2014/main" val="20000"/>
                    </a:ext>
                  </a:extLst>
                </a:gridCol>
                <a:gridCol w="320993">
                  <a:extLst>
                    <a:ext uri="{9D8B030D-6E8A-4147-A177-3AD203B41FA5}">
                      <a16:colId xmlns:a16="http://schemas.microsoft.com/office/drawing/2014/main" val="20001"/>
                    </a:ext>
                  </a:extLst>
                </a:gridCol>
                <a:gridCol w="320992">
                  <a:extLst>
                    <a:ext uri="{9D8B030D-6E8A-4147-A177-3AD203B41FA5}">
                      <a16:colId xmlns:a16="http://schemas.microsoft.com/office/drawing/2014/main" val="20002"/>
                    </a:ext>
                  </a:extLst>
                </a:gridCol>
                <a:gridCol w="320981">
                  <a:extLst>
                    <a:ext uri="{9D8B030D-6E8A-4147-A177-3AD203B41FA5}">
                      <a16:colId xmlns:a16="http://schemas.microsoft.com/office/drawing/2014/main" val="20003"/>
                    </a:ext>
                  </a:extLst>
                </a:gridCol>
                <a:gridCol w="320992">
                  <a:extLst>
                    <a:ext uri="{9D8B030D-6E8A-4147-A177-3AD203B41FA5}">
                      <a16:colId xmlns:a16="http://schemas.microsoft.com/office/drawing/2014/main" val="20004"/>
                    </a:ext>
                  </a:extLst>
                </a:gridCol>
                <a:gridCol w="320981">
                  <a:extLst>
                    <a:ext uri="{9D8B030D-6E8A-4147-A177-3AD203B41FA5}">
                      <a16:colId xmlns:a16="http://schemas.microsoft.com/office/drawing/2014/main" val="20005"/>
                    </a:ext>
                  </a:extLst>
                </a:gridCol>
              </a:tblGrid>
              <a:tr h="320981">
                <a:tc>
                  <a:txBody>
                    <a:bodyPr/>
                    <a:lstStyle/>
                    <a:p>
                      <a:pPr>
                        <a:lnSpc>
                          <a:spcPts val="1516"/>
                        </a:lnSpc>
                        <a:spcBef>
                          <a:spcPts val="0"/>
                        </a:spcBef>
                        <a:spcAft>
                          <a:spcPts val="0"/>
                        </a:spcAft>
                      </a:pPr>
                      <a:r>
                        <a:rPr lang="en-US" sz="1500" b="0" i="0">
                          <a:solidFill>
                            <a:srgbClr val="000000"/>
                          </a:solidFill>
                          <a:latin typeface="Times New Roman"/>
                        </a:rPr>
                        <a:t>45</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52</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55</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0"/>
                  </a:ext>
                </a:extLst>
              </a:tr>
              <a:tr h="320993">
                <a:tc>
                  <a:txBody>
                    <a:bodyPr/>
                    <a:lstStyle/>
                    <a:p>
                      <a:pPr>
                        <a:lnSpc>
                          <a:spcPts val="1516"/>
                        </a:lnSpc>
                        <a:spcBef>
                          <a:spcPts val="0"/>
                        </a:spcBef>
                        <a:spcAft>
                          <a:spcPts val="0"/>
                        </a:spcAft>
                      </a:pPr>
                      <a:r>
                        <a:rPr lang="en-US" sz="1500" b="0" i="0">
                          <a:solidFill>
                            <a:srgbClr val="000000"/>
                          </a:solidFill>
                          <a:latin typeface="Times New Roman"/>
                        </a:rPr>
                        <a:t>42</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48</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1"/>
                  </a:ext>
                </a:extLst>
              </a:tr>
              <a:tr h="322729">
                <a:tc>
                  <a:txBody>
                    <a:bodyPr/>
                    <a:lstStyle/>
                    <a:p>
                      <a:endParaRPr lang="en-US" sz="1600"/>
                    </a:p>
                  </a:txBody>
                  <a:tcPr marL="80682" marR="80682" marT="40341" marB="40341">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2"/>
                  </a:ext>
                </a:extLst>
              </a:tr>
              <a:tr h="322729">
                <a:tc>
                  <a:txBody>
                    <a:bodyPr/>
                    <a:lstStyle/>
                    <a:p>
                      <a:endParaRPr lang="en-US" sz="1600"/>
                    </a:p>
                  </a:txBody>
                  <a:tcPr marL="80682" marR="80682" marT="40341" marB="40341">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3"/>
                  </a:ext>
                </a:extLst>
              </a:tr>
              <a:tr h="320992">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70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70</a:t>
                      </a:r>
                    </a:p>
                  </a:txBody>
                  <a:tcPr marL="0" marR="0" marT="0" marB="0">
                    <a:lnL w="12700" cap="flat" cmpd="sng" algn="ctr">
                      <a:solidFill>
                        <a:srgbClr val="000000"/>
                      </a:solidFill>
                      <a:prstDash val="dashDot"/>
                      <a:round/>
                      <a:headEnd type="none" w="med" len="med"/>
                      <a:tailEnd type="none" w="med" len="med"/>
                    </a:lnL>
                    <a:lnR w="12700" cap="flat" cmpd="sng" algn="ctr">
                      <a:solidFill>
                        <a:srgbClr val="000000"/>
                      </a:solidFill>
                      <a:prstDash val="dashDot"/>
                      <a:round/>
                      <a:headEnd type="none" w="med" len="med"/>
                      <a:tailEnd type="none" w="med" len="med"/>
                    </a:lnR>
                    <a:solidFill>
                      <a:srgbClr val="FFFFFF"/>
                    </a:solidFill>
                  </a:tcPr>
                </a:tc>
                <a:extLst>
                  <a:ext uri="{0D108BD9-81ED-4DB2-BD59-A6C34878D82A}">
                    <a16:rowId xmlns:a16="http://schemas.microsoft.com/office/drawing/2014/main" val="10004"/>
                  </a:ext>
                </a:extLst>
              </a:tr>
              <a:tr h="320992">
                <a:tc>
                  <a:txBody>
                    <a:bodyPr/>
                    <a:lstStyle/>
                    <a:p>
                      <a:pPr>
                        <a:lnSpc>
                          <a:spcPts val="1516"/>
                        </a:lnSpc>
                        <a:spcBef>
                          <a:spcPts val="0"/>
                        </a:spcBef>
                        <a:spcAft>
                          <a:spcPts val="0"/>
                        </a:spcAft>
                      </a:pPr>
                      <a:r>
                        <a:rPr lang="en-US" sz="1500" b="0" i="0">
                          <a:solidFill>
                            <a:srgbClr val="000000"/>
                          </a:solidFill>
                          <a:latin typeface="Times New Roman"/>
                        </a:rPr>
                        <a:t>40</a:t>
                      </a:r>
                    </a:p>
                  </a:txBody>
                  <a:tcPr marL="0" marR="0" marT="0" marB="0">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50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65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80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516"/>
                        </a:lnSpc>
                        <a:spcBef>
                          <a:spcPts val="0"/>
                        </a:spcBef>
                        <a:spcAft>
                          <a:spcPts val="0"/>
                        </a:spcAft>
                      </a:pPr>
                      <a:r>
                        <a:rPr lang="en-US" sz="1500" b="0" i="0">
                          <a:solidFill>
                            <a:srgbClr val="000000"/>
                          </a:solidFill>
                          <a:latin typeface="Times New Roman"/>
                        </a:rPr>
                        <a:t>90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2468656" y="404644"/>
            <a:ext cx="5418406" cy="1064459"/>
          </a:xfrm>
          <a:prstGeom prst="rect">
            <a:avLst/>
          </a:prstGeom>
          <a:noFill/>
        </p:spPr>
        <p:txBody>
          <a:bodyPr vert="horz" wrap="none" lIns="0" tIns="0" rIns="0" bIns="0" rtlCol="0">
            <a:spAutoFit/>
          </a:bodyPr>
          <a:lstStyle/>
          <a:p>
            <a:pPr defTabSz="806867">
              <a:lnSpc>
                <a:spcPts val="1045"/>
              </a:lnSpc>
              <a:tabLst>
                <a:tab pos="986170" algn="l"/>
              </a:tabLst>
              <a:defRPr/>
            </a:pPr>
            <a:r>
              <a:rPr lang="en-US" sz="1215" i="1">
                <a:solidFill>
                  <a:srgbClr val="231F20"/>
                </a:solidFill>
                <a:latin typeface="Segoe UI"/>
              </a:rPr>
              <a:t>Fundamentals of Multimedia, Chapter 12</a:t>
            </a:r>
          </a:p>
          <a:p>
            <a:pPr defTabSz="806867">
              <a:lnSpc>
                <a:spcPts val="882"/>
              </a:lnSpc>
              <a:tabLst>
                <a:tab pos="986170" algn="l"/>
              </a:tabLst>
              <a:defRPr/>
            </a:pPr>
            <a:endParaRPr lang="en-US" sz="1215" i="1">
              <a:solidFill>
                <a:srgbClr val="231F20"/>
              </a:solidFill>
              <a:latin typeface="Segoe UI"/>
            </a:endParaRPr>
          </a:p>
          <a:p>
            <a:pPr defTabSz="806867">
              <a:lnSpc>
                <a:spcPts val="882"/>
              </a:lnSpc>
              <a:tabLst>
                <a:tab pos="986170" algn="l"/>
              </a:tabLst>
              <a:defRPr/>
            </a:pPr>
            <a:endParaRPr lang="en-US" sz="1215" i="1">
              <a:solidFill>
                <a:srgbClr val="231F20"/>
              </a:solidFill>
              <a:latin typeface="Segoe UI"/>
            </a:endParaRPr>
          </a:p>
          <a:p>
            <a:pPr defTabSz="806867">
              <a:lnSpc>
                <a:spcPts val="882"/>
              </a:lnSpc>
              <a:tabLst>
                <a:tab pos="986170" algn="l"/>
              </a:tabLst>
              <a:defRPr/>
            </a:pPr>
            <a:endParaRPr lang="en-US" sz="1215" i="1">
              <a:solidFill>
                <a:srgbClr val="231F20"/>
              </a:solidFill>
              <a:latin typeface="Segoe UI"/>
            </a:endParaRPr>
          </a:p>
          <a:p>
            <a:pPr defTabSz="806867">
              <a:lnSpc>
                <a:spcPts val="882"/>
              </a:lnSpc>
              <a:tabLst>
                <a:tab pos="986170" algn="l"/>
              </a:tabLst>
              <a:defRPr/>
            </a:pPr>
            <a:endParaRPr lang="en-US" sz="1215" i="1">
              <a:solidFill>
                <a:srgbClr val="231F20"/>
              </a:solidFill>
              <a:latin typeface="Segoe UI"/>
            </a:endParaRPr>
          </a:p>
          <a:p>
            <a:pPr defTabSz="806867">
              <a:lnSpc>
                <a:spcPts val="882"/>
              </a:lnSpc>
              <a:tabLst>
                <a:tab pos="986170" algn="l"/>
              </a:tabLst>
              <a:defRPr/>
            </a:pPr>
            <a:endParaRPr lang="en-US" sz="1215" i="1">
              <a:solidFill>
                <a:srgbClr val="231F20"/>
              </a:solidFill>
              <a:latin typeface="Segoe UI"/>
            </a:endParaRPr>
          </a:p>
          <a:p>
            <a:pPr defTabSz="806867">
              <a:lnSpc>
                <a:spcPts val="882"/>
              </a:lnSpc>
              <a:tabLst>
                <a:tab pos="986170" algn="l"/>
              </a:tabLst>
              <a:defRPr/>
            </a:pPr>
            <a:endParaRPr lang="en-US" sz="1215" i="1">
              <a:solidFill>
                <a:srgbClr val="231F20"/>
              </a:solidFill>
              <a:latin typeface="Segoe UI"/>
            </a:endParaRPr>
          </a:p>
          <a:p>
            <a:pPr defTabSz="806867">
              <a:lnSpc>
                <a:spcPts val="1923"/>
              </a:lnSpc>
              <a:tabLst>
                <a:tab pos="986170" algn="l"/>
              </a:tabLst>
              <a:defRPr/>
            </a:pPr>
            <a:r>
              <a:rPr lang="en-US" sz="1215" i="1">
                <a:solidFill>
                  <a:srgbClr val="231F20"/>
                </a:solidFill>
                <a:latin typeface="Segoe UI"/>
              </a:rPr>
              <a:t>	</a:t>
            </a:r>
            <a:r>
              <a:rPr lang="en-US" sz="2100" b="1">
                <a:solidFill>
                  <a:srgbClr val="231F20"/>
                </a:solidFill>
                <a:latin typeface="Segoe UI"/>
              </a:rPr>
              <a:t>Example 12.1:  Repetitive Paddings</a:t>
            </a:r>
          </a:p>
        </p:txBody>
      </p:sp>
      <p:sp>
        <p:nvSpPr>
          <p:cNvPr id="9" name="TextBox 8"/>
          <p:cNvSpPr txBox="1"/>
          <p:nvPr/>
        </p:nvSpPr>
        <p:spPr>
          <a:xfrm>
            <a:off x="3742720" y="3886983"/>
            <a:ext cx="213200" cy="169726"/>
          </a:xfrm>
          <a:prstGeom prst="rect">
            <a:avLst/>
          </a:prstGeom>
          <a:noFill/>
        </p:spPr>
        <p:txBody>
          <a:bodyPr vert="horz" wrap="none" lIns="0" tIns="0" rIns="0" bIns="0" rtlCol="0">
            <a:spAutoFit/>
          </a:bodyPr>
          <a:lstStyle/>
          <a:p>
            <a:pPr>
              <a:lnSpc>
                <a:spcPts val="1338"/>
              </a:lnSpc>
            </a:pPr>
            <a:r>
              <a:rPr lang="en-US" sz="1486">
                <a:solidFill>
                  <a:srgbClr val="000000"/>
                </a:solidFill>
                <a:latin typeface="Times New Roman"/>
              </a:rPr>
              <a:t>(a)</a:t>
            </a:r>
          </a:p>
        </p:txBody>
      </p:sp>
      <p:sp>
        <p:nvSpPr>
          <p:cNvPr id="10" name="TextBox 9"/>
          <p:cNvSpPr txBox="1"/>
          <p:nvPr/>
        </p:nvSpPr>
        <p:spPr>
          <a:xfrm>
            <a:off x="5978975" y="3886983"/>
            <a:ext cx="222818" cy="169726"/>
          </a:xfrm>
          <a:prstGeom prst="rect">
            <a:avLst/>
          </a:prstGeom>
          <a:noFill/>
        </p:spPr>
        <p:txBody>
          <a:bodyPr vert="horz" wrap="none" lIns="0" tIns="0" rIns="0" bIns="0" rtlCol="0">
            <a:spAutoFit/>
          </a:bodyPr>
          <a:lstStyle/>
          <a:p>
            <a:pPr>
              <a:lnSpc>
                <a:spcPts val="1338"/>
              </a:lnSpc>
            </a:pPr>
            <a:r>
              <a:rPr lang="en-US" sz="1486">
                <a:solidFill>
                  <a:srgbClr val="000000"/>
                </a:solidFill>
                <a:latin typeface="Times New Roman"/>
              </a:rPr>
              <a:t>(b)</a:t>
            </a:r>
          </a:p>
        </p:txBody>
      </p:sp>
      <p:sp>
        <p:nvSpPr>
          <p:cNvPr id="11" name="TextBox 10"/>
          <p:cNvSpPr txBox="1"/>
          <p:nvPr/>
        </p:nvSpPr>
        <p:spPr>
          <a:xfrm>
            <a:off x="8236557" y="3886983"/>
            <a:ext cx="213200" cy="169726"/>
          </a:xfrm>
          <a:prstGeom prst="rect">
            <a:avLst/>
          </a:prstGeom>
          <a:noFill/>
        </p:spPr>
        <p:txBody>
          <a:bodyPr vert="horz" wrap="none" lIns="0" tIns="0" rIns="0" bIns="0" rtlCol="0">
            <a:spAutoFit/>
          </a:bodyPr>
          <a:lstStyle/>
          <a:p>
            <a:pPr>
              <a:lnSpc>
                <a:spcPts val="1338"/>
              </a:lnSpc>
            </a:pPr>
            <a:r>
              <a:rPr lang="en-US" sz="1486">
                <a:solidFill>
                  <a:srgbClr val="000000"/>
                </a:solidFill>
                <a:latin typeface="Times New Roman"/>
              </a:rPr>
              <a:t>(c)</a:t>
            </a:r>
          </a:p>
        </p:txBody>
      </p:sp>
      <p:sp>
        <p:nvSpPr>
          <p:cNvPr id="12" name="TextBox 11"/>
          <p:cNvSpPr txBox="1"/>
          <p:nvPr/>
        </p:nvSpPr>
        <p:spPr>
          <a:xfrm>
            <a:off x="2468657" y="4404770"/>
            <a:ext cx="6475875" cy="1154162"/>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12.7:     An  example  of  Repetitive  Padding  in  a  boundary</a:t>
            </a:r>
          </a:p>
          <a:p>
            <a:pPr>
              <a:lnSpc>
                <a:spcPts val="882"/>
              </a:lnSpc>
            </a:pPr>
            <a:endParaRPr lang="en-US" sz="1750">
              <a:solidFill>
                <a:srgbClr val="231F20"/>
              </a:solidFill>
              <a:latin typeface="Segoe UI"/>
            </a:endParaRPr>
          </a:p>
          <a:p>
            <a:pPr>
              <a:lnSpc>
                <a:spcPts val="1585"/>
              </a:lnSpc>
            </a:pPr>
            <a:r>
              <a:rPr lang="en-US" sz="1750">
                <a:solidFill>
                  <a:srgbClr val="231F20"/>
                </a:solidFill>
                <a:latin typeface="Segoe UI"/>
              </a:rPr>
              <a:t>macroblock of a Reference VOP: (a) Original pixels within the</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VOP, (b) After Horizontal Repetitive Padding, (c) Followed by</a:t>
            </a:r>
          </a:p>
          <a:p>
            <a:pPr>
              <a:lnSpc>
                <a:spcPts val="882"/>
              </a:lnSpc>
            </a:pPr>
            <a:endParaRPr lang="en-US" sz="1750">
              <a:solidFill>
                <a:srgbClr val="231F20"/>
              </a:solidFill>
              <a:latin typeface="Segoe UI"/>
            </a:endParaRPr>
          </a:p>
          <a:p>
            <a:pPr>
              <a:lnSpc>
                <a:spcPts val="1585"/>
              </a:lnSpc>
            </a:pPr>
            <a:r>
              <a:rPr lang="en-US" sz="1750">
                <a:solidFill>
                  <a:srgbClr val="231F20"/>
                </a:solidFill>
                <a:latin typeface="Segoe UI"/>
              </a:rPr>
              <a:t>Vertical Repetitive Padding.</a:t>
            </a:r>
          </a:p>
        </p:txBody>
      </p:sp>
      <p:sp>
        <p:nvSpPr>
          <p:cNvPr id="16" name="Footer Placeholder 15">
            <a:extLst>
              <a:ext uri="{FF2B5EF4-FFF2-40B4-BE49-F238E27FC236}">
                <a16:creationId xmlns:a16="http://schemas.microsoft.com/office/drawing/2014/main" id="{62C0DA04-0C5B-4EE6-91AD-B18E473E6CB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5076825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46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3376332" y="3227108"/>
            <a:ext cx="974626"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SAD</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   =</a:t>
            </a:r>
          </a:p>
        </p:txBody>
      </p:sp>
      <p:sp>
        <p:nvSpPr>
          <p:cNvPr id="5" name="TextBox 4"/>
          <p:cNvSpPr txBox="1"/>
          <p:nvPr/>
        </p:nvSpPr>
        <p:spPr>
          <a:xfrm>
            <a:off x="2468656" y="404644"/>
            <a:ext cx="6204840" cy="2795637"/>
          </a:xfrm>
          <a:prstGeom prst="rect">
            <a:avLst/>
          </a:prstGeom>
          <a:noFill/>
        </p:spPr>
        <p:txBody>
          <a:bodyPr vert="horz" wrap="none" lIns="0" tIns="0" rIns="0" bIns="0" rtlCol="0">
            <a:spAutoFit/>
          </a:bodyPr>
          <a:lstStyle/>
          <a:p>
            <a:pPr defTabSz="806867">
              <a:lnSpc>
                <a:spcPts val="1045"/>
              </a:lnSpc>
              <a:tabLst>
                <a:tab pos="190510" algn="l"/>
                <a:tab pos="425846" algn="l"/>
                <a:tab pos="1737004" algn="l"/>
                <a:tab pos="2308535"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1737004" algn="l"/>
                <a:tab pos="2308535" algn="l"/>
              </a:tabLst>
              <a:defRPr/>
            </a:pPr>
            <a:endParaRPr lang="en-US" sz="1215" i="1">
              <a:solidFill>
                <a:srgbClr val="231F20"/>
              </a:solidFill>
              <a:latin typeface="Segoe UI"/>
            </a:endParaRPr>
          </a:p>
          <a:p>
            <a:pPr defTabSz="806867">
              <a:lnSpc>
                <a:spcPts val="882"/>
              </a:lnSpc>
              <a:tabLst>
                <a:tab pos="190510" algn="l"/>
                <a:tab pos="425846" algn="l"/>
                <a:tab pos="1737004" algn="l"/>
                <a:tab pos="2308535" algn="l"/>
              </a:tabLst>
              <a:defRPr/>
            </a:pPr>
            <a:endParaRPr lang="en-US" sz="1215" i="1">
              <a:solidFill>
                <a:srgbClr val="231F20"/>
              </a:solidFill>
              <a:latin typeface="Segoe UI"/>
            </a:endParaRPr>
          </a:p>
          <a:p>
            <a:pPr defTabSz="806867">
              <a:lnSpc>
                <a:spcPts val="882"/>
              </a:lnSpc>
              <a:tabLst>
                <a:tab pos="190510" algn="l"/>
                <a:tab pos="425846" algn="l"/>
                <a:tab pos="1737004" algn="l"/>
                <a:tab pos="2308535" algn="l"/>
              </a:tabLst>
              <a:defRPr/>
            </a:pPr>
            <a:endParaRPr lang="en-US" sz="1215" i="1">
              <a:solidFill>
                <a:srgbClr val="231F20"/>
              </a:solidFill>
              <a:latin typeface="Segoe UI"/>
            </a:endParaRPr>
          </a:p>
          <a:p>
            <a:pPr defTabSz="806867">
              <a:lnSpc>
                <a:spcPts val="2071"/>
              </a:lnSpc>
              <a:tabLst>
                <a:tab pos="190510" algn="l"/>
                <a:tab pos="425846" algn="l"/>
                <a:tab pos="1737004" algn="l"/>
                <a:tab pos="2308535" algn="l"/>
              </a:tabLst>
              <a:defRPr/>
            </a:pPr>
            <a:r>
              <a:rPr lang="en-US" sz="1215" i="1">
                <a:solidFill>
                  <a:srgbClr val="231F20"/>
                </a:solidFill>
                <a:latin typeface="Segoe UI"/>
              </a:rPr>
              <a:t>			</a:t>
            </a:r>
            <a:r>
              <a:rPr lang="en-US" sz="2100" b="1">
                <a:solidFill>
                  <a:srgbClr val="231F20"/>
                </a:solidFill>
                <a:latin typeface="Segoe UI"/>
              </a:rPr>
              <a:t>II. Motion Vector Coding</a:t>
            </a:r>
          </a:p>
          <a:p>
            <a:pPr defTabSz="806867">
              <a:lnSpc>
                <a:spcPts val="882"/>
              </a:lnSpc>
              <a:tabLst>
                <a:tab pos="190510" algn="l"/>
                <a:tab pos="425846" algn="l"/>
                <a:tab pos="1737004" algn="l"/>
                <a:tab pos="2308535" algn="l"/>
              </a:tabLst>
              <a:defRPr/>
            </a:pPr>
            <a:endParaRPr lang="en-US" sz="2100" b="1">
              <a:solidFill>
                <a:srgbClr val="231F20"/>
              </a:solidFill>
              <a:latin typeface="Segoe UI"/>
            </a:endParaRPr>
          </a:p>
          <a:p>
            <a:pPr defTabSz="806867">
              <a:lnSpc>
                <a:spcPts val="882"/>
              </a:lnSpc>
              <a:tabLst>
                <a:tab pos="190510" algn="l"/>
                <a:tab pos="425846" algn="l"/>
                <a:tab pos="1737004" algn="l"/>
                <a:tab pos="2308535" algn="l"/>
              </a:tabLst>
              <a:defRPr/>
            </a:pPr>
            <a:endParaRPr lang="en-US" sz="2100" b="1">
              <a:solidFill>
                <a:srgbClr val="231F20"/>
              </a:solidFill>
              <a:latin typeface="Segoe UI"/>
            </a:endParaRPr>
          </a:p>
          <a:p>
            <a:pPr defTabSz="806867">
              <a:lnSpc>
                <a:spcPts val="882"/>
              </a:lnSpc>
              <a:tabLst>
                <a:tab pos="190510" algn="l"/>
                <a:tab pos="425846" algn="l"/>
                <a:tab pos="1737004" algn="l"/>
                <a:tab pos="2308535" algn="l"/>
              </a:tabLst>
              <a:defRPr/>
            </a:pPr>
            <a:endParaRPr lang="en-US" sz="2100" b="1">
              <a:solidFill>
                <a:srgbClr val="231F20"/>
              </a:solidFill>
              <a:latin typeface="Segoe UI"/>
            </a:endParaRPr>
          </a:p>
          <a:p>
            <a:pPr defTabSz="806867">
              <a:lnSpc>
                <a:spcPts val="2983"/>
              </a:lnSpc>
              <a:tabLst>
                <a:tab pos="190510" algn="l"/>
                <a:tab pos="425846" algn="l"/>
                <a:tab pos="1737004" algn="l"/>
                <a:tab pos="2308535"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Let </a:t>
            </a:r>
            <a:r>
              <a:rPr lang="en-US" sz="1750" i="1">
                <a:solidFill>
                  <a:srgbClr val="231F20"/>
                </a:solidFill>
                <a:latin typeface="Segoe UI"/>
              </a:rPr>
              <a:t>C </a:t>
            </a:r>
            <a:r>
              <a:rPr lang="en-US" sz="1750">
                <a:solidFill>
                  <a:srgbClr val="231F20"/>
                </a:solidFill>
                <a:latin typeface="Segoe UI"/>
              </a:rPr>
              <a:t>(</a:t>
            </a:r>
            <a:r>
              <a:rPr lang="en-US" sz="1750" i="1">
                <a:solidFill>
                  <a:srgbClr val="231F20"/>
                </a:solidFill>
                <a:latin typeface="Segoe UI"/>
              </a:rPr>
              <a:t>x </a:t>
            </a:r>
            <a:r>
              <a:rPr lang="en-US" sz="1750">
                <a:solidFill>
                  <a:srgbClr val="231F20"/>
                </a:solidFill>
                <a:latin typeface="Segoe UI"/>
              </a:rPr>
              <a:t>+ </a:t>
            </a:r>
            <a:r>
              <a:rPr lang="en-US" sz="1750" i="1">
                <a:solidFill>
                  <a:srgbClr val="231F20"/>
                </a:solidFill>
                <a:latin typeface="Segoe UI"/>
              </a:rPr>
              <a:t>k, y </a:t>
            </a:r>
            <a:r>
              <a:rPr lang="en-US" sz="1750">
                <a:solidFill>
                  <a:srgbClr val="231F20"/>
                </a:solidFill>
                <a:latin typeface="Segoe UI"/>
              </a:rPr>
              <a:t>+ </a:t>
            </a:r>
            <a:r>
              <a:rPr lang="en-US" sz="1750" i="1">
                <a:solidFill>
                  <a:srgbClr val="231F20"/>
                </a:solidFill>
                <a:latin typeface="Segoe UI"/>
              </a:rPr>
              <a:t>l</a:t>
            </a:r>
            <a:r>
              <a:rPr lang="en-US" sz="1750">
                <a:solidFill>
                  <a:srgbClr val="231F20"/>
                </a:solidFill>
                <a:latin typeface="Segoe UI"/>
              </a:rPr>
              <a:t>) be pixels of the MB in Target VOP, and</a:t>
            </a:r>
          </a:p>
          <a:p>
            <a:pPr defTabSz="806867">
              <a:lnSpc>
                <a:spcPts val="2139"/>
              </a:lnSpc>
              <a:tabLst>
                <a:tab pos="190510" algn="l"/>
                <a:tab pos="425846" algn="l"/>
                <a:tab pos="1737004" algn="l"/>
                <a:tab pos="2308535" algn="l"/>
              </a:tabLst>
              <a:defRPr/>
            </a:pPr>
            <a:r>
              <a:rPr lang="en-US" sz="1750">
                <a:solidFill>
                  <a:srgbClr val="231F20"/>
                </a:solidFill>
                <a:latin typeface="Segoe UI"/>
              </a:rPr>
              <a:t>		</a:t>
            </a:r>
            <a:r>
              <a:rPr lang="en-US" sz="1750" i="1">
                <a:solidFill>
                  <a:srgbClr val="231F20"/>
                </a:solidFill>
                <a:latin typeface="Segoe UI"/>
              </a:rPr>
              <a:t>R</a:t>
            </a:r>
            <a:r>
              <a:rPr lang="en-US" sz="1750">
                <a:solidFill>
                  <a:srgbClr val="231F20"/>
                </a:solidFill>
                <a:latin typeface="Segoe UI"/>
              </a:rPr>
              <a:t>(</a:t>
            </a:r>
            <a:r>
              <a:rPr lang="en-US" sz="1750" i="1">
                <a:solidFill>
                  <a:srgbClr val="231F20"/>
                </a:solidFill>
                <a:latin typeface="Segoe UI"/>
              </a:rPr>
              <a:t>x </a:t>
            </a:r>
            <a:r>
              <a:rPr lang="en-US" sz="1750">
                <a:solidFill>
                  <a:srgbClr val="231F20"/>
                </a:solidFill>
                <a:latin typeface="Segoe UI"/>
              </a:rPr>
              <a:t>+ </a:t>
            </a:r>
            <a:r>
              <a:rPr lang="en-US" sz="1750" i="1">
                <a:solidFill>
                  <a:srgbClr val="231F20"/>
                </a:solidFill>
                <a:latin typeface="Segoe UI"/>
              </a:rPr>
              <a:t>i </a:t>
            </a:r>
            <a:r>
              <a:rPr lang="en-US" sz="1750">
                <a:solidFill>
                  <a:srgbClr val="231F20"/>
                </a:solidFill>
                <a:latin typeface="Segoe UI"/>
              </a:rPr>
              <a:t>+ </a:t>
            </a:r>
            <a:r>
              <a:rPr lang="en-US" sz="1750" i="1">
                <a:solidFill>
                  <a:srgbClr val="231F20"/>
                </a:solidFill>
                <a:latin typeface="Segoe UI"/>
              </a:rPr>
              <a:t>k, y </a:t>
            </a:r>
            <a:r>
              <a:rPr lang="en-US" sz="1750">
                <a:solidFill>
                  <a:srgbClr val="231F20"/>
                </a:solidFill>
                <a:latin typeface="Segoe UI"/>
              </a:rPr>
              <a:t>+ </a:t>
            </a:r>
            <a:r>
              <a:rPr lang="en-US" sz="1750" i="1">
                <a:solidFill>
                  <a:srgbClr val="231F20"/>
                </a:solidFill>
                <a:latin typeface="Segoe UI"/>
              </a:rPr>
              <a:t>j </a:t>
            </a:r>
            <a:r>
              <a:rPr lang="en-US" sz="1750">
                <a:solidFill>
                  <a:srgbClr val="231F20"/>
                </a:solidFill>
                <a:latin typeface="Segoe UI"/>
              </a:rPr>
              <a:t>+ </a:t>
            </a:r>
            <a:r>
              <a:rPr lang="en-US" sz="1750" i="1">
                <a:solidFill>
                  <a:srgbClr val="231F20"/>
                </a:solidFill>
                <a:latin typeface="Segoe UI"/>
              </a:rPr>
              <a:t>l</a:t>
            </a:r>
            <a:r>
              <a:rPr lang="en-US" sz="1750">
                <a:solidFill>
                  <a:srgbClr val="231F20"/>
                </a:solidFill>
                <a:latin typeface="Segoe UI"/>
              </a:rPr>
              <a:t>) be pixels of the MB in Reference VOP.</a:t>
            </a:r>
          </a:p>
          <a:p>
            <a:pPr defTabSz="806867">
              <a:lnSpc>
                <a:spcPts val="882"/>
              </a:lnSpc>
              <a:tabLst>
                <a:tab pos="190510" algn="l"/>
                <a:tab pos="425846" algn="l"/>
                <a:tab pos="1737004" algn="l"/>
                <a:tab pos="2308535" algn="l"/>
              </a:tabLst>
              <a:defRPr/>
            </a:pPr>
            <a:endParaRPr lang="en-US" sz="1750">
              <a:solidFill>
                <a:srgbClr val="231F20"/>
              </a:solidFill>
              <a:latin typeface="Segoe UI"/>
            </a:endParaRPr>
          </a:p>
          <a:p>
            <a:pPr defTabSz="806867">
              <a:lnSpc>
                <a:spcPts val="2474"/>
              </a:lnSpc>
              <a:tabLst>
                <a:tab pos="190510" algn="l"/>
                <a:tab pos="425846" algn="l"/>
                <a:tab pos="1737004" algn="l"/>
                <a:tab pos="2308535"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 </a:t>
            </a:r>
            <a:r>
              <a:rPr lang="en-US" sz="1750" b="1">
                <a:solidFill>
                  <a:srgbClr val="231F20"/>
                </a:solidFill>
                <a:latin typeface="Segoe UI"/>
              </a:rPr>
              <a:t>Sum  of  Absolute  Diﬀerence  (SAD) </a:t>
            </a:r>
            <a:r>
              <a:rPr lang="en-US" sz="1750">
                <a:solidFill>
                  <a:srgbClr val="231F20"/>
                </a:solidFill>
                <a:latin typeface="Segoe UI"/>
              </a:rPr>
              <a:t>for measuring the</a:t>
            </a:r>
          </a:p>
          <a:p>
            <a:pPr defTabSz="806867">
              <a:lnSpc>
                <a:spcPts val="1810"/>
              </a:lnSpc>
              <a:tabLst>
                <a:tab pos="190510" algn="l"/>
                <a:tab pos="425846" algn="l"/>
                <a:tab pos="1737004" algn="l"/>
                <a:tab pos="2308535" algn="l"/>
              </a:tabLst>
              <a:defRPr/>
            </a:pPr>
            <a:r>
              <a:rPr lang="en-US" sz="1750">
                <a:solidFill>
                  <a:srgbClr val="231F20"/>
                </a:solidFill>
                <a:latin typeface="Segoe UI"/>
              </a:rPr>
              <a:t>		diﬀerence between the two MBs can be deﬁned as:</a:t>
            </a:r>
          </a:p>
          <a:p>
            <a:pPr defTabSz="806867">
              <a:lnSpc>
                <a:spcPts val="882"/>
              </a:lnSpc>
              <a:tabLst>
                <a:tab pos="190510" algn="l"/>
                <a:tab pos="425846" algn="l"/>
                <a:tab pos="1737004" algn="l"/>
                <a:tab pos="2308535" algn="l"/>
              </a:tabLst>
              <a:defRPr/>
            </a:pPr>
            <a:endParaRPr lang="en-US" sz="1750">
              <a:solidFill>
                <a:srgbClr val="231F20"/>
              </a:solidFill>
              <a:latin typeface="Segoe UI"/>
            </a:endParaRPr>
          </a:p>
          <a:p>
            <a:pPr defTabSz="806867">
              <a:lnSpc>
                <a:spcPts val="2148"/>
              </a:lnSpc>
              <a:tabLst>
                <a:tab pos="190510" algn="l"/>
                <a:tab pos="425846" algn="l"/>
                <a:tab pos="1737004" algn="l"/>
                <a:tab pos="2308535" algn="l"/>
              </a:tabLst>
              <a:defRPr/>
            </a:pPr>
            <a:r>
              <a:rPr lang="en-US" sz="1750">
                <a:solidFill>
                  <a:srgbClr val="231F20"/>
                </a:solidFill>
                <a:latin typeface="Segoe UI"/>
              </a:rPr>
              <a:t>				</a:t>
            </a:r>
            <a:r>
              <a:rPr lang="en-US" sz="1054" i="1">
                <a:solidFill>
                  <a:srgbClr val="231F20"/>
                </a:solidFill>
                <a:latin typeface="Segoe UI"/>
              </a:rPr>
              <a:t>N −</a:t>
            </a:r>
            <a:r>
              <a:rPr lang="en-US" sz="1054">
                <a:solidFill>
                  <a:srgbClr val="231F20"/>
                </a:solidFill>
                <a:latin typeface="Segoe UI"/>
              </a:rPr>
              <a:t>1 </a:t>
            </a:r>
            <a:r>
              <a:rPr lang="en-US" sz="1054" i="1">
                <a:solidFill>
                  <a:srgbClr val="231F20"/>
                </a:solidFill>
                <a:latin typeface="Segoe UI"/>
              </a:rPr>
              <a:t>N −</a:t>
            </a:r>
            <a:r>
              <a:rPr lang="en-US" sz="1054">
                <a:solidFill>
                  <a:srgbClr val="231F20"/>
                </a:solidFill>
                <a:latin typeface="Segoe UI"/>
              </a:rPr>
              <a:t>1</a:t>
            </a:r>
          </a:p>
        </p:txBody>
      </p:sp>
      <p:sp>
        <p:nvSpPr>
          <p:cNvPr id="6" name="TextBox 5"/>
          <p:cNvSpPr txBox="1"/>
          <p:nvPr/>
        </p:nvSpPr>
        <p:spPr>
          <a:xfrm>
            <a:off x="4797686" y="3496856"/>
            <a:ext cx="504946" cy="141064"/>
          </a:xfrm>
          <a:prstGeom prst="rect">
            <a:avLst/>
          </a:prstGeom>
          <a:noFill/>
        </p:spPr>
        <p:txBody>
          <a:bodyPr vert="horz" wrap="none" lIns="0" tIns="0" rIns="0" bIns="0" rtlCol="0">
            <a:spAutoFit/>
          </a:bodyPr>
          <a:lstStyle/>
          <a:p>
            <a:pPr>
              <a:lnSpc>
                <a:spcPts val="1106"/>
              </a:lnSpc>
            </a:pPr>
            <a:r>
              <a:rPr lang="en-US" sz="1054" i="1">
                <a:solidFill>
                  <a:srgbClr val="231F20"/>
                </a:solidFill>
                <a:latin typeface="Segoe UI"/>
              </a:rPr>
              <a:t>k</a:t>
            </a:r>
            <a:r>
              <a:rPr lang="en-US" sz="1054">
                <a:solidFill>
                  <a:srgbClr val="231F20"/>
                </a:solidFill>
                <a:latin typeface="Segoe UI"/>
              </a:rPr>
              <a:t>=0  </a:t>
            </a:r>
            <a:r>
              <a:rPr lang="en-US" sz="1054" i="1">
                <a:solidFill>
                  <a:srgbClr val="231F20"/>
                </a:solidFill>
                <a:latin typeface="Segoe UI"/>
              </a:rPr>
              <a:t>l</a:t>
            </a:r>
            <a:r>
              <a:rPr lang="en-US" sz="1054">
                <a:solidFill>
                  <a:srgbClr val="231F20"/>
                </a:solidFill>
                <a:latin typeface="Segoe UI"/>
              </a:rPr>
              <a:t>=0</a:t>
            </a:r>
          </a:p>
        </p:txBody>
      </p:sp>
      <p:sp>
        <p:nvSpPr>
          <p:cNvPr id="7" name="TextBox 6"/>
          <p:cNvSpPr txBox="1"/>
          <p:nvPr/>
        </p:nvSpPr>
        <p:spPr>
          <a:xfrm>
            <a:off x="5491554" y="3180436"/>
            <a:ext cx="3115020" cy="661143"/>
          </a:xfrm>
          <a:prstGeom prst="rect">
            <a:avLst/>
          </a:prstGeom>
          <a:noFill/>
        </p:spPr>
        <p:txBody>
          <a:bodyPr vert="horz" wrap="none" lIns="0" tIns="0" rIns="0" bIns="0" rtlCol="0">
            <a:spAutoFit/>
          </a:bodyPr>
          <a:lstStyle/>
          <a:p>
            <a:pPr defTabSz="806867">
              <a:lnSpc>
                <a:spcPts val="1896"/>
              </a:lnSpc>
              <a:tabLst>
                <a:tab pos="235336" algn="l"/>
              </a:tabLst>
              <a:defRPr/>
            </a:pPr>
            <a:r>
              <a:rPr lang="es-ES" sz="1459" i="1">
                <a:solidFill>
                  <a:srgbClr val="231F20"/>
                </a:solidFill>
                <a:latin typeface="Segoe UI"/>
              </a:rPr>
              <a:t>|C </a:t>
            </a:r>
            <a:r>
              <a:rPr lang="es-ES" sz="1459">
                <a:solidFill>
                  <a:srgbClr val="231F20"/>
                </a:solidFill>
                <a:latin typeface="Segoe UI"/>
              </a:rPr>
              <a:t>(</a:t>
            </a:r>
            <a:r>
              <a:rPr lang="es-ES" sz="1459" i="1">
                <a:solidFill>
                  <a:srgbClr val="231F20"/>
                </a:solidFill>
                <a:latin typeface="Segoe UI"/>
              </a:rPr>
              <a:t>x </a:t>
            </a:r>
            <a:r>
              <a:rPr lang="es-ES" sz="1459">
                <a:solidFill>
                  <a:srgbClr val="231F20"/>
                </a:solidFill>
                <a:latin typeface="Segoe UI"/>
              </a:rPr>
              <a:t>+ </a:t>
            </a:r>
            <a:r>
              <a:rPr lang="es-ES" sz="1459" i="1">
                <a:solidFill>
                  <a:srgbClr val="231F20"/>
                </a:solidFill>
                <a:latin typeface="Segoe UI"/>
              </a:rPr>
              <a:t>k, y </a:t>
            </a:r>
            <a:r>
              <a:rPr lang="es-ES" sz="1459">
                <a:solidFill>
                  <a:srgbClr val="231F20"/>
                </a:solidFill>
                <a:latin typeface="Segoe UI"/>
              </a:rPr>
              <a:t>+ </a:t>
            </a:r>
            <a:r>
              <a:rPr lang="es-ES" sz="1459" i="1">
                <a:solidFill>
                  <a:srgbClr val="231F20"/>
                </a:solidFill>
                <a:latin typeface="Segoe UI"/>
              </a:rPr>
              <a:t>l</a:t>
            </a:r>
            <a:r>
              <a:rPr lang="es-ES" sz="1459">
                <a:solidFill>
                  <a:srgbClr val="231F20"/>
                </a:solidFill>
                <a:latin typeface="Segoe UI"/>
              </a:rPr>
              <a:t>) </a:t>
            </a:r>
            <a:r>
              <a:rPr lang="es-ES" sz="1459" i="1">
                <a:solidFill>
                  <a:srgbClr val="231F20"/>
                </a:solidFill>
                <a:latin typeface="Segoe UI"/>
              </a:rPr>
              <a:t>− R</a:t>
            </a:r>
            <a:r>
              <a:rPr lang="es-ES" sz="1459">
                <a:solidFill>
                  <a:srgbClr val="231F20"/>
                </a:solidFill>
                <a:latin typeface="Segoe UI"/>
              </a:rPr>
              <a:t>(</a:t>
            </a:r>
            <a:r>
              <a:rPr lang="es-ES" sz="1459" i="1">
                <a:solidFill>
                  <a:srgbClr val="231F20"/>
                </a:solidFill>
                <a:latin typeface="Segoe UI"/>
              </a:rPr>
              <a:t>x </a:t>
            </a:r>
            <a:r>
              <a:rPr lang="es-ES" sz="1459">
                <a:solidFill>
                  <a:srgbClr val="231F20"/>
                </a:solidFill>
                <a:latin typeface="Segoe UI"/>
              </a:rPr>
              <a:t>+ </a:t>
            </a:r>
            <a:r>
              <a:rPr lang="es-ES" sz="1459" i="1">
                <a:solidFill>
                  <a:srgbClr val="231F20"/>
                </a:solidFill>
                <a:latin typeface="Segoe UI"/>
              </a:rPr>
              <a:t>i </a:t>
            </a:r>
            <a:r>
              <a:rPr lang="es-ES" sz="1459">
                <a:solidFill>
                  <a:srgbClr val="231F20"/>
                </a:solidFill>
                <a:latin typeface="Segoe UI"/>
              </a:rPr>
              <a:t>+ </a:t>
            </a:r>
            <a:r>
              <a:rPr lang="es-ES" sz="1459" i="1">
                <a:solidFill>
                  <a:srgbClr val="231F20"/>
                </a:solidFill>
                <a:latin typeface="Segoe UI"/>
              </a:rPr>
              <a:t>k, y </a:t>
            </a:r>
            <a:r>
              <a:rPr lang="es-ES" sz="1459">
                <a:solidFill>
                  <a:srgbClr val="231F20"/>
                </a:solidFill>
                <a:latin typeface="Segoe UI"/>
              </a:rPr>
              <a:t>+ </a:t>
            </a:r>
            <a:r>
              <a:rPr lang="es-ES" sz="1459" i="1">
                <a:solidFill>
                  <a:srgbClr val="231F20"/>
                </a:solidFill>
                <a:latin typeface="Segoe UI"/>
              </a:rPr>
              <a:t>j </a:t>
            </a:r>
            <a:r>
              <a:rPr lang="es-ES" sz="1459">
                <a:solidFill>
                  <a:srgbClr val="231F20"/>
                </a:solidFill>
                <a:latin typeface="Segoe UI"/>
              </a:rPr>
              <a:t>+ </a:t>
            </a:r>
            <a:r>
              <a:rPr lang="es-ES" sz="1459" i="1">
                <a:solidFill>
                  <a:srgbClr val="231F20"/>
                </a:solidFill>
                <a:latin typeface="Segoe UI"/>
              </a:rPr>
              <a:t>l</a:t>
            </a:r>
            <a:r>
              <a:rPr lang="es-ES" sz="1459">
                <a:solidFill>
                  <a:srgbClr val="231F20"/>
                </a:solidFill>
                <a:latin typeface="Segoe UI"/>
              </a:rPr>
              <a:t>)</a:t>
            </a:r>
            <a:r>
              <a:rPr lang="es-ES" sz="1459" i="1">
                <a:solidFill>
                  <a:srgbClr val="231F20"/>
                </a:solidFill>
                <a:latin typeface="Segoe UI"/>
              </a:rPr>
              <a:t>|</a:t>
            </a:r>
          </a:p>
          <a:p>
            <a:pPr defTabSz="806867">
              <a:lnSpc>
                <a:spcPts val="882"/>
              </a:lnSpc>
              <a:tabLst>
                <a:tab pos="235336" algn="l"/>
              </a:tabLst>
              <a:defRPr/>
            </a:pPr>
            <a:endParaRPr lang="es-ES" sz="1459" i="1">
              <a:solidFill>
                <a:srgbClr val="231F20"/>
              </a:solidFill>
              <a:latin typeface="Segoe UI"/>
            </a:endParaRPr>
          </a:p>
          <a:p>
            <a:pPr defTabSz="806867">
              <a:lnSpc>
                <a:spcPts val="2665"/>
              </a:lnSpc>
              <a:tabLst>
                <a:tab pos="235336" algn="l"/>
              </a:tabLst>
              <a:defRPr/>
            </a:pPr>
            <a:r>
              <a:rPr lang="es-ES" sz="1459" i="1">
                <a:solidFill>
                  <a:srgbClr val="231F20"/>
                </a:solidFill>
                <a:latin typeface="Segoe UI"/>
              </a:rPr>
              <a:t>	· M ap</a:t>
            </a:r>
            <a:r>
              <a:rPr lang="es-ES" sz="1459">
                <a:solidFill>
                  <a:srgbClr val="231F20"/>
                </a:solidFill>
                <a:latin typeface="Segoe UI"/>
              </a:rPr>
              <a:t>(</a:t>
            </a:r>
            <a:r>
              <a:rPr lang="es-ES" sz="1459" i="1">
                <a:solidFill>
                  <a:srgbClr val="231F20"/>
                </a:solidFill>
                <a:latin typeface="Segoe UI"/>
              </a:rPr>
              <a:t>x </a:t>
            </a:r>
            <a:r>
              <a:rPr lang="es-ES" sz="1459">
                <a:solidFill>
                  <a:srgbClr val="231F20"/>
                </a:solidFill>
                <a:latin typeface="Segoe UI"/>
              </a:rPr>
              <a:t>+ </a:t>
            </a:r>
            <a:r>
              <a:rPr lang="es-ES" sz="1459" i="1">
                <a:solidFill>
                  <a:srgbClr val="231F20"/>
                </a:solidFill>
                <a:latin typeface="Segoe UI"/>
              </a:rPr>
              <a:t>k, y </a:t>
            </a:r>
            <a:r>
              <a:rPr lang="es-ES" sz="1459">
                <a:solidFill>
                  <a:srgbClr val="231F20"/>
                </a:solidFill>
                <a:latin typeface="Segoe UI"/>
              </a:rPr>
              <a:t>+ </a:t>
            </a:r>
            <a:r>
              <a:rPr lang="es-ES" sz="1459" i="1">
                <a:solidFill>
                  <a:srgbClr val="231F20"/>
                </a:solidFill>
                <a:latin typeface="Segoe UI"/>
              </a:rPr>
              <a:t>l</a:t>
            </a:r>
            <a:r>
              <a:rPr lang="es-ES" sz="1459">
                <a:solidFill>
                  <a:srgbClr val="231F20"/>
                </a:solidFill>
                <a:latin typeface="Segoe UI"/>
              </a:rPr>
              <a:t>)</a:t>
            </a:r>
            <a:endParaRPr lang="en-US" sz="1459">
              <a:solidFill>
                <a:srgbClr val="231F20"/>
              </a:solidFill>
              <a:latin typeface="Segoe UI"/>
            </a:endParaRPr>
          </a:p>
        </p:txBody>
      </p:sp>
      <p:sp>
        <p:nvSpPr>
          <p:cNvPr id="8" name="TextBox 7"/>
          <p:cNvSpPr txBox="1"/>
          <p:nvPr/>
        </p:nvSpPr>
        <p:spPr>
          <a:xfrm>
            <a:off x="2662294" y="4043333"/>
            <a:ext cx="5972789" cy="1175065"/>
          </a:xfrm>
          <a:prstGeom prst="rect">
            <a:avLst/>
          </a:prstGeom>
          <a:noFill/>
        </p:spPr>
        <p:txBody>
          <a:bodyPr vert="horz" wrap="none" lIns="0" tIns="0" rIns="0" bIns="0" rtlCol="0">
            <a:spAutoFit/>
          </a:bodyPr>
          <a:lstStyle/>
          <a:p>
            <a:pPr defTabSz="806867">
              <a:lnSpc>
                <a:spcPts val="1528"/>
              </a:lnSpc>
              <a:tabLst>
                <a:tab pos="235336" algn="l"/>
              </a:tabLst>
              <a:defRPr/>
            </a:pPr>
            <a:r>
              <a:rPr lang="en-US" sz="1588"/>
              <a:t>	</a:t>
            </a:r>
            <a:r>
              <a:rPr lang="en-US" sz="1459" i="1">
                <a:solidFill>
                  <a:srgbClr val="231F20"/>
                </a:solidFill>
                <a:latin typeface="Segoe UI"/>
              </a:rPr>
              <a:t>N  </a:t>
            </a:r>
            <a:r>
              <a:rPr lang="en-US" sz="1459">
                <a:solidFill>
                  <a:srgbClr val="231F20"/>
                </a:solidFill>
                <a:latin typeface="Segoe UI"/>
              </a:rPr>
              <a:t>— the size of the MB. </a:t>
            </a:r>
            <a:r>
              <a:rPr lang="en-US" sz="1459" i="1">
                <a:solidFill>
                  <a:srgbClr val="231F20"/>
                </a:solidFill>
                <a:latin typeface="Segoe UI"/>
              </a:rPr>
              <a:t>M ap</a:t>
            </a:r>
            <a:r>
              <a:rPr lang="en-US" sz="1459">
                <a:solidFill>
                  <a:srgbClr val="231F20"/>
                </a:solidFill>
                <a:latin typeface="Segoe UI"/>
              </a:rPr>
              <a:t>(</a:t>
            </a:r>
            <a:r>
              <a:rPr lang="en-US" sz="1459" i="1">
                <a:solidFill>
                  <a:srgbClr val="231F20"/>
                </a:solidFill>
                <a:latin typeface="Segoe UI"/>
              </a:rPr>
              <a:t>p, q</a:t>
            </a:r>
            <a:r>
              <a:rPr lang="en-US" sz="1459">
                <a:solidFill>
                  <a:srgbClr val="231F20"/>
                </a:solidFill>
                <a:latin typeface="Segoe UI"/>
              </a:rPr>
              <a:t>) = 1 when </a:t>
            </a:r>
            <a:r>
              <a:rPr lang="en-US" sz="1459" i="1">
                <a:solidFill>
                  <a:srgbClr val="231F20"/>
                </a:solidFill>
                <a:latin typeface="Segoe UI"/>
              </a:rPr>
              <a:t>C </a:t>
            </a:r>
            <a:r>
              <a:rPr lang="en-US" sz="1459">
                <a:solidFill>
                  <a:srgbClr val="231F20"/>
                </a:solidFill>
                <a:latin typeface="Segoe UI"/>
              </a:rPr>
              <a:t>(</a:t>
            </a:r>
            <a:r>
              <a:rPr lang="en-US" sz="1459" i="1">
                <a:solidFill>
                  <a:srgbClr val="231F20"/>
                </a:solidFill>
                <a:latin typeface="Segoe UI"/>
              </a:rPr>
              <a:t>p, q</a:t>
            </a:r>
            <a:r>
              <a:rPr lang="en-US" sz="1459">
                <a:solidFill>
                  <a:srgbClr val="231F20"/>
                </a:solidFill>
                <a:latin typeface="Segoe UI"/>
              </a:rPr>
              <a:t>) is</a:t>
            </a:r>
          </a:p>
          <a:p>
            <a:pPr defTabSz="806867">
              <a:lnSpc>
                <a:spcPts val="2341"/>
              </a:lnSpc>
              <a:tabLst>
                <a:tab pos="235336" algn="l"/>
              </a:tabLst>
              <a:defRPr/>
            </a:pPr>
            <a:r>
              <a:rPr lang="en-US" sz="1459">
                <a:solidFill>
                  <a:srgbClr val="231F20"/>
                </a:solidFill>
                <a:latin typeface="Segoe UI"/>
              </a:rPr>
              <a:t>	a pixel within the target VOP, otherwise </a:t>
            </a:r>
            <a:r>
              <a:rPr lang="en-US" sz="1459" i="1">
                <a:solidFill>
                  <a:srgbClr val="231F20"/>
                </a:solidFill>
                <a:latin typeface="Segoe UI"/>
              </a:rPr>
              <a:t>M ap</a:t>
            </a:r>
            <a:r>
              <a:rPr lang="en-US" sz="1459">
                <a:solidFill>
                  <a:srgbClr val="231F20"/>
                </a:solidFill>
                <a:latin typeface="Segoe UI"/>
              </a:rPr>
              <a:t>(</a:t>
            </a:r>
            <a:r>
              <a:rPr lang="en-US" sz="1459" i="1">
                <a:solidFill>
                  <a:srgbClr val="231F20"/>
                </a:solidFill>
                <a:latin typeface="Segoe UI"/>
              </a:rPr>
              <a:t>p, q</a:t>
            </a:r>
            <a:r>
              <a:rPr lang="en-US" sz="1459">
                <a:solidFill>
                  <a:srgbClr val="231F20"/>
                </a:solidFill>
                <a:latin typeface="Segoe UI"/>
              </a:rPr>
              <a:t>) = 0.</a:t>
            </a:r>
          </a:p>
          <a:p>
            <a:pPr defTabSz="806867">
              <a:lnSpc>
                <a:spcPts val="882"/>
              </a:lnSpc>
              <a:tabLst>
                <a:tab pos="235336" algn="l"/>
              </a:tabLst>
              <a:defRPr/>
            </a:pPr>
            <a:endParaRPr lang="en-US" sz="1459">
              <a:solidFill>
                <a:srgbClr val="231F20"/>
              </a:solidFill>
              <a:latin typeface="Segoe UI"/>
            </a:endParaRPr>
          </a:p>
          <a:p>
            <a:pPr defTabSz="806867">
              <a:lnSpc>
                <a:spcPts val="2417"/>
              </a:lnSpc>
              <a:tabLst>
                <a:tab pos="235336" algn="l"/>
              </a:tabLst>
              <a:defRPr/>
            </a:pPr>
            <a:r>
              <a:rPr lang="en-US" sz="1750" i="1">
                <a:solidFill>
                  <a:srgbClr val="231F20"/>
                </a:solidFill>
                <a:latin typeface="Segoe UI"/>
              </a:rPr>
              <a:t>• </a:t>
            </a:r>
            <a:r>
              <a:rPr lang="en-US" sz="1750">
                <a:solidFill>
                  <a:srgbClr val="231F20"/>
                </a:solidFill>
                <a:latin typeface="Segoe UI"/>
              </a:rPr>
              <a:t>The vector (</a:t>
            </a:r>
            <a:r>
              <a:rPr lang="en-US" sz="1750" i="1">
                <a:solidFill>
                  <a:srgbClr val="231F20"/>
                </a:solidFill>
                <a:latin typeface="Segoe UI"/>
              </a:rPr>
              <a:t>i, j </a:t>
            </a:r>
            <a:r>
              <a:rPr lang="en-US" sz="1750">
                <a:solidFill>
                  <a:srgbClr val="231F20"/>
                </a:solidFill>
                <a:latin typeface="Segoe UI"/>
              </a:rPr>
              <a:t>) that yields the minimum SAD is adopted as</a:t>
            </a:r>
          </a:p>
          <a:p>
            <a:pPr defTabSz="806867">
              <a:lnSpc>
                <a:spcPts val="2165"/>
              </a:lnSpc>
              <a:tabLst>
                <a:tab pos="235336" algn="l"/>
              </a:tabLst>
              <a:defRPr/>
            </a:pPr>
            <a:r>
              <a:rPr lang="en-US" sz="1750">
                <a:solidFill>
                  <a:srgbClr val="231F20"/>
                </a:solidFill>
                <a:latin typeface="Segoe UI"/>
              </a:rPr>
              <a:t>	the motion vector </a:t>
            </a:r>
            <a:r>
              <a:rPr lang="en-US" sz="1823" b="1">
                <a:solidFill>
                  <a:srgbClr val="231F20"/>
                </a:solidFill>
                <a:latin typeface="Segoe UI"/>
              </a:rPr>
              <a:t>MV</a:t>
            </a:r>
            <a:r>
              <a:rPr lang="en-US" sz="1750">
                <a:solidFill>
                  <a:srgbClr val="231F20"/>
                </a:solidFill>
                <a:latin typeface="Segoe UI"/>
              </a:rPr>
              <a:t>(</a:t>
            </a:r>
            <a:r>
              <a:rPr lang="en-US" sz="1750" i="1">
                <a:solidFill>
                  <a:srgbClr val="231F20"/>
                </a:solidFill>
                <a:latin typeface="Segoe UI"/>
              </a:rPr>
              <a:t>u, v</a:t>
            </a:r>
            <a:r>
              <a:rPr lang="en-US" sz="1750">
                <a:solidFill>
                  <a:srgbClr val="231F20"/>
                </a:solidFill>
                <a:latin typeface="Segoe UI"/>
              </a:rPr>
              <a:t>):</a:t>
            </a:r>
          </a:p>
        </p:txBody>
      </p:sp>
      <p:sp>
        <p:nvSpPr>
          <p:cNvPr id="9" name="TextBox 8"/>
          <p:cNvSpPr txBox="1"/>
          <p:nvPr/>
        </p:nvSpPr>
        <p:spPr>
          <a:xfrm>
            <a:off x="9142733" y="5464699"/>
            <a:ext cx="455253"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(12</a:t>
            </a:r>
            <a:r>
              <a:rPr lang="en-US" sz="1459" i="1">
                <a:solidFill>
                  <a:srgbClr val="231F20"/>
                </a:solidFill>
                <a:latin typeface="Segoe UI"/>
              </a:rPr>
              <a:t>.</a:t>
            </a:r>
            <a:r>
              <a:rPr lang="en-US" sz="1459">
                <a:solidFill>
                  <a:srgbClr val="231F20"/>
                </a:solidFill>
                <a:latin typeface="Segoe UI"/>
              </a:rPr>
              <a:t>1)</a:t>
            </a:r>
          </a:p>
        </p:txBody>
      </p:sp>
      <p:sp>
        <p:nvSpPr>
          <p:cNvPr id="10" name="TextBox 9"/>
          <p:cNvSpPr txBox="1"/>
          <p:nvPr/>
        </p:nvSpPr>
        <p:spPr>
          <a:xfrm>
            <a:off x="2892238" y="5418026"/>
            <a:ext cx="5185715" cy="593817"/>
          </a:xfrm>
          <a:prstGeom prst="rect">
            <a:avLst/>
          </a:prstGeom>
          <a:noFill/>
        </p:spPr>
        <p:txBody>
          <a:bodyPr vert="horz" wrap="none" lIns="0" tIns="0" rIns="0" bIns="0" rtlCol="0">
            <a:spAutoFit/>
          </a:bodyPr>
          <a:lstStyle/>
          <a:p>
            <a:pPr>
              <a:lnSpc>
                <a:spcPts val="1896"/>
              </a:lnSpc>
            </a:pPr>
            <a:r>
              <a:rPr lang="en-US" sz="1459">
                <a:solidFill>
                  <a:srgbClr val="231F20"/>
                </a:solidFill>
                <a:latin typeface="Segoe UI"/>
              </a:rPr>
              <a:t>(</a:t>
            </a:r>
            <a:r>
              <a:rPr lang="en-US" sz="1459" i="1">
                <a:solidFill>
                  <a:srgbClr val="231F20"/>
                </a:solidFill>
                <a:latin typeface="Segoe UI"/>
              </a:rPr>
              <a:t>u, v</a:t>
            </a:r>
            <a:r>
              <a:rPr lang="en-US" sz="1459">
                <a:solidFill>
                  <a:srgbClr val="231F20"/>
                </a:solidFill>
                <a:latin typeface="Segoe UI"/>
              </a:rPr>
              <a:t>) = [ (</a:t>
            </a:r>
            <a:r>
              <a:rPr lang="en-US" sz="1459" i="1">
                <a:solidFill>
                  <a:srgbClr val="231F20"/>
                </a:solidFill>
                <a:latin typeface="Segoe UI"/>
              </a:rPr>
              <a:t>i, j </a:t>
            </a:r>
            <a:r>
              <a:rPr lang="en-US" sz="1459">
                <a:solidFill>
                  <a:srgbClr val="231F20"/>
                </a:solidFill>
                <a:latin typeface="Segoe UI"/>
              </a:rPr>
              <a:t>) </a:t>
            </a:r>
            <a:r>
              <a:rPr lang="en-US" sz="1459" i="1">
                <a:solidFill>
                  <a:srgbClr val="231F20"/>
                </a:solidFill>
                <a:latin typeface="Segoe UI"/>
              </a:rPr>
              <a:t>| SAD</a:t>
            </a:r>
            <a:r>
              <a:rPr lang="en-US" sz="1459">
                <a:solidFill>
                  <a:srgbClr val="231F20"/>
                </a:solidFill>
                <a:latin typeface="Segoe UI"/>
              </a:rPr>
              <a:t>(</a:t>
            </a:r>
            <a:r>
              <a:rPr lang="en-US" sz="1459" i="1">
                <a:solidFill>
                  <a:srgbClr val="231F20"/>
                </a:solidFill>
                <a:latin typeface="Segoe UI"/>
              </a:rPr>
              <a:t>i, j </a:t>
            </a:r>
            <a:r>
              <a:rPr lang="en-US" sz="1459">
                <a:solidFill>
                  <a:srgbClr val="231F20"/>
                </a:solidFill>
                <a:latin typeface="Segoe UI"/>
              </a:rPr>
              <a:t>)   is   minimum,   </a:t>
            </a:r>
            <a:r>
              <a:rPr lang="en-US" sz="1459" i="1">
                <a:solidFill>
                  <a:srgbClr val="231F20"/>
                </a:solidFill>
                <a:latin typeface="Segoe UI"/>
              </a:rPr>
              <a:t>i ∈ </a:t>
            </a:r>
            <a:r>
              <a:rPr lang="en-US" sz="1459">
                <a:solidFill>
                  <a:srgbClr val="231F20"/>
                </a:solidFill>
                <a:latin typeface="Segoe UI"/>
              </a:rPr>
              <a:t>[</a:t>
            </a:r>
            <a:r>
              <a:rPr lang="en-US" sz="1459" i="1">
                <a:solidFill>
                  <a:srgbClr val="231F20"/>
                </a:solidFill>
                <a:latin typeface="Segoe UI"/>
              </a:rPr>
              <a:t>−p, p</a:t>
            </a:r>
            <a:r>
              <a:rPr lang="en-US" sz="1459">
                <a:solidFill>
                  <a:srgbClr val="231F20"/>
                </a:solidFill>
                <a:latin typeface="Segoe UI"/>
              </a:rPr>
              <a:t>]</a:t>
            </a:r>
            <a:r>
              <a:rPr lang="en-US" sz="1459" i="1">
                <a:solidFill>
                  <a:srgbClr val="231F20"/>
                </a:solidFill>
                <a:latin typeface="Segoe UI"/>
              </a:rPr>
              <a:t>,  j ∈ </a:t>
            </a:r>
            <a:r>
              <a:rPr lang="en-US" sz="1459">
                <a:solidFill>
                  <a:srgbClr val="231F20"/>
                </a:solidFill>
                <a:latin typeface="Segoe UI"/>
              </a:rPr>
              <a:t>[</a:t>
            </a:r>
            <a:r>
              <a:rPr lang="en-US" sz="1459" i="1">
                <a:solidFill>
                  <a:srgbClr val="231F20"/>
                </a:solidFill>
                <a:latin typeface="Segoe UI"/>
              </a:rPr>
              <a:t>−p, p</a:t>
            </a:r>
            <a:r>
              <a:rPr lang="en-US" sz="1459">
                <a:solidFill>
                  <a:srgbClr val="231F20"/>
                </a:solidFill>
                <a:latin typeface="Segoe UI"/>
              </a:rPr>
              <a:t>] ]</a:t>
            </a:r>
          </a:p>
          <a:p>
            <a:pPr>
              <a:lnSpc>
                <a:spcPts val="882"/>
              </a:lnSpc>
            </a:pPr>
            <a:endParaRPr lang="en-US" sz="1459">
              <a:solidFill>
                <a:srgbClr val="231F20"/>
              </a:solidFill>
              <a:latin typeface="Segoe UI"/>
            </a:endParaRPr>
          </a:p>
          <a:p>
            <a:pPr>
              <a:lnSpc>
                <a:spcPts val="1998"/>
              </a:lnSpc>
            </a:pPr>
            <a:r>
              <a:rPr lang="en-US" sz="1459" i="1">
                <a:solidFill>
                  <a:srgbClr val="231F20"/>
                </a:solidFill>
                <a:latin typeface="Segoe UI"/>
              </a:rPr>
              <a:t>p </a:t>
            </a:r>
            <a:r>
              <a:rPr lang="en-US" sz="1459">
                <a:solidFill>
                  <a:srgbClr val="231F20"/>
                </a:solidFill>
                <a:latin typeface="Segoe UI"/>
              </a:rPr>
              <a:t>— the maximal allowable magnitude for </a:t>
            </a:r>
            <a:r>
              <a:rPr lang="en-US" sz="1459" i="1">
                <a:solidFill>
                  <a:srgbClr val="231F20"/>
                </a:solidFill>
                <a:latin typeface="Segoe UI"/>
              </a:rPr>
              <a:t>u </a:t>
            </a:r>
            <a:r>
              <a:rPr lang="en-US" sz="1459">
                <a:solidFill>
                  <a:srgbClr val="231F20"/>
                </a:solidFill>
                <a:latin typeface="Segoe UI"/>
              </a:rPr>
              <a:t>and </a:t>
            </a:r>
            <a:r>
              <a:rPr lang="en-US" sz="1459" i="1">
                <a:solidFill>
                  <a:srgbClr val="231F20"/>
                </a:solidFill>
                <a:latin typeface="Segoe UI"/>
              </a:rPr>
              <a:t>v</a:t>
            </a:r>
            <a:r>
              <a:rPr lang="en-US" sz="1459">
                <a:solidFill>
                  <a:srgbClr val="231F20"/>
                </a:solidFill>
                <a:latin typeface="Segoe UI"/>
              </a:rPr>
              <a:t>.</a:t>
            </a:r>
          </a:p>
        </p:txBody>
      </p:sp>
      <p:sp>
        <p:nvSpPr>
          <p:cNvPr id="14" name="Footer Placeholder 13">
            <a:extLst>
              <a:ext uri="{FF2B5EF4-FFF2-40B4-BE49-F238E27FC236}">
                <a16:creationId xmlns:a16="http://schemas.microsoft.com/office/drawing/2014/main" id="{D134215B-47C9-4617-8400-BB92301349B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197139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38980" y="70561"/>
            <a:ext cx="4338955" cy="574675"/>
          </a:xfrm>
          <a:prstGeom prst="rect">
            <a:avLst/>
          </a:prstGeom>
        </p:spPr>
        <p:txBody>
          <a:bodyPr vert="horz" wrap="square" lIns="0" tIns="12700" rIns="0" bIns="0" rtlCol="0">
            <a:spAutoFit/>
          </a:bodyPr>
          <a:lstStyle/>
          <a:p>
            <a:pPr marL="12700">
              <a:lnSpc>
                <a:spcPct val="100000"/>
              </a:lnSpc>
              <a:spcBef>
                <a:spcPts val="100"/>
              </a:spcBef>
            </a:pPr>
            <a:r>
              <a:rPr spc="-515" dirty="0"/>
              <a:t>PRESENTATION</a:t>
            </a:r>
            <a:r>
              <a:rPr spc="20" dirty="0"/>
              <a:t> </a:t>
            </a:r>
            <a:r>
              <a:rPr spc="-555" dirty="0"/>
              <a:t>VALUES</a:t>
            </a:r>
          </a:p>
        </p:txBody>
      </p:sp>
      <p:sp>
        <p:nvSpPr>
          <p:cNvPr id="3" name="object 3"/>
          <p:cNvSpPr txBox="1"/>
          <p:nvPr/>
        </p:nvSpPr>
        <p:spPr>
          <a:xfrm>
            <a:off x="5195315" y="1071372"/>
            <a:ext cx="914400" cy="914400"/>
          </a:xfrm>
          <a:prstGeom prst="rect">
            <a:avLst/>
          </a:prstGeom>
          <a:solidFill>
            <a:srgbClr val="FFFFFF"/>
          </a:solidFill>
          <a:ln w="15875">
            <a:solidFill>
              <a:srgbClr val="7E7E7E"/>
            </a:solidFill>
          </a:ln>
        </p:spPr>
        <p:txBody>
          <a:bodyPr vert="horz" wrap="square" lIns="0" tIns="33655" rIns="0" bIns="0" rtlCol="0">
            <a:spAutoFit/>
          </a:bodyPr>
          <a:lstStyle/>
          <a:p>
            <a:pPr marL="127635" marR="121285" algn="ctr">
              <a:lnSpc>
                <a:spcPct val="100000"/>
              </a:lnSpc>
              <a:spcBef>
                <a:spcPts val="265"/>
              </a:spcBef>
            </a:pPr>
            <a:r>
              <a:rPr sz="1800" spc="-160" dirty="0">
                <a:latin typeface="Arial MT"/>
                <a:cs typeface="Arial MT"/>
              </a:rPr>
              <a:t>Present </a:t>
            </a:r>
            <a:r>
              <a:rPr sz="1800" spc="-10" dirty="0">
                <a:latin typeface="Arial MT"/>
                <a:cs typeface="Arial MT"/>
              </a:rPr>
              <a:t>ation </a:t>
            </a:r>
            <a:r>
              <a:rPr sz="1800" spc="-60" dirty="0">
                <a:latin typeface="Arial MT"/>
                <a:cs typeface="Arial MT"/>
              </a:rPr>
              <a:t>Values</a:t>
            </a:r>
            <a:endParaRPr sz="1800">
              <a:latin typeface="Arial MT"/>
              <a:cs typeface="Arial MT"/>
            </a:endParaRPr>
          </a:p>
        </p:txBody>
      </p:sp>
      <p:grpSp>
        <p:nvGrpSpPr>
          <p:cNvPr id="4" name="object 4"/>
          <p:cNvGrpSpPr/>
          <p:nvPr/>
        </p:nvGrpSpPr>
        <p:grpSpPr>
          <a:xfrm>
            <a:off x="1910778" y="1985772"/>
            <a:ext cx="7437755" cy="2003425"/>
            <a:chOff x="1910778" y="1985772"/>
            <a:chExt cx="7437755" cy="2003425"/>
          </a:xfrm>
        </p:grpSpPr>
        <p:sp>
          <p:nvSpPr>
            <p:cNvPr id="5" name="object 5"/>
            <p:cNvSpPr/>
            <p:nvPr/>
          </p:nvSpPr>
          <p:spPr>
            <a:xfrm>
              <a:off x="5614416" y="1985772"/>
              <a:ext cx="76200" cy="499109"/>
            </a:xfrm>
            <a:custGeom>
              <a:avLst/>
              <a:gdLst/>
              <a:ahLst/>
              <a:cxnLst/>
              <a:rect l="l" t="t" r="r" b="b"/>
              <a:pathLst>
                <a:path w="76200" h="499110">
                  <a:moveTo>
                    <a:pt x="31750" y="422528"/>
                  </a:moveTo>
                  <a:lnTo>
                    <a:pt x="0" y="422528"/>
                  </a:lnTo>
                  <a:lnTo>
                    <a:pt x="38100" y="498728"/>
                  </a:lnTo>
                  <a:lnTo>
                    <a:pt x="69850" y="435228"/>
                  </a:lnTo>
                  <a:lnTo>
                    <a:pt x="31750" y="435228"/>
                  </a:lnTo>
                  <a:lnTo>
                    <a:pt x="31750" y="422528"/>
                  </a:lnTo>
                  <a:close/>
                </a:path>
                <a:path w="76200" h="499110">
                  <a:moveTo>
                    <a:pt x="44450" y="0"/>
                  </a:moveTo>
                  <a:lnTo>
                    <a:pt x="31750" y="0"/>
                  </a:lnTo>
                  <a:lnTo>
                    <a:pt x="31750" y="435228"/>
                  </a:lnTo>
                  <a:lnTo>
                    <a:pt x="44450" y="435228"/>
                  </a:lnTo>
                  <a:lnTo>
                    <a:pt x="44450" y="0"/>
                  </a:lnTo>
                  <a:close/>
                </a:path>
                <a:path w="76200" h="499110">
                  <a:moveTo>
                    <a:pt x="76200" y="422528"/>
                  </a:moveTo>
                  <a:lnTo>
                    <a:pt x="44450" y="422528"/>
                  </a:lnTo>
                  <a:lnTo>
                    <a:pt x="44450" y="435228"/>
                  </a:lnTo>
                  <a:lnTo>
                    <a:pt x="69850" y="435228"/>
                  </a:lnTo>
                  <a:lnTo>
                    <a:pt x="76200" y="422528"/>
                  </a:lnTo>
                  <a:close/>
                </a:path>
              </a:pathLst>
            </a:custGeom>
            <a:solidFill>
              <a:srgbClr val="B5395F"/>
            </a:solidFill>
          </p:spPr>
          <p:txBody>
            <a:bodyPr wrap="square" lIns="0" tIns="0" rIns="0" bIns="0" rtlCol="0"/>
            <a:lstStyle/>
            <a:p>
              <a:endParaRPr/>
            </a:p>
          </p:txBody>
        </p:sp>
        <p:sp>
          <p:nvSpPr>
            <p:cNvPr id="6" name="object 6"/>
            <p:cNvSpPr/>
            <p:nvPr/>
          </p:nvSpPr>
          <p:spPr>
            <a:xfrm>
              <a:off x="2577084" y="2450591"/>
              <a:ext cx="6733540" cy="34925"/>
            </a:xfrm>
            <a:custGeom>
              <a:avLst/>
              <a:gdLst/>
              <a:ahLst/>
              <a:cxnLst/>
              <a:rect l="l" t="t" r="r" b="b"/>
              <a:pathLst>
                <a:path w="6733540" h="34925">
                  <a:moveTo>
                    <a:pt x="0" y="34671"/>
                  </a:moveTo>
                  <a:lnTo>
                    <a:pt x="6733286" y="0"/>
                  </a:lnTo>
                </a:path>
              </a:pathLst>
            </a:custGeom>
            <a:ln w="9525">
              <a:solidFill>
                <a:srgbClr val="B5395F"/>
              </a:solidFill>
            </a:ln>
          </p:spPr>
          <p:txBody>
            <a:bodyPr wrap="square" lIns="0" tIns="0" rIns="0" bIns="0" rtlCol="0"/>
            <a:lstStyle/>
            <a:p>
              <a:endParaRPr/>
            </a:p>
          </p:txBody>
        </p:sp>
        <p:sp>
          <p:nvSpPr>
            <p:cNvPr id="7" name="object 7"/>
            <p:cNvSpPr/>
            <p:nvPr/>
          </p:nvSpPr>
          <p:spPr>
            <a:xfrm>
              <a:off x="2538984" y="2456687"/>
              <a:ext cx="6809740" cy="665480"/>
            </a:xfrm>
            <a:custGeom>
              <a:avLst/>
              <a:gdLst/>
              <a:ahLst/>
              <a:cxnLst/>
              <a:rect l="l" t="t" r="r" b="b"/>
              <a:pathLst>
                <a:path w="6809740" h="665480">
                  <a:moveTo>
                    <a:pt x="76200" y="562356"/>
                  </a:moveTo>
                  <a:lnTo>
                    <a:pt x="44450" y="562356"/>
                  </a:lnTo>
                  <a:lnTo>
                    <a:pt x="44450" y="28956"/>
                  </a:lnTo>
                  <a:lnTo>
                    <a:pt x="31750" y="28956"/>
                  </a:lnTo>
                  <a:lnTo>
                    <a:pt x="31750" y="562356"/>
                  </a:lnTo>
                  <a:lnTo>
                    <a:pt x="0" y="562356"/>
                  </a:lnTo>
                  <a:lnTo>
                    <a:pt x="38100" y="638556"/>
                  </a:lnTo>
                  <a:lnTo>
                    <a:pt x="69850" y="575056"/>
                  </a:lnTo>
                  <a:lnTo>
                    <a:pt x="76200" y="562356"/>
                  </a:lnTo>
                  <a:close/>
                </a:path>
                <a:path w="6809740" h="665480">
                  <a:moveTo>
                    <a:pt x="6809232" y="588772"/>
                  </a:moveTo>
                  <a:lnTo>
                    <a:pt x="6777482" y="588772"/>
                  </a:lnTo>
                  <a:lnTo>
                    <a:pt x="6777482" y="0"/>
                  </a:lnTo>
                  <a:lnTo>
                    <a:pt x="6764782" y="0"/>
                  </a:lnTo>
                  <a:lnTo>
                    <a:pt x="6764782" y="588772"/>
                  </a:lnTo>
                  <a:lnTo>
                    <a:pt x="6733032" y="588772"/>
                  </a:lnTo>
                  <a:lnTo>
                    <a:pt x="6771132" y="664972"/>
                  </a:lnTo>
                  <a:lnTo>
                    <a:pt x="6802882" y="601472"/>
                  </a:lnTo>
                  <a:lnTo>
                    <a:pt x="6809232" y="588772"/>
                  </a:lnTo>
                  <a:close/>
                </a:path>
              </a:pathLst>
            </a:custGeom>
            <a:solidFill>
              <a:srgbClr val="B5395F"/>
            </a:solidFill>
          </p:spPr>
          <p:txBody>
            <a:bodyPr wrap="square" lIns="0" tIns="0" rIns="0" bIns="0" rtlCol="0"/>
            <a:lstStyle/>
            <a:p>
              <a:endParaRPr/>
            </a:p>
          </p:txBody>
        </p:sp>
        <p:sp>
          <p:nvSpPr>
            <p:cNvPr id="8" name="object 8"/>
            <p:cNvSpPr/>
            <p:nvPr/>
          </p:nvSpPr>
          <p:spPr>
            <a:xfrm>
              <a:off x="1918716" y="3095244"/>
              <a:ext cx="1316990" cy="885825"/>
            </a:xfrm>
            <a:custGeom>
              <a:avLst/>
              <a:gdLst/>
              <a:ahLst/>
              <a:cxnLst/>
              <a:rect l="l" t="t" r="r" b="b"/>
              <a:pathLst>
                <a:path w="1316989" h="885825">
                  <a:moveTo>
                    <a:pt x="1169161" y="0"/>
                  </a:moveTo>
                  <a:lnTo>
                    <a:pt x="147573" y="0"/>
                  </a:lnTo>
                  <a:lnTo>
                    <a:pt x="100917" y="7520"/>
                  </a:lnTo>
                  <a:lnTo>
                    <a:pt x="60405" y="28464"/>
                  </a:lnTo>
                  <a:lnTo>
                    <a:pt x="28464" y="60405"/>
                  </a:lnTo>
                  <a:lnTo>
                    <a:pt x="7520" y="100917"/>
                  </a:lnTo>
                  <a:lnTo>
                    <a:pt x="0" y="147573"/>
                  </a:lnTo>
                  <a:lnTo>
                    <a:pt x="0" y="737869"/>
                  </a:lnTo>
                  <a:lnTo>
                    <a:pt x="7520" y="784526"/>
                  </a:lnTo>
                  <a:lnTo>
                    <a:pt x="28464" y="825038"/>
                  </a:lnTo>
                  <a:lnTo>
                    <a:pt x="60405" y="856979"/>
                  </a:lnTo>
                  <a:lnTo>
                    <a:pt x="100917" y="877923"/>
                  </a:lnTo>
                  <a:lnTo>
                    <a:pt x="147573" y="885443"/>
                  </a:lnTo>
                  <a:lnTo>
                    <a:pt x="1169161" y="885443"/>
                  </a:lnTo>
                  <a:lnTo>
                    <a:pt x="1215818" y="877923"/>
                  </a:lnTo>
                  <a:lnTo>
                    <a:pt x="1256330" y="856979"/>
                  </a:lnTo>
                  <a:lnTo>
                    <a:pt x="1288271" y="825038"/>
                  </a:lnTo>
                  <a:lnTo>
                    <a:pt x="1309215" y="784526"/>
                  </a:lnTo>
                  <a:lnTo>
                    <a:pt x="1316735" y="737869"/>
                  </a:lnTo>
                  <a:lnTo>
                    <a:pt x="1316735" y="147573"/>
                  </a:lnTo>
                  <a:lnTo>
                    <a:pt x="1309215" y="100917"/>
                  </a:lnTo>
                  <a:lnTo>
                    <a:pt x="1288271" y="60405"/>
                  </a:lnTo>
                  <a:lnTo>
                    <a:pt x="1256330" y="28464"/>
                  </a:lnTo>
                  <a:lnTo>
                    <a:pt x="1215818" y="7520"/>
                  </a:lnTo>
                  <a:lnTo>
                    <a:pt x="1169161" y="0"/>
                  </a:lnTo>
                  <a:close/>
                </a:path>
              </a:pathLst>
            </a:custGeom>
            <a:solidFill>
              <a:srgbClr val="FFFFFF"/>
            </a:solidFill>
          </p:spPr>
          <p:txBody>
            <a:bodyPr wrap="square" lIns="0" tIns="0" rIns="0" bIns="0" rtlCol="0"/>
            <a:lstStyle/>
            <a:p>
              <a:endParaRPr/>
            </a:p>
          </p:txBody>
        </p:sp>
        <p:sp>
          <p:nvSpPr>
            <p:cNvPr id="9" name="object 9"/>
            <p:cNvSpPr/>
            <p:nvPr/>
          </p:nvSpPr>
          <p:spPr>
            <a:xfrm>
              <a:off x="1918716" y="3095244"/>
              <a:ext cx="1316990" cy="885825"/>
            </a:xfrm>
            <a:custGeom>
              <a:avLst/>
              <a:gdLst/>
              <a:ahLst/>
              <a:cxnLst/>
              <a:rect l="l" t="t" r="r" b="b"/>
              <a:pathLst>
                <a:path w="1316989" h="885825">
                  <a:moveTo>
                    <a:pt x="0" y="147573"/>
                  </a:moveTo>
                  <a:lnTo>
                    <a:pt x="7520" y="100917"/>
                  </a:lnTo>
                  <a:lnTo>
                    <a:pt x="28464" y="60405"/>
                  </a:lnTo>
                  <a:lnTo>
                    <a:pt x="60405" y="28464"/>
                  </a:lnTo>
                  <a:lnTo>
                    <a:pt x="100917" y="7520"/>
                  </a:lnTo>
                  <a:lnTo>
                    <a:pt x="147573" y="0"/>
                  </a:lnTo>
                  <a:lnTo>
                    <a:pt x="1169161" y="0"/>
                  </a:lnTo>
                  <a:lnTo>
                    <a:pt x="1215818" y="7520"/>
                  </a:lnTo>
                  <a:lnTo>
                    <a:pt x="1256330" y="28464"/>
                  </a:lnTo>
                  <a:lnTo>
                    <a:pt x="1288271" y="60405"/>
                  </a:lnTo>
                  <a:lnTo>
                    <a:pt x="1309215" y="100917"/>
                  </a:lnTo>
                  <a:lnTo>
                    <a:pt x="1316735" y="147573"/>
                  </a:lnTo>
                  <a:lnTo>
                    <a:pt x="1316735" y="737869"/>
                  </a:lnTo>
                  <a:lnTo>
                    <a:pt x="1309215" y="784526"/>
                  </a:lnTo>
                  <a:lnTo>
                    <a:pt x="1288271" y="825038"/>
                  </a:lnTo>
                  <a:lnTo>
                    <a:pt x="1256330" y="856979"/>
                  </a:lnTo>
                  <a:lnTo>
                    <a:pt x="1215818" y="877923"/>
                  </a:lnTo>
                  <a:lnTo>
                    <a:pt x="1169161" y="885443"/>
                  </a:lnTo>
                  <a:lnTo>
                    <a:pt x="147573" y="885443"/>
                  </a:lnTo>
                  <a:lnTo>
                    <a:pt x="100917" y="877923"/>
                  </a:lnTo>
                  <a:lnTo>
                    <a:pt x="60405" y="856979"/>
                  </a:lnTo>
                  <a:lnTo>
                    <a:pt x="28464" y="825038"/>
                  </a:lnTo>
                  <a:lnTo>
                    <a:pt x="7520" y="784526"/>
                  </a:lnTo>
                  <a:lnTo>
                    <a:pt x="0" y="737869"/>
                  </a:lnTo>
                  <a:lnTo>
                    <a:pt x="0" y="147573"/>
                  </a:lnTo>
                  <a:close/>
                </a:path>
              </a:pathLst>
            </a:custGeom>
            <a:ln w="15875">
              <a:solidFill>
                <a:srgbClr val="DE85E0"/>
              </a:solidFill>
            </a:ln>
          </p:spPr>
          <p:txBody>
            <a:bodyPr wrap="square" lIns="0" tIns="0" rIns="0" bIns="0" rtlCol="0"/>
            <a:lstStyle/>
            <a:p>
              <a:endParaRPr/>
            </a:p>
          </p:txBody>
        </p:sp>
      </p:grpSp>
      <p:sp>
        <p:nvSpPr>
          <p:cNvPr id="10" name="object 10"/>
          <p:cNvSpPr txBox="1"/>
          <p:nvPr/>
        </p:nvSpPr>
        <p:spPr>
          <a:xfrm>
            <a:off x="2103882" y="3239515"/>
            <a:ext cx="944880" cy="574040"/>
          </a:xfrm>
          <a:prstGeom prst="rect">
            <a:avLst/>
          </a:prstGeom>
        </p:spPr>
        <p:txBody>
          <a:bodyPr vert="horz" wrap="square" lIns="0" tIns="12700" rIns="0" bIns="0" rtlCol="0">
            <a:spAutoFit/>
          </a:bodyPr>
          <a:lstStyle/>
          <a:p>
            <a:pPr marL="228600" marR="5080" indent="-216535">
              <a:lnSpc>
                <a:spcPct val="100000"/>
              </a:lnSpc>
              <a:spcBef>
                <a:spcPts val="100"/>
              </a:spcBef>
            </a:pPr>
            <a:r>
              <a:rPr sz="1800" spc="-175" dirty="0">
                <a:latin typeface="Arial MT"/>
                <a:cs typeface="Arial MT"/>
              </a:rPr>
              <a:t>Continuum </a:t>
            </a:r>
            <a:r>
              <a:rPr sz="1800" spc="-10" dirty="0">
                <a:latin typeface="Arial MT"/>
                <a:cs typeface="Arial MT"/>
              </a:rPr>
              <a:t>value</a:t>
            </a:r>
            <a:endParaRPr sz="1800">
              <a:latin typeface="Arial MT"/>
              <a:cs typeface="Arial MT"/>
            </a:endParaRPr>
          </a:p>
        </p:txBody>
      </p:sp>
      <p:grpSp>
        <p:nvGrpSpPr>
          <p:cNvPr id="11" name="object 11"/>
          <p:cNvGrpSpPr/>
          <p:nvPr/>
        </p:nvGrpSpPr>
        <p:grpSpPr>
          <a:xfrm>
            <a:off x="8463978" y="3087306"/>
            <a:ext cx="1332865" cy="901700"/>
            <a:chOff x="8463978" y="3087306"/>
            <a:chExt cx="1332865" cy="901700"/>
          </a:xfrm>
        </p:grpSpPr>
        <p:sp>
          <p:nvSpPr>
            <p:cNvPr id="12" name="object 12"/>
            <p:cNvSpPr/>
            <p:nvPr/>
          </p:nvSpPr>
          <p:spPr>
            <a:xfrm>
              <a:off x="8471916" y="3095244"/>
              <a:ext cx="1316990" cy="885825"/>
            </a:xfrm>
            <a:custGeom>
              <a:avLst/>
              <a:gdLst/>
              <a:ahLst/>
              <a:cxnLst/>
              <a:rect l="l" t="t" r="r" b="b"/>
              <a:pathLst>
                <a:path w="1316990" h="885825">
                  <a:moveTo>
                    <a:pt x="1169161" y="0"/>
                  </a:moveTo>
                  <a:lnTo>
                    <a:pt x="147574" y="0"/>
                  </a:lnTo>
                  <a:lnTo>
                    <a:pt x="100917" y="7520"/>
                  </a:lnTo>
                  <a:lnTo>
                    <a:pt x="60405" y="28464"/>
                  </a:lnTo>
                  <a:lnTo>
                    <a:pt x="28464" y="60405"/>
                  </a:lnTo>
                  <a:lnTo>
                    <a:pt x="7520" y="100917"/>
                  </a:lnTo>
                  <a:lnTo>
                    <a:pt x="0" y="147573"/>
                  </a:lnTo>
                  <a:lnTo>
                    <a:pt x="0" y="737869"/>
                  </a:lnTo>
                  <a:lnTo>
                    <a:pt x="7520" y="784526"/>
                  </a:lnTo>
                  <a:lnTo>
                    <a:pt x="28464" y="825038"/>
                  </a:lnTo>
                  <a:lnTo>
                    <a:pt x="60405" y="856979"/>
                  </a:lnTo>
                  <a:lnTo>
                    <a:pt x="100917" y="877923"/>
                  </a:lnTo>
                  <a:lnTo>
                    <a:pt x="147574" y="885443"/>
                  </a:lnTo>
                  <a:lnTo>
                    <a:pt x="1169161" y="885443"/>
                  </a:lnTo>
                  <a:lnTo>
                    <a:pt x="1215818" y="877923"/>
                  </a:lnTo>
                  <a:lnTo>
                    <a:pt x="1256330" y="856979"/>
                  </a:lnTo>
                  <a:lnTo>
                    <a:pt x="1288271" y="825038"/>
                  </a:lnTo>
                  <a:lnTo>
                    <a:pt x="1309215" y="784526"/>
                  </a:lnTo>
                  <a:lnTo>
                    <a:pt x="1316735" y="737869"/>
                  </a:lnTo>
                  <a:lnTo>
                    <a:pt x="1316735" y="147573"/>
                  </a:lnTo>
                  <a:lnTo>
                    <a:pt x="1309215" y="100917"/>
                  </a:lnTo>
                  <a:lnTo>
                    <a:pt x="1288271" y="60405"/>
                  </a:lnTo>
                  <a:lnTo>
                    <a:pt x="1256330" y="28464"/>
                  </a:lnTo>
                  <a:lnTo>
                    <a:pt x="1215818" y="7520"/>
                  </a:lnTo>
                  <a:lnTo>
                    <a:pt x="1169161" y="0"/>
                  </a:lnTo>
                  <a:close/>
                </a:path>
              </a:pathLst>
            </a:custGeom>
            <a:solidFill>
              <a:srgbClr val="FFFFFF"/>
            </a:solidFill>
          </p:spPr>
          <p:txBody>
            <a:bodyPr wrap="square" lIns="0" tIns="0" rIns="0" bIns="0" rtlCol="0"/>
            <a:lstStyle/>
            <a:p>
              <a:endParaRPr/>
            </a:p>
          </p:txBody>
        </p:sp>
        <p:sp>
          <p:nvSpPr>
            <p:cNvPr id="13" name="object 13"/>
            <p:cNvSpPr/>
            <p:nvPr/>
          </p:nvSpPr>
          <p:spPr>
            <a:xfrm>
              <a:off x="8471916" y="3095244"/>
              <a:ext cx="1316990" cy="885825"/>
            </a:xfrm>
            <a:custGeom>
              <a:avLst/>
              <a:gdLst/>
              <a:ahLst/>
              <a:cxnLst/>
              <a:rect l="l" t="t" r="r" b="b"/>
              <a:pathLst>
                <a:path w="1316990" h="885825">
                  <a:moveTo>
                    <a:pt x="0" y="147573"/>
                  </a:moveTo>
                  <a:lnTo>
                    <a:pt x="7520" y="100917"/>
                  </a:lnTo>
                  <a:lnTo>
                    <a:pt x="28464" y="60405"/>
                  </a:lnTo>
                  <a:lnTo>
                    <a:pt x="60405" y="28464"/>
                  </a:lnTo>
                  <a:lnTo>
                    <a:pt x="100917" y="7520"/>
                  </a:lnTo>
                  <a:lnTo>
                    <a:pt x="147574" y="0"/>
                  </a:lnTo>
                  <a:lnTo>
                    <a:pt x="1169161" y="0"/>
                  </a:lnTo>
                  <a:lnTo>
                    <a:pt x="1215818" y="7520"/>
                  </a:lnTo>
                  <a:lnTo>
                    <a:pt x="1256330" y="28464"/>
                  </a:lnTo>
                  <a:lnTo>
                    <a:pt x="1288271" y="60405"/>
                  </a:lnTo>
                  <a:lnTo>
                    <a:pt x="1309215" y="100917"/>
                  </a:lnTo>
                  <a:lnTo>
                    <a:pt x="1316735" y="147573"/>
                  </a:lnTo>
                  <a:lnTo>
                    <a:pt x="1316735" y="737869"/>
                  </a:lnTo>
                  <a:lnTo>
                    <a:pt x="1309215" y="784526"/>
                  </a:lnTo>
                  <a:lnTo>
                    <a:pt x="1288271" y="825038"/>
                  </a:lnTo>
                  <a:lnTo>
                    <a:pt x="1256330" y="856979"/>
                  </a:lnTo>
                  <a:lnTo>
                    <a:pt x="1215818" y="877923"/>
                  </a:lnTo>
                  <a:lnTo>
                    <a:pt x="1169161" y="885443"/>
                  </a:lnTo>
                  <a:lnTo>
                    <a:pt x="147574" y="885443"/>
                  </a:lnTo>
                  <a:lnTo>
                    <a:pt x="100917" y="877923"/>
                  </a:lnTo>
                  <a:lnTo>
                    <a:pt x="60405" y="856979"/>
                  </a:lnTo>
                  <a:lnTo>
                    <a:pt x="28464" y="825038"/>
                  </a:lnTo>
                  <a:lnTo>
                    <a:pt x="7520" y="784526"/>
                  </a:lnTo>
                  <a:lnTo>
                    <a:pt x="0" y="737869"/>
                  </a:lnTo>
                  <a:lnTo>
                    <a:pt x="0" y="147573"/>
                  </a:lnTo>
                  <a:close/>
                </a:path>
              </a:pathLst>
            </a:custGeom>
            <a:ln w="15875">
              <a:solidFill>
                <a:srgbClr val="DE85E0"/>
              </a:solidFill>
            </a:ln>
          </p:spPr>
          <p:txBody>
            <a:bodyPr wrap="square" lIns="0" tIns="0" rIns="0" bIns="0" rtlCol="0"/>
            <a:lstStyle/>
            <a:p>
              <a:endParaRPr/>
            </a:p>
          </p:txBody>
        </p:sp>
      </p:grpSp>
      <p:sp>
        <p:nvSpPr>
          <p:cNvPr id="14" name="object 14"/>
          <p:cNvSpPr txBox="1"/>
          <p:nvPr/>
        </p:nvSpPr>
        <p:spPr>
          <a:xfrm>
            <a:off x="8757031" y="3239515"/>
            <a:ext cx="746125" cy="574040"/>
          </a:xfrm>
          <a:prstGeom prst="rect">
            <a:avLst/>
          </a:prstGeom>
        </p:spPr>
        <p:txBody>
          <a:bodyPr vert="horz" wrap="square" lIns="0" tIns="12700" rIns="0" bIns="0" rtlCol="0">
            <a:spAutoFit/>
          </a:bodyPr>
          <a:lstStyle/>
          <a:p>
            <a:pPr marL="129539" marR="5080" indent="-117475">
              <a:lnSpc>
                <a:spcPct val="100000"/>
              </a:lnSpc>
              <a:spcBef>
                <a:spcPts val="100"/>
              </a:spcBef>
            </a:pPr>
            <a:r>
              <a:rPr sz="1800" spc="-120" dirty="0">
                <a:latin typeface="Arial MT"/>
                <a:cs typeface="Arial MT"/>
              </a:rPr>
              <a:t>Discrete </a:t>
            </a:r>
            <a:r>
              <a:rPr sz="1800" spc="-10" dirty="0">
                <a:latin typeface="Arial MT"/>
                <a:cs typeface="Arial MT"/>
              </a:rPr>
              <a:t>value</a:t>
            </a:r>
            <a:endParaRPr sz="1800">
              <a:latin typeface="Arial MT"/>
              <a:cs typeface="Arial MT"/>
            </a:endParaRPr>
          </a:p>
        </p:txBody>
      </p:sp>
      <p:sp>
        <p:nvSpPr>
          <p:cNvPr id="15" name="object 15"/>
          <p:cNvSpPr txBox="1"/>
          <p:nvPr/>
        </p:nvSpPr>
        <p:spPr>
          <a:xfrm>
            <a:off x="784859" y="4329684"/>
            <a:ext cx="5057140" cy="1213485"/>
          </a:xfrm>
          <a:prstGeom prst="rect">
            <a:avLst/>
          </a:prstGeom>
          <a:solidFill>
            <a:srgbClr val="FFFFFF"/>
          </a:solidFill>
          <a:ln w="15875">
            <a:solidFill>
              <a:srgbClr val="DE85E0"/>
            </a:solidFill>
          </a:ln>
        </p:spPr>
        <p:txBody>
          <a:bodyPr vert="horz" wrap="square" lIns="0" tIns="151130" rIns="0" bIns="0" rtlCol="0">
            <a:spAutoFit/>
          </a:bodyPr>
          <a:lstStyle/>
          <a:p>
            <a:pPr marR="240665" algn="ctr">
              <a:lnSpc>
                <a:spcPct val="100000"/>
              </a:lnSpc>
              <a:spcBef>
                <a:spcPts val="1190"/>
              </a:spcBef>
            </a:pPr>
            <a:r>
              <a:rPr sz="2000" spc="-155" dirty="0">
                <a:latin typeface="Arial MT"/>
                <a:cs typeface="Arial MT"/>
              </a:rPr>
              <a:t>Fluctuations</a:t>
            </a:r>
            <a:r>
              <a:rPr sz="2000" dirty="0">
                <a:latin typeface="Arial MT"/>
                <a:cs typeface="Arial MT"/>
              </a:rPr>
              <a:t> </a:t>
            </a:r>
            <a:r>
              <a:rPr sz="2000" spc="-125" dirty="0">
                <a:latin typeface="Arial MT"/>
                <a:cs typeface="Arial MT"/>
              </a:rPr>
              <a:t>in</a:t>
            </a:r>
            <a:r>
              <a:rPr sz="2000" spc="20" dirty="0">
                <a:latin typeface="Arial MT"/>
                <a:cs typeface="Arial MT"/>
              </a:rPr>
              <a:t> </a:t>
            </a:r>
            <a:r>
              <a:rPr sz="2000" spc="-150" dirty="0">
                <a:latin typeface="Arial MT"/>
                <a:cs typeface="Arial MT"/>
              </a:rPr>
              <a:t>pressure</a:t>
            </a:r>
            <a:r>
              <a:rPr sz="2000" spc="-15" dirty="0">
                <a:latin typeface="Arial MT"/>
                <a:cs typeface="Arial MT"/>
              </a:rPr>
              <a:t> </a:t>
            </a:r>
            <a:r>
              <a:rPr sz="2000" spc="-165" dirty="0">
                <a:latin typeface="Arial MT"/>
                <a:cs typeface="Arial MT"/>
              </a:rPr>
              <a:t>waves:</a:t>
            </a:r>
            <a:r>
              <a:rPr sz="2000" spc="10" dirty="0">
                <a:latin typeface="Arial MT"/>
                <a:cs typeface="Arial MT"/>
              </a:rPr>
              <a:t> </a:t>
            </a:r>
            <a:r>
              <a:rPr sz="2000" spc="-155" dirty="0">
                <a:latin typeface="Arial MT"/>
                <a:cs typeface="Arial MT"/>
              </a:rPr>
              <a:t>acoustic</a:t>
            </a:r>
            <a:r>
              <a:rPr sz="2000" spc="5" dirty="0">
                <a:latin typeface="Arial MT"/>
                <a:cs typeface="Arial MT"/>
              </a:rPr>
              <a:t> </a:t>
            </a:r>
            <a:r>
              <a:rPr sz="2000" spc="-10" dirty="0">
                <a:latin typeface="Arial MT"/>
                <a:cs typeface="Arial MT"/>
              </a:rPr>
              <a:t>signals</a:t>
            </a:r>
            <a:endParaRPr sz="2000">
              <a:latin typeface="Arial MT"/>
              <a:cs typeface="Arial MT"/>
            </a:endParaRPr>
          </a:p>
          <a:p>
            <a:pPr marL="196215" algn="ctr">
              <a:lnSpc>
                <a:spcPct val="100000"/>
              </a:lnSpc>
            </a:pPr>
            <a:r>
              <a:rPr sz="2000" spc="-145" dirty="0">
                <a:latin typeface="Arial MT"/>
                <a:cs typeface="Arial MT"/>
              </a:rPr>
              <a:t>Electromagnetic</a:t>
            </a:r>
            <a:r>
              <a:rPr sz="2000" spc="95" dirty="0">
                <a:latin typeface="Arial MT"/>
                <a:cs typeface="Arial MT"/>
              </a:rPr>
              <a:t> </a:t>
            </a:r>
            <a:r>
              <a:rPr sz="2000" spc="-20" dirty="0">
                <a:latin typeface="Arial MT"/>
                <a:cs typeface="Arial MT"/>
              </a:rPr>
              <a:t>waves</a:t>
            </a:r>
            <a:endParaRPr sz="2000">
              <a:latin typeface="Arial MT"/>
              <a:cs typeface="Arial MT"/>
            </a:endParaRPr>
          </a:p>
        </p:txBody>
      </p:sp>
      <p:grpSp>
        <p:nvGrpSpPr>
          <p:cNvPr id="16" name="object 16"/>
          <p:cNvGrpSpPr/>
          <p:nvPr/>
        </p:nvGrpSpPr>
        <p:grpSpPr>
          <a:xfrm>
            <a:off x="6929310" y="4311078"/>
            <a:ext cx="4761865" cy="1250315"/>
            <a:chOff x="6929310" y="4311078"/>
            <a:chExt cx="4761865" cy="1250315"/>
          </a:xfrm>
        </p:grpSpPr>
        <p:sp>
          <p:nvSpPr>
            <p:cNvPr id="17" name="object 17"/>
            <p:cNvSpPr/>
            <p:nvPr/>
          </p:nvSpPr>
          <p:spPr>
            <a:xfrm>
              <a:off x="6937247" y="4319015"/>
              <a:ext cx="4745990" cy="1234440"/>
            </a:xfrm>
            <a:custGeom>
              <a:avLst/>
              <a:gdLst/>
              <a:ahLst/>
              <a:cxnLst/>
              <a:rect l="l" t="t" r="r" b="b"/>
              <a:pathLst>
                <a:path w="4745990" h="1234439">
                  <a:moveTo>
                    <a:pt x="4745736" y="0"/>
                  </a:moveTo>
                  <a:lnTo>
                    <a:pt x="0" y="0"/>
                  </a:lnTo>
                  <a:lnTo>
                    <a:pt x="0" y="1234440"/>
                  </a:lnTo>
                  <a:lnTo>
                    <a:pt x="4745736" y="1234440"/>
                  </a:lnTo>
                  <a:lnTo>
                    <a:pt x="4745736" y="0"/>
                  </a:lnTo>
                  <a:close/>
                </a:path>
              </a:pathLst>
            </a:custGeom>
            <a:solidFill>
              <a:srgbClr val="FFFFFF"/>
            </a:solidFill>
          </p:spPr>
          <p:txBody>
            <a:bodyPr wrap="square" lIns="0" tIns="0" rIns="0" bIns="0" rtlCol="0"/>
            <a:lstStyle/>
            <a:p>
              <a:endParaRPr/>
            </a:p>
          </p:txBody>
        </p:sp>
        <p:sp>
          <p:nvSpPr>
            <p:cNvPr id="18" name="object 18"/>
            <p:cNvSpPr/>
            <p:nvPr/>
          </p:nvSpPr>
          <p:spPr>
            <a:xfrm>
              <a:off x="6937247" y="4319015"/>
              <a:ext cx="4745990" cy="1234440"/>
            </a:xfrm>
            <a:custGeom>
              <a:avLst/>
              <a:gdLst/>
              <a:ahLst/>
              <a:cxnLst/>
              <a:rect l="l" t="t" r="r" b="b"/>
              <a:pathLst>
                <a:path w="4745990" h="1234439">
                  <a:moveTo>
                    <a:pt x="0" y="1234440"/>
                  </a:moveTo>
                  <a:lnTo>
                    <a:pt x="4745736" y="1234440"/>
                  </a:lnTo>
                  <a:lnTo>
                    <a:pt x="4745736" y="0"/>
                  </a:lnTo>
                  <a:lnTo>
                    <a:pt x="0" y="0"/>
                  </a:lnTo>
                  <a:lnTo>
                    <a:pt x="0" y="1234440"/>
                  </a:lnTo>
                  <a:close/>
                </a:path>
              </a:pathLst>
            </a:custGeom>
            <a:ln w="15875">
              <a:solidFill>
                <a:srgbClr val="DE85E0"/>
              </a:solidFill>
            </a:ln>
          </p:spPr>
          <p:txBody>
            <a:bodyPr wrap="square" lIns="0" tIns="0" rIns="0" bIns="0" rtlCol="0"/>
            <a:lstStyle/>
            <a:p>
              <a:endParaRPr/>
            </a:p>
          </p:txBody>
        </p:sp>
      </p:grpSp>
      <p:sp>
        <p:nvSpPr>
          <p:cNvPr id="19" name="object 19"/>
          <p:cNvSpPr txBox="1"/>
          <p:nvPr/>
        </p:nvSpPr>
        <p:spPr>
          <a:xfrm>
            <a:off x="6945185" y="4467605"/>
            <a:ext cx="4730115" cy="635635"/>
          </a:xfrm>
          <a:prstGeom prst="rect">
            <a:avLst/>
          </a:prstGeom>
        </p:spPr>
        <p:txBody>
          <a:bodyPr vert="horz" wrap="square" lIns="0" tIns="12700" rIns="0" bIns="0" rtlCol="0">
            <a:spAutoFit/>
          </a:bodyPr>
          <a:lstStyle/>
          <a:p>
            <a:pPr marL="154305" marR="1064260" indent="-70485">
              <a:lnSpc>
                <a:spcPct val="100000"/>
              </a:lnSpc>
              <a:spcBef>
                <a:spcPts val="100"/>
              </a:spcBef>
            </a:pPr>
            <a:r>
              <a:rPr sz="2000" spc="-130" dirty="0">
                <a:latin typeface="Arial MT"/>
                <a:cs typeface="Arial MT"/>
              </a:rPr>
              <a:t>Characters</a:t>
            </a:r>
            <a:r>
              <a:rPr sz="2000" spc="-25" dirty="0">
                <a:latin typeface="Arial MT"/>
                <a:cs typeface="Arial MT"/>
              </a:rPr>
              <a:t> </a:t>
            </a:r>
            <a:r>
              <a:rPr sz="2000" dirty="0">
                <a:latin typeface="Arial MT"/>
                <a:cs typeface="Arial MT"/>
              </a:rPr>
              <a:t>of</a:t>
            </a:r>
            <a:r>
              <a:rPr sz="2000" spc="50" dirty="0">
                <a:latin typeface="Arial MT"/>
                <a:cs typeface="Arial MT"/>
              </a:rPr>
              <a:t> </a:t>
            </a:r>
            <a:r>
              <a:rPr sz="2000" dirty="0">
                <a:latin typeface="Arial MT"/>
                <a:cs typeface="Arial MT"/>
              </a:rPr>
              <a:t>a</a:t>
            </a:r>
            <a:r>
              <a:rPr sz="2000" spc="5" dirty="0">
                <a:latin typeface="Arial MT"/>
                <a:cs typeface="Arial MT"/>
              </a:rPr>
              <a:t> </a:t>
            </a:r>
            <a:r>
              <a:rPr sz="2000" spc="-95" dirty="0">
                <a:latin typeface="Arial MT"/>
                <a:cs typeface="Arial MT"/>
              </a:rPr>
              <a:t>piece</a:t>
            </a:r>
            <a:r>
              <a:rPr sz="2000" spc="-10" dirty="0">
                <a:latin typeface="Arial MT"/>
                <a:cs typeface="Arial MT"/>
              </a:rPr>
              <a:t> </a:t>
            </a:r>
            <a:r>
              <a:rPr sz="2000" dirty="0">
                <a:latin typeface="Arial MT"/>
                <a:cs typeface="Arial MT"/>
              </a:rPr>
              <a:t>of</a:t>
            </a:r>
            <a:r>
              <a:rPr sz="2000" spc="50" dirty="0">
                <a:latin typeface="Arial MT"/>
                <a:cs typeface="Arial MT"/>
              </a:rPr>
              <a:t> </a:t>
            </a:r>
            <a:r>
              <a:rPr sz="2000" spc="-20" dirty="0">
                <a:latin typeface="Arial MT"/>
                <a:cs typeface="Arial MT"/>
              </a:rPr>
              <a:t>text </a:t>
            </a:r>
            <a:r>
              <a:rPr sz="2000" spc="-130" dirty="0">
                <a:latin typeface="Arial MT"/>
                <a:cs typeface="Arial MT"/>
              </a:rPr>
              <a:t>sampling</a:t>
            </a:r>
            <a:r>
              <a:rPr sz="2000" spc="-25" dirty="0">
                <a:latin typeface="Arial MT"/>
                <a:cs typeface="Arial MT"/>
              </a:rPr>
              <a:t> </a:t>
            </a:r>
            <a:r>
              <a:rPr sz="2000" spc="-155" dirty="0">
                <a:latin typeface="Arial MT"/>
                <a:cs typeface="Arial MT"/>
              </a:rPr>
              <a:t>values</a:t>
            </a:r>
            <a:r>
              <a:rPr sz="2000" spc="-10" dirty="0">
                <a:latin typeface="Arial MT"/>
                <a:cs typeface="Arial MT"/>
              </a:rPr>
              <a:t> </a:t>
            </a:r>
            <a:r>
              <a:rPr sz="2000" dirty="0">
                <a:latin typeface="Arial MT"/>
                <a:cs typeface="Arial MT"/>
              </a:rPr>
              <a:t>of</a:t>
            </a:r>
            <a:r>
              <a:rPr sz="2000" spc="75" dirty="0">
                <a:latin typeface="Arial MT"/>
                <a:cs typeface="Arial MT"/>
              </a:rPr>
              <a:t> </a:t>
            </a:r>
            <a:r>
              <a:rPr sz="2000" spc="-125" dirty="0">
                <a:latin typeface="Arial MT"/>
                <a:cs typeface="Arial MT"/>
              </a:rPr>
              <a:t>an</a:t>
            </a:r>
            <a:r>
              <a:rPr sz="2000" spc="10" dirty="0">
                <a:latin typeface="Arial MT"/>
                <a:cs typeface="Arial MT"/>
              </a:rPr>
              <a:t> </a:t>
            </a:r>
            <a:r>
              <a:rPr sz="2000" spc="-75" dirty="0">
                <a:latin typeface="Arial MT"/>
                <a:cs typeface="Arial MT"/>
              </a:rPr>
              <a:t>audio</a:t>
            </a:r>
            <a:r>
              <a:rPr sz="2000" dirty="0">
                <a:latin typeface="Arial MT"/>
                <a:cs typeface="Arial MT"/>
              </a:rPr>
              <a:t> </a:t>
            </a:r>
            <a:r>
              <a:rPr sz="2000" spc="-90" dirty="0">
                <a:latin typeface="Arial MT"/>
                <a:cs typeface="Arial MT"/>
              </a:rPr>
              <a:t>signal</a:t>
            </a:r>
            <a:endParaRPr sz="2000">
              <a:latin typeface="Arial MT"/>
              <a:cs typeface="Arial MT"/>
            </a:endParaRPr>
          </a:p>
        </p:txBody>
      </p:sp>
      <p:sp>
        <p:nvSpPr>
          <p:cNvPr id="20" name="object 20"/>
          <p:cNvSpPr/>
          <p:nvPr/>
        </p:nvSpPr>
        <p:spPr>
          <a:xfrm>
            <a:off x="2577083" y="3980688"/>
            <a:ext cx="6553200" cy="419734"/>
          </a:xfrm>
          <a:custGeom>
            <a:avLst/>
            <a:gdLst/>
            <a:ahLst/>
            <a:cxnLst/>
            <a:rect l="l" t="t" r="r" b="b"/>
            <a:pathLst>
              <a:path w="6553200" h="419735">
                <a:moveTo>
                  <a:pt x="0" y="0"/>
                </a:moveTo>
                <a:lnTo>
                  <a:pt x="0" y="337438"/>
                </a:lnTo>
              </a:path>
              <a:path w="6553200" h="419735">
                <a:moveTo>
                  <a:pt x="6553200" y="0"/>
                </a:moveTo>
                <a:lnTo>
                  <a:pt x="6553200" y="419481"/>
                </a:lnTo>
              </a:path>
            </a:pathLst>
          </a:custGeom>
          <a:ln w="9525">
            <a:solidFill>
              <a:srgbClr val="B5395F"/>
            </a:solidFill>
          </a:ln>
        </p:spPr>
        <p:txBody>
          <a:bodyPr wrap="square" lIns="0" tIns="0" rIns="0" bIns="0" rtlCol="0"/>
          <a:lstStyle/>
          <a:p>
            <a:endParaRPr/>
          </a:p>
        </p:txBody>
      </p:sp>
      <p:sp>
        <p:nvSpPr>
          <p:cNvPr id="22" name="Footer Placeholder 21">
            <a:extLst>
              <a:ext uri="{FF2B5EF4-FFF2-40B4-BE49-F238E27FC236}">
                <a16:creationId xmlns:a16="http://schemas.microsoft.com/office/drawing/2014/main" id="{0B1CFC38-EBF6-4037-BE65-D07172474B7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69289064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FD7.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08577" cy="5565626"/>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2521458"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2521458" algn="l"/>
              </a:tabLst>
              <a:defRPr/>
            </a:pPr>
            <a:endParaRPr lang="en-US" sz="1215" i="1">
              <a:solidFill>
                <a:srgbClr val="231F20"/>
              </a:solidFill>
              <a:latin typeface="Segoe UI"/>
            </a:endParaRPr>
          </a:p>
          <a:p>
            <a:pPr defTabSz="806867">
              <a:lnSpc>
                <a:spcPts val="882"/>
              </a:lnSpc>
              <a:tabLst>
                <a:tab pos="190510" algn="l"/>
                <a:tab pos="425846" algn="l"/>
                <a:tab pos="493085" algn="l"/>
                <a:tab pos="2521458" algn="l"/>
              </a:tabLst>
              <a:defRPr/>
            </a:pPr>
            <a:endParaRPr lang="en-US" sz="1215" i="1">
              <a:solidFill>
                <a:srgbClr val="231F20"/>
              </a:solidFill>
              <a:latin typeface="Segoe UI"/>
            </a:endParaRPr>
          </a:p>
          <a:p>
            <a:pPr defTabSz="806867">
              <a:lnSpc>
                <a:spcPts val="882"/>
              </a:lnSpc>
              <a:tabLst>
                <a:tab pos="190510" algn="l"/>
                <a:tab pos="425846" algn="l"/>
                <a:tab pos="493085" algn="l"/>
                <a:tab pos="2521458" algn="l"/>
              </a:tabLst>
              <a:defRPr/>
            </a:pPr>
            <a:endParaRPr lang="en-US" sz="1215" i="1">
              <a:solidFill>
                <a:srgbClr val="231F20"/>
              </a:solidFill>
              <a:latin typeface="Segoe UI"/>
            </a:endParaRPr>
          </a:p>
          <a:p>
            <a:pPr defTabSz="806867">
              <a:lnSpc>
                <a:spcPts val="882"/>
              </a:lnSpc>
              <a:tabLst>
                <a:tab pos="190510" algn="l"/>
                <a:tab pos="425846" algn="l"/>
                <a:tab pos="493085" algn="l"/>
                <a:tab pos="2521458" algn="l"/>
              </a:tabLst>
              <a:defRPr/>
            </a:pPr>
            <a:endParaRPr lang="en-US" sz="1215" i="1">
              <a:solidFill>
                <a:srgbClr val="231F20"/>
              </a:solidFill>
              <a:latin typeface="Segoe UI"/>
            </a:endParaRPr>
          </a:p>
          <a:p>
            <a:pPr defTabSz="806867">
              <a:lnSpc>
                <a:spcPts val="2364"/>
              </a:lnSpc>
              <a:tabLst>
                <a:tab pos="190510" algn="l"/>
                <a:tab pos="425846" algn="l"/>
                <a:tab pos="493085" algn="l"/>
                <a:tab pos="2521458" algn="l"/>
              </a:tabLst>
              <a:defRPr/>
            </a:pPr>
            <a:r>
              <a:rPr lang="en-US" sz="1215" i="1">
                <a:solidFill>
                  <a:srgbClr val="231F20"/>
                </a:solidFill>
                <a:latin typeface="Segoe UI"/>
              </a:rPr>
              <a:t>				</a:t>
            </a:r>
            <a:r>
              <a:rPr lang="en-US" sz="2100" b="1">
                <a:solidFill>
                  <a:srgbClr val="231F20"/>
                </a:solidFill>
                <a:latin typeface="Segoe UI"/>
              </a:rPr>
              <a:t>Texture Coding</a:t>
            </a: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2288"/>
              </a:lnSpc>
              <a:tabLst>
                <a:tab pos="190510" algn="l"/>
                <a:tab pos="425846" algn="l"/>
                <a:tab pos="493085" algn="l"/>
                <a:tab pos="252145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Texture coding in MPEG-4 can be based on:</a:t>
            </a: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2300"/>
              </a:lnSpc>
              <a:tabLst>
                <a:tab pos="190510" algn="l"/>
                <a:tab pos="425846" algn="l"/>
                <a:tab pos="493085" algn="l"/>
                <a:tab pos="2521458"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DCT or</a:t>
            </a: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2305"/>
              </a:lnSpc>
              <a:tabLst>
                <a:tab pos="190510" algn="l"/>
                <a:tab pos="425846" algn="l"/>
                <a:tab pos="493085" algn="l"/>
                <a:tab pos="2521458"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Shape Adaptive DCT (SA-DCT).</a:t>
            </a: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2062"/>
              </a:lnSpc>
              <a:tabLst>
                <a:tab pos="190510" algn="l"/>
                <a:tab pos="425846" algn="l"/>
                <a:tab pos="493085" algn="l"/>
                <a:tab pos="2521458" algn="l"/>
              </a:tabLst>
              <a:defRPr/>
            </a:pPr>
            <a:r>
              <a:rPr lang="en-US" sz="2100" b="1">
                <a:solidFill>
                  <a:srgbClr val="231F20"/>
                </a:solidFill>
                <a:latin typeface="Segoe UI"/>
              </a:rPr>
              <a:t>I. Texture coding based on DCT</a:t>
            </a: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882"/>
              </a:lnSpc>
              <a:tabLst>
                <a:tab pos="190510" algn="l"/>
                <a:tab pos="425846" algn="l"/>
                <a:tab pos="493085" algn="l"/>
                <a:tab pos="2521458" algn="l"/>
              </a:tabLst>
              <a:defRPr/>
            </a:pPr>
            <a:endParaRPr lang="en-US" sz="2100" b="1">
              <a:solidFill>
                <a:srgbClr val="231F20"/>
              </a:solidFill>
              <a:latin typeface="Segoe UI"/>
            </a:endParaRPr>
          </a:p>
          <a:p>
            <a:pPr defTabSz="806867">
              <a:lnSpc>
                <a:spcPts val="2426"/>
              </a:lnSpc>
              <a:tabLst>
                <a:tab pos="190510" algn="l"/>
                <a:tab pos="425846" algn="l"/>
                <a:tab pos="493085" algn="l"/>
                <a:tab pos="252145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  I-VOP,  the  gray  values  of  the  pixels  in  each  MB  of  the</a:t>
            </a:r>
          </a:p>
          <a:p>
            <a:pPr defTabSz="806867">
              <a:lnSpc>
                <a:spcPts val="2139"/>
              </a:lnSpc>
              <a:tabLst>
                <a:tab pos="190510" algn="l"/>
                <a:tab pos="425846" algn="l"/>
                <a:tab pos="493085" algn="l"/>
                <a:tab pos="2521458" algn="l"/>
              </a:tabLst>
              <a:defRPr/>
            </a:pPr>
            <a:r>
              <a:rPr lang="en-US" sz="1750">
                <a:solidFill>
                  <a:srgbClr val="231F20"/>
                </a:solidFill>
                <a:latin typeface="Segoe UI"/>
              </a:rPr>
              <a:t>		VOP  are  directly  coded  using  the  DCT  followed  by  VLC,</a:t>
            </a: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1575"/>
              </a:lnSpc>
              <a:tabLst>
                <a:tab pos="190510" algn="l"/>
                <a:tab pos="425846" algn="l"/>
                <a:tab pos="493085" algn="l"/>
                <a:tab pos="2521458" algn="l"/>
              </a:tabLst>
              <a:defRPr/>
            </a:pPr>
            <a:r>
              <a:rPr lang="en-US" sz="1750">
                <a:solidFill>
                  <a:srgbClr val="231F20"/>
                </a:solidFill>
                <a:latin typeface="Segoe UI"/>
              </a:rPr>
              <a:t>		similar to what is done in JPEG.</a:t>
            </a: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882"/>
              </a:lnSpc>
              <a:tabLst>
                <a:tab pos="190510" algn="l"/>
                <a:tab pos="425846" algn="l"/>
                <a:tab pos="493085" algn="l"/>
                <a:tab pos="2521458" algn="l"/>
              </a:tabLst>
              <a:defRPr/>
            </a:pPr>
            <a:endParaRPr lang="en-US" sz="1750">
              <a:solidFill>
                <a:srgbClr val="231F20"/>
              </a:solidFill>
              <a:latin typeface="Segoe UI"/>
            </a:endParaRPr>
          </a:p>
          <a:p>
            <a:pPr defTabSz="806867">
              <a:lnSpc>
                <a:spcPts val="2980"/>
              </a:lnSpc>
              <a:tabLst>
                <a:tab pos="190510" algn="l"/>
                <a:tab pos="425846" algn="l"/>
                <a:tab pos="493085" algn="l"/>
                <a:tab pos="252145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 P-VOP or B-VOP, MC-based coding is employed — it is</a:t>
            </a:r>
          </a:p>
          <a:p>
            <a:pPr defTabSz="806867">
              <a:lnSpc>
                <a:spcPts val="2139"/>
              </a:lnSpc>
              <a:tabLst>
                <a:tab pos="190510" algn="l"/>
                <a:tab pos="425846" algn="l"/>
                <a:tab pos="493085" algn="l"/>
                <a:tab pos="2521458" algn="l"/>
              </a:tabLst>
              <a:defRPr/>
            </a:pPr>
            <a:r>
              <a:rPr lang="en-US" sz="1750">
                <a:solidFill>
                  <a:srgbClr val="231F20"/>
                </a:solidFill>
                <a:latin typeface="Segoe UI"/>
              </a:rPr>
              <a:t>		the prediction error that is sent to DCT and VLC.</a:t>
            </a:r>
          </a:p>
        </p:txBody>
      </p:sp>
      <p:sp>
        <p:nvSpPr>
          <p:cNvPr id="8" name="Footer Placeholder 7">
            <a:extLst>
              <a:ext uri="{FF2B5EF4-FFF2-40B4-BE49-F238E27FC236}">
                <a16:creationId xmlns:a16="http://schemas.microsoft.com/office/drawing/2014/main" id="{375303C9-8704-419D-A76A-8F6B893CB97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9671661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3C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7" y="404644"/>
            <a:ext cx="6362255" cy="5475858"/>
          </a:xfrm>
          <a:prstGeom prst="rect">
            <a:avLst/>
          </a:prstGeom>
          <a:noFill/>
        </p:spPr>
        <p:txBody>
          <a:bodyPr vert="horz" wrap="none" lIns="0" tIns="0" rIns="0" bIns="0" rtlCol="0">
            <a:spAutoFit/>
          </a:bodyPr>
          <a:lstStyle/>
          <a:p>
            <a:pPr defTabSz="806867">
              <a:lnSpc>
                <a:spcPts val="1045"/>
              </a:lnSpc>
              <a:tabLst>
                <a:tab pos="190510" algn="l"/>
                <a:tab pos="493085" algn="l"/>
                <a:tab pos="750834" algn="l"/>
                <a:tab pos="762041" algn="l"/>
              </a:tabLst>
              <a:defRPr/>
            </a:pPr>
            <a:r>
              <a:rPr lang="en-US" sz="1215" i="1">
                <a:solidFill>
                  <a:srgbClr val="231F20"/>
                </a:solidFill>
                <a:latin typeface="Segoe UI"/>
              </a:rPr>
              <a:t>Fundamentals of Multimedia, Chapter 12</a:t>
            </a: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2382"/>
              </a:lnSpc>
              <a:tabLst>
                <a:tab pos="190510" algn="l"/>
                <a:tab pos="493085" algn="l"/>
                <a:tab pos="750834" algn="l"/>
                <a:tab pos="762041" algn="l"/>
              </a:tabLst>
              <a:defRPr/>
            </a:pPr>
            <a:r>
              <a:rPr lang="en-US" sz="1215" i="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Coding for the Interior MBs:</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672"/>
              </a:lnSpc>
              <a:tabLst>
                <a:tab pos="190510" algn="l"/>
                <a:tab pos="493085"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Each MB is 16 </a:t>
            </a:r>
            <a:r>
              <a:rPr lang="en-US" sz="1750" i="1">
                <a:solidFill>
                  <a:srgbClr val="231F20"/>
                </a:solidFill>
                <a:latin typeface="Segoe UI"/>
              </a:rPr>
              <a:t>× </a:t>
            </a:r>
            <a:r>
              <a:rPr lang="en-US" sz="1750">
                <a:solidFill>
                  <a:srgbClr val="231F20"/>
                </a:solidFill>
                <a:latin typeface="Segoe UI"/>
              </a:rPr>
              <a:t>16 in the luminance VOP and 8 </a:t>
            </a:r>
            <a:r>
              <a:rPr lang="en-US" sz="1750" i="1">
                <a:solidFill>
                  <a:srgbClr val="231F20"/>
                </a:solidFill>
                <a:latin typeface="Segoe UI"/>
              </a:rPr>
              <a:t>× </a:t>
            </a:r>
            <a:r>
              <a:rPr lang="en-US" sz="1750">
                <a:solidFill>
                  <a:srgbClr val="231F20"/>
                </a:solidFill>
                <a:latin typeface="Segoe UI"/>
              </a:rPr>
              <a:t>8 in</a:t>
            </a:r>
          </a:p>
          <a:p>
            <a:pPr defTabSz="806867">
              <a:lnSpc>
                <a:spcPts val="2128"/>
              </a:lnSpc>
              <a:tabLst>
                <a:tab pos="190510" algn="l"/>
                <a:tab pos="493085" algn="l"/>
                <a:tab pos="750834" algn="l"/>
                <a:tab pos="762041" algn="l"/>
              </a:tabLst>
              <a:defRPr/>
            </a:pPr>
            <a:r>
              <a:rPr lang="en-US" sz="1750">
                <a:solidFill>
                  <a:srgbClr val="231F20"/>
                </a:solidFill>
                <a:latin typeface="Segoe UI"/>
              </a:rPr>
              <a:t>			the chrominance VOP.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644"/>
              </a:lnSpc>
              <a:tabLst>
                <a:tab pos="190510" algn="l"/>
                <a:tab pos="493085"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Prediction errors from the six 8 </a:t>
            </a:r>
            <a:r>
              <a:rPr lang="en-US" sz="1750" i="1">
                <a:solidFill>
                  <a:srgbClr val="231F20"/>
                </a:solidFill>
                <a:latin typeface="Segoe UI"/>
              </a:rPr>
              <a:t>× </a:t>
            </a:r>
            <a:r>
              <a:rPr lang="en-US" sz="1750">
                <a:solidFill>
                  <a:srgbClr val="231F20"/>
                </a:solidFill>
                <a:latin typeface="Segoe UI"/>
              </a:rPr>
              <a:t>8 blocks of each MB are</a:t>
            </a:r>
          </a:p>
          <a:p>
            <a:pPr defTabSz="806867">
              <a:lnSpc>
                <a:spcPts val="2128"/>
              </a:lnSpc>
              <a:tabLst>
                <a:tab pos="190510" algn="l"/>
                <a:tab pos="493085" algn="l"/>
                <a:tab pos="750834" algn="l"/>
                <a:tab pos="762041" algn="l"/>
              </a:tabLst>
              <a:defRPr/>
            </a:pPr>
            <a:r>
              <a:rPr lang="en-US" sz="1750">
                <a:solidFill>
                  <a:srgbClr val="231F20"/>
                </a:solidFill>
                <a:latin typeface="Segoe UI"/>
              </a:rPr>
              <a:t>			obtained after the conventional motion estimation step.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3139"/>
              </a:lnSpc>
              <a:tabLst>
                <a:tab pos="190510" algn="l"/>
                <a:tab pos="493085" algn="l"/>
                <a:tab pos="750834" algn="l"/>
                <a:tab pos="762041"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Coding for Boundary MBs:</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343"/>
              </a:lnSpc>
              <a:tabLst>
                <a:tab pos="190510" algn="l"/>
                <a:tab pos="493085"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For  portions  of  the  Boundary  MBs  in  the  Target  VOP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85"/>
              </a:lnSpc>
              <a:tabLst>
                <a:tab pos="190510" algn="l"/>
                <a:tab pos="493085" algn="l"/>
                <a:tab pos="750834" algn="l"/>
                <a:tab pos="762041" algn="l"/>
              </a:tabLst>
              <a:defRPr/>
            </a:pPr>
            <a:r>
              <a:rPr lang="en-US" sz="1750">
                <a:solidFill>
                  <a:srgbClr val="231F20"/>
                </a:solidFill>
                <a:latin typeface="Segoe UI"/>
              </a:rPr>
              <a:t>				outside of the VOP, zeros are padded to the block sent</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75"/>
              </a:lnSpc>
              <a:tabLst>
                <a:tab pos="190510" algn="l"/>
                <a:tab pos="493085" algn="l"/>
                <a:tab pos="750834" algn="l"/>
                <a:tab pos="762041" algn="l"/>
              </a:tabLst>
              <a:defRPr/>
            </a:pPr>
            <a:r>
              <a:rPr lang="en-US" sz="1750">
                <a:solidFill>
                  <a:srgbClr val="231F20"/>
                </a:solidFill>
                <a:latin typeface="Segoe UI"/>
              </a:rPr>
              <a:t>				to DCT since ideally prediction errors would be near zero</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85"/>
              </a:lnSpc>
              <a:tabLst>
                <a:tab pos="190510" algn="l"/>
                <a:tab pos="493085" algn="l"/>
                <a:tab pos="750834" algn="l"/>
                <a:tab pos="762041" algn="l"/>
              </a:tabLst>
              <a:defRPr/>
            </a:pPr>
            <a:r>
              <a:rPr lang="en-US" sz="1750">
                <a:solidFill>
                  <a:srgbClr val="231F20"/>
                </a:solidFill>
                <a:latin typeface="Segoe UI"/>
              </a:rPr>
              <a:t>				inside the VOP.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790"/>
              </a:lnSpc>
              <a:tabLst>
                <a:tab pos="190510" algn="l"/>
                <a:tab pos="493085"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After MC, texture prediction errors within the Target VOP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85"/>
              </a:lnSpc>
              <a:tabLst>
                <a:tab pos="190510" algn="l"/>
                <a:tab pos="493085" algn="l"/>
                <a:tab pos="750834" algn="l"/>
                <a:tab pos="762041" algn="l"/>
              </a:tabLst>
              <a:defRPr/>
            </a:pPr>
            <a:r>
              <a:rPr lang="en-US" sz="1750">
                <a:solidFill>
                  <a:srgbClr val="231F20"/>
                </a:solidFill>
                <a:latin typeface="Segoe UI"/>
              </a:rPr>
              <a:t>				are obtained.</a:t>
            </a:r>
          </a:p>
        </p:txBody>
      </p:sp>
      <p:sp>
        <p:nvSpPr>
          <p:cNvPr id="8" name="Footer Placeholder 7">
            <a:extLst>
              <a:ext uri="{FF2B5EF4-FFF2-40B4-BE49-F238E27FC236}">
                <a16:creationId xmlns:a16="http://schemas.microsoft.com/office/drawing/2014/main" id="{A133A11F-8227-4AEE-BFAD-7BC0190E09F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92335591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8D0.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98D1.tmp"/>
          <p:cNvPicPr>
            <a:picLocks/>
          </p:cNvPicPr>
          <p:nvPr/>
        </p:nvPicPr>
        <p:blipFill>
          <a:blip r:embed="rId3" cstate="print"/>
          <a:stretch>
            <a:fillRect/>
          </a:stretch>
        </p:blipFill>
        <p:spPr>
          <a:xfrm>
            <a:off x="5502088" y="4303059"/>
            <a:ext cx="235324" cy="33618"/>
          </a:xfrm>
          <a:prstGeom prst="rect">
            <a:avLst/>
          </a:prstGeom>
        </p:spPr>
      </p:pic>
      <p:pic>
        <p:nvPicPr>
          <p:cNvPr id="4" name="Picture 3" descr="ws_98E1.tmp"/>
          <p:cNvPicPr>
            <a:picLocks/>
          </p:cNvPicPr>
          <p:nvPr/>
        </p:nvPicPr>
        <p:blipFill>
          <a:blip r:embed="rId4" cstate="print"/>
          <a:stretch>
            <a:fillRect/>
          </a:stretch>
        </p:blipFill>
        <p:spPr>
          <a:xfrm>
            <a:off x="5524500" y="4560794"/>
            <a:ext cx="190500" cy="22412"/>
          </a:xfrm>
          <a:prstGeom prst="rect">
            <a:avLst/>
          </a:prstGeom>
        </p:spPr>
      </p:pic>
      <p:pic>
        <p:nvPicPr>
          <p:cNvPr id="5" name="Picture 4" descr="ws_98E2.tmp"/>
          <p:cNvPicPr>
            <a:picLocks/>
          </p:cNvPicPr>
          <p:nvPr/>
        </p:nvPicPr>
        <p:blipFill>
          <a:blip r:embed="rId5" cstate="print"/>
          <a:stretch>
            <a:fillRect/>
          </a:stretch>
        </p:blipFill>
        <p:spPr>
          <a:xfrm>
            <a:off x="6958853" y="4560794"/>
            <a:ext cx="1008529" cy="22412"/>
          </a:xfrm>
          <a:prstGeom prst="rect">
            <a:avLst/>
          </a:prstGeom>
        </p:spPr>
      </p:pic>
      <p:pic>
        <p:nvPicPr>
          <p:cNvPr id="6" name="Picture 5" descr="ws_98F3.tmp"/>
          <p:cNvPicPr>
            <a:picLocks/>
          </p:cNvPicPr>
          <p:nvPr/>
        </p:nvPicPr>
        <p:blipFill>
          <a:blip r:embed="rId6" cstate="print"/>
          <a:stretch>
            <a:fillRect/>
          </a:stretch>
        </p:blipFill>
        <p:spPr>
          <a:xfrm>
            <a:off x="5804647" y="5513294"/>
            <a:ext cx="235324" cy="22412"/>
          </a:xfrm>
          <a:prstGeom prst="rect">
            <a:avLst/>
          </a:prstGeom>
        </p:spPr>
      </p:pic>
      <p:pic>
        <p:nvPicPr>
          <p:cNvPr id="7" name="Picture 6" descr="ws_9904.tmp"/>
          <p:cNvPicPr>
            <a:picLocks/>
          </p:cNvPicPr>
          <p:nvPr/>
        </p:nvPicPr>
        <p:blipFill>
          <a:blip r:embed="rId7" cstate="print"/>
          <a:stretch>
            <a:fillRect/>
          </a:stretch>
        </p:blipFill>
        <p:spPr>
          <a:xfrm>
            <a:off x="5827059" y="5759823"/>
            <a:ext cx="190500" cy="33618"/>
          </a:xfrm>
          <a:prstGeom prst="rect">
            <a:avLst/>
          </a:prstGeom>
        </p:spPr>
      </p:pic>
      <p:pic>
        <p:nvPicPr>
          <p:cNvPr id="8" name="Picture 7" descr="ws_9905.tmp"/>
          <p:cNvPicPr>
            <a:picLocks/>
          </p:cNvPicPr>
          <p:nvPr/>
        </p:nvPicPr>
        <p:blipFill>
          <a:blip r:embed="rId8" cstate="print"/>
          <a:stretch>
            <a:fillRect/>
          </a:stretch>
        </p:blipFill>
        <p:spPr>
          <a:xfrm>
            <a:off x="6880412" y="5759823"/>
            <a:ext cx="997324" cy="33618"/>
          </a:xfrm>
          <a:prstGeom prst="rect">
            <a:avLst/>
          </a:prstGeom>
        </p:spPr>
      </p:pic>
      <p:sp>
        <p:nvSpPr>
          <p:cNvPr id="10" name="TextBox 9"/>
          <p:cNvSpPr txBox="1"/>
          <p:nvPr/>
        </p:nvSpPr>
        <p:spPr>
          <a:xfrm>
            <a:off x="2468656" y="404644"/>
            <a:ext cx="6195607" cy="3503651"/>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515498" algn="l"/>
              </a:tabLst>
              <a:defRPr/>
            </a:pPr>
            <a:endParaRPr lang="en-US" sz="1215" i="1">
              <a:solidFill>
                <a:srgbClr val="231F20"/>
              </a:solidFill>
              <a:latin typeface="Segoe UI"/>
            </a:endParaRPr>
          </a:p>
          <a:p>
            <a:pPr defTabSz="806867">
              <a:lnSpc>
                <a:spcPts val="882"/>
              </a:lnSpc>
              <a:tabLst>
                <a:tab pos="190510" algn="l"/>
                <a:tab pos="425846" algn="l"/>
                <a:tab pos="515498" algn="l"/>
              </a:tabLst>
              <a:defRPr/>
            </a:pPr>
            <a:endParaRPr lang="en-US" sz="1215" i="1">
              <a:solidFill>
                <a:srgbClr val="231F20"/>
              </a:solidFill>
              <a:latin typeface="Segoe UI"/>
            </a:endParaRPr>
          </a:p>
          <a:p>
            <a:pPr defTabSz="806867">
              <a:lnSpc>
                <a:spcPts val="882"/>
              </a:lnSpc>
              <a:tabLst>
                <a:tab pos="190510" algn="l"/>
                <a:tab pos="425846" algn="l"/>
                <a:tab pos="515498" algn="l"/>
              </a:tabLst>
              <a:defRPr/>
            </a:pPr>
            <a:endParaRPr lang="en-US" sz="1215" i="1">
              <a:solidFill>
                <a:srgbClr val="231F20"/>
              </a:solidFill>
              <a:latin typeface="Segoe UI"/>
            </a:endParaRPr>
          </a:p>
          <a:p>
            <a:pPr defTabSz="806867">
              <a:lnSpc>
                <a:spcPts val="2071"/>
              </a:lnSpc>
              <a:tabLst>
                <a:tab pos="190510" algn="l"/>
                <a:tab pos="425846" algn="l"/>
                <a:tab pos="515498" algn="l"/>
              </a:tabLst>
              <a:defRPr/>
            </a:pPr>
            <a:r>
              <a:rPr lang="en-US" sz="2100" b="1">
                <a:solidFill>
                  <a:srgbClr val="231F20"/>
                </a:solidFill>
                <a:latin typeface="Segoe UI"/>
              </a:rPr>
              <a:t>II. SA-DCT based coding for Boundary MBs</a:t>
            </a:r>
          </a:p>
          <a:p>
            <a:pPr defTabSz="806867">
              <a:lnSpc>
                <a:spcPts val="882"/>
              </a:lnSpc>
              <a:tabLst>
                <a:tab pos="190510" algn="l"/>
                <a:tab pos="425846" algn="l"/>
                <a:tab pos="515498" algn="l"/>
              </a:tabLst>
              <a:defRPr/>
            </a:pPr>
            <a:endParaRPr lang="en-US" sz="2100" b="1">
              <a:solidFill>
                <a:srgbClr val="231F20"/>
              </a:solidFill>
              <a:latin typeface="Segoe UI"/>
            </a:endParaRPr>
          </a:p>
          <a:p>
            <a:pPr defTabSz="806867">
              <a:lnSpc>
                <a:spcPts val="882"/>
              </a:lnSpc>
              <a:tabLst>
                <a:tab pos="190510" algn="l"/>
                <a:tab pos="425846" algn="l"/>
                <a:tab pos="515498" algn="l"/>
              </a:tabLst>
              <a:defRPr/>
            </a:pPr>
            <a:endParaRPr lang="en-US" sz="2100" b="1">
              <a:solidFill>
                <a:srgbClr val="231F20"/>
              </a:solidFill>
              <a:latin typeface="Segoe UI"/>
            </a:endParaRPr>
          </a:p>
          <a:p>
            <a:pPr defTabSz="806867">
              <a:lnSpc>
                <a:spcPts val="882"/>
              </a:lnSpc>
              <a:tabLst>
                <a:tab pos="190510" algn="l"/>
                <a:tab pos="425846" algn="l"/>
                <a:tab pos="515498" algn="l"/>
              </a:tabLst>
              <a:defRPr/>
            </a:pPr>
            <a:endParaRPr lang="en-US" sz="2100" b="1">
              <a:solidFill>
                <a:srgbClr val="231F20"/>
              </a:solidFill>
              <a:latin typeface="Segoe UI"/>
            </a:endParaRPr>
          </a:p>
          <a:p>
            <a:pPr defTabSz="806867">
              <a:lnSpc>
                <a:spcPts val="882"/>
              </a:lnSpc>
              <a:tabLst>
                <a:tab pos="190510" algn="l"/>
                <a:tab pos="425846" algn="l"/>
                <a:tab pos="515498" algn="l"/>
              </a:tabLst>
              <a:defRPr/>
            </a:pPr>
            <a:endParaRPr lang="en-US" sz="2100" b="1">
              <a:solidFill>
                <a:srgbClr val="231F20"/>
              </a:solidFill>
              <a:latin typeface="Segoe UI"/>
            </a:endParaRPr>
          </a:p>
          <a:p>
            <a:pPr defTabSz="806867">
              <a:lnSpc>
                <a:spcPts val="2810"/>
              </a:lnSpc>
              <a:tabLst>
                <a:tab pos="190510" algn="l"/>
                <a:tab pos="425846" algn="l"/>
                <a:tab pos="51549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Shape Adaptive DCT (SA-DCT) is another texture coding</a:t>
            </a:r>
          </a:p>
          <a:p>
            <a:pPr defTabSz="806867">
              <a:lnSpc>
                <a:spcPts val="2022"/>
              </a:lnSpc>
              <a:tabLst>
                <a:tab pos="190510" algn="l"/>
                <a:tab pos="425846" algn="l"/>
                <a:tab pos="515498" algn="l"/>
              </a:tabLst>
              <a:defRPr/>
            </a:pPr>
            <a:r>
              <a:rPr lang="en-US" sz="1750">
                <a:solidFill>
                  <a:srgbClr val="231F20"/>
                </a:solidFill>
                <a:latin typeface="Segoe UI"/>
              </a:rPr>
              <a:t>		method for boundary MBs.</a:t>
            </a:r>
          </a:p>
          <a:p>
            <a:pPr defTabSz="806867">
              <a:lnSpc>
                <a:spcPts val="882"/>
              </a:lnSpc>
              <a:tabLst>
                <a:tab pos="190510" algn="l"/>
                <a:tab pos="425846" algn="l"/>
                <a:tab pos="515498" algn="l"/>
              </a:tabLst>
              <a:defRPr/>
            </a:pPr>
            <a:endParaRPr lang="en-US" sz="1750">
              <a:solidFill>
                <a:srgbClr val="231F20"/>
              </a:solidFill>
              <a:latin typeface="Segoe UI"/>
            </a:endParaRPr>
          </a:p>
          <a:p>
            <a:pPr defTabSz="806867">
              <a:lnSpc>
                <a:spcPts val="3015"/>
              </a:lnSpc>
              <a:tabLst>
                <a:tab pos="190510" algn="l"/>
                <a:tab pos="425846" algn="l"/>
                <a:tab pos="51549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Due to its eﬀectiveness, SA-DCT has been adopted for cod-</a:t>
            </a:r>
          </a:p>
          <a:p>
            <a:pPr defTabSz="806867">
              <a:lnSpc>
                <a:spcPts val="2032"/>
              </a:lnSpc>
              <a:tabLst>
                <a:tab pos="190510" algn="l"/>
                <a:tab pos="425846" algn="l"/>
                <a:tab pos="515498" algn="l"/>
              </a:tabLst>
              <a:defRPr/>
            </a:pPr>
            <a:r>
              <a:rPr lang="en-US" sz="1750">
                <a:solidFill>
                  <a:srgbClr val="231F20"/>
                </a:solidFill>
                <a:latin typeface="Segoe UI"/>
              </a:rPr>
              <a:t>		ing boundary MBs in MPEG-4 Version 2.</a:t>
            </a:r>
          </a:p>
          <a:p>
            <a:pPr defTabSz="806867">
              <a:lnSpc>
                <a:spcPts val="882"/>
              </a:lnSpc>
              <a:tabLst>
                <a:tab pos="190510" algn="l"/>
                <a:tab pos="425846" algn="l"/>
                <a:tab pos="515498" algn="l"/>
              </a:tabLst>
              <a:defRPr/>
            </a:pPr>
            <a:endParaRPr lang="en-US" sz="1750">
              <a:solidFill>
                <a:srgbClr val="231F20"/>
              </a:solidFill>
              <a:latin typeface="Segoe UI"/>
            </a:endParaRPr>
          </a:p>
          <a:p>
            <a:pPr defTabSz="806867">
              <a:lnSpc>
                <a:spcPts val="3015"/>
              </a:lnSpc>
              <a:tabLst>
                <a:tab pos="190510" algn="l"/>
                <a:tab pos="425846" algn="l"/>
                <a:tab pos="51549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It uses the 1D DCT-N transform and its inverse, IDCT-N:</a:t>
            </a:r>
          </a:p>
          <a:p>
            <a:pPr defTabSz="806867">
              <a:lnSpc>
                <a:spcPts val="882"/>
              </a:lnSpc>
              <a:tabLst>
                <a:tab pos="190510" algn="l"/>
                <a:tab pos="425846" algn="l"/>
                <a:tab pos="515498" algn="l"/>
              </a:tabLst>
              <a:defRPr/>
            </a:pPr>
            <a:endParaRPr lang="en-US" sz="1750">
              <a:solidFill>
                <a:srgbClr val="231F20"/>
              </a:solidFill>
              <a:latin typeface="Segoe UI"/>
            </a:endParaRPr>
          </a:p>
          <a:p>
            <a:pPr defTabSz="806867">
              <a:lnSpc>
                <a:spcPts val="882"/>
              </a:lnSpc>
              <a:tabLst>
                <a:tab pos="190510" algn="l"/>
                <a:tab pos="425846" algn="l"/>
                <a:tab pos="515498" algn="l"/>
              </a:tabLst>
              <a:defRPr/>
            </a:pPr>
            <a:endParaRPr lang="en-US" sz="1750">
              <a:solidFill>
                <a:srgbClr val="231F20"/>
              </a:solidFill>
              <a:latin typeface="Segoe UI"/>
            </a:endParaRPr>
          </a:p>
          <a:p>
            <a:pPr defTabSz="806867">
              <a:lnSpc>
                <a:spcPts val="1482"/>
              </a:lnSpc>
              <a:tabLst>
                <a:tab pos="190510" algn="l"/>
                <a:tab pos="425846" algn="l"/>
                <a:tab pos="515498" algn="l"/>
              </a:tabLst>
              <a:defRPr/>
            </a:pPr>
            <a:r>
              <a:rPr lang="en-US" sz="1750">
                <a:solidFill>
                  <a:srgbClr val="231F20"/>
                </a:solidFill>
                <a:latin typeface="Segoe UI"/>
              </a:rPr>
              <a:t>			</a:t>
            </a:r>
            <a:r>
              <a:rPr lang="en-US" sz="1459" b="1">
                <a:solidFill>
                  <a:srgbClr val="231F20"/>
                </a:solidFill>
                <a:latin typeface="Segoe UI"/>
              </a:rPr>
              <a:t>–  1D DCT-N:</a:t>
            </a:r>
          </a:p>
        </p:txBody>
      </p:sp>
      <p:sp>
        <p:nvSpPr>
          <p:cNvPr id="11" name="TextBox 10"/>
          <p:cNvSpPr txBox="1"/>
          <p:nvPr/>
        </p:nvSpPr>
        <p:spPr>
          <a:xfrm>
            <a:off x="4590575" y="4489766"/>
            <a:ext cx="538609"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F </a:t>
            </a:r>
            <a:r>
              <a:rPr lang="en-US" sz="1459">
                <a:solidFill>
                  <a:srgbClr val="231F20"/>
                </a:solidFill>
                <a:latin typeface="Segoe UI"/>
              </a:rPr>
              <a:t>(</a:t>
            </a:r>
            <a:r>
              <a:rPr lang="en-US" sz="1459" i="1">
                <a:solidFill>
                  <a:srgbClr val="231F20"/>
                </a:solidFill>
                <a:latin typeface="Segoe UI"/>
              </a:rPr>
              <a:t>u</a:t>
            </a:r>
            <a:r>
              <a:rPr lang="en-US" sz="1459">
                <a:solidFill>
                  <a:srgbClr val="231F20"/>
                </a:solidFill>
                <a:latin typeface="Segoe UI"/>
              </a:rPr>
              <a:t>) =</a:t>
            </a:r>
          </a:p>
        </p:txBody>
      </p:sp>
      <p:sp>
        <p:nvSpPr>
          <p:cNvPr id="12" name="TextBox 11"/>
          <p:cNvSpPr txBox="1"/>
          <p:nvPr/>
        </p:nvSpPr>
        <p:spPr>
          <a:xfrm>
            <a:off x="5531896" y="4360695"/>
            <a:ext cx="141064" cy="439929"/>
          </a:xfrm>
          <a:prstGeom prst="rect">
            <a:avLst/>
          </a:prstGeom>
          <a:noFill/>
        </p:spPr>
        <p:txBody>
          <a:bodyPr vert="horz" wrap="none" lIns="0" tIns="0" rIns="0" bIns="0" rtlCol="0">
            <a:spAutoFit/>
          </a:bodyPr>
          <a:lstStyle/>
          <a:p>
            <a:pPr defTabSz="806867">
              <a:lnSpc>
                <a:spcPts val="1254"/>
              </a:lnSpc>
              <a:tabLst>
                <a:tab pos="33619" algn="l"/>
              </a:tabLst>
              <a:defRPr/>
            </a:pPr>
            <a:r>
              <a:rPr lang="en-US" sz="1588"/>
              <a:t>	</a:t>
            </a:r>
            <a:r>
              <a:rPr lang="en-US" sz="1459">
                <a:solidFill>
                  <a:srgbClr val="231F20"/>
                </a:solidFill>
                <a:latin typeface="Segoe UI"/>
              </a:rPr>
              <a:t>2</a:t>
            </a:r>
          </a:p>
          <a:p>
            <a:pPr defTabSz="806867">
              <a:lnSpc>
                <a:spcPts val="2382"/>
              </a:lnSpc>
              <a:tabLst>
                <a:tab pos="33619" algn="l"/>
              </a:tabLst>
              <a:defRPr/>
            </a:pPr>
            <a:r>
              <a:rPr lang="en-US" sz="1459" i="1">
                <a:solidFill>
                  <a:srgbClr val="231F20"/>
                </a:solidFill>
                <a:latin typeface="Segoe UI"/>
              </a:rPr>
              <a:t>N</a:t>
            </a:r>
          </a:p>
        </p:txBody>
      </p:sp>
      <p:sp>
        <p:nvSpPr>
          <p:cNvPr id="13" name="TextBox 12"/>
          <p:cNvSpPr txBox="1"/>
          <p:nvPr/>
        </p:nvSpPr>
        <p:spPr>
          <a:xfrm>
            <a:off x="5753778" y="4489754"/>
            <a:ext cx="387927"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C </a:t>
            </a:r>
            <a:r>
              <a:rPr lang="en-US" sz="1459">
                <a:solidFill>
                  <a:srgbClr val="231F20"/>
                </a:solidFill>
                <a:latin typeface="Segoe UI"/>
              </a:rPr>
              <a:t>(</a:t>
            </a:r>
            <a:r>
              <a:rPr lang="en-US" sz="1459" i="1">
                <a:solidFill>
                  <a:srgbClr val="231F20"/>
                </a:solidFill>
                <a:latin typeface="Segoe UI"/>
              </a:rPr>
              <a:t>u</a:t>
            </a:r>
            <a:r>
              <a:rPr lang="en-US" sz="1459">
                <a:solidFill>
                  <a:srgbClr val="231F20"/>
                </a:solidFill>
                <a:latin typeface="Segoe UI"/>
              </a:rPr>
              <a:t>)</a:t>
            </a:r>
          </a:p>
        </p:txBody>
      </p:sp>
      <p:sp>
        <p:nvSpPr>
          <p:cNvPr id="14" name="TextBox 13"/>
          <p:cNvSpPr txBox="1"/>
          <p:nvPr/>
        </p:nvSpPr>
        <p:spPr>
          <a:xfrm>
            <a:off x="6233831" y="4252440"/>
            <a:ext cx="302968" cy="623697"/>
          </a:xfrm>
          <a:prstGeom prst="rect">
            <a:avLst/>
          </a:prstGeom>
          <a:noFill/>
        </p:spPr>
        <p:txBody>
          <a:bodyPr vert="horz" wrap="none" lIns="0" tIns="0" rIns="0" bIns="0" rtlCol="0">
            <a:spAutoFit/>
          </a:bodyPr>
          <a:lstStyle/>
          <a:p>
            <a:pPr defTabSz="806867">
              <a:lnSpc>
                <a:spcPts val="1371"/>
              </a:lnSpc>
              <a:tabLst>
                <a:tab pos="22413" algn="l"/>
              </a:tabLst>
              <a:defRPr/>
            </a:pPr>
            <a:r>
              <a:rPr lang="en-US" sz="1054" i="1">
                <a:solidFill>
                  <a:srgbClr val="231F20"/>
                </a:solidFill>
                <a:latin typeface="Segoe UI"/>
              </a:rPr>
              <a:t>N −</a:t>
            </a:r>
            <a:r>
              <a:rPr lang="en-US" sz="1054">
                <a:solidFill>
                  <a:srgbClr val="231F20"/>
                </a:solidFill>
                <a:latin typeface="Segoe UI"/>
              </a:rPr>
              <a:t>1</a:t>
            </a:r>
          </a:p>
          <a:p>
            <a:pPr defTabSz="806867">
              <a:lnSpc>
                <a:spcPts val="882"/>
              </a:lnSpc>
              <a:tabLst>
                <a:tab pos="22413" algn="l"/>
              </a:tabLst>
              <a:defRPr/>
            </a:pPr>
            <a:endParaRPr lang="en-US" sz="1054">
              <a:solidFill>
                <a:srgbClr val="231F20"/>
              </a:solidFill>
              <a:latin typeface="Segoe UI"/>
            </a:endParaRPr>
          </a:p>
          <a:p>
            <a:pPr defTabSz="806867">
              <a:lnSpc>
                <a:spcPts val="882"/>
              </a:lnSpc>
              <a:tabLst>
                <a:tab pos="22413" algn="l"/>
              </a:tabLst>
              <a:defRPr/>
            </a:pPr>
            <a:endParaRPr lang="en-US" sz="1054">
              <a:solidFill>
                <a:srgbClr val="231F20"/>
              </a:solidFill>
              <a:latin typeface="Segoe UI"/>
            </a:endParaRPr>
          </a:p>
          <a:p>
            <a:pPr defTabSz="806867">
              <a:lnSpc>
                <a:spcPts val="1920"/>
              </a:lnSpc>
              <a:tabLst>
                <a:tab pos="22413" algn="l"/>
              </a:tabLst>
              <a:defRPr/>
            </a:pPr>
            <a:r>
              <a:rPr lang="en-US" sz="1054">
                <a:solidFill>
                  <a:srgbClr val="231F20"/>
                </a:solidFill>
                <a:latin typeface="Segoe UI"/>
              </a:rPr>
              <a:t>	</a:t>
            </a:r>
            <a:r>
              <a:rPr lang="en-US" sz="1054" i="1">
                <a:solidFill>
                  <a:srgbClr val="231F20"/>
                </a:solidFill>
                <a:latin typeface="Segoe UI"/>
              </a:rPr>
              <a:t>i</a:t>
            </a:r>
            <a:r>
              <a:rPr lang="en-US" sz="1054">
                <a:solidFill>
                  <a:srgbClr val="231F20"/>
                </a:solidFill>
                <a:latin typeface="Segoe UI"/>
              </a:rPr>
              <a:t>=0</a:t>
            </a:r>
          </a:p>
        </p:txBody>
      </p:sp>
      <p:sp>
        <p:nvSpPr>
          <p:cNvPr id="15" name="TextBox 14"/>
          <p:cNvSpPr txBox="1"/>
          <p:nvPr/>
        </p:nvSpPr>
        <p:spPr>
          <a:xfrm>
            <a:off x="6621107" y="4489787"/>
            <a:ext cx="275717"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cos</a:t>
            </a:r>
          </a:p>
        </p:txBody>
      </p:sp>
      <p:sp>
        <p:nvSpPr>
          <p:cNvPr id="16" name="TextBox 15"/>
          <p:cNvSpPr txBox="1"/>
          <p:nvPr/>
        </p:nvSpPr>
        <p:spPr>
          <a:xfrm>
            <a:off x="6974675" y="4360695"/>
            <a:ext cx="809517" cy="436723"/>
          </a:xfrm>
          <a:prstGeom prst="rect">
            <a:avLst/>
          </a:prstGeom>
          <a:noFill/>
        </p:spPr>
        <p:txBody>
          <a:bodyPr vert="horz" wrap="none" lIns="0" tIns="0" rIns="0" bIns="0" rtlCol="0">
            <a:spAutoFit/>
          </a:bodyPr>
          <a:lstStyle/>
          <a:p>
            <a:pPr defTabSz="806867">
              <a:lnSpc>
                <a:spcPts val="1528"/>
              </a:lnSpc>
              <a:tabLst>
                <a:tab pos="347401" algn="l"/>
              </a:tabLst>
              <a:defRPr/>
            </a:pPr>
            <a:r>
              <a:rPr lang="en-US" sz="1459">
                <a:solidFill>
                  <a:srgbClr val="231F20"/>
                </a:solidFill>
                <a:latin typeface="Segoe UI"/>
              </a:rPr>
              <a:t>(2</a:t>
            </a:r>
            <a:r>
              <a:rPr lang="en-US" sz="1459" i="1">
                <a:solidFill>
                  <a:srgbClr val="231F20"/>
                </a:solidFill>
                <a:latin typeface="Segoe UI"/>
              </a:rPr>
              <a:t>i </a:t>
            </a:r>
            <a:r>
              <a:rPr lang="en-US" sz="1459">
                <a:solidFill>
                  <a:srgbClr val="231F20"/>
                </a:solidFill>
                <a:latin typeface="Segoe UI"/>
              </a:rPr>
              <a:t>+ 1)</a:t>
            </a:r>
            <a:r>
              <a:rPr lang="en-US" sz="1459" i="1">
                <a:solidFill>
                  <a:srgbClr val="231F20"/>
                </a:solidFill>
                <a:latin typeface="Segoe UI"/>
              </a:rPr>
              <a:t>u</a:t>
            </a:r>
            <a:r>
              <a:rPr lang="el-GR" sz="1459" i="1">
                <a:solidFill>
                  <a:srgbClr val="231F20"/>
                </a:solidFill>
                <a:latin typeface="Segoe UI"/>
              </a:rPr>
              <a:t>π</a:t>
            </a:r>
          </a:p>
          <a:p>
            <a:pPr defTabSz="806867">
              <a:lnSpc>
                <a:spcPts val="2107"/>
              </a:lnSpc>
              <a:tabLst>
                <a:tab pos="347401" algn="l"/>
              </a:tabLst>
              <a:defRPr/>
            </a:pPr>
            <a:r>
              <a:rPr lang="el-GR" sz="1459" i="1">
                <a:solidFill>
                  <a:srgbClr val="231F20"/>
                </a:solidFill>
                <a:latin typeface="Segoe UI"/>
              </a:rPr>
              <a:t>	</a:t>
            </a:r>
            <a:r>
              <a:rPr lang="el-GR" sz="1459">
                <a:solidFill>
                  <a:srgbClr val="231F20"/>
                </a:solidFill>
                <a:latin typeface="Segoe UI"/>
              </a:rPr>
              <a:t>2</a:t>
            </a:r>
            <a:r>
              <a:rPr lang="en-US" sz="1459" i="1">
                <a:solidFill>
                  <a:srgbClr val="231F20"/>
                </a:solidFill>
                <a:latin typeface="Segoe UI"/>
              </a:rPr>
              <a:t>N</a:t>
            </a:r>
          </a:p>
        </p:txBody>
      </p:sp>
      <p:sp>
        <p:nvSpPr>
          <p:cNvPr id="17" name="TextBox 16"/>
          <p:cNvSpPr txBox="1"/>
          <p:nvPr/>
        </p:nvSpPr>
        <p:spPr>
          <a:xfrm>
            <a:off x="8000771" y="4489754"/>
            <a:ext cx="266098"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f </a:t>
            </a:r>
            <a:r>
              <a:rPr lang="en-US" sz="1459">
                <a:solidFill>
                  <a:srgbClr val="231F20"/>
                </a:solidFill>
                <a:latin typeface="Segoe UI"/>
              </a:rPr>
              <a:t>(</a:t>
            </a:r>
            <a:r>
              <a:rPr lang="en-US" sz="1459" i="1">
                <a:solidFill>
                  <a:srgbClr val="231F20"/>
                </a:solidFill>
                <a:latin typeface="Segoe UI"/>
              </a:rPr>
              <a:t>i</a:t>
            </a:r>
            <a:r>
              <a:rPr lang="en-US" sz="1459">
                <a:solidFill>
                  <a:srgbClr val="231F20"/>
                </a:solidFill>
                <a:latin typeface="Segoe UI"/>
              </a:rPr>
              <a:t>)</a:t>
            </a:r>
          </a:p>
        </p:txBody>
      </p:sp>
      <p:sp>
        <p:nvSpPr>
          <p:cNvPr id="18" name="TextBox 17"/>
          <p:cNvSpPr txBox="1"/>
          <p:nvPr/>
        </p:nvSpPr>
        <p:spPr>
          <a:xfrm>
            <a:off x="9142225" y="4489754"/>
            <a:ext cx="455253"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(12</a:t>
            </a:r>
            <a:r>
              <a:rPr lang="en-US" sz="1459" i="1">
                <a:solidFill>
                  <a:srgbClr val="231F20"/>
                </a:solidFill>
                <a:latin typeface="Segoe UI"/>
              </a:rPr>
              <a:t>.</a:t>
            </a:r>
            <a:r>
              <a:rPr lang="en-US" sz="1459">
                <a:solidFill>
                  <a:srgbClr val="231F20"/>
                </a:solidFill>
                <a:latin typeface="Segoe UI"/>
              </a:rPr>
              <a:t>2)</a:t>
            </a:r>
          </a:p>
        </p:txBody>
      </p:sp>
      <p:sp>
        <p:nvSpPr>
          <p:cNvPr id="19" name="TextBox 18"/>
          <p:cNvSpPr txBox="1"/>
          <p:nvPr/>
        </p:nvSpPr>
        <p:spPr>
          <a:xfrm>
            <a:off x="2989151" y="5199852"/>
            <a:ext cx="1189428" cy="167418"/>
          </a:xfrm>
          <a:prstGeom prst="rect">
            <a:avLst/>
          </a:prstGeom>
          <a:noFill/>
        </p:spPr>
        <p:txBody>
          <a:bodyPr vert="horz" wrap="none" lIns="0" tIns="0" rIns="0" bIns="0" rtlCol="0">
            <a:spAutoFit/>
          </a:bodyPr>
          <a:lstStyle/>
          <a:p>
            <a:pPr>
              <a:lnSpc>
                <a:spcPts val="1254"/>
              </a:lnSpc>
            </a:pPr>
            <a:r>
              <a:rPr lang="en-US" sz="1459" b="1">
                <a:solidFill>
                  <a:srgbClr val="231F20"/>
                </a:solidFill>
                <a:latin typeface="Segoe UI"/>
              </a:rPr>
              <a:t>–  1D IDCT-N:</a:t>
            </a:r>
          </a:p>
        </p:txBody>
      </p:sp>
      <p:sp>
        <p:nvSpPr>
          <p:cNvPr id="20" name="TextBox 19"/>
          <p:cNvSpPr txBox="1"/>
          <p:nvPr/>
        </p:nvSpPr>
        <p:spPr>
          <a:xfrm>
            <a:off x="4590669" y="5663806"/>
            <a:ext cx="456856" cy="215508"/>
          </a:xfrm>
          <a:prstGeom prst="rect">
            <a:avLst/>
          </a:prstGeom>
          <a:noFill/>
        </p:spPr>
        <p:txBody>
          <a:bodyPr vert="horz" wrap="none" lIns="0" tIns="0" rIns="0" bIns="0" rtlCol="0">
            <a:spAutoFit/>
          </a:bodyPr>
          <a:lstStyle/>
          <a:p>
            <a:pPr>
              <a:lnSpc>
                <a:spcPts val="1782"/>
              </a:lnSpc>
            </a:pPr>
            <a:r>
              <a:rPr lang="en-US" sz="1459" i="1">
                <a:solidFill>
                  <a:srgbClr val="231F20"/>
                </a:solidFill>
                <a:latin typeface="Segoe UI"/>
              </a:rPr>
              <a:t>f</a:t>
            </a:r>
            <a:r>
              <a:rPr lang="en-US" sz="1459">
                <a:solidFill>
                  <a:srgbClr val="231F20"/>
                </a:solidFill>
                <a:latin typeface="Segoe UI"/>
              </a:rPr>
              <a:t>˜(</a:t>
            </a:r>
            <a:r>
              <a:rPr lang="en-US" sz="1459" i="1">
                <a:solidFill>
                  <a:srgbClr val="231F20"/>
                </a:solidFill>
                <a:latin typeface="Segoe UI"/>
              </a:rPr>
              <a:t>i</a:t>
            </a:r>
            <a:r>
              <a:rPr lang="en-US" sz="1459">
                <a:solidFill>
                  <a:srgbClr val="231F20"/>
                </a:solidFill>
                <a:latin typeface="Segoe UI"/>
              </a:rPr>
              <a:t>) =</a:t>
            </a:r>
          </a:p>
        </p:txBody>
      </p:sp>
      <p:sp>
        <p:nvSpPr>
          <p:cNvPr id="21" name="TextBox 20"/>
          <p:cNvSpPr txBox="1"/>
          <p:nvPr/>
        </p:nvSpPr>
        <p:spPr>
          <a:xfrm>
            <a:off x="5241438" y="5458640"/>
            <a:ext cx="302968" cy="623697"/>
          </a:xfrm>
          <a:prstGeom prst="rect">
            <a:avLst/>
          </a:prstGeom>
          <a:noFill/>
        </p:spPr>
        <p:txBody>
          <a:bodyPr vert="horz" wrap="none" lIns="0" tIns="0" rIns="0" bIns="0" rtlCol="0">
            <a:spAutoFit/>
          </a:bodyPr>
          <a:lstStyle/>
          <a:p>
            <a:pPr>
              <a:lnSpc>
                <a:spcPts val="1371"/>
              </a:lnSpc>
            </a:pPr>
            <a:r>
              <a:rPr lang="en-US" sz="1054" i="1">
                <a:solidFill>
                  <a:srgbClr val="231F20"/>
                </a:solidFill>
                <a:latin typeface="Segoe UI"/>
              </a:rPr>
              <a:t>N −</a:t>
            </a:r>
            <a:r>
              <a:rPr lang="en-US" sz="1054">
                <a:solidFill>
                  <a:srgbClr val="231F20"/>
                </a:solidFill>
                <a:latin typeface="Segoe UI"/>
              </a:rPr>
              <a:t>1</a:t>
            </a:r>
          </a:p>
          <a:p>
            <a:pPr>
              <a:lnSpc>
                <a:spcPts val="882"/>
              </a:lnSpc>
            </a:pPr>
            <a:endParaRPr lang="en-US" sz="1054">
              <a:solidFill>
                <a:srgbClr val="231F20"/>
              </a:solidFill>
              <a:latin typeface="Segoe UI"/>
            </a:endParaRPr>
          </a:p>
          <a:p>
            <a:pPr>
              <a:lnSpc>
                <a:spcPts val="882"/>
              </a:lnSpc>
            </a:pPr>
            <a:endParaRPr lang="en-US" sz="1054">
              <a:solidFill>
                <a:srgbClr val="231F20"/>
              </a:solidFill>
              <a:latin typeface="Segoe UI"/>
            </a:endParaRPr>
          </a:p>
          <a:p>
            <a:pPr>
              <a:lnSpc>
                <a:spcPts val="1920"/>
              </a:lnSpc>
            </a:pPr>
            <a:r>
              <a:rPr lang="en-US" sz="1054" i="1">
                <a:solidFill>
                  <a:srgbClr val="231F20"/>
                </a:solidFill>
                <a:latin typeface="Segoe UI"/>
              </a:rPr>
              <a:t>u</a:t>
            </a:r>
            <a:r>
              <a:rPr lang="en-US" sz="1054">
                <a:solidFill>
                  <a:srgbClr val="231F20"/>
                </a:solidFill>
                <a:latin typeface="Segoe UI"/>
              </a:rPr>
              <a:t>=0</a:t>
            </a:r>
          </a:p>
        </p:txBody>
      </p:sp>
      <p:sp>
        <p:nvSpPr>
          <p:cNvPr id="22" name="TextBox 21"/>
          <p:cNvSpPr txBox="1"/>
          <p:nvPr/>
        </p:nvSpPr>
        <p:spPr>
          <a:xfrm>
            <a:off x="5834455" y="5566896"/>
            <a:ext cx="141064" cy="439929"/>
          </a:xfrm>
          <a:prstGeom prst="rect">
            <a:avLst/>
          </a:prstGeom>
          <a:noFill/>
        </p:spPr>
        <p:txBody>
          <a:bodyPr vert="horz" wrap="none" lIns="0" tIns="0" rIns="0" bIns="0" rtlCol="0">
            <a:spAutoFit/>
          </a:bodyPr>
          <a:lstStyle/>
          <a:p>
            <a:pPr defTabSz="806867">
              <a:lnSpc>
                <a:spcPts val="1254"/>
              </a:lnSpc>
              <a:tabLst>
                <a:tab pos="33619" algn="l"/>
              </a:tabLst>
              <a:defRPr/>
            </a:pPr>
            <a:r>
              <a:rPr lang="en-US" sz="1588"/>
              <a:t>	</a:t>
            </a:r>
            <a:r>
              <a:rPr lang="en-US" sz="1459">
                <a:solidFill>
                  <a:srgbClr val="231F20"/>
                </a:solidFill>
                <a:latin typeface="Segoe UI"/>
              </a:rPr>
              <a:t>2</a:t>
            </a:r>
          </a:p>
          <a:p>
            <a:pPr defTabSz="806867">
              <a:lnSpc>
                <a:spcPts val="2392"/>
              </a:lnSpc>
              <a:tabLst>
                <a:tab pos="33619" algn="l"/>
              </a:tabLst>
              <a:defRPr/>
            </a:pPr>
            <a:r>
              <a:rPr lang="en-US" sz="1459" i="1">
                <a:solidFill>
                  <a:srgbClr val="231F20"/>
                </a:solidFill>
                <a:latin typeface="Segoe UI"/>
              </a:rPr>
              <a:t>N</a:t>
            </a:r>
          </a:p>
        </p:txBody>
      </p:sp>
      <p:sp>
        <p:nvSpPr>
          <p:cNvPr id="23" name="TextBox 22"/>
          <p:cNvSpPr txBox="1"/>
          <p:nvPr/>
        </p:nvSpPr>
        <p:spPr>
          <a:xfrm>
            <a:off x="6057634" y="5696004"/>
            <a:ext cx="714939"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C </a:t>
            </a:r>
            <a:r>
              <a:rPr lang="en-US" sz="1459">
                <a:solidFill>
                  <a:srgbClr val="231F20"/>
                </a:solidFill>
                <a:latin typeface="Segoe UI"/>
              </a:rPr>
              <a:t>(</a:t>
            </a:r>
            <a:r>
              <a:rPr lang="en-US" sz="1459" i="1">
                <a:solidFill>
                  <a:srgbClr val="231F20"/>
                </a:solidFill>
                <a:latin typeface="Segoe UI"/>
              </a:rPr>
              <a:t>u</a:t>
            </a:r>
            <a:r>
              <a:rPr lang="en-US" sz="1459">
                <a:solidFill>
                  <a:srgbClr val="231F20"/>
                </a:solidFill>
                <a:latin typeface="Segoe UI"/>
              </a:rPr>
              <a:t>) cos</a:t>
            </a:r>
          </a:p>
        </p:txBody>
      </p:sp>
      <p:sp>
        <p:nvSpPr>
          <p:cNvPr id="24" name="TextBox 23"/>
          <p:cNvSpPr txBox="1"/>
          <p:nvPr/>
        </p:nvSpPr>
        <p:spPr>
          <a:xfrm>
            <a:off x="6891268" y="5566912"/>
            <a:ext cx="809517" cy="436723"/>
          </a:xfrm>
          <a:prstGeom prst="rect">
            <a:avLst/>
          </a:prstGeom>
          <a:noFill/>
        </p:spPr>
        <p:txBody>
          <a:bodyPr vert="horz" wrap="none" lIns="0" tIns="0" rIns="0" bIns="0" rtlCol="0">
            <a:spAutoFit/>
          </a:bodyPr>
          <a:lstStyle/>
          <a:p>
            <a:pPr defTabSz="806867">
              <a:lnSpc>
                <a:spcPts val="1528"/>
              </a:lnSpc>
              <a:tabLst>
                <a:tab pos="347401" algn="l"/>
              </a:tabLst>
              <a:defRPr/>
            </a:pPr>
            <a:r>
              <a:rPr lang="en-US" sz="1459">
                <a:solidFill>
                  <a:srgbClr val="231F20"/>
                </a:solidFill>
                <a:latin typeface="Segoe UI"/>
              </a:rPr>
              <a:t>(2</a:t>
            </a:r>
            <a:r>
              <a:rPr lang="en-US" sz="1459" i="1">
                <a:solidFill>
                  <a:srgbClr val="231F20"/>
                </a:solidFill>
                <a:latin typeface="Segoe UI"/>
              </a:rPr>
              <a:t>i </a:t>
            </a:r>
            <a:r>
              <a:rPr lang="en-US" sz="1459">
                <a:solidFill>
                  <a:srgbClr val="231F20"/>
                </a:solidFill>
                <a:latin typeface="Segoe UI"/>
              </a:rPr>
              <a:t>+ 1)</a:t>
            </a:r>
            <a:r>
              <a:rPr lang="en-US" sz="1459" i="1">
                <a:solidFill>
                  <a:srgbClr val="231F20"/>
                </a:solidFill>
                <a:latin typeface="Segoe UI"/>
              </a:rPr>
              <a:t>u</a:t>
            </a:r>
            <a:r>
              <a:rPr lang="el-GR" sz="1459" i="1">
                <a:solidFill>
                  <a:srgbClr val="231F20"/>
                </a:solidFill>
                <a:latin typeface="Segoe UI"/>
              </a:rPr>
              <a:t>π</a:t>
            </a:r>
          </a:p>
          <a:p>
            <a:pPr defTabSz="806867">
              <a:lnSpc>
                <a:spcPts val="2118"/>
              </a:lnSpc>
              <a:tabLst>
                <a:tab pos="347401" algn="l"/>
              </a:tabLst>
              <a:defRPr/>
            </a:pPr>
            <a:r>
              <a:rPr lang="el-GR" sz="1459" i="1">
                <a:solidFill>
                  <a:srgbClr val="231F20"/>
                </a:solidFill>
                <a:latin typeface="Segoe UI"/>
              </a:rPr>
              <a:t>	</a:t>
            </a:r>
            <a:r>
              <a:rPr lang="el-GR" sz="1459">
                <a:solidFill>
                  <a:srgbClr val="231F20"/>
                </a:solidFill>
                <a:latin typeface="Segoe UI"/>
              </a:rPr>
              <a:t>2</a:t>
            </a:r>
            <a:r>
              <a:rPr lang="en-US" sz="1459" i="1">
                <a:solidFill>
                  <a:srgbClr val="231F20"/>
                </a:solidFill>
                <a:latin typeface="Segoe UI"/>
              </a:rPr>
              <a:t>N</a:t>
            </a:r>
          </a:p>
        </p:txBody>
      </p:sp>
      <p:sp>
        <p:nvSpPr>
          <p:cNvPr id="25" name="TextBox 24"/>
          <p:cNvSpPr txBox="1"/>
          <p:nvPr/>
        </p:nvSpPr>
        <p:spPr>
          <a:xfrm>
            <a:off x="7916055" y="5696004"/>
            <a:ext cx="359073"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F </a:t>
            </a:r>
            <a:r>
              <a:rPr lang="en-US" sz="1459">
                <a:solidFill>
                  <a:srgbClr val="231F20"/>
                </a:solidFill>
                <a:latin typeface="Segoe UI"/>
              </a:rPr>
              <a:t>(</a:t>
            </a:r>
            <a:r>
              <a:rPr lang="en-US" sz="1459" i="1">
                <a:solidFill>
                  <a:srgbClr val="231F20"/>
                </a:solidFill>
                <a:latin typeface="Segoe UI"/>
              </a:rPr>
              <a:t>u</a:t>
            </a:r>
            <a:r>
              <a:rPr lang="en-US" sz="1459">
                <a:solidFill>
                  <a:srgbClr val="231F20"/>
                </a:solidFill>
                <a:latin typeface="Segoe UI"/>
              </a:rPr>
              <a:t>)</a:t>
            </a:r>
          </a:p>
        </p:txBody>
      </p:sp>
      <p:sp>
        <p:nvSpPr>
          <p:cNvPr id="26" name="TextBox 25"/>
          <p:cNvSpPr txBox="1"/>
          <p:nvPr/>
        </p:nvSpPr>
        <p:spPr>
          <a:xfrm>
            <a:off x="9142150" y="5696004"/>
            <a:ext cx="455253" cy="192360"/>
          </a:xfrm>
          <a:prstGeom prst="rect">
            <a:avLst/>
          </a:prstGeom>
          <a:noFill/>
        </p:spPr>
        <p:txBody>
          <a:bodyPr vert="horz" wrap="none" lIns="0" tIns="0" rIns="0" bIns="0" rtlCol="0">
            <a:spAutoFit/>
          </a:bodyPr>
          <a:lstStyle/>
          <a:p>
            <a:pPr>
              <a:lnSpc>
                <a:spcPts val="1528"/>
              </a:lnSpc>
            </a:pPr>
            <a:r>
              <a:rPr lang="en-US" sz="1459">
                <a:solidFill>
                  <a:srgbClr val="231F20"/>
                </a:solidFill>
                <a:latin typeface="Segoe UI"/>
              </a:rPr>
              <a:t>(12</a:t>
            </a:r>
            <a:r>
              <a:rPr lang="en-US" sz="1459" i="1">
                <a:solidFill>
                  <a:srgbClr val="231F20"/>
                </a:solidFill>
                <a:latin typeface="Segoe UI"/>
              </a:rPr>
              <a:t>.</a:t>
            </a:r>
            <a:r>
              <a:rPr lang="en-US" sz="1459">
                <a:solidFill>
                  <a:srgbClr val="231F20"/>
                </a:solidFill>
                <a:latin typeface="Segoe UI"/>
              </a:rPr>
              <a:t>3)</a:t>
            </a:r>
          </a:p>
        </p:txBody>
      </p:sp>
      <p:sp>
        <p:nvSpPr>
          <p:cNvPr id="30" name="Footer Placeholder 29">
            <a:extLst>
              <a:ext uri="{FF2B5EF4-FFF2-40B4-BE49-F238E27FC236}">
                <a16:creationId xmlns:a16="http://schemas.microsoft.com/office/drawing/2014/main" id="{E5FC5BB1-A4D0-4EBA-842E-60F5EABE258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4023500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0F3.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A103.tmp"/>
          <p:cNvPicPr>
            <a:picLocks/>
          </p:cNvPicPr>
          <p:nvPr/>
        </p:nvPicPr>
        <p:blipFill>
          <a:blip r:embed="rId3" cstate="print"/>
          <a:stretch>
            <a:fillRect/>
          </a:stretch>
        </p:blipFill>
        <p:spPr>
          <a:xfrm>
            <a:off x="6342529" y="2554941"/>
            <a:ext cx="112059" cy="22412"/>
          </a:xfrm>
          <a:prstGeom prst="rect">
            <a:avLst/>
          </a:prstGeom>
        </p:spPr>
      </p:pic>
      <p:pic>
        <p:nvPicPr>
          <p:cNvPr id="4" name="Picture 3" descr="ws_A114.tmp"/>
          <p:cNvPicPr>
            <a:picLocks/>
          </p:cNvPicPr>
          <p:nvPr/>
        </p:nvPicPr>
        <p:blipFill>
          <a:blip r:embed="rId4" cstate="print"/>
          <a:stretch>
            <a:fillRect/>
          </a:stretch>
        </p:blipFill>
        <p:spPr>
          <a:xfrm>
            <a:off x="6219265" y="2700618"/>
            <a:ext cx="224118" cy="22412"/>
          </a:xfrm>
          <a:prstGeom prst="rect">
            <a:avLst/>
          </a:prstGeom>
        </p:spPr>
      </p:pic>
      <p:sp>
        <p:nvSpPr>
          <p:cNvPr id="6" name="TextBox 5"/>
          <p:cNvSpPr txBox="1"/>
          <p:nvPr/>
        </p:nvSpPr>
        <p:spPr>
          <a:xfrm>
            <a:off x="2468657" y="404644"/>
            <a:ext cx="4964949" cy="2036520"/>
          </a:xfrm>
          <a:prstGeom prst="rect">
            <a:avLst/>
          </a:prstGeom>
          <a:noFill/>
        </p:spPr>
        <p:txBody>
          <a:bodyPr vert="horz" wrap="none" lIns="0" tIns="0" rIns="0" bIns="0" rtlCol="0">
            <a:spAutoFit/>
          </a:bodyPr>
          <a:lstStyle/>
          <a:p>
            <a:pPr defTabSz="806867">
              <a:lnSpc>
                <a:spcPts val="1045"/>
              </a:lnSpc>
              <a:tabLst>
                <a:tab pos="750834" algn="l"/>
              </a:tabLst>
              <a:defRPr/>
            </a:pPr>
            <a:r>
              <a:rPr lang="en-US" sz="1215" i="1">
                <a:solidFill>
                  <a:srgbClr val="231F20"/>
                </a:solidFill>
                <a:latin typeface="Segoe UI"/>
              </a:rPr>
              <a:t>Fundamentals of Multimedia, Chapter 12</a:t>
            </a: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882"/>
              </a:lnSpc>
              <a:tabLst>
                <a:tab pos="750834" algn="l"/>
              </a:tabLst>
              <a:defRPr/>
            </a:pPr>
            <a:endParaRPr lang="en-US" sz="1215" i="1">
              <a:solidFill>
                <a:srgbClr val="231F20"/>
              </a:solidFill>
              <a:latin typeface="Segoe UI"/>
            </a:endParaRPr>
          </a:p>
          <a:p>
            <a:pPr defTabSz="806867">
              <a:lnSpc>
                <a:spcPts val="2551"/>
              </a:lnSpc>
              <a:tabLst>
                <a:tab pos="750834" algn="l"/>
              </a:tabLst>
              <a:defRPr/>
            </a:pPr>
            <a:r>
              <a:rPr lang="en-US" sz="1215" i="1">
                <a:solidFill>
                  <a:srgbClr val="231F20"/>
                </a:solidFill>
                <a:latin typeface="Segoe UI"/>
              </a:rPr>
              <a:t>	</a:t>
            </a:r>
            <a:r>
              <a:rPr lang="en-US" sz="1459">
                <a:solidFill>
                  <a:srgbClr val="231F20"/>
                </a:solidFill>
                <a:latin typeface="Segoe UI"/>
              </a:rPr>
              <a:t>where </a:t>
            </a:r>
            <a:r>
              <a:rPr lang="en-US" sz="1459" i="1">
                <a:solidFill>
                  <a:srgbClr val="231F20"/>
                </a:solidFill>
                <a:latin typeface="Segoe UI"/>
              </a:rPr>
              <a:t>i </a:t>
            </a:r>
            <a:r>
              <a:rPr lang="en-US" sz="1459">
                <a:solidFill>
                  <a:srgbClr val="231F20"/>
                </a:solidFill>
                <a:latin typeface="Segoe UI"/>
              </a:rPr>
              <a:t>= 0</a:t>
            </a:r>
            <a:r>
              <a:rPr lang="en-US" sz="1459" i="1">
                <a:solidFill>
                  <a:srgbClr val="231F20"/>
                </a:solidFill>
                <a:latin typeface="Segoe UI"/>
              </a:rPr>
              <a:t>, </a:t>
            </a:r>
            <a:r>
              <a:rPr lang="en-US" sz="1459">
                <a:solidFill>
                  <a:srgbClr val="231F20"/>
                </a:solidFill>
                <a:latin typeface="Segoe UI"/>
              </a:rPr>
              <a:t>1</a:t>
            </a:r>
            <a:r>
              <a:rPr lang="en-US" sz="1459" i="1">
                <a:solidFill>
                  <a:srgbClr val="231F20"/>
                </a:solidFill>
                <a:latin typeface="Segoe UI"/>
              </a:rPr>
              <a:t>, . . . , N − </a:t>
            </a:r>
            <a:r>
              <a:rPr lang="en-US" sz="1459">
                <a:solidFill>
                  <a:srgbClr val="231F20"/>
                </a:solidFill>
                <a:latin typeface="Segoe UI"/>
              </a:rPr>
              <a:t>1,   </a:t>
            </a:r>
            <a:r>
              <a:rPr lang="en-US" sz="1459" i="1">
                <a:solidFill>
                  <a:srgbClr val="231F20"/>
                </a:solidFill>
                <a:latin typeface="Segoe UI"/>
              </a:rPr>
              <a:t>u </a:t>
            </a:r>
            <a:r>
              <a:rPr lang="en-US" sz="1459">
                <a:solidFill>
                  <a:srgbClr val="231F20"/>
                </a:solidFill>
                <a:latin typeface="Segoe UI"/>
              </a:rPr>
              <a:t>= 0</a:t>
            </a:r>
            <a:r>
              <a:rPr lang="en-US" sz="1459" i="1">
                <a:solidFill>
                  <a:srgbClr val="231F20"/>
                </a:solidFill>
                <a:latin typeface="Segoe UI"/>
              </a:rPr>
              <a:t>, </a:t>
            </a:r>
            <a:r>
              <a:rPr lang="en-US" sz="1459">
                <a:solidFill>
                  <a:srgbClr val="231F20"/>
                </a:solidFill>
                <a:latin typeface="Segoe UI"/>
              </a:rPr>
              <a:t>1</a:t>
            </a:r>
            <a:r>
              <a:rPr lang="en-US" sz="1459" i="1">
                <a:solidFill>
                  <a:srgbClr val="231F20"/>
                </a:solidFill>
                <a:latin typeface="Segoe UI"/>
              </a:rPr>
              <a:t>, . . . , N − </a:t>
            </a:r>
            <a:r>
              <a:rPr lang="en-US" sz="1459">
                <a:solidFill>
                  <a:srgbClr val="231F20"/>
                </a:solidFill>
                <a:latin typeface="Segoe UI"/>
              </a:rPr>
              <a:t>1, and</a:t>
            </a:r>
          </a:p>
        </p:txBody>
      </p:sp>
      <p:sp>
        <p:nvSpPr>
          <p:cNvPr id="7" name="TextBox 6"/>
          <p:cNvSpPr txBox="1"/>
          <p:nvPr/>
        </p:nvSpPr>
        <p:spPr>
          <a:xfrm>
            <a:off x="5001945" y="2717423"/>
            <a:ext cx="670055" cy="192360"/>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C </a:t>
            </a:r>
            <a:r>
              <a:rPr lang="en-US" sz="1459">
                <a:solidFill>
                  <a:srgbClr val="231F20"/>
                </a:solidFill>
                <a:latin typeface="Segoe UI"/>
              </a:rPr>
              <a:t>(</a:t>
            </a:r>
            <a:r>
              <a:rPr lang="en-US" sz="1459" i="1">
                <a:solidFill>
                  <a:srgbClr val="231F20"/>
                </a:solidFill>
                <a:latin typeface="Segoe UI"/>
              </a:rPr>
              <a:t>u</a:t>
            </a:r>
            <a:r>
              <a:rPr lang="en-US" sz="1459">
                <a:solidFill>
                  <a:srgbClr val="231F20"/>
                </a:solidFill>
                <a:latin typeface="Segoe UI"/>
              </a:rPr>
              <a:t>)   =</a:t>
            </a:r>
          </a:p>
        </p:txBody>
      </p:sp>
      <p:sp>
        <p:nvSpPr>
          <p:cNvPr id="8" name="TextBox 7"/>
          <p:cNvSpPr txBox="1"/>
          <p:nvPr/>
        </p:nvSpPr>
        <p:spPr>
          <a:xfrm>
            <a:off x="6233832" y="2442465"/>
            <a:ext cx="184987" cy="590611"/>
          </a:xfrm>
          <a:prstGeom prst="rect">
            <a:avLst/>
          </a:prstGeom>
          <a:noFill/>
        </p:spPr>
        <p:txBody>
          <a:bodyPr vert="horz" wrap="none" lIns="0" tIns="0" rIns="0" bIns="0" rtlCol="0">
            <a:spAutoFit/>
          </a:bodyPr>
          <a:lstStyle/>
          <a:p>
            <a:pPr defTabSz="806867">
              <a:lnSpc>
                <a:spcPts val="1371"/>
              </a:lnSpc>
              <a:tabLst>
                <a:tab pos="44826" algn="l"/>
                <a:tab pos="56032" algn="l"/>
                <a:tab pos="112065" algn="l"/>
              </a:tabLst>
              <a:defRPr/>
            </a:pPr>
            <a:r>
              <a:rPr lang="en-US" sz="1054" i="1">
                <a:solidFill>
                  <a:srgbClr val="231F20"/>
                </a:solidFill>
                <a:latin typeface="Segoe UI"/>
              </a:rPr>
              <a:t>√</a:t>
            </a:r>
          </a:p>
          <a:p>
            <a:pPr defTabSz="806867">
              <a:lnSpc>
                <a:spcPts val="691"/>
              </a:lnSpc>
              <a:tabLst>
                <a:tab pos="44826" algn="l"/>
                <a:tab pos="56032" algn="l"/>
                <a:tab pos="112065" algn="l"/>
              </a:tabLst>
              <a:defRPr/>
            </a:pPr>
            <a:r>
              <a:rPr lang="en-US" sz="1054" i="1">
                <a:solidFill>
                  <a:srgbClr val="231F20"/>
                </a:solidFill>
                <a:latin typeface="Segoe UI"/>
              </a:rPr>
              <a:t>			</a:t>
            </a:r>
            <a:r>
              <a:rPr lang="en-US" sz="1054">
                <a:solidFill>
                  <a:srgbClr val="231F20"/>
                </a:solidFill>
                <a:latin typeface="Segoe UI"/>
              </a:rPr>
              <a:t>2</a:t>
            </a:r>
          </a:p>
          <a:p>
            <a:pPr defTabSz="806867">
              <a:lnSpc>
                <a:spcPts val="1165"/>
              </a:lnSpc>
              <a:tabLst>
                <a:tab pos="44826" algn="l"/>
                <a:tab pos="56032" algn="l"/>
                <a:tab pos="112065" algn="l"/>
              </a:tabLst>
              <a:defRPr/>
            </a:pPr>
            <a:r>
              <a:rPr lang="en-US" sz="1054">
                <a:solidFill>
                  <a:srgbClr val="231F20"/>
                </a:solidFill>
                <a:latin typeface="Segoe UI"/>
              </a:rPr>
              <a:t>		2</a:t>
            </a:r>
          </a:p>
          <a:p>
            <a:pPr defTabSz="806867">
              <a:lnSpc>
                <a:spcPts val="1251"/>
              </a:lnSpc>
              <a:tabLst>
                <a:tab pos="44826" algn="l"/>
                <a:tab pos="56032" algn="l"/>
                <a:tab pos="112065" algn="l"/>
              </a:tabLst>
              <a:defRPr/>
            </a:pPr>
            <a:r>
              <a:rPr lang="en-US" sz="1054">
                <a:solidFill>
                  <a:srgbClr val="231F20"/>
                </a:solidFill>
                <a:latin typeface="Segoe UI"/>
              </a:rPr>
              <a:t>	</a:t>
            </a:r>
            <a:r>
              <a:rPr lang="en-US" sz="1459">
                <a:solidFill>
                  <a:srgbClr val="231F20"/>
                </a:solidFill>
                <a:latin typeface="Segoe UI"/>
              </a:rPr>
              <a:t>1</a:t>
            </a:r>
          </a:p>
        </p:txBody>
      </p:sp>
      <p:sp>
        <p:nvSpPr>
          <p:cNvPr id="9" name="TextBox 8"/>
          <p:cNvSpPr txBox="1"/>
          <p:nvPr/>
        </p:nvSpPr>
        <p:spPr>
          <a:xfrm>
            <a:off x="6860466" y="2628714"/>
            <a:ext cx="835357" cy="407869"/>
          </a:xfrm>
          <a:prstGeom prst="rect">
            <a:avLst/>
          </a:prstGeom>
          <a:noFill/>
        </p:spPr>
        <p:txBody>
          <a:bodyPr vert="horz" wrap="none" lIns="0" tIns="0" rIns="0" bIns="0" rtlCol="0">
            <a:spAutoFit/>
          </a:bodyPr>
          <a:lstStyle/>
          <a:p>
            <a:pPr>
              <a:lnSpc>
                <a:spcPts val="1528"/>
              </a:lnSpc>
            </a:pPr>
            <a:r>
              <a:rPr lang="en-US" sz="1459" i="1">
                <a:solidFill>
                  <a:srgbClr val="231F20"/>
                </a:solidFill>
                <a:latin typeface="Segoe UI"/>
              </a:rPr>
              <a:t>if     u </a:t>
            </a:r>
            <a:r>
              <a:rPr lang="en-US" sz="1459">
                <a:solidFill>
                  <a:srgbClr val="231F20"/>
                </a:solidFill>
                <a:latin typeface="Segoe UI"/>
              </a:rPr>
              <a:t>= 0</a:t>
            </a:r>
            <a:r>
              <a:rPr lang="en-US" sz="1459" i="1">
                <a:solidFill>
                  <a:srgbClr val="231F20"/>
                </a:solidFill>
                <a:latin typeface="Segoe UI"/>
              </a:rPr>
              <a:t>,</a:t>
            </a:r>
          </a:p>
          <a:p>
            <a:pPr>
              <a:lnSpc>
                <a:spcPts val="1758"/>
              </a:lnSpc>
            </a:pPr>
            <a:r>
              <a:rPr lang="en-US" sz="1459" i="1">
                <a:solidFill>
                  <a:srgbClr val="231F20"/>
                </a:solidFill>
                <a:latin typeface="Segoe UI"/>
              </a:rPr>
              <a:t>otherwise.</a:t>
            </a:r>
          </a:p>
        </p:txBody>
      </p:sp>
      <p:sp>
        <p:nvSpPr>
          <p:cNvPr id="10" name="TextBox 9"/>
          <p:cNvSpPr txBox="1"/>
          <p:nvPr/>
        </p:nvSpPr>
        <p:spPr>
          <a:xfrm>
            <a:off x="2662294" y="3512357"/>
            <a:ext cx="6102055" cy="1384995"/>
          </a:xfrm>
          <a:prstGeom prst="rect">
            <a:avLst/>
          </a:prstGeom>
          <a:noFill/>
        </p:spPr>
        <p:txBody>
          <a:bodyPr vert="horz" wrap="none" lIns="0" tIns="0" rIns="0" bIns="0" rtlCol="0">
            <a:spAutoFit/>
          </a:bodyPr>
          <a:lstStyle/>
          <a:p>
            <a:pPr defTabSz="806867">
              <a:lnSpc>
                <a:spcPts val="2275"/>
              </a:lnSpc>
              <a:tabLst>
                <a:tab pos="235336" algn="l"/>
              </a:tabLst>
              <a:defRPr/>
            </a:pPr>
            <a:r>
              <a:rPr lang="en-US" sz="1750" i="1">
                <a:solidFill>
                  <a:srgbClr val="231F20"/>
                </a:solidFill>
                <a:latin typeface="Segoe UI"/>
              </a:rPr>
              <a:t>• </a:t>
            </a:r>
            <a:r>
              <a:rPr lang="en-US" sz="1750">
                <a:solidFill>
                  <a:srgbClr val="231F20"/>
                </a:solidFill>
                <a:latin typeface="Segoe UI"/>
              </a:rPr>
              <a:t>SA-DCT is a 2D DCT and it is computed as a separable 2D</a:t>
            </a:r>
          </a:p>
          <a:p>
            <a:pPr defTabSz="806867">
              <a:lnSpc>
                <a:spcPts val="2128"/>
              </a:lnSpc>
              <a:tabLst>
                <a:tab pos="235336" algn="l"/>
              </a:tabLst>
              <a:defRPr/>
            </a:pPr>
            <a:r>
              <a:rPr lang="en-US" sz="1750">
                <a:solidFill>
                  <a:srgbClr val="231F20"/>
                </a:solidFill>
                <a:latin typeface="Segoe UI"/>
              </a:rPr>
              <a:t>	transform in two iterations of 1D DCT-N.</a:t>
            </a:r>
          </a:p>
          <a:p>
            <a:pPr defTabSz="806867">
              <a:lnSpc>
                <a:spcPts val="882"/>
              </a:lnSpc>
              <a:tabLst>
                <a:tab pos="235336" algn="l"/>
              </a:tabLst>
              <a:defRPr/>
            </a:pPr>
            <a:endParaRPr lang="en-US" sz="1750">
              <a:solidFill>
                <a:srgbClr val="231F20"/>
              </a:solidFill>
              <a:latin typeface="Segoe UI"/>
            </a:endParaRPr>
          </a:p>
          <a:p>
            <a:pPr defTabSz="806867">
              <a:lnSpc>
                <a:spcPts val="882"/>
              </a:lnSpc>
              <a:tabLst>
                <a:tab pos="235336" algn="l"/>
              </a:tabLst>
              <a:defRPr/>
            </a:pPr>
            <a:endParaRPr lang="en-US" sz="1750">
              <a:solidFill>
                <a:srgbClr val="231F20"/>
              </a:solidFill>
              <a:latin typeface="Segoe UI"/>
            </a:endParaRPr>
          </a:p>
          <a:p>
            <a:pPr defTabSz="806867">
              <a:lnSpc>
                <a:spcPts val="2482"/>
              </a:lnSpc>
              <a:tabLst>
                <a:tab pos="235336" algn="l"/>
              </a:tabLst>
              <a:defRPr/>
            </a:pPr>
            <a:r>
              <a:rPr lang="en-US" sz="1750" i="1">
                <a:solidFill>
                  <a:srgbClr val="231F20"/>
                </a:solidFill>
                <a:latin typeface="Segoe UI"/>
              </a:rPr>
              <a:t>• </a:t>
            </a:r>
            <a:r>
              <a:rPr lang="en-US" sz="1750">
                <a:solidFill>
                  <a:srgbClr val="231F20"/>
                </a:solidFill>
                <a:latin typeface="Segoe UI"/>
              </a:rPr>
              <a:t>Fig.  12.8 illustrates the process of texture coding for bound-</a:t>
            </a:r>
          </a:p>
          <a:p>
            <a:pPr defTabSz="806867">
              <a:lnSpc>
                <a:spcPts val="2128"/>
              </a:lnSpc>
              <a:tabLst>
                <a:tab pos="235336" algn="l"/>
              </a:tabLst>
              <a:defRPr/>
            </a:pPr>
            <a:r>
              <a:rPr lang="en-US" sz="1750">
                <a:solidFill>
                  <a:srgbClr val="231F20"/>
                </a:solidFill>
                <a:latin typeface="Segoe UI"/>
              </a:rPr>
              <a:t>	ary MBs using the Shape Adaptive DCT (SA-DCT).</a:t>
            </a:r>
          </a:p>
        </p:txBody>
      </p:sp>
      <p:sp>
        <p:nvSpPr>
          <p:cNvPr id="14" name="Footer Placeholder 13">
            <a:extLst>
              <a:ext uri="{FF2B5EF4-FFF2-40B4-BE49-F238E27FC236}">
                <a16:creationId xmlns:a16="http://schemas.microsoft.com/office/drawing/2014/main" id="{C3B209E9-29D5-40F9-A726-BE5FE7FB877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568232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5A8.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A5C8.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rot="16200000">
            <a:off x="7378307" y="2616952"/>
            <a:ext cx="450444" cy="130549"/>
          </a:xfrm>
          <a:prstGeom prst="rect">
            <a:avLst/>
          </a:prstGeom>
          <a:noFill/>
        </p:spPr>
        <p:txBody>
          <a:bodyPr vert="horz" wrap="none" lIns="0" tIns="0" rIns="0" bIns="0" rtlCol="0">
            <a:spAutoFit/>
          </a:bodyPr>
          <a:lstStyle/>
          <a:p>
            <a:pPr>
              <a:lnSpc>
                <a:spcPts val="1029"/>
              </a:lnSpc>
            </a:pPr>
            <a:r>
              <a:rPr lang="en-US" sz="1144">
                <a:solidFill>
                  <a:srgbClr val="000000"/>
                </a:solidFill>
                <a:latin typeface="Times New Roman"/>
              </a:rPr>
              <a:t>DCT−2</a:t>
            </a:r>
          </a:p>
        </p:txBody>
      </p:sp>
      <p:sp>
        <p:nvSpPr>
          <p:cNvPr id="6" name="TextBox 5"/>
          <p:cNvSpPr txBox="1"/>
          <p:nvPr/>
        </p:nvSpPr>
        <p:spPr>
          <a:xfrm rot="16200000">
            <a:off x="7539655" y="2616952"/>
            <a:ext cx="450444" cy="130549"/>
          </a:xfrm>
          <a:prstGeom prst="rect">
            <a:avLst/>
          </a:prstGeom>
          <a:noFill/>
        </p:spPr>
        <p:txBody>
          <a:bodyPr vert="horz" wrap="none" lIns="0" tIns="0" rIns="0" bIns="0" rtlCol="0">
            <a:spAutoFit/>
          </a:bodyPr>
          <a:lstStyle/>
          <a:p>
            <a:pPr>
              <a:lnSpc>
                <a:spcPts val="1029"/>
              </a:lnSpc>
            </a:pPr>
            <a:r>
              <a:rPr lang="en-US" sz="1144">
                <a:solidFill>
                  <a:srgbClr val="000000"/>
                </a:solidFill>
                <a:latin typeface="Times New Roman"/>
              </a:rPr>
              <a:t>DCT−3</a:t>
            </a:r>
          </a:p>
        </p:txBody>
      </p:sp>
      <p:sp>
        <p:nvSpPr>
          <p:cNvPr id="7" name="TextBox 6"/>
          <p:cNvSpPr txBox="1"/>
          <p:nvPr/>
        </p:nvSpPr>
        <p:spPr>
          <a:xfrm rot="16200000">
            <a:off x="7701004" y="2616952"/>
            <a:ext cx="450444" cy="130549"/>
          </a:xfrm>
          <a:prstGeom prst="rect">
            <a:avLst/>
          </a:prstGeom>
          <a:noFill/>
        </p:spPr>
        <p:txBody>
          <a:bodyPr vert="horz" wrap="none" lIns="0" tIns="0" rIns="0" bIns="0" rtlCol="0">
            <a:spAutoFit/>
          </a:bodyPr>
          <a:lstStyle/>
          <a:p>
            <a:pPr>
              <a:lnSpc>
                <a:spcPts val="1029"/>
              </a:lnSpc>
            </a:pPr>
            <a:r>
              <a:rPr lang="en-US" sz="1144">
                <a:solidFill>
                  <a:srgbClr val="000000"/>
                </a:solidFill>
                <a:latin typeface="Times New Roman"/>
              </a:rPr>
              <a:t>DCT−5</a:t>
            </a:r>
          </a:p>
        </p:txBody>
      </p:sp>
      <p:sp>
        <p:nvSpPr>
          <p:cNvPr id="8" name="TextBox 7"/>
          <p:cNvSpPr txBox="1"/>
          <p:nvPr/>
        </p:nvSpPr>
        <p:spPr>
          <a:xfrm rot="16200000">
            <a:off x="7862351" y="2616952"/>
            <a:ext cx="450444" cy="130549"/>
          </a:xfrm>
          <a:prstGeom prst="rect">
            <a:avLst/>
          </a:prstGeom>
          <a:noFill/>
        </p:spPr>
        <p:txBody>
          <a:bodyPr vert="horz" wrap="none" lIns="0" tIns="0" rIns="0" bIns="0" rtlCol="0">
            <a:spAutoFit/>
          </a:bodyPr>
          <a:lstStyle/>
          <a:p>
            <a:pPr>
              <a:lnSpc>
                <a:spcPts val="1029"/>
              </a:lnSpc>
            </a:pPr>
            <a:r>
              <a:rPr lang="en-US" sz="1144">
                <a:solidFill>
                  <a:srgbClr val="000000"/>
                </a:solidFill>
                <a:latin typeface="Times New Roman"/>
              </a:rPr>
              <a:t>DCT−3</a:t>
            </a:r>
          </a:p>
        </p:txBody>
      </p:sp>
      <p:sp>
        <p:nvSpPr>
          <p:cNvPr id="9" name="TextBox 8"/>
          <p:cNvSpPr txBox="1"/>
          <p:nvPr/>
        </p:nvSpPr>
        <p:spPr>
          <a:xfrm rot="16200000">
            <a:off x="8023700" y="2616952"/>
            <a:ext cx="450444" cy="130549"/>
          </a:xfrm>
          <a:prstGeom prst="rect">
            <a:avLst/>
          </a:prstGeom>
          <a:noFill/>
        </p:spPr>
        <p:txBody>
          <a:bodyPr vert="horz" wrap="none" lIns="0" tIns="0" rIns="0" bIns="0" rtlCol="0">
            <a:spAutoFit/>
          </a:bodyPr>
          <a:lstStyle/>
          <a:p>
            <a:pPr>
              <a:lnSpc>
                <a:spcPts val="1029"/>
              </a:lnSpc>
            </a:pPr>
            <a:r>
              <a:rPr lang="en-US" sz="1144">
                <a:solidFill>
                  <a:srgbClr val="000000"/>
                </a:solidFill>
                <a:latin typeface="Times New Roman"/>
              </a:rPr>
              <a:t>DCT−4</a:t>
            </a:r>
          </a:p>
        </p:txBody>
      </p:sp>
      <p:sp>
        <p:nvSpPr>
          <p:cNvPr id="10" name="TextBox 9"/>
          <p:cNvSpPr txBox="1"/>
          <p:nvPr/>
        </p:nvSpPr>
        <p:spPr>
          <a:xfrm rot="16200000">
            <a:off x="8185049" y="2616952"/>
            <a:ext cx="450444" cy="130549"/>
          </a:xfrm>
          <a:prstGeom prst="rect">
            <a:avLst/>
          </a:prstGeom>
          <a:noFill/>
        </p:spPr>
        <p:txBody>
          <a:bodyPr vert="horz" wrap="none" lIns="0" tIns="0" rIns="0" bIns="0" rtlCol="0">
            <a:spAutoFit/>
          </a:bodyPr>
          <a:lstStyle/>
          <a:p>
            <a:pPr>
              <a:lnSpc>
                <a:spcPts val="1029"/>
              </a:lnSpc>
            </a:pPr>
            <a:r>
              <a:rPr lang="en-US" sz="1144">
                <a:solidFill>
                  <a:srgbClr val="000000"/>
                </a:solidFill>
                <a:latin typeface="Times New Roman"/>
              </a:rPr>
              <a:t>DCT−1</a:t>
            </a:r>
          </a:p>
        </p:txBody>
      </p:sp>
      <p:sp>
        <p:nvSpPr>
          <p:cNvPr id="11" name="TextBox 10"/>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12" name="TextBox 11"/>
          <p:cNvSpPr txBox="1"/>
          <p:nvPr/>
        </p:nvSpPr>
        <p:spPr>
          <a:xfrm>
            <a:off x="6455709" y="5121872"/>
            <a:ext cx="655629" cy="166712"/>
          </a:xfrm>
          <a:prstGeom prst="rect">
            <a:avLst/>
          </a:prstGeom>
          <a:noFill/>
        </p:spPr>
        <p:txBody>
          <a:bodyPr vert="horz" wrap="none" lIns="0" tIns="0" rIns="0" bIns="0" rtlCol="0">
            <a:spAutoFit/>
          </a:bodyPr>
          <a:lstStyle/>
          <a:p>
            <a:pPr>
              <a:lnSpc>
                <a:spcPts val="1273"/>
              </a:lnSpc>
            </a:pPr>
            <a:r>
              <a:rPr lang="en-US" sz="1215">
                <a:solidFill>
                  <a:srgbClr val="000000"/>
                </a:solidFill>
                <a:latin typeface="Segoe UI"/>
              </a:rPr>
              <a:t>(e) </a:t>
            </a:r>
            <a:r>
              <a:rPr lang="en-US" sz="1215" i="1">
                <a:solidFill>
                  <a:srgbClr val="000000"/>
                </a:solidFill>
                <a:latin typeface="Segoe UI"/>
              </a:rPr>
              <a:t>G</a:t>
            </a:r>
            <a:r>
              <a:rPr lang="en-US" sz="1215">
                <a:solidFill>
                  <a:srgbClr val="000000"/>
                </a:solidFill>
                <a:latin typeface="Segoe UI"/>
              </a:rPr>
              <a:t>(</a:t>
            </a:r>
            <a:r>
              <a:rPr lang="en-US" sz="1215" i="1">
                <a:solidFill>
                  <a:srgbClr val="000000"/>
                </a:solidFill>
                <a:latin typeface="Segoe UI"/>
              </a:rPr>
              <a:t>u, v</a:t>
            </a:r>
            <a:r>
              <a:rPr lang="en-US" sz="1215">
                <a:solidFill>
                  <a:srgbClr val="000000"/>
                </a:solidFill>
                <a:latin typeface="Segoe UI"/>
              </a:rPr>
              <a:t>)</a:t>
            </a:r>
          </a:p>
        </p:txBody>
      </p:sp>
      <p:sp>
        <p:nvSpPr>
          <p:cNvPr id="13" name="TextBox 12"/>
          <p:cNvSpPr txBox="1"/>
          <p:nvPr/>
        </p:nvSpPr>
        <p:spPr>
          <a:xfrm>
            <a:off x="5049069" y="3426161"/>
            <a:ext cx="70532" cy="166712"/>
          </a:xfrm>
          <a:prstGeom prst="rect">
            <a:avLst/>
          </a:prstGeom>
          <a:noFill/>
        </p:spPr>
        <p:txBody>
          <a:bodyPr vert="horz" wrap="none" lIns="0" tIns="0" rIns="0" bIns="0" rtlCol="0">
            <a:spAutoFit/>
          </a:bodyPr>
          <a:lstStyle/>
          <a:p>
            <a:pPr>
              <a:lnSpc>
                <a:spcPts val="1273"/>
              </a:lnSpc>
            </a:pPr>
            <a:r>
              <a:rPr lang="en-US" sz="1215" i="1">
                <a:solidFill>
                  <a:srgbClr val="000000"/>
                </a:solidFill>
                <a:latin typeface="Segoe UI"/>
              </a:rPr>
              <a:t>x</a:t>
            </a:r>
          </a:p>
        </p:txBody>
      </p:sp>
      <p:sp>
        <p:nvSpPr>
          <p:cNvPr id="14" name="TextBox 13"/>
          <p:cNvSpPr txBox="1"/>
          <p:nvPr/>
        </p:nvSpPr>
        <p:spPr>
          <a:xfrm>
            <a:off x="5452518" y="1610872"/>
            <a:ext cx="75342" cy="166712"/>
          </a:xfrm>
          <a:prstGeom prst="rect">
            <a:avLst/>
          </a:prstGeom>
          <a:noFill/>
        </p:spPr>
        <p:txBody>
          <a:bodyPr vert="horz" wrap="none" lIns="0" tIns="0" rIns="0" bIns="0" rtlCol="0">
            <a:spAutoFit/>
          </a:bodyPr>
          <a:lstStyle/>
          <a:p>
            <a:pPr>
              <a:lnSpc>
                <a:spcPts val="1273"/>
              </a:lnSpc>
            </a:pPr>
            <a:r>
              <a:rPr lang="en-US" sz="1215" i="1">
                <a:solidFill>
                  <a:srgbClr val="000000"/>
                </a:solidFill>
                <a:latin typeface="Segoe UI"/>
              </a:rPr>
              <a:t>y</a:t>
            </a:r>
          </a:p>
        </p:txBody>
      </p:sp>
      <p:sp>
        <p:nvSpPr>
          <p:cNvPr id="15" name="TextBox 14"/>
          <p:cNvSpPr txBox="1"/>
          <p:nvPr/>
        </p:nvSpPr>
        <p:spPr>
          <a:xfrm>
            <a:off x="3677548" y="1610821"/>
            <a:ext cx="75342" cy="166712"/>
          </a:xfrm>
          <a:prstGeom prst="rect">
            <a:avLst/>
          </a:prstGeom>
          <a:noFill/>
        </p:spPr>
        <p:txBody>
          <a:bodyPr vert="horz" wrap="none" lIns="0" tIns="0" rIns="0" bIns="0" rtlCol="0">
            <a:spAutoFit/>
          </a:bodyPr>
          <a:lstStyle/>
          <a:p>
            <a:pPr>
              <a:lnSpc>
                <a:spcPts val="1273"/>
              </a:lnSpc>
            </a:pPr>
            <a:r>
              <a:rPr lang="en-US" sz="1215" i="1">
                <a:solidFill>
                  <a:srgbClr val="000000"/>
                </a:solidFill>
                <a:latin typeface="Segoe UI"/>
              </a:rPr>
              <a:t>y</a:t>
            </a:r>
          </a:p>
        </p:txBody>
      </p:sp>
      <p:sp>
        <p:nvSpPr>
          <p:cNvPr id="16" name="TextBox 15"/>
          <p:cNvSpPr txBox="1"/>
          <p:nvPr/>
        </p:nvSpPr>
        <p:spPr>
          <a:xfrm>
            <a:off x="7228825" y="1610821"/>
            <a:ext cx="73738" cy="166712"/>
          </a:xfrm>
          <a:prstGeom prst="rect">
            <a:avLst/>
          </a:prstGeom>
          <a:noFill/>
        </p:spPr>
        <p:txBody>
          <a:bodyPr vert="horz" wrap="none" lIns="0" tIns="0" rIns="0" bIns="0" rtlCol="0">
            <a:spAutoFit/>
          </a:bodyPr>
          <a:lstStyle/>
          <a:p>
            <a:pPr>
              <a:lnSpc>
                <a:spcPts val="1273"/>
              </a:lnSpc>
            </a:pPr>
            <a:r>
              <a:rPr lang="en-US" sz="1215" i="1">
                <a:solidFill>
                  <a:srgbClr val="000000"/>
                </a:solidFill>
                <a:latin typeface="Segoe UI"/>
              </a:rPr>
              <a:t>v</a:t>
            </a:r>
          </a:p>
        </p:txBody>
      </p:sp>
      <p:sp>
        <p:nvSpPr>
          <p:cNvPr id="17" name="TextBox 16"/>
          <p:cNvSpPr txBox="1"/>
          <p:nvPr/>
        </p:nvSpPr>
        <p:spPr>
          <a:xfrm>
            <a:off x="7567777" y="844346"/>
            <a:ext cx="642805" cy="3667671"/>
          </a:xfrm>
          <a:prstGeom prst="rect">
            <a:avLst/>
          </a:prstGeom>
          <a:noFill/>
        </p:spPr>
        <p:txBody>
          <a:bodyPr vert="horz" wrap="none" lIns="0" tIns="0" rIns="0" bIns="0" rtlCol="0">
            <a:spAutoFit/>
          </a:bodyPr>
          <a:lstStyle/>
          <a:p>
            <a:pPr defTabSz="806867">
              <a:lnSpc>
                <a:spcPts val="1273"/>
              </a:lnSpc>
              <a:tabLst>
                <a:tab pos="67239" algn="l"/>
                <a:tab pos="381020" algn="l"/>
              </a:tabLst>
              <a:defRPr/>
            </a:pPr>
            <a:r>
              <a:rPr lang="en-US" sz="1588"/>
              <a:t>		</a:t>
            </a:r>
            <a:r>
              <a:rPr lang="en-US" sz="1215" i="1">
                <a:solidFill>
                  <a:srgbClr val="000000"/>
                </a:solidFill>
                <a:latin typeface="Segoe UI"/>
              </a:rPr>
              <a:t>x</a:t>
            </a: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882"/>
              </a:lnSpc>
              <a:tabLst>
                <a:tab pos="67239" algn="l"/>
                <a:tab pos="381020" algn="l"/>
              </a:tabLst>
              <a:defRPr/>
            </a:pPr>
            <a:endParaRPr lang="en-US" sz="1215" i="1">
              <a:solidFill>
                <a:srgbClr val="000000"/>
              </a:solidFill>
              <a:latin typeface="Segoe UI"/>
            </a:endParaRPr>
          </a:p>
          <a:p>
            <a:pPr defTabSz="806867">
              <a:lnSpc>
                <a:spcPts val="1835"/>
              </a:lnSpc>
              <a:tabLst>
                <a:tab pos="67239" algn="l"/>
                <a:tab pos="381020" algn="l"/>
              </a:tabLst>
              <a:defRPr/>
            </a:pPr>
            <a:r>
              <a:rPr lang="en-US" sz="1215">
                <a:solidFill>
                  <a:srgbClr val="000000"/>
                </a:solidFill>
                <a:latin typeface="Segoe UI"/>
              </a:rPr>
              <a:t>(c) </a:t>
            </a:r>
            <a:r>
              <a:rPr lang="en-US" sz="1215" i="1">
                <a:solidFill>
                  <a:srgbClr val="000000"/>
                </a:solidFill>
                <a:latin typeface="Segoe UI"/>
              </a:rPr>
              <a:t>F </a:t>
            </a:r>
            <a:r>
              <a:rPr lang="en-US" sz="1215">
                <a:solidFill>
                  <a:srgbClr val="000000"/>
                </a:solidFill>
                <a:latin typeface="Segoe UI"/>
              </a:rPr>
              <a:t>(</a:t>
            </a:r>
            <a:r>
              <a:rPr lang="en-US" sz="1215" i="1">
                <a:solidFill>
                  <a:srgbClr val="000000"/>
                </a:solidFill>
                <a:latin typeface="Segoe UI"/>
              </a:rPr>
              <a:t>x, v</a:t>
            </a:r>
            <a:r>
              <a:rPr lang="en-US" sz="1215">
                <a:solidFill>
                  <a:srgbClr val="000000"/>
                </a:solidFill>
                <a:latin typeface="Segoe UI"/>
              </a:rPr>
              <a:t>)</a:t>
            </a:r>
          </a:p>
          <a:p>
            <a:pPr defTabSz="806867">
              <a:lnSpc>
                <a:spcPts val="882"/>
              </a:lnSpc>
              <a:tabLst>
                <a:tab pos="67239" algn="l"/>
                <a:tab pos="381020" algn="l"/>
              </a:tabLst>
              <a:defRPr/>
            </a:pPr>
            <a:endParaRPr lang="en-US" sz="1215">
              <a:solidFill>
                <a:srgbClr val="000000"/>
              </a:solidFill>
              <a:latin typeface="Segoe UI"/>
            </a:endParaRPr>
          </a:p>
          <a:p>
            <a:pPr defTabSz="806867">
              <a:lnSpc>
                <a:spcPts val="882"/>
              </a:lnSpc>
              <a:tabLst>
                <a:tab pos="67239" algn="l"/>
                <a:tab pos="381020" algn="l"/>
              </a:tabLst>
              <a:defRPr/>
            </a:pPr>
            <a:endParaRPr lang="en-US" sz="1215">
              <a:solidFill>
                <a:srgbClr val="000000"/>
              </a:solidFill>
              <a:latin typeface="Segoe UI"/>
            </a:endParaRPr>
          </a:p>
          <a:p>
            <a:pPr defTabSz="806867">
              <a:lnSpc>
                <a:spcPts val="882"/>
              </a:lnSpc>
              <a:tabLst>
                <a:tab pos="67239" algn="l"/>
                <a:tab pos="381020" algn="l"/>
              </a:tabLst>
              <a:defRPr/>
            </a:pPr>
            <a:endParaRPr lang="en-US" sz="1215">
              <a:solidFill>
                <a:srgbClr val="000000"/>
              </a:solidFill>
              <a:latin typeface="Segoe UI"/>
            </a:endParaRPr>
          </a:p>
          <a:p>
            <a:pPr defTabSz="806867">
              <a:lnSpc>
                <a:spcPts val="882"/>
              </a:lnSpc>
              <a:tabLst>
                <a:tab pos="67239" algn="l"/>
                <a:tab pos="381020" algn="l"/>
              </a:tabLst>
              <a:defRPr/>
            </a:pPr>
            <a:endParaRPr lang="en-US" sz="1215">
              <a:solidFill>
                <a:srgbClr val="000000"/>
              </a:solidFill>
              <a:latin typeface="Segoe UI"/>
            </a:endParaRPr>
          </a:p>
          <a:p>
            <a:pPr defTabSz="806867">
              <a:lnSpc>
                <a:spcPts val="1375"/>
              </a:lnSpc>
              <a:tabLst>
                <a:tab pos="67239" algn="l"/>
                <a:tab pos="381020" algn="l"/>
              </a:tabLst>
              <a:defRPr/>
            </a:pPr>
            <a:r>
              <a:rPr lang="en-US" sz="1215">
                <a:solidFill>
                  <a:srgbClr val="000000"/>
                </a:solidFill>
                <a:latin typeface="Segoe UI"/>
              </a:rPr>
              <a:t>	</a:t>
            </a:r>
            <a:r>
              <a:rPr lang="en-US" sz="1144">
                <a:solidFill>
                  <a:srgbClr val="000000"/>
                </a:solidFill>
                <a:latin typeface="Times New Roman"/>
              </a:rPr>
              <a:t>DCT−6</a:t>
            </a:r>
          </a:p>
          <a:p>
            <a:pPr defTabSz="806867">
              <a:lnSpc>
                <a:spcPts val="1271"/>
              </a:lnSpc>
              <a:tabLst>
                <a:tab pos="67239" algn="l"/>
                <a:tab pos="381020" algn="l"/>
              </a:tabLst>
              <a:defRPr/>
            </a:pPr>
            <a:r>
              <a:rPr lang="en-US" sz="1144">
                <a:solidFill>
                  <a:srgbClr val="000000"/>
                </a:solidFill>
                <a:latin typeface="Times New Roman"/>
              </a:rPr>
              <a:t>	DCT−5</a:t>
            </a:r>
          </a:p>
          <a:p>
            <a:pPr defTabSz="806867">
              <a:lnSpc>
                <a:spcPts val="1271"/>
              </a:lnSpc>
              <a:tabLst>
                <a:tab pos="67239" algn="l"/>
                <a:tab pos="381020" algn="l"/>
              </a:tabLst>
              <a:defRPr/>
            </a:pPr>
            <a:r>
              <a:rPr lang="en-US" sz="1144">
                <a:solidFill>
                  <a:srgbClr val="000000"/>
                </a:solidFill>
                <a:latin typeface="Times New Roman"/>
              </a:rPr>
              <a:t>	DCT−4</a:t>
            </a:r>
          </a:p>
          <a:p>
            <a:pPr defTabSz="806867">
              <a:lnSpc>
                <a:spcPts val="1271"/>
              </a:lnSpc>
              <a:tabLst>
                <a:tab pos="67239" algn="l"/>
                <a:tab pos="381020" algn="l"/>
              </a:tabLst>
              <a:defRPr/>
            </a:pPr>
            <a:r>
              <a:rPr lang="en-US" sz="1144">
                <a:solidFill>
                  <a:srgbClr val="000000"/>
                </a:solidFill>
                <a:latin typeface="Times New Roman"/>
              </a:rPr>
              <a:t>	DCT−2</a:t>
            </a:r>
          </a:p>
          <a:p>
            <a:pPr defTabSz="806867">
              <a:lnSpc>
                <a:spcPts val="1271"/>
              </a:lnSpc>
              <a:tabLst>
                <a:tab pos="67239" algn="l"/>
                <a:tab pos="381020" algn="l"/>
              </a:tabLst>
              <a:defRPr/>
            </a:pPr>
            <a:r>
              <a:rPr lang="en-US" sz="1144">
                <a:solidFill>
                  <a:srgbClr val="000000"/>
                </a:solidFill>
                <a:latin typeface="Times New Roman"/>
              </a:rPr>
              <a:t>	DCT−1</a:t>
            </a:r>
          </a:p>
        </p:txBody>
      </p:sp>
      <p:sp>
        <p:nvSpPr>
          <p:cNvPr id="18" name="TextBox 17"/>
          <p:cNvSpPr txBox="1"/>
          <p:nvPr/>
        </p:nvSpPr>
        <p:spPr>
          <a:xfrm>
            <a:off x="4641815" y="5121830"/>
            <a:ext cx="705321" cy="166712"/>
          </a:xfrm>
          <a:prstGeom prst="rect">
            <a:avLst/>
          </a:prstGeom>
          <a:noFill/>
        </p:spPr>
        <p:txBody>
          <a:bodyPr vert="horz" wrap="none" lIns="0" tIns="0" rIns="0" bIns="0" rtlCol="0">
            <a:spAutoFit/>
          </a:bodyPr>
          <a:lstStyle/>
          <a:p>
            <a:pPr>
              <a:lnSpc>
                <a:spcPts val="1273"/>
              </a:lnSpc>
            </a:pPr>
            <a:r>
              <a:rPr lang="en-US" sz="1215">
                <a:solidFill>
                  <a:srgbClr val="000000"/>
                </a:solidFill>
                <a:latin typeface="Segoe UI"/>
              </a:rPr>
              <a:t>(d) </a:t>
            </a:r>
            <a:r>
              <a:rPr lang="en-US" sz="1215" i="1">
                <a:solidFill>
                  <a:srgbClr val="000000"/>
                </a:solidFill>
                <a:latin typeface="Segoe UI"/>
              </a:rPr>
              <a:t>F  </a:t>
            </a:r>
            <a:r>
              <a:rPr lang="en-US" sz="1215">
                <a:solidFill>
                  <a:srgbClr val="000000"/>
                </a:solidFill>
                <a:latin typeface="Segoe UI"/>
              </a:rPr>
              <a:t>(</a:t>
            </a:r>
            <a:r>
              <a:rPr lang="en-US" sz="1215" i="1">
                <a:solidFill>
                  <a:srgbClr val="000000"/>
                </a:solidFill>
                <a:latin typeface="Segoe UI"/>
              </a:rPr>
              <a:t>x, v</a:t>
            </a:r>
            <a:r>
              <a:rPr lang="en-US" sz="1215">
                <a:solidFill>
                  <a:srgbClr val="000000"/>
                </a:solidFill>
                <a:latin typeface="Segoe UI"/>
              </a:rPr>
              <a:t>)</a:t>
            </a:r>
          </a:p>
        </p:txBody>
      </p:sp>
      <p:sp>
        <p:nvSpPr>
          <p:cNvPr id="19" name="TextBox 18"/>
          <p:cNvSpPr txBox="1"/>
          <p:nvPr/>
        </p:nvSpPr>
        <p:spPr>
          <a:xfrm>
            <a:off x="5802122" y="844346"/>
            <a:ext cx="633187" cy="3574697"/>
          </a:xfrm>
          <a:prstGeom prst="rect">
            <a:avLst/>
          </a:prstGeom>
          <a:noFill/>
        </p:spPr>
        <p:txBody>
          <a:bodyPr vert="horz" wrap="none" lIns="0" tIns="0" rIns="0" bIns="0" rtlCol="0">
            <a:spAutoFit/>
          </a:bodyPr>
          <a:lstStyle/>
          <a:p>
            <a:pPr defTabSz="806867">
              <a:lnSpc>
                <a:spcPts val="1273"/>
              </a:lnSpc>
              <a:tabLst>
                <a:tab pos="302575" algn="l"/>
                <a:tab pos="381020" algn="l"/>
              </a:tabLst>
              <a:defRPr/>
            </a:pPr>
            <a:r>
              <a:rPr lang="es-ES" sz="1588"/>
              <a:t>		</a:t>
            </a:r>
            <a:r>
              <a:rPr lang="es-ES" sz="1215" i="1">
                <a:solidFill>
                  <a:srgbClr val="000000"/>
                </a:solidFill>
                <a:latin typeface="Segoe UI"/>
              </a:rPr>
              <a:t>x</a:t>
            </a: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882"/>
              </a:lnSpc>
              <a:tabLst>
                <a:tab pos="302575" algn="l"/>
                <a:tab pos="381020" algn="l"/>
              </a:tabLst>
              <a:defRPr/>
            </a:pPr>
            <a:endParaRPr lang="es-ES" sz="1215" i="1">
              <a:solidFill>
                <a:srgbClr val="000000"/>
              </a:solidFill>
              <a:latin typeface="Segoe UI"/>
            </a:endParaRPr>
          </a:p>
          <a:p>
            <a:pPr defTabSz="806867">
              <a:lnSpc>
                <a:spcPts val="1377"/>
              </a:lnSpc>
              <a:tabLst>
                <a:tab pos="302575" algn="l"/>
                <a:tab pos="381020" algn="l"/>
              </a:tabLst>
              <a:defRPr/>
            </a:pPr>
            <a:r>
              <a:rPr lang="es-ES" sz="1215">
                <a:solidFill>
                  <a:srgbClr val="000000"/>
                </a:solidFill>
                <a:latin typeface="Segoe UI"/>
              </a:rPr>
              <a:t>(b) </a:t>
            </a:r>
            <a:r>
              <a:rPr lang="es-ES" sz="1215" i="1">
                <a:solidFill>
                  <a:srgbClr val="000000"/>
                </a:solidFill>
                <a:latin typeface="Segoe UI"/>
              </a:rPr>
              <a:t>f </a:t>
            </a:r>
            <a:r>
              <a:rPr lang="es-ES" sz="1215">
                <a:solidFill>
                  <a:srgbClr val="000000"/>
                </a:solidFill>
                <a:latin typeface="Segoe UI"/>
              </a:rPr>
              <a:t>(</a:t>
            </a:r>
            <a:r>
              <a:rPr lang="es-ES" sz="1215" i="1">
                <a:solidFill>
                  <a:srgbClr val="000000"/>
                </a:solidFill>
                <a:latin typeface="Segoe UI"/>
              </a:rPr>
              <a:t>x, y</a:t>
            </a:r>
            <a:r>
              <a:rPr lang="es-ES" sz="1215">
                <a:solidFill>
                  <a:srgbClr val="000000"/>
                </a:solidFill>
                <a:latin typeface="Segoe UI"/>
              </a:rPr>
              <a:t>)</a:t>
            </a: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882"/>
              </a:lnSpc>
              <a:tabLst>
                <a:tab pos="302575" algn="l"/>
                <a:tab pos="381020" algn="l"/>
              </a:tabLst>
              <a:defRPr/>
            </a:pPr>
            <a:endParaRPr lang="es-ES" sz="1215">
              <a:solidFill>
                <a:srgbClr val="000000"/>
              </a:solidFill>
              <a:latin typeface="Segoe UI"/>
            </a:endParaRPr>
          </a:p>
          <a:p>
            <a:pPr defTabSz="806867">
              <a:lnSpc>
                <a:spcPts val="2046"/>
              </a:lnSpc>
              <a:tabLst>
                <a:tab pos="302575" algn="l"/>
                <a:tab pos="381020" algn="l"/>
              </a:tabLst>
              <a:defRPr/>
            </a:pPr>
            <a:r>
              <a:rPr lang="es-ES" sz="1215">
                <a:solidFill>
                  <a:srgbClr val="000000"/>
                </a:solidFill>
                <a:latin typeface="Segoe UI"/>
              </a:rPr>
              <a:t>	</a:t>
            </a:r>
            <a:r>
              <a:rPr lang="es-ES" sz="1215" i="1">
                <a:solidFill>
                  <a:srgbClr val="000000"/>
                </a:solidFill>
                <a:latin typeface="Segoe UI"/>
              </a:rPr>
              <a:t>v</a:t>
            </a:r>
            <a:endParaRPr lang="en-US" sz="1215" i="1">
              <a:solidFill>
                <a:srgbClr val="000000"/>
              </a:solidFill>
              <a:latin typeface="Segoe UI"/>
            </a:endParaRPr>
          </a:p>
        </p:txBody>
      </p:sp>
      <p:sp>
        <p:nvSpPr>
          <p:cNvPr id="20" name="TextBox 19"/>
          <p:cNvSpPr txBox="1"/>
          <p:nvPr/>
        </p:nvSpPr>
        <p:spPr>
          <a:xfrm>
            <a:off x="4048701" y="844346"/>
            <a:ext cx="620363" cy="3574697"/>
          </a:xfrm>
          <a:prstGeom prst="rect">
            <a:avLst/>
          </a:prstGeom>
          <a:noFill/>
        </p:spPr>
        <p:txBody>
          <a:bodyPr vert="horz" wrap="none" lIns="0" tIns="0" rIns="0" bIns="0" rtlCol="0">
            <a:spAutoFit/>
          </a:bodyPr>
          <a:lstStyle/>
          <a:p>
            <a:pPr defTabSz="806867">
              <a:lnSpc>
                <a:spcPts val="1273"/>
              </a:lnSpc>
              <a:tabLst>
                <a:tab pos="268956" algn="l"/>
                <a:tab pos="347401" algn="l"/>
              </a:tabLst>
              <a:defRPr/>
            </a:pPr>
            <a:r>
              <a:rPr lang="es-ES" sz="1588"/>
              <a:t>		</a:t>
            </a:r>
            <a:r>
              <a:rPr lang="es-ES" sz="1215" i="1">
                <a:solidFill>
                  <a:srgbClr val="000000"/>
                </a:solidFill>
                <a:latin typeface="Segoe UI"/>
              </a:rPr>
              <a:t>x</a:t>
            </a: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882"/>
              </a:lnSpc>
              <a:tabLst>
                <a:tab pos="268956" algn="l"/>
                <a:tab pos="347401" algn="l"/>
              </a:tabLst>
              <a:defRPr/>
            </a:pPr>
            <a:endParaRPr lang="es-ES" sz="1215" i="1">
              <a:solidFill>
                <a:srgbClr val="000000"/>
              </a:solidFill>
              <a:latin typeface="Segoe UI"/>
            </a:endParaRPr>
          </a:p>
          <a:p>
            <a:pPr defTabSz="806867">
              <a:lnSpc>
                <a:spcPts val="1377"/>
              </a:lnSpc>
              <a:tabLst>
                <a:tab pos="268956" algn="l"/>
                <a:tab pos="347401" algn="l"/>
              </a:tabLst>
              <a:defRPr/>
            </a:pPr>
            <a:r>
              <a:rPr lang="es-ES" sz="1215">
                <a:solidFill>
                  <a:srgbClr val="000000"/>
                </a:solidFill>
                <a:latin typeface="Segoe UI"/>
              </a:rPr>
              <a:t>(a) </a:t>
            </a:r>
            <a:r>
              <a:rPr lang="es-ES" sz="1215" i="1">
                <a:solidFill>
                  <a:srgbClr val="000000"/>
                </a:solidFill>
                <a:latin typeface="Segoe UI"/>
              </a:rPr>
              <a:t>f </a:t>
            </a:r>
            <a:r>
              <a:rPr lang="es-ES" sz="1215">
                <a:solidFill>
                  <a:srgbClr val="000000"/>
                </a:solidFill>
                <a:latin typeface="Segoe UI"/>
              </a:rPr>
              <a:t>(</a:t>
            </a:r>
            <a:r>
              <a:rPr lang="es-ES" sz="1215" i="1">
                <a:solidFill>
                  <a:srgbClr val="000000"/>
                </a:solidFill>
                <a:latin typeface="Segoe UI"/>
              </a:rPr>
              <a:t>x, y</a:t>
            </a:r>
            <a:r>
              <a:rPr lang="es-ES" sz="1215">
                <a:solidFill>
                  <a:srgbClr val="000000"/>
                </a:solidFill>
                <a:latin typeface="Segoe UI"/>
              </a:rPr>
              <a:t>)</a:t>
            </a: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882"/>
              </a:lnSpc>
              <a:tabLst>
                <a:tab pos="268956" algn="l"/>
                <a:tab pos="347401" algn="l"/>
              </a:tabLst>
              <a:defRPr/>
            </a:pPr>
            <a:endParaRPr lang="es-ES" sz="1215">
              <a:solidFill>
                <a:srgbClr val="000000"/>
              </a:solidFill>
              <a:latin typeface="Segoe UI"/>
            </a:endParaRPr>
          </a:p>
          <a:p>
            <a:pPr defTabSz="806867">
              <a:lnSpc>
                <a:spcPts val="2046"/>
              </a:lnSpc>
              <a:tabLst>
                <a:tab pos="268956" algn="l"/>
                <a:tab pos="347401" algn="l"/>
              </a:tabLst>
              <a:defRPr/>
            </a:pPr>
            <a:r>
              <a:rPr lang="es-ES" sz="1215">
                <a:solidFill>
                  <a:srgbClr val="000000"/>
                </a:solidFill>
                <a:latin typeface="Segoe UI"/>
              </a:rPr>
              <a:t>	</a:t>
            </a:r>
            <a:r>
              <a:rPr lang="es-ES" sz="1215" i="1">
                <a:solidFill>
                  <a:srgbClr val="000000"/>
                </a:solidFill>
                <a:latin typeface="Segoe UI"/>
              </a:rPr>
              <a:t>v</a:t>
            </a:r>
            <a:endParaRPr lang="en-US" sz="1215" i="1">
              <a:solidFill>
                <a:srgbClr val="000000"/>
              </a:solidFill>
              <a:latin typeface="Segoe UI"/>
            </a:endParaRPr>
          </a:p>
        </p:txBody>
      </p:sp>
      <p:sp>
        <p:nvSpPr>
          <p:cNvPr id="21" name="TextBox 20"/>
          <p:cNvSpPr txBox="1"/>
          <p:nvPr/>
        </p:nvSpPr>
        <p:spPr>
          <a:xfrm>
            <a:off x="6824009" y="3426152"/>
            <a:ext cx="86562" cy="166712"/>
          </a:xfrm>
          <a:prstGeom prst="rect">
            <a:avLst/>
          </a:prstGeom>
          <a:noFill/>
        </p:spPr>
        <p:txBody>
          <a:bodyPr vert="horz" wrap="none" lIns="0" tIns="0" rIns="0" bIns="0" rtlCol="0">
            <a:spAutoFit/>
          </a:bodyPr>
          <a:lstStyle/>
          <a:p>
            <a:pPr>
              <a:lnSpc>
                <a:spcPts val="1273"/>
              </a:lnSpc>
            </a:pPr>
            <a:r>
              <a:rPr lang="en-US" sz="1215" i="1">
                <a:solidFill>
                  <a:srgbClr val="000000"/>
                </a:solidFill>
                <a:latin typeface="Segoe UI"/>
              </a:rPr>
              <a:t>u</a:t>
            </a:r>
          </a:p>
        </p:txBody>
      </p:sp>
      <p:sp>
        <p:nvSpPr>
          <p:cNvPr id="22" name="TextBox 21"/>
          <p:cNvSpPr txBox="1"/>
          <p:nvPr/>
        </p:nvSpPr>
        <p:spPr>
          <a:xfrm>
            <a:off x="2468656" y="5442883"/>
            <a:ext cx="6101542"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12.8:   Texture Coding for Boundary MBs Using the Shape</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Adaptive DCT (SA-DCT).</a:t>
            </a:r>
          </a:p>
        </p:txBody>
      </p:sp>
      <p:sp>
        <p:nvSpPr>
          <p:cNvPr id="26" name="Footer Placeholder 25">
            <a:extLst>
              <a:ext uri="{FF2B5EF4-FFF2-40B4-BE49-F238E27FC236}">
                <a16:creationId xmlns:a16="http://schemas.microsoft.com/office/drawing/2014/main" id="{09F514D9-1751-4D78-BE80-1F3D553A9E0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9119850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E81.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433556" cy="5219378"/>
          </a:xfrm>
          <a:prstGeom prst="rect">
            <a:avLst/>
          </a:prstGeom>
          <a:noFill/>
        </p:spPr>
        <p:txBody>
          <a:bodyPr vert="horz" wrap="none" lIns="0" tIns="0" rIns="0" bIns="0" rtlCol="0">
            <a:spAutoFit/>
          </a:bodyPr>
          <a:lstStyle/>
          <a:p>
            <a:pPr defTabSz="806867">
              <a:lnSpc>
                <a:spcPts val="1045"/>
              </a:lnSpc>
              <a:tabLst>
                <a:tab pos="190510" algn="l"/>
                <a:tab pos="425846" algn="l"/>
                <a:tab pos="2644729"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2644729" algn="l"/>
              </a:tabLst>
              <a:defRPr/>
            </a:pPr>
            <a:endParaRPr lang="en-US" sz="1215" i="1">
              <a:solidFill>
                <a:srgbClr val="231F20"/>
              </a:solidFill>
              <a:latin typeface="Segoe UI"/>
            </a:endParaRPr>
          </a:p>
          <a:p>
            <a:pPr defTabSz="806867">
              <a:lnSpc>
                <a:spcPts val="882"/>
              </a:lnSpc>
              <a:tabLst>
                <a:tab pos="190510" algn="l"/>
                <a:tab pos="425846" algn="l"/>
                <a:tab pos="2644729" algn="l"/>
              </a:tabLst>
              <a:defRPr/>
            </a:pPr>
            <a:endParaRPr lang="en-US" sz="1215" i="1">
              <a:solidFill>
                <a:srgbClr val="231F20"/>
              </a:solidFill>
              <a:latin typeface="Segoe UI"/>
            </a:endParaRPr>
          </a:p>
          <a:p>
            <a:pPr defTabSz="806867">
              <a:lnSpc>
                <a:spcPts val="882"/>
              </a:lnSpc>
              <a:tabLst>
                <a:tab pos="190510" algn="l"/>
                <a:tab pos="425846" algn="l"/>
                <a:tab pos="2644729" algn="l"/>
              </a:tabLst>
              <a:defRPr/>
            </a:pPr>
            <a:endParaRPr lang="en-US" sz="1215" i="1">
              <a:solidFill>
                <a:srgbClr val="231F20"/>
              </a:solidFill>
              <a:latin typeface="Segoe UI"/>
            </a:endParaRPr>
          </a:p>
          <a:p>
            <a:pPr defTabSz="806867">
              <a:lnSpc>
                <a:spcPts val="882"/>
              </a:lnSpc>
              <a:tabLst>
                <a:tab pos="190510" algn="l"/>
                <a:tab pos="425846" algn="l"/>
                <a:tab pos="2644729" algn="l"/>
              </a:tabLst>
              <a:defRPr/>
            </a:pPr>
            <a:endParaRPr lang="en-US" sz="1215" i="1">
              <a:solidFill>
                <a:srgbClr val="231F20"/>
              </a:solidFill>
              <a:latin typeface="Segoe UI"/>
            </a:endParaRPr>
          </a:p>
          <a:p>
            <a:pPr defTabSz="806867">
              <a:lnSpc>
                <a:spcPts val="882"/>
              </a:lnSpc>
              <a:tabLst>
                <a:tab pos="190510" algn="l"/>
                <a:tab pos="425846" algn="l"/>
                <a:tab pos="2644729" algn="l"/>
              </a:tabLst>
              <a:defRPr/>
            </a:pPr>
            <a:endParaRPr lang="en-US" sz="1215" i="1">
              <a:solidFill>
                <a:srgbClr val="231F20"/>
              </a:solidFill>
              <a:latin typeface="Segoe UI"/>
            </a:endParaRPr>
          </a:p>
          <a:p>
            <a:pPr defTabSz="806867">
              <a:lnSpc>
                <a:spcPts val="2075"/>
              </a:lnSpc>
              <a:tabLst>
                <a:tab pos="190510" algn="l"/>
                <a:tab pos="425846" algn="l"/>
                <a:tab pos="2644729" algn="l"/>
              </a:tabLst>
              <a:defRPr/>
            </a:pPr>
            <a:r>
              <a:rPr lang="en-US" sz="1215" i="1">
                <a:solidFill>
                  <a:srgbClr val="231F20"/>
                </a:solidFill>
                <a:latin typeface="Segoe UI"/>
              </a:rPr>
              <a:t>			</a:t>
            </a:r>
            <a:r>
              <a:rPr lang="en-US" sz="2100" b="1">
                <a:solidFill>
                  <a:srgbClr val="231F20"/>
                </a:solidFill>
                <a:latin typeface="Segoe UI"/>
              </a:rPr>
              <a:t>Shape Coding</a:t>
            </a:r>
          </a:p>
          <a:p>
            <a:pPr defTabSz="806867">
              <a:lnSpc>
                <a:spcPts val="882"/>
              </a:lnSpc>
              <a:tabLst>
                <a:tab pos="190510" algn="l"/>
                <a:tab pos="425846" algn="l"/>
                <a:tab pos="2644729" algn="l"/>
              </a:tabLst>
              <a:defRPr/>
            </a:pPr>
            <a:endParaRPr lang="en-US" sz="2100" b="1">
              <a:solidFill>
                <a:srgbClr val="231F20"/>
              </a:solidFill>
              <a:latin typeface="Segoe UI"/>
            </a:endParaRPr>
          </a:p>
          <a:p>
            <a:pPr defTabSz="806867">
              <a:lnSpc>
                <a:spcPts val="882"/>
              </a:lnSpc>
              <a:tabLst>
                <a:tab pos="190510" algn="l"/>
                <a:tab pos="425846" algn="l"/>
                <a:tab pos="2644729" algn="l"/>
              </a:tabLst>
              <a:defRPr/>
            </a:pPr>
            <a:endParaRPr lang="en-US" sz="2100" b="1">
              <a:solidFill>
                <a:srgbClr val="231F20"/>
              </a:solidFill>
              <a:latin typeface="Segoe UI"/>
            </a:endParaRPr>
          </a:p>
          <a:p>
            <a:pPr defTabSz="806867">
              <a:lnSpc>
                <a:spcPts val="882"/>
              </a:lnSpc>
              <a:tabLst>
                <a:tab pos="190510" algn="l"/>
                <a:tab pos="425846" algn="l"/>
                <a:tab pos="2644729" algn="l"/>
              </a:tabLst>
              <a:defRPr/>
            </a:pPr>
            <a:endParaRPr lang="en-US" sz="2100" b="1">
              <a:solidFill>
                <a:srgbClr val="231F20"/>
              </a:solidFill>
              <a:latin typeface="Segoe UI"/>
            </a:endParaRPr>
          </a:p>
          <a:p>
            <a:pPr defTabSz="806867">
              <a:lnSpc>
                <a:spcPts val="882"/>
              </a:lnSpc>
              <a:tabLst>
                <a:tab pos="190510" algn="l"/>
                <a:tab pos="425846" algn="l"/>
                <a:tab pos="2644729" algn="l"/>
              </a:tabLst>
              <a:defRPr/>
            </a:pPr>
            <a:endParaRPr lang="en-US" sz="2100" b="1">
              <a:solidFill>
                <a:srgbClr val="231F20"/>
              </a:solidFill>
              <a:latin typeface="Segoe UI"/>
            </a:endParaRPr>
          </a:p>
          <a:p>
            <a:pPr defTabSz="806867">
              <a:lnSpc>
                <a:spcPts val="882"/>
              </a:lnSpc>
              <a:tabLst>
                <a:tab pos="190510" algn="l"/>
                <a:tab pos="425846" algn="l"/>
                <a:tab pos="2644729" algn="l"/>
              </a:tabLst>
              <a:defRPr/>
            </a:pPr>
            <a:endParaRPr lang="en-US" sz="2100" b="1">
              <a:solidFill>
                <a:srgbClr val="231F20"/>
              </a:solidFill>
              <a:latin typeface="Segoe UI"/>
            </a:endParaRPr>
          </a:p>
          <a:p>
            <a:pPr defTabSz="806867">
              <a:lnSpc>
                <a:spcPts val="2277"/>
              </a:lnSpc>
              <a:tabLst>
                <a:tab pos="190510" algn="l"/>
                <a:tab pos="425846" algn="l"/>
                <a:tab pos="2644729"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supports  two  types  of  shape  information,  </a:t>
            </a:r>
            <a:r>
              <a:rPr lang="en-US" sz="1750" b="1">
                <a:solidFill>
                  <a:srgbClr val="231F20"/>
                </a:solidFill>
                <a:latin typeface="Segoe UI"/>
              </a:rPr>
              <a:t>binary</a:t>
            </a:r>
          </a:p>
          <a:p>
            <a:pPr defTabSz="806867">
              <a:lnSpc>
                <a:spcPts val="2139"/>
              </a:lnSpc>
              <a:tabLst>
                <a:tab pos="190510" algn="l"/>
                <a:tab pos="425846" algn="l"/>
                <a:tab pos="2644729" algn="l"/>
              </a:tabLst>
              <a:defRPr/>
            </a:pPr>
            <a:r>
              <a:rPr lang="en-US" sz="1750" b="1">
                <a:solidFill>
                  <a:srgbClr val="231F20"/>
                </a:solidFill>
                <a:latin typeface="Segoe UI"/>
              </a:rPr>
              <a:t>		</a:t>
            </a:r>
            <a:r>
              <a:rPr lang="en-US" sz="1750">
                <a:solidFill>
                  <a:srgbClr val="231F20"/>
                </a:solidFill>
                <a:latin typeface="Segoe UI"/>
              </a:rPr>
              <a:t>and </a:t>
            </a:r>
            <a:r>
              <a:rPr lang="en-US" sz="1750" b="1">
                <a:solidFill>
                  <a:srgbClr val="231F20"/>
                </a:solidFill>
                <a:latin typeface="Segoe UI"/>
              </a:rPr>
              <a:t>gray scale</a:t>
            </a:r>
            <a:r>
              <a:rPr lang="en-US" sz="1750">
                <a:solidFill>
                  <a:srgbClr val="231F20"/>
                </a:solidFill>
                <a:latin typeface="Segoe UI"/>
              </a:rPr>
              <a:t>.</a:t>
            </a: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2472"/>
              </a:lnSpc>
              <a:tabLst>
                <a:tab pos="190510" algn="l"/>
                <a:tab pos="425846" algn="l"/>
                <a:tab pos="2644729"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Binary shape information can be in the form of a binary map</a:t>
            </a:r>
          </a:p>
          <a:p>
            <a:pPr defTabSz="806867">
              <a:lnSpc>
                <a:spcPts val="2139"/>
              </a:lnSpc>
              <a:tabLst>
                <a:tab pos="190510" algn="l"/>
                <a:tab pos="425846" algn="l"/>
                <a:tab pos="2644729" algn="l"/>
              </a:tabLst>
              <a:defRPr/>
            </a:pPr>
            <a:r>
              <a:rPr lang="en-US" sz="1750">
                <a:solidFill>
                  <a:srgbClr val="231F20"/>
                </a:solidFill>
                <a:latin typeface="Segoe UI"/>
              </a:rPr>
              <a:t>		(also known as </a:t>
            </a:r>
            <a:r>
              <a:rPr lang="en-US" sz="1750" i="1">
                <a:solidFill>
                  <a:srgbClr val="231F20"/>
                </a:solidFill>
                <a:latin typeface="Segoe UI"/>
              </a:rPr>
              <a:t>binary alpha map</a:t>
            </a:r>
            <a:r>
              <a:rPr lang="en-US" sz="1750">
                <a:solidFill>
                  <a:srgbClr val="231F20"/>
                </a:solidFill>
                <a:latin typeface="Segoe UI"/>
              </a:rPr>
              <a:t>) that is of the size as the</a:t>
            </a: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1575"/>
              </a:lnSpc>
              <a:tabLst>
                <a:tab pos="190510" algn="l"/>
                <a:tab pos="425846" algn="l"/>
                <a:tab pos="2644729" algn="l"/>
              </a:tabLst>
              <a:defRPr/>
            </a:pPr>
            <a:r>
              <a:rPr lang="en-US" sz="1750">
                <a:solidFill>
                  <a:srgbClr val="231F20"/>
                </a:solidFill>
                <a:latin typeface="Segoe UI"/>
              </a:rPr>
              <a:t>		rectangular bounding box of the VOP.</a:t>
            </a: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2482"/>
              </a:lnSpc>
              <a:tabLst>
                <a:tab pos="190510" algn="l"/>
                <a:tab pos="425846" algn="l"/>
                <a:tab pos="2644729"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 value ‘1’ (opaque) or ‘0’ (transparent) in the bitmap indi-</a:t>
            </a:r>
          </a:p>
          <a:p>
            <a:pPr defTabSz="806867">
              <a:lnSpc>
                <a:spcPts val="2139"/>
              </a:lnSpc>
              <a:tabLst>
                <a:tab pos="190510" algn="l"/>
                <a:tab pos="425846" algn="l"/>
                <a:tab pos="2644729" algn="l"/>
              </a:tabLst>
              <a:defRPr/>
            </a:pPr>
            <a:r>
              <a:rPr lang="en-US" sz="1750">
                <a:solidFill>
                  <a:srgbClr val="231F20"/>
                </a:solidFill>
                <a:latin typeface="Segoe UI"/>
              </a:rPr>
              <a:t>		cates whether the pixel is inside or outside the VOP.</a:t>
            </a: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2472"/>
              </a:lnSpc>
              <a:tabLst>
                <a:tab pos="190510" algn="l"/>
                <a:tab pos="425846" algn="l"/>
                <a:tab pos="2644729"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Alternatively, the gray-scale shape information actually refers</a:t>
            </a:r>
          </a:p>
          <a:p>
            <a:pPr defTabSz="806867">
              <a:lnSpc>
                <a:spcPts val="2139"/>
              </a:lnSpc>
              <a:tabLst>
                <a:tab pos="190510" algn="l"/>
                <a:tab pos="425846" algn="l"/>
                <a:tab pos="2644729" algn="l"/>
              </a:tabLst>
              <a:defRPr/>
            </a:pPr>
            <a:r>
              <a:rPr lang="en-US" sz="1750">
                <a:solidFill>
                  <a:srgbClr val="231F20"/>
                </a:solidFill>
                <a:latin typeface="Segoe UI"/>
              </a:rPr>
              <a:t>		to the </a:t>
            </a:r>
            <a:r>
              <a:rPr lang="en-US" sz="1750" i="1">
                <a:solidFill>
                  <a:srgbClr val="231F20"/>
                </a:solidFill>
                <a:latin typeface="Segoe UI"/>
              </a:rPr>
              <a:t>transparency </a:t>
            </a:r>
            <a:r>
              <a:rPr lang="en-US" sz="1750">
                <a:solidFill>
                  <a:srgbClr val="231F20"/>
                </a:solidFill>
                <a:latin typeface="Segoe UI"/>
              </a:rPr>
              <a:t>of the shape,  with gray values ranging</a:t>
            </a:r>
          </a:p>
          <a:p>
            <a:pPr defTabSz="806867">
              <a:lnSpc>
                <a:spcPts val="882"/>
              </a:lnSpc>
              <a:tabLst>
                <a:tab pos="190510" algn="l"/>
                <a:tab pos="425846" algn="l"/>
                <a:tab pos="2644729" algn="l"/>
              </a:tabLst>
              <a:defRPr/>
            </a:pPr>
            <a:endParaRPr lang="en-US" sz="1750">
              <a:solidFill>
                <a:srgbClr val="231F20"/>
              </a:solidFill>
              <a:latin typeface="Segoe UI"/>
            </a:endParaRPr>
          </a:p>
          <a:p>
            <a:pPr defTabSz="806867">
              <a:lnSpc>
                <a:spcPts val="1575"/>
              </a:lnSpc>
              <a:tabLst>
                <a:tab pos="190510" algn="l"/>
                <a:tab pos="425846" algn="l"/>
                <a:tab pos="2644729" algn="l"/>
              </a:tabLst>
              <a:defRPr/>
            </a:pPr>
            <a:r>
              <a:rPr lang="en-US" sz="1750">
                <a:solidFill>
                  <a:srgbClr val="231F20"/>
                </a:solidFill>
                <a:latin typeface="Segoe UI"/>
              </a:rPr>
              <a:t>		from 0 (completely transparent) to 255 (opaque).</a:t>
            </a:r>
          </a:p>
        </p:txBody>
      </p:sp>
      <p:sp>
        <p:nvSpPr>
          <p:cNvPr id="8" name="Footer Placeholder 7">
            <a:extLst>
              <a:ext uri="{FF2B5EF4-FFF2-40B4-BE49-F238E27FC236}">
                <a16:creationId xmlns:a16="http://schemas.microsoft.com/office/drawing/2014/main" id="{1436FC19-B684-4A59-8DE2-20DB094DC1E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5064769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2B7.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46508" cy="5257850"/>
          </a:xfrm>
          <a:prstGeom prst="rect">
            <a:avLst/>
          </a:prstGeom>
          <a:noFill/>
        </p:spPr>
        <p:txBody>
          <a:bodyPr vert="horz" wrap="none" lIns="0" tIns="0" rIns="0" bIns="0" rtlCol="0">
            <a:spAutoFit/>
          </a:bodyPr>
          <a:lstStyle/>
          <a:p>
            <a:pPr defTabSz="806867">
              <a:lnSpc>
                <a:spcPts val="1045"/>
              </a:lnSpc>
              <a:tabLst>
                <a:tab pos="190510" algn="l"/>
                <a:tab pos="291368" algn="l"/>
                <a:tab pos="302575" algn="l"/>
                <a:tab pos="425846" algn="l"/>
                <a:tab pos="1882689" algn="l"/>
              </a:tabLst>
              <a:defRPr/>
            </a:pPr>
            <a:r>
              <a:rPr lang="en-US" sz="1215" i="1">
                <a:solidFill>
                  <a:srgbClr val="231F20"/>
                </a:solidFill>
                <a:latin typeface="Segoe UI"/>
              </a:rPr>
              <a:t>Fundamentals of Multimedia, Chapter 12</a:t>
            </a:r>
          </a:p>
          <a:p>
            <a:pPr defTabSz="806867">
              <a:lnSpc>
                <a:spcPts val="882"/>
              </a:lnSpc>
              <a:tabLst>
                <a:tab pos="190510" algn="l"/>
                <a:tab pos="291368" algn="l"/>
                <a:tab pos="302575" algn="l"/>
                <a:tab pos="425846" algn="l"/>
                <a:tab pos="1882689"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215" i="1">
              <a:solidFill>
                <a:srgbClr val="231F20"/>
              </a:solidFill>
              <a:latin typeface="Segoe UI"/>
            </a:endParaRPr>
          </a:p>
          <a:p>
            <a:pPr defTabSz="806867">
              <a:lnSpc>
                <a:spcPts val="2064"/>
              </a:lnSpc>
              <a:tabLst>
                <a:tab pos="190510" algn="l"/>
                <a:tab pos="291368" algn="l"/>
                <a:tab pos="302575" algn="l"/>
                <a:tab pos="425846" algn="l"/>
                <a:tab pos="1882689" algn="l"/>
              </a:tabLst>
              <a:defRPr/>
            </a:pPr>
            <a:r>
              <a:rPr lang="en-US" sz="1215" i="1">
                <a:solidFill>
                  <a:srgbClr val="231F20"/>
                </a:solidFill>
                <a:latin typeface="Segoe UI"/>
              </a:rPr>
              <a:t>					</a:t>
            </a:r>
            <a:r>
              <a:rPr lang="en-US" sz="2100" b="1">
                <a:solidFill>
                  <a:srgbClr val="231F20"/>
                </a:solidFill>
                <a:latin typeface="Segoe UI"/>
              </a:rPr>
              <a:t>I. Binary Shape Coding</a:t>
            </a:r>
          </a:p>
          <a:p>
            <a:pPr defTabSz="806867">
              <a:lnSpc>
                <a:spcPts val="882"/>
              </a:lnSpc>
              <a:tabLst>
                <a:tab pos="190510" algn="l"/>
                <a:tab pos="291368" algn="l"/>
                <a:tab pos="302575" algn="l"/>
                <a:tab pos="425846" algn="l"/>
                <a:tab pos="1882689"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2100" b="1">
              <a:solidFill>
                <a:srgbClr val="231F20"/>
              </a:solidFill>
              <a:latin typeface="Segoe UI"/>
            </a:endParaRPr>
          </a:p>
          <a:p>
            <a:pPr defTabSz="806867">
              <a:lnSpc>
                <a:spcPts val="2277"/>
              </a:lnSpc>
              <a:tabLst>
                <a:tab pos="190510" algn="l"/>
                <a:tab pos="291368" algn="l"/>
                <a:tab pos="302575" algn="l"/>
                <a:tab pos="425846" algn="l"/>
                <a:tab pos="1882689" algn="l"/>
              </a:tabLst>
              <a:defRPr/>
            </a:pPr>
            <a:r>
              <a:rPr lang="en-US" sz="2100" b="1">
                <a:solidFill>
                  <a:srgbClr val="231F20"/>
                </a:solidFill>
                <a:latin typeface="Segoe UI"/>
              </a:rPr>
              <a:t>	</a:t>
            </a:r>
            <a:r>
              <a:rPr lang="en-US" sz="1750" i="1">
                <a:solidFill>
                  <a:srgbClr val="231F20"/>
                </a:solidFill>
                <a:latin typeface="Segoe UI"/>
              </a:rPr>
              <a:t>• BABs  (Binary  Alpha  Blocks)</a:t>
            </a:r>
            <a:r>
              <a:rPr lang="en-US" sz="1750">
                <a:solidFill>
                  <a:srgbClr val="231F20"/>
                </a:solidFill>
                <a:latin typeface="Segoe UI"/>
              </a:rPr>
              <a:t>:   to  encode  the  binary  alpha</a:t>
            </a:r>
          </a:p>
          <a:p>
            <a:pPr defTabSz="806867">
              <a:lnSpc>
                <a:spcPts val="2457"/>
              </a:lnSpc>
              <a:tabLst>
                <a:tab pos="190510" algn="l"/>
                <a:tab pos="291368" algn="l"/>
                <a:tab pos="302575" algn="l"/>
                <a:tab pos="425846" algn="l"/>
                <a:tab pos="1882689" algn="l"/>
              </a:tabLst>
              <a:defRPr/>
            </a:pPr>
            <a:r>
              <a:rPr lang="en-US" sz="1750">
                <a:solidFill>
                  <a:srgbClr val="231F20"/>
                </a:solidFill>
                <a:latin typeface="Segoe UI"/>
              </a:rPr>
              <a:t>				map more eﬃciently, the map is divided into 16 </a:t>
            </a:r>
            <a:r>
              <a:rPr lang="en-US" sz="1750" i="1">
                <a:solidFill>
                  <a:srgbClr val="231F20"/>
                </a:solidFill>
                <a:latin typeface="Segoe UI"/>
              </a:rPr>
              <a:t>× </a:t>
            </a:r>
            <a:r>
              <a:rPr lang="en-US" sz="1750">
                <a:solidFill>
                  <a:srgbClr val="231F20"/>
                </a:solidFill>
                <a:latin typeface="Segoe UI"/>
              </a:rPr>
              <a:t>16.  blocks</a:t>
            </a: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2856"/>
              </a:lnSpc>
              <a:tabLst>
                <a:tab pos="190510" algn="l"/>
                <a:tab pos="291368" algn="l"/>
                <a:tab pos="302575" algn="l"/>
                <a:tab pos="425846" algn="l"/>
                <a:tab pos="1882689"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It is the boundary BABs that contain the contour and hence</a:t>
            </a:r>
          </a:p>
          <a:p>
            <a:pPr defTabSz="806867">
              <a:lnSpc>
                <a:spcPts val="2128"/>
              </a:lnSpc>
              <a:tabLst>
                <a:tab pos="190510" algn="l"/>
                <a:tab pos="291368" algn="l"/>
                <a:tab pos="302575" algn="l"/>
                <a:tab pos="425846" algn="l"/>
                <a:tab pos="1882689" algn="l"/>
              </a:tabLst>
              <a:defRPr/>
            </a:pPr>
            <a:r>
              <a:rPr lang="en-US" sz="1750">
                <a:solidFill>
                  <a:srgbClr val="231F20"/>
                </a:solidFill>
                <a:latin typeface="Segoe UI"/>
              </a:rPr>
              <a:t>				the shape information for the VOP — the subject of binary</a:t>
            </a: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1585"/>
              </a:lnSpc>
              <a:tabLst>
                <a:tab pos="190510" algn="l"/>
                <a:tab pos="291368" algn="l"/>
                <a:tab pos="302575" algn="l"/>
                <a:tab pos="425846" algn="l"/>
                <a:tab pos="1882689" algn="l"/>
              </a:tabLst>
              <a:defRPr/>
            </a:pPr>
            <a:r>
              <a:rPr lang="en-US" sz="1750">
                <a:solidFill>
                  <a:srgbClr val="231F20"/>
                </a:solidFill>
                <a:latin typeface="Segoe UI"/>
              </a:rPr>
              <a:t>				shape coding.</a:t>
            </a: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2472"/>
              </a:lnSpc>
              <a:tabLst>
                <a:tab pos="190510" algn="l"/>
                <a:tab pos="291368" algn="l"/>
                <a:tab pos="302575" algn="l"/>
                <a:tab pos="425846" algn="l"/>
                <a:tab pos="1882689"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Two bitmap-based algorithms:</a:t>
            </a: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2353"/>
              </a:lnSpc>
              <a:tabLst>
                <a:tab pos="190510" algn="l"/>
                <a:tab pos="291368" algn="l"/>
                <a:tab pos="302575" algn="l"/>
                <a:tab pos="425846" algn="l"/>
                <a:tab pos="1882689" algn="l"/>
              </a:tabLst>
              <a:defRPr/>
            </a:pPr>
            <a:r>
              <a:rPr lang="en-US" sz="1750">
                <a:solidFill>
                  <a:srgbClr val="231F20"/>
                </a:solidFill>
                <a:latin typeface="Segoe UI"/>
              </a:rPr>
              <a:t>			(a) </a:t>
            </a:r>
            <a:r>
              <a:rPr lang="en-US" sz="1750" b="1">
                <a:solidFill>
                  <a:srgbClr val="231F20"/>
                </a:solidFill>
                <a:latin typeface="Segoe UI"/>
              </a:rPr>
              <a:t>Modiﬁed Modiﬁed READ (MMR)</a:t>
            </a:r>
            <a:r>
              <a:rPr lang="en-US" sz="1750">
                <a:solidFill>
                  <a:srgbClr val="231F20"/>
                </a:solidFill>
                <a:latin typeface="Segoe UI"/>
              </a:rPr>
              <a:t>.</a:t>
            </a: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 pos="1882689" algn="l"/>
              </a:tabLst>
              <a:defRPr/>
            </a:pPr>
            <a:endParaRPr lang="en-US" sz="1750">
              <a:solidFill>
                <a:srgbClr val="231F20"/>
              </a:solidFill>
              <a:latin typeface="Segoe UI"/>
            </a:endParaRPr>
          </a:p>
          <a:p>
            <a:pPr defTabSz="806867">
              <a:lnSpc>
                <a:spcPts val="1790"/>
              </a:lnSpc>
              <a:tabLst>
                <a:tab pos="190510" algn="l"/>
                <a:tab pos="291368" algn="l"/>
                <a:tab pos="302575" algn="l"/>
                <a:tab pos="425846" algn="l"/>
                <a:tab pos="1882689" algn="l"/>
              </a:tabLst>
              <a:defRPr/>
            </a:pPr>
            <a:r>
              <a:rPr lang="en-US" sz="1750">
                <a:solidFill>
                  <a:srgbClr val="231F20"/>
                </a:solidFill>
                <a:latin typeface="Segoe UI"/>
              </a:rPr>
              <a:t>		(b)  </a:t>
            </a:r>
            <a:r>
              <a:rPr lang="en-US" sz="1750" b="1">
                <a:solidFill>
                  <a:srgbClr val="231F20"/>
                </a:solidFill>
                <a:latin typeface="Segoe UI"/>
              </a:rPr>
              <a:t>Context-based Arithmetic Encoding (CAE)</a:t>
            </a:r>
            <a:r>
              <a:rPr lang="en-US" sz="1750">
                <a:solidFill>
                  <a:srgbClr val="231F20"/>
                </a:solidFill>
                <a:latin typeface="Segoe UI"/>
              </a:rPr>
              <a:t>.</a:t>
            </a:r>
          </a:p>
        </p:txBody>
      </p:sp>
      <p:sp>
        <p:nvSpPr>
          <p:cNvPr id="8" name="Footer Placeholder 7">
            <a:extLst>
              <a:ext uri="{FF2B5EF4-FFF2-40B4-BE49-F238E27FC236}">
                <a16:creationId xmlns:a16="http://schemas.microsoft.com/office/drawing/2014/main" id="{36FE0EBC-26A1-4D5B-A15F-17CB0B2C4F9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63841794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70D.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B71D.tmp"/>
          <p:cNvPicPr>
            <a:picLocks/>
          </p:cNvPicPr>
          <p:nvPr/>
        </p:nvPicPr>
        <p:blipFill>
          <a:blip r:embed="rId3" cstate="print"/>
          <a:stretch>
            <a:fillRect/>
          </a:stretch>
        </p:blipFill>
        <p:spPr>
          <a:xfrm>
            <a:off x="2454088" y="6140823"/>
            <a:ext cx="7283824" cy="33618"/>
          </a:xfrm>
          <a:prstGeom prst="rect">
            <a:avLst/>
          </a:prstGeom>
        </p:spPr>
      </p:pic>
      <p:sp>
        <p:nvSpPr>
          <p:cNvPr id="4" name="TextBox 3"/>
          <p:cNvSpPr txBox="1"/>
          <p:nvPr/>
        </p:nvSpPr>
        <p:spPr>
          <a:xfrm>
            <a:off x="2468656" y="404644"/>
            <a:ext cx="6449010" cy="5642570"/>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1098235"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 pos="1098235"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1215" i="1">
              <a:solidFill>
                <a:srgbClr val="231F20"/>
              </a:solidFill>
              <a:latin typeface="Segoe UI"/>
            </a:endParaRPr>
          </a:p>
          <a:p>
            <a:pPr defTabSz="806867">
              <a:lnSpc>
                <a:spcPts val="2071"/>
              </a:lnSpc>
              <a:tabLst>
                <a:tab pos="190510" algn="l"/>
                <a:tab pos="425846" algn="l"/>
                <a:tab pos="493085" algn="l"/>
                <a:tab pos="750834" algn="l"/>
                <a:tab pos="1098235" algn="l"/>
              </a:tabLst>
              <a:defRPr/>
            </a:pPr>
            <a:r>
              <a:rPr lang="en-US" sz="1215" i="1">
                <a:solidFill>
                  <a:srgbClr val="231F20"/>
                </a:solidFill>
                <a:latin typeface="Segoe UI"/>
              </a:rPr>
              <a:t>					</a:t>
            </a:r>
            <a:r>
              <a:rPr lang="en-US" sz="2100" b="1">
                <a:solidFill>
                  <a:srgbClr val="231F20"/>
                </a:solidFill>
                <a:latin typeface="Segoe UI"/>
              </a:rPr>
              <a:t>Modiﬁed Modiﬁed READ (MMR)</a:t>
            </a:r>
          </a:p>
          <a:p>
            <a:pPr defTabSz="806867">
              <a:lnSpc>
                <a:spcPts val="882"/>
              </a:lnSpc>
              <a:tabLst>
                <a:tab pos="190510" algn="l"/>
                <a:tab pos="425846" algn="l"/>
                <a:tab pos="493085" algn="l"/>
                <a:tab pos="750834" algn="l"/>
                <a:tab pos="1098235"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2100" b="1">
              <a:solidFill>
                <a:srgbClr val="231F20"/>
              </a:solidFill>
              <a:latin typeface="Segoe UI"/>
            </a:endParaRPr>
          </a:p>
          <a:p>
            <a:pPr defTabSz="806867">
              <a:lnSpc>
                <a:spcPts val="2874"/>
              </a:lnSpc>
              <a:tabLst>
                <a:tab pos="190510" algn="l"/>
                <a:tab pos="425846" algn="l"/>
                <a:tab pos="493085" algn="l"/>
                <a:tab pos="750834" algn="l"/>
                <a:tab pos="1098235"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MMR is basically a series of simpliﬁcations of the </a:t>
            </a:r>
            <a:r>
              <a:rPr lang="en-US" sz="1750" b="1">
                <a:solidFill>
                  <a:srgbClr val="231F20"/>
                </a:solidFill>
                <a:latin typeface="Segoe UI"/>
              </a:rPr>
              <a:t>Relative</a:t>
            </a:r>
          </a:p>
          <a:p>
            <a:pPr defTabSz="806867">
              <a:lnSpc>
                <a:spcPts val="2043"/>
              </a:lnSpc>
              <a:tabLst>
                <a:tab pos="190510" algn="l"/>
                <a:tab pos="425846" algn="l"/>
                <a:tab pos="493085" algn="l"/>
                <a:tab pos="750834" algn="l"/>
                <a:tab pos="1098235" algn="l"/>
              </a:tabLst>
              <a:defRPr/>
            </a:pPr>
            <a:r>
              <a:rPr lang="en-US" sz="1750" b="1">
                <a:solidFill>
                  <a:srgbClr val="231F20"/>
                </a:solidFill>
                <a:latin typeface="Segoe UI"/>
              </a:rPr>
              <a:t>		Element Address Designate </a:t>
            </a:r>
            <a:r>
              <a:rPr lang="en-US" sz="1750">
                <a:solidFill>
                  <a:srgbClr val="231F20"/>
                </a:solidFill>
                <a:latin typeface="Segoe UI"/>
              </a:rPr>
              <a:t>(READ) algorithm</a:t>
            </a: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3067"/>
              </a:lnSpc>
              <a:tabLst>
                <a:tab pos="190510" algn="l"/>
                <a:tab pos="425846" algn="l"/>
                <a:tab pos="493085" algn="l"/>
                <a:tab pos="750834" algn="l"/>
                <a:tab pos="1098235"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READ algorithm starts by identifying ﬁve pixel locations</a:t>
            </a:r>
          </a:p>
          <a:p>
            <a:pPr defTabSz="806867">
              <a:lnSpc>
                <a:spcPts val="2043"/>
              </a:lnSpc>
              <a:tabLst>
                <a:tab pos="190510" algn="l"/>
                <a:tab pos="425846" algn="l"/>
                <a:tab pos="493085" algn="l"/>
                <a:tab pos="750834" algn="l"/>
                <a:tab pos="1098235" algn="l"/>
              </a:tabLst>
              <a:defRPr/>
            </a:pPr>
            <a:r>
              <a:rPr lang="en-US" sz="1750">
                <a:solidFill>
                  <a:srgbClr val="231F20"/>
                </a:solidFill>
                <a:latin typeface="Segoe UI"/>
              </a:rPr>
              <a:t>		in the previous and current lines:</a:t>
            </a: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2034"/>
              </a:lnSpc>
              <a:tabLst>
                <a:tab pos="190510" algn="l"/>
                <a:tab pos="425846" algn="l"/>
                <a:tab pos="493085" algn="l"/>
                <a:tab pos="750834" algn="l"/>
                <a:tab pos="1098235" algn="l"/>
              </a:tabLst>
              <a:defRPr/>
            </a:pPr>
            <a:r>
              <a:rPr lang="en-US" sz="1750">
                <a:solidFill>
                  <a:srgbClr val="231F20"/>
                </a:solidFill>
                <a:latin typeface="Segoe UI"/>
              </a:rPr>
              <a:t>			</a:t>
            </a:r>
            <a:r>
              <a:rPr lang="en-US" sz="1750" b="1">
                <a:solidFill>
                  <a:srgbClr val="231F20"/>
                </a:solidFill>
                <a:latin typeface="Segoe UI"/>
              </a:rPr>
              <a:t>– </a:t>
            </a:r>
            <a:r>
              <a:rPr lang="en-US" sz="1750" i="1">
                <a:solidFill>
                  <a:srgbClr val="231F20"/>
                </a:solidFill>
                <a:latin typeface="Segoe UI"/>
              </a:rPr>
              <a:t>a</a:t>
            </a:r>
            <a:r>
              <a:rPr lang="en-US" sz="1459">
                <a:solidFill>
                  <a:srgbClr val="231F20"/>
                </a:solidFill>
                <a:latin typeface="Segoe UI"/>
              </a:rPr>
              <a:t>0</a:t>
            </a:r>
            <a:r>
              <a:rPr lang="en-US" sz="1750">
                <a:solidFill>
                  <a:srgbClr val="231F20"/>
                </a:solidFill>
                <a:latin typeface="Segoe UI"/>
              </a:rPr>
              <a:t>:  the  last  pixel value known  to both  the  encoder and</a:t>
            </a:r>
          </a:p>
          <a:p>
            <a:pPr defTabSz="806867">
              <a:lnSpc>
                <a:spcPts val="2044"/>
              </a:lnSpc>
              <a:tabLst>
                <a:tab pos="190510" algn="l"/>
                <a:tab pos="425846" algn="l"/>
                <a:tab pos="493085" algn="l"/>
                <a:tab pos="750834" algn="l"/>
                <a:tab pos="1098235" algn="l"/>
              </a:tabLst>
              <a:defRPr/>
            </a:pPr>
            <a:r>
              <a:rPr lang="en-US" sz="1750">
                <a:solidFill>
                  <a:srgbClr val="231F20"/>
                </a:solidFill>
                <a:latin typeface="Segoe UI"/>
              </a:rPr>
              <a:t>				decoder;</a:t>
            </a: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2549"/>
              </a:lnSpc>
              <a:tabLst>
                <a:tab pos="190510" algn="l"/>
                <a:tab pos="425846" algn="l"/>
                <a:tab pos="493085" algn="l"/>
                <a:tab pos="750834" algn="l"/>
                <a:tab pos="1098235" algn="l"/>
              </a:tabLst>
              <a:defRPr/>
            </a:pPr>
            <a:r>
              <a:rPr lang="en-US" sz="1750">
                <a:solidFill>
                  <a:srgbClr val="231F20"/>
                </a:solidFill>
                <a:latin typeface="Segoe UI"/>
              </a:rPr>
              <a:t>			</a:t>
            </a:r>
            <a:r>
              <a:rPr lang="en-US" sz="1750" b="1">
                <a:solidFill>
                  <a:srgbClr val="231F20"/>
                </a:solidFill>
                <a:latin typeface="Segoe UI"/>
              </a:rPr>
              <a:t>– </a:t>
            </a:r>
            <a:r>
              <a:rPr lang="en-US" sz="1750" i="1">
                <a:solidFill>
                  <a:srgbClr val="231F20"/>
                </a:solidFill>
                <a:latin typeface="Segoe UI"/>
              </a:rPr>
              <a:t>a</a:t>
            </a:r>
            <a:r>
              <a:rPr lang="en-US" sz="1459">
                <a:solidFill>
                  <a:srgbClr val="231F20"/>
                </a:solidFill>
                <a:latin typeface="Segoe UI"/>
              </a:rPr>
              <a:t>1</a:t>
            </a:r>
            <a:r>
              <a:rPr lang="en-US" sz="1750">
                <a:solidFill>
                  <a:srgbClr val="231F20"/>
                </a:solidFill>
                <a:latin typeface="Segoe UI"/>
              </a:rPr>
              <a:t>:  the transition pixel to the right of </a:t>
            </a:r>
            <a:r>
              <a:rPr lang="en-US" sz="1750" i="1">
                <a:solidFill>
                  <a:srgbClr val="231F20"/>
                </a:solidFill>
                <a:latin typeface="Segoe UI"/>
              </a:rPr>
              <a:t>a</a:t>
            </a:r>
            <a:r>
              <a:rPr lang="en-US" sz="1459">
                <a:solidFill>
                  <a:srgbClr val="231F20"/>
                </a:solidFill>
                <a:latin typeface="Segoe UI"/>
              </a:rPr>
              <a:t>0</a:t>
            </a:r>
            <a:r>
              <a:rPr lang="en-US" sz="1750">
                <a:solidFill>
                  <a:srgbClr val="231F20"/>
                </a:solidFill>
                <a:latin typeface="Segoe UI"/>
              </a:rPr>
              <a:t>;</a:t>
            </a: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2220"/>
              </a:lnSpc>
              <a:tabLst>
                <a:tab pos="190510" algn="l"/>
                <a:tab pos="425846" algn="l"/>
                <a:tab pos="493085" algn="l"/>
                <a:tab pos="750834" algn="l"/>
                <a:tab pos="1098235" algn="l"/>
              </a:tabLst>
              <a:defRPr/>
            </a:pPr>
            <a:r>
              <a:rPr lang="en-US" sz="1750">
                <a:solidFill>
                  <a:srgbClr val="231F20"/>
                </a:solidFill>
                <a:latin typeface="Segoe UI"/>
              </a:rPr>
              <a:t>			</a:t>
            </a:r>
            <a:r>
              <a:rPr lang="en-US" sz="1750" b="1">
                <a:solidFill>
                  <a:srgbClr val="231F20"/>
                </a:solidFill>
                <a:latin typeface="Segoe UI"/>
              </a:rPr>
              <a:t>– </a:t>
            </a:r>
            <a:r>
              <a:rPr lang="en-US" sz="1750" i="1">
                <a:solidFill>
                  <a:srgbClr val="231F20"/>
                </a:solidFill>
                <a:latin typeface="Segoe UI"/>
              </a:rPr>
              <a:t>a</a:t>
            </a:r>
            <a:r>
              <a:rPr lang="en-US" sz="1459">
                <a:solidFill>
                  <a:srgbClr val="231F20"/>
                </a:solidFill>
                <a:latin typeface="Segoe UI"/>
              </a:rPr>
              <a:t>2</a:t>
            </a:r>
            <a:r>
              <a:rPr lang="en-US" sz="1750">
                <a:solidFill>
                  <a:srgbClr val="231F20"/>
                </a:solidFill>
                <a:latin typeface="Segoe UI"/>
              </a:rPr>
              <a:t>:  the second transition pixel to the right of </a:t>
            </a:r>
            <a:r>
              <a:rPr lang="en-US" sz="1750" i="1">
                <a:solidFill>
                  <a:srgbClr val="231F20"/>
                </a:solidFill>
                <a:latin typeface="Segoe UI"/>
              </a:rPr>
              <a:t>a</a:t>
            </a:r>
            <a:r>
              <a:rPr lang="en-US" sz="1459">
                <a:solidFill>
                  <a:srgbClr val="231F20"/>
                </a:solidFill>
                <a:latin typeface="Segoe UI"/>
              </a:rPr>
              <a:t>0</a:t>
            </a:r>
            <a:r>
              <a:rPr lang="en-US" sz="1750">
                <a:solidFill>
                  <a:srgbClr val="231F20"/>
                </a:solidFill>
                <a:latin typeface="Segoe UI"/>
              </a:rPr>
              <a:t>;</a:t>
            </a: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2210"/>
              </a:lnSpc>
              <a:tabLst>
                <a:tab pos="190510" algn="l"/>
                <a:tab pos="425846" algn="l"/>
                <a:tab pos="493085" algn="l"/>
                <a:tab pos="750834" algn="l"/>
                <a:tab pos="1098235" algn="l"/>
              </a:tabLst>
              <a:defRPr/>
            </a:pPr>
            <a:r>
              <a:rPr lang="en-US" sz="1750">
                <a:solidFill>
                  <a:srgbClr val="231F20"/>
                </a:solidFill>
                <a:latin typeface="Segoe UI"/>
              </a:rPr>
              <a:t>			</a:t>
            </a:r>
            <a:r>
              <a:rPr lang="en-US" sz="1750" b="1">
                <a:solidFill>
                  <a:srgbClr val="231F20"/>
                </a:solidFill>
                <a:latin typeface="Segoe UI"/>
              </a:rPr>
              <a:t>– </a:t>
            </a:r>
            <a:r>
              <a:rPr lang="en-US" sz="1750" i="1">
                <a:solidFill>
                  <a:srgbClr val="231F20"/>
                </a:solidFill>
                <a:latin typeface="Segoe UI"/>
              </a:rPr>
              <a:t>b</a:t>
            </a:r>
            <a:r>
              <a:rPr lang="en-US" sz="1459">
                <a:solidFill>
                  <a:srgbClr val="231F20"/>
                </a:solidFill>
                <a:latin typeface="Segoe UI"/>
              </a:rPr>
              <a:t>1</a:t>
            </a:r>
            <a:r>
              <a:rPr lang="en-US" sz="1750">
                <a:solidFill>
                  <a:srgbClr val="231F20"/>
                </a:solidFill>
                <a:latin typeface="Segoe UI"/>
              </a:rPr>
              <a:t>:  the ﬁrst transition pixel whose color is opposite to </a:t>
            </a:r>
            <a:r>
              <a:rPr lang="en-US" sz="1750" i="1">
                <a:solidFill>
                  <a:srgbClr val="231F20"/>
                </a:solidFill>
                <a:latin typeface="Segoe UI"/>
              </a:rPr>
              <a:t>a</a:t>
            </a:r>
            <a:r>
              <a:rPr lang="en-US" sz="1459">
                <a:solidFill>
                  <a:srgbClr val="231F20"/>
                </a:solidFill>
                <a:latin typeface="Segoe UI"/>
              </a:rPr>
              <a:t>0</a:t>
            </a:r>
          </a:p>
          <a:p>
            <a:pPr defTabSz="806867">
              <a:lnSpc>
                <a:spcPts val="2043"/>
              </a:lnSpc>
              <a:tabLst>
                <a:tab pos="190510" algn="l"/>
                <a:tab pos="425846" algn="l"/>
                <a:tab pos="493085" algn="l"/>
                <a:tab pos="750834" algn="l"/>
                <a:tab pos="1098235" algn="l"/>
              </a:tabLst>
              <a:defRPr/>
            </a:pPr>
            <a:r>
              <a:rPr lang="en-US" sz="1459">
                <a:solidFill>
                  <a:srgbClr val="231F20"/>
                </a:solidFill>
                <a:latin typeface="Segoe UI"/>
              </a:rPr>
              <a:t>				</a:t>
            </a:r>
            <a:r>
              <a:rPr lang="en-US" sz="1750">
                <a:solidFill>
                  <a:srgbClr val="231F20"/>
                </a:solidFill>
                <a:latin typeface="Segoe UI"/>
              </a:rPr>
              <a:t>in the previously coded line; and</a:t>
            </a:r>
          </a:p>
          <a:p>
            <a:pPr defTabSz="806867">
              <a:lnSpc>
                <a:spcPts val="882"/>
              </a:lnSpc>
              <a:tabLst>
                <a:tab pos="190510" algn="l"/>
                <a:tab pos="425846" algn="l"/>
                <a:tab pos="493085" algn="l"/>
                <a:tab pos="750834" algn="l"/>
                <a:tab pos="1098235" algn="l"/>
              </a:tabLst>
              <a:defRPr/>
            </a:pPr>
            <a:endParaRPr lang="en-US" sz="1750">
              <a:solidFill>
                <a:srgbClr val="231F20"/>
              </a:solidFill>
              <a:latin typeface="Segoe UI"/>
            </a:endParaRPr>
          </a:p>
          <a:p>
            <a:pPr defTabSz="806867">
              <a:lnSpc>
                <a:spcPts val="2549"/>
              </a:lnSpc>
              <a:tabLst>
                <a:tab pos="190510" algn="l"/>
                <a:tab pos="425846" algn="l"/>
                <a:tab pos="493085" algn="l"/>
                <a:tab pos="750834" algn="l"/>
                <a:tab pos="1098235" algn="l"/>
              </a:tabLst>
              <a:defRPr/>
            </a:pPr>
            <a:r>
              <a:rPr lang="en-US" sz="1750">
                <a:solidFill>
                  <a:srgbClr val="231F20"/>
                </a:solidFill>
                <a:latin typeface="Segoe UI"/>
              </a:rPr>
              <a:t>			</a:t>
            </a:r>
            <a:r>
              <a:rPr lang="en-US" sz="1750" b="1">
                <a:solidFill>
                  <a:srgbClr val="231F20"/>
                </a:solidFill>
                <a:latin typeface="Segoe UI"/>
              </a:rPr>
              <a:t>– </a:t>
            </a:r>
            <a:r>
              <a:rPr lang="en-US" sz="1750" i="1">
                <a:solidFill>
                  <a:srgbClr val="231F20"/>
                </a:solidFill>
                <a:latin typeface="Segoe UI"/>
              </a:rPr>
              <a:t>b</a:t>
            </a:r>
            <a:r>
              <a:rPr lang="en-US" sz="1459">
                <a:solidFill>
                  <a:srgbClr val="231F20"/>
                </a:solidFill>
                <a:latin typeface="Segoe UI"/>
              </a:rPr>
              <a:t>2</a:t>
            </a:r>
            <a:r>
              <a:rPr lang="en-US" sz="1750">
                <a:solidFill>
                  <a:srgbClr val="231F20"/>
                </a:solidFill>
                <a:latin typeface="Segoe UI"/>
              </a:rPr>
              <a:t>:   the  ﬁrst  transition  pixel  to  the  right  of  </a:t>
            </a:r>
            <a:r>
              <a:rPr lang="en-US" sz="1750" i="1">
                <a:solidFill>
                  <a:srgbClr val="231F20"/>
                </a:solidFill>
                <a:latin typeface="Segoe UI"/>
              </a:rPr>
              <a:t>b</a:t>
            </a:r>
            <a:r>
              <a:rPr lang="en-US" sz="1459">
                <a:solidFill>
                  <a:srgbClr val="231F20"/>
                </a:solidFill>
                <a:latin typeface="Segoe UI"/>
              </a:rPr>
              <a:t>1   </a:t>
            </a:r>
            <a:r>
              <a:rPr lang="en-US" sz="1750">
                <a:solidFill>
                  <a:srgbClr val="231F20"/>
                </a:solidFill>
                <a:latin typeface="Segoe UI"/>
              </a:rPr>
              <a:t>on  the</a:t>
            </a:r>
          </a:p>
          <a:p>
            <a:pPr defTabSz="806867">
              <a:lnSpc>
                <a:spcPts val="2042"/>
              </a:lnSpc>
              <a:tabLst>
                <a:tab pos="190510" algn="l"/>
                <a:tab pos="425846" algn="l"/>
                <a:tab pos="493085" algn="l"/>
                <a:tab pos="750834" algn="l"/>
                <a:tab pos="1098235" algn="l"/>
              </a:tabLst>
              <a:defRPr/>
            </a:pPr>
            <a:r>
              <a:rPr lang="en-US" sz="1750">
                <a:solidFill>
                  <a:srgbClr val="231F20"/>
                </a:solidFill>
                <a:latin typeface="Segoe UI"/>
              </a:rPr>
              <a:t>				previously coded line.</a:t>
            </a:r>
          </a:p>
        </p:txBody>
      </p:sp>
      <p:sp>
        <p:nvSpPr>
          <p:cNvPr id="8" name="Footer Placeholder 7">
            <a:extLst>
              <a:ext uri="{FF2B5EF4-FFF2-40B4-BE49-F238E27FC236}">
                <a16:creationId xmlns:a16="http://schemas.microsoft.com/office/drawing/2014/main" id="{686A239F-2907-48B7-B3DB-98F1393618F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59007318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E11.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720494" cy="5770811"/>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560324" algn="l"/>
                <a:tab pos="683595" algn="l"/>
                <a:tab pos="750834" algn="l"/>
                <a:tab pos="97496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515498" algn="l"/>
                <a:tab pos="560324" algn="l"/>
                <a:tab pos="683595" algn="l"/>
                <a:tab pos="750834" algn="l"/>
                <a:tab pos="974964" algn="l"/>
              </a:tabLst>
              <a:defRPr/>
            </a:pPr>
            <a:endParaRPr lang="en-US" sz="1215" i="1">
              <a:solidFill>
                <a:srgbClr val="231F20"/>
              </a:solidFill>
              <a:latin typeface="Segoe UI"/>
            </a:endParaRPr>
          </a:p>
          <a:p>
            <a:pPr defTabSz="806867">
              <a:lnSpc>
                <a:spcPts val="882"/>
              </a:lnSpc>
              <a:tabLst>
                <a:tab pos="190510" algn="l"/>
                <a:tab pos="425846" algn="l"/>
                <a:tab pos="515498" algn="l"/>
                <a:tab pos="560324" algn="l"/>
                <a:tab pos="683595" algn="l"/>
                <a:tab pos="750834" algn="l"/>
                <a:tab pos="974964" algn="l"/>
              </a:tabLst>
              <a:defRPr/>
            </a:pPr>
            <a:endParaRPr lang="en-US" sz="1215" i="1">
              <a:solidFill>
                <a:srgbClr val="231F20"/>
              </a:solidFill>
              <a:latin typeface="Segoe UI"/>
            </a:endParaRPr>
          </a:p>
          <a:p>
            <a:pPr defTabSz="806867">
              <a:lnSpc>
                <a:spcPts val="882"/>
              </a:lnSpc>
              <a:tabLst>
                <a:tab pos="190510" algn="l"/>
                <a:tab pos="425846" algn="l"/>
                <a:tab pos="515498" algn="l"/>
                <a:tab pos="560324" algn="l"/>
                <a:tab pos="683595" algn="l"/>
                <a:tab pos="750834" algn="l"/>
                <a:tab pos="974964" algn="l"/>
              </a:tabLst>
              <a:defRPr/>
            </a:pPr>
            <a:endParaRPr lang="en-US" sz="1215" i="1">
              <a:solidFill>
                <a:srgbClr val="231F20"/>
              </a:solidFill>
              <a:latin typeface="Segoe UI"/>
            </a:endParaRPr>
          </a:p>
          <a:p>
            <a:pPr defTabSz="806867">
              <a:lnSpc>
                <a:spcPts val="2071"/>
              </a:lnSpc>
              <a:tabLst>
                <a:tab pos="190510" algn="l"/>
                <a:tab pos="425846" algn="l"/>
                <a:tab pos="515498" algn="l"/>
                <a:tab pos="560324" algn="l"/>
                <a:tab pos="683595" algn="l"/>
                <a:tab pos="750834" algn="l"/>
                <a:tab pos="974964" algn="l"/>
              </a:tabLst>
              <a:defRPr/>
            </a:pPr>
            <a:r>
              <a:rPr lang="en-US" sz="1215" i="1">
                <a:solidFill>
                  <a:srgbClr val="231F20"/>
                </a:solidFill>
                <a:latin typeface="Segoe UI"/>
              </a:rPr>
              <a:t>				</a:t>
            </a:r>
            <a:r>
              <a:rPr lang="en-US" sz="2100" b="1">
                <a:solidFill>
                  <a:srgbClr val="231F20"/>
                </a:solidFill>
                <a:latin typeface="Segoe UI"/>
              </a:rPr>
              <a:t>Modiﬁed Modiﬁed READ (MMR) </a:t>
            </a:r>
            <a:r>
              <a:rPr lang="en-US" sz="1750">
                <a:solidFill>
                  <a:srgbClr val="231F20"/>
                </a:solidFill>
                <a:latin typeface="Segoe UI"/>
              </a:rPr>
              <a:t>(Cont’d)</a:t>
            </a:r>
          </a:p>
          <a:p>
            <a:pPr defTabSz="806867">
              <a:lnSpc>
                <a:spcPts val="882"/>
              </a:lnSpc>
              <a:tabLst>
                <a:tab pos="190510" algn="l"/>
                <a:tab pos="425846" algn="l"/>
                <a:tab pos="515498" algn="l"/>
                <a:tab pos="560324" algn="l"/>
                <a:tab pos="683595" algn="l"/>
                <a:tab pos="750834" algn="l"/>
                <a:tab pos="974964" algn="l"/>
              </a:tabLst>
              <a:defRPr/>
            </a:pPr>
            <a:endParaRPr lang="en-US" sz="1750">
              <a:solidFill>
                <a:srgbClr val="231F20"/>
              </a:solidFill>
              <a:latin typeface="Segoe UI"/>
            </a:endParaRPr>
          </a:p>
          <a:p>
            <a:pPr defTabSz="806867">
              <a:lnSpc>
                <a:spcPts val="882"/>
              </a:lnSpc>
              <a:tabLst>
                <a:tab pos="190510" algn="l"/>
                <a:tab pos="425846" algn="l"/>
                <a:tab pos="515498" algn="l"/>
                <a:tab pos="560324" algn="l"/>
                <a:tab pos="683595" algn="l"/>
                <a:tab pos="750834" algn="l"/>
                <a:tab pos="974964" algn="l"/>
              </a:tabLst>
              <a:defRPr/>
            </a:pPr>
            <a:endParaRPr lang="en-US" sz="1750">
              <a:solidFill>
                <a:srgbClr val="231F20"/>
              </a:solidFill>
              <a:latin typeface="Segoe UI"/>
            </a:endParaRPr>
          </a:p>
          <a:p>
            <a:pPr defTabSz="806867">
              <a:lnSpc>
                <a:spcPts val="882"/>
              </a:lnSpc>
              <a:tabLst>
                <a:tab pos="190510" algn="l"/>
                <a:tab pos="425846" algn="l"/>
                <a:tab pos="515498" algn="l"/>
                <a:tab pos="560324" algn="l"/>
                <a:tab pos="683595" algn="l"/>
                <a:tab pos="750834" algn="l"/>
                <a:tab pos="974964" algn="l"/>
              </a:tabLst>
              <a:defRPr/>
            </a:pPr>
            <a:endParaRPr lang="en-US" sz="1750">
              <a:solidFill>
                <a:srgbClr val="231F20"/>
              </a:solidFill>
              <a:latin typeface="Segoe UI"/>
            </a:endParaRPr>
          </a:p>
          <a:p>
            <a:pPr defTabSz="806867">
              <a:lnSpc>
                <a:spcPts val="882"/>
              </a:lnSpc>
              <a:tabLst>
                <a:tab pos="190510" algn="l"/>
                <a:tab pos="425846" algn="l"/>
                <a:tab pos="515498" algn="l"/>
                <a:tab pos="560324" algn="l"/>
                <a:tab pos="683595" algn="l"/>
                <a:tab pos="750834" algn="l"/>
                <a:tab pos="974964" algn="l"/>
              </a:tabLst>
              <a:defRPr/>
            </a:pPr>
            <a:endParaRPr lang="en-US" sz="1750">
              <a:solidFill>
                <a:srgbClr val="231F20"/>
              </a:solidFill>
              <a:latin typeface="Segoe UI"/>
            </a:endParaRPr>
          </a:p>
          <a:p>
            <a:pPr defTabSz="806867">
              <a:lnSpc>
                <a:spcPts val="3117"/>
              </a:lnSpc>
              <a:tabLst>
                <a:tab pos="190510" algn="l"/>
                <a:tab pos="425846" algn="l"/>
                <a:tab pos="515498" algn="l"/>
                <a:tab pos="560324" algn="l"/>
                <a:tab pos="683595" algn="l"/>
                <a:tab pos="750834" algn="l"/>
                <a:tab pos="97496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READ algorithm works by examining the relative posi-</a:t>
            </a:r>
          </a:p>
          <a:p>
            <a:pPr defTabSz="806867">
              <a:lnSpc>
                <a:spcPts val="2118"/>
              </a:lnSpc>
              <a:tabLst>
                <a:tab pos="190510" algn="l"/>
                <a:tab pos="425846" algn="l"/>
                <a:tab pos="515498" algn="l"/>
                <a:tab pos="560324" algn="l"/>
                <a:tab pos="683595" algn="l"/>
                <a:tab pos="750834" algn="l"/>
                <a:tab pos="974964" algn="l"/>
              </a:tabLst>
              <a:defRPr/>
            </a:pPr>
            <a:r>
              <a:rPr lang="en-US" sz="1750">
                <a:solidFill>
                  <a:srgbClr val="231F20"/>
                </a:solidFill>
                <a:latin typeface="Segoe UI"/>
              </a:rPr>
              <a:t>		tion of these pixels:</a:t>
            </a:r>
          </a:p>
          <a:p>
            <a:pPr defTabSz="806867">
              <a:lnSpc>
                <a:spcPts val="882"/>
              </a:lnSpc>
              <a:tabLst>
                <a:tab pos="190510" algn="l"/>
                <a:tab pos="425846" algn="l"/>
                <a:tab pos="515498" algn="l"/>
                <a:tab pos="560324" algn="l"/>
                <a:tab pos="683595" algn="l"/>
                <a:tab pos="750834" algn="l"/>
                <a:tab pos="974964" algn="l"/>
              </a:tabLst>
              <a:defRPr/>
            </a:pPr>
            <a:endParaRPr lang="en-US" sz="1750">
              <a:solidFill>
                <a:srgbClr val="231F20"/>
              </a:solidFill>
              <a:latin typeface="Segoe UI"/>
            </a:endParaRPr>
          </a:p>
          <a:p>
            <a:pPr defTabSz="806867">
              <a:lnSpc>
                <a:spcPts val="882"/>
              </a:lnSpc>
              <a:tabLst>
                <a:tab pos="190510" algn="l"/>
                <a:tab pos="425846" algn="l"/>
                <a:tab pos="515498" algn="l"/>
                <a:tab pos="560324" algn="l"/>
                <a:tab pos="683595" algn="l"/>
                <a:tab pos="750834" algn="l"/>
                <a:tab pos="974964" algn="l"/>
              </a:tabLst>
              <a:defRPr/>
            </a:pPr>
            <a:endParaRPr lang="en-US" sz="1750">
              <a:solidFill>
                <a:srgbClr val="231F20"/>
              </a:solidFill>
              <a:latin typeface="Segoe UI"/>
            </a:endParaRPr>
          </a:p>
          <a:p>
            <a:pPr defTabSz="806867">
              <a:lnSpc>
                <a:spcPts val="1810"/>
              </a:lnSpc>
              <a:tabLst>
                <a:tab pos="190510" algn="l"/>
                <a:tab pos="425846" algn="l"/>
                <a:tab pos="515498" algn="l"/>
                <a:tab pos="560324" algn="l"/>
                <a:tab pos="683595" algn="l"/>
                <a:tab pos="750834" algn="l"/>
                <a:tab pos="974964"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At any point in time, both the encoder and decoder know the position</a:t>
            </a:r>
          </a:p>
          <a:p>
            <a:pPr defTabSz="806867">
              <a:lnSpc>
                <a:spcPts val="1937"/>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of </a:t>
            </a:r>
            <a:r>
              <a:rPr lang="en-US" sz="1459" i="1">
                <a:solidFill>
                  <a:srgbClr val="231F20"/>
                </a:solidFill>
                <a:latin typeface="Segoe UI"/>
              </a:rPr>
              <a:t>a</a:t>
            </a:r>
            <a:r>
              <a:rPr lang="en-US" sz="1054">
                <a:solidFill>
                  <a:srgbClr val="231F20"/>
                </a:solidFill>
                <a:latin typeface="Segoe UI"/>
              </a:rPr>
              <a:t>0</a:t>
            </a:r>
            <a:r>
              <a:rPr lang="en-US" sz="1459">
                <a:solidFill>
                  <a:srgbClr val="231F20"/>
                </a:solidFill>
                <a:latin typeface="Segoe UI"/>
              </a:rPr>
              <a:t>, </a:t>
            </a:r>
            <a:r>
              <a:rPr lang="en-US" sz="1459" i="1">
                <a:solidFill>
                  <a:srgbClr val="231F20"/>
                </a:solidFill>
                <a:latin typeface="Segoe UI"/>
              </a:rPr>
              <a:t>b</a:t>
            </a:r>
            <a:r>
              <a:rPr lang="en-US" sz="1054">
                <a:solidFill>
                  <a:srgbClr val="231F20"/>
                </a:solidFill>
                <a:latin typeface="Segoe UI"/>
              </a:rPr>
              <a:t>1</a:t>
            </a:r>
            <a:r>
              <a:rPr lang="en-US" sz="1459">
                <a:solidFill>
                  <a:srgbClr val="231F20"/>
                </a:solidFill>
                <a:latin typeface="Segoe UI"/>
              </a:rPr>
              <a:t>, and </a:t>
            </a:r>
            <a:r>
              <a:rPr lang="en-US" sz="1459" i="1">
                <a:solidFill>
                  <a:srgbClr val="231F20"/>
                </a:solidFill>
                <a:latin typeface="Segoe UI"/>
              </a:rPr>
              <a:t>b</a:t>
            </a:r>
            <a:r>
              <a:rPr lang="en-US" sz="1054">
                <a:solidFill>
                  <a:srgbClr val="231F20"/>
                </a:solidFill>
                <a:latin typeface="Segoe UI"/>
              </a:rPr>
              <a:t>2  </a:t>
            </a:r>
            <a:r>
              <a:rPr lang="en-US" sz="1459">
                <a:solidFill>
                  <a:srgbClr val="231F20"/>
                </a:solidFill>
                <a:latin typeface="Segoe UI"/>
              </a:rPr>
              <a:t>while the positions </a:t>
            </a:r>
            <a:r>
              <a:rPr lang="en-US" sz="1459" i="1">
                <a:solidFill>
                  <a:srgbClr val="231F20"/>
                </a:solidFill>
                <a:latin typeface="Segoe UI"/>
              </a:rPr>
              <a:t>a</a:t>
            </a:r>
            <a:r>
              <a:rPr lang="en-US" sz="1054">
                <a:solidFill>
                  <a:srgbClr val="231F20"/>
                </a:solidFill>
                <a:latin typeface="Segoe UI"/>
              </a:rPr>
              <a:t>1  </a:t>
            </a:r>
            <a:r>
              <a:rPr lang="en-US" sz="1459">
                <a:solidFill>
                  <a:srgbClr val="231F20"/>
                </a:solidFill>
                <a:latin typeface="Segoe UI"/>
              </a:rPr>
              <a:t>and </a:t>
            </a:r>
            <a:r>
              <a:rPr lang="en-US" sz="1459" i="1">
                <a:solidFill>
                  <a:srgbClr val="231F20"/>
                </a:solidFill>
                <a:latin typeface="Segoe UI"/>
              </a:rPr>
              <a:t>a</a:t>
            </a:r>
            <a:r>
              <a:rPr lang="en-US" sz="1054">
                <a:solidFill>
                  <a:srgbClr val="231F20"/>
                </a:solidFill>
                <a:latin typeface="Segoe UI"/>
              </a:rPr>
              <a:t>2  </a:t>
            </a:r>
            <a:r>
              <a:rPr lang="en-US" sz="1459">
                <a:solidFill>
                  <a:srgbClr val="231F20"/>
                </a:solidFill>
                <a:latin typeface="Segoe UI"/>
              </a:rPr>
              <a:t>are known only in the</a:t>
            </a:r>
          </a:p>
          <a:p>
            <a:pPr defTabSz="806867">
              <a:lnSpc>
                <a:spcPts val="1399"/>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encoder.</a:t>
            </a:r>
          </a:p>
          <a:p>
            <a:pPr defTabSz="806867">
              <a:lnSpc>
                <a:spcPts val="882"/>
              </a:lnSpc>
              <a:tabLst>
                <a:tab pos="190510" algn="l"/>
                <a:tab pos="425846" algn="l"/>
                <a:tab pos="515498" algn="l"/>
                <a:tab pos="560324" algn="l"/>
                <a:tab pos="683595" algn="l"/>
                <a:tab pos="750834" algn="l"/>
                <a:tab pos="974964" algn="l"/>
              </a:tabLst>
              <a:defRPr/>
            </a:pPr>
            <a:endParaRPr lang="en-US" sz="1459">
              <a:solidFill>
                <a:srgbClr val="231F20"/>
              </a:solidFill>
              <a:latin typeface="Segoe UI"/>
            </a:endParaRPr>
          </a:p>
          <a:p>
            <a:pPr defTabSz="806867">
              <a:lnSpc>
                <a:spcPts val="1988"/>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Three coding modes are used:</a:t>
            </a:r>
          </a:p>
          <a:p>
            <a:pPr defTabSz="806867">
              <a:lnSpc>
                <a:spcPts val="882"/>
              </a:lnSpc>
              <a:tabLst>
                <a:tab pos="190510" algn="l"/>
                <a:tab pos="425846" algn="l"/>
                <a:tab pos="515498" algn="l"/>
                <a:tab pos="560324" algn="l"/>
                <a:tab pos="683595" algn="l"/>
                <a:tab pos="750834" algn="l"/>
                <a:tab pos="974964" algn="l"/>
              </a:tabLst>
              <a:defRPr/>
            </a:pPr>
            <a:endParaRPr lang="en-US" sz="1459">
              <a:solidFill>
                <a:srgbClr val="231F20"/>
              </a:solidFill>
              <a:latin typeface="Segoe UI"/>
            </a:endParaRPr>
          </a:p>
          <a:p>
            <a:pPr defTabSz="806867">
              <a:lnSpc>
                <a:spcPts val="2103"/>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1.  If  the  run  lengths  on  the  previous  line  and  the  current  line  are</a:t>
            </a:r>
          </a:p>
          <a:p>
            <a:pPr defTabSz="806867">
              <a:lnSpc>
                <a:spcPts val="1937"/>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similar,  the  distance  between  </a:t>
            </a:r>
            <a:r>
              <a:rPr lang="en-US" sz="1459" i="1">
                <a:solidFill>
                  <a:srgbClr val="231F20"/>
                </a:solidFill>
                <a:latin typeface="Segoe UI"/>
              </a:rPr>
              <a:t>a</a:t>
            </a:r>
            <a:r>
              <a:rPr lang="en-US" sz="1054">
                <a:solidFill>
                  <a:srgbClr val="231F20"/>
                </a:solidFill>
                <a:latin typeface="Segoe UI"/>
              </a:rPr>
              <a:t>1   </a:t>
            </a:r>
            <a:r>
              <a:rPr lang="en-US" sz="1459">
                <a:solidFill>
                  <a:srgbClr val="231F20"/>
                </a:solidFill>
                <a:latin typeface="Segoe UI"/>
              </a:rPr>
              <a:t>and  </a:t>
            </a:r>
            <a:r>
              <a:rPr lang="en-US" sz="1459" i="1">
                <a:solidFill>
                  <a:srgbClr val="231F20"/>
                </a:solidFill>
                <a:latin typeface="Segoe UI"/>
              </a:rPr>
              <a:t>b</a:t>
            </a:r>
            <a:r>
              <a:rPr lang="en-US" sz="1054">
                <a:solidFill>
                  <a:srgbClr val="231F20"/>
                </a:solidFill>
                <a:latin typeface="Segoe UI"/>
              </a:rPr>
              <a:t>1   </a:t>
            </a:r>
            <a:r>
              <a:rPr lang="en-US" sz="1459">
                <a:solidFill>
                  <a:srgbClr val="231F20"/>
                </a:solidFill>
                <a:latin typeface="Segoe UI"/>
              </a:rPr>
              <a:t>should  be  much  smaller</a:t>
            </a:r>
          </a:p>
          <a:p>
            <a:pPr defTabSz="806867">
              <a:lnSpc>
                <a:spcPts val="1673"/>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than the distance between </a:t>
            </a:r>
            <a:r>
              <a:rPr lang="en-US" sz="1459" i="1">
                <a:solidFill>
                  <a:srgbClr val="231F20"/>
                </a:solidFill>
                <a:latin typeface="Segoe UI"/>
              </a:rPr>
              <a:t>a</a:t>
            </a:r>
            <a:r>
              <a:rPr lang="en-US" sz="1054">
                <a:solidFill>
                  <a:srgbClr val="231F20"/>
                </a:solidFill>
                <a:latin typeface="Segoe UI"/>
              </a:rPr>
              <a:t>0  </a:t>
            </a:r>
            <a:r>
              <a:rPr lang="en-US" sz="1459">
                <a:solidFill>
                  <a:srgbClr val="231F20"/>
                </a:solidFill>
                <a:latin typeface="Segoe UI"/>
              </a:rPr>
              <a:t>and </a:t>
            </a:r>
            <a:r>
              <a:rPr lang="en-US" sz="1459" i="1">
                <a:solidFill>
                  <a:srgbClr val="231F20"/>
                </a:solidFill>
                <a:latin typeface="Segoe UI"/>
              </a:rPr>
              <a:t>a</a:t>
            </a:r>
            <a:r>
              <a:rPr lang="en-US" sz="1054">
                <a:solidFill>
                  <a:srgbClr val="231F20"/>
                </a:solidFill>
                <a:latin typeface="Segoe UI"/>
              </a:rPr>
              <a:t>1</a:t>
            </a:r>
            <a:r>
              <a:rPr lang="en-US" sz="1459">
                <a:solidFill>
                  <a:srgbClr val="231F20"/>
                </a:solidFill>
                <a:latin typeface="Segoe UI"/>
              </a:rPr>
              <a:t>.  The </a:t>
            </a:r>
            <a:r>
              <a:rPr lang="en-US" sz="1459" i="1">
                <a:solidFill>
                  <a:srgbClr val="231F20"/>
                </a:solidFill>
                <a:latin typeface="Segoe UI"/>
              </a:rPr>
              <a:t>vertical mode </a:t>
            </a:r>
            <a:r>
              <a:rPr lang="en-US" sz="1459">
                <a:solidFill>
                  <a:srgbClr val="231F20"/>
                </a:solidFill>
                <a:latin typeface="Segoe UI"/>
              </a:rPr>
              <a:t>encodes</a:t>
            </a:r>
          </a:p>
          <a:p>
            <a:pPr defTabSz="806867">
              <a:lnSpc>
                <a:spcPts val="1662"/>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the current run length as </a:t>
            </a:r>
            <a:r>
              <a:rPr lang="en-US" sz="1459" i="1">
                <a:solidFill>
                  <a:srgbClr val="231F20"/>
                </a:solidFill>
                <a:latin typeface="Segoe UI"/>
              </a:rPr>
              <a:t>a</a:t>
            </a:r>
            <a:r>
              <a:rPr lang="en-US" sz="1054">
                <a:solidFill>
                  <a:srgbClr val="231F20"/>
                </a:solidFill>
                <a:latin typeface="Segoe UI"/>
              </a:rPr>
              <a:t>1 </a:t>
            </a:r>
            <a:r>
              <a:rPr lang="en-US" sz="1459" i="1">
                <a:solidFill>
                  <a:srgbClr val="231F20"/>
                </a:solidFill>
                <a:latin typeface="Segoe UI"/>
              </a:rPr>
              <a:t>− b</a:t>
            </a:r>
            <a:r>
              <a:rPr lang="en-US" sz="1054">
                <a:solidFill>
                  <a:srgbClr val="231F20"/>
                </a:solidFill>
                <a:latin typeface="Segoe UI"/>
              </a:rPr>
              <a:t>1</a:t>
            </a:r>
            <a:r>
              <a:rPr lang="en-US" sz="1459">
                <a:solidFill>
                  <a:srgbClr val="231F20"/>
                </a:solidFill>
                <a:latin typeface="Segoe UI"/>
              </a:rPr>
              <a:t>.</a:t>
            </a:r>
          </a:p>
          <a:p>
            <a:pPr defTabSz="806867">
              <a:lnSpc>
                <a:spcPts val="882"/>
              </a:lnSpc>
              <a:tabLst>
                <a:tab pos="190510" algn="l"/>
                <a:tab pos="425846" algn="l"/>
                <a:tab pos="515498" algn="l"/>
                <a:tab pos="560324" algn="l"/>
                <a:tab pos="683595" algn="l"/>
                <a:tab pos="750834" algn="l"/>
                <a:tab pos="974964" algn="l"/>
              </a:tabLst>
              <a:defRPr/>
            </a:pPr>
            <a:endParaRPr lang="en-US" sz="1459">
              <a:solidFill>
                <a:srgbClr val="231F20"/>
              </a:solidFill>
              <a:latin typeface="Segoe UI"/>
            </a:endParaRPr>
          </a:p>
          <a:p>
            <a:pPr defTabSz="806867">
              <a:lnSpc>
                <a:spcPts val="1714"/>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2.  If the previous line has no similar run length, the current run length</a:t>
            </a:r>
          </a:p>
          <a:p>
            <a:pPr defTabSz="806867">
              <a:lnSpc>
                <a:spcPts val="1673"/>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is  coded  using  one-dimensional  run  length  coding  —  </a:t>
            </a:r>
            <a:r>
              <a:rPr lang="en-US" sz="1459" i="1">
                <a:solidFill>
                  <a:srgbClr val="231F20"/>
                </a:solidFill>
                <a:latin typeface="Segoe UI"/>
              </a:rPr>
              <a:t>horizontal</a:t>
            </a:r>
          </a:p>
          <a:p>
            <a:pPr defTabSz="806867">
              <a:lnSpc>
                <a:spcPts val="1662"/>
              </a:lnSpc>
              <a:tabLst>
                <a:tab pos="190510" algn="l"/>
                <a:tab pos="425846" algn="l"/>
                <a:tab pos="515498" algn="l"/>
                <a:tab pos="560324" algn="l"/>
                <a:tab pos="683595" algn="l"/>
                <a:tab pos="750834" algn="l"/>
                <a:tab pos="974964" algn="l"/>
              </a:tabLst>
              <a:defRPr/>
            </a:pPr>
            <a:r>
              <a:rPr lang="en-US" sz="1459" i="1">
                <a:solidFill>
                  <a:srgbClr val="231F20"/>
                </a:solidFill>
                <a:latin typeface="Segoe UI"/>
              </a:rPr>
              <a:t>							mode</a:t>
            </a:r>
            <a:r>
              <a:rPr lang="en-US" sz="1459">
                <a:solidFill>
                  <a:srgbClr val="231F20"/>
                </a:solidFill>
                <a:latin typeface="Segoe UI"/>
              </a:rPr>
              <a:t>.</a:t>
            </a:r>
          </a:p>
          <a:p>
            <a:pPr defTabSz="806867">
              <a:lnSpc>
                <a:spcPts val="882"/>
              </a:lnSpc>
              <a:tabLst>
                <a:tab pos="190510" algn="l"/>
                <a:tab pos="425846" algn="l"/>
                <a:tab pos="515498" algn="l"/>
                <a:tab pos="560324" algn="l"/>
                <a:tab pos="683595" algn="l"/>
                <a:tab pos="750834" algn="l"/>
                <a:tab pos="974964" algn="l"/>
              </a:tabLst>
              <a:defRPr/>
            </a:pPr>
            <a:endParaRPr lang="en-US" sz="1459">
              <a:solidFill>
                <a:srgbClr val="231F20"/>
              </a:solidFill>
              <a:latin typeface="Segoe UI"/>
            </a:endParaRPr>
          </a:p>
          <a:p>
            <a:pPr defTabSz="806867">
              <a:lnSpc>
                <a:spcPts val="2262"/>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3.  If </a:t>
            </a:r>
            <a:r>
              <a:rPr lang="en-US" sz="1459" i="1">
                <a:solidFill>
                  <a:srgbClr val="231F20"/>
                </a:solidFill>
                <a:latin typeface="Segoe UI"/>
              </a:rPr>
              <a:t>a</a:t>
            </a:r>
            <a:r>
              <a:rPr lang="en-US" sz="1054">
                <a:solidFill>
                  <a:srgbClr val="231F20"/>
                </a:solidFill>
                <a:latin typeface="Segoe UI"/>
              </a:rPr>
              <a:t>0  </a:t>
            </a:r>
            <a:r>
              <a:rPr lang="en-US" sz="1459" i="1">
                <a:solidFill>
                  <a:srgbClr val="231F20"/>
                </a:solidFill>
                <a:latin typeface="Segoe UI"/>
              </a:rPr>
              <a:t>≤ b</a:t>
            </a:r>
            <a:r>
              <a:rPr lang="en-US" sz="1054">
                <a:solidFill>
                  <a:srgbClr val="231F20"/>
                </a:solidFill>
                <a:latin typeface="Segoe UI"/>
              </a:rPr>
              <a:t>1  </a:t>
            </a:r>
            <a:r>
              <a:rPr lang="en-US" sz="1459" i="1">
                <a:solidFill>
                  <a:srgbClr val="231F20"/>
                </a:solidFill>
                <a:latin typeface="Segoe UI"/>
              </a:rPr>
              <a:t>&lt; b</a:t>
            </a:r>
            <a:r>
              <a:rPr lang="en-US" sz="1054">
                <a:solidFill>
                  <a:srgbClr val="231F20"/>
                </a:solidFill>
                <a:latin typeface="Segoe UI"/>
              </a:rPr>
              <a:t>2  </a:t>
            </a:r>
            <a:r>
              <a:rPr lang="en-US" sz="1459" i="1">
                <a:solidFill>
                  <a:srgbClr val="231F20"/>
                </a:solidFill>
                <a:latin typeface="Segoe UI"/>
              </a:rPr>
              <a:t>&lt; a</a:t>
            </a:r>
            <a:r>
              <a:rPr lang="en-US" sz="1054">
                <a:solidFill>
                  <a:srgbClr val="231F20"/>
                </a:solidFill>
                <a:latin typeface="Segoe UI"/>
              </a:rPr>
              <a:t>1</a:t>
            </a:r>
            <a:r>
              <a:rPr lang="en-US" sz="1459">
                <a:solidFill>
                  <a:srgbClr val="231F20"/>
                </a:solidFill>
                <a:latin typeface="Segoe UI"/>
              </a:rPr>
              <a:t>, simply transmit a codeword indicating it is in</a:t>
            </a:r>
          </a:p>
          <a:p>
            <a:pPr defTabSz="806867">
              <a:lnSpc>
                <a:spcPts val="1672"/>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a:t>
            </a:r>
            <a:r>
              <a:rPr lang="en-US" sz="1459" i="1">
                <a:solidFill>
                  <a:srgbClr val="231F20"/>
                </a:solidFill>
                <a:latin typeface="Segoe UI"/>
              </a:rPr>
              <a:t>pass mode </a:t>
            </a:r>
            <a:r>
              <a:rPr lang="en-US" sz="1459">
                <a:solidFill>
                  <a:srgbClr val="231F20"/>
                </a:solidFill>
                <a:latin typeface="Segoe UI"/>
              </a:rPr>
              <a:t>and advance </a:t>
            </a:r>
            <a:r>
              <a:rPr lang="en-US" sz="1459" i="1">
                <a:solidFill>
                  <a:srgbClr val="231F20"/>
                </a:solidFill>
                <a:latin typeface="Segoe UI"/>
              </a:rPr>
              <a:t>a</a:t>
            </a:r>
            <a:r>
              <a:rPr lang="en-US" sz="1054">
                <a:solidFill>
                  <a:srgbClr val="231F20"/>
                </a:solidFill>
                <a:latin typeface="Segoe UI"/>
              </a:rPr>
              <a:t>0  </a:t>
            </a:r>
            <a:r>
              <a:rPr lang="en-US" sz="1459">
                <a:solidFill>
                  <a:srgbClr val="231F20"/>
                </a:solidFill>
                <a:latin typeface="Segoe UI"/>
              </a:rPr>
              <a:t>to the position under </a:t>
            </a:r>
            <a:r>
              <a:rPr lang="en-US" sz="1459" i="1">
                <a:solidFill>
                  <a:srgbClr val="231F20"/>
                </a:solidFill>
                <a:latin typeface="Segoe UI"/>
              </a:rPr>
              <a:t>b</a:t>
            </a:r>
            <a:r>
              <a:rPr lang="en-US" sz="1054">
                <a:solidFill>
                  <a:srgbClr val="231F20"/>
                </a:solidFill>
                <a:latin typeface="Segoe UI"/>
              </a:rPr>
              <a:t>2  </a:t>
            </a:r>
            <a:r>
              <a:rPr lang="en-US" sz="1459">
                <a:solidFill>
                  <a:srgbClr val="231F20"/>
                </a:solidFill>
                <a:latin typeface="Segoe UI"/>
              </a:rPr>
              <a:t>and continue</a:t>
            </a:r>
          </a:p>
          <a:p>
            <a:pPr defTabSz="806867">
              <a:lnSpc>
                <a:spcPts val="1388"/>
              </a:lnSpc>
              <a:tabLst>
                <a:tab pos="190510" algn="l"/>
                <a:tab pos="425846" algn="l"/>
                <a:tab pos="515498" algn="l"/>
                <a:tab pos="560324" algn="l"/>
                <a:tab pos="683595" algn="l"/>
                <a:tab pos="750834" algn="l"/>
                <a:tab pos="974964" algn="l"/>
              </a:tabLst>
              <a:defRPr/>
            </a:pPr>
            <a:r>
              <a:rPr lang="en-US" sz="1459">
                <a:solidFill>
                  <a:srgbClr val="231F20"/>
                </a:solidFill>
                <a:latin typeface="Segoe UI"/>
              </a:rPr>
              <a:t>							the coding process.</a:t>
            </a:r>
          </a:p>
        </p:txBody>
      </p:sp>
      <p:sp>
        <p:nvSpPr>
          <p:cNvPr id="8" name="Footer Placeholder 7">
            <a:extLst>
              <a:ext uri="{FF2B5EF4-FFF2-40B4-BE49-F238E27FC236}">
                <a16:creationId xmlns:a16="http://schemas.microsoft.com/office/drawing/2014/main" id="{75036FD3-9905-43F6-89FB-4F448DC9A4F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5888997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8EC.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601872" cy="5052665"/>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2300"/>
              </a:lnSpc>
              <a:tabLst>
                <a:tab pos="190510" algn="l"/>
                <a:tab pos="425846" algn="l"/>
                <a:tab pos="493085" algn="l"/>
                <a:tab pos="750834" algn="l"/>
              </a:tabLst>
              <a:defRPr/>
            </a:pPr>
            <a:r>
              <a:rPr lang="en-US" sz="1215" i="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Some  simpliﬁcations  can  be  made  to  the  READ  algorithm</a:t>
            </a:r>
          </a:p>
          <a:p>
            <a:pPr defTabSz="806867">
              <a:lnSpc>
                <a:spcPts val="2128"/>
              </a:lnSpc>
              <a:tabLst>
                <a:tab pos="190510" algn="l"/>
                <a:tab pos="425846" algn="l"/>
                <a:tab pos="493085" algn="l"/>
                <a:tab pos="750834" algn="l"/>
              </a:tabLst>
              <a:defRPr/>
            </a:pPr>
            <a:r>
              <a:rPr lang="en-US" sz="1750">
                <a:solidFill>
                  <a:srgbClr val="231F20"/>
                </a:solidFill>
                <a:latin typeface="Segoe UI"/>
              </a:rPr>
              <a:t>		for practical implementation.</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3011"/>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For example, if   </a:t>
            </a:r>
            <a:r>
              <a:rPr lang="en-US" sz="1750" i="1">
                <a:solidFill>
                  <a:srgbClr val="231F20"/>
                </a:solidFill>
                <a:latin typeface="Segoe UI"/>
              </a:rPr>
              <a:t>a</a:t>
            </a:r>
            <a:r>
              <a:rPr lang="en-US" sz="1459">
                <a:solidFill>
                  <a:srgbClr val="231F20"/>
                </a:solidFill>
                <a:latin typeface="Segoe UI"/>
              </a:rPr>
              <a:t>1 </a:t>
            </a:r>
            <a:r>
              <a:rPr lang="en-US" sz="1750" i="1">
                <a:solidFill>
                  <a:srgbClr val="231F20"/>
                </a:solidFill>
                <a:latin typeface="Segoe UI"/>
              </a:rPr>
              <a:t>− b</a:t>
            </a:r>
            <a:r>
              <a:rPr lang="en-US" sz="1459">
                <a:solidFill>
                  <a:srgbClr val="231F20"/>
                </a:solidFill>
                <a:latin typeface="Segoe UI"/>
              </a:rPr>
              <a:t>1    </a:t>
            </a:r>
            <a:r>
              <a:rPr lang="en-US" sz="1750" i="1">
                <a:solidFill>
                  <a:srgbClr val="231F20"/>
                </a:solidFill>
                <a:latin typeface="Segoe UI"/>
              </a:rPr>
              <a:t>&lt; </a:t>
            </a:r>
            <a:r>
              <a:rPr lang="en-US" sz="1750">
                <a:solidFill>
                  <a:srgbClr val="231F20"/>
                </a:solidFill>
                <a:latin typeface="Segoe UI"/>
              </a:rPr>
              <a:t>3, then it is enough to indicate</a:t>
            </a:r>
          </a:p>
          <a:p>
            <a:pPr defTabSz="806867">
              <a:lnSpc>
                <a:spcPts val="2128"/>
              </a:lnSpc>
              <a:tabLst>
                <a:tab pos="190510" algn="l"/>
                <a:tab pos="425846" algn="l"/>
                <a:tab pos="493085" algn="l"/>
                <a:tab pos="750834" algn="l"/>
              </a:tabLst>
              <a:defRPr/>
            </a:pPr>
            <a:r>
              <a:rPr lang="en-US" sz="1750">
                <a:solidFill>
                  <a:srgbClr val="231F20"/>
                </a:solidFill>
                <a:latin typeface="Segoe UI"/>
              </a:rPr>
              <a:t>				that we can apply the vertical mode.</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119"/>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Also,  to  prevent  error  propagation,  a  </a:t>
            </a:r>
            <a:r>
              <a:rPr lang="en-US" sz="1750" i="1">
                <a:solidFill>
                  <a:srgbClr val="231F20"/>
                </a:solidFill>
                <a:latin typeface="Segoe UI"/>
              </a:rPr>
              <a:t>k</a:t>
            </a:r>
            <a:r>
              <a:rPr lang="en-US" sz="1750">
                <a:solidFill>
                  <a:srgbClr val="231F20"/>
                </a:solidFill>
                <a:latin typeface="Segoe UI"/>
              </a:rPr>
              <a:t>-factor  is  deﬁned</a:t>
            </a:r>
          </a:p>
          <a:p>
            <a:pPr defTabSz="806867">
              <a:lnSpc>
                <a:spcPts val="2467"/>
              </a:lnSpc>
              <a:tabLst>
                <a:tab pos="190510" algn="l"/>
                <a:tab pos="425846" algn="l"/>
                <a:tab pos="493085" algn="l"/>
                <a:tab pos="750834" algn="l"/>
              </a:tabLst>
              <a:defRPr/>
            </a:pPr>
            <a:r>
              <a:rPr lang="en-US" sz="1750">
                <a:solidFill>
                  <a:srgbClr val="231F20"/>
                </a:solidFill>
                <a:latin typeface="Segoe UI"/>
              </a:rPr>
              <a:t>				such that every </a:t>
            </a:r>
            <a:r>
              <a:rPr lang="en-US" sz="1750" i="1">
                <a:solidFill>
                  <a:srgbClr val="231F20"/>
                </a:solidFill>
                <a:latin typeface="Segoe UI"/>
              </a:rPr>
              <a:t>k </a:t>
            </a:r>
            <a:r>
              <a:rPr lang="en-US" sz="1750">
                <a:solidFill>
                  <a:srgbClr val="231F20"/>
                </a:solidFill>
                <a:latin typeface="Segoe UI"/>
              </a:rPr>
              <a:t>lines must contain at least one line coded</a:t>
            </a:r>
          </a:p>
          <a:p>
            <a:pPr defTabSz="806867">
              <a:lnSpc>
                <a:spcPts val="2128"/>
              </a:lnSpc>
              <a:tabLst>
                <a:tab pos="190510" algn="l"/>
                <a:tab pos="425846" algn="l"/>
                <a:tab pos="493085" algn="l"/>
                <a:tab pos="750834" algn="l"/>
              </a:tabLst>
              <a:defRPr/>
            </a:pPr>
            <a:r>
              <a:rPr lang="en-US" sz="1750">
                <a:solidFill>
                  <a:srgbClr val="231F20"/>
                </a:solidFill>
                <a:latin typeface="Segoe UI"/>
              </a:rPr>
              <a:t>				using conventional run length coding.</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800"/>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These  modiﬁcations  constitute  the  </a:t>
            </a:r>
            <a:r>
              <a:rPr lang="en-US" sz="1750" i="1">
                <a:solidFill>
                  <a:srgbClr val="231F20"/>
                </a:solidFill>
                <a:latin typeface="Segoe UI"/>
              </a:rPr>
              <a:t>Modiﬁed  READ  </a:t>
            </a:r>
            <a:r>
              <a:rPr lang="en-US" sz="1750">
                <a:solidFill>
                  <a:srgbClr val="231F20"/>
                </a:solidFill>
                <a:latin typeface="Segoe UI"/>
              </a:rPr>
              <a:t>al-</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Lst>
              <a:defRPr/>
            </a:pPr>
            <a:r>
              <a:rPr lang="en-US" sz="1750">
                <a:solidFill>
                  <a:srgbClr val="231F20"/>
                </a:solidFill>
                <a:latin typeface="Segoe UI"/>
              </a:rPr>
              <a:t>				gorithm  used  in  the  G3  standard.   The  MMR  (Modiﬁed</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Lst>
              <a:defRPr/>
            </a:pPr>
            <a:r>
              <a:rPr lang="en-US" sz="1750">
                <a:solidFill>
                  <a:srgbClr val="231F20"/>
                </a:solidFill>
                <a:latin typeface="Segoe UI"/>
              </a:rPr>
              <a:t>				Modiﬁed  READ)  algorithm  simply  removes  the  restric-</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903"/>
              </a:lnSpc>
              <a:tabLst>
                <a:tab pos="190510" algn="l"/>
                <a:tab pos="425846" algn="l"/>
                <a:tab pos="493085" algn="l"/>
                <a:tab pos="750834" algn="l"/>
              </a:tabLst>
              <a:defRPr/>
            </a:pPr>
            <a:r>
              <a:rPr lang="en-US" sz="1750">
                <a:solidFill>
                  <a:srgbClr val="231F20"/>
                </a:solidFill>
                <a:latin typeface="Segoe UI"/>
              </a:rPr>
              <a:t>				tions imposed by the </a:t>
            </a:r>
            <a:r>
              <a:rPr lang="en-US" sz="1750" i="1">
                <a:solidFill>
                  <a:srgbClr val="231F20"/>
                </a:solidFill>
                <a:latin typeface="Segoe UI"/>
              </a:rPr>
              <a:t>k</a:t>
            </a:r>
            <a:r>
              <a:rPr lang="en-US" sz="1750">
                <a:solidFill>
                  <a:srgbClr val="231F20"/>
                </a:solidFill>
                <a:latin typeface="Segoe UI"/>
              </a:rPr>
              <a:t>-factor.</a:t>
            </a:r>
          </a:p>
        </p:txBody>
      </p:sp>
      <p:sp>
        <p:nvSpPr>
          <p:cNvPr id="8" name="Footer Placeholder 7">
            <a:extLst>
              <a:ext uri="{FF2B5EF4-FFF2-40B4-BE49-F238E27FC236}">
                <a16:creationId xmlns:a16="http://schemas.microsoft.com/office/drawing/2014/main" id="{3BE43EC1-E5DD-4A99-A8B0-BA631804BED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3353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1336040">
              <a:lnSpc>
                <a:spcPct val="100000"/>
              </a:lnSpc>
              <a:spcBef>
                <a:spcPts val="100"/>
              </a:spcBef>
            </a:pPr>
            <a:r>
              <a:rPr spc="-520" dirty="0"/>
              <a:t>PRESENTATION</a:t>
            </a:r>
            <a:r>
              <a:rPr spc="35" dirty="0"/>
              <a:t> </a:t>
            </a:r>
            <a:r>
              <a:rPr spc="-380" dirty="0"/>
              <a:t>DIMENSIONS</a:t>
            </a:r>
          </a:p>
        </p:txBody>
      </p:sp>
      <p:sp>
        <p:nvSpPr>
          <p:cNvPr id="3" name="object 3"/>
          <p:cNvSpPr txBox="1">
            <a:spLocks noGrp="1"/>
          </p:cNvSpPr>
          <p:nvPr>
            <p:ph type="body" idx="1"/>
          </p:nvPr>
        </p:nvSpPr>
        <p:spPr>
          <a:prstGeom prst="rect">
            <a:avLst/>
          </a:prstGeom>
        </p:spPr>
        <p:txBody>
          <a:bodyPr vert="horz" wrap="square" lIns="0" tIns="212725" rIns="0" bIns="0" rtlCol="0">
            <a:spAutoFit/>
          </a:bodyPr>
          <a:lstStyle/>
          <a:p>
            <a:pPr marL="240029" indent="-227329">
              <a:lnSpc>
                <a:spcPct val="100000"/>
              </a:lnSpc>
              <a:spcBef>
                <a:spcPts val="1675"/>
              </a:spcBef>
              <a:buChar char="•"/>
              <a:tabLst>
                <a:tab pos="240029" algn="l"/>
              </a:tabLst>
            </a:pPr>
            <a:r>
              <a:rPr spc="-270" dirty="0"/>
              <a:t>Each</a:t>
            </a:r>
            <a:r>
              <a:rPr spc="-10" dirty="0"/>
              <a:t> </a:t>
            </a:r>
            <a:r>
              <a:rPr spc="-135" dirty="0"/>
              <a:t>presentation</a:t>
            </a:r>
            <a:r>
              <a:rPr spc="-10" dirty="0"/>
              <a:t> </a:t>
            </a:r>
            <a:r>
              <a:rPr spc="-175" dirty="0"/>
              <a:t>space</a:t>
            </a:r>
            <a:r>
              <a:rPr spc="5" dirty="0"/>
              <a:t> </a:t>
            </a:r>
            <a:r>
              <a:rPr spc="-240" dirty="0"/>
              <a:t>has</a:t>
            </a:r>
            <a:r>
              <a:rPr dirty="0"/>
              <a:t> </a:t>
            </a:r>
            <a:r>
              <a:rPr spc="-190" dirty="0"/>
              <a:t>one</a:t>
            </a:r>
            <a:r>
              <a:rPr spc="-15" dirty="0"/>
              <a:t> </a:t>
            </a:r>
            <a:r>
              <a:rPr dirty="0"/>
              <a:t>or </a:t>
            </a:r>
            <a:r>
              <a:rPr spc="-180" dirty="0"/>
              <a:t>more</a:t>
            </a:r>
            <a:r>
              <a:rPr spc="10" dirty="0"/>
              <a:t> </a:t>
            </a:r>
            <a:r>
              <a:rPr spc="-135" dirty="0"/>
              <a:t>presentation</a:t>
            </a:r>
            <a:r>
              <a:rPr spc="-10" dirty="0"/>
              <a:t> </a:t>
            </a:r>
            <a:r>
              <a:rPr spc="-95" dirty="0"/>
              <a:t>dimensions.</a:t>
            </a:r>
          </a:p>
          <a:p>
            <a:pPr marL="240029" marR="5080" indent="-227329">
              <a:lnSpc>
                <a:spcPct val="120000"/>
              </a:lnSpc>
              <a:spcBef>
                <a:spcPts val="1000"/>
              </a:spcBef>
              <a:buChar char="•"/>
              <a:tabLst>
                <a:tab pos="241300" algn="l"/>
              </a:tabLst>
            </a:pPr>
            <a:r>
              <a:rPr spc="-30" dirty="0"/>
              <a:t>Media</a:t>
            </a:r>
            <a:r>
              <a:rPr spc="-140" dirty="0"/>
              <a:t> </a:t>
            </a:r>
            <a:r>
              <a:rPr dirty="0"/>
              <a:t>are</a:t>
            </a:r>
            <a:r>
              <a:rPr spc="-80" dirty="0"/>
              <a:t> </a:t>
            </a:r>
            <a:r>
              <a:rPr spc="-114" dirty="0"/>
              <a:t>classified</a:t>
            </a:r>
            <a:r>
              <a:rPr spc="-45" dirty="0"/>
              <a:t> </a:t>
            </a:r>
            <a:r>
              <a:rPr spc="-80" dirty="0"/>
              <a:t>in</a:t>
            </a:r>
            <a:r>
              <a:rPr spc="-40" dirty="0"/>
              <a:t> </a:t>
            </a:r>
            <a:r>
              <a:rPr spc="-70" dirty="0"/>
              <a:t>two</a:t>
            </a:r>
            <a:r>
              <a:rPr spc="-45" dirty="0"/>
              <a:t> </a:t>
            </a:r>
            <a:r>
              <a:rPr spc="-114" dirty="0"/>
              <a:t>categories</a:t>
            </a:r>
            <a:r>
              <a:rPr spc="-40" dirty="0"/>
              <a:t> </a:t>
            </a:r>
            <a:r>
              <a:rPr spc="-85" dirty="0"/>
              <a:t>with</a:t>
            </a:r>
            <a:r>
              <a:rPr spc="-50" dirty="0"/>
              <a:t> </a:t>
            </a:r>
            <a:r>
              <a:rPr spc="-10" dirty="0"/>
              <a:t>regard</a:t>
            </a:r>
            <a:r>
              <a:rPr spc="-50" dirty="0"/>
              <a:t> </a:t>
            </a:r>
            <a:r>
              <a:rPr dirty="0"/>
              <a:t>to</a:t>
            </a:r>
            <a:r>
              <a:rPr spc="-45" dirty="0"/>
              <a:t> </a:t>
            </a:r>
            <a:r>
              <a:rPr spc="-120" dirty="0"/>
              <a:t>the</a:t>
            </a:r>
            <a:r>
              <a:rPr spc="-45" dirty="0"/>
              <a:t> </a:t>
            </a:r>
            <a:r>
              <a:rPr spc="-130" dirty="0"/>
              <a:t>time</a:t>
            </a:r>
            <a:r>
              <a:rPr spc="-35" dirty="0"/>
              <a:t> </a:t>
            </a:r>
            <a:r>
              <a:rPr spc="-215" dirty="0"/>
              <a:t>dimensions</a:t>
            </a:r>
            <a:r>
              <a:rPr spc="50" dirty="0"/>
              <a:t> </a:t>
            </a:r>
            <a:r>
              <a:rPr dirty="0"/>
              <a:t>of</a:t>
            </a:r>
            <a:r>
              <a:rPr spc="20" dirty="0"/>
              <a:t> </a:t>
            </a:r>
            <a:r>
              <a:rPr spc="-10" dirty="0"/>
              <a:t>their 	</a:t>
            </a:r>
            <a:r>
              <a:rPr spc="-130" dirty="0"/>
              <a:t>presentation</a:t>
            </a:r>
            <a:r>
              <a:rPr spc="30" dirty="0"/>
              <a:t> </a:t>
            </a:r>
            <a:r>
              <a:rPr spc="-10" dirty="0"/>
              <a:t>space:</a:t>
            </a:r>
          </a:p>
          <a:p>
            <a:pPr marL="12700" marR="16510" indent="334010">
              <a:lnSpc>
                <a:spcPct val="120000"/>
              </a:lnSpc>
              <a:spcBef>
                <a:spcPts val="1010"/>
              </a:spcBef>
              <a:buAutoNum type="arabicPeriod"/>
              <a:tabLst>
                <a:tab pos="346710" algn="l"/>
              </a:tabLst>
            </a:pPr>
            <a:r>
              <a:rPr spc="-185" dirty="0"/>
              <a:t>Text,</a:t>
            </a:r>
            <a:r>
              <a:rPr spc="15" dirty="0"/>
              <a:t> </a:t>
            </a:r>
            <a:r>
              <a:rPr spc="-125" dirty="0"/>
              <a:t>graphics,</a:t>
            </a:r>
            <a:r>
              <a:rPr spc="-40" dirty="0"/>
              <a:t> </a:t>
            </a:r>
            <a:r>
              <a:rPr spc="-25" dirty="0"/>
              <a:t>and</a:t>
            </a:r>
            <a:r>
              <a:rPr spc="-100" dirty="0"/>
              <a:t> </a:t>
            </a:r>
            <a:r>
              <a:rPr spc="-140" dirty="0"/>
              <a:t>pictures</a:t>
            </a:r>
            <a:r>
              <a:rPr spc="-5" dirty="0"/>
              <a:t> </a:t>
            </a:r>
            <a:r>
              <a:rPr dirty="0"/>
              <a:t>are</a:t>
            </a:r>
            <a:r>
              <a:rPr spc="-20" dirty="0"/>
              <a:t> </a:t>
            </a:r>
            <a:r>
              <a:rPr spc="-55" dirty="0"/>
              <a:t>called</a:t>
            </a:r>
            <a:r>
              <a:rPr spc="-30" dirty="0"/>
              <a:t> </a:t>
            </a:r>
            <a:r>
              <a:rPr spc="-110" dirty="0"/>
              <a:t>discrete</a:t>
            </a:r>
            <a:r>
              <a:rPr spc="-20" dirty="0"/>
              <a:t> </a:t>
            </a:r>
            <a:r>
              <a:rPr spc="-100" dirty="0"/>
              <a:t>media,</a:t>
            </a:r>
            <a:r>
              <a:rPr spc="-25" dirty="0"/>
              <a:t> </a:t>
            </a:r>
            <a:r>
              <a:rPr spc="-150" dirty="0"/>
              <a:t>as</a:t>
            </a:r>
            <a:r>
              <a:rPr spc="-15" dirty="0"/>
              <a:t> </a:t>
            </a:r>
            <a:r>
              <a:rPr spc="-95" dirty="0"/>
              <a:t>they</a:t>
            </a:r>
            <a:r>
              <a:rPr spc="-20" dirty="0"/>
              <a:t> </a:t>
            </a:r>
            <a:r>
              <a:rPr dirty="0"/>
              <a:t>are</a:t>
            </a:r>
            <a:r>
              <a:rPr spc="-20" dirty="0"/>
              <a:t> </a:t>
            </a:r>
            <a:r>
              <a:rPr spc="-195" dirty="0"/>
              <a:t>composed</a:t>
            </a:r>
            <a:r>
              <a:rPr spc="30" dirty="0"/>
              <a:t> </a:t>
            </a:r>
            <a:r>
              <a:rPr spc="-25" dirty="0"/>
              <a:t>of </a:t>
            </a:r>
            <a:r>
              <a:rPr spc="-130" dirty="0"/>
              <a:t>time-</a:t>
            </a:r>
            <a:r>
              <a:rPr spc="-135" dirty="0"/>
              <a:t>independent</a:t>
            </a:r>
            <a:r>
              <a:rPr spc="45" dirty="0"/>
              <a:t> </a:t>
            </a:r>
            <a:r>
              <a:rPr spc="-114" dirty="0"/>
              <a:t>information</a:t>
            </a:r>
            <a:r>
              <a:rPr spc="40" dirty="0"/>
              <a:t> </a:t>
            </a:r>
            <a:r>
              <a:rPr spc="-10" dirty="0"/>
              <a:t>items.</a:t>
            </a:r>
          </a:p>
          <a:p>
            <a:pPr marL="240029" marR="5715" lvl="1" indent="-227329" algn="just">
              <a:lnSpc>
                <a:spcPct val="120000"/>
              </a:lnSpc>
              <a:spcBef>
                <a:spcPts val="994"/>
              </a:spcBef>
              <a:buChar char="•"/>
              <a:tabLst>
                <a:tab pos="241300" algn="l"/>
              </a:tabLst>
            </a:pPr>
            <a:r>
              <a:rPr sz="2400" spc="-85" dirty="0">
                <a:latin typeface="Arial MT"/>
                <a:cs typeface="Arial MT"/>
              </a:rPr>
              <a:t>Indeed,</a:t>
            </a:r>
            <a:r>
              <a:rPr sz="2400" spc="40" dirty="0">
                <a:latin typeface="Arial MT"/>
                <a:cs typeface="Arial MT"/>
              </a:rPr>
              <a:t> </a:t>
            </a:r>
            <a:r>
              <a:rPr sz="2400" spc="-20" dirty="0">
                <a:latin typeface="Arial MT"/>
                <a:cs typeface="Arial MT"/>
              </a:rPr>
              <a:t>they</a:t>
            </a:r>
            <a:r>
              <a:rPr sz="2400" spc="45" dirty="0">
                <a:latin typeface="Arial MT"/>
                <a:cs typeface="Arial MT"/>
              </a:rPr>
              <a:t> </a:t>
            </a:r>
            <a:r>
              <a:rPr sz="2400" dirty="0">
                <a:latin typeface="Arial MT"/>
                <a:cs typeface="Arial MT"/>
              </a:rPr>
              <a:t>may</a:t>
            </a:r>
            <a:r>
              <a:rPr sz="2400" spc="50" dirty="0">
                <a:latin typeface="Arial MT"/>
                <a:cs typeface="Arial MT"/>
              </a:rPr>
              <a:t> </a:t>
            </a:r>
            <a:r>
              <a:rPr sz="2400" dirty="0">
                <a:latin typeface="Arial MT"/>
                <a:cs typeface="Arial MT"/>
              </a:rPr>
              <a:t>be</a:t>
            </a:r>
            <a:r>
              <a:rPr sz="2400" spc="45" dirty="0">
                <a:latin typeface="Arial MT"/>
                <a:cs typeface="Arial MT"/>
              </a:rPr>
              <a:t> </a:t>
            </a:r>
            <a:r>
              <a:rPr sz="2400" spc="-40" dirty="0">
                <a:latin typeface="Arial MT"/>
                <a:cs typeface="Arial MT"/>
              </a:rPr>
              <a:t>displayed</a:t>
            </a:r>
            <a:r>
              <a:rPr sz="2400" spc="40" dirty="0">
                <a:latin typeface="Arial MT"/>
                <a:cs typeface="Arial MT"/>
              </a:rPr>
              <a:t> </a:t>
            </a:r>
            <a:r>
              <a:rPr sz="2400" spc="-80" dirty="0">
                <a:latin typeface="Arial MT"/>
                <a:cs typeface="Arial MT"/>
              </a:rPr>
              <a:t>according</a:t>
            </a:r>
            <a:r>
              <a:rPr sz="2400" spc="45" dirty="0">
                <a:latin typeface="Arial MT"/>
                <a:cs typeface="Arial MT"/>
              </a:rPr>
              <a:t> </a:t>
            </a:r>
            <a:r>
              <a:rPr sz="2400" dirty="0">
                <a:latin typeface="Arial MT"/>
                <a:cs typeface="Arial MT"/>
              </a:rPr>
              <a:t>to</a:t>
            </a:r>
            <a:r>
              <a:rPr sz="2400" spc="45" dirty="0">
                <a:latin typeface="Arial MT"/>
                <a:cs typeface="Arial MT"/>
              </a:rPr>
              <a:t> </a:t>
            </a:r>
            <a:r>
              <a:rPr sz="2400" dirty="0">
                <a:latin typeface="Arial MT"/>
                <a:cs typeface="Arial MT"/>
              </a:rPr>
              <a:t>a</a:t>
            </a:r>
            <a:r>
              <a:rPr sz="2400" spc="55" dirty="0">
                <a:latin typeface="Arial MT"/>
                <a:cs typeface="Arial MT"/>
              </a:rPr>
              <a:t> </a:t>
            </a:r>
            <a:r>
              <a:rPr sz="2400" dirty="0">
                <a:latin typeface="Arial MT"/>
                <a:cs typeface="Arial MT"/>
              </a:rPr>
              <a:t>wide</a:t>
            </a:r>
            <a:r>
              <a:rPr sz="2400" spc="50" dirty="0">
                <a:latin typeface="Arial MT"/>
                <a:cs typeface="Arial MT"/>
              </a:rPr>
              <a:t> </a:t>
            </a:r>
            <a:r>
              <a:rPr sz="2400" dirty="0">
                <a:latin typeface="Arial MT"/>
                <a:cs typeface="Arial MT"/>
              </a:rPr>
              <a:t>variety</a:t>
            </a:r>
            <a:r>
              <a:rPr sz="2400" spc="40" dirty="0">
                <a:latin typeface="Arial MT"/>
                <a:cs typeface="Arial MT"/>
              </a:rPr>
              <a:t> </a:t>
            </a:r>
            <a:r>
              <a:rPr sz="2400" dirty="0">
                <a:latin typeface="Arial MT"/>
                <a:cs typeface="Arial MT"/>
              </a:rPr>
              <a:t>of</a:t>
            </a:r>
            <a:r>
              <a:rPr sz="2400" spc="100" dirty="0">
                <a:latin typeface="Arial MT"/>
                <a:cs typeface="Arial MT"/>
              </a:rPr>
              <a:t> </a:t>
            </a:r>
            <a:r>
              <a:rPr sz="2400" spc="-65" dirty="0">
                <a:latin typeface="Arial MT"/>
                <a:cs typeface="Arial MT"/>
              </a:rPr>
              <a:t>timing</a:t>
            </a:r>
            <a:r>
              <a:rPr sz="2400" spc="50" dirty="0">
                <a:latin typeface="Arial MT"/>
                <a:cs typeface="Arial MT"/>
              </a:rPr>
              <a:t> </a:t>
            </a:r>
            <a:r>
              <a:rPr sz="2400" dirty="0">
                <a:latin typeface="Arial MT"/>
                <a:cs typeface="Arial MT"/>
              </a:rPr>
              <a:t>or</a:t>
            </a:r>
            <a:r>
              <a:rPr sz="2400" spc="45" dirty="0">
                <a:latin typeface="Arial MT"/>
                <a:cs typeface="Arial MT"/>
              </a:rPr>
              <a:t> </a:t>
            </a:r>
            <a:r>
              <a:rPr sz="2400" spc="-70" dirty="0">
                <a:latin typeface="Arial MT"/>
                <a:cs typeface="Arial MT"/>
              </a:rPr>
              <a:t>even 	</a:t>
            </a:r>
            <a:r>
              <a:rPr sz="2400" spc="-150" dirty="0">
                <a:latin typeface="Arial MT"/>
                <a:cs typeface="Arial MT"/>
              </a:rPr>
              <a:t>sequencing,</a:t>
            </a:r>
            <a:r>
              <a:rPr sz="2400" spc="120" dirty="0">
                <a:latin typeface="Arial MT"/>
                <a:cs typeface="Arial MT"/>
              </a:rPr>
              <a:t> </a:t>
            </a:r>
            <a:r>
              <a:rPr sz="2400" dirty="0">
                <a:latin typeface="Arial MT"/>
                <a:cs typeface="Arial MT"/>
              </a:rPr>
              <a:t>and</a:t>
            </a:r>
            <a:r>
              <a:rPr sz="2400" spc="130" dirty="0">
                <a:latin typeface="Arial MT"/>
                <a:cs typeface="Arial MT"/>
              </a:rPr>
              <a:t> </a:t>
            </a:r>
            <a:r>
              <a:rPr sz="2400" dirty="0">
                <a:latin typeface="Arial MT"/>
                <a:cs typeface="Arial MT"/>
              </a:rPr>
              <a:t>still</a:t>
            </a:r>
            <a:r>
              <a:rPr sz="2400" spc="130" dirty="0">
                <a:latin typeface="Arial MT"/>
                <a:cs typeface="Arial MT"/>
              </a:rPr>
              <a:t> </a:t>
            </a:r>
            <a:r>
              <a:rPr sz="2400" spc="-40" dirty="0">
                <a:latin typeface="Arial MT"/>
                <a:cs typeface="Arial MT"/>
              </a:rPr>
              <a:t>remain</a:t>
            </a:r>
            <a:r>
              <a:rPr sz="2400" spc="130" dirty="0">
                <a:latin typeface="Arial MT"/>
                <a:cs typeface="Arial MT"/>
              </a:rPr>
              <a:t> </a:t>
            </a:r>
            <a:r>
              <a:rPr sz="2400" spc="-80" dirty="0">
                <a:latin typeface="Arial MT"/>
                <a:cs typeface="Arial MT"/>
              </a:rPr>
              <a:t>meaningful.</a:t>
            </a:r>
            <a:r>
              <a:rPr sz="2400" spc="135" dirty="0">
                <a:latin typeface="Arial MT"/>
                <a:cs typeface="Arial MT"/>
              </a:rPr>
              <a:t> </a:t>
            </a:r>
            <a:r>
              <a:rPr sz="2400" dirty="0">
                <a:latin typeface="Arial MT"/>
                <a:cs typeface="Arial MT"/>
              </a:rPr>
              <a:t>We</a:t>
            </a:r>
            <a:r>
              <a:rPr sz="2400" spc="130" dirty="0">
                <a:latin typeface="Arial MT"/>
                <a:cs typeface="Arial MT"/>
              </a:rPr>
              <a:t> </a:t>
            </a:r>
            <a:r>
              <a:rPr sz="2400" dirty="0">
                <a:latin typeface="Arial MT"/>
                <a:cs typeface="Arial MT"/>
              </a:rPr>
              <a:t>say</a:t>
            </a:r>
            <a:r>
              <a:rPr sz="2400" spc="130" dirty="0">
                <a:latin typeface="Arial MT"/>
                <a:cs typeface="Arial MT"/>
              </a:rPr>
              <a:t> </a:t>
            </a:r>
            <a:r>
              <a:rPr sz="2400" dirty="0">
                <a:latin typeface="Arial MT"/>
                <a:cs typeface="Arial MT"/>
              </a:rPr>
              <a:t>that</a:t>
            </a:r>
            <a:r>
              <a:rPr sz="2400" spc="140" dirty="0">
                <a:latin typeface="Arial MT"/>
                <a:cs typeface="Arial MT"/>
              </a:rPr>
              <a:t> </a:t>
            </a:r>
            <a:r>
              <a:rPr sz="2400" dirty="0">
                <a:latin typeface="Arial MT"/>
                <a:cs typeface="Arial MT"/>
              </a:rPr>
              <a:t>time</a:t>
            </a:r>
            <a:r>
              <a:rPr sz="2400" spc="130" dirty="0">
                <a:latin typeface="Arial MT"/>
                <a:cs typeface="Arial MT"/>
              </a:rPr>
              <a:t> </a:t>
            </a:r>
            <a:r>
              <a:rPr sz="2400" dirty="0">
                <a:latin typeface="Arial MT"/>
                <a:cs typeface="Arial MT"/>
              </a:rPr>
              <a:t>is</a:t>
            </a:r>
            <a:r>
              <a:rPr sz="2400" spc="135" dirty="0">
                <a:latin typeface="Arial MT"/>
                <a:cs typeface="Arial MT"/>
              </a:rPr>
              <a:t> </a:t>
            </a:r>
            <a:r>
              <a:rPr sz="2400" dirty="0">
                <a:latin typeface="Arial MT"/>
                <a:cs typeface="Arial MT"/>
              </a:rPr>
              <a:t>not</a:t>
            </a:r>
            <a:r>
              <a:rPr sz="2400" spc="140" dirty="0">
                <a:latin typeface="Arial MT"/>
                <a:cs typeface="Arial MT"/>
              </a:rPr>
              <a:t> </a:t>
            </a:r>
            <a:r>
              <a:rPr sz="2400" dirty="0">
                <a:latin typeface="Arial MT"/>
                <a:cs typeface="Arial MT"/>
              </a:rPr>
              <a:t>part</a:t>
            </a:r>
            <a:r>
              <a:rPr sz="2400" spc="140" dirty="0">
                <a:latin typeface="Arial MT"/>
                <a:cs typeface="Arial MT"/>
              </a:rPr>
              <a:t> </a:t>
            </a:r>
            <a:r>
              <a:rPr sz="2400" dirty="0">
                <a:latin typeface="Arial MT"/>
                <a:cs typeface="Arial MT"/>
              </a:rPr>
              <a:t>of</a:t>
            </a:r>
            <a:r>
              <a:rPr sz="2400" spc="190" dirty="0">
                <a:latin typeface="Arial MT"/>
                <a:cs typeface="Arial MT"/>
              </a:rPr>
              <a:t> </a:t>
            </a:r>
            <a:r>
              <a:rPr sz="2400" spc="-25" dirty="0">
                <a:latin typeface="Arial MT"/>
                <a:cs typeface="Arial MT"/>
              </a:rPr>
              <a:t>the 	</a:t>
            </a:r>
            <a:r>
              <a:rPr sz="2400" spc="-225" dirty="0">
                <a:latin typeface="Arial MT"/>
                <a:cs typeface="Arial MT"/>
              </a:rPr>
              <a:t>semantics</a:t>
            </a:r>
            <a:r>
              <a:rPr sz="2400" spc="10" dirty="0">
                <a:latin typeface="Arial MT"/>
                <a:cs typeface="Arial MT"/>
              </a:rPr>
              <a:t> </a:t>
            </a:r>
            <a:r>
              <a:rPr sz="2400" dirty="0">
                <a:latin typeface="Arial MT"/>
                <a:cs typeface="Arial MT"/>
              </a:rPr>
              <a:t>of</a:t>
            </a:r>
            <a:r>
              <a:rPr sz="2400" spc="100" dirty="0">
                <a:latin typeface="Arial MT"/>
                <a:cs typeface="Arial MT"/>
              </a:rPr>
              <a:t> </a:t>
            </a:r>
            <a:r>
              <a:rPr sz="2400" spc="-130" dirty="0">
                <a:latin typeface="Arial MT"/>
                <a:cs typeface="Arial MT"/>
              </a:rPr>
              <a:t>discrete</a:t>
            </a:r>
            <a:r>
              <a:rPr sz="2400" spc="10" dirty="0">
                <a:latin typeface="Arial MT"/>
                <a:cs typeface="Arial MT"/>
              </a:rPr>
              <a:t> </a:t>
            </a:r>
            <a:r>
              <a:rPr sz="2400" spc="-10" dirty="0">
                <a:latin typeface="Arial MT"/>
                <a:cs typeface="Arial MT"/>
              </a:rPr>
              <a:t>media.</a:t>
            </a:r>
            <a:endParaRPr sz="2400">
              <a:latin typeface="Arial MT"/>
              <a:cs typeface="Arial MT"/>
            </a:endParaRPr>
          </a:p>
        </p:txBody>
      </p:sp>
      <p:sp>
        <p:nvSpPr>
          <p:cNvPr id="5" name="Footer Placeholder 4">
            <a:extLst>
              <a:ext uri="{FF2B5EF4-FFF2-40B4-BE49-F238E27FC236}">
                <a16:creationId xmlns:a16="http://schemas.microsoft.com/office/drawing/2014/main" id="{ADC19F91-4598-4765-8089-A6B6A133481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5695546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EB8.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CED8.tmp"/>
          <p:cNvPicPr>
            <a:picLocks/>
          </p:cNvPicPr>
          <p:nvPr/>
        </p:nvPicPr>
        <p:blipFill>
          <a:blip r:embed="rId3" cstate="print"/>
          <a:stretch>
            <a:fillRect/>
          </a:stretch>
        </p:blipFill>
        <p:spPr>
          <a:xfrm>
            <a:off x="2454088" y="582706"/>
            <a:ext cx="7283824" cy="22412"/>
          </a:xfrm>
          <a:prstGeom prst="rect">
            <a:avLst/>
          </a:prstGeom>
        </p:spPr>
      </p:pic>
      <p:graphicFrame>
        <p:nvGraphicFramePr>
          <p:cNvPr id="5" name="Table 4"/>
          <p:cNvGraphicFramePr>
            <a:graphicFrameLocks noGrp="1"/>
          </p:cNvGraphicFramePr>
          <p:nvPr/>
        </p:nvGraphicFramePr>
        <p:xfrm>
          <a:off x="5812413" y="2534154"/>
          <a:ext cx="820596" cy="922580"/>
        </p:xfrm>
        <a:graphic>
          <a:graphicData uri="http://schemas.openxmlformats.org/drawingml/2006/table">
            <a:tbl>
              <a:tblPr firstRow="1" bandRow="1">
                <a:tableStyleId>{B301B821-A1FF-4177-AEE7-76D212191A09}</a:tableStyleId>
              </a:tblPr>
              <a:tblGrid>
                <a:gridCol w="273536">
                  <a:extLst>
                    <a:ext uri="{9D8B030D-6E8A-4147-A177-3AD203B41FA5}">
                      <a16:colId xmlns:a16="http://schemas.microsoft.com/office/drawing/2014/main" val="20000"/>
                    </a:ext>
                  </a:extLst>
                </a:gridCol>
                <a:gridCol w="273536">
                  <a:extLst>
                    <a:ext uri="{9D8B030D-6E8A-4147-A177-3AD203B41FA5}">
                      <a16:colId xmlns:a16="http://schemas.microsoft.com/office/drawing/2014/main" val="20001"/>
                    </a:ext>
                  </a:extLst>
                </a:gridCol>
                <a:gridCol w="273524">
                  <a:extLst>
                    <a:ext uri="{9D8B030D-6E8A-4147-A177-3AD203B41FA5}">
                      <a16:colId xmlns:a16="http://schemas.microsoft.com/office/drawing/2014/main" val="20002"/>
                    </a:ext>
                  </a:extLst>
                </a:gridCol>
              </a:tblGrid>
              <a:tr h="322729">
                <a:tc>
                  <a:txBody>
                    <a:bodyPr/>
                    <a:lstStyle/>
                    <a:p>
                      <a:endParaRPr lang="en-US" sz="1600"/>
                    </a:p>
                  </a:txBody>
                  <a:tcPr marL="80682" marR="80682" marT="40341" marB="40341">
                    <a:lnR w="12700" cap="flat" cmpd="sng" algn="ctr">
                      <a:solidFill>
                        <a:srgbClr val="000000"/>
                      </a:solidFill>
                      <a:prstDash val="solid"/>
                      <a:round/>
                      <a:headEnd type="none" w="med" len="med"/>
                      <a:tailEnd type="none" w="med" len="med"/>
                    </a:lnR>
                    <a:solidFill>
                      <a:srgbClr val="FFFFFF"/>
                    </a:solidFill>
                  </a:tcPr>
                </a:tc>
                <a:tc>
                  <a:txBody>
                    <a:bodyPr/>
                    <a:lstStyle/>
                    <a:p>
                      <a:pPr>
                        <a:lnSpc>
                          <a:spcPts val="1636"/>
                        </a:lnSpc>
                        <a:spcBef>
                          <a:spcPts val="0"/>
                        </a:spcBef>
                        <a:spcAft>
                          <a:spcPts val="0"/>
                        </a:spcAft>
                      </a:pPr>
                      <a:r>
                        <a:rPr lang="en-US" sz="1600" b="0" i="0">
                          <a:solidFill>
                            <a:srgbClr val="000000"/>
                          </a:solidFill>
                          <a:latin typeface="Times New Roman"/>
                        </a:rPr>
                        <a:t>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extLst>
                  <a:ext uri="{0D108BD9-81ED-4DB2-BD59-A6C34878D82A}">
                    <a16:rowId xmlns:a16="http://schemas.microsoft.com/office/drawing/2014/main" val="10000"/>
                  </a:ext>
                </a:extLst>
              </a:tr>
              <a:tr h="273536">
                <a:tc>
                  <a:txBody>
                    <a:bodyPr/>
                    <a:lstStyle/>
                    <a:p>
                      <a:pPr>
                        <a:lnSpc>
                          <a:spcPts val="1636"/>
                        </a:lnSpc>
                        <a:spcBef>
                          <a:spcPts val="0"/>
                        </a:spcBef>
                        <a:spcAft>
                          <a:spcPts val="0"/>
                        </a:spcAft>
                      </a:pPr>
                      <a:r>
                        <a:rPr lang="en-US" sz="1600" b="0" i="0">
                          <a:solidFill>
                            <a:srgbClr val="000000"/>
                          </a:solidFill>
                          <a:latin typeface="Times New Roman"/>
                        </a:rPr>
                        <a:t>7</a:t>
                      </a:r>
                    </a:p>
                  </a:txBody>
                  <a:tcPr marL="0" marR="0" marT="0" marB="0">
                    <a:lnR w="12700" cap="flat" cmpd="sng" algn="ctr">
                      <a:solidFill>
                        <a:srgbClr val="000000"/>
                      </a:solidFill>
                      <a:prstDash val="solid"/>
                      <a:round/>
                      <a:headEnd type="none" w="med" len="med"/>
                      <a:tailEnd type="none" w="med" len="med"/>
                    </a:lnR>
                    <a:solidFill>
                      <a:srgbClr val="FFFFFF"/>
                    </a:solidFill>
                  </a:tcPr>
                </a:tc>
                <a:tc>
                  <a:txBody>
                    <a:bodyPr/>
                    <a:lstStyle/>
                    <a:p>
                      <a:pPr>
                        <a:lnSpc>
                          <a:spcPts val="1636"/>
                        </a:lnSpc>
                        <a:spcBef>
                          <a:spcPts val="0"/>
                        </a:spcBef>
                        <a:spcAft>
                          <a:spcPts val="0"/>
                        </a:spcAft>
                      </a:pPr>
                      <a:r>
                        <a:rPr lang="en-US" sz="1600" b="0" i="0">
                          <a:solidFill>
                            <a:srgbClr val="231F20"/>
                          </a:solidFill>
                          <a:latin typeface="Times New Roman"/>
                        </a:rPr>
                        <a:t>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pPr>
                        <a:lnSpc>
                          <a:spcPts val="1636"/>
                        </a:lnSpc>
                        <a:spcBef>
                          <a:spcPts val="0"/>
                        </a:spcBef>
                        <a:spcAft>
                          <a:spcPts val="0"/>
                        </a:spcAft>
                      </a:pPr>
                      <a:r>
                        <a:rPr lang="en-US" sz="1600" b="0" i="0">
                          <a:solidFill>
                            <a:srgbClr val="000000"/>
                          </a:solidFill>
                          <a:latin typeface="Times New Roman"/>
                        </a:rPr>
                        <a:t>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extLst>
                  <a:ext uri="{0D108BD9-81ED-4DB2-BD59-A6C34878D82A}">
                    <a16:rowId xmlns:a16="http://schemas.microsoft.com/office/drawing/2014/main" val="10001"/>
                  </a:ext>
                </a:extLst>
              </a:tr>
              <a:tr h="322729">
                <a:tc>
                  <a:txBody>
                    <a:bodyPr/>
                    <a:lstStyle/>
                    <a:p>
                      <a:endParaRPr lang="en-US" sz="1600"/>
                    </a:p>
                  </a:txBody>
                  <a:tcPr marL="80682" marR="80682" marT="40341" marB="40341">
                    <a:lnR w="12700" cap="flat" cmpd="sng" algn="ctr">
                      <a:solidFill>
                        <a:srgbClr val="000000"/>
                      </a:solidFill>
                      <a:prstDash val="solid"/>
                      <a:round/>
                      <a:headEnd type="none" w="med" len="med"/>
                      <a:tailEnd type="none" w="med" len="med"/>
                    </a:lnR>
                    <a:solidFill>
                      <a:srgbClr val="FFFFFF"/>
                    </a:solidFill>
                  </a:tcPr>
                </a:tc>
                <a:tc>
                  <a:txBody>
                    <a:bodyPr/>
                    <a:lstStyle/>
                    <a:p>
                      <a:pPr>
                        <a:lnSpc>
                          <a:spcPts val="1636"/>
                        </a:lnSpc>
                        <a:spcBef>
                          <a:spcPts val="0"/>
                        </a:spcBef>
                        <a:spcAft>
                          <a:spcPts val="0"/>
                        </a:spcAft>
                      </a:pPr>
                      <a:r>
                        <a:rPr lang="en-US" sz="1600" b="0" i="0">
                          <a:solidFill>
                            <a:srgbClr val="000000"/>
                          </a:solidFill>
                          <a:latin typeface="Times New Roman"/>
                        </a:rPr>
                        <a:t>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tc>
                  <a:txBody>
                    <a:bodyPr/>
                    <a:lstStyle/>
                    <a:p>
                      <a:endParaRPr lang="en-US" sz="1600"/>
                    </a:p>
                  </a:txBody>
                  <a:tcPr marL="80682" marR="80682" marT="40341" marB="403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FFFFF"/>
                    </a:solidFill>
                  </a:tcPr>
                </a:tc>
                <a:extLst>
                  <a:ext uri="{0D108BD9-81ED-4DB2-BD59-A6C34878D82A}">
                    <a16:rowId xmlns:a16="http://schemas.microsoft.com/office/drawing/2014/main" val="10002"/>
                  </a:ext>
                </a:extLst>
              </a:tr>
            </a:tbl>
          </a:graphicData>
        </a:graphic>
      </p:graphicFrame>
      <p:sp>
        <p:nvSpPr>
          <p:cNvPr id="6" name="TextBox 5"/>
          <p:cNvSpPr txBox="1"/>
          <p:nvPr/>
        </p:nvSpPr>
        <p:spPr>
          <a:xfrm>
            <a:off x="2468656" y="404644"/>
            <a:ext cx="5683544" cy="1320874"/>
          </a:xfrm>
          <a:prstGeom prst="rect">
            <a:avLst/>
          </a:prstGeom>
          <a:noFill/>
        </p:spPr>
        <p:txBody>
          <a:bodyPr vert="horz" wrap="none" lIns="0" tIns="0" rIns="0" bIns="0" rtlCol="0">
            <a:spAutoFit/>
          </a:bodyPr>
          <a:lstStyle/>
          <a:p>
            <a:pPr defTabSz="806867">
              <a:lnSpc>
                <a:spcPts val="1045"/>
              </a:lnSpc>
              <a:tabLst>
                <a:tab pos="392227" algn="l"/>
              </a:tabLst>
              <a:defRPr/>
            </a:pPr>
            <a:r>
              <a:rPr lang="en-US" sz="1215" i="1">
                <a:solidFill>
                  <a:srgbClr val="231F20"/>
                </a:solidFill>
                <a:latin typeface="Segoe UI"/>
              </a:rPr>
              <a:t>Fundamentals of Multimedia, Chapter 12</a:t>
            </a: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882"/>
              </a:lnSpc>
              <a:tabLst>
                <a:tab pos="392227" algn="l"/>
              </a:tabLst>
              <a:defRPr/>
            </a:pPr>
            <a:endParaRPr lang="en-US" sz="1215" i="1">
              <a:solidFill>
                <a:srgbClr val="231F20"/>
              </a:solidFill>
              <a:latin typeface="Segoe UI"/>
            </a:endParaRPr>
          </a:p>
          <a:p>
            <a:pPr defTabSz="806867">
              <a:lnSpc>
                <a:spcPts val="2106"/>
              </a:lnSpc>
              <a:tabLst>
                <a:tab pos="392227" algn="l"/>
              </a:tabLst>
              <a:defRPr/>
            </a:pPr>
            <a:r>
              <a:rPr lang="en-US" sz="1215" i="1">
                <a:solidFill>
                  <a:srgbClr val="231F20"/>
                </a:solidFill>
                <a:latin typeface="Segoe UI"/>
              </a:rPr>
              <a:t>	</a:t>
            </a:r>
            <a:r>
              <a:rPr lang="en-US" sz="2100" b="1">
                <a:solidFill>
                  <a:srgbClr val="231F20"/>
                </a:solidFill>
                <a:latin typeface="Segoe UI"/>
              </a:rPr>
              <a:t>CAE (Context-based Arithmetic Encoding)</a:t>
            </a:r>
          </a:p>
        </p:txBody>
      </p:sp>
      <p:sp>
        <p:nvSpPr>
          <p:cNvPr id="7" name="TextBox 6"/>
          <p:cNvSpPr txBox="1"/>
          <p:nvPr/>
        </p:nvSpPr>
        <p:spPr>
          <a:xfrm>
            <a:off x="6790834" y="3830957"/>
            <a:ext cx="240450" cy="182871"/>
          </a:xfrm>
          <a:prstGeom prst="rect">
            <a:avLst/>
          </a:prstGeom>
          <a:noFill/>
        </p:spPr>
        <p:txBody>
          <a:bodyPr vert="horz" wrap="none" lIns="0" tIns="0" rIns="0" bIns="0" rtlCol="0">
            <a:spAutoFit/>
          </a:bodyPr>
          <a:lstStyle/>
          <a:p>
            <a:pPr>
              <a:lnSpc>
                <a:spcPts val="1444"/>
              </a:lnSpc>
            </a:pPr>
            <a:r>
              <a:rPr lang="en-US" sz="1604">
                <a:solidFill>
                  <a:srgbClr val="000000"/>
                </a:solidFill>
                <a:latin typeface="Times New Roman"/>
              </a:rPr>
              <a:t>(b)</a:t>
            </a:r>
          </a:p>
        </p:txBody>
      </p:sp>
      <p:sp>
        <p:nvSpPr>
          <p:cNvPr id="8" name="TextBox 7"/>
          <p:cNvSpPr txBox="1"/>
          <p:nvPr/>
        </p:nvSpPr>
        <p:spPr>
          <a:xfrm>
            <a:off x="5550228" y="2258043"/>
            <a:ext cx="1367362" cy="182871"/>
          </a:xfrm>
          <a:prstGeom prst="rect">
            <a:avLst/>
          </a:prstGeom>
          <a:noFill/>
        </p:spPr>
        <p:txBody>
          <a:bodyPr vert="horz" wrap="none" lIns="0" tIns="0" rIns="0" bIns="0" rtlCol="0">
            <a:spAutoFit/>
          </a:bodyPr>
          <a:lstStyle/>
          <a:p>
            <a:pPr>
              <a:lnSpc>
                <a:spcPts val="1444"/>
              </a:lnSpc>
            </a:pPr>
            <a:r>
              <a:rPr lang="en-US" sz="1604">
                <a:solidFill>
                  <a:srgbClr val="000000"/>
                </a:solidFill>
                <a:latin typeface="Times New Roman"/>
              </a:rPr>
              <a:t>Reference frame</a:t>
            </a:r>
          </a:p>
        </p:txBody>
      </p:sp>
      <p:sp>
        <p:nvSpPr>
          <p:cNvPr id="9" name="TextBox 8"/>
          <p:cNvSpPr txBox="1"/>
          <p:nvPr/>
        </p:nvSpPr>
        <p:spPr>
          <a:xfrm>
            <a:off x="3635838" y="3830957"/>
            <a:ext cx="229230" cy="182871"/>
          </a:xfrm>
          <a:prstGeom prst="rect">
            <a:avLst/>
          </a:prstGeom>
          <a:noFill/>
        </p:spPr>
        <p:txBody>
          <a:bodyPr vert="horz" wrap="none" lIns="0" tIns="0" rIns="0" bIns="0" rtlCol="0">
            <a:spAutoFit/>
          </a:bodyPr>
          <a:lstStyle/>
          <a:p>
            <a:pPr>
              <a:lnSpc>
                <a:spcPts val="1444"/>
              </a:lnSpc>
            </a:pPr>
            <a:r>
              <a:rPr lang="en-US" sz="1604">
                <a:solidFill>
                  <a:srgbClr val="000000"/>
                </a:solidFill>
                <a:latin typeface="Times New Roman"/>
              </a:rPr>
              <a:t>(a)</a:t>
            </a:r>
          </a:p>
        </p:txBody>
      </p:sp>
      <p:sp>
        <p:nvSpPr>
          <p:cNvPr id="10" name="TextBox 9"/>
          <p:cNvSpPr txBox="1"/>
          <p:nvPr/>
        </p:nvSpPr>
        <p:spPr>
          <a:xfrm>
            <a:off x="3162538" y="2258043"/>
            <a:ext cx="1196161" cy="775982"/>
          </a:xfrm>
          <a:prstGeom prst="rect">
            <a:avLst/>
          </a:prstGeom>
          <a:noFill/>
        </p:spPr>
        <p:txBody>
          <a:bodyPr vert="horz" wrap="none" lIns="0" tIns="0" rIns="0" bIns="0" rtlCol="0">
            <a:spAutoFit/>
          </a:bodyPr>
          <a:lstStyle/>
          <a:p>
            <a:pPr defTabSz="806867">
              <a:lnSpc>
                <a:spcPts val="1444"/>
              </a:lnSpc>
              <a:tabLst>
                <a:tab pos="33619" algn="l"/>
                <a:tab pos="280162" algn="l"/>
              </a:tabLst>
              <a:defRPr/>
            </a:pPr>
            <a:r>
              <a:rPr lang="en-US" sz="1588"/>
              <a:t>	</a:t>
            </a:r>
            <a:r>
              <a:rPr lang="en-US" sz="1604">
                <a:solidFill>
                  <a:srgbClr val="000000"/>
                </a:solidFill>
                <a:latin typeface="Times New Roman"/>
              </a:rPr>
              <a:t>Current frame</a:t>
            </a:r>
          </a:p>
          <a:p>
            <a:pPr defTabSz="806867">
              <a:lnSpc>
                <a:spcPts val="882"/>
              </a:lnSpc>
              <a:tabLst>
                <a:tab pos="33619" algn="l"/>
                <a:tab pos="280162" algn="l"/>
              </a:tabLst>
              <a:defRPr/>
            </a:pPr>
            <a:endParaRPr lang="en-US" sz="1604">
              <a:solidFill>
                <a:srgbClr val="000000"/>
              </a:solidFill>
              <a:latin typeface="Times New Roman"/>
            </a:endParaRPr>
          </a:p>
          <a:p>
            <a:pPr defTabSz="806867">
              <a:lnSpc>
                <a:spcPts val="1778"/>
              </a:lnSpc>
              <a:tabLst>
                <a:tab pos="33619" algn="l"/>
                <a:tab pos="280162" algn="l"/>
              </a:tabLst>
              <a:defRPr/>
            </a:pPr>
            <a:r>
              <a:rPr lang="en-US" sz="1604">
                <a:solidFill>
                  <a:srgbClr val="000000"/>
                </a:solidFill>
                <a:latin typeface="Times New Roman"/>
              </a:rPr>
              <a:t>		</a:t>
            </a:r>
            <a:r>
              <a:rPr lang="en-US" sz="1604">
                <a:solidFill>
                  <a:srgbClr val="231F20"/>
                </a:solidFill>
                <a:latin typeface="Times New Roman"/>
              </a:rPr>
              <a:t>9   8   7</a:t>
            </a:r>
          </a:p>
          <a:p>
            <a:pPr defTabSz="806867">
              <a:lnSpc>
                <a:spcPts val="2126"/>
              </a:lnSpc>
              <a:tabLst>
                <a:tab pos="33619" algn="l"/>
                <a:tab pos="280162" algn="l"/>
              </a:tabLst>
              <a:defRPr/>
            </a:pPr>
            <a:r>
              <a:rPr lang="en-US" sz="1604">
                <a:solidFill>
                  <a:srgbClr val="231F20"/>
                </a:solidFill>
                <a:latin typeface="Times New Roman"/>
              </a:rPr>
              <a:t>6   5  4   3  2</a:t>
            </a:r>
          </a:p>
        </p:txBody>
      </p:sp>
      <p:sp>
        <p:nvSpPr>
          <p:cNvPr id="11" name="TextBox 10"/>
          <p:cNvSpPr txBox="1"/>
          <p:nvPr/>
        </p:nvSpPr>
        <p:spPr>
          <a:xfrm>
            <a:off x="3162538" y="3137408"/>
            <a:ext cx="6001323" cy="397545"/>
          </a:xfrm>
          <a:prstGeom prst="rect">
            <a:avLst/>
          </a:prstGeom>
          <a:noFill/>
        </p:spPr>
        <p:txBody>
          <a:bodyPr vert="horz" wrap="none" lIns="0" tIns="0" rIns="0" bIns="0" rtlCol="0">
            <a:spAutoFit/>
          </a:bodyPr>
          <a:lstStyle/>
          <a:p>
            <a:pPr defTabSz="806867">
              <a:lnSpc>
                <a:spcPts val="1444"/>
              </a:lnSpc>
              <a:tabLst>
                <a:tab pos="3944681" algn="l"/>
              </a:tabLst>
              <a:defRPr/>
            </a:pPr>
            <a:r>
              <a:rPr lang="en-US" sz="1604">
                <a:solidFill>
                  <a:srgbClr val="231F20"/>
                </a:solidFill>
                <a:latin typeface="Times New Roman"/>
              </a:rPr>
              <a:t>1   0</a:t>
            </a:r>
          </a:p>
          <a:p>
            <a:pPr defTabSz="806867">
              <a:lnSpc>
                <a:spcPts val="1692"/>
              </a:lnSpc>
              <a:tabLst>
                <a:tab pos="3944681" algn="l"/>
              </a:tabLst>
              <a:defRPr/>
            </a:pPr>
            <a:r>
              <a:rPr lang="en-US" sz="1604">
                <a:solidFill>
                  <a:srgbClr val="231F20"/>
                </a:solidFill>
                <a:latin typeface="Times New Roman"/>
              </a:rPr>
              <a:t>	</a:t>
            </a:r>
            <a:r>
              <a:rPr lang="en-US" sz="1604">
                <a:solidFill>
                  <a:srgbClr val="000000"/>
                </a:solidFill>
                <a:latin typeface="Times New Roman"/>
              </a:rPr>
              <a:t>Corresponding positions</a:t>
            </a:r>
          </a:p>
        </p:txBody>
      </p:sp>
      <p:sp>
        <p:nvSpPr>
          <p:cNvPr id="12" name="TextBox 11"/>
          <p:cNvSpPr txBox="1"/>
          <p:nvPr/>
        </p:nvSpPr>
        <p:spPr>
          <a:xfrm>
            <a:off x="7112956" y="2258043"/>
            <a:ext cx="1162178" cy="775982"/>
          </a:xfrm>
          <a:prstGeom prst="rect">
            <a:avLst/>
          </a:prstGeom>
          <a:noFill/>
        </p:spPr>
        <p:txBody>
          <a:bodyPr vert="horz" wrap="none" lIns="0" tIns="0" rIns="0" bIns="0" rtlCol="0">
            <a:spAutoFit/>
          </a:bodyPr>
          <a:lstStyle/>
          <a:p>
            <a:pPr defTabSz="806867">
              <a:lnSpc>
                <a:spcPts val="1444"/>
              </a:lnSpc>
              <a:tabLst>
                <a:tab pos="156891" algn="l"/>
              </a:tabLst>
              <a:defRPr/>
            </a:pPr>
            <a:r>
              <a:rPr lang="en-US" sz="1604">
                <a:solidFill>
                  <a:srgbClr val="000000"/>
                </a:solidFill>
                <a:latin typeface="Times New Roman"/>
              </a:rPr>
              <a:t>Current frame</a:t>
            </a:r>
          </a:p>
          <a:p>
            <a:pPr defTabSz="806867">
              <a:lnSpc>
                <a:spcPts val="882"/>
              </a:lnSpc>
              <a:tabLst>
                <a:tab pos="156891" algn="l"/>
              </a:tabLst>
              <a:defRPr/>
            </a:pPr>
            <a:endParaRPr lang="en-US" sz="1604">
              <a:solidFill>
                <a:srgbClr val="000000"/>
              </a:solidFill>
              <a:latin typeface="Times New Roman"/>
            </a:endParaRPr>
          </a:p>
          <a:p>
            <a:pPr defTabSz="806867">
              <a:lnSpc>
                <a:spcPts val="1778"/>
              </a:lnSpc>
              <a:tabLst>
                <a:tab pos="156891" algn="l"/>
              </a:tabLst>
              <a:defRPr/>
            </a:pPr>
            <a:r>
              <a:rPr lang="en-US" sz="1604">
                <a:solidFill>
                  <a:srgbClr val="000000"/>
                </a:solidFill>
                <a:latin typeface="Times New Roman"/>
              </a:rPr>
              <a:t>	</a:t>
            </a:r>
            <a:r>
              <a:rPr lang="en-US" sz="1604">
                <a:solidFill>
                  <a:srgbClr val="231F20"/>
                </a:solidFill>
                <a:latin typeface="Times New Roman"/>
              </a:rPr>
              <a:t>3  2   1</a:t>
            </a:r>
          </a:p>
          <a:p>
            <a:pPr defTabSz="806867">
              <a:lnSpc>
                <a:spcPts val="2126"/>
              </a:lnSpc>
              <a:tabLst>
                <a:tab pos="156891" algn="l"/>
              </a:tabLst>
              <a:defRPr/>
            </a:pPr>
            <a:r>
              <a:rPr lang="en-US" sz="1604">
                <a:solidFill>
                  <a:srgbClr val="231F20"/>
                </a:solidFill>
                <a:latin typeface="Times New Roman"/>
              </a:rPr>
              <a:t>	</a:t>
            </a:r>
            <a:r>
              <a:rPr lang="en-US" sz="1604">
                <a:solidFill>
                  <a:srgbClr val="000000"/>
                </a:solidFill>
                <a:latin typeface="Times New Roman"/>
              </a:rPr>
              <a:t>0</a:t>
            </a:r>
          </a:p>
        </p:txBody>
      </p:sp>
      <p:sp>
        <p:nvSpPr>
          <p:cNvPr id="13" name="TextBox 12"/>
          <p:cNvSpPr txBox="1"/>
          <p:nvPr/>
        </p:nvSpPr>
        <p:spPr>
          <a:xfrm>
            <a:off x="2468656" y="4519070"/>
            <a:ext cx="5912581"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12.9:    Contexts in CAE for a pixel in the boundary BAB.</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(a) Intra-CAE, (b) Inter-CAE.</a:t>
            </a:r>
          </a:p>
        </p:txBody>
      </p:sp>
      <p:sp>
        <p:nvSpPr>
          <p:cNvPr id="17" name="Footer Placeholder 16">
            <a:extLst>
              <a:ext uri="{FF2B5EF4-FFF2-40B4-BE49-F238E27FC236}">
                <a16:creationId xmlns:a16="http://schemas.microsoft.com/office/drawing/2014/main" id="{599E1267-F0D6-4C1F-9E90-165FE13342E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4744085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446.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91100" cy="5411738"/>
          </a:xfrm>
          <a:prstGeom prst="rect">
            <a:avLst/>
          </a:prstGeom>
          <a:noFill/>
        </p:spPr>
        <p:txBody>
          <a:bodyPr vert="horz" wrap="none" lIns="0" tIns="0" rIns="0" bIns="0" rtlCol="0">
            <a:spAutoFit/>
          </a:bodyPr>
          <a:lstStyle/>
          <a:p>
            <a:pPr defTabSz="806867">
              <a:lnSpc>
                <a:spcPts val="1045"/>
              </a:lnSpc>
              <a:tabLst>
                <a:tab pos="190510" algn="l"/>
                <a:tab pos="425846" algn="l"/>
                <a:tab pos="2689555"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2689555" algn="l"/>
              </a:tabLst>
              <a:defRPr/>
            </a:pPr>
            <a:endParaRPr lang="en-US" sz="1215" i="1">
              <a:solidFill>
                <a:srgbClr val="231F20"/>
              </a:solidFill>
              <a:latin typeface="Segoe UI"/>
            </a:endParaRPr>
          </a:p>
          <a:p>
            <a:pPr defTabSz="806867">
              <a:lnSpc>
                <a:spcPts val="882"/>
              </a:lnSpc>
              <a:tabLst>
                <a:tab pos="190510" algn="l"/>
                <a:tab pos="425846" algn="l"/>
                <a:tab pos="2689555" algn="l"/>
              </a:tabLst>
              <a:defRPr/>
            </a:pPr>
            <a:endParaRPr lang="en-US" sz="1215" i="1">
              <a:solidFill>
                <a:srgbClr val="231F20"/>
              </a:solidFill>
              <a:latin typeface="Segoe UI"/>
            </a:endParaRPr>
          </a:p>
          <a:p>
            <a:pPr defTabSz="806867">
              <a:lnSpc>
                <a:spcPts val="882"/>
              </a:lnSpc>
              <a:tabLst>
                <a:tab pos="190510" algn="l"/>
                <a:tab pos="425846" algn="l"/>
                <a:tab pos="2689555" algn="l"/>
              </a:tabLst>
              <a:defRPr/>
            </a:pPr>
            <a:endParaRPr lang="en-US" sz="1215" i="1">
              <a:solidFill>
                <a:srgbClr val="231F20"/>
              </a:solidFill>
              <a:latin typeface="Segoe UI"/>
            </a:endParaRPr>
          </a:p>
          <a:p>
            <a:pPr defTabSz="806867">
              <a:lnSpc>
                <a:spcPts val="882"/>
              </a:lnSpc>
              <a:tabLst>
                <a:tab pos="190510" algn="l"/>
                <a:tab pos="425846" algn="l"/>
                <a:tab pos="2689555" algn="l"/>
              </a:tabLst>
              <a:defRPr/>
            </a:pPr>
            <a:endParaRPr lang="en-US" sz="1215" i="1">
              <a:solidFill>
                <a:srgbClr val="231F20"/>
              </a:solidFill>
              <a:latin typeface="Segoe UI"/>
            </a:endParaRPr>
          </a:p>
          <a:p>
            <a:pPr defTabSz="806867">
              <a:lnSpc>
                <a:spcPts val="2226"/>
              </a:lnSpc>
              <a:tabLst>
                <a:tab pos="190510" algn="l"/>
                <a:tab pos="425846" algn="l"/>
                <a:tab pos="2689555" algn="l"/>
              </a:tabLst>
              <a:defRPr/>
            </a:pPr>
            <a:r>
              <a:rPr lang="en-US" sz="1215" i="1">
                <a:solidFill>
                  <a:srgbClr val="231F20"/>
                </a:solidFill>
                <a:latin typeface="Segoe UI"/>
              </a:rPr>
              <a:t>			</a:t>
            </a:r>
            <a:r>
              <a:rPr lang="en-US" sz="2100" b="1">
                <a:solidFill>
                  <a:srgbClr val="231F20"/>
                </a:solidFill>
                <a:latin typeface="Segoe UI"/>
              </a:rPr>
              <a:t>CAE (con’t)</a:t>
            </a:r>
          </a:p>
          <a:p>
            <a:pPr defTabSz="806867">
              <a:lnSpc>
                <a:spcPts val="882"/>
              </a:lnSpc>
              <a:tabLst>
                <a:tab pos="190510" algn="l"/>
                <a:tab pos="425846" algn="l"/>
                <a:tab pos="2689555" algn="l"/>
              </a:tabLst>
              <a:defRPr/>
            </a:pPr>
            <a:endParaRPr lang="en-US" sz="2100" b="1">
              <a:solidFill>
                <a:srgbClr val="231F20"/>
              </a:solidFill>
              <a:latin typeface="Segoe UI"/>
            </a:endParaRPr>
          </a:p>
          <a:p>
            <a:pPr defTabSz="806867">
              <a:lnSpc>
                <a:spcPts val="882"/>
              </a:lnSpc>
              <a:tabLst>
                <a:tab pos="190510" algn="l"/>
                <a:tab pos="425846" algn="l"/>
                <a:tab pos="2689555" algn="l"/>
              </a:tabLst>
              <a:defRPr/>
            </a:pPr>
            <a:endParaRPr lang="en-US" sz="2100" b="1">
              <a:solidFill>
                <a:srgbClr val="231F20"/>
              </a:solidFill>
              <a:latin typeface="Segoe UI"/>
            </a:endParaRPr>
          </a:p>
          <a:p>
            <a:pPr defTabSz="806867">
              <a:lnSpc>
                <a:spcPts val="882"/>
              </a:lnSpc>
              <a:tabLst>
                <a:tab pos="190510" algn="l"/>
                <a:tab pos="425846" algn="l"/>
                <a:tab pos="2689555" algn="l"/>
              </a:tabLst>
              <a:defRPr/>
            </a:pPr>
            <a:endParaRPr lang="en-US" sz="2100" b="1">
              <a:solidFill>
                <a:srgbClr val="231F20"/>
              </a:solidFill>
              <a:latin typeface="Segoe UI"/>
            </a:endParaRPr>
          </a:p>
          <a:p>
            <a:pPr defTabSz="806867">
              <a:lnSpc>
                <a:spcPts val="882"/>
              </a:lnSpc>
              <a:tabLst>
                <a:tab pos="190510" algn="l"/>
                <a:tab pos="425846" algn="l"/>
                <a:tab pos="2689555" algn="l"/>
              </a:tabLst>
              <a:defRPr/>
            </a:pPr>
            <a:endParaRPr lang="en-US" sz="2100" b="1">
              <a:solidFill>
                <a:srgbClr val="231F20"/>
              </a:solidFill>
              <a:latin typeface="Segoe UI"/>
            </a:endParaRPr>
          </a:p>
          <a:p>
            <a:pPr defTabSz="806867">
              <a:lnSpc>
                <a:spcPts val="882"/>
              </a:lnSpc>
              <a:tabLst>
                <a:tab pos="190510" algn="l"/>
                <a:tab pos="425846" algn="l"/>
                <a:tab pos="2689555" algn="l"/>
              </a:tabLst>
              <a:defRPr/>
            </a:pPr>
            <a:endParaRPr lang="en-US" sz="2100" b="1">
              <a:solidFill>
                <a:srgbClr val="231F20"/>
              </a:solidFill>
              <a:latin typeface="Segoe UI"/>
            </a:endParaRPr>
          </a:p>
          <a:p>
            <a:pPr defTabSz="806867">
              <a:lnSpc>
                <a:spcPts val="2277"/>
              </a:lnSpc>
              <a:tabLst>
                <a:tab pos="190510" algn="l"/>
                <a:tab pos="425846" algn="l"/>
                <a:tab pos="2689555"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Certain contexts (e.g., all 1s or all 0s) appear more frequently</a:t>
            </a:r>
          </a:p>
          <a:p>
            <a:pPr defTabSz="806867">
              <a:lnSpc>
                <a:spcPts val="2128"/>
              </a:lnSpc>
              <a:tabLst>
                <a:tab pos="190510" algn="l"/>
                <a:tab pos="425846" algn="l"/>
                <a:tab pos="2689555" algn="l"/>
              </a:tabLst>
              <a:defRPr/>
            </a:pPr>
            <a:r>
              <a:rPr lang="en-US" sz="1750">
                <a:solidFill>
                  <a:srgbClr val="231F20"/>
                </a:solidFill>
                <a:latin typeface="Segoe UI"/>
              </a:rPr>
              <a:t>		than others.</a:t>
            </a:r>
          </a:p>
          <a:p>
            <a:pPr defTabSz="806867">
              <a:lnSpc>
                <a:spcPts val="882"/>
              </a:lnSpc>
              <a:tabLst>
                <a:tab pos="190510" algn="l"/>
                <a:tab pos="425846" algn="l"/>
                <a:tab pos="2689555" algn="l"/>
              </a:tabLst>
              <a:defRPr/>
            </a:pPr>
            <a:endParaRPr lang="en-US" sz="1750">
              <a:solidFill>
                <a:srgbClr val="231F20"/>
              </a:solidFill>
              <a:latin typeface="Segoe UI"/>
            </a:endParaRPr>
          </a:p>
          <a:p>
            <a:pPr defTabSz="806867">
              <a:lnSpc>
                <a:spcPts val="882"/>
              </a:lnSpc>
              <a:tabLst>
                <a:tab pos="190510" algn="l"/>
                <a:tab pos="425846" algn="l"/>
                <a:tab pos="2689555" algn="l"/>
              </a:tabLst>
              <a:defRPr/>
            </a:pPr>
            <a:endParaRPr lang="en-US" sz="1750">
              <a:solidFill>
                <a:srgbClr val="231F20"/>
              </a:solidFill>
              <a:latin typeface="Segoe UI"/>
            </a:endParaRPr>
          </a:p>
          <a:p>
            <a:pPr defTabSz="806867">
              <a:lnSpc>
                <a:spcPts val="2015"/>
              </a:lnSpc>
              <a:tabLst>
                <a:tab pos="190510" algn="l"/>
                <a:tab pos="425846" algn="l"/>
                <a:tab pos="2689555" algn="l"/>
              </a:tabLst>
              <a:defRPr/>
            </a:pPr>
            <a:r>
              <a:rPr lang="en-US" sz="1750">
                <a:solidFill>
                  <a:srgbClr val="231F20"/>
                </a:solidFill>
                <a:latin typeface="Segoe UI"/>
              </a:rPr>
              <a:t>		With  some  prior  statistics,  a  probability  table  can  be  built</a:t>
            </a:r>
          </a:p>
          <a:p>
            <a:pPr defTabSz="806867">
              <a:lnSpc>
                <a:spcPts val="2467"/>
              </a:lnSpc>
              <a:tabLst>
                <a:tab pos="190510" algn="l"/>
                <a:tab pos="425846" algn="l"/>
                <a:tab pos="2689555" algn="l"/>
              </a:tabLst>
              <a:defRPr/>
            </a:pPr>
            <a:r>
              <a:rPr lang="en-US" sz="1750">
                <a:solidFill>
                  <a:srgbClr val="231F20"/>
                </a:solidFill>
                <a:latin typeface="Segoe UI"/>
              </a:rPr>
              <a:t>		to indicate the probability of occurrence for each of the 2</a:t>
            </a:r>
            <a:r>
              <a:rPr lang="en-US" sz="1459" i="1">
                <a:solidFill>
                  <a:srgbClr val="231F20"/>
                </a:solidFill>
                <a:latin typeface="Segoe UI"/>
              </a:rPr>
              <a:t>k</a:t>
            </a:r>
          </a:p>
          <a:p>
            <a:pPr defTabSz="806867">
              <a:lnSpc>
                <a:spcPts val="882"/>
              </a:lnSpc>
              <a:tabLst>
                <a:tab pos="190510" algn="l"/>
                <a:tab pos="425846" algn="l"/>
                <a:tab pos="2689555" algn="l"/>
              </a:tabLst>
              <a:defRPr/>
            </a:pPr>
            <a:endParaRPr lang="en-US" sz="1459" i="1">
              <a:solidFill>
                <a:srgbClr val="231F20"/>
              </a:solidFill>
              <a:latin typeface="Segoe UI"/>
            </a:endParaRPr>
          </a:p>
          <a:p>
            <a:pPr defTabSz="806867">
              <a:lnSpc>
                <a:spcPts val="1902"/>
              </a:lnSpc>
              <a:tabLst>
                <a:tab pos="190510" algn="l"/>
                <a:tab pos="425846" algn="l"/>
                <a:tab pos="2689555" algn="l"/>
              </a:tabLst>
              <a:defRPr/>
            </a:pPr>
            <a:r>
              <a:rPr lang="en-US" sz="1459" i="1">
                <a:solidFill>
                  <a:srgbClr val="231F20"/>
                </a:solidFill>
                <a:latin typeface="Segoe UI"/>
              </a:rPr>
              <a:t>		</a:t>
            </a:r>
            <a:r>
              <a:rPr lang="en-US" sz="1750">
                <a:solidFill>
                  <a:srgbClr val="231F20"/>
                </a:solidFill>
                <a:latin typeface="Segoe UI"/>
              </a:rPr>
              <a:t>contexts, where </a:t>
            </a:r>
            <a:r>
              <a:rPr lang="en-US" sz="1750" i="1">
                <a:solidFill>
                  <a:srgbClr val="231F20"/>
                </a:solidFill>
                <a:latin typeface="Segoe UI"/>
              </a:rPr>
              <a:t>k </a:t>
            </a:r>
            <a:r>
              <a:rPr lang="en-US" sz="1750">
                <a:solidFill>
                  <a:srgbClr val="231F20"/>
                </a:solidFill>
                <a:latin typeface="Segoe UI"/>
              </a:rPr>
              <a:t>is the number of neighboring pixels.</a:t>
            </a:r>
          </a:p>
          <a:p>
            <a:pPr defTabSz="806867">
              <a:lnSpc>
                <a:spcPts val="882"/>
              </a:lnSpc>
              <a:tabLst>
                <a:tab pos="190510" algn="l"/>
                <a:tab pos="425846" algn="l"/>
                <a:tab pos="2689555" algn="l"/>
              </a:tabLst>
              <a:defRPr/>
            </a:pPr>
            <a:endParaRPr lang="en-US" sz="1750">
              <a:solidFill>
                <a:srgbClr val="231F20"/>
              </a:solidFill>
              <a:latin typeface="Segoe UI"/>
            </a:endParaRPr>
          </a:p>
          <a:p>
            <a:pPr defTabSz="806867">
              <a:lnSpc>
                <a:spcPts val="3036"/>
              </a:lnSpc>
              <a:tabLst>
                <a:tab pos="190510" algn="l"/>
                <a:tab pos="425846" algn="l"/>
                <a:tab pos="2689555"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Each pixel can look up the table to ﬁnd a probability value</a:t>
            </a:r>
          </a:p>
          <a:p>
            <a:pPr defTabSz="806867">
              <a:lnSpc>
                <a:spcPts val="2457"/>
              </a:lnSpc>
              <a:tabLst>
                <a:tab pos="190510" algn="l"/>
                <a:tab pos="425846" algn="l"/>
                <a:tab pos="2689555" algn="l"/>
              </a:tabLst>
              <a:defRPr/>
            </a:pPr>
            <a:r>
              <a:rPr lang="en-US" sz="1750">
                <a:solidFill>
                  <a:srgbClr val="231F20"/>
                </a:solidFill>
                <a:latin typeface="Segoe UI"/>
              </a:rPr>
              <a:t>		for its context.  CAE simply scans the 16 </a:t>
            </a:r>
            <a:r>
              <a:rPr lang="en-US" sz="1750" i="1">
                <a:solidFill>
                  <a:srgbClr val="231F20"/>
                </a:solidFill>
                <a:latin typeface="Segoe UI"/>
              </a:rPr>
              <a:t>× </a:t>
            </a:r>
            <a:r>
              <a:rPr lang="en-US" sz="1750">
                <a:solidFill>
                  <a:srgbClr val="231F20"/>
                </a:solidFill>
                <a:latin typeface="Segoe UI"/>
              </a:rPr>
              <a:t>16 pixels in each</a:t>
            </a:r>
          </a:p>
          <a:p>
            <a:pPr defTabSz="806867">
              <a:lnSpc>
                <a:spcPts val="2139"/>
              </a:lnSpc>
              <a:tabLst>
                <a:tab pos="190510" algn="l"/>
                <a:tab pos="425846" algn="l"/>
                <a:tab pos="2689555" algn="l"/>
              </a:tabLst>
              <a:defRPr/>
            </a:pPr>
            <a:r>
              <a:rPr lang="en-US" sz="1750">
                <a:solidFill>
                  <a:srgbClr val="231F20"/>
                </a:solidFill>
                <a:latin typeface="Segoe UI"/>
              </a:rPr>
              <a:t>		BAB sequentially and applies Arithmetic coding to eventually</a:t>
            </a:r>
          </a:p>
          <a:p>
            <a:pPr defTabSz="806867">
              <a:lnSpc>
                <a:spcPts val="882"/>
              </a:lnSpc>
              <a:tabLst>
                <a:tab pos="190510" algn="l"/>
                <a:tab pos="425846" algn="l"/>
                <a:tab pos="2689555" algn="l"/>
              </a:tabLst>
              <a:defRPr/>
            </a:pPr>
            <a:endParaRPr lang="en-US" sz="1750">
              <a:solidFill>
                <a:srgbClr val="231F20"/>
              </a:solidFill>
              <a:latin typeface="Segoe UI"/>
            </a:endParaRPr>
          </a:p>
          <a:p>
            <a:pPr defTabSz="806867">
              <a:lnSpc>
                <a:spcPts val="1575"/>
              </a:lnSpc>
              <a:tabLst>
                <a:tab pos="190510" algn="l"/>
                <a:tab pos="425846" algn="l"/>
                <a:tab pos="2689555" algn="l"/>
              </a:tabLst>
              <a:defRPr/>
            </a:pPr>
            <a:r>
              <a:rPr lang="en-US" sz="1750">
                <a:solidFill>
                  <a:srgbClr val="231F20"/>
                </a:solidFill>
                <a:latin typeface="Segoe UI"/>
              </a:rPr>
              <a:t>		derive a single ﬂoating-point number for the BAB.</a:t>
            </a:r>
          </a:p>
          <a:p>
            <a:pPr defTabSz="806867">
              <a:lnSpc>
                <a:spcPts val="882"/>
              </a:lnSpc>
              <a:tabLst>
                <a:tab pos="190510" algn="l"/>
                <a:tab pos="425846" algn="l"/>
                <a:tab pos="2689555" algn="l"/>
              </a:tabLst>
              <a:defRPr/>
            </a:pPr>
            <a:endParaRPr lang="en-US" sz="1750">
              <a:solidFill>
                <a:srgbClr val="231F20"/>
              </a:solidFill>
              <a:latin typeface="Segoe UI"/>
            </a:endParaRPr>
          </a:p>
          <a:p>
            <a:pPr defTabSz="806867">
              <a:lnSpc>
                <a:spcPts val="882"/>
              </a:lnSpc>
              <a:tabLst>
                <a:tab pos="190510" algn="l"/>
                <a:tab pos="425846" algn="l"/>
                <a:tab pos="2689555" algn="l"/>
              </a:tabLst>
              <a:defRPr/>
            </a:pPr>
            <a:endParaRPr lang="en-US" sz="1750">
              <a:solidFill>
                <a:srgbClr val="231F20"/>
              </a:solidFill>
              <a:latin typeface="Segoe UI"/>
            </a:endParaRPr>
          </a:p>
          <a:p>
            <a:pPr defTabSz="806867">
              <a:lnSpc>
                <a:spcPts val="2482"/>
              </a:lnSpc>
              <a:tabLst>
                <a:tab pos="190510" algn="l"/>
                <a:tab pos="425846" algn="l"/>
                <a:tab pos="2689555"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Inter-CAE mode is  a natural extension  of intra-CAE: it  in-</a:t>
            </a:r>
          </a:p>
          <a:p>
            <a:pPr defTabSz="806867">
              <a:lnSpc>
                <a:spcPts val="2139"/>
              </a:lnSpc>
              <a:tabLst>
                <a:tab pos="190510" algn="l"/>
                <a:tab pos="425846" algn="l"/>
                <a:tab pos="2689555" algn="l"/>
              </a:tabLst>
              <a:defRPr/>
            </a:pPr>
            <a:r>
              <a:rPr lang="en-US" sz="1750">
                <a:solidFill>
                  <a:srgbClr val="231F20"/>
                </a:solidFill>
                <a:latin typeface="Segoe UI"/>
              </a:rPr>
              <a:t>		volves both the target and reference alpha maps.</a:t>
            </a:r>
          </a:p>
        </p:txBody>
      </p:sp>
      <p:sp>
        <p:nvSpPr>
          <p:cNvPr id="8" name="Footer Placeholder 7">
            <a:extLst>
              <a:ext uri="{FF2B5EF4-FFF2-40B4-BE49-F238E27FC236}">
                <a16:creationId xmlns:a16="http://schemas.microsoft.com/office/drawing/2014/main" id="{4A13BF88-4DA1-4CCE-8CF0-2D1F3282884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3508326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86D.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68374" cy="4796185"/>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1535288"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215" i="1">
              <a:solidFill>
                <a:srgbClr val="231F20"/>
              </a:solidFill>
              <a:latin typeface="Segoe UI"/>
            </a:endParaRPr>
          </a:p>
          <a:p>
            <a:pPr defTabSz="806867">
              <a:lnSpc>
                <a:spcPts val="2057"/>
              </a:lnSpc>
              <a:tabLst>
                <a:tab pos="190510" algn="l"/>
                <a:tab pos="425846" algn="l"/>
                <a:tab pos="493085" algn="l"/>
                <a:tab pos="750834" algn="l"/>
                <a:tab pos="1535288" algn="l"/>
              </a:tabLst>
              <a:defRPr/>
            </a:pPr>
            <a:r>
              <a:rPr lang="en-US" sz="1215" i="1">
                <a:solidFill>
                  <a:srgbClr val="231F20"/>
                </a:solidFill>
                <a:latin typeface="Segoe UI"/>
              </a:rPr>
              <a:t>					</a:t>
            </a:r>
            <a:r>
              <a:rPr lang="en-US" sz="2100" b="1">
                <a:solidFill>
                  <a:srgbClr val="231F20"/>
                </a:solidFill>
                <a:latin typeface="Segoe UI"/>
              </a:rPr>
              <a:t>II. Gray-scale Shape Coding</a:t>
            </a: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2100" b="1">
              <a:solidFill>
                <a:srgbClr val="231F20"/>
              </a:solidFill>
              <a:latin typeface="Segoe UI"/>
            </a:endParaRPr>
          </a:p>
          <a:p>
            <a:pPr defTabSz="806867">
              <a:lnSpc>
                <a:spcPts val="2277"/>
              </a:lnSpc>
              <a:tabLst>
                <a:tab pos="190510" algn="l"/>
                <a:tab pos="425846" algn="l"/>
                <a:tab pos="493085" algn="l"/>
                <a:tab pos="750834" algn="l"/>
                <a:tab pos="153528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a:t>
            </a:r>
            <a:r>
              <a:rPr lang="en-US" sz="1750" b="1">
                <a:solidFill>
                  <a:srgbClr val="231F20"/>
                </a:solidFill>
                <a:latin typeface="Segoe UI"/>
              </a:rPr>
              <a:t>gray-scale  </a:t>
            </a:r>
            <a:r>
              <a:rPr lang="en-US" sz="1750">
                <a:solidFill>
                  <a:srgbClr val="231F20"/>
                </a:solidFill>
                <a:latin typeface="Segoe UI"/>
              </a:rPr>
              <a:t>here  is  used  to  describe the  </a:t>
            </a:r>
            <a:r>
              <a:rPr lang="en-US" sz="1750" b="1">
                <a:solidFill>
                  <a:srgbClr val="231F20"/>
                </a:solidFill>
                <a:latin typeface="Segoe UI"/>
              </a:rPr>
              <a:t>transparency</a:t>
            </a:r>
          </a:p>
          <a:p>
            <a:pPr defTabSz="806867">
              <a:lnSpc>
                <a:spcPts val="2139"/>
              </a:lnSpc>
              <a:tabLst>
                <a:tab pos="190510" algn="l"/>
                <a:tab pos="425846" algn="l"/>
                <a:tab pos="493085" algn="l"/>
                <a:tab pos="750834" algn="l"/>
                <a:tab pos="1535288" algn="l"/>
              </a:tabLst>
              <a:defRPr/>
            </a:pPr>
            <a:r>
              <a:rPr lang="en-US" sz="1750" b="1">
                <a:solidFill>
                  <a:srgbClr val="231F20"/>
                </a:solidFill>
                <a:latin typeface="Segoe UI"/>
              </a:rPr>
              <a:t>		</a:t>
            </a:r>
            <a:r>
              <a:rPr lang="en-US" sz="1750">
                <a:solidFill>
                  <a:srgbClr val="231F20"/>
                </a:solidFill>
                <a:latin typeface="Segoe UI"/>
              </a:rPr>
              <a:t>of the shape, not the texture.</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2482"/>
              </a:lnSpc>
              <a:tabLst>
                <a:tab pos="190510" algn="l"/>
                <a:tab pos="425846" algn="l"/>
                <a:tab pos="493085" algn="l"/>
                <a:tab pos="750834" algn="l"/>
                <a:tab pos="1535288"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Gray-scale  shape  coding  </a:t>
            </a:r>
            <a:r>
              <a:rPr lang="en-US" sz="1750">
                <a:solidFill>
                  <a:srgbClr val="231F20"/>
                </a:solidFill>
                <a:latin typeface="Segoe UI"/>
              </a:rPr>
              <a:t>in  MPEG-4  employs  the  same</a:t>
            </a:r>
          </a:p>
          <a:p>
            <a:pPr defTabSz="806867">
              <a:lnSpc>
                <a:spcPts val="2128"/>
              </a:lnSpc>
              <a:tabLst>
                <a:tab pos="190510" algn="l"/>
                <a:tab pos="425846" algn="l"/>
                <a:tab pos="493085" algn="l"/>
                <a:tab pos="750834" algn="l"/>
                <a:tab pos="1535288" algn="l"/>
              </a:tabLst>
              <a:defRPr/>
            </a:pPr>
            <a:r>
              <a:rPr lang="en-US" sz="1750">
                <a:solidFill>
                  <a:srgbClr val="231F20"/>
                </a:solidFill>
                <a:latin typeface="Segoe UI"/>
              </a:rPr>
              <a:t>		technique as in the texture coding described above.</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1790"/>
              </a:lnSpc>
              <a:tabLst>
                <a:tab pos="190510" algn="l"/>
                <a:tab pos="425846" algn="l"/>
                <a:tab pos="493085" algn="l"/>
                <a:tab pos="750834" algn="l"/>
                <a:tab pos="1535288"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Uses the alpha map and block-based motion compensa-</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 pos="1535288" algn="l"/>
              </a:tabLst>
              <a:defRPr/>
            </a:pPr>
            <a:r>
              <a:rPr lang="en-US" sz="1750">
                <a:solidFill>
                  <a:srgbClr val="231F20"/>
                </a:solidFill>
                <a:latin typeface="Segoe UI"/>
              </a:rPr>
              <a:t>				tion, and encodes the prediction errors by DCT.</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 pos="1535288"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boundary MBs need padding as before since not all</a:t>
            </a:r>
          </a:p>
          <a:p>
            <a:pPr defTabSz="806867">
              <a:lnSpc>
                <a:spcPts val="882"/>
              </a:lnSpc>
              <a:tabLst>
                <a:tab pos="190510" algn="l"/>
                <a:tab pos="425846" algn="l"/>
                <a:tab pos="493085" algn="l"/>
                <a:tab pos="750834" algn="l"/>
                <a:tab pos="1535288"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 pos="1535288" algn="l"/>
              </a:tabLst>
              <a:defRPr/>
            </a:pPr>
            <a:r>
              <a:rPr lang="en-US" sz="1750">
                <a:solidFill>
                  <a:srgbClr val="231F20"/>
                </a:solidFill>
                <a:latin typeface="Segoe UI"/>
              </a:rPr>
              <a:t>				pixels are in the VOP.</a:t>
            </a:r>
          </a:p>
        </p:txBody>
      </p:sp>
      <p:sp>
        <p:nvSpPr>
          <p:cNvPr id="8" name="Footer Placeholder 7">
            <a:extLst>
              <a:ext uri="{FF2B5EF4-FFF2-40B4-BE49-F238E27FC236}">
                <a16:creationId xmlns:a16="http://schemas.microsoft.com/office/drawing/2014/main" id="{382B702A-E901-4C7D-B692-7E512E070CF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0202961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C65.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94369" cy="5674117"/>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 pos="2017166"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 pos="2017166"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215" i="1">
              <a:solidFill>
                <a:srgbClr val="231F20"/>
              </a:solidFill>
              <a:latin typeface="Segoe UI"/>
            </a:endParaRPr>
          </a:p>
          <a:p>
            <a:pPr defTabSz="806867">
              <a:lnSpc>
                <a:spcPts val="2071"/>
              </a:lnSpc>
              <a:tabLst>
                <a:tab pos="190510" algn="l"/>
                <a:tab pos="425846" algn="l"/>
                <a:tab pos="493085" algn="l"/>
                <a:tab pos="750834" algn="l"/>
                <a:tab pos="2017166" algn="l"/>
              </a:tabLst>
              <a:defRPr/>
            </a:pPr>
            <a:r>
              <a:rPr lang="en-US" sz="1215" i="1">
                <a:solidFill>
                  <a:srgbClr val="231F20"/>
                </a:solidFill>
                <a:latin typeface="Segoe UI"/>
              </a:rPr>
              <a:t>					</a:t>
            </a:r>
            <a:r>
              <a:rPr lang="en-US" sz="2100" b="1">
                <a:solidFill>
                  <a:srgbClr val="231F20"/>
                </a:solidFill>
                <a:latin typeface="Segoe UI"/>
              </a:rPr>
              <a:t>Static Texture Coding</a:t>
            </a:r>
          </a:p>
          <a:p>
            <a:pPr defTabSz="806867">
              <a:lnSpc>
                <a:spcPts val="882"/>
              </a:lnSpc>
              <a:tabLst>
                <a:tab pos="190510" algn="l"/>
                <a:tab pos="425846" algn="l"/>
                <a:tab pos="493085" algn="l"/>
                <a:tab pos="750834" algn="l"/>
                <a:tab pos="201716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2100" b="1">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2100" b="1">
              <a:solidFill>
                <a:srgbClr val="231F20"/>
              </a:solidFill>
              <a:latin typeface="Segoe UI"/>
            </a:endParaRPr>
          </a:p>
          <a:p>
            <a:pPr defTabSz="806867">
              <a:lnSpc>
                <a:spcPts val="2461"/>
              </a:lnSpc>
              <a:tabLst>
                <a:tab pos="190510" algn="l"/>
                <a:tab pos="425846" algn="l"/>
                <a:tab pos="493085" algn="l"/>
                <a:tab pos="750834" algn="l"/>
                <a:tab pos="201716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uses wavelet coding for the texture of static objects.</a:t>
            </a: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2336"/>
              </a:lnSpc>
              <a:tabLst>
                <a:tab pos="190510" algn="l"/>
                <a:tab pos="425846" algn="l"/>
                <a:tab pos="493085" algn="l"/>
                <a:tab pos="750834" algn="l"/>
                <a:tab pos="201716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coding of subbands in MPEG-4 static texture coding is</a:t>
            </a:r>
          </a:p>
          <a:p>
            <a:pPr defTabSz="806867">
              <a:lnSpc>
                <a:spcPts val="1917"/>
              </a:lnSpc>
              <a:tabLst>
                <a:tab pos="190510" algn="l"/>
                <a:tab pos="425846" algn="l"/>
                <a:tab pos="493085" algn="l"/>
                <a:tab pos="750834" algn="l"/>
                <a:tab pos="2017166" algn="l"/>
              </a:tabLst>
              <a:defRPr/>
            </a:pPr>
            <a:r>
              <a:rPr lang="en-US" sz="1750">
                <a:solidFill>
                  <a:srgbClr val="231F20"/>
                </a:solidFill>
                <a:latin typeface="Segoe UI"/>
              </a:rPr>
              <a:t>		conducted in the following manner:</a:t>
            </a: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1578"/>
              </a:lnSpc>
              <a:tabLst>
                <a:tab pos="190510" algn="l"/>
                <a:tab pos="425846" algn="l"/>
                <a:tab pos="493085" algn="l"/>
                <a:tab pos="750834" algn="l"/>
                <a:tab pos="201716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subbands with the lowest frequency are coded using</a:t>
            </a:r>
          </a:p>
          <a:p>
            <a:pPr defTabSz="806867">
              <a:lnSpc>
                <a:spcPts val="2246"/>
              </a:lnSpc>
              <a:tabLst>
                <a:tab pos="190510" algn="l"/>
                <a:tab pos="425846" algn="l"/>
                <a:tab pos="493085" algn="l"/>
                <a:tab pos="750834" algn="l"/>
                <a:tab pos="2017166" algn="l"/>
              </a:tabLst>
              <a:defRPr/>
            </a:pPr>
            <a:r>
              <a:rPr lang="en-US" sz="1750">
                <a:solidFill>
                  <a:srgbClr val="231F20"/>
                </a:solidFill>
                <a:latin typeface="Segoe UI"/>
              </a:rPr>
              <a:t>				DPCM.  Prediction  of  each  coeﬃcient  is  based  on  three</a:t>
            </a:r>
          </a:p>
          <a:p>
            <a:pPr defTabSz="806867">
              <a:lnSpc>
                <a:spcPts val="2246"/>
              </a:lnSpc>
              <a:tabLst>
                <a:tab pos="190510" algn="l"/>
                <a:tab pos="425846" algn="l"/>
                <a:tab pos="493085" algn="l"/>
                <a:tab pos="750834" algn="l"/>
                <a:tab pos="2017166" algn="l"/>
              </a:tabLst>
              <a:defRPr/>
            </a:pPr>
            <a:r>
              <a:rPr lang="en-US" sz="1750">
                <a:solidFill>
                  <a:srgbClr val="231F20"/>
                </a:solidFill>
                <a:latin typeface="Segoe UI"/>
              </a:rPr>
              <a:t>				neighbors.</a:t>
            </a: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2093"/>
              </a:lnSpc>
              <a:tabLst>
                <a:tab pos="190510" algn="l"/>
                <a:tab pos="425846" algn="l"/>
                <a:tab pos="493085" algn="l"/>
                <a:tab pos="750834" algn="l"/>
                <a:tab pos="201716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Coding of other subbands is based on a multiscale zero-</a:t>
            </a:r>
          </a:p>
          <a:p>
            <a:pPr defTabSz="806867">
              <a:lnSpc>
                <a:spcPts val="2246"/>
              </a:lnSpc>
              <a:tabLst>
                <a:tab pos="190510" algn="l"/>
                <a:tab pos="425846" algn="l"/>
                <a:tab pos="493085" algn="l"/>
                <a:tab pos="750834" algn="l"/>
                <a:tab pos="2017166" algn="l"/>
              </a:tabLst>
              <a:defRPr/>
            </a:pPr>
            <a:r>
              <a:rPr lang="en-US" sz="1750">
                <a:solidFill>
                  <a:srgbClr val="231F20"/>
                </a:solidFill>
                <a:latin typeface="Segoe UI"/>
              </a:rPr>
              <a:t>				tree wavelet coding method.</a:t>
            </a: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2395"/>
              </a:lnSpc>
              <a:tabLst>
                <a:tab pos="190510" algn="l"/>
                <a:tab pos="425846" algn="l"/>
                <a:tab pos="493085" algn="l"/>
                <a:tab pos="750834" algn="l"/>
                <a:tab pos="201716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multiscale  zero-tree  has  a  Parent-Child  Relation  tree</a:t>
            </a:r>
          </a:p>
          <a:p>
            <a:pPr defTabSz="806867">
              <a:lnSpc>
                <a:spcPts val="1917"/>
              </a:lnSpc>
              <a:tabLst>
                <a:tab pos="190510" algn="l"/>
                <a:tab pos="425846" algn="l"/>
                <a:tab pos="493085" algn="l"/>
                <a:tab pos="750834" algn="l"/>
                <a:tab pos="2017166" algn="l"/>
              </a:tabLst>
              <a:defRPr/>
            </a:pPr>
            <a:r>
              <a:rPr lang="en-US" sz="1750">
                <a:solidFill>
                  <a:srgbClr val="231F20"/>
                </a:solidFill>
                <a:latin typeface="Segoe UI"/>
              </a:rPr>
              <a:t>		(PCR tree) for each coeﬃcient in the lowest frequency sub-</a:t>
            </a:r>
          </a:p>
          <a:p>
            <a:pPr defTabSz="806867">
              <a:lnSpc>
                <a:spcPts val="2246"/>
              </a:lnSpc>
              <a:tabLst>
                <a:tab pos="190510" algn="l"/>
                <a:tab pos="425846" algn="l"/>
                <a:tab pos="493085" algn="l"/>
                <a:tab pos="750834" algn="l"/>
                <a:tab pos="2017166" algn="l"/>
              </a:tabLst>
              <a:defRPr/>
            </a:pPr>
            <a:r>
              <a:rPr lang="en-US" sz="1750">
                <a:solidFill>
                  <a:srgbClr val="231F20"/>
                </a:solidFill>
                <a:latin typeface="Segoe UI"/>
              </a:rPr>
              <a:t>		band to better track locations of all coeﬃcients.</a:t>
            </a: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 pos="2017166" algn="l"/>
              </a:tabLst>
              <a:defRPr/>
            </a:pPr>
            <a:endParaRPr lang="en-US" sz="1750">
              <a:solidFill>
                <a:srgbClr val="231F20"/>
              </a:solidFill>
              <a:latin typeface="Segoe UI"/>
            </a:endParaRPr>
          </a:p>
          <a:p>
            <a:pPr defTabSz="806867">
              <a:lnSpc>
                <a:spcPts val="2608"/>
              </a:lnSpc>
              <a:tabLst>
                <a:tab pos="190510" algn="l"/>
                <a:tab pos="425846" algn="l"/>
                <a:tab pos="493085" algn="l"/>
                <a:tab pos="750834" algn="l"/>
                <a:tab pos="201716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degree of quantization also aﬀects the data rate.</a:t>
            </a:r>
          </a:p>
        </p:txBody>
      </p:sp>
      <p:sp>
        <p:nvSpPr>
          <p:cNvPr id="8" name="Footer Placeholder 7">
            <a:extLst>
              <a:ext uri="{FF2B5EF4-FFF2-40B4-BE49-F238E27FC236}">
                <a16:creationId xmlns:a16="http://schemas.microsoft.com/office/drawing/2014/main" id="{B264DC64-2636-46AC-A1C3-26BC659B17D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8624836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0F9.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711646" cy="5552802"/>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750834" algn="l"/>
                <a:tab pos="2599903"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515498" algn="l"/>
                <a:tab pos="750834" algn="l"/>
                <a:tab pos="2599903"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1215" i="1">
              <a:solidFill>
                <a:srgbClr val="231F20"/>
              </a:solidFill>
              <a:latin typeface="Segoe UI"/>
            </a:endParaRPr>
          </a:p>
          <a:p>
            <a:pPr defTabSz="806867">
              <a:lnSpc>
                <a:spcPts val="2600"/>
              </a:lnSpc>
              <a:tabLst>
                <a:tab pos="190510" algn="l"/>
                <a:tab pos="425846" algn="l"/>
                <a:tab pos="515498" algn="l"/>
                <a:tab pos="750834" algn="l"/>
                <a:tab pos="2599903" algn="l"/>
              </a:tabLst>
              <a:defRPr/>
            </a:pPr>
            <a:r>
              <a:rPr lang="en-US" sz="1215" i="1">
                <a:solidFill>
                  <a:srgbClr val="231F20"/>
                </a:solidFill>
                <a:latin typeface="Segoe UI"/>
              </a:rPr>
              <a:t>					</a:t>
            </a:r>
            <a:r>
              <a:rPr lang="en-US" sz="2100" b="1">
                <a:solidFill>
                  <a:srgbClr val="231F20"/>
                </a:solidFill>
                <a:latin typeface="Segoe UI"/>
              </a:rPr>
              <a:t>Sprite Coding</a:t>
            </a:r>
          </a:p>
          <a:p>
            <a:pPr defTabSz="806867">
              <a:lnSpc>
                <a:spcPts val="882"/>
              </a:lnSpc>
              <a:tabLst>
                <a:tab pos="190510" algn="l"/>
                <a:tab pos="425846" algn="l"/>
                <a:tab pos="515498" algn="l"/>
                <a:tab pos="750834" algn="l"/>
                <a:tab pos="2599903"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2100" b="1">
              <a:solidFill>
                <a:srgbClr val="231F20"/>
              </a:solidFill>
              <a:latin typeface="Segoe UI"/>
            </a:endParaRPr>
          </a:p>
          <a:p>
            <a:pPr defTabSz="806867">
              <a:lnSpc>
                <a:spcPts val="2277"/>
              </a:lnSpc>
              <a:tabLst>
                <a:tab pos="190510" algn="l"/>
                <a:tab pos="425846" algn="l"/>
                <a:tab pos="515498" algn="l"/>
                <a:tab pos="750834" algn="l"/>
                <a:tab pos="2599903"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  </a:t>
            </a:r>
            <a:r>
              <a:rPr lang="en-US" sz="1750" b="1">
                <a:solidFill>
                  <a:srgbClr val="231F20"/>
                </a:solidFill>
                <a:latin typeface="Segoe UI"/>
              </a:rPr>
              <a:t>sprite  </a:t>
            </a:r>
            <a:r>
              <a:rPr lang="en-US" sz="1750">
                <a:solidFill>
                  <a:srgbClr val="231F20"/>
                </a:solidFill>
                <a:latin typeface="Segoe UI"/>
              </a:rPr>
              <a:t>is  a  graphic  image  that  can  freely  move  around</a:t>
            </a:r>
          </a:p>
          <a:p>
            <a:pPr defTabSz="806867">
              <a:lnSpc>
                <a:spcPts val="2139"/>
              </a:lnSpc>
              <a:tabLst>
                <a:tab pos="190510" algn="l"/>
                <a:tab pos="425846" algn="l"/>
                <a:tab pos="515498" algn="l"/>
                <a:tab pos="750834" algn="l"/>
                <a:tab pos="2599903" algn="l"/>
              </a:tabLst>
              <a:defRPr/>
            </a:pPr>
            <a:r>
              <a:rPr lang="en-US" sz="1750">
                <a:solidFill>
                  <a:srgbClr val="231F20"/>
                </a:solidFill>
                <a:latin typeface="Segoe UI"/>
              </a:rPr>
              <a:t>		within a larger graphic image or a set of images.</a:t>
            </a:r>
          </a:p>
          <a:p>
            <a:pPr defTabSz="806867">
              <a:lnSpc>
                <a:spcPts val="882"/>
              </a:lnSpc>
              <a:tabLst>
                <a:tab pos="190510" algn="l"/>
                <a:tab pos="425846" algn="l"/>
                <a:tab pos="515498" algn="l"/>
                <a:tab pos="750834" algn="l"/>
                <a:tab pos="2599903"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1750">
              <a:solidFill>
                <a:srgbClr val="231F20"/>
              </a:solidFill>
              <a:latin typeface="Segoe UI"/>
            </a:endParaRPr>
          </a:p>
          <a:p>
            <a:pPr defTabSz="806867">
              <a:lnSpc>
                <a:spcPts val="2980"/>
              </a:lnSpc>
              <a:tabLst>
                <a:tab pos="190510" algn="l"/>
                <a:tab pos="425846" algn="l"/>
                <a:tab pos="515498" algn="l"/>
                <a:tab pos="750834" algn="l"/>
                <a:tab pos="2599903"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To separate the foreground object from the background, we</a:t>
            </a:r>
          </a:p>
          <a:p>
            <a:pPr defTabSz="806867">
              <a:lnSpc>
                <a:spcPts val="2128"/>
              </a:lnSpc>
              <a:tabLst>
                <a:tab pos="190510" algn="l"/>
                <a:tab pos="425846" algn="l"/>
                <a:tab pos="515498" algn="l"/>
                <a:tab pos="750834" algn="l"/>
                <a:tab pos="2599903" algn="l"/>
              </a:tabLst>
              <a:defRPr/>
            </a:pPr>
            <a:r>
              <a:rPr lang="en-US" sz="1750">
                <a:solidFill>
                  <a:srgbClr val="231F20"/>
                </a:solidFill>
                <a:latin typeface="Segoe UI"/>
              </a:rPr>
              <a:t>		introduce  the  notion  of  a  </a:t>
            </a:r>
            <a:r>
              <a:rPr lang="en-US" sz="1750" b="1">
                <a:solidFill>
                  <a:srgbClr val="231F20"/>
                </a:solidFill>
                <a:latin typeface="Segoe UI"/>
              </a:rPr>
              <a:t>sprite  panorama</a:t>
            </a:r>
            <a:r>
              <a:rPr lang="en-US" sz="1750">
                <a:solidFill>
                  <a:srgbClr val="231F20"/>
                </a:solidFill>
                <a:latin typeface="Segoe UI"/>
              </a:rPr>
              <a:t>:   a  still  image</a:t>
            </a:r>
          </a:p>
          <a:p>
            <a:pPr defTabSz="806867">
              <a:lnSpc>
                <a:spcPts val="882"/>
              </a:lnSpc>
              <a:tabLst>
                <a:tab pos="190510" algn="l"/>
                <a:tab pos="425846" algn="l"/>
                <a:tab pos="515498" algn="l"/>
                <a:tab pos="750834" algn="l"/>
                <a:tab pos="2599903" algn="l"/>
              </a:tabLst>
              <a:defRPr/>
            </a:pPr>
            <a:endParaRPr lang="en-US" sz="1750">
              <a:solidFill>
                <a:srgbClr val="231F20"/>
              </a:solidFill>
              <a:latin typeface="Segoe UI"/>
            </a:endParaRPr>
          </a:p>
          <a:p>
            <a:pPr defTabSz="806867">
              <a:lnSpc>
                <a:spcPts val="1585"/>
              </a:lnSpc>
              <a:tabLst>
                <a:tab pos="190510" algn="l"/>
                <a:tab pos="425846" algn="l"/>
                <a:tab pos="515498" algn="l"/>
                <a:tab pos="750834" algn="l"/>
                <a:tab pos="2599903" algn="l"/>
              </a:tabLst>
              <a:defRPr/>
            </a:pPr>
            <a:r>
              <a:rPr lang="en-US" sz="1750">
                <a:solidFill>
                  <a:srgbClr val="231F20"/>
                </a:solidFill>
                <a:latin typeface="Segoe UI"/>
              </a:rPr>
              <a:t>		that describes the static background over a sequence of video</a:t>
            </a:r>
          </a:p>
          <a:p>
            <a:pPr defTabSz="806867">
              <a:lnSpc>
                <a:spcPts val="882"/>
              </a:lnSpc>
              <a:tabLst>
                <a:tab pos="190510" algn="l"/>
                <a:tab pos="425846" algn="l"/>
                <a:tab pos="515498" algn="l"/>
                <a:tab pos="750834" algn="l"/>
                <a:tab pos="2599903" algn="l"/>
              </a:tabLst>
              <a:defRPr/>
            </a:pPr>
            <a:endParaRPr lang="en-US" sz="1750">
              <a:solidFill>
                <a:srgbClr val="231F20"/>
              </a:solidFill>
              <a:latin typeface="Segoe UI"/>
            </a:endParaRPr>
          </a:p>
          <a:p>
            <a:pPr defTabSz="806867">
              <a:lnSpc>
                <a:spcPts val="1575"/>
              </a:lnSpc>
              <a:tabLst>
                <a:tab pos="190510" algn="l"/>
                <a:tab pos="425846" algn="l"/>
                <a:tab pos="515498" algn="l"/>
                <a:tab pos="750834" algn="l"/>
                <a:tab pos="2599903" algn="l"/>
              </a:tabLst>
              <a:defRPr/>
            </a:pPr>
            <a:r>
              <a:rPr lang="en-US" sz="1750">
                <a:solidFill>
                  <a:srgbClr val="231F20"/>
                </a:solidFill>
                <a:latin typeface="Segoe UI"/>
              </a:rPr>
              <a:t>		frames.</a:t>
            </a:r>
          </a:p>
          <a:p>
            <a:pPr defTabSz="806867">
              <a:lnSpc>
                <a:spcPts val="882"/>
              </a:lnSpc>
              <a:tabLst>
                <a:tab pos="190510" algn="l"/>
                <a:tab pos="425846" algn="l"/>
                <a:tab pos="515498" algn="l"/>
                <a:tab pos="750834" algn="l"/>
                <a:tab pos="2599903"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2599903" algn="l"/>
              </a:tabLst>
              <a:defRPr/>
            </a:pPr>
            <a:endParaRPr lang="en-US" sz="1750">
              <a:solidFill>
                <a:srgbClr val="231F20"/>
              </a:solidFill>
              <a:latin typeface="Segoe UI"/>
            </a:endParaRPr>
          </a:p>
          <a:p>
            <a:pPr defTabSz="806867">
              <a:lnSpc>
                <a:spcPts val="1840"/>
              </a:lnSpc>
              <a:tabLst>
                <a:tab pos="190510" algn="l"/>
                <a:tab pos="425846" algn="l"/>
                <a:tab pos="515498" algn="l"/>
                <a:tab pos="750834" algn="l"/>
                <a:tab pos="2599903" algn="l"/>
              </a:tabLst>
              <a:defRPr/>
            </a:pPr>
            <a:r>
              <a:rPr lang="en-US" sz="1750">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The  large  sprite  panoramic  image  can  be  encoded  and  sent  to  the</a:t>
            </a:r>
          </a:p>
          <a:p>
            <a:pPr defTabSz="806867">
              <a:lnSpc>
                <a:spcPts val="1673"/>
              </a:lnSpc>
              <a:tabLst>
                <a:tab pos="190510" algn="l"/>
                <a:tab pos="425846" algn="l"/>
                <a:tab pos="515498" algn="l"/>
                <a:tab pos="750834" algn="l"/>
                <a:tab pos="2599903" algn="l"/>
              </a:tabLst>
              <a:defRPr/>
            </a:pPr>
            <a:r>
              <a:rPr lang="en-US" sz="1459">
                <a:solidFill>
                  <a:srgbClr val="231F20"/>
                </a:solidFill>
                <a:latin typeface="Segoe UI"/>
              </a:rPr>
              <a:t>				decoder only once at the beginning of the video sequence.</a:t>
            </a:r>
          </a:p>
          <a:p>
            <a:pPr defTabSz="806867">
              <a:lnSpc>
                <a:spcPts val="882"/>
              </a:lnSpc>
              <a:tabLst>
                <a:tab pos="190510" algn="l"/>
                <a:tab pos="425846" algn="l"/>
                <a:tab pos="515498" algn="l"/>
                <a:tab pos="750834" algn="l"/>
                <a:tab pos="2599903" algn="l"/>
              </a:tabLst>
              <a:defRPr/>
            </a:pPr>
            <a:endParaRPr lang="en-US" sz="1459">
              <a:solidFill>
                <a:srgbClr val="231F20"/>
              </a:solidFill>
              <a:latin typeface="Segoe UI"/>
            </a:endParaRPr>
          </a:p>
          <a:p>
            <a:pPr defTabSz="806867">
              <a:lnSpc>
                <a:spcPts val="2008"/>
              </a:lnSpc>
              <a:tabLst>
                <a:tab pos="190510" algn="l"/>
                <a:tab pos="425846" algn="l"/>
                <a:tab pos="515498" algn="l"/>
                <a:tab pos="750834" algn="l"/>
                <a:tab pos="2599903"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When the decoder receives separately coded foreground objects and</a:t>
            </a:r>
          </a:p>
          <a:p>
            <a:pPr defTabSz="806867">
              <a:lnSpc>
                <a:spcPts val="1673"/>
              </a:lnSpc>
              <a:tabLst>
                <a:tab pos="190510" algn="l"/>
                <a:tab pos="425846" algn="l"/>
                <a:tab pos="515498" algn="l"/>
                <a:tab pos="750834" algn="l"/>
                <a:tab pos="2599903" algn="l"/>
              </a:tabLst>
              <a:defRPr/>
            </a:pPr>
            <a:r>
              <a:rPr lang="en-US" sz="1459">
                <a:solidFill>
                  <a:srgbClr val="231F20"/>
                </a:solidFill>
                <a:latin typeface="Segoe UI"/>
              </a:rPr>
              <a:t>				parameters describing the camera movements thus far, it can recon-</a:t>
            </a:r>
          </a:p>
          <a:p>
            <a:pPr defTabSz="806867">
              <a:lnSpc>
                <a:spcPts val="1673"/>
              </a:lnSpc>
              <a:tabLst>
                <a:tab pos="190510" algn="l"/>
                <a:tab pos="425846" algn="l"/>
                <a:tab pos="515498" algn="l"/>
                <a:tab pos="750834" algn="l"/>
                <a:tab pos="2599903" algn="l"/>
              </a:tabLst>
              <a:defRPr/>
            </a:pPr>
            <a:r>
              <a:rPr lang="en-US" sz="1459">
                <a:solidFill>
                  <a:srgbClr val="231F20"/>
                </a:solidFill>
                <a:latin typeface="Segoe UI"/>
              </a:rPr>
              <a:t>				struct the scene in an eﬃcient manner.</a:t>
            </a:r>
          </a:p>
          <a:p>
            <a:pPr defTabSz="806867">
              <a:lnSpc>
                <a:spcPts val="882"/>
              </a:lnSpc>
              <a:tabLst>
                <a:tab pos="190510" algn="l"/>
                <a:tab pos="425846" algn="l"/>
                <a:tab pos="515498" algn="l"/>
                <a:tab pos="750834" algn="l"/>
                <a:tab pos="2599903" algn="l"/>
              </a:tabLst>
              <a:defRPr/>
            </a:pPr>
            <a:endParaRPr lang="en-US" sz="1459">
              <a:solidFill>
                <a:srgbClr val="231F20"/>
              </a:solidFill>
              <a:latin typeface="Segoe UI"/>
            </a:endParaRPr>
          </a:p>
          <a:p>
            <a:pPr defTabSz="806867">
              <a:lnSpc>
                <a:spcPts val="2008"/>
              </a:lnSpc>
              <a:tabLst>
                <a:tab pos="190510" algn="l"/>
                <a:tab pos="425846" algn="l"/>
                <a:tab pos="515498" algn="l"/>
                <a:tab pos="750834" algn="l"/>
                <a:tab pos="2599903" algn="l"/>
              </a:tabLst>
              <a:defRPr/>
            </a:pPr>
            <a:r>
              <a:rPr lang="en-US" sz="1459">
                <a:solidFill>
                  <a:srgbClr val="231F20"/>
                </a:solidFill>
                <a:latin typeface="Segoe UI"/>
              </a:rPr>
              <a:t>			</a:t>
            </a:r>
            <a:r>
              <a:rPr lang="en-US" sz="1459" b="1">
                <a:solidFill>
                  <a:srgbClr val="231F20"/>
                </a:solidFill>
                <a:latin typeface="Segoe UI"/>
              </a:rPr>
              <a:t>–  </a:t>
            </a:r>
            <a:r>
              <a:rPr lang="en-US" sz="1459">
                <a:solidFill>
                  <a:srgbClr val="231F20"/>
                </a:solidFill>
                <a:latin typeface="Segoe UI"/>
              </a:rPr>
              <a:t>Fig.  12.10 shows a sprite which is a panoramic image stitched from</a:t>
            </a:r>
          </a:p>
          <a:p>
            <a:pPr defTabSz="806867">
              <a:lnSpc>
                <a:spcPts val="1673"/>
              </a:lnSpc>
              <a:tabLst>
                <a:tab pos="190510" algn="l"/>
                <a:tab pos="425846" algn="l"/>
                <a:tab pos="515498" algn="l"/>
                <a:tab pos="750834" algn="l"/>
                <a:tab pos="2599903" algn="l"/>
              </a:tabLst>
              <a:defRPr/>
            </a:pPr>
            <a:r>
              <a:rPr lang="en-US" sz="1459">
                <a:solidFill>
                  <a:srgbClr val="231F20"/>
                </a:solidFill>
                <a:latin typeface="Segoe UI"/>
              </a:rPr>
              <a:t>				a sequence of video frames.</a:t>
            </a:r>
          </a:p>
        </p:txBody>
      </p:sp>
      <p:sp>
        <p:nvSpPr>
          <p:cNvPr id="8" name="Footer Placeholder 7">
            <a:extLst>
              <a:ext uri="{FF2B5EF4-FFF2-40B4-BE49-F238E27FC236}">
                <a16:creationId xmlns:a16="http://schemas.microsoft.com/office/drawing/2014/main" id="{D6C62F3F-7DB7-4F14-8E62-9425E6908E0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2102497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658.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E659.tmp"/>
          <p:cNvPicPr>
            <a:picLocks/>
          </p:cNvPicPr>
          <p:nvPr/>
        </p:nvPicPr>
        <p:blipFill>
          <a:blip r:embed="rId3" cstate="print"/>
          <a:stretch>
            <a:fillRect/>
          </a:stretch>
        </p:blipFill>
        <p:spPr>
          <a:xfrm>
            <a:off x="3664324" y="829235"/>
            <a:ext cx="4863353" cy="3563471"/>
          </a:xfrm>
          <a:prstGeom prst="rect">
            <a:avLst/>
          </a:prstGeom>
        </p:spPr>
      </p:pic>
      <p:sp>
        <p:nvSpPr>
          <p:cNvPr id="5" name="TextBox 4"/>
          <p:cNvSpPr txBox="1"/>
          <p:nvPr/>
        </p:nvSpPr>
        <p:spPr>
          <a:xfrm>
            <a:off x="2468656" y="404644"/>
            <a:ext cx="6351098" cy="5745163"/>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882"/>
              </a:lnSpc>
            </a:pPr>
            <a:endParaRPr lang="en-US" sz="1215" i="1">
              <a:solidFill>
                <a:srgbClr val="231F20"/>
              </a:solidFill>
              <a:latin typeface="Segoe UI"/>
            </a:endParaRPr>
          </a:p>
          <a:p>
            <a:pPr>
              <a:lnSpc>
                <a:spcPts val="2091"/>
              </a:lnSpc>
            </a:pPr>
            <a:r>
              <a:rPr lang="en-US" sz="1750">
                <a:solidFill>
                  <a:srgbClr val="231F20"/>
                </a:solidFill>
                <a:latin typeface="Segoe UI"/>
              </a:rPr>
              <a:t>Fig.   12.10:     Sprite  Coding.   (a)  The  sprite  panoramic  image</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of the background, (b) the foreground object (piper) in a blue-</a:t>
            </a:r>
          </a:p>
          <a:p>
            <a:pPr>
              <a:lnSpc>
                <a:spcPts val="882"/>
              </a:lnSpc>
            </a:pPr>
            <a:endParaRPr lang="en-US" sz="1750">
              <a:solidFill>
                <a:srgbClr val="231F20"/>
              </a:solidFill>
              <a:latin typeface="Segoe UI"/>
            </a:endParaRPr>
          </a:p>
          <a:p>
            <a:pPr>
              <a:lnSpc>
                <a:spcPts val="1585"/>
              </a:lnSpc>
            </a:pPr>
            <a:r>
              <a:rPr lang="en-US" sz="1750">
                <a:solidFill>
                  <a:srgbClr val="231F20"/>
                </a:solidFill>
                <a:latin typeface="Segoe UI"/>
              </a:rPr>
              <a:t>screen image, (c) the composed video scene.</a:t>
            </a:r>
          </a:p>
          <a:p>
            <a:pPr>
              <a:lnSpc>
                <a:spcPts val="882"/>
              </a:lnSpc>
            </a:pPr>
            <a:endParaRPr lang="en-US" sz="1750">
              <a:solidFill>
                <a:srgbClr val="231F20"/>
              </a:solidFill>
              <a:latin typeface="Segoe UI"/>
            </a:endParaRPr>
          </a:p>
          <a:p>
            <a:pPr>
              <a:lnSpc>
                <a:spcPts val="1600"/>
              </a:lnSpc>
            </a:pPr>
            <a:r>
              <a:rPr lang="en-US" sz="1459" i="1">
                <a:solidFill>
                  <a:srgbClr val="231F20"/>
                </a:solidFill>
                <a:latin typeface="Segoe UI"/>
              </a:rPr>
              <a:t>Piper image courtesy of Simon Fraser University Pipe Band.</a:t>
            </a:r>
          </a:p>
        </p:txBody>
      </p:sp>
      <p:sp>
        <p:nvSpPr>
          <p:cNvPr id="9" name="Footer Placeholder 8">
            <a:extLst>
              <a:ext uri="{FF2B5EF4-FFF2-40B4-BE49-F238E27FC236}">
                <a16:creationId xmlns:a16="http://schemas.microsoft.com/office/drawing/2014/main" id="{AC0A9F0D-44F0-4044-A40C-737356BBDA7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08070250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8FA.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325963" cy="5132302"/>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840486"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840486" algn="l"/>
              </a:tabLst>
              <a:defRPr/>
            </a:pPr>
            <a:endParaRPr lang="en-US" sz="1215" i="1">
              <a:solidFill>
                <a:srgbClr val="231F20"/>
              </a:solidFill>
              <a:latin typeface="Segoe UI"/>
            </a:endParaRPr>
          </a:p>
          <a:p>
            <a:pPr defTabSz="806867">
              <a:lnSpc>
                <a:spcPts val="882"/>
              </a:lnSpc>
              <a:tabLst>
                <a:tab pos="190510" algn="l"/>
                <a:tab pos="425846" algn="l"/>
                <a:tab pos="493085" algn="l"/>
                <a:tab pos="840486" algn="l"/>
              </a:tabLst>
              <a:defRPr/>
            </a:pPr>
            <a:endParaRPr lang="en-US" sz="1215" i="1">
              <a:solidFill>
                <a:srgbClr val="231F20"/>
              </a:solidFill>
              <a:latin typeface="Segoe UI"/>
            </a:endParaRPr>
          </a:p>
          <a:p>
            <a:pPr defTabSz="806867">
              <a:lnSpc>
                <a:spcPts val="882"/>
              </a:lnSpc>
              <a:tabLst>
                <a:tab pos="190510" algn="l"/>
                <a:tab pos="425846" algn="l"/>
                <a:tab pos="493085" algn="l"/>
                <a:tab pos="840486" algn="l"/>
              </a:tabLst>
              <a:defRPr/>
            </a:pPr>
            <a:endParaRPr lang="en-US" sz="1215" i="1">
              <a:solidFill>
                <a:srgbClr val="231F20"/>
              </a:solidFill>
              <a:latin typeface="Segoe UI"/>
            </a:endParaRPr>
          </a:p>
          <a:p>
            <a:pPr defTabSz="806867">
              <a:lnSpc>
                <a:spcPts val="882"/>
              </a:lnSpc>
              <a:tabLst>
                <a:tab pos="190510" algn="l"/>
                <a:tab pos="425846" algn="l"/>
                <a:tab pos="493085" algn="l"/>
                <a:tab pos="840486" algn="l"/>
              </a:tabLst>
              <a:defRPr/>
            </a:pPr>
            <a:endParaRPr lang="en-US" sz="1215" i="1">
              <a:solidFill>
                <a:srgbClr val="231F20"/>
              </a:solidFill>
              <a:latin typeface="Segoe UI"/>
            </a:endParaRPr>
          </a:p>
          <a:p>
            <a:pPr defTabSz="806867">
              <a:lnSpc>
                <a:spcPts val="882"/>
              </a:lnSpc>
              <a:tabLst>
                <a:tab pos="190510" algn="l"/>
                <a:tab pos="425846" algn="l"/>
                <a:tab pos="493085" algn="l"/>
                <a:tab pos="840486" algn="l"/>
              </a:tabLst>
              <a:defRPr/>
            </a:pPr>
            <a:endParaRPr lang="en-US" sz="1215" i="1">
              <a:solidFill>
                <a:srgbClr val="231F20"/>
              </a:solidFill>
              <a:latin typeface="Segoe UI"/>
            </a:endParaRPr>
          </a:p>
          <a:p>
            <a:pPr defTabSz="806867">
              <a:lnSpc>
                <a:spcPts val="2678"/>
              </a:lnSpc>
              <a:tabLst>
                <a:tab pos="190510" algn="l"/>
                <a:tab pos="425846" algn="l"/>
                <a:tab pos="493085" algn="l"/>
                <a:tab pos="840486" algn="l"/>
              </a:tabLst>
              <a:defRPr/>
            </a:pPr>
            <a:r>
              <a:rPr lang="en-US" sz="1215" i="1">
                <a:solidFill>
                  <a:srgbClr val="231F20"/>
                </a:solidFill>
                <a:latin typeface="Segoe UI"/>
              </a:rPr>
              <a:t>				</a:t>
            </a:r>
            <a:r>
              <a:rPr lang="en-US" sz="2100" b="1">
                <a:solidFill>
                  <a:srgbClr val="231F20"/>
                </a:solidFill>
                <a:latin typeface="Segoe UI"/>
              </a:rPr>
              <a:t>Global Motion Compensation (GMC)</a:t>
            </a:r>
          </a:p>
          <a:p>
            <a:pPr defTabSz="806867">
              <a:lnSpc>
                <a:spcPts val="882"/>
              </a:lnSpc>
              <a:tabLst>
                <a:tab pos="190510" algn="l"/>
                <a:tab pos="425846" algn="l"/>
                <a:tab pos="493085" algn="l"/>
                <a:tab pos="840486" algn="l"/>
              </a:tabLst>
              <a:defRPr/>
            </a:pPr>
            <a:endParaRPr lang="en-US" sz="2100" b="1">
              <a:solidFill>
                <a:srgbClr val="231F20"/>
              </a:solidFill>
              <a:latin typeface="Segoe UI"/>
            </a:endParaRPr>
          </a:p>
          <a:p>
            <a:pPr defTabSz="806867">
              <a:lnSpc>
                <a:spcPts val="882"/>
              </a:lnSpc>
              <a:tabLst>
                <a:tab pos="190510" algn="l"/>
                <a:tab pos="425846" algn="l"/>
                <a:tab pos="493085" algn="l"/>
                <a:tab pos="840486" algn="l"/>
              </a:tabLst>
              <a:defRPr/>
            </a:pPr>
            <a:endParaRPr lang="en-US" sz="2100" b="1">
              <a:solidFill>
                <a:srgbClr val="231F20"/>
              </a:solidFill>
              <a:latin typeface="Segoe UI"/>
            </a:endParaRPr>
          </a:p>
          <a:p>
            <a:pPr defTabSz="806867">
              <a:lnSpc>
                <a:spcPts val="882"/>
              </a:lnSpc>
              <a:tabLst>
                <a:tab pos="190510" algn="l"/>
                <a:tab pos="425846" algn="l"/>
                <a:tab pos="493085" algn="l"/>
                <a:tab pos="840486" algn="l"/>
              </a:tabLst>
              <a:defRPr/>
            </a:pPr>
            <a:endParaRPr lang="en-US" sz="2100" b="1">
              <a:solidFill>
                <a:srgbClr val="231F20"/>
              </a:solidFill>
              <a:latin typeface="Segoe UI"/>
            </a:endParaRPr>
          </a:p>
          <a:p>
            <a:pPr defTabSz="806867">
              <a:lnSpc>
                <a:spcPts val="2793"/>
              </a:lnSpc>
              <a:tabLst>
                <a:tab pos="190510" algn="l"/>
                <a:tab pos="425846" algn="l"/>
                <a:tab pos="493085" algn="l"/>
                <a:tab pos="84048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“Global” – overall change due to camera motions (pan, tilt,</a:t>
            </a:r>
          </a:p>
          <a:p>
            <a:pPr defTabSz="806867">
              <a:lnSpc>
                <a:spcPts val="2128"/>
              </a:lnSpc>
              <a:tabLst>
                <a:tab pos="190510" algn="l"/>
                <a:tab pos="425846" algn="l"/>
                <a:tab pos="493085" algn="l"/>
                <a:tab pos="840486" algn="l"/>
              </a:tabLst>
              <a:defRPr/>
            </a:pPr>
            <a:r>
              <a:rPr lang="en-US" sz="1750">
                <a:solidFill>
                  <a:srgbClr val="231F20"/>
                </a:solidFill>
                <a:latin typeface="Segoe UI"/>
              </a:rPr>
              <a:t>		rotation and zoom)</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2015"/>
              </a:lnSpc>
              <a:tabLst>
                <a:tab pos="190510" algn="l"/>
                <a:tab pos="425846" algn="l"/>
                <a:tab pos="493085" algn="l"/>
                <a:tab pos="840486" algn="l"/>
              </a:tabLst>
              <a:defRPr/>
            </a:pPr>
            <a:r>
              <a:rPr lang="en-US" sz="1750">
                <a:solidFill>
                  <a:srgbClr val="231F20"/>
                </a:solidFill>
                <a:latin typeface="Segoe UI"/>
              </a:rPr>
              <a:t>		Without  GMC this  will cause a  large number of signiﬁcant</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1585"/>
              </a:lnSpc>
              <a:tabLst>
                <a:tab pos="190510" algn="l"/>
                <a:tab pos="425846" algn="l"/>
                <a:tab pos="493085" algn="l"/>
                <a:tab pos="840486" algn="l"/>
              </a:tabLst>
              <a:defRPr/>
            </a:pPr>
            <a:r>
              <a:rPr lang="en-US" sz="1750">
                <a:solidFill>
                  <a:srgbClr val="231F20"/>
                </a:solidFill>
                <a:latin typeface="Segoe UI"/>
              </a:rPr>
              <a:t>		motion vectors</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2472"/>
              </a:lnSpc>
              <a:tabLst>
                <a:tab pos="190510" algn="l"/>
                <a:tab pos="425846" algn="l"/>
                <a:tab pos="493085" algn="l"/>
                <a:tab pos="84048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There are four major components within the GMC algorithm:</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2353"/>
              </a:lnSpc>
              <a:tabLst>
                <a:tab pos="190510" algn="l"/>
                <a:tab pos="425846" algn="l"/>
                <a:tab pos="493085" algn="l"/>
                <a:tab pos="84048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Global motion estimation</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2305"/>
              </a:lnSpc>
              <a:tabLst>
                <a:tab pos="190510" algn="l"/>
                <a:tab pos="425846" algn="l"/>
                <a:tab pos="493085" algn="l"/>
                <a:tab pos="84048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Warping and blending</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2305"/>
              </a:lnSpc>
              <a:tabLst>
                <a:tab pos="190510" algn="l"/>
                <a:tab pos="425846" algn="l"/>
                <a:tab pos="493085" algn="l"/>
                <a:tab pos="84048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Motion trajectory coding</a:t>
            </a:r>
          </a:p>
          <a:p>
            <a:pPr defTabSz="806867">
              <a:lnSpc>
                <a:spcPts val="882"/>
              </a:lnSpc>
              <a:tabLst>
                <a:tab pos="190510" algn="l"/>
                <a:tab pos="425846" algn="l"/>
                <a:tab pos="493085" algn="l"/>
                <a:tab pos="840486" algn="l"/>
              </a:tabLst>
              <a:defRPr/>
            </a:pPr>
            <a:endParaRPr lang="en-US" sz="1750">
              <a:solidFill>
                <a:srgbClr val="231F20"/>
              </a:solidFill>
              <a:latin typeface="Segoe UI"/>
            </a:endParaRPr>
          </a:p>
          <a:p>
            <a:pPr defTabSz="806867">
              <a:lnSpc>
                <a:spcPts val="2305"/>
              </a:lnSpc>
              <a:tabLst>
                <a:tab pos="190510" algn="l"/>
                <a:tab pos="425846" algn="l"/>
                <a:tab pos="493085" algn="l"/>
                <a:tab pos="840486"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Choice of LMC (Local Motion Compensation) or GMC.</a:t>
            </a:r>
          </a:p>
        </p:txBody>
      </p:sp>
      <p:sp>
        <p:nvSpPr>
          <p:cNvPr id="8" name="Footer Placeholder 7">
            <a:extLst>
              <a:ext uri="{FF2B5EF4-FFF2-40B4-BE49-F238E27FC236}">
                <a16:creationId xmlns:a16="http://schemas.microsoft.com/office/drawing/2014/main" id="{4A4181E2-D10E-4F59-85B4-66ED1F81B9E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15241399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D9D.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EDAE.tmp"/>
          <p:cNvPicPr>
            <a:picLocks/>
          </p:cNvPicPr>
          <p:nvPr/>
        </p:nvPicPr>
        <p:blipFill>
          <a:blip r:embed="rId3" cstate="print"/>
          <a:stretch>
            <a:fillRect/>
          </a:stretch>
        </p:blipFill>
        <p:spPr>
          <a:xfrm>
            <a:off x="5446059" y="4594412"/>
            <a:ext cx="1792941" cy="22412"/>
          </a:xfrm>
          <a:prstGeom prst="rect">
            <a:avLst/>
          </a:prstGeom>
        </p:spPr>
      </p:pic>
      <p:pic>
        <p:nvPicPr>
          <p:cNvPr id="4" name="Picture 3" descr="ws_EDAF.tmp"/>
          <p:cNvPicPr>
            <a:picLocks/>
          </p:cNvPicPr>
          <p:nvPr/>
        </p:nvPicPr>
        <p:blipFill>
          <a:blip r:embed="rId4" cstate="print"/>
          <a:stretch>
            <a:fillRect/>
          </a:stretch>
        </p:blipFill>
        <p:spPr>
          <a:xfrm>
            <a:off x="5423647" y="5546912"/>
            <a:ext cx="1804147" cy="33618"/>
          </a:xfrm>
          <a:prstGeom prst="rect">
            <a:avLst/>
          </a:prstGeom>
        </p:spPr>
      </p:pic>
      <p:sp>
        <p:nvSpPr>
          <p:cNvPr id="6" name="TextBox 5"/>
          <p:cNvSpPr txBox="1"/>
          <p:nvPr/>
        </p:nvSpPr>
        <p:spPr>
          <a:xfrm>
            <a:off x="4887722" y="5425702"/>
            <a:ext cx="2123979" cy="339324"/>
          </a:xfrm>
          <a:prstGeom prst="rect">
            <a:avLst/>
          </a:prstGeom>
          <a:noFill/>
        </p:spPr>
        <p:txBody>
          <a:bodyPr vert="horz" wrap="none" lIns="0" tIns="0" rIns="0" bIns="0" rtlCol="0">
            <a:spAutoFit/>
          </a:bodyPr>
          <a:lstStyle/>
          <a:p>
            <a:pPr>
              <a:lnSpc>
                <a:spcPts val="3028"/>
              </a:lnSpc>
            </a:pPr>
            <a:r>
              <a:rPr lang="it-IT" sz="1750" i="1">
                <a:solidFill>
                  <a:srgbClr val="231F20"/>
                </a:solidFill>
                <a:latin typeface="Segoe UI"/>
              </a:rPr>
              <a:t>y</a:t>
            </a:r>
            <a:r>
              <a:rPr lang="it-IT" sz="1459" i="1">
                <a:solidFill>
                  <a:srgbClr val="231F20"/>
                </a:solidFill>
                <a:latin typeface="Segoe UI"/>
              </a:rPr>
              <a:t>i </a:t>
            </a:r>
            <a:r>
              <a:rPr lang="it-IT" sz="1750">
                <a:solidFill>
                  <a:srgbClr val="231F20"/>
                </a:solidFill>
                <a:latin typeface="Segoe UI"/>
              </a:rPr>
              <a:t>=  </a:t>
            </a:r>
            <a:r>
              <a:rPr lang="it-IT" sz="1750" i="1">
                <a:solidFill>
                  <a:srgbClr val="231F20"/>
                </a:solidFill>
                <a:latin typeface="Segoe UI"/>
              </a:rPr>
              <a:t>a</a:t>
            </a:r>
            <a:r>
              <a:rPr lang="it-IT" sz="1459">
                <a:solidFill>
                  <a:srgbClr val="231F20"/>
                </a:solidFill>
                <a:latin typeface="Segoe UI"/>
              </a:rPr>
              <a:t>3 </a:t>
            </a:r>
            <a:r>
              <a:rPr lang="it-IT" sz="1750" i="1">
                <a:solidFill>
                  <a:srgbClr val="231F20"/>
                </a:solidFill>
                <a:latin typeface="Segoe UI"/>
              </a:rPr>
              <a:t>x  </a:t>
            </a:r>
            <a:r>
              <a:rPr lang="it-IT" sz="1750">
                <a:solidFill>
                  <a:srgbClr val="231F20"/>
                </a:solidFill>
                <a:latin typeface="Segoe UI"/>
              </a:rPr>
              <a:t>+</a:t>
            </a:r>
            <a:r>
              <a:rPr lang="it-IT" sz="1459">
                <a:solidFill>
                  <a:srgbClr val="231F20"/>
                </a:solidFill>
                <a:latin typeface="Segoe UI"/>
              </a:rPr>
              <a:t>4 </a:t>
            </a:r>
            <a:r>
              <a:rPr lang="it-IT" sz="1750" i="1">
                <a:solidFill>
                  <a:srgbClr val="231F20"/>
                </a:solidFill>
                <a:latin typeface="Segoe UI"/>
              </a:rPr>
              <a:t>a</a:t>
            </a:r>
            <a:r>
              <a:rPr lang="it-IT" sz="1459" i="1">
                <a:solidFill>
                  <a:srgbClr val="231F20"/>
                </a:solidFill>
                <a:latin typeface="Segoe UI"/>
              </a:rPr>
              <a:t>i </a:t>
            </a:r>
            <a:r>
              <a:rPr lang="it-IT" sz="1750" i="1">
                <a:solidFill>
                  <a:srgbClr val="231F20"/>
                </a:solidFill>
                <a:latin typeface="Segoe UI"/>
              </a:rPr>
              <a:t>y  </a:t>
            </a:r>
            <a:r>
              <a:rPr lang="it-IT" sz="1750">
                <a:solidFill>
                  <a:srgbClr val="231F20"/>
                </a:solidFill>
                <a:latin typeface="Segoe UI"/>
              </a:rPr>
              <a:t>+ 1</a:t>
            </a:r>
            <a:r>
              <a:rPr lang="it-IT" sz="1459" i="1">
                <a:solidFill>
                  <a:srgbClr val="231F20"/>
                </a:solidFill>
                <a:latin typeface="Segoe UI"/>
              </a:rPr>
              <a:t>i</a:t>
            </a:r>
            <a:endParaRPr lang="en-US" sz="1459" i="1">
              <a:solidFill>
                <a:srgbClr val="231F20"/>
              </a:solidFill>
              <a:latin typeface="Segoe UI"/>
            </a:endParaRPr>
          </a:p>
        </p:txBody>
      </p:sp>
      <p:sp>
        <p:nvSpPr>
          <p:cNvPr id="7" name="TextBox 6"/>
          <p:cNvSpPr txBox="1"/>
          <p:nvPr/>
        </p:nvSpPr>
        <p:spPr>
          <a:xfrm>
            <a:off x="2468656" y="404643"/>
            <a:ext cx="6419963" cy="1496692"/>
          </a:xfrm>
          <a:prstGeom prst="rect">
            <a:avLst/>
          </a:prstGeom>
          <a:noFill/>
        </p:spPr>
        <p:txBody>
          <a:bodyPr vert="horz" wrap="none" lIns="0" tIns="0" rIns="0" bIns="0" rtlCol="0">
            <a:spAutoFit/>
          </a:bodyPr>
          <a:lstStyle/>
          <a:p>
            <a:pPr defTabSz="806867">
              <a:lnSpc>
                <a:spcPts val="1045"/>
              </a:lnSpc>
              <a:tabLst>
                <a:tab pos="190510" algn="l"/>
                <a:tab pos="425846" algn="l"/>
              </a:tabLst>
              <a:defRPr/>
            </a:pPr>
            <a:r>
              <a:rPr lang="en-US" sz="1215" i="1">
                <a:solidFill>
                  <a:srgbClr val="231F20"/>
                </a:solidFill>
                <a:latin typeface="Segoe UI"/>
              </a:rPr>
              <a:t>Fundamentals of Multimedia, Chapter 12</a:t>
            </a: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882"/>
              </a:lnSpc>
              <a:tabLst>
                <a:tab pos="190510" algn="l"/>
                <a:tab pos="425846" algn="l"/>
              </a:tabLst>
              <a:defRPr/>
            </a:pPr>
            <a:endParaRPr lang="en-US" sz="1215" i="1">
              <a:solidFill>
                <a:srgbClr val="231F20"/>
              </a:solidFill>
              <a:latin typeface="Segoe UI"/>
            </a:endParaRPr>
          </a:p>
          <a:p>
            <a:pPr defTabSz="806867">
              <a:lnSpc>
                <a:spcPts val="2318"/>
              </a:lnSpc>
              <a:tabLst>
                <a:tab pos="190510" algn="l"/>
                <a:tab pos="425846" algn="l"/>
              </a:tabLst>
              <a:defRPr/>
            </a:pPr>
            <a:r>
              <a:rPr lang="en-US" sz="1215" i="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Global motion is computed by minimizing the sum of square</a:t>
            </a:r>
          </a:p>
          <a:p>
            <a:pPr defTabSz="806867">
              <a:lnSpc>
                <a:spcPts val="2457"/>
              </a:lnSpc>
              <a:tabLst>
                <a:tab pos="190510" algn="l"/>
                <a:tab pos="425846" algn="l"/>
              </a:tabLst>
              <a:defRPr/>
            </a:pPr>
            <a:r>
              <a:rPr lang="en-US" sz="1750">
                <a:solidFill>
                  <a:srgbClr val="231F20"/>
                </a:solidFill>
                <a:latin typeface="Segoe UI"/>
              </a:rPr>
              <a:t>		diﬀerences between the sprite </a:t>
            </a:r>
            <a:r>
              <a:rPr lang="en-US" sz="1750" i="1">
                <a:solidFill>
                  <a:srgbClr val="231F20"/>
                </a:solidFill>
                <a:latin typeface="Segoe UI"/>
              </a:rPr>
              <a:t>S </a:t>
            </a:r>
            <a:r>
              <a:rPr lang="en-US" sz="1750">
                <a:solidFill>
                  <a:srgbClr val="231F20"/>
                </a:solidFill>
                <a:latin typeface="Segoe UI"/>
              </a:rPr>
              <a:t>and the global motion com-</a:t>
            </a:r>
          </a:p>
          <a:p>
            <a:pPr defTabSz="806867">
              <a:lnSpc>
                <a:spcPts val="2467"/>
              </a:lnSpc>
              <a:tabLst>
                <a:tab pos="190510" algn="l"/>
                <a:tab pos="425846" algn="l"/>
              </a:tabLst>
              <a:defRPr/>
            </a:pPr>
            <a:r>
              <a:rPr lang="en-US" sz="1750">
                <a:solidFill>
                  <a:srgbClr val="231F20"/>
                </a:solidFill>
                <a:latin typeface="Segoe UI"/>
              </a:rPr>
              <a:t>		pensated image </a:t>
            </a:r>
            <a:r>
              <a:rPr lang="en-US" sz="1750" i="1">
                <a:solidFill>
                  <a:srgbClr val="231F20"/>
                </a:solidFill>
                <a:latin typeface="Segoe UI"/>
              </a:rPr>
              <a:t>I </a:t>
            </a:r>
            <a:r>
              <a:rPr lang="en-US" sz="1750">
                <a:solidFill>
                  <a:srgbClr val="231F20"/>
                </a:solidFill>
                <a:latin typeface="Segoe UI"/>
              </a:rPr>
              <a:t>:</a:t>
            </a:r>
          </a:p>
        </p:txBody>
      </p:sp>
      <p:sp>
        <p:nvSpPr>
          <p:cNvPr id="8" name="TextBox 7"/>
          <p:cNvSpPr txBox="1"/>
          <p:nvPr/>
        </p:nvSpPr>
        <p:spPr>
          <a:xfrm>
            <a:off x="4664617" y="2679547"/>
            <a:ext cx="327013" cy="230832"/>
          </a:xfrm>
          <a:prstGeom prst="rect">
            <a:avLst/>
          </a:prstGeom>
          <a:noFill/>
        </p:spPr>
        <p:txBody>
          <a:bodyPr vert="horz" wrap="none" lIns="0" tIns="0" rIns="0" bIns="0" rtlCol="0">
            <a:spAutoFit/>
          </a:bodyPr>
          <a:lstStyle/>
          <a:p>
            <a:pPr>
              <a:lnSpc>
                <a:spcPts val="1834"/>
              </a:lnSpc>
            </a:pPr>
            <a:r>
              <a:rPr lang="en-US" sz="1750" i="1">
                <a:solidFill>
                  <a:srgbClr val="231F20"/>
                </a:solidFill>
                <a:latin typeface="Segoe UI"/>
              </a:rPr>
              <a:t>E </a:t>
            </a:r>
            <a:r>
              <a:rPr lang="en-US" sz="1750">
                <a:solidFill>
                  <a:srgbClr val="231F20"/>
                </a:solidFill>
                <a:latin typeface="Segoe UI"/>
              </a:rPr>
              <a:t>=</a:t>
            </a:r>
          </a:p>
        </p:txBody>
      </p:sp>
      <p:sp>
        <p:nvSpPr>
          <p:cNvPr id="9" name="TextBox 8"/>
          <p:cNvSpPr txBox="1"/>
          <p:nvPr/>
        </p:nvSpPr>
        <p:spPr>
          <a:xfrm>
            <a:off x="5197064" y="2457937"/>
            <a:ext cx="2280753" cy="692497"/>
          </a:xfrm>
          <a:prstGeom prst="rect">
            <a:avLst/>
          </a:prstGeom>
          <a:noFill/>
        </p:spPr>
        <p:txBody>
          <a:bodyPr vert="horz" wrap="none" lIns="0" tIns="0" rIns="0" bIns="0" rtlCol="0">
            <a:spAutoFit/>
          </a:bodyPr>
          <a:lstStyle/>
          <a:p>
            <a:pPr defTabSz="806867">
              <a:lnSpc>
                <a:spcPts val="1528"/>
              </a:lnSpc>
              <a:tabLst>
                <a:tab pos="100858" algn="l"/>
                <a:tab pos="369814" algn="l"/>
              </a:tabLst>
              <a:defRPr/>
            </a:pPr>
            <a:r>
              <a:rPr lang="pt-BR" sz="1588"/>
              <a:t>	</a:t>
            </a:r>
            <a:r>
              <a:rPr lang="pt-BR" sz="1459" i="1">
                <a:solidFill>
                  <a:srgbClr val="231F20"/>
                </a:solidFill>
                <a:latin typeface="Segoe UI"/>
              </a:rPr>
              <a:t>N</a:t>
            </a:r>
          </a:p>
          <a:p>
            <a:pPr defTabSz="806867">
              <a:lnSpc>
                <a:spcPts val="2436"/>
              </a:lnSpc>
              <a:tabLst>
                <a:tab pos="100858" algn="l"/>
                <a:tab pos="369814" algn="l"/>
              </a:tabLst>
              <a:defRPr/>
            </a:pPr>
            <a:r>
              <a:rPr lang="pt-BR" sz="1459" i="1">
                <a:solidFill>
                  <a:srgbClr val="231F20"/>
                </a:solidFill>
                <a:latin typeface="Segoe UI"/>
              </a:rPr>
              <a:t>		</a:t>
            </a:r>
            <a:r>
              <a:rPr lang="pt-BR" sz="1750">
                <a:solidFill>
                  <a:srgbClr val="231F20"/>
                </a:solidFill>
                <a:latin typeface="Segoe UI"/>
              </a:rPr>
              <a:t>(</a:t>
            </a:r>
            <a:r>
              <a:rPr lang="pt-BR" sz="1750" i="1">
                <a:solidFill>
                  <a:srgbClr val="231F20"/>
                </a:solidFill>
                <a:latin typeface="Segoe UI"/>
              </a:rPr>
              <a:t>S </a:t>
            </a:r>
            <a:r>
              <a:rPr lang="pt-BR" sz="1750">
                <a:solidFill>
                  <a:srgbClr val="231F20"/>
                </a:solidFill>
                <a:latin typeface="Segoe UI"/>
              </a:rPr>
              <a:t>(</a:t>
            </a:r>
            <a:r>
              <a:rPr lang="pt-BR" sz="1750" i="1">
                <a:solidFill>
                  <a:srgbClr val="231F20"/>
                </a:solidFill>
                <a:latin typeface="Segoe UI"/>
              </a:rPr>
              <a:t>x</a:t>
            </a:r>
            <a:r>
              <a:rPr lang="pt-BR" sz="1459" i="1">
                <a:solidFill>
                  <a:srgbClr val="231F20"/>
                </a:solidFill>
                <a:latin typeface="Segoe UI"/>
              </a:rPr>
              <a:t>i</a:t>
            </a:r>
            <a:r>
              <a:rPr lang="pt-BR" sz="1750" i="1">
                <a:solidFill>
                  <a:srgbClr val="231F20"/>
                </a:solidFill>
                <a:latin typeface="Segoe UI"/>
              </a:rPr>
              <a:t>, y</a:t>
            </a:r>
            <a:r>
              <a:rPr lang="pt-BR" sz="1459" i="1">
                <a:solidFill>
                  <a:srgbClr val="231F20"/>
                </a:solidFill>
                <a:latin typeface="Segoe UI"/>
              </a:rPr>
              <a:t>i</a:t>
            </a:r>
            <a:r>
              <a:rPr lang="pt-BR" sz="1750">
                <a:solidFill>
                  <a:srgbClr val="231F20"/>
                </a:solidFill>
                <a:latin typeface="Segoe UI"/>
              </a:rPr>
              <a:t>) </a:t>
            </a:r>
            <a:r>
              <a:rPr lang="pt-BR" sz="1750" i="1">
                <a:solidFill>
                  <a:srgbClr val="231F20"/>
                </a:solidFill>
                <a:latin typeface="Segoe UI"/>
              </a:rPr>
              <a:t>− I </a:t>
            </a:r>
            <a:r>
              <a:rPr lang="pt-BR" sz="1750">
                <a:solidFill>
                  <a:srgbClr val="231F20"/>
                </a:solidFill>
                <a:latin typeface="Segoe UI"/>
              </a:rPr>
              <a:t>(</a:t>
            </a:r>
            <a:r>
              <a:rPr lang="pt-BR" sz="1750" i="1">
                <a:solidFill>
                  <a:srgbClr val="231F20"/>
                </a:solidFill>
                <a:latin typeface="Segoe UI"/>
              </a:rPr>
              <a:t>x</a:t>
            </a:r>
            <a:r>
              <a:rPr lang="pt-BR" sz="1459" i="1">
                <a:solidFill>
                  <a:srgbClr val="231F20"/>
                </a:solidFill>
                <a:latin typeface="Segoe UI"/>
              </a:rPr>
              <a:t>i</a:t>
            </a:r>
            <a:r>
              <a:rPr lang="pt-BR" sz="1750" i="1">
                <a:solidFill>
                  <a:srgbClr val="231F20"/>
                </a:solidFill>
                <a:latin typeface="Segoe UI"/>
              </a:rPr>
              <a:t>, y</a:t>
            </a:r>
            <a:r>
              <a:rPr lang="pt-BR" sz="1459" i="1">
                <a:solidFill>
                  <a:srgbClr val="231F20"/>
                </a:solidFill>
                <a:latin typeface="Segoe UI"/>
              </a:rPr>
              <a:t>i</a:t>
            </a:r>
            <a:r>
              <a:rPr lang="pt-BR" sz="1750">
                <a:solidFill>
                  <a:srgbClr val="231F20"/>
                </a:solidFill>
                <a:latin typeface="Segoe UI"/>
              </a:rPr>
              <a:t>))</a:t>
            </a:r>
            <a:r>
              <a:rPr lang="pt-BR" sz="1459">
                <a:solidFill>
                  <a:srgbClr val="231F20"/>
                </a:solidFill>
                <a:latin typeface="Segoe UI"/>
              </a:rPr>
              <a:t>2</a:t>
            </a:r>
          </a:p>
          <a:p>
            <a:pPr defTabSz="806867">
              <a:lnSpc>
                <a:spcPts val="1513"/>
              </a:lnSpc>
              <a:tabLst>
                <a:tab pos="100858" algn="l"/>
                <a:tab pos="369814" algn="l"/>
              </a:tabLst>
              <a:defRPr/>
            </a:pPr>
            <a:r>
              <a:rPr lang="pt-BR" sz="1459" i="1">
                <a:solidFill>
                  <a:srgbClr val="231F20"/>
                </a:solidFill>
                <a:latin typeface="Segoe UI"/>
              </a:rPr>
              <a:t>i</a:t>
            </a:r>
            <a:r>
              <a:rPr lang="pt-BR" sz="1459">
                <a:solidFill>
                  <a:srgbClr val="231F20"/>
                </a:solidFill>
                <a:latin typeface="Segoe UI"/>
              </a:rPr>
              <a:t>=1</a:t>
            </a:r>
            <a:endParaRPr lang="en-US" sz="1459">
              <a:solidFill>
                <a:srgbClr val="231F20"/>
              </a:solidFill>
              <a:latin typeface="Segoe UI"/>
            </a:endParaRPr>
          </a:p>
        </p:txBody>
      </p:sp>
      <p:sp>
        <p:nvSpPr>
          <p:cNvPr id="10" name="TextBox 9"/>
          <p:cNvSpPr txBox="1"/>
          <p:nvPr/>
        </p:nvSpPr>
        <p:spPr>
          <a:xfrm>
            <a:off x="9026786" y="2679512"/>
            <a:ext cx="543418" cy="230832"/>
          </a:xfrm>
          <a:prstGeom prst="rect">
            <a:avLst/>
          </a:prstGeom>
          <a:noFill/>
        </p:spPr>
        <p:txBody>
          <a:bodyPr vert="horz" wrap="none" lIns="0" tIns="0" rIns="0" bIns="0" rtlCol="0">
            <a:spAutoFit/>
          </a:bodyPr>
          <a:lstStyle/>
          <a:p>
            <a:pPr>
              <a:lnSpc>
                <a:spcPts val="1834"/>
              </a:lnSpc>
            </a:pPr>
            <a:r>
              <a:rPr lang="en-US" sz="1750">
                <a:solidFill>
                  <a:srgbClr val="231F20"/>
                </a:solidFill>
                <a:latin typeface="Segoe UI"/>
              </a:rPr>
              <a:t>(12</a:t>
            </a:r>
            <a:r>
              <a:rPr lang="en-US" sz="1750" i="1">
                <a:solidFill>
                  <a:srgbClr val="231F20"/>
                </a:solidFill>
                <a:latin typeface="Segoe UI"/>
              </a:rPr>
              <a:t>.</a:t>
            </a:r>
            <a:r>
              <a:rPr lang="en-US" sz="1750">
                <a:solidFill>
                  <a:srgbClr val="231F20"/>
                </a:solidFill>
                <a:latin typeface="Segoe UI"/>
              </a:rPr>
              <a:t>4)</a:t>
            </a:r>
          </a:p>
        </p:txBody>
      </p:sp>
      <p:sp>
        <p:nvSpPr>
          <p:cNvPr id="11" name="TextBox 10"/>
          <p:cNvSpPr txBox="1"/>
          <p:nvPr/>
        </p:nvSpPr>
        <p:spPr>
          <a:xfrm>
            <a:off x="2661876" y="3369809"/>
            <a:ext cx="6146811" cy="1538883"/>
          </a:xfrm>
          <a:prstGeom prst="rect">
            <a:avLst/>
          </a:prstGeom>
          <a:noFill/>
        </p:spPr>
        <p:txBody>
          <a:bodyPr vert="horz" wrap="none" lIns="0" tIns="0" rIns="0" bIns="0" rtlCol="0">
            <a:spAutoFit/>
          </a:bodyPr>
          <a:lstStyle/>
          <a:p>
            <a:pPr defTabSz="806867">
              <a:lnSpc>
                <a:spcPts val="2275"/>
              </a:lnSpc>
              <a:tabLst>
                <a:tab pos="235336" algn="l"/>
                <a:tab pos="2790414" algn="l"/>
                <a:tab pos="2969717" algn="l"/>
              </a:tabLst>
              <a:defRPr/>
            </a:pPr>
            <a:r>
              <a:rPr lang="en-US" sz="1750" i="1">
                <a:solidFill>
                  <a:srgbClr val="231F20"/>
                </a:solidFill>
                <a:latin typeface="Segoe UI"/>
              </a:rPr>
              <a:t>• </a:t>
            </a:r>
            <a:r>
              <a:rPr lang="en-US" sz="1750">
                <a:solidFill>
                  <a:srgbClr val="231F20"/>
                </a:solidFill>
                <a:latin typeface="Segoe UI"/>
              </a:rPr>
              <a:t>The motion over the whole image is then parameterized by</a:t>
            </a:r>
          </a:p>
          <a:p>
            <a:pPr defTabSz="806867">
              <a:lnSpc>
                <a:spcPts val="2128"/>
              </a:lnSpc>
              <a:tabLst>
                <a:tab pos="235336" algn="l"/>
                <a:tab pos="2790414" algn="l"/>
                <a:tab pos="2969717" algn="l"/>
              </a:tabLst>
              <a:defRPr/>
            </a:pPr>
            <a:r>
              <a:rPr lang="en-US" sz="1750">
                <a:solidFill>
                  <a:srgbClr val="231F20"/>
                </a:solidFill>
                <a:latin typeface="Segoe UI"/>
              </a:rPr>
              <a:t>	a perspective motion model using eight parameters deﬁned</a:t>
            </a:r>
          </a:p>
          <a:p>
            <a:pPr defTabSz="806867">
              <a:lnSpc>
                <a:spcPts val="882"/>
              </a:lnSpc>
              <a:tabLst>
                <a:tab pos="235336" algn="l"/>
                <a:tab pos="2790414" algn="l"/>
                <a:tab pos="2969717" algn="l"/>
              </a:tabLst>
              <a:defRPr/>
            </a:pPr>
            <a:endParaRPr lang="en-US" sz="1750">
              <a:solidFill>
                <a:srgbClr val="231F20"/>
              </a:solidFill>
              <a:latin typeface="Segoe UI"/>
            </a:endParaRPr>
          </a:p>
          <a:p>
            <a:pPr defTabSz="806867">
              <a:lnSpc>
                <a:spcPts val="1585"/>
              </a:lnSpc>
              <a:tabLst>
                <a:tab pos="235336" algn="l"/>
                <a:tab pos="2790414" algn="l"/>
                <a:tab pos="2969717" algn="l"/>
              </a:tabLst>
              <a:defRPr/>
            </a:pPr>
            <a:r>
              <a:rPr lang="en-US" sz="1750">
                <a:solidFill>
                  <a:srgbClr val="231F20"/>
                </a:solidFill>
                <a:latin typeface="Segoe UI"/>
              </a:rPr>
              <a:t>	as:</a:t>
            </a:r>
          </a:p>
          <a:p>
            <a:pPr defTabSz="806867">
              <a:lnSpc>
                <a:spcPts val="882"/>
              </a:lnSpc>
              <a:tabLst>
                <a:tab pos="235336" algn="l"/>
                <a:tab pos="2790414" algn="l"/>
                <a:tab pos="2969717" algn="l"/>
              </a:tabLst>
              <a:defRPr/>
            </a:pPr>
            <a:endParaRPr lang="en-US" sz="1750">
              <a:solidFill>
                <a:srgbClr val="231F20"/>
              </a:solidFill>
              <a:latin typeface="Segoe UI"/>
            </a:endParaRPr>
          </a:p>
          <a:p>
            <a:pPr defTabSz="806867">
              <a:lnSpc>
                <a:spcPts val="2157"/>
              </a:lnSpc>
              <a:tabLst>
                <a:tab pos="235336" algn="l"/>
                <a:tab pos="2790414" algn="l"/>
                <a:tab pos="2969717" algn="l"/>
              </a:tabLst>
              <a:defRPr/>
            </a:pPr>
            <a:r>
              <a:rPr lang="en-US" sz="1750">
                <a:solidFill>
                  <a:srgbClr val="231F20"/>
                </a:solidFill>
                <a:latin typeface="Segoe UI"/>
              </a:rPr>
              <a:t>		</a:t>
            </a:r>
            <a:r>
              <a:rPr lang="en-US" sz="1750" i="1">
                <a:solidFill>
                  <a:srgbClr val="231F20"/>
                </a:solidFill>
                <a:latin typeface="Segoe UI"/>
              </a:rPr>
              <a:t>a   </a:t>
            </a:r>
            <a:r>
              <a:rPr lang="en-US" sz="1750">
                <a:solidFill>
                  <a:srgbClr val="231F20"/>
                </a:solidFill>
                <a:latin typeface="Segoe UI"/>
              </a:rPr>
              <a:t>+ </a:t>
            </a:r>
            <a:r>
              <a:rPr lang="en-US" sz="1750" i="1">
                <a:solidFill>
                  <a:srgbClr val="231F20"/>
                </a:solidFill>
                <a:latin typeface="Segoe UI"/>
              </a:rPr>
              <a:t>a  x  </a:t>
            </a:r>
            <a:r>
              <a:rPr lang="en-US" sz="1750">
                <a:solidFill>
                  <a:srgbClr val="231F20"/>
                </a:solidFill>
                <a:latin typeface="Segoe UI"/>
              </a:rPr>
              <a:t>+ </a:t>
            </a:r>
            <a:r>
              <a:rPr lang="en-US" sz="1750" i="1">
                <a:solidFill>
                  <a:srgbClr val="231F20"/>
                </a:solidFill>
                <a:latin typeface="Segoe UI"/>
              </a:rPr>
              <a:t>a</a:t>
            </a:r>
            <a:r>
              <a:rPr lang="en-US" sz="1459">
                <a:solidFill>
                  <a:srgbClr val="231F20"/>
                </a:solidFill>
                <a:latin typeface="Segoe UI"/>
              </a:rPr>
              <a:t>2</a:t>
            </a:r>
            <a:r>
              <a:rPr lang="en-US" sz="1750" i="1">
                <a:solidFill>
                  <a:srgbClr val="231F20"/>
                </a:solidFill>
                <a:latin typeface="Segoe UI"/>
              </a:rPr>
              <a:t>y</a:t>
            </a:r>
          </a:p>
          <a:p>
            <a:pPr defTabSz="806867">
              <a:lnSpc>
                <a:spcPts val="2015"/>
              </a:lnSpc>
              <a:tabLst>
                <a:tab pos="235336" algn="l"/>
                <a:tab pos="2790414" algn="l"/>
                <a:tab pos="2969717" algn="l"/>
              </a:tabLst>
              <a:defRPr/>
            </a:pPr>
            <a:r>
              <a:rPr lang="en-US" sz="1750" i="1">
                <a:solidFill>
                  <a:srgbClr val="231F20"/>
                </a:solidFill>
                <a:latin typeface="Segoe UI"/>
              </a:rPr>
              <a:t>			</a:t>
            </a:r>
            <a:r>
              <a:rPr lang="en-US" sz="1459">
                <a:solidFill>
                  <a:srgbClr val="231F20"/>
                </a:solidFill>
                <a:latin typeface="Segoe UI"/>
              </a:rPr>
              <a:t>6   </a:t>
            </a:r>
            <a:r>
              <a:rPr lang="en-US" sz="1459" i="1">
                <a:solidFill>
                  <a:srgbClr val="231F20"/>
                </a:solidFill>
                <a:latin typeface="Segoe UI"/>
              </a:rPr>
              <a:t>i          </a:t>
            </a:r>
            <a:r>
              <a:rPr lang="en-US" sz="1459">
                <a:solidFill>
                  <a:srgbClr val="231F20"/>
                </a:solidFill>
                <a:latin typeface="Segoe UI"/>
              </a:rPr>
              <a:t>7  </a:t>
            </a:r>
            <a:r>
              <a:rPr lang="en-US" sz="1459" i="1">
                <a:solidFill>
                  <a:srgbClr val="231F20"/>
                </a:solidFill>
                <a:latin typeface="Segoe UI"/>
              </a:rPr>
              <a:t>i</a:t>
            </a:r>
          </a:p>
        </p:txBody>
      </p:sp>
      <p:sp>
        <p:nvSpPr>
          <p:cNvPr id="12" name="TextBox 11"/>
          <p:cNvSpPr txBox="1"/>
          <p:nvPr/>
        </p:nvSpPr>
        <p:spPr>
          <a:xfrm>
            <a:off x="5437751" y="5354132"/>
            <a:ext cx="1534074" cy="487313"/>
          </a:xfrm>
          <a:prstGeom prst="rect">
            <a:avLst/>
          </a:prstGeom>
          <a:noFill/>
        </p:spPr>
        <p:txBody>
          <a:bodyPr vert="horz" wrap="none" lIns="0" tIns="0" rIns="0" bIns="0" rtlCol="0">
            <a:spAutoFit/>
          </a:bodyPr>
          <a:lstStyle/>
          <a:p>
            <a:pPr defTabSz="806867">
              <a:lnSpc>
                <a:spcPts val="1835"/>
              </a:lnSpc>
              <a:tabLst>
                <a:tab pos="179304" algn="l"/>
              </a:tabLst>
              <a:defRPr/>
            </a:pPr>
            <a:r>
              <a:rPr lang="en-US" sz="1750" i="1">
                <a:solidFill>
                  <a:srgbClr val="231F20"/>
                </a:solidFill>
                <a:latin typeface="Segoe UI"/>
              </a:rPr>
              <a:t>a   </a:t>
            </a:r>
            <a:r>
              <a:rPr lang="en-US" sz="1750">
                <a:solidFill>
                  <a:srgbClr val="231F20"/>
                </a:solidFill>
                <a:latin typeface="Segoe UI"/>
              </a:rPr>
              <a:t>+ </a:t>
            </a:r>
            <a:r>
              <a:rPr lang="en-US" sz="1750" i="1">
                <a:solidFill>
                  <a:srgbClr val="231F20"/>
                </a:solidFill>
                <a:latin typeface="Segoe UI"/>
              </a:rPr>
              <a:t>a  x  </a:t>
            </a:r>
            <a:r>
              <a:rPr lang="en-US" sz="1750">
                <a:solidFill>
                  <a:srgbClr val="231F20"/>
                </a:solidFill>
                <a:latin typeface="Segoe UI"/>
              </a:rPr>
              <a:t>+ </a:t>
            </a:r>
            <a:r>
              <a:rPr lang="en-US" sz="1750" i="1">
                <a:solidFill>
                  <a:srgbClr val="231F20"/>
                </a:solidFill>
                <a:latin typeface="Segoe UI"/>
              </a:rPr>
              <a:t>a</a:t>
            </a:r>
            <a:r>
              <a:rPr lang="en-US" sz="1459">
                <a:solidFill>
                  <a:srgbClr val="231F20"/>
                </a:solidFill>
                <a:latin typeface="Segoe UI"/>
              </a:rPr>
              <a:t>5</a:t>
            </a:r>
            <a:r>
              <a:rPr lang="en-US" sz="1750" i="1">
                <a:solidFill>
                  <a:srgbClr val="231F20"/>
                </a:solidFill>
                <a:latin typeface="Segoe UI"/>
              </a:rPr>
              <a:t>y</a:t>
            </a:r>
          </a:p>
          <a:p>
            <a:pPr defTabSz="806867">
              <a:lnSpc>
                <a:spcPts val="2026"/>
              </a:lnSpc>
              <a:tabLst>
                <a:tab pos="179304" algn="l"/>
              </a:tabLst>
              <a:defRPr/>
            </a:pPr>
            <a:r>
              <a:rPr lang="en-US" sz="1750" i="1">
                <a:solidFill>
                  <a:srgbClr val="231F20"/>
                </a:solidFill>
                <a:latin typeface="Segoe UI"/>
              </a:rPr>
              <a:t>	</a:t>
            </a:r>
            <a:r>
              <a:rPr lang="en-US" sz="1459">
                <a:solidFill>
                  <a:srgbClr val="231F20"/>
                </a:solidFill>
                <a:latin typeface="Segoe UI"/>
              </a:rPr>
              <a:t>6   </a:t>
            </a:r>
            <a:r>
              <a:rPr lang="en-US" sz="1459" i="1">
                <a:solidFill>
                  <a:srgbClr val="231F20"/>
                </a:solidFill>
                <a:latin typeface="Segoe UI"/>
              </a:rPr>
              <a:t>i          </a:t>
            </a:r>
            <a:r>
              <a:rPr lang="en-US" sz="1459">
                <a:solidFill>
                  <a:srgbClr val="231F20"/>
                </a:solidFill>
                <a:latin typeface="Segoe UI"/>
              </a:rPr>
              <a:t>7  </a:t>
            </a:r>
            <a:r>
              <a:rPr lang="en-US" sz="1459" i="1">
                <a:solidFill>
                  <a:srgbClr val="231F20"/>
                </a:solidFill>
                <a:latin typeface="Segoe UI"/>
              </a:rPr>
              <a:t>i</a:t>
            </a:r>
          </a:p>
        </p:txBody>
      </p:sp>
      <p:sp>
        <p:nvSpPr>
          <p:cNvPr id="13" name="TextBox 12"/>
          <p:cNvSpPr txBox="1"/>
          <p:nvPr/>
        </p:nvSpPr>
        <p:spPr>
          <a:xfrm>
            <a:off x="9134480" y="5467119"/>
            <a:ext cx="543418" cy="230832"/>
          </a:xfrm>
          <a:prstGeom prst="rect">
            <a:avLst/>
          </a:prstGeom>
          <a:noFill/>
        </p:spPr>
        <p:txBody>
          <a:bodyPr vert="horz" wrap="none" lIns="0" tIns="0" rIns="0" bIns="0" rtlCol="0">
            <a:spAutoFit/>
          </a:bodyPr>
          <a:lstStyle/>
          <a:p>
            <a:pPr>
              <a:lnSpc>
                <a:spcPts val="1834"/>
              </a:lnSpc>
            </a:pPr>
            <a:r>
              <a:rPr lang="en-US" sz="1750">
                <a:solidFill>
                  <a:srgbClr val="231F20"/>
                </a:solidFill>
                <a:latin typeface="Segoe UI"/>
              </a:rPr>
              <a:t>(12</a:t>
            </a:r>
            <a:r>
              <a:rPr lang="en-US" sz="1750" i="1">
                <a:solidFill>
                  <a:srgbClr val="231F20"/>
                </a:solidFill>
                <a:latin typeface="Segoe UI"/>
              </a:rPr>
              <a:t>.</a:t>
            </a:r>
            <a:r>
              <a:rPr lang="en-US" sz="1750">
                <a:solidFill>
                  <a:srgbClr val="231F20"/>
                </a:solidFill>
                <a:latin typeface="Segoe UI"/>
              </a:rPr>
              <a:t>5)</a:t>
            </a:r>
          </a:p>
        </p:txBody>
      </p:sp>
      <p:sp>
        <p:nvSpPr>
          <p:cNvPr id="17" name="Footer Placeholder 16">
            <a:extLst>
              <a:ext uri="{FF2B5EF4-FFF2-40B4-BE49-F238E27FC236}">
                <a16:creationId xmlns:a16="http://schemas.microsoft.com/office/drawing/2014/main" id="{0B388562-4856-49B0-B6E6-5506DB41E88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1864077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629.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332246" cy="5571525"/>
          </a:xfrm>
          <a:prstGeom prst="rect">
            <a:avLst/>
          </a:prstGeom>
          <a:noFill/>
        </p:spPr>
        <p:txBody>
          <a:bodyPr vert="horz" wrap="none" lIns="0" tIns="0" rIns="0" bIns="0" rtlCol="0">
            <a:spAutoFit/>
          </a:bodyPr>
          <a:lstStyle/>
          <a:p>
            <a:pPr defTabSz="806867">
              <a:lnSpc>
                <a:spcPts val="1045"/>
              </a:lnSpc>
              <a:tabLst>
                <a:tab pos="190510" algn="l"/>
                <a:tab pos="414640" algn="l"/>
                <a:tab pos="425846" algn="l"/>
                <a:tab pos="493085"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1464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1215" i="1">
              <a:solidFill>
                <a:srgbClr val="231F20"/>
              </a:solidFill>
              <a:latin typeface="Segoe UI"/>
            </a:endParaRPr>
          </a:p>
          <a:p>
            <a:pPr defTabSz="806867">
              <a:lnSpc>
                <a:spcPts val="2071"/>
              </a:lnSpc>
              <a:tabLst>
                <a:tab pos="190510" algn="l"/>
                <a:tab pos="414640" algn="l"/>
                <a:tab pos="425846" algn="l"/>
                <a:tab pos="493085" algn="l"/>
                <a:tab pos="750834" algn="l"/>
              </a:tabLst>
              <a:defRPr/>
            </a:pPr>
            <a:r>
              <a:rPr lang="en-US" sz="1215" i="1">
                <a:solidFill>
                  <a:srgbClr val="231F20"/>
                </a:solidFill>
                <a:latin typeface="Segoe UI"/>
              </a:rPr>
              <a:t>		</a:t>
            </a:r>
            <a:r>
              <a:rPr lang="en-US" sz="2100" b="1">
                <a:solidFill>
                  <a:srgbClr val="231F20"/>
                </a:solidFill>
                <a:latin typeface="Segoe UI"/>
              </a:rPr>
              <a:t>12.3   Synthetic Object Coding in MPEG-4</a:t>
            </a:r>
          </a:p>
          <a:p>
            <a:pPr defTabSz="806867">
              <a:lnSpc>
                <a:spcPts val="882"/>
              </a:lnSpc>
              <a:tabLst>
                <a:tab pos="190510" algn="l"/>
                <a:tab pos="414640" algn="l"/>
                <a:tab pos="425846" algn="l"/>
                <a:tab pos="493085" algn="l"/>
                <a:tab pos="750834" algn="l"/>
              </a:tabLst>
              <a:defRPr/>
            </a:pPr>
            <a:endParaRPr lang="en-US" sz="2100" b="1">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2100" b="1">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2100" b="1">
              <a:solidFill>
                <a:srgbClr val="231F20"/>
              </a:solidFill>
              <a:latin typeface="Segoe UI"/>
            </a:endParaRPr>
          </a:p>
          <a:p>
            <a:pPr defTabSz="806867">
              <a:lnSpc>
                <a:spcPts val="1955"/>
              </a:lnSpc>
              <a:tabLst>
                <a:tab pos="190510" algn="l"/>
                <a:tab pos="414640" algn="l"/>
                <a:tab pos="425846" algn="l"/>
                <a:tab pos="493085" algn="l"/>
                <a:tab pos="750834" algn="l"/>
              </a:tabLst>
              <a:defRPr/>
            </a:pPr>
            <a:r>
              <a:rPr lang="en-US" sz="1750" b="1">
                <a:solidFill>
                  <a:srgbClr val="231F20"/>
                </a:solidFill>
                <a:latin typeface="Segoe UI"/>
              </a:rPr>
              <a:t>2D Mesh Object Coding</a:t>
            </a:r>
          </a:p>
          <a:p>
            <a:pPr defTabSz="806867">
              <a:lnSpc>
                <a:spcPts val="882"/>
              </a:lnSpc>
              <a:tabLst>
                <a:tab pos="190510" algn="l"/>
                <a:tab pos="414640" algn="l"/>
                <a:tab pos="425846" algn="l"/>
                <a:tab pos="493085" algn="l"/>
                <a:tab pos="750834" algn="l"/>
              </a:tabLst>
              <a:defRPr/>
            </a:pPr>
            <a:endParaRPr lang="en-US" sz="1750" b="1">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1750" b="1">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1750" b="1">
              <a:solidFill>
                <a:srgbClr val="231F20"/>
              </a:solidFill>
              <a:latin typeface="Segoe UI"/>
            </a:endParaRPr>
          </a:p>
          <a:p>
            <a:pPr defTabSz="806867">
              <a:lnSpc>
                <a:spcPts val="2405"/>
              </a:lnSpc>
              <a:tabLst>
                <a:tab pos="190510" algn="l"/>
                <a:tab pos="414640" algn="l"/>
                <a:tab pos="425846" algn="l"/>
                <a:tab pos="493085" algn="l"/>
                <a:tab pos="750834" algn="l"/>
              </a:tabLst>
              <a:defRPr/>
            </a:pPr>
            <a:r>
              <a:rPr lang="en-US" sz="175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2D mesh</a:t>
            </a:r>
            <a:r>
              <a:rPr lang="en-US" sz="1750">
                <a:solidFill>
                  <a:srgbClr val="231F20"/>
                </a:solidFill>
                <a:latin typeface="Segoe UI"/>
              </a:rPr>
              <a:t>:  a tessellation (or partition) of a 2D planar region</a:t>
            </a:r>
          </a:p>
          <a:p>
            <a:pPr defTabSz="806867">
              <a:lnSpc>
                <a:spcPts val="2000"/>
              </a:lnSpc>
              <a:tabLst>
                <a:tab pos="190510" algn="l"/>
                <a:tab pos="414640" algn="l"/>
                <a:tab pos="425846" algn="l"/>
                <a:tab pos="493085" algn="l"/>
                <a:tab pos="750834" algn="l"/>
              </a:tabLst>
              <a:defRPr/>
            </a:pPr>
            <a:r>
              <a:rPr lang="en-US" sz="1750">
                <a:solidFill>
                  <a:srgbClr val="231F20"/>
                </a:solidFill>
                <a:latin typeface="Segoe UI"/>
              </a:rPr>
              <a:t>			using polygonal patches:</a:t>
            </a:r>
          </a:p>
          <a:p>
            <a:pPr defTabSz="806867">
              <a:lnSpc>
                <a:spcPts val="882"/>
              </a:lnSpc>
              <a:tabLst>
                <a:tab pos="190510" algn="l"/>
                <a:tab pos="41464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14640" algn="l"/>
                <a:tab pos="425846" algn="l"/>
                <a:tab pos="493085" algn="l"/>
                <a:tab pos="750834" algn="l"/>
              </a:tabLst>
              <a:defRPr/>
            </a:pPr>
            <a:endParaRPr lang="en-US" sz="1750">
              <a:solidFill>
                <a:srgbClr val="231F20"/>
              </a:solidFill>
              <a:latin typeface="Segoe UI"/>
            </a:endParaRPr>
          </a:p>
          <a:p>
            <a:pPr defTabSz="806867">
              <a:lnSpc>
                <a:spcPts val="1653"/>
              </a:lnSpc>
              <a:tabLst>
                <a:tab pos="190510" algn="l"/>
                <a:tab pos="41464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vertices of the polygons are referred to as </a:t>
            </a:r>
            <a:r>
              <a:rPr lang="en-US" sz="1750" i="1">
                <a:solidFill>
                  <a:srgbClr val="231F20"/>
                </a:solidFill>
                <a:latin typeface="Segoe UI"/>
              </a:rPr>
              <a:t>nodes </a:t>
            </a:r>
            <a:r>
              <a:rPr lang="en-US" sz="1750">
                <a:solidFill>
                  <a:srgbClr val="231F20"/>
                </a:solidFill>
                <a:latin typeface="Segoe UI"/>
              </a:rPr>
              <a:t>of</a:t>
            </a:r>
          </a:p>
          <a:p>
            <a:pPr defTabSz="806867">
              <a:lnSpc>
                <a:spcPts val="2330"/>
              </a:lnSpc>
              <a:tabLst>
                <a:tab pos="190510" algn="l"/>
                <a:tab pos="414640" algn="l"/>
                <a:tab pos="425846" algn="l"/>
                <a:tab pos="493085" algn="l"/>
                <a:tab pos="750834" algn="l"/>
              </a:tabLst>
              <a:defRPr/>
            </a:pPr>
            <a:r>
              <a:rPr lang="en-US" sz="1750">
                <a:solidFill>
                  <a:srgbClr val="231F20"/>
                </a:solidFill>
                <a:latin typeface="Segoe UI"/>
              </a:rPr>
              <a:t>					the mesh.</a:t>
            </a:r>
          </a:p>
          <a:p>
            <a:pPr defTabSz="806867">
              <a:lnSpc>
                <a:spcPts val="882"/>
              </a:lnSpc>
              <a:tabLst>
                <a:tab pos="190510" algn="l"/>
                <a:tab pos="414640" algn="l"/>
                <a:tab pos="425846" algn="l"/>
                <a:tab pos="493085" algn="l"/>
                <a:tab pos="750834" algn="l"/>
              </a:tabLst>
              <a:defRPr/>
            </a:pPr>
            <a:endParaRPr lang="en-US" sz="1750">
              <a:solidFill>
                <a:srgbClr val="231F20"/>
              </a:solidFill>
              <a:latin typeface="Segoe UI"/>
            </a:endParaRPr>
          </a:p>
          <a:p>
            <a:pPr defTabSz="806867">
              <a:lnSpc>
                <a:spcPts val="2168"/>
              </a:lnSpc>
              <a:tabLst>
                <a:tab pos="190510" algn="l"/>
                <a:tab pos="41464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most popular meshes are </a:t>
            </a:r>
            <a:r>
              <a:rPr lang="en-US" sz="1750" i="1">
                <a:solidFill>
                  <a:srgbClr val="231F20"/>
                </a:solidFill>
                <a:latin typeface="Segoe UI"/>
              </a:rPr>
              <a:t>triangular meshes </a:t>
            </a:r>
            <a:r>
              <a:rPr lang="en-US" sz="1750">
                <a:solidFill>
                  <a:srgbClr val="231F20"/>
                </a:solidFill>
                <a:latin typeface="Segoe UI"/>
              </a:rPr>
              <a:t>where all</a:t>
            </a:r>
          </a:p>
          <a:p>
            <a:pPr defTabSz="806867">
              <a:lnSpc>
                <a:spcPts val="2330"/>
              </a:lnSpc>
              <a:tabLst>
                <a:tab pos="190510" algn="l"/>
                <a:tab pos="414640" algn="l"/>
                <a:tab pos="425846" algn="l"/>
                <a:tab pos="493085" algn="l"/>
                <a:tab pos="750834" algn="l"/>
              </a:tabLst>
              <a:defRPr/>
            </a:pPr>
            <a:r>
              <a:rPr lang="en-US" sz="1750">
                <a:solidFill>
                  <a:srgbClr val="231F20"/>
                </a:solidFill>
                <a:latin typeface="Segoe UI"/>
              </a:rPr>
              <a:t>					polygons are triangles.</a:t>
            </a:r>
          </a:p>
          <a:p>
            <a:pPr defTabSz="806867">
              <a:lnSpc>
                <a:spcPts val="882"/>
              </a:lnSpc>
              <a:tabLst>
                <a:tab pos="190510" algn="l"/>
                <a:tab pos="414640" algn="l"/>
                <a:tab pos="425846" algn="l"/>
                <a:tab pos="493085" algn="l"/>
                <a:tab pos="750834" algn="l"/>
              </a:tabLst>
              <a:defRPr/>
            </a:pPr>
            <a:endParaRPr lang="en-US" sz="1750">
              <a:solidFill>
                <a:srgbClr val="231F20"/>
              </a:solidFill>
              <a:latin typeface="Segoe UI"/>
            </a:endParaRPr>
          </a:p>
          <a:p>
            <a:pPr defTabSz="806867">
              <a:lnSpc>
                <a:spcPts val="2179"/>
              </a:lnSpc>
              <a:tabLst>
                <a:tab pos="190510" algn="l"/>
                <a:tab pos="41464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MPEG-4  standard  makes  use  of  two  types  of  2D</a:t>
            </a:r>
          </a:p>
          <a:p>
            <a:pPr defTabSz="806867">
              <a:lnSpc>
                <a:spcPts val="2319"/>
              </a:lnSpc>
              <a:tabLst>
                <a:tab pos="190510" algn="l"/>
                <a:tab pos="414640" algn="l"/>
                <a:tab pos="425846" algn="l"/>
                <a:tab pos="493085" algn="l"/>
                <a:tab pos="750834" algn="l"/>
              </a:tabLst>
              <a:defRPr/>
            </a:pPr>
            <a:r>
              <a:rPr lang="en-US" sz="1750">
                <a:solidFill>
                  <a:srgbClr val="231F20"/>
                </a:solidFill>
                <a:latin typeface="Segoe UI"/>
              </a:rPr>
              <a:t>					mesh:  </a:t>
            </a:r>
            <a:r>
              <a:rPr lang="en-US" sz="1750" b="1">
                <a:solidFill>
                  <a:srgbClr val="231F20"/>
                </a:solidFill>
                <a:latin typeface="Segoe UI"/>
              </a:rPr>
              <a:t>uniform mesh </a:t>
            </a:r>
            <a:r>
              <a:rPr lang="en-US" sz="1750">
                <a:solidFill>
                  <a:srgbClr val="231F20"/>
                </a:solidFill>
                <a:latin typeface="Segoe UI"/>
              </a:rPr>
              <a:t>and </a:t>
            </a:r>
            <a:r>
              <a:rPr lang="en-US" sz="1750" b="1">
                <a:solidFill>
                  <a:srgbClr val="231F20"/>
                </a:solidFill>
                <a:latin typeface="Segoe UI"/>
              </a:rPr>
              <a:t>Delaunay mesh</a:t>
            </a:r>
          </a:p>
          <a:p>
            <a:pPr defTabSz="806867">
              <a:lnSpc>
                <a:spcPts val="882"/>
              </a:lnSpc>
              <a:tabLst>
                <a:tab pos="190510" algn="l"/>
                <a:tab pos="414640" algn="l"/>
                <a:tab pos="425846" algn="l"/>
                <a:tab pos="493085" algn="l"/>
                <a:tab pos="750834" algn="l"/>
              </a:tabLst>
              <a:defRPr/>
            </a:pPr>
            <a:endParaRPr lang="en-US" sz="1750" b="1">
              <a:solidFill>
                <a:srgbClr val="231F20"/>
              </a:solidFill>
              <a:latin typeface="Segoe UI"/>
            </a:endParaRPr>
          </a:p>
          <a:p>
            <a:pPr defTabSz="806867">
              <a:lnSpc>
                <a:spcPts val="2179"/>
              </a:lnSpc>
              <a:tabLst>
                <a:tab pos="190510" algn="l"/>
                <a:tab pos="414640" algn="l"/>
                <a:tab pos="425846" algn="l"/>
                <a:tab pos="493085" algn="l"/>
                <a:tab pos="750834" algn="l"/>
              </a:tabLst>
              <a:defRPr/>
            </a:pPr>
            <a:r>
              <a:rPr lang="en-US" sz="1750" b="1">
                <a:solidFill>
                  <a:srgbClr val="231F20"/>
                </a:solidFill>
                <a:latin typeface="Segoe UI"/>
              </a:rPr>
              <a:t>				– </a:t>
            </a:r>
            <a:r>
              <a:rPr lang="en-US" sz="1750">
                <a:solidFill>
                  <a:srgbClr val="231F20"/>
                </a:solidFill>
                <a:latin typeface="Segoe UI"/>
              </a:rPr>
              <a:t>2D mesh object coding is compact.  All coordinate values</a:t>
            </a:r>
          </a:p>
          <a:p>
            <a:pPr defTabSz="806867">
              <a:lnSpc>
                <a:spcPts val="2319"/>
              </a:lnSpc>
              <a:tabLst>
                <a:tab pos="190510" algn="l"/>
                <a:tab pos="414640" algn="l"/>
                <a:tab pos="425846" algn="l"/>
                <a:tab pos="493085" algn="l"/>
                <a:tab pos="750834" algn="l"/>
              </a:tabLst>
              <a:defRPr/>
            </a:pPr>
            <a:r>
              <a:rPr lang="en-US" sz="1750">
                <a:solidFill>
                  <a:srgbClr val="231F20"/>
                </a:solidFill>
                <a:latin typeface="Segoe UI"/>
              </a:rPr>
              <a:t>					of the mesh are coded in half-pixel precision.</a:t>
            </a:r>
          </a:p>
          <a:p>
            <a:pPr defTabSz="806867">
              <a:lnSpc>
                <a:spcPts val="882"/>
              </a:lnSpc>
              <a:tabLst>
                <a:tab pos="190510" algn="l"/>
                <a:tab pos="414640" algn="l"/>
                <a:tab pos="425846" algn="l"/>
                <a:tab pos="493085" algn="l"/>
                <a:tab pos="750834" algn="l"/>
              </a:tabLst>
              <a:defRPr/>
            </a:pPr>
            <a:endParaRPr lang="en-US" sz="1750">
              <a:solidFill>
                <a:srgbClr val="231F20"/>
              </a:solidFill>
              <a:latin typeface="Segoe UI"/>
            </a:endParaRPr>
          </a:p>
          <a:p>
            <a:pPr defTabSz="806867">
              <a:lnSpc>
                <a:spcPts val="2179"/>
              </a:lnSpc>
              <a:tabLst>
                <a:tab pos="190510" algn="l"/>
                <a:tab pos="41464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Each 2D mesh is treated as a </a:t>
            </a:r>
            <a:r>
              <a:rPr lang="en-US" sz="1750" i="1">
                <a:solidFill>
                  <a:srgbClr val="231F20"/>
                </a:solidFill>
                <a:latin typeface="Segoe UI"/>
              </a:rPr>
              <a:t>mesh object plane (MOP)</a:t>
            </a:r>
            <a:r>
              <a:rPr lang="en-US" sz="1750">
                <a:solidFill>
                  <a:srgbClr val="231F20"/>
                </a:solidFill>
                <a:latin typeface="Segoe UI"/>
              </a:rPr>
              <a:t>.</a:t>
            </a:r>
          </a:p>
        </p:txBody>
      </p:sp>
      <p:sp>
        <p:nvSpPr>
          <p:cNvPr id="8" name="Footer Placeholder 7">
            <a:extLst>
              <a:ext uri="{FF2B5EF4-FFF2-40B4-BE49-F238E27FC236}">
                <a16:creationId xmlns:a16="http://schemas.microsoft.com/office/drawing/2014/main" id="{2E051212-F560-493B-A189-6FD8D2623DD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40224180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CA1.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FCC1.tmp"/>
          <p:cNvPicPr>
            <a:picLocks/>
          </p:cNvPicPr>
          <p:nvPr/>
        </p:nvPicPr>
        <p:blipFill>
          <a:blip r:embed="rId3" cstate="print"/>
          <a:stretch>
            <a:fillRect/>
          </a:stretch>
        </p:blipFill>
        <p:spPr>
          <a:xfrm>
            <a:off x="2454088" y="582706"/>
            <a:ext cx="7283824" cy="22412"/>
          </a:xfrm>
          <a:prstGeom prst="rect">
            <a:avLst/>
          </a:prstGeom>
        </p:spPr>
      </p:pic>
      <p:pic>
        <p:nvPicPr>
          <p:cNvPr id="4" name="Picture 3" descr="ws_FCD2.tmp"/>
          <p:cNvPicPr>
            <a:picLocks/>
          </p:cNvPicPr>
          <p:nvPr/>
        </p:nvPicPr>
        <p:blipFill>
          <a:blip r:embed="rId4" cstate="print"/>
          <a:stretch>
            <a:fillRect/>
          </a:stretch>
        </p:blipFill>
        <p:spPr>
          <a:xfrm>
            <a:off x="3227294" y="2050677"/>
            <a:ext cx="2678206" cy="1703294"/>
          </a:xfrm>
          <a:prstGeom prst="rect">
            <a:avLst/>
          </a:prstGeom>
        </p:spPr>
      </p:pic>
      <p:pic>
        <p:nvPicPr>
          <p:cNvPr id="5" name="Picture 4" descr="ws_FCE2.tmp"/>
          <p:cNvPicPr>
            <a:picLocks/>
          </p:cNvPicPr>
          <p:nvPr/>
        </p:nvPicPr>
        <p:blipFill>
          <a:blip r:embed="rId5" cstate="print"/>
          <a:stretch>
            <a:fillRect/>
          </a:stretch>
        </p:blipFill>
        <p:spPr>
          <a:xfrm>
            <a:off x="6488206" y="2050676"/>
            <a:ext cx="717176" cy="381000"/>
          </a:xfrm>
          <a:prstGeom prst="rect">
            <a:avLst/>
          </a:prstGeom>
        </p:spPr>
      </p:pic>
      <p:pic>
        <p:nvPicPr>
          <p:cNvPr id="6" name="Picture 5" descr="ws_FCE3.tmp"/>
          <p:cNvPicPr>
            <a:picLocks/>
          </p:cNvPicPr>
          <p:nvPr/>
        </p:nvPicPr>
        <p:blipFill>
          <a:blip r:embed="rId6" cstate="print"/>
          <a:stretch>
            <a:fillRect/>
          </a:stretch>
        </p:blipFill>
        <p:spPr>
          <a:xfrm>
            <a:off x="6499412" y="2655794"/>
            <a:ext cx="728382" cy="381000"/>
          </a:xfrm>
          <a:prstGeom prst="rect">
            <a:avLst/>
          </a:prstGeom>
        </p:spPr>
      </p:pic>
      <p:pic>
        <p:nvPicPr>
          <p:cNvPr id="7" name="Picture 6" descr="ws_FCF4.tmp"/>
          <p:cNvPicPr>
            <a:picLocks/>
          </p:cNvPicPr>
          <p:nvPr/>
        </p:nvPicPr>
        <p:blipFill>
          <a:blip r:embed="rId7" cstate="print"/>
          <a:stretch>
            <a:fillRect/>
          </a:stretch>
        </p:blipFill>
        <p:spPr>
          <a:xfrm>
            <a:off x="8426824" y="2532529"/>
            <a:ext cx="369794" cy="22412"/>
          </a:xfrm>
          <a:prstGeom prst="rect">
            <a:avLst/>
          </a:prstGeom>
        </p:spPr>
      </p:pic>
      <p:sp>
        <p:nvSpPr>
          <p:cNvPr id="9" name="TextBox 8"/>
          <p:cNvSpPr txBox="1"/>
          <p:nvPr/>
        </p:nvSpPr>
        <p:spPr>
          <a:xfrm>
            <a:off x="5645243" y="3213096"/>
            <a:ext cx="501740" cy="155492"/>
          </a:xfrm>
          <a:prstGeom prst="rect">
            <a:avLst/>
          </a:prstGeom>
          <a:noFill/>
        </p:spPr>
        <p:txBody>
          <a:bodyPr vert="horz" wrap="none" lIns="0" tIns="0" rIns="0" bIns="0" rtlCol="0">
            <a:spAutoFit/>
          </a:bodyPr>
          <a:lstStyle/>
          <a:p>
            <a:pPr>
              <a:lnSpc>
                <a:spcPts val="1201"/>
              </a:lnSpc>
            </a:pPr>
            <a:r>
              <a:rPr lang="en-US" sz="1334">
                <a:solidFill>
                  <a:srgbClr val="000000"/>
                </a:solidFill>
                <a:latin typeface="Times New Roman"/>
              </a:rPr>
              <a:t>Coding</a:t>
            </a:r>
          </a:p>
        </p:txBody>
      </p:sp>
      <p:sp>
        <p:nvSpPr>
          <p:cNvPr id="10" name="TextBox 9"/>
          <p:cNvSpPr txBox="1"/>
          <p:nvPr/>
        </p:nvSpPr>
        <p:spPr>
          <a:xfrm>
            <a:off x="5645243" y="2971146"/>
            <a:ext cx="503343" cy="155492"/>
          </a:xfrm>
          <a:prstGeom prst="rect">
            <a:avLst/>
          </a:prstGeom>
          <a:noFill/>
        </p:spPr>
        <p:txBody>
          <a:bodyPr vert="horz" wrap="none" lIns="0" tIns="0" rIns="0" bIns="0" rtlCol="0">
            <a:spAutoFit/>
          </a:bodyPr>
          <a:lstStyle/>
          <a:p>
            <a:pPr>
              <a:lnSpc>
                <a:spcPts val="1201"/>
              </a:lnSpc>
            </a:pPr>
            <a:r>
              <a:rPr lang="en-US" sz="1334">
                <a:solidFill>
                  <a:srgbClr val="000000"/>
                </a:solidFill>
                <a:latin typeface="Times New Roman"/>
              </a:rPr>
              <a:t>Motion</a:t>
            </a:r>
          </a:p>
        </p:txBody>
      </p:sp>
      <p:sp>
        <p:nvSpPr>
          <p:cNvPr id="11" name="TextBox 10"/>
          <p:cNvSpPr txBox="1"/>
          <p:nvPr/>
        </p:nvSpPr>
        <p:spPr>
          <a:xfrm>
            <a:off x="7539503" y="2244957"/>
            <a:ext cx="569323" cy="620363"/>
          </a:xfrm>
          <a:prstGeom prst="rect">
            <a:avLst/>
          </a:prstGeom>
          <a:noFill/>
        </p:spPr>
        <p:txBody>
          <a:bodyPr vert="horz" wrap="none" lIns="0" tIns="0" rIns="0" bIns="0" rtlCol="0">
            <a:spAutoFit/>
          </a:bodyPr>
          <a:lstStyle/>
          <a:p>
            <a:pPr defTabSz="806867">
              <a:lnSpc>
                <a:spcPts val="1201"/>
              </a:lnSpc>
              <a:tabLst>
                <a:tab pos="44826" algn="l"/>
                <a:tab pos="56032" algn="l"/>
              </a:tabLst>
              <a:defRPr/>
            </a:pPr>
            <a:r>
              <a:rPr lang="en-US" sz="1334">
                <a:solidFill>
                  <a:srgbClr val="000000"/>
                </a:solidFill>
                <a:latin typeface="Times New Roman"/>
              </a:rPr>
              <a:t>Variable</a:t>
            </a:r>
          </a:p>
          <a:p>
            <a:pPr defTabSz="806867">
              <a:lnSpc>
                <a:spcPts val="1907"/>
              </a:lnSpc>
              <a:tabLst>
                <a:tab pos="44826" algn="l"/>
                <a:tab pos="56032" algn="l"/>
              </a:tabLst>
              <a:defRPr/>
            </a:pPr>
            <a:r>
              <a:rPr lang="en-US" sz="1334">
                <a:solidFill>
                  <a:srgbClr val="000000"/>
                </a:solidFill>
                <a:latin typeface="Times New Roman"/>
              </a:rPr>
              <a:t>		Length</a:t>
            </a:r>
          </a:p>
          <a:p>
            <a:pPr defTabSz="806867">
              <a:lnSpc>
                <a:spcPts val="1905"/>
              </a:lnSpc>
              <a:tabLst>
                <a:tab pos="44826" algn="l"/>
                <a:tab pos="56032" algn="l"/>
              </a:tabLst>
              <a:defRPr/>
            </a:pPr>
            <a:r>
              <a:rPr lang="en-US" sz="1334">
                <a:solidFill>
                  <a:srgbClr val="000000"/>
                </a:solidFill>
                <a:latin typeface="Times New Roman"/>
              </a:rPr>
              <a:t>	Coding</a:t>
            </a:r>
          </a:p>
        </p:txBody>
      </p:sp>
      <p:sp>
        <p:nvSpPr>
          <p:cNvPr id="12" name="TextBox 11"/>
          <p:cNvSpPr txBox="1"/>
          <p:nvPr/>
        </p:nvSpPr>
        <p:spPr>
          <a:xfrm>
            <a:off x="8745019" y="2063493"/>
            <a:ext cx="594715" cy="155492"/>
          </a:xfrm>
          <a:prstGeom prst="rect">
            <a:avLst/>
          </a:prstGeom>
          <a:noFill/>
        </p:spPr>
        <p:txBody>
          <a:bodyPr vert="horz" wrap="none" lIns="0" tIns="0" rIns="0" bIns="0" rtlCol="0">
            <a:spAutoFit/>
          </a:bodyPr>
          <a:lstStyle/>
          <a:p>
            <a:pPr>
              <a:lnSpc>
                <a:spcPts val="1201"/>
              </a:lnSpc>
            </a:pPr>
            <a:r>
              <a:rPr lang="en-US" sz="1334">
                <a:solidFill>
                  <a:srgbClr val="000000"/>
                </a:solidFill>
                <a:latin typeface="Times New Roman"/>
              </a:rPr>
              <a:t>Encoded</a:t>
            </a:r>
          </a:p>
        </p:txBody>
      </p:sp>
      <p:sp>
        <p:nvSpPr>
          <p:cNvPr id="13" name="TextBox 12"/>
          <p:cNvSpPr txBox="1"/>
          <p:nvPr/>
        </p:nvSpPr>
        <p:spPr>
          <a:xfrm>
            <a:off x="8671994" y="2305614"/>
            <a:ext cx="745397" cy="155492"/>
          </a:xfrm>
          <a:prstGeom prst="rect">
            <a:avLst/>
          </a:prstGeom>
          <a:noFill/>
        </p:spPr>
        <p:txBody>
          <a:bodyPr vert="horz" wrap="none" lIns="0" tIns="0" rIns="0" bIns="0" rtlCol="0">
            <a:spAutoFit/>
          </a:bodyPr>
          <a:lstStyle/>
          <a:p>
            <a:pPr>
              <a:lnSpc>
                <a:spcPts val="1201"/>
              </a:lnSpc>
            </a:pPr>
            <a:r>
              <a:rPr lang="en-US" sz="1334">
                <a:solidFill>
                  <a:srgbClr val="000000"/>
                </a:solidFill>
                <a:latin typeface="Times New Roman"/>
              </a:rPr>
              <a:t>Mesh Data</a:t>
            </a:r>
          </a:p>
        </p:txBody>
      </p:sp>
      <p:sp>
        <p:nvSpPr>
          <p:cNvPr id="14" name="TextBox 13"/>
          <p:cNvSpPr txBox="1"/>
          <p:nvPr/>
        </p:nvSpPr>
        <p:spPr>
          <a:xfrm>
            <a:off x="5645243" y="2244909"/>
            <a:ext cx="501740" cy="617157"/>
          </a:xfrm>
          <a:prstGeom prst="rect">
            <a:avLst/>
          </a:prstGeom>
          <a:noFill/>
        </p:spPr>
        <p:txBody>
          <a:bodyPr vert="horz" wrap="none" lIns="0" tIns="0" rIns="0" bIns="0" rtlCol="0">
            <a:spAutoFit/>
          </a:bodyPr>
          <a:lstStyle/>
          <a:p>
            <a:pPr defTabSz="806867">
              <a:lnSpc>
                <a:spcPts val="1201"/>
              </a:lnSpc>
              <a:tabLst>
                <a:tab pos="67239" algn="l"/>
              </a:tabLst>
              <a:defRPr/>
            </a:pPr>
            <a:r>
              <a:rPr lang="en-US" sz="1334">
                <a:solidFill>
                  <a:srgbClr val="000000"/>
                </a:solidFill>
                <a:latin typeface="Times New Roman"/>
              </a:rPr>
              <a:t>Coding</a:t>
            </a:r>
          </a:p>
          <a:p>
            <a:pPr defTabSz="806867">
              <a:lnSpc>
                <a:spcPts val="882"/>
              </a:lnSpc>
              <a:tabLst>
                <a:tab pos="67239" algn="l"/>
              </a:tabLst>
              <a:defRPr/>
            </a:pPr>
            <a:endParaRPr lang="en-US" sz="1334">
              <a:solidFill>
                <a:srgbClr val="000000"/>
              </a:solidFill>
              <a:latin typeface="Times New Roman"/>
            </a:endParaRPr>
          </a:p>
          <a:p>
            <a:pPr defTabSz="806867">
              <a:lnSpc>
                <a:spcPts val="882"/>
              </a:lnSpc>
              <a:tabLst>
                <a:tab pos="67239" algn="l"/>
              </a:tabLst>
              <a:defRPr/>
            </a:pPr>
            <a:endParaRPr lang="en-US" sz="1334">
              <a:solidFill>
                <a:srgbClr val="000000"/>
              </a:solidFill>
              <a:latin typeface="Times New Roman"/>
            </a:endParaRPr>
          </a:p>
          <a:p>
            <a:pPr defTabSz="806867">
              <a:lnSpc>
                <a:spcPts val="2047"/>
              </a:lnSpc>
              <a:tabLst>
                <a:tab pos="67239" algn="l"/>
              </a:tabLst>
              <a:defRPr/>
            </a:pPr>
            <a:r>
              <a:rPr lang="en-US" sz="1334">
                <a:solidFill>
                  <a:srgbClr val="000000"/>
                </a:solidFill>
                <a:latin typeface="Times New Roman"/>
              </a:rPr>
              <a:t>	Mesh</a:t>
            </a:r>
          </a:p>
        </p:txBody>
      </p:sp>
      <p:sp>
        <p:nvSpPr>
          <p:cNvPr id="15" name="TextBox 14"/>
          <p:cNvSpPr txBox="1"/>
          <p:nvPr/>
        </p:nvSpPr>
        <p:spPr>
          <a:xfrm>
            <a:off x="5555952" y="2002958"/>
            <a:ext cx="682879" cy="155492"/>
          </a:xfrm>
          <a:prstGeom prst="rect">
            <a:avLst/>
          </a:prstGeom>
          <a:noFill/>
        </p:spPr>
        <p:txBody>
          <a:bodyPr vert="horz" wrap="none" lIns="0" tIns="0" rIns="0" bIns="0" rtlCol="0">
            <a:spAutoFit/>
          </a:bodyPr>
          <a:lstStyle/>
          <a:p>
            <a:pPr>
              <a:lnSpc>
                <a:spcPts val="1201"/>
              </a:lnSpc>
            </a:pPr>
            <a:r>
              <a:rPr lang="en-US" sz="1334">
                <a:solidFill>
                  <a:srgbClr val="000000"/>
                </a:solidFill>
                <a:latin typeface="Times New Roman"/>
              </a:rPr>
              <a:t>Geometry</a:t>
            </a:r>
          </a:p>
        </p:txBody>
      </p:sp>
      <p:sp>
        <p:nvSpPr>
          <p:cNvPr id="16" name="TextBox 15"/>
          <p:cNvSpPr txBox="1"/>
          <p:nvPr/>
        </p:nvSpPr>
        <p:spPr>
          <a:xfrm>
            <a:off x="2923472" y="2305614"/>
            <a:ext cx="821059" cy="484813"/>
          </a:xfrm>
          <a:prstGeom prst="rect">
            <a:avLst/>
          </a:prstGeom>
          <a:noFill/>
        </p:spPr>
        <p:txBody>
          <a:bodyPr vert="horz" wrap="none" lIns="0" tIns="0" rIns="0" bIns="0" rtlCol="0">
            <a:spAutoFit/>
          </a:bodyPr>
          <a:lstStyle/>
          <a:p>
            <a:pPr defTabSz="806867">
              <a:lnSpc>
                <a:spcPts val="1201"/>
              </a:lnSpc>
              <a:tabLst>
                <a:tab pos="33619" algn="l"/>
              </a:tabLst>
              <a:defRPr/>
            </a:pPr>
            <a:r>
              <a:rPr lang="en-US" sz="1334">
                <a:solidFill>
                  <a:srgbClr val="000000"/>
                </a:solidFill>
                <a:latin typeface="Times New Roman"/>
              </a:rPr>
              <a:t>Mesh Data</a:t>
            </a:r>
          </a:p>
          <a:p>
            <a:pPr defTabSz="806867">
              <a:lnSpc>
                <a:spcPts val="882"/>
              </a:lnSpc>
              <a:tabLst>
                <a:tab pos="33619" algn="l"/>
              </a:tabLst>
              <a:defRPr/>
            </a:pPr>
            <a:endParaRPr lang="en-US" sz="1334">
              <a:solidFill>
                <a:srgbClr val="000000"/>
              </a:solidFill>
              <a:latin typeface="Times New Roman"/>
            </a:endParaRPr>
          </a:p>
          <a:p>
            <a:pPr defTabSz="806867">
              <a:lnSpc>
                <a:spcPts val="1764"/>
              </a:lnSpc>
              <a:tabLst>
                <a:tab pos="33619" algn="l"/>
              </a:tabLst>
              <a:defRPr/>
            </a:pPr>
            <a:r>
              <a:rPr lang="en-US" sz="1334">
                <a:solidFill>
                  <a:srgbClr val="000000"/>
                </a:solidFill>
                <a:latin typeface="Times New Roman"/>
              </a:rPr>
              <a:t>	</a:t>
            </a:r>
            <a:r>
              <a:rPr lang="en-US" sz="1459" i="1">
                <a:solidFill>
                  <a:srgbClr val="000000"/>
                </a:solidFill>
                <a:latin typeface="Segoe UI"/>
              </a:rPr>
              <a:t>x</a:t>
            </a:r>
            <a:r>
              <a:rPr lang="en-US" sz="1054" i="1">
                <a:solidFill>
                  <a:srgbClr val="000000"/>
                </a:solidFill>
                <a:latin typeface="Segoe UI"/>
              </a:rPr>
              <a:t>n</a:t>
            </a:r>
            <a:r>
              <a:rPr lang="en-US" sz="1459" i="1">
                <a:solidFill>
                  <a:srgbClr val="000000"/>
                </a:solidFill>
                <a:latin typeface="Segoe UI"/>
              </a:rPr>
              <a:t>,  y</a:t>
            </a:r>
            <a:r>
              <a:rPr lang="en-US" sz="1054" i="1">
                <a:solidFill>
                  <a:srgbClr val="000000"/>
                </a:solidFill>
                <a:latin typeface="Segoe UI"/>
              </a:rPr>
              <a:t>n</a:t>
            </a:r>
            <a:r>
              <a:rPr lang="en-US" sz="1459" i="1">
                <a:solidFill>
                  <a:srgbClr val="000000"/>
                </a:solidFill>
                <a:latin typeface="Segoe UI"/>
              </a:rPr>
              <a:t>,  t</a:t>
            </a:r>
            <a:r>
              <a:rPr lang="en-US" sz="1054" i="1">
                <a:solidFill>
                  <a:srgbClr val="000000"/>
                </a:solidFill>
                <a:latin typeface="Segoe UI"/>
              </a:rPr>
              <a:t>m</a:t>
            </a:r>
          </a:p>
        </p:txBody>
      </p:sp>
      <p:sp>
        <p:nvSpPr>
          <p:cNvPr id="17" name="TextBox 16"/>
          <p:cNvSpPr txBox="1"/>
          <p:nvPr/>
        </p:nvSpPr>
        <p:spPr>
          <a:xfrm>
            <a:off x="2468656" y="404644"/>
            <a:ext cx="5105885" cy="1526059"/>
          </a:xfrm>
          <a:prstGeom prst="rect">
            <a:avLst/>
          </a:prstGeom>
          <a:noFill/>
        </p:spPr>
        <p:txBody>
          <a:bodyPr vert="horz" wrap="none" lIns="0" tIns="0" rIns="0" bIns="0" rtlCol="0">
            <a:spAutoFit/>
          </a:bodyPr>
          <a:lstStyle/>
          <a:p>
            <a:pPr defTabSz="806867">
              <a:lnSpc>
                <a:spcPts val="1045"/>
              </a:lnSpc>
              <a:tabLst>
                <a:tab pos="3238673" algn="l"/>
                <a:tab pos="4392940" algn="l"/>
              </a:tabLst>
              <a:defRPr/>
            </a:pPr>
            <a:r>
              <a:rPr lang="en-US" sz="1215" i="1">
                <a:solidFill>
                  <a:srgbClr val="231F20"/>
                </a:solidFill>
                <a:latin typeface="Segoe UI"/>
              </a:rPr>
              <a:t>Fundamentals of Multimedia, Chapter 12</a:t>
            </a: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882"/>
              </a:lnSpc>
              <a:tabLst>
                <a:tab pos="3238673" algn="l"/>
                <a:tab pos="4392940" algn="l"/>
              </a:tabLst>
              <a:defRPr/>
            </a:pPr>
            <a:endParaRPr lang="en-US" sz="1215" i="1">
              <a:solidFill>
                <a:srgbClr val="231F20"/>
              </a:solidFill>
              <a:latin typeface="Segoe UI"/>
            </a:endParaRPr>
          </a:p>
          <a:p>
            <a:pPr defTabSz="806867">
              <a:lnSpc>
                <a:spcPts val="2135"/>
              </a:lnSpc>
              <a:tabLst>
                <a:tab pos="3238673" algn="l"/>
                <a:tab pos="4392940" algn="l"/>
              </a:tabLst>
              <a:defRPr/>
            </a:pPr>
            <a:r>
              <a:rPr lang="en-US" sz="1215" i="1">
                <a:solidFill>
                  <a:srgbClr val="231F20"/>
                </a:solidFill>
                <a:latin typeface="Segoe UI"/>
              </a:rPr>
              <a:t>		</a:t>
            </a:r>
            <a:r>
              <a:rPr lang="en-US" sz="1459" i="1">
                <a:solidFill>
                  <a:srgbClr val="000000"/>
                </a:solidFill>
                <a:latin typeface="Segoe UI"/>
              </a:rPr>
              <a:t>dx</a:t>
            </a:r>
            <a:r>
              <a:rPr lang="en-US" sz="1054" i="1">
                <a:solidFill>
                  <a:srgbClr val="000000"/>
                </a:solidFill>
                <a:latin typeface="Segoe UI"/>
              </a:rPr>
              <a:t>n</a:t>
            </a:r>
            <a:r>
              <a:rPr lang="en-US" sz="1459" i="1">
                <a:solidFill>
                  <a:srgbClr val="000000"/>
                </a:solidFill>
                <a:latin typeface="Segoe UI"/>
              </a:rPr>
              <a:t>,  dy</a:t>
            </a:r>
            <a:r>
              <a:rPr lang="en-US" sz="1054" i="1">
                <a:solidFill>
                  <a:srgbClr val="000000"/>
                </a:solidFill>
                <a:latin typeface="Segoe UI"/>
              </a:rPr>
              <a:t>n</a:t>
            </a:r>
          </a:p>
          <a:p>
            <a:pPr defTabSz="806867">
              <a:lnSpc>
                <a:spcPts val="1641"/>
              </a:lnSpc>
              <a:tabLst>
                <a:tab pos="3238673" algn="l"/>
                <a:tab pos="4392940" algn="l"/>
              </a:tabLst>
              <a:defRPr/>
            </a:pPr>
            <a:r>
              <a:rPr lang="en-US" sz="1054" i="1">
                <a:solidFill>
                  <a:srgbClr val="000000"/>
                </a:solidFill>
                <a:latin typeface="Segoe UI"/>
              </a:rPr>
              <a:t>	</a:t>
            </a:r>
            <a:r>
              <a:rPr lang="en-US" sz="1334">
                <a:solidFill>
                  <a:srgbClr val="000000"/>
                </a:solidFill>
                <a:latin typeface="Times New Roman"/>
              </a:rPr>
              <a:t>Mesh</a:t>
            </a:r>
          </a:p>
        </p:txBody>
      </p:sp>
      <p:sp>
        <p:nvSpPr>
          <p:cNvPr id="18" name="TextBox 17"/>
          <p:cNvSpPr txBox="1"/>
          <p:nvPr/>
        </p:nvSpPr>
        <p:spPr>
          <a:xfrm>
            <a:off x="6863154" y="3321237"/>
            <a:ext cx="650819" cy="205184"/>
          </a:xfrm>
          <a:prstGeom prst="rect">
            <a:avLst/>
          </a:prstGeom>
          <a:noFill/>
        </p:spPr>
        <p:txBody>
          <a:bodyPr vert="horz" wrap="none" lIns="0" tIns="0" rIns="0" bIns="0" rtlCol="0">
            <a:spAutoFit/>
          </a:bodyPr>
          <a:lstStyle/>
          <a:p>
            <a:pPr>
              <a:lnSpc>
                <a:spcPts val="1567"/>
              </a:lnSpc>
            </a:pPr>
            <a:r>
              <a:rPr lang="en-US" sz="1459" i="1">
                <a:solidFill>
                  <a:srgbClr val="000000"/>
                </a:solidFill>
                <a:latin typeface="Segoe UI"/>
              </a:rPr>
              <a:t>ex</a:t>
            </a:r>
            <a:r>
              <a:rPr lang="en-US" sz="1054" i="1">
                <a:solidFill>
                  <a:srgbClr val="000000"/>
                </a:solidFill>
                <a:latin typeface="Segoe UI"/>
              </a:rPr>
              <a:t>n</a:t>
            </a:r>
            <a:r>
              <a:rPr lang="en-US" sz="1459" i="1">
                <a:solidFill>
                  <a:srgbClr val="000000"/>
                </a:solidFill>
                <a:latin typeface="Segoe UI"/>
              </a:rPr>
              <a:t>,  ey</a:t>
            </a:r>
            <a:r>
              <a:rPr lang="en-US" sz="1054" i="1">
                <a:solidFill>
                  <a:srgbClr val="000000"/>
                </a:solidFill>
                <a:latin typeface="Segoe UI"/>
              </a:rPr>
              <a:t>n</a:t>
            </a:r>
          </a:p>
        </p:txBody>
      </p:sp>
      <p:sp>
        <p:nvSpPr>
          <p:cNvPr id="19" name="TextBox 18"/>
          <p:cNvSpPr txBox="1"/>
          <p:nvPr/>
        </p:nvSpPr>
        <p:spPr>
          <a:xfrm>
            <a:off x="2478068" y="3576095"/>
            <a:ext cx="5891293" cy="1115690"/>
          </a:xfrm>
          <a:prstGeom prst="rect">
            <a:avLst/>
          </a:prstGeom>
          <a:noFill/>
        </p:spPr>
        <p:txBody>
          <a:bodyPr vert="horz" wrap="none" lIns="0" tIns="0" rIns="0" bIns="0" rtlCol="0">
            <a:spAutoFit/>
          </a:bodyPr>
          <a:lstStyle/>
          <a:p>
            <a:pPr defTabSz="806867">
              <a:lnSpc>
                <a:spcPts val="1201"/>
              </a:lnSpc>
              <a:tabLst>
                <a:tab pos="1344778" algn="l"/>
                <a:tab pos="1423223" algn="l"/>
              </a:tabLst>
              <a:defRPr/>
            </a:pPr>
            <a:r>
              <a:rPr lang="en-US" sz="1588"/>
              <a:t>	</a:t>
            </a:r>
            <a:r>
              <a:rPr lang="en-US" sz="1334">
                <a:solidFill>
                  <a:srgbClr val="000000"/>
                </a:solidFill>
                <a:latin typeface="Times New Roman"/>
              </a:rPr>
              <a:t>Mesh Data</a:t>
            </a:r>
          </a:p>
          <a:p>
            <a:pPr defTabSz="806867">
              <a:lnSpc>
                <a:spcPts val="1907"/>
              </a:lnSpc>
              <a:tabLst>
                <a:tab pos="1344778" algn="l"/>
                <a:tab pos="1423223" algn="l"/>
              </a:tabLst>
              <a:defRPr/>
            </a:pPr>
            <a:r>
              <a:rPr lang="en-US" sz="1334">
                <a:solidFill>
                  <a:srgbClr val="000000"/>
                </a:solidFill>
                <a:latin typeface="Times New Roman"/>
              </a:rPr>
              <a:t>		Memory</a:t>
            </a:r>
          </a:p>
          <a:p>
            <a:pPr defTabSz="806867">
              <a:lnSpc>
                <a:spcPts val="882"/>
              </a:lnSpc>
              <a:tabLst>
                <a:tab pos="1344778" algn="l"/>
                <a:tab pos="1423223" algn="l"/>
              </a:tabLst>
              <a:defRPr/>
            </a:pPr>
            <a:endParaRPr lang="en-US" sz="1334">
              <a:solidFill>
                <a:srgbClr val="000000"/>
              </a:solidFill>
              <a:latin typeface="Times New Roman"/>
            </a:endParaRPr>
          </a:p>
          <a:p>
            <a:pPr defTabSz="806867">
              <a:lnSpc>
                <a:spcPts val="882"/>
              </a:lnSpc>
              <a:tabLst>
                <a:tab pos="1344778" algn="l"/>
                <a:tab pos="1423223" algn="l"/>
              </a:tabLst>
              <a:defRPr/>
            </a:pPr>
            <a:endParaRPr lang="en-US" sz="1334">
              <a:solidFill>
                <a:srgbClr val="000000"/>
              </a:solidFill>
              <a:latin typeface="Times New Roman"/>
            </a:endParaRPr>
          </a:p>
          <a:p>
            <a:pPr defTabSz="806867">
              <a:lnSpc>
                <a:spcPts val="882"/>
              </a:lnSpc>
              <a:tabLst>
                <a:tab pos="1344778" algn="l"/>
                <a:tab pos="1423223" algn="l"/>
              </a:tabLst>
              <a:defRPr/>
            </a:pPr>
            <a:endParaRPr lang="en-US" sz="1334">
              <a:solidFill>
                <a:srgbClr val="000000"/>
              </a:solidFill>
              <a:latin typeface="Times New Roman"/>
            </a:endParaRPr>
          </a:p>
          <a:p>
            <a:pPr defTabSz="806867">
              <a:lnSpc>
                <a:spcPts val="882"/>
              </a:lnSpc>
              <a:tabLst>
                <a:tab pos="1344778" algn="l"/>
                <a:tab pos="1423223" algn="l"/>
              </a:tabLst>
              <a:defRPr/>
            </a:pPr>
            <a:endParaRPr lang="en-US" sz="1334">
              <a:solidFill>
                <a:srgbClr val="000000"/>
              </a:solidFill>
              <a:latin typeface="Times New Roman"/>
            </a:endParaRPr>
          </a:p>
          <a:p>
            <a:pPr defTabSz="806867">
              <a:lnSpc>
                <a:spcPts val="1986"/>
              </a:lnSpc>
              <a:tabLst>
                <a:tab pos="1344778" algn="l"/>
                <a:tab pos="1423223" algn="l"/>
              </a:tabLst>
              <a:defRPr/>
            </a:pPr>
            <a:r>
              <a:rPr lang="en-US" sz="1750">
                <a:solidFill>
                  <a:srgbClr val="231F20"/>
                </a:solidFill>
                <a:latin typeface="Segoe UI"/>
              </a:rPr>
              <a:t>Fig.  12.11:   2D Mesh Object Plane (MOP) Encoding Process</a:t>
            </a:r>
          </a:p>
        </p:txBody>
      </p:sp>
      <p:sp>
        <p:nvSpPr>
          <p:cNvPr id="23" name="Footer Placeholder 22">
            <a:extLst>
              <a:ext uri="{FF2B5EF4-FFF2-40B4-BE49-F238E27FC236}">
                <a16:creationId xmlns:a16="http://schemas.microsoft.com/office/drawing/2014/main" id="{24CA5710-4DE5-4650-AEE3-B3FE36F13AD3}"/>
              </a:ext>
            </a:extLst>
          </p:cNvPr>
          <p:cNvSpPr>
            <a:spLocks noGrp="1"/>
          </p:cNvSpPr>
          <p:nvPr>
            <p:ph type="ftr" sz="quarter" idx="11"/>
          </p:nvPr>
        </p:nvSpPr>
        <p:spPr/>
        <p:txBody>
          <a:bodyPr/>
          <a:lstStyle/>
          <a:p>
            <a:r>
              <a:rPr lang="en-GB" dirty="0"/>
              <a:t>Prepared By: Mohammad Rony Lecturer, Dept. Of CSE University Of Global Village (UGV), </a:t>
            </a:r>
            <a:r>
              <a:rPr lang="en-GB" dirty="0" err="1"/>
              <a:t>Barishal</a:t>
            </a:r>
            <a:endParaRPr lang="en-GB" dirty="0"/>
          </a:p>
        </p:txBody>
      </p:sp>
    </p:spTree>
    <p:extLst>
      <p:ext uri="{BB962C8B-B14F-4D97-AF65-F5344CB8AC3E}">
        <p14:creationId xmlns:p14="http://schemas.microsoft.com/office/powerpoint/2010/main" val="2989056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0371" y="1342767"/>
            <a:ext cx="10165715" cy="3352800"/>
          </a:xfrm>
          <a:prstGeom prst="rect">
            <a:avLst/>
          </a:prstGeom>
        </p:spPr>
        <p:txBody>
          <a:bodyPr vert="horz" wrap="square" lIns="0" tIns="12065" rIns="0" bIns="0" rtlCol="0">
            <a:spAutoFit/>
          </a:bodyPr>
          <a:lstStyle/>
          <a:p>
            <a:pPr marL="12700" marR="7620" algn="just">
              <a:lnSpc>
                <a:spcPct val="120000"/>
              </a:lnSpc>
              <a:spcBef>
                <a:spcPts val="95"/>
              </a:spcBef>
            </a:pPr>
            <a:r>
              <a:rPr sz="2400" dirty="0">
                <a:latin typeface="Arial MT"/>
                <a:cs typeface="Arial MT"/>
              </a:rPr>
              <a:t>2.</a:t>
            </a:r>
            <a:r>
              <a:rPr sz="2400" spc="140" dirty="0">
                <a:latin typeface="Arial MT"/>
                <a:cs typeface="Arial MT"/>
              </a:rPr>
              <a:t> </a:t>
            </a:r>
            <a:r>
              <a:rPr sz="2400" spc="-165" dirty="0">
                <a:latin typeface="Arial MT"/>
                <a:cs typeface="Arial MT"/>
              </a:rPr>
              <a:t>Continuous</a:t>
            </a:r>
            <a:r>
              <a:rPr sz="2400" spc="155" dirty="0">
                <a:latin typeface="Arial MT"/>
                <a:cs typeface="Arial MT"/>
              </a:rPr>
              <a:t> </a:t>
            </a:r>
            <a:r>
              <a:rPr sz="2400" dirty="0">
                <a:latin typeface="Arial MT"/>
                <a:cs typeface="Arial MT"/>
              </a:rPr>
              <a:t>media</a:t>
            </a:r>
            <a:r>
              <a:rPr sz="2400" spc="140" dirty="0">
                <a:latin typeface="Arial MT"/>
                <a:cs typeface="Arial MT"/>
              </a:rPr>
              <a:t> </a:t>
            </a:r>
            <a:r>
              <a:rPr sz="2400" dirty="0">
                <a:latin typeface="Arial MT"/>
                <a:cs typeface="Arial MT"/>
              </a:rPr>
              <a:t>refers</a:t>
            </a:r>
            <a:r>
              <a:rPr sz="2400" spc="150" dirty="0">
                <a:latin typeface="Arial MT"/>
                <a:cs typeface="Arial MT"/>
              </a:rPr>
              <a:t> </a:t>
            </a:r>
            <a:r>
              <a:rPr sz="2400" dirty="0">
                <a:latin typeface="Arial MT"/>
                <a:cs typeface="Arial MT"/>
              </a:rPr>
              <a:t>to</a:t>
            </a:r>
            <a:r>
              <a:rPr sz="2400" spc="145" dirty="0">
                <a:latin typeface="Arial MT"/>
                <a:cs typeface="Arial MT"/>
              </a:rPr>
              <a:t> </a:t>
            </a:r>
            <a:r>
              <a:rPr sz="2400" spc="-90" dirty="0">
                <a:latin typeface="Arial MT"/>
                <a:cs typeface="Arial MT"/>
              </a:rPr>
              <a:t>sound</a:t>
            </a:r>
            <a:r>
              <a:rPr sz="2400" spc="145" dirty="0">
                <a:latin typeface="Arial MT"/>
                <a:cs typeface="Arial MT"/>
              </a:rPr>
              <a:t> </a:t>
            </a:r>
            <a:r>
              <a:rPr sz="2400" dirty="0">
                <a:latin typeface="Arial MT"/>
                <a:cs typeface="Arial MT"/>
              </a:rPr>
              <a:t>or</a:t>
            </a:r>
            <a:r>
              <a:rPr sz="2400" spc="150" dirty="0">
                <a:latin typeface="Arial MT"/>
                <a:cs typeface="Arial MT"/>
              </a:rPr>
              <a:t> </a:t>
            </a:r>
            <a:r>
              <a:rPr sz="2400" spc="-50" dirty="0">
                <a:latin typeface="Arial MT"/>
                <a:cs typeface="Arial MT"/>
              </a:rPr>
              <a:t>motion</a:t>
            </a:r>
            <a:r>
              <a:rPr sz="2400" spc="145" dirty="0">
                <a:latin typeface="Arial MT"/>
                <a:cs typeface="Arial MT"/>
              </a:rPr>
              <a:t> </a:t>
            </a:r>
            <a:r>
              <a:rPr sz="2400" dirty="0">
                <a:latin typeface="Arial MT"/>
                <a:cs typeface="Arial MT"/>
              </a:rPr>
              <a:t>video,</a:t>
            </a:r>
            <a:r>
              <a:rPr sz="2400" spc="145" dirty="0">
                <a:latin typeface="Arial MT"/>
                <a:cs typeface="Arial MT"/>
              </a:rPr>
              <a:t> </a:t>
            </a:r>
            <a:r>
              <a:rPr sz="2400" dirty="0">
                <a:latin typeface="Arial MT"/>
                <a:cs typeface="Arial MT"/>
              </a:rPr>
              <a:t>where</a:t>
            </a:r>
            <a:r>
              <a:rPr sz="2400" spc="145" dirty="0">
                <a:latin typeface="Arial MT"/>
                <a:cs typeface="Arial MT"/>
              </a:rPr>
              <a:t> </a:t>
            </a:r>
            <a:r>
              <a:rPr sz="2400" dirty="0">
                <a:latin typeface="Arial MT"/>
                <a:cs typeface="Arial MT"/>
              </a:rPr>
              <a:t>the</a:t>
            </a:r>
            <a:r>
              <a:rPr sz="2400" spc="145" dirty="0">
                <a:latin typeface="Arial MT"/>
                <a:cs typeface="Arial MT"/>
              </a:rPr>
              <a:t> </a:t>
            </a:r>
            <a:r>
              <a:rPr sz="2400" spc="-90" dirty="0">
                <a:latin typeface="Arial MT"/>
                <a:cs typeface="Arial MT"/>
              </a:rPr>
              <a:t>presentation </a:t>
            </a:r>
            <a:r>
              <a:rPr sz="2400" spc="-130" dirty="0">
                <a:latin typeface="Arial MT"/>
                <a:cs typeface="Arial MT"/>
              </a:rPr>
              <a:t>requires</a:t>
            </a:r>
            <a:r>
              <a:rPr sz="2400" spc="-5" dirty="0">
                <a:latin typeface="Arial MT"/>
                <a:cs typeface="Arial MT"/>
              </a:rPr>
              <a:t> </a:t>
            </a:r>
            <a:r>
              <a:rPr sz="2400" dirty="0">
                <a:latin typeface="Arial MT"/>
                <a:cs typeface="Arial MT"/>
              </a:rPr>
              <a:t>a</a:t>
            </a:r>
            <a:r>
              <a:rPr sz="2400" spc="-5" dirty="0">
                <a:latin typeface="Arial MT"/>
                <a:cs typeface="Arial MT"/>
              </a:rPr>
              <a:t> </a:t>
            </a:r>
            <a:r>
              <a:rPr sz="2400" spc="-225" dirty="0">
                <a:latin typeface="Arial MT"/>
                <a:cs typeface="Arial MT"/>
              </a:rPr>
              <a:t>continuous</a:t>
            </a:r>
            <a:r>
              <a:rPr sz="2400" spc="-10" dirty="0">
                <a:latin typeface="Arial MT"/>
                <a:cs typeface="Arial MT"/>
              </a:rPr>
              <a:t> </a:t>
            </a:r>
            <a:r>
              <a:rPr sz="2400" spc="-85" dirty="0">
                <a:latin typeface="Arial MT"/>
                <a:cs typeface="Arial MT"/>
              </a:rPr>
              <a:t>playout</a:t>
            </a:r>
            <a:r>
              <a:rPr sz="2400" spc="10" dirty="0">
                <a:latin typeface="Arial MT"/>
                <a:cs typeface="Arial MT"/>
              </a:rPr>
              <a:t> </a:t>
            </a:r>
            <a:r>
              <a:rPr sz="2400" spc="-229" dirty="0">
                <a:latin typeface="Arial MT"/>
                <a:cs typeface="Arial MT"/>
              </a:rPr>
              <a:t>as</a:t>
            </a:r>
            <a:r>
              <a:rPr sz="2400" spc="5" dirty="0">
                <a:latin typeface="Arial MT"/>
                <a:cs typeface="Arial MT"/>
              </a:rPr>
              <a:t> </a:t>
            </a:r>
            <a:r>
              <a:rPr sz="2400" spc="-155" dirty="0">
                <a:latin typeface="Arial MT"/>
                <a:cs typeface="Arial MT"/>
              </a:rPr>
              <a:t>time</a:t>
            </a:r>
            <a:r>
              <a:rPr sz="2400" spc="10" dirty="0">
                <a:latin typeface="Arial MT"/>
                <a:cs typeface="Arial MT"/>
              </a:rPr>
              <a:t> </a:t>
            </a:r>
            <a:r>
              <a:rPr sz="2400" spc="-60" dirty="0">
                <a:latin typeface="Arial MT"/>
                <a:cs typeface="Arial MT"/>
              </a:rPr>
              <a:t>passes.</a:t>
            </a:r>
            <a:endParaRPr sz="2400">
              <a:latin typeface="Arial MT"/>
              <a:cs typeface="Arial MT"/>
            </a:endParaRPr>
          </a:p>
          <a:p>
            <a:pPr marL="12700" marR="5080" algn="just">
              <a:lnSpc>
                <a:spcPct val="120000"/>
              </a:lnSpc>
              <a:spcBef>
                <a:spcPts val="1000"/>
              </a:spcBef>
            </a:pPr>
            <a:r>
              <a:rPr sz="2400" spc="-110" dirty="0">
                <a:latin typeface="Arial MT"/>
                <a:cs typeface="Arial MT"/>
              </a:rPr>
              <a:t>In</a:t>
            </a:r>
            <a:r>
              <a:rPr sz="2400" spc="-25" dirty="0">
                <a:latin typeface="Arial MT"/>
                <a:cs typeface="Arial MT"/>
              </a:rPr>
              <a:t> </a:t>
            </a:r>
            <a:r>
              <a:rPr sz="2400" spc="-70" dirty="0">
                <a:latin typeface="Arial MT"/>
                <a:cs typeface="Arial MT"/>
              </a:rPr>
              <a:t>other</a:t>
            </a:r>
            <a:r>
              <a:rPr sz="2400" spc="-20" dirty="0">
                <a:latin typeface="Arial MT"/>
                <a:cs typeface="Arial MT"/>
              </a:rPr>
              <a:t> </a:t>
            </a:r>
            <a:r>
              <a:rPr sz="2400" spc="-135" dirty="0">
                <a:latin typeface="Arial MT"/>
                <a:cs typeface="Arial MT"/>
              </a:rPr>
              <a:t>words,</a:t>
            </a:r>
            <a:r>
              <a:rPr sz="2400" spc="-30" dirty="0">
                <a:latin typeface="Arial MT"/>
                <a:cs typeface="Arial MT"/>
              </a:rPr>
              <a:t> </a:t>
            </a:r>
            <a:r>
              <a:rPr sz="2400" spc="-130" dirty="0">
                <a:latin typeface="Arial MT"/>
                <a:cs typeface="Arial MT"/>
              </a:rPr>
              <a:t>time,</a:t>
            </a:r>
            <a:r>
              <a:rPr sz="2400" spc="-25" dirty="0">
                <a:latin typeface="Arial MT"/>
                <a:cs typeface="Arial MT"/>
              </a:rPr>
              <a:t> </a:t>
            </a:r>
            <a:r>
              <a:rPr sz="2400" dirty="0">
                <a:latin typeface="Arial MT"/>
                <a:cs typeface="Arial MT"/>
              </a:rPr>
              <a:t>or</a:t>
            </a:r>
            <a:r>
              <a:rPr sz="2400" spc="-20" dirty="0">
                <a:latin typeface="Arial MT"/>
                <a:cs typeface="Arial MT"/>
              </a:rPr>
              <a:t> </a:t>
            </a:r>
            <a:r>
              <a:rPr sz="2400" spc="-130" dirty="0">
                <a:latin typeface="Arial MT"/>
                <a:cs typeface="Arial MT"/>
              </a:rPr>
              <a:t>more</a:t>
            </a:r>
            <a:r>
              <a:rPr sz="2400" spc="-30" dirty="0">
                <a:latin typeface="Arial MT"/>
                <a:cs typeface="Arial MT"/>
              </a:rPr>
              <a:t> </a:t>
            </a:r>
            <a:r>
              <a:rPr sz="2400" spc="-40" dirty="0">
                <a:latin typeface="Arial MT"/>
                <a:cs typeface="Arial MT"/>
              </a:rPr>
              <a:t>exactly</a:t>
            </a:r>
            <a:r>
              <a:rPr sz="2400" spc="-25" dirty="0">
                <a:latin typeface="Arial MT"/>
                <a:cs typeface="Arial MT"/>
              </a:rPr>
              <a:t> </a:t>
            </a:r>
            <a:r>
              <a:rPr sz="2400" spc="-130" dirty="0">
                <a:latin typeface="Arial MT"/>
                <a:cs typeface="Arial MT"/>
              </a:rPr>
              <a:t>time-</a:t>
            </a:r>
            <a:r>
              <a:rPr sz="2400" spc="-125" dirty="0">
                <a:latin typeface="Arial MT"/>
                <a:cs typeface="Arial MT"/>
              </a:rPr>
              <a:t>dependency</a:t>
            </a:r>
            <a:r>
              <a:rPr sz="2400" spc="-25" dirty="0">
                <a:latin typeface="Arial MT"/>
                <a:cs typeface="Arial MT"/>
              </a:rPr>
              <a:t> </a:t>
            </a:r>
            <a:r>
              <a:rPr sz="2400" spc="-105" dirty="0">
                <a:latin typeface="Arial MT"/>
                <a:cs typeface="Arial MT"/>
              </a:rPr>
              <a:t>between</a:t>
            </a:r>
            <a:r>
              <a:rPr sz="2400" spc="-25" dirty="0">
                <a:latin typeface="Arial MT"/>
                <a:cs typeface="Arial MT"/>
              </a:rPr>
              <a:t> </a:t>
            </a:r>
            <a:r>
              <a:rPr sz="2400" spc="-100" dirty="0">
                <a:latin typeface="Arial MT"/>
                <a:cs typeface="Arial MT"/>
              </a:rPr>
              <a:t>information</a:t>
            </a:r>
            <a:r>
              <a:rPr sz="2400" spc="-20" dirty="0">
                <a:latin typeface="Arial MT"/>
                <a:cs typeface="Arial MT"/>
              </a:rPr>
              <a:t> </a:t>
            </a:r>
            <a:r>
              <a:rPr sz="2400" spc="-120" dirty="0">
                <a:latin typeface="Arial MT"/>
                <a:cs typeface="Arial MT"/>
              </a:rPr>
              <a:t>items, </a:t>
            </a:r>
            <a:r>
              <a:rPr sz="2400" spc="-215" dirty="0">
                <a:latin typeface="Arial MT"/>
                <a:cs typeface="Arial MT"/>
              </a:rPr>
              <a:t>is</a:t>
            </a:r>
            <a:r>
              <a:rPr sz="2400" spc="-5" dirty="0">
                <a:latin typeface="Arial MT"/>
                <a:cs typeface="Arial MT"/>
              </a:rPr>
              <a:t> </a:t>
            </a:r>
            <a:r>
              <a:rPr sz="2400" dirty="0">
                <a:latin typeface="Arial MT"/>
                <a:cs typeface="Arial MT"/>
              </a:rPr>
              <a:t>part</a:t>
            </a:r>
            <a:r>
              <a:rPr sz="2400" spc="-5" dirty="0">
                <a:latin typeface="Arial MT"/>
                <a:cs typeface="Arial MT"/>
              </a:rPr>
              <a:t> </a:t>
            </a:r>
            <a:r>
              <a:rPr sz="2400" dirty="0">
                <a:latin typeface="Arial MT"/>
                <a:cs typeface="Arial MT"/>
              </a:rPr>
              <a:t>of</a:t>
            </a:r>
            <a:r>
              <a:rPr sz="2400" spc="75" dirty="0">
                <a:latin typeface="Arial MT"/>
                <a:cs typeface="Arial MT"/>
              </a:rPr>
              <a:t> </a:t>
            </a:r>
            <a:r>
              <a:rPr sz="2400" spc="-155" dirty="0">
                <a:latin typeface="Arial MT"/>
                <a:cs typeface="Arial MT"/>
              </a:rPr>
              <a:t>the</a:t>
            </a:r>
            <a:r>
              <a:rPr sz="2400" dirty="0">
                <a:latin typeface="Arial MT"/>
                <a:cs typeface="Arial MT"/>
              </a:rPr>
              <a:t> </a:t>
            </a:r>
            <a:r>
              <a:rPr sz="2400" spc="-114" dirty="0">
                <a:latin typeface="Arial MT"/>
                <a:cs typeface="Arial MT"/>
              </a:rPr>
              <a:t>information</a:t>
            </a:r>
            <a:r>
              <a:rPr sz="2400" spc="-10" dirty="0">
                <a:latin typeface="Arial MT"/>
                <a:cs typeface="Arial MT"/>
              </a:rPr>
              <a:t> itself.</a:t>
            </a:r>
            <a:endParaRPr sz="2400">
              <a:latin typeface="Arial MT"/>
              <a:cs typeface="Arial MT"/>
            </a:endParaRPr>
          </a:p>
          <a:p>
            <a:pPr marL="12700" marR="5715" algn="just">
              <a:lnSpc>
                <a:spcPct val="120000"/>
              </a:lnSpc>
              <a:spcBef>
                <a:spcPts val="1010"/>
              </a:spcBef>
            </a:pPr>
            <a:r>
              <a:rPr sz="2400" dirty="0">
                <a:latin typeface="Arial MT"/>
                <a:cs typeface="Arial MT"/>
              </a:rPr>
              <a:t>If</a:t>
            </a:r>
            <a:r>
              <a:rPr sz="2400" spc="35" dirty="0">
                <a:latin typeface="Arial MT"/>
                <a:cs typeface="Arial MT"/>
              </a:rPr>
              <a:t> </a:t>
            </a:r>
            <a:r>
              <a:rPr sz="2400" spc="-20" dirty="0">
                <a:latin typeface="Arial MT"/>
                <a:cs typeface="Arial MT"/>
              </a:rPr>
              <a:t>the</a:t>
            </a:r>
            <a:r>
              <a:rPr sz="2400" spc="-10" dirty="0">
                <a:latin typeface="Arial MT"/>
                <a:cs typeface="Arial MT"/>
              </a:rPr>
              <a:t> </a:t>
            </a:r>
            <a:r>
              <a:rPr sz="2400" spc="-70" dirty="0">
                <a:latin typeface="Arial MT"/>
                <a:cs typeface="Arial MT"/>
              </a:rPr>
              <a:t>timing</a:t>
            </a:r>
            <a:r>
              <a:rPr sz="2400" spc="-10" dirty="0">
                <a:latin typeface="Arial MT"/>
                <a:cs typeface="Arial MT"/>
              </a:rPr>
              <a:t> </a:t>
            </a:r>
            <a:r>
              <a:rPr sz="2400" dirty="0">
                <a:latin typeface="Arial MT"/>
                <a:cs typeface="Arial MT"/>
              </a:rPr>
              <a:t>is</a:t>
            </a:r>
            <a:r>
              <a:rPr sz="2400" spc="-5" dirty="0">
                <a:latin typeface="Arial MT"/>
                <a:cs typeface="Arial MT"/>
              </a:rPr>
              <a:t> </a:t>
            </a:r>
            <a:r>
              <a:rPr sz="2400" spc="-114" dirty="0">
                <a:latin typeface="Arial MT"/>
                <a:cs typeface="Arial MT"/>
              </a:rPr>
              <a:t>changed,</a:t>
            </a:r>
            <a:r>
              <a:rPr sz="2400" spc="-10" dirty="0">
                <a:latin typeface="Arial MT"/>
                <a:cs typeface="Arial MT"/>
              </a:rPr>
              <a:t> </a:t>
            </a:r>
            <a:r>
              <a:rPr sz="2400" dirty="0">
                <a:latin typeface="Arial MT"/>
                <a:cs typeface="Arial MT"/>
              </a:rPr>
              <a:t>or</a:t>
            </a:r>
            <a:r>
              <a:rPr sz="2400" spc="-5" dirty="0">
                <a:latin typeface="Arial MT"/>
                <a:cs typeface="Arial MT"/>
              </a:rPr>
              <a:t> </a:t>
            </a:r>
            <a:r>
              <a:rPr sz="2400" spc="-20" dirty="0">
                <a:latin typeface="Arial MT"/>
                <a:cs typeface="Arial MT"/>
              </a:rPr>
              <a:t>the</a:t>
            </a:r>
            <a:r>
              <a:rPr sz="2400" spc="-10" dirty="0">
                <a:latin typeface="Arial MT"/>
                <a:cs typeface="Arial MT"/>
              </a:rPr>
              <a:t> </a:t>
            </a:r>
            <a:r>
              <a:rPr sz="2400" spc="-160" dirty="0">
                <a:latin typeface="Arial MT"/>
                <a:cs typeface="Arial MT"/>
              </a:rPr>
              <a:t>sequencing</a:t>
            </a:r>
            <a:r>
              <a:rPr sz="2400" spc="-5" dirty="0">
                <a:latin typeface="Arial MT"/>
                <a:cs typeface="Arial MT"/>
              </a:rPr>
              <a:t> </a:t>
            </a:r>
            <a:r>
              <a:rPr sz="2400" dirty="0">
                <a:latin typeface="Arial MT"/>
                <a:cs typeface="Arial MT"/>
              </a:rPr>
              <a:t>of</a:t>
            </a:r>
            <a:r>
              <a:rPr sz="2400" spc="40" dirty="0">
                <a:latin typeface="Arial MT"/>
                <a:cs typeface="Arial MT"/>
              </a:rPr>
              <a:t> </a:t>
            </a:r>
            <a:r>
              <a:rPr sz="2400" spc="-10" dirty="0">
                <a:latin typeface="Arial MT"/>
                <a:cs typeface="Arial MT"/>
              </a:rPr>
              <a:t>the </a:t>
            </a:r>
            <a:r>
              <a:rPr sz="2400" spc="-135" dirty="0">
                <a:latin typeface="Arial MT"/>
                <a:cs typeface="Arial MT"/>
              </a:rPr>
              <a:t>items</a:t>
            </a:r>
            <a:r>
              <a:rPr sz="2400" spc="-5" dirty="0">
                <a:latin typeface="Arial MT"/>
                <a:cs typeface="Arial MT"/>
              </a:rPr>
              <a:t> </a:t>
            </a:r>
            <a:r>
              <a:rPr sz="2400" spc="-45" dirty="0">
                <a:latin typeface="Arial MT"/>
                <a:cs typeface="Arial MT"/>
              </a:rPr>
              <a:t>modified,</a:t>
            </a:r>
            <a:r>
              <a:rPr sz="2400" spc="-5" dirty="0">
                <a:latin typeface="Arial MT"/>
                <a:cs typeface="Arial MT"/>
              </a:rPr>
              <a:t> </a:t>
            </a:r>
            <a:r>
              <a:rPr sz="2400" spc="-20" dirty="0">
                <a:latin typeface="Arial MT"/>
                <a:cs typeface="Arial MT"/>
              </a:rPr>
              <a:t>the</a:t>
            </a:r>
            <a:r>
              <a:rPr sz="2400" spc="-10" dirty="0">
                <a:latin typeface="Arial MT"/>
                <a:cs typeface="Arial MT"/>
              </a:rPr>
              <a:t> </a:t>
            </a:r>
            <a:r>
              <a:rPr sz="2400" spc="-130" dirty="0">
                <a:latin typeface="Arial MT"/>
                <a:cs typeface="Arial MT"/>
              </a:rPr>
              <a:t>meaning</a:t>
            </a:r>
            <a:r>
              <a:rPr sz="2400" spc="-15" dirty="0">
                <a:latin typeface="Arial MT"/>
                <a:cs typeface="Arial MT"/>
              </a:rPr>
              <a:t> </a:t>
            </a:r>
            <a:r>
              <a:rPr sz="2400" spc="-25" dirty="0">
                <a:latin typeface="Arial MT"/>
                <a:cs typeface="Arial MT"/>
              </a:rPr>
              <a:t>is </a:t>
            </a:r>
            <a:r>
              <a:rPr sz="2400" spc="-35" dirty="0">
                <a:latin typeface="Arial MT"/>
                <a:cs typeface="Arial MT"/>
              </a:rPr>
              <a:t>altered.</a:t>
            </a:r>
            <a:r>
              <a:rPr sz="2400" spc="-80" dirty="0">
                <a:latin typeface="Arial MT"/>
                <a:cs typeface="Arial MT"/>
              </a:rPr>
              <a:t> </a:t>
            </a:r>
            <a:r>
              <a:rPr sz="2400" dirty="0">
                <a:latin typeface="Arial MT"/>
                <a:cs typeface="Arial MT"/>
              </a:rPr>
              <a:t>We</a:t>
            </a:r>
            <a:r>
              <a:rPr sz="2400" spc="10" dirty="0">
                <a:latin typeface="Arial MT"/>
                <a:cs typeface="Arial MT"/>
              </a:rPr>
              <a:t> </a:t>
            </a:r>
            <a:r>
              <a:rPr sz="2400" spc="-100" dirty="0">
                <a:latin typeface="Arial MT"/>
                <a:cs typeface="Arial MT"/>
              </a:rPr>
              <a:t>say</a:t>
            </a:r>
            <a:r>
              <a:rPr sz="2400" spc="-5" dirty="0">
                <a:latin typeface="Arial MT"/>
                <a:cs typeface="Arial MT"/>
              </a:rPr>
              <a:t> </a:t>
            </a:r>
            <a:r>
              <a:rPr sz="2400" spc="-20" dirty="0">
                <a:latin typeface="Arial MT"/>
                <a:cs typeface="Arial MT"/>
              </a:rPr>
              <a:t>that</a:t>
            </a:r>
            <a:r>
              <a:rPr sz="2400" spc="5" dirty="0">
                <a:latin typeface="Arial MT"/>
                <a:cs typeface="Arial MT"/>
              </a:rPr>
              <a:t> </a:t>
            </a:r>
            <a:r>
              <a:rPr sz="2400" spc="-100" dirty="0">
                <a:latin typeface="Arial MT"/>
                <a:cs typeface="Arial MT"/>
              </a:rPr>
              <a:t>time</a:t>
            </a:r>
            <a:r>
              <a:rPr sz="2400" dirty="0">
                <a:latin typeface="Arial MT"/>
                <a:cs typeface="Arial MT"/>
              </a:rPr>
              <a:t> </a:t>
            </a:r>
            <a:r>
              <a:rPr sz="2400" spc="-114" dirty="0">
                <a:latin typeface="Arial MT"/>
                <a:cs typeface="Arial MT"/>
              </a:rPr>
              <a:t>is</a:t>
            </a:r>
            <a:r>
              <a:rPr sz="2400" dirty="0">
                <a:latin typeface="Arial MT"/>
                <a:cs typeface="Arial MT"/>
              </a:rPr>
              <a:t> part of</a:t>
            </a:r>
            <a:r>
              <a:rPr sz="2400" spc="80" dirty="0">
                <a:latin typeface="Arial MT"/>
                <a:cs typeface="Arial MT"/>
              </a:rPr>
              <a:t> </a:t>
            </a:r>
            <a:r>
              <a:rPr sz="2400" spc="-90" dirty="0">
                <a:latin typeface="Arial MT"/>
                <a:cs typeface="Arial MT"/>
              </a:rPr>
              <a:t>the</a:t>
            </a:r>
            <a:r>
              <a:rPr sz="2400" spc="5" dirty="0">
                <a:latin typeface="Arial MT"/>
                <a:cs typeface="Arial MT"/>
              </a:rPr>
              <a:t> </a:t>
            </a:r>
            <a:r>
              <a:rPr sz="2400" spc="-210" dirty="0">
                <a:latin typeface="Arial MT"/>
                <a:cs typeface="Arial MT"/>
              </a:rPr>
              <a:t>semantics</a:t>
            </a:r>
            <a:r>
              <a:rPr sz="2400" spc="45" dirty="0">
                <a:latin typeface="Arial MT"/>
                <a:cs typeface="Arial MT"/>
              </a:rPr>
              <a:t> </a:t>
            </a:r>
            <a:r>
              <a:rPr sz="2400" dirty="0">
                <a:latin typeface="Arial MT"/>
                <a:cs typeface="Arial MT"/>
              </a:rPr>
              <a:t>of</a:t>
            </a:r>
            <a:r>
              <a:rPr sz="2400" spc="60" dirty="0">
                <a:latin typeface="Arial MT"/>
                <a:cs typeface="Arial MT"/>
              </a:rPr>
              <a:t> </a:t>
            </a:r>
            <a:r>
              <a:rPr sz="2400" spc="-210" dirty="0">
                <a:latin typeface="Arial MT"/>
                <a:cs typeface="Arial MT"/>
              </a:rPr>
              <a:t>continuous</a:t>
            </a:r>
            <a:r>
              <a:rPr sz="2400" spc="45" dirty="0">
                <a:latin typeface="Arial MT"/>
                <a:cs typeface="Arial MT"/>
              </a:rPr>
              <a:t> </a:t>
            </a:r>
            <a:r>
              <a:rPr sz="2400" spc="-95" dirty="0">
                <a:latin typeface="Arial MT"/>
                <a:cs typeface="Arial MT"/>
              </a:rPr>
              <a:t>media.</a:t>
            </a:r>
            <a:r>
              <a:rPr sz="2400" dirty="0">
                <a:latin typeface="Arial MT"/>
                <a:cs typeface="Arial MT"/>
              </a:rPr>
              <a:t> </a:t>
            </a:r>
            <a:r>
              <a:rPr sz="2400" spc="-185" dirty="0">
                <a:latin typeface="Arial MT"/>
                <a:cs typeface="Arial MT"/>
              </a:rPr>
              <a:t>Continuous </a:t>
            </a:r>
            <a:r>
              <a:rPr sz="2400" spc="-114" dirty="0">
                <a:latin typeface="Arial MT"/>
                <a:cs typeface="Arial MT"/>
              </a:rPr>
              <a:t>media</a:t>
            </a:r>
            <a:r>
              <a:rPr sz="2400" spc="-55" dirty="0">
                <a:latin typeface="Arial MT"/>
                <a:cs typeface="Arial MT"/>
              </a:rPr>
              <a:t> </a:t>
            </a:r>
            <a:r>
              <a:rPr sz="2400" spc="-10" dirty="0">
                <a:latin typeface="Arial MT"/>
                <a:cs typeface="Arial MT"/>
              </a:rPr>
              <a:t>are</a:t>
            </a:r>
            <a:r>
              <a:rPr sz="2400" spc="-95" dirty="0">
                <a:latin typeface="Arial MT"/>
                <a:cs typeface="Arial MT"/>
              </a:rPr>
              <a:t> </a:t>
            </a:r>
            <a:r>
              <a:rPr sz="2400" spc="-145" dirty="0">
                <a:latin typeface="Arial MT"/>
                <a:cs typeface="Arial MT"/>
              </a:rPr>
              <a:t>also</a:t>
            </a:r>
            <a:r>
              <a:rPr sz="2400" spc="-20" dirty="0">
                <a:latin typeface="Arial MT"/>
                <a:cs typeface="Arial MT"/>
              </a:rPr>
              <a:t> </a:t>
            </a:r>
            <a:r>
              <a:rPr sz="2400" spc="-75" dirty="0">
                <a:latin typeface="Arial MT"/>
                <a:cs typeface="Arial MT"/>
              </a:rPr>
              <a:t>called</a:t>
            </a:r>
            <a:r>
              <a:rPr sz="2400" spc="-55" dirty="0">
                <a:latin typeface="Arial MT"/>
                <a:cs typeface="Arial MT"/>
              </a:rPr>
              <a:t> </a:t>
            </a:r>
            <a:r>
              <a:rPr sz="2400" spc="-130" dirty="0">
                <a:latin typeface="Arial MT"/>
                <a:cs typeface="Arial MT"/>
              </a:rPr>
              <a:t>time-</a:t>
            </a:r>
            <a:r>
              <a:rPr sz="2400" spc="-10" dirty="0">
                <a:latin typeface="Arial MT"/>
                <a:cs typeface="Arial MT"/>
              </a:rPr>
              <a:t>dependent.</a:t>
            </a:r>
            <a:endParaRPr sz="2400">
              <a:latin typeface="Arial MT"/>
              <a:cs typeface="Arial MT"/>
            </a:endParaRPr>
          </a:p>
        </p:txBody>
      </p:sp>
      <p:sp>
        <p:nvSpPr>
          <p:cNvPr id="4" name="Footer Placeholder 3">
            <a:extLst>
              <a:ext uri="{FF2B5EF4-FFF2-40B4-BE49-F238E27FC236}">
                <a16:creationId xmlns:a16="http://schemas.microsoft.com/office/drawing/2014/main" id="{C8565777-FF56-4A39-9BBA-472FF487BD3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3938052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253.tmp"/>
          <p:cNvPicPr>
            <a:picLocks/>
          </p:cNvPicPr>
          <p:nvPr/>
        </p:nvPicPr>
        <p:blipFill>
          <a:blip r:embed="rId3" cstate="print"/>
          <a:stretch>
            <a:fillRect/>
          </a:stretch>
        </p:blipFill>
        <p:spPr>
          <a:xfrm>
            <a:off x="1658471" y="0"/>
            <a:ext cx="8875059" cy="6858000"/>
          </a:xfrm>
          <a:prstGeom prst="rect">
            <a:avLst/>
          </a:prstGeom>
        </p:spPr>
      </p:pic>
      <p:pic>
        <p:nvPicPr>
          <p:cNvPr id="3" name="Picture 2" descr="ws_273.tmp"/>
          <p:cNvPicPr>
            <a:picLocks/>
          </p:cNvPicPr>
          <p:nvPr/>
        </p:nvPicPr>
        <p:blipFill>
          <a:blip r:embed="rId4" cstate="print"/>
          <a:stretch>
            <a:fillRect/>
          </a:stretch>
        </p:blipFill>
        <p:spPr>
          <a:xfrm>
            <a:off x="2454088" y="582706"/>
            <a:ext cx="7283824" cy="22412"/>
          </a:xfrm>
          <a:prstGeom prst="rect">
            <a:avLst/>
          </a:prstGeom>
        </p:spPr>
      </p:pic>
      <p:sp>
        <p:nvSpPr>
          <p:cNvPr id="5" name="TextBox 4"/>
          <p:cNvSpPr txBox="1"/>
          <p:nvPr/>
        </p:nvSpPr>
        <p:spPr>
          <a:xfrm>
            <a:off x="2468656" y="404644"/>
            <a:ext cx="6160917" cy="2500685"/>
          </a:xfrm>
          <a:prstGeom prst="rect">
            <a:avLst/>
          </a:prstGeom>
          <a:noFill/>
        </p:spPr>
        <p:txBody>
          <a:bodyPr vert="horz" wrap="none" lIns="0" tIns="0" rIns="0" bIns="0" rtlCol="0">
            <a:spAutoFit/>
          </a:bodyPr>
          <a:lstStyle/>
          <a:p>
            <a:pPr defTabSz="806867">
              <a:lnSpc>
                <a:spcPts val="1045"/>
              </a:lnSpc>
              <a:tabLst>
                <a:tab pos="190510" algn="l"/>
                <a:tab pos="425846" algn="l"/>
                <a:tab pos="1412016"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882"/>
              </a:lnSpc>
              <a:tabLst>
                <a:tab pos="190510" algn="l"/>
                <a:tab pos="425846" algn="l"/>
                <a:tab pos="1412016" algn="l"/>
              </a:tabLst>
              <a:defRPr/>
            </a:pPr>
            <a:endParaRPr lang="en-US" sz="1215" i="1">
              <a:solidFill>
                <a:srgbClr val="231F20"/>
              </a:solidFill>
              <a:latin typeface="Segoe UI"/>
            </a:endParaRPr>
          </a:p>
          <a:p>
            <a:pPr defTabSz="806867">
              <a:lnSpc>
                <a:spcPts val="2360"/>
              </a:lnSpc>
              <a:tabLst>
                <a:tab pos="190510" algn="l"/>
                <a:tab pos="425846" algn="l"/>
                <a:tab pos="1412016" algn="l"/>
              </a:tabLst>
              <a:defRPr/>
            </a:pPr>
            <a:r>
              <a:rPr lang="en-US" sz="1215" i="1">
                <a:solidFill>
                  <a:srgbClr val="231F20"/>
                </a:solidFill>
                <a:latin typeface="Segoe UI"/>
              </a:rPr>
              <a:t>			</a:t>
            </a:r>
            <a:r>
              <a:rPr lang="en-US" sz="2100" b="1">
                <a:solidFill>
                  <a:srgbClr val="231F20"/>
                </a:solidFill>
                <a:latin typeface="Segoe UI"/>
              </a:rPr>
              <a:t>I. 2D Mesh Geometry Coding</a:t>
            </a:r>
          </a:p>
          <a:p>
            <a:pPr defTabSz="806867">
              <a:lnSpc>
                <a:spcPts val="882"/>
              </a:lnSpc>
              <a:tabLst>
                <a:tab pos="190510" algn="l"/>
                <a:tab pos="425846" algn="l"/>
                <a:tab pos="1412016" algn="l"/>
              </a:tabLst>
              <a:defRPr/>
            </a:pPr>
            <a:endParaRPr lang="en-US" sz="2100" b="1">
              <a:solidFill>
                <a:srgbClr val="231F20"/>
              </a:solidFill>
              <a:latin typeface="Segoe UI"/>
            </a:endParaRPr>
          </a:p>
          <a:p>
            <a:pPr defTabSz="806867">
              <a:lnSpc>
                <a:spcPts val="882"/>
              </a:lnSpc>
              <a:tabLst>
                <a:tab pos="190510" algn="l"/>
                <a:tab pos="425846" algn="l"/>
                <a:tab pos="1412016" algn="l"/>
              </a:tabLst>
              <a:defRPr/>
            </a:pPr>
            <a:endParaRPr lang="en-US" sz="2100" b="1">
              <a:solidFill>
                <a:srgbClr val="231F20"/>
              </a:solidFill>
              <a:latin typeface="Segoe UI"/>
            </a:endParaRPr>
          </a:p>
          <a:p>
            <a:pPr defTabSz="806867">
              <a:lnSpc>
                <a:spcPts val="882"/>
              </a:lnSpc>
              <a:tabLst>
                <a:tab pos="190510" algn="l"/>
                <a:tab pos="425846" algn="l"/>
                <a:tab pos="1412016" algn="l"/>
              </a:tabLst>
              <a:defRPr/>
            </a:pPr>
            <a:endParaRPr lang="en-US" sz="2100" b="1">
              <a:solidFill>
                <a:srgbClr val="231F20"/>
              </a:solidFill>
              <a:latin typeface="Segoe UI"/>
            </a:endParaRPr>
          </a:p>
          <a:p>
            <a:pPr defTabSz="806867">
              <a:lnSpc>
                <a:spcPts val="882"/>
              </a:lnSpc>
              <a:tabLst>
                <a:tab pos="190510" algn="l"/>
                <a:tab pos="425846" algn="l"/>
                <a:tab pos="1412016" algn="l"/>
              </a:tabLst>
              <a:defRPr/>
            </a:pPr>
            <a:endParaRPr lang="en-US" sz="2100" b="1">
              <a:solidFill>
                <a:srgbClr val="231F20"/>
              </a:solidFill>
              <a:latin typeface="Segoe UI"/>
            </a:endParaRPr>
          </a:p>
          <a:p>
            <a:pPr defTabSz="806867">
              <a:lnSpc>
                <a:spcPts val="882"/>
              </a:lnSpc>
              <a:tabLst>
                <a:tab pos="190510" algn="l"/>
                <a:tab pos="425846" algn="l"/>
                <a:tab pos="1412016" algn="l"/>
              </a:tabLst>
              <a:defRPr/>
            </a:pPr>
            <a:endParaRPr lang="en-US" sz="2100" b="1">
              <a:solidFill>
                <a:srgbClr val="231F20"/>
              </a:solidFill>
              <a:latin typeface="Segoe UI"/>
            </a:endParaRPr>
          </a:p>
          <a:p>
            <a:pPr defTabSz="806867">
              <a:lnSpc>
                <a:spcPts val="2277"/>
              </a:lnSpc>
              <a:tabLst>
                <a:tab pos="190510" algn="l"/>
                <a:tab pos="425846" algn="l"/>
                <a:tab pos="141201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allows four types of uniform meshes with diﬀerent</a:t>
            </a:r>
          </a:p>
          <a:p>
            <a:pPr defTabSz="806867">
              <a:lnSpc>
                <a:spcPts val="2128"/>
              </a:lnSpc>
              <a:tabLst>
                <a:tab pos="190510" algn="l"/>
                <a:tab pos="425846" algn="l"/>
                <a:tab pos="1412016" algn="l"/>
              </a:tabLst>
              <a:defRPr/>
            </a:pPr>
            <a:r>
              <a:rPr lang="en-US" sz="1750">
                <a:solidFill>
                  <a:srgbClr val="231F20"/>
                </a:solidFill>
                <a:latin typeface="Segoe UI"/>
              </a:rPr>
              <a:t>		triangulation structures.</a:t>
            </a:r>
          </a:p>
        </p:txBody>
      </p:sp>
      <p:sp>
        <p:nvSpPr>
          <p:cNvPr id="6" name="TextBox 5"/>
          <p:cNvSpPr txBox="1"/>
          <p:nvPr/>
        </p:nvSpPr>
        <p:spPr>
          <a:xfrm>
            <a:off x="3062579" y="4283043"/>
            <a:ext cx="809709"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(a) Type 0</a:t>
            </a:r>
          </a:p>
        </p:txBody>
      </p:sp>
      <p:sp>
        <p:nvSpPr>
          <p:cNvPr id="7" name="TextBox 6"/>
          <p:cNvSpPr txBox="1"/>
          <p:nvPr/>
        </p:nvSpPr>
        <p:spPr>
          <a:xfrm>
            <a:off x="4806500" y="4283043"/>
            <a:ext cx="820930"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(b) Type 1</a:t>
            </a:r>
          </a:p>
        </p:txBody>
      </p:sp>
      <p:sp>
        <p:nvSpPr>
          <p:cNvPr id="8" name="TextBox 7"/>
          <p:cNvSpPr txBox="1"/>
          <p:nvPr/>
        </p:nvSpPr>
        <p:spPr>
          <a:xfrm>
            <a:off x="6561443" y="4283043"/>
            <a:ext cx="809709"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(c) Type 2</a:t>
            </a:r>
          </a:p>
        </p:txBody>
      </p:sp>
      <p:sp>
        <p:nvSpPr>
          <p:cNvPr id="9" name="TextBox 8"/>
          <p:cNvSpPr txBox="1"/>
          <p:nvPr/>
        </p:nvSpPr>
        <p:spPr>
          <a:xfrm>
            <a:off x="8305364" y="4283043"/>
            <a:ext cx="820930" cy="181203"/>
          </a:xfrm>
          <a:prstGeom prst="rect">
            <a:avLst/>
          </a:prstGeom>
          <a:noFill/>
        </p:spPr>
        <p:txBody>
          <a:bodyPr vert="horz" wrap="none" lIns="0" tIns="0" rIns="0" bIns="0" rtlCol="0">
            <a:spAutoFit/>
          </a:bodyPr>
          <a:lstStyle/>
          <a:p>
            <a:pPr>
              <a:lnSpc>
                <a:spcPts val="1394"/>
              </a:lnSpc>
            </a:pPr>
            <a:r>
              <a:rPr lang="en-US" sz="1549">
                <a:solidFill>
                  <a:srgbClr val="000000"/>
                </a:solidFill>
                <a:latin typeface="Times New Roman"/>
              </a:rPr>
              <a:t>(d) Type 3</a:t>
            </a:r>
          </a:p>
        </p:txBody>
      </p:sp>
      <p:sp>
        <p:nvSpPr>
          <p:cNvPr id="10" name="TextBox 9"/>
          <p:cNvSpPr txBox="1"/>
          <p:nvPr/>
        </p:nvSpPr>
        <p:spPr>
          <a:xfrm>
            <a:off x="3485254" y="4783977"/>
            <a:ext cx="4277581"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12.12:   Four Types of Uniform Meshes.</a:t>
            </a:r>
          </a:p>
        </p:txBody>
      </p:sp>
      <p:sp>
        <p:nvSpPr>
          <p:cNvPr id="14" name="Footer Placeholder 13">
            <a:extLst>
              <a:ext uri="{FF2B5EF4-FFF2-40B4-BE49-F238E27FC236}">
                <a16:creationId xmlns:a16="http://schemas.microsoft.com/office/drawing/2014/main" id="{28E56D91-F858-46E0-BEC2-F60B42CBFC5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69943204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B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823278" cy="5001369"/>
          </a:xfrm>
          <a:prstGeom prst="rect">
            <a:avLst/>
          </a:prstGeom>
          <a:noFill/>
        </p:spPr>
        <p:txBody>
          <a:bodyPr vert="horz" wrap="none" lIns="0" tIns="0" rIns="0" bIns="0" rtlCol="0">
            <a:spAutoFit/>
          </a:bodyPr>
          <a:lstStyle/>
          <a:p>
            <a:pPr defTabSz="806867">
              <a:lnSpc>
                <a:spcPts val="1045"/>
              </a:lnSpc>
              <a:tabLst>
                <a:tab pos="190510" algn="l"/>
                <a:tab pos="425846" algn="l"/>
                <a:tab pos="459466"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59466" algn="l"/>
                <a:tab pos="750834"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Lst>
              <a:defRPr/>
            </a:pPr>
            <a:endParaRPr lang="en-US" sz="1215" i="1">
              <a:solidFill>
                <a:srgbClr val="231F20"/>
              </a:solidFill>
              <a:latin typeface="Segoe UI"/>
            </a:endParaRPr>
          </a:p>
          <a:p>
            <a:pPr defTabSz="806867">
              <a:lnSpc>
                <a:spcPts val="882"/>
              </a:lnSpc>
              <a:tabLst>
                <a:tab pos="190510" algn="l"/>
                <a:tab pos="425846" algn="l"/>
                <a:tab pos="459466" algn="l"/>
                <a:tab pos="750834" algn="l"/>
              </a:tabLst>
              <a:defRPr/>
            </a:pPr>
            <a:endParaRPr lang="en-US" sz="1215" i="1">
              <a:solidFill>
                <a:srgbClr val="231F20"/>
              </a:solidFill>
              <a:latin typeface="Segoe UI"/>
            </a:endParaRPr>
          </a:p>
          <a:p>
            <a:pPr defTabSz="806867">
              <a:lnSpc>
                <a:spcPts val="2311"/>
              </a:lnSpc>
              <a:tabLst>
                <a:tab pos="190510" algn="l"/>
                <a:tab pos="425846" algn="l"/>
                <a:tab pos="459466" algn="l"/>
                <a:tab pos="750834" algn="l"/>
              </a:tabLst>
              <a:defRPr/>
            </a:pPr>
            <a:r>
              <a:rPr lang="en-US" sz="1215" i="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Deﬁnition:  </a:t>
            </a:r>
            <a:r>
              <a:rPr lang="en-US" sz="1750">
                <a:solidFill>
                  <a:srgbClr val="231F20"/>
                </a:solidFill>
                <a:latin typeface="Segoe UI"/>
              </a:rPr>
              <a:t>If </a:t>
            </a:r>
            <a:r>
              <a:rPr lang="en-US" sz="1750" i="1">
                <a:solidFill>
                  <a:srgbClr val="231F20"/>
                </a:solidFill>
                <a:latin typeface="Segoe UI"/>
              </a:rPr>
              <a:t>D </a:t>
            </a:r>
            <a:r>
              <a:rPr lang="en-US" sz="1750">
                <a:solidFill>
                  <a:srgbClr val="231F20"/>
                </a:solidFill>
                <a:latin typeface="Segoe UI"/>
              </a:rPr>
              <a:t>is a Delaunay triangulation, then any of its</a:t>
            </a:r>
          </a:p>
          <a:p>
            <a:pPr defTabSz="806867">
              <a:lnSpc>
                <a:spcPts val="2767"/>
              </a:lnSpc>
              <a:tabLst>
                <a:tab pos="190510" algn="l"/>
                <a:tab pos="425846" algn="l"/>
                <a:tab pos="459466" algn="l"/>
                <a:tab pos="750834" algn="l"/>
              </a:tabLst>
              <a:defRPr/>
            </a:pPr>
            <a:r>
              <a:rPr lang="en-US" sz="1750">
                <a:solidFill>
                  <a:srgbClr val="231F20"/>
                </a:solidFill>
                <a:latin typeface="Segoe UI"/>
              </a:rPr>
              <a:t>		triangles </a:t>
            </a:r>
            <a:r>
              <a:rPr lang="en-US" sz="1750" i="1">
                <a:solidFill>
                  <a:srgbClr val="231F20"/>
                </a:solidFill>
                <a:latin typeface="Segoe UI"/>
              </a:rPr>
              <a:t>t</a:t>
            </a:r>
            <a:r>
              <a:rPr lang="en-US" sz="1459" i="1">
                <a:solidFill>
                  <a:srgbClr val="231F20"/>
                </a:solidFill>
                <a:latin typeface="Segoe UI"/>
              </a:rPr>
              <a:t>n </a:t>
            </a:r>
            <a:r>
              <a:rPr lang="en-US" sz="1750">
                <a:solidFill>
                  <a:srgbClr val="231F20"/>
                </a:solidFill>
                <a:latin typeface="Segoe UI"/>
              </a:rPr>
              <a:t>= (</a:t>
            </a:r>
            <a:r>
              <a:rPr lang="en-US" sz="1750" i="1">
                <a:solidFill>
                  <a:srgbClr val="231F20"/>
                </a:solidFill>
                <a:latin typeface="Segoe UI"/>
              </a:rPr>
              <a:t>P</a:t>
            </a:r>
            <a:r>
              <a:rPr lang="en-US" sz="1459" i="1">
                <a:solidFill>
                  <a:srgbClr val="231F20"/>
                </a:solidFill>
                <a:latin typeface="Segoe UI"/>
              </a:rPr>
              <a:t>i</a:t>
            </a:r>
            <a:r>
              <a:rPr lang="en-US" sz="1750" i="1">
                <a:solidFill>
                  <a:srgbClr val="231F20"/>
                </a:solidFill>
                <a:latin typeface="Segoe UI"/>
              </a:rPr>
              <a:t>,  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a:solidFill>
                  <a:srgbClr val="231F20"/>
                </a:solidFill>
                <a:latin typeface="Segoe UI"/>
              </a:rPr>
              <a:t>) </a:t>
            </a:r>
            <a:r>
              <a:rPr lang="en-US" sz="1750" i="1">
                <a:solidFill>
                  <a:srgbClr val="231F20"/>
                </a:solidFill>
                <a:latin typeface="Segoe UI"/>
              </a:rPr>
              <a:t>∈ D </a:t>
            </a:r>
            <a:r>
              <a:rPr lang="en-US" sz="1750">
                <a:solidFill>
                  <a:srgbClr val="231F20"/>
                </a:solidFill>
                <a:latin typeface="Segoe UI"/>
              </a:rPr>
              <a:t>satisﬁes the property that the</a:t>
            </a:r>
          </a:p>
          <a:p>
            <a:pPr defTabSz="806867">
              <a:lnSpc>
                <a:spcPts val="2277"/>
              </a:lnSpc>
              <a:tabLst>
                <a:tab pos="190510" algn="l"/>
                <a:tab pos="425846" algn="l"/>
                <a:tab pos="459466" algn="l"/>
                <a:tab pos="750834" algn="l"/>
              </a:tabLst>
              <a:defRPr/>
            </a:pPr>
            <a:r>
              <a:rPr lang="en-US" sz="1750">
                <a:solidFill>
                  <a:srgbClr val="231F20"/>
                </a:solidFill>
                <a:latin typeface="Segoe UI"/>
              </a:rPr>
              <a:t>		circumcircle of </a:t>
            </a:r>
            <a:r>
              <a:rPr lang="en-US" sz="1750" i="1">
                <a:solidFill>
                  <a:srgbClr val="231F20"/>
                </a:solidFill>
                <a:latin typeface="Segoe UI"/>
              </a:rPr>
              <a:t>t</a:t>
            </a:r>
            <a:r>
              <a:rPr lang="en-US" sz="1459" i="1">
                <a:solidFill>
                  <a:srgbClr val="231F20"/>
                </a:solidFill>
                <a:latin typeface="Segoe UI"/>
              </a:rPr>
              <a:t>n  </a:t>
            </a:r>
            <a:r>
              <a:rPr lang="en-US" sz="1750">
                <a:solidFill>
                  <a:srgbClr val="231F20"/>
                </a:solidFill>
                <a:latin typeface="Segoe UI"/>
              </a:rPr>
              <a:t>does not contain in its interior any other</a:t>
            </a:r>
          </a:p>
          <a:p>
            <a:pPr defTabSz="806867">
              <a:lnSpc>
                <a:spcPts val="2647"/>
              </a:lnSpc>
              <a:tabLst>
                <a:tab pos="190510" algn="l"/>
                <a:tab pos="425846" algn="l"/>
                <a:tab pos="459466" algn="l"/>
                <a:tab pos="750834" algn="l"/>
              </a:tabLst>
              <a:defRPr/>
            </a:pPr>
            <a:r>
              <a:rPr lang="en-US" sz="1750">
                <a:solidFill>
                  <a:srgbClr val="231F20"/>
                </a:solidFill>
                <a:latin typeface="Segoe UI"/>
              </a:rPr>
              <a:t>		node point </a:t>
            </a:r>
            <a:r>
              <a:rPr lang="en-US" sz="1750" i="1">
                <a:solidFill>
                  <a:srgbClr val="231F20"/>
                </a:solidFill>
                <a:latin typeface="Segoe UI"/>
              </a:rPr>
              <a:t>P</a:t>
            </a:r>
            <a:r>
              <a:rPr lang="en-US" sz="1459" i="1">
                <a:solidFill>
                  <a:srgbClr val="231F20"/>
                </a:solidFill>
                <a:latin typeface="Segoe UI"/>
              </a:rPr>
              <a:t>l</a:t>
            </a:r>
            <a:r>
              <a:rPr lang="en-US" sz="1750">
                <a:solidFill>
                  <a:srgbClr val="231F20"/>
                </a:solidFill>
                <a:latin typeface="Segoe UI"/>
              </a:rPr>
              <a:t>.</a:t>
            </a:r>
          </a:p>
          <a:p>
            <a:pPr defTabSz="806867">
              <a:lnSpc>
                <a:spcPts val="882"/>
              </a:lnSpc>
              <a:tabLst>
                <a:tab pos="190510" algn="l"/>
                <a:tab pos="425846" algn="l"/>
                <a:tab pos="459466" algn="l"/>
                <a:tab pos="750834" algn="l"/>
              </a:tabLst>
              <a:defRPr/>
            </a:pPr>
            <a:endParaRPr lang="en-US" sz="1750">
              <a:solidFill>
                <a:srgbClr val="231F20"/>
              </a:solidFill>
              <a:latin typeface="Segoe UI"/>
            </a:endParaRPr>
          </a:p>
          <a:p>
            <a:pPr defTabSz="806867">
              <a:lnSpc>
                <a:spcPts val="2725"/>
              </a:lnSpc>
              <a:tabLst>
                <a:tab pos="190510" algn="l"/>
                <a:tab pos="425846" algn="l"/>
                <a:tab pos="459466"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 Delaunay mesh for a video object can be obtained in the</a:t>
            </a:r>
          </a:p>
          <a:p>
            <a:pPr defTabSz="806867">
              <a:lnSpc>
                <a:spcPts val="2139"/>
              </a:lnSpc>
              <a:tabLst>
                <a:tab pos="190510" algn="l"/>
                <a:tab pos="425846" algn="l"/>
                <a:tab pos="459466" algn="l"/>
                <a:tab pos="750834" algn="l"/>
              </a:tabLst>
              <a:defRPr/>
            </a:pPr>
            <a:r>
              <a:rPr lang="en-US" sz="1750">
                <a:solidFill>
                  <a:srgbClr val="231F20"/>
                </a:solidFill>
                <a:latin typeface="Segoe UI"/>
              </a:rPr>
              <a:t>		following steps:</a:t>
            </a:r>
          </a:p>
          <a:p>
            <a:pPr defTabSz="806867">
              <a:lnSpc>
                <a:spcPts val="882"/>
              </a:lnSpc>
              <a:tabLst>
                <a:tab pos="190510" algn="l"/>
                <a:tab pos="425846" algn="l"/>
                <a:tab pos="459466" algn="l"/>
                <a:tab pos="750834" algn="l"/>
              </a:tabLst>
              <a:defRPr/>
            </a:pPr>
            <a:endParaRPr lang="en-US" sz="1750">
              <a:solidFill>
                <a:srgbClr val="231F20"/>
              </a:solidFill>
              <a:latin typeface="Segoe UI"/>
            </a:endParaRPr>
          </a:p>
          <a:p>
            <a:pPr defTabSz="806867">
              <a:lnSpc>
                <a:spcPts val="882"/>
              </a:lnSpc>
              <a:tabLst>
                <a:tab pos="190510" algn="l"/>
                <a:tab pos="425846" algn="l"/>
                <a:tab pos="459466" algn="l"/>
                <a:tab pos="750834" algn="l"/>
              </a:tabLst>
              <a:defRPr/>
            </a:pPr>
            <a:endParaRPr lang="en-US" sz="1750">
              <a:solidFill>
                <a:srgbClr val="231F20"/>
              </a:solidFill>
              <a:latin typeface="Segoe UI"/>
            </a:endParaRPr>
          </a:p>
          <a:p>
            <a:pPr defTabSz="806867">
              <a:lnSpc>
                <a:spcPts val="1829"/>
              </a:lnSpc>
              <a:tabLst>
                <a:tab pos="190510" algn="l"/>
                <a:tab pos="425846" algn="l"/>
                <a:tab pos="459466" algn="l"/>
                <a:tab pos="750834" algn="l"/>
              </a:tabLst>
              <a:defRPr/>
            </a:pPr>
            <a:r>
              <a:rPr lang="en-US" sz="1750">
                <a:solidFill>
                  <a:srgbClr val="231F20"/>
                </a:solidFill>
                <a:latin typeface="Segoe UI"/>
              </a:rPr>
              <a:t>			</a:t>
            </a:r>
            <a:r>
              <a:rPr lang="en-US" sz="1459">
                <a:solidFill>
                  <a:srgbClr val="231F20"/>
                </a:solidFill>
                <a:latin typeface="Segoe UI"/>
              </a:rPr>
              <a:t>1.  </a:t>
            </a:r>
            <a:r>
              <a:rPr lang="en-US" sz="1459" b="1">
                <a:solidFill>
                  <a:srgbClr val="231F20"/>
                </a:solidFill>
                <a:latin typeface="Segoe UI"/>
              </a:rPr>
              <a:t>Select boundary nodes of the mesh:  </a:t>
            </a:r>
            <a:r>
              <a:rPr lang="en-US" sz="1459">
                <a:solidFill>
                  <a:srgbClr val="231F20"/>
                </a:solidFill>
                <a:latin typeface="Segoe UI"/>
              </a:rPr>
              <a:t>A polygon is used to approx-</a:t>
            </a:r>
          </a:p>
          <a:p>
            <a:pPr defTabSz="806867">
              <a:lnSpc>
                <a:spcPts val="1673"/>
              </a:lnSpc>
              <a:tabLst>
                <a:tab pos="190510" algn="l"/>
                <a:tab pos="425846" algn="l"/>
                <a:tab pos="459466" algn="l"/>
                <a:tab pos="750834" algn="l"/>
              </a:tabLst>
              <a:defRPr/>
            </a:pPr>
            <a:r>
              <a:rPr lang="en-US" sz="1459">
                <a:solidFill>
                  <a:srgbClr val="231F20"/>
                </a:solidFill>
                <a:latin typeface="Segoe UI"/>
              </a:rPr>
              <a:t>				imate the boundary of the object.</a:t>
            </a:r>
          </a:p>
          <a:p>
            <a:pPr defTabSz="806867">
              <a:lnSpc>
                <a:spcPts val="882"/>
              </a:lnSpc>
              <a:tabLst>
                <a:tab pos="190510" algn="l"/>
                <a:tab pos="425846" algn="l"/>
                <a:tab pos="459466" algn="l"/>
                <a:tab pos="750834" algn="l"/>
              </a:tabLst>
              <a:defRPr/>
            </a:pPr>
            <a:endParaRPr lang="en-US" sz="1459">
              <a:solidFill>
                <a:srgbClr val="231F20"/>
              </a:solidFill>
              <a:latin typeface="Segoe UI"/>
            </a:endParaRPr>
          </a:p>
          <a:p>
            <a:pPr defTabSz="806867">
              <a:lnSpc>
                <a:spcPts val="1511"/>
              </a:lnSpc>
              <a:tabLst>
                <a:tab pos="190510" algn="l"/>
                <a:tab pos="425846" algn="l"/>
                <a:tab pos="459466" algn="l"/>
                <a:tab pos="750834" algn="l"/>
              </a:tabLst>
              <a:defRPr/>
            </a:pPr>
            <a:r>
              <a:rPr lang="en-US" sz="1459">
                <a:solidFill>
                  <a:srgbClr val="231F20"/>
                </a:solidFill>
                <a:latin typeface="Segoe UI"/>
              </a:rPr>
              <a:t>			2.  </a:t>
            </a:r>
            <a:r>
              <a:rPr lang="en-US" sz="1459" b="1">
                <a:solidFill>
                  <a:srgbClr val="231F20"/>
                </a:solidFill>
                <a:latin typeface="Segoe UI"/>
              </a:rPr>
              <a:t>Choose interior nodes:  </a:t>
            </a:r>
            <a:r>
              <a:rPr lang="en-US" sz="1459">
                <a:solidFill>
                  <a:srgbClr val="231F20"/>
                </a:solidFill>
                <a:latin typeface="Segoe UI"/>
              </a:rPr>
              <a:t>Feature points, e.g., edge points or corners,</a:t>
            </a:r>
          </a:p>
          <a:p>
            <a:pPr defTabSz="806867">
              <a:lnSpc>
                <a:spcPts val="1673"/>
              </a:lnSpc>
              <a:tabLst>
                <a:tab pos="190510" algn="l"/>
                <a:tab pos="425846" algn="l"/>
                <a:tab pos="459466" algn="l"/>
                <a:tab pos="750834" algn="l"/>
              </a:tabLst>
              <a:defRPr/>
            </a:pPr>
            <a:r>
              <a:rPr lang="en-US" sz="1459">
                <a:solidFill>
                  <a:srgbClr val="231F20"/>
                </a:solidFill>
                <a:latin typeface="Segoe UI"/>
              </a:rPr>
              <a:t>				within  the  object  boundary  can  be  chosen  as  interior  nodes  for  the</a:t>
            </a:r>
          </a:p>
          <a:p>
            <a:pPr defTabSz="806867">
              <a:lnSpc>
                <a:spcPts val="1673"/>
              </a:lnSpc>
              <a:tabLst>
                <a:tab pos="190510" algn="l"/>
                <a:tab pos="425846" algn="l"/>
                <a:tab pos="459466" algn="l"/>
                <a:tab pos="750834" algn="l"/>
              </a:tabLst>
              <a:defRPr/>
            </a:pPr>
            <a:r>
              <a:rPr lang="en-US" sz="1459">
                <a:solidFill>
                  <a:srgbClr val="231F20"/>
                </a:solidFill>
                <a:latin typeface="Segoe UI"/>
              </a:rPr>
              <a:t>				mesh.</a:t>
            </a:r>
          </a:p>
          <a:p>
            <a:pPr defTabSz="806867">
              <a:lnSpc>
                <a:spcPts val="882"/>
              </a:lnSpc>
              <a:tabLst>
                <a:tab pos="190510" algn="l"/>
                <a:tab pos="425846" algn="l"/>
                <a:tab pos="459466" algn="l"/>
                <a:tab pos="750834" algn="l"/>
              </a:tabLst>
              <a:defRPr/>
            </a:pPr>
            <a:endParaRPr lang="en-US" sz="1459">
              <a:solidFill>
                <a:srgbClr val="231F20"/>
              </a:solidFill>
              <a:latin typeface="Segoe UI"/>
            </a:endParaRPr>
          </a:p>
          <a:p>
            <a:pPr defTabSz="806867">
              <a:lnSpc>
                <a:spcPts val="1511"/>
              </a:lnSpc>
              <a:tabLst>
                <a:tab pos="190510" algn="l"/>
                <a:tab pos="425846" algn="l"/>
                <a:tab pos="459466" algn="l"/>
                <a:tab pos="750834" algn="l"/>
              </a:tabLst>
              <a:defRPr/>
            </a:pPr>
            <a:r>
              <a:rPr lang="en-US" sz="1459">
                <a:solidFill>
                  <a:srgbClr val="231F20"/>
                </a:solidFill>
                <a:latin typeface="Segoe UI"/>
              </a:rPr>
              <a:t>			3.  </a:t>
            </a:r>
            <a:r>
              <a:rPr lang="en-US" sz="1459" b="1">
                <a:solidFill>
                  <a:srgbClr val="231F20"/>
                </a:solidFill>
                <a:latin typeface="Segoe UI"/>
              </a:rPr>
              <a:t>Perform  Delaunay  triangulation:   </a:t>
            </a:r>
            <a:r>
              <a:rPr lang="en-US" sz="1459">
                <a:solidFill>
                  <a:srgbClr val="231F20"/>
                </a:solidFill>
                <a:latin typeface="Segoe UI"/>
              </a:rPr>
              <a:t>A  </a:t>
            </a:r>
            <a:r>
              <a:rPr lang="en-US" sz="1459" i="1">
                <a:solidFill>
                  <a:srgbClr val="231F20"/>
                </a:solidFill>
                <a:latin typeface="Segoe UI"/>
              </a:rPr>
              <a:t>constrained  Delaunay  trian-</a:t>
            </a:r>
          </a:p>
          <a:p>
            <a:pPr defTabSz="806867">
              <a:lnSpc>
                <a:spcPts val="1673"/>
              </a:lnSpc>
              <a:tabLst>
                <a:tab pos="190510" algn="l"/>
                <a:tab pos="425846" algn="l"/>
                <a:tab pos="459466" algn="l"/>
                <a:tab pos="750834" algn="l"/>
              </a:tabLst>
              <a:defRPr/>
            </a:pPr>
            <a:r>
              <a:rPr lang="en-US" sz="1459" i="1">
                <a:solidFill>
                  <a:srgbClr val="231F20"/>
                </a:solidFill>
                <a:latin typeface="Segoe UI"/>
              </a:rPr>
              <a:t>				gulation  </a:t>
            </a:r>
            <a:r>
              <a:rPr lang="en-US" sz="1459">
                <a:solidFill>
                  <a:srgbClr val="231F20"/>
                </a:solidFill>
                <a:latin typeface="Segoe UI"/>
              </a:rPr>
              <a:t>is  performed  on  the  boundary  and  interior  nodes  with  the</a:t>
            </a:r>
          </a:p>
          <a:p>
            <a:pPr defTabSz="806867">
              <a:lnSpc>
                <a:spcPts val="1673"/>
              </a:lnSpc>
              <a:tabLst>
                <a:tab pos="190510" algn="l"/>
                <a:tab pos="425846" algn="l"/>
                <a:tab pos="459466" algn="l"/>
                <a:tab pos="750834" algn="l"/>
              </a:tabLst>
              <a:defRPr/>
            </a:pPr>
            <a:r>
              <a:rPr lang="en-US" sz="1459">
                <a:solidFill>
                  <a:srgbClr val="231F20"/>
                </a:solidFill>
                <a:latin typeface="Segoe UI"/>
              </a:rPr>
              <a:t>				polygonal boundary used as a constraint.</a:t>
            </a:r>
          </a:p>
        </p:txBody>
      </p:sp>
      <p:sp>
        <p:nvSpPr>
          <p:cNvPr id="8" name="Footer Placeholder 7">
            <a:extLst>
              <a:ext uri="{FF2B5EF4-FFF2-40B4-BE49-F238E27FC236}">
                <a16:creationId xmlns:a16="http://schemas.microsoft.com/office/drawing/2014/main" id="{B6D75BDB-C3D3-4095-9822-89EB462C35C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16302270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11.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D22.tmp"/>
          <p:cNvPicPr>
            <a:picLocks/>
          </p:cNvPicPr>
          <p:nvPr/>
        </p:nvPicPr>
        <p:blipFill>
          <a:blip r:embed="rId3" cstate="print"/>
          <a:stretch>
            <a:fillRect/>
          </a:stretch>
        </p:blipFill>
        <p:spPr>
          <a:xfrm>
            <a:off x="3507441" y="3283323"/>
            <a:ext cx="257735" cy="33618"/>
          </a:xfrm>
          <a:prstGeom prst="rect">
            <a:avLst/>
          </a:prstGeom>
        </p:spPr>
      </p:pic>
      <p:pic>
        <p:nvPicPr>
          <p:cNvPr id="4" name="Picture 3" descr="ws_D33.tmp"/>
          <p:cNvPicPr>
            <a:picLocks/>
          </p:cNvPicPr>
          <p:nvPr/>
        </p:nvPicPr>
        <p:blipFill>
          <a:blip r:embed="rId4" cstate="print"/>
          <a:stretch>
            <a:fillRect/>
          </a:stretch>
        </p:blipFill>
        <p:spPr>
          <a:xfrm>
            <a:off x="5468471" y="3597088"/>
            <a:ext cx="257735" cy="33618"/>
          </a:xfrm>
          <a:prstGeom prst="rect">
            <a:avLst/>
          </a:prstGeom>
        </p:spPr>
      </p:pic>
      <p:pic>
        <p:nvPicPr>
          <p:cNvPr id="5" name="Picture 4" descr="ws_D43.tmp"/>
          <p:cNvPicPr>
            <a:picLocks/>
          </p:cNvPicPr>
          <p:nvPr/>
        </p:nvPicPr>
        <p:blipFill>
          <a:blip r:embed="rId5" cstate="print"/>
          <a:stretch>
            <a:fillRect/>
          </a:stretch>
        </p:blipFill>
        <p:spPr>
          <a:xfrm>
            <a:off x="5995147" y="3910853"/>
            <a:ext cx="179294" cy="33618"/>
          </a:xfrm>
          <a:prstGeom prst="rect">
            <a:avLst/>
          </a:prstGeom>
        </p:spPr>
      </p:pic>
      <p:pic>
        <p:nvPicPr>
          <p:cNvPr id="6" name="Picture 5" descr="ws_D54.tmp"/>
          <p:cNvPicPr>
            <a:picLocks/>
          </p:cNvPicPr>
          <p:nvPr/>
        </p:nvPicPr>
        <p:blipFill>
          <a:blip r:embed="rId6" cstate="print"/>
          <a:stretch>
            <a:fillRect/>
          </a:stretch>
        </p:blipFill>
        <p:spPr>
          <a:xfrm>
            <a:off x="3462618" y="5031441"/>
            <a:ext cx="257735" cy="33618"/>
          </a:xfrm>
          <a:prstGeom prst="rect">
            <a:avLst/>
          </a:prstGeom>
        </p:spPr>
      </p:pic>
      <p:sp>
        <p:nvSpPr>
          <p:cNvPr id="8" name="TextBox 7"/>
          <p:cNvSpPr txBox="1"/>
          <p:nvPr/>
        </p:nvSpPr>
        <p:spPr>
          <a:xfrm>
            <a:off x="2468656" y="404644"/>
            <a:ext cx="6649897" cy="5276573"/>
          </a:xfrm>
          <a:prstGeom prst="rect">
            <a:avLst/>
          </a:prstGeom>
          <a:noFill/>
        </p:spPr>
        <p:txBody>
          <a:bodyPr vert="horz" wrap="none" lIns="0" tIns="0" rIns="0" bIns="0" rtlCol="0">
            <a:spAutoFit/>
          </a:bodyPr>
          <a:lstStyle/>
          <a:p>
            <a:pPr defTabSz="806867">
              <a:lnSpc>
                <a:spcPts val="1045"/>
              </a:lnSpc>
              <a:tabLst>
                <a:tab pos="190510" algn="l"/>
                <a:tab pos="425846" algn="l"/>
                <a:tab pos="94134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941344" algn="l"/>
              </a:tabLst>
              <a:defRPr/>
            </a:pPr>
            <a:endParaRPr lang="en-US" sz="1215" i="1">
              <a:solidFill>
                <a:srgbClr val="231F20"/>
              </a:solidFill>
              <a:latin typeface="Segoe UI"/>
            </a:endParaRPr>
          </a:p>
          <a:p>
            <a:pPr defTabSz="806867">
              <a:lnSpc>
                <a:spcPts val="882"/>
              </a:lnSpc>
              <a:tabLst>
                <a:tab pos="190510" algn="l"/>
                <a:tab pos="425846" algn="l"/>
                <a:tab pos="941344" algn="l"/>
              </a:tabLst>
              <a:defRPr/>
            </a:pPr>
            <a:endParaRPr lang="en-US" sz="1215" i="1">
              <a:solidFill>
                <a:srgbClr val="231F20"/>
              </a:solidFill>
              <a:latin typeface="Segoe UI"/>
            </a:endParaRPr>
          </a:p>
          <a:p>
            <a:pPr defTabSz="806867">
              <a:lnSpc>
                <a:spcPts val="882"/>
              </a:lnSpc>
              <a:tabLst>
                <a:tab pos="190510" algn="l"/>
                <a:tab pos="425846" algn="l"/>
                <a:tab pos="941344" algn="l"/>
              </a:tabLst>
              <a:defRPr/>
            </a:pPr>
            <a:endParaRPr lang="en-US" sz="1215" i="1">
              <a:solidFill>
                <a:srgbClr val="231F20"/>
              </a:solidFill>
              <a:latin typeface="Segoe UI"/>
            </a:endParaRPr>
          </a:p>
          <a:p>
            <a:pPr defTabSz="806867">
              <a:lnSpc>
                <a:spcPts val="882"/>
              </a:lnSpc>
              <a:tabLst>
                <a:tab pos="190510" algn="l"/>
                <a:tab pos="425846" algn="l"/>
                <a:tab pos="941344" algn="l"/>
              </a:tabLst>
              <a:defRPr/>
            </a:pPr>
            <a:endParaRPr lang="en-US" sz="1215" i="1">
              <a:solidFill>
                <a:srgbClr val="231F20"/>
              </a:solidFill>
              <a:latin typeface="Segoe UI"/>
            </a:endParaRPr>
          </a:p>
          <a:p>
            <a:pPr defTabSz="806867">
              <a:lnSpc>
                <a:spcPts val="882"/>
              </a:lnSpc>
              <a:tabLst>
                <a:tab pos="190510" algn="l"/>
                <a:tab pos="425846" algn="l"/>
                <a:tab pos="941344" algn="l"/>
              </a:tabLst>
              <a:defRPr/>
            </a:pPr>
            <a:endParaRPr lang="en-US" sz="1215" i="1">
              <a:solidFill>
                <a:srgbClr val="231F20"/>
              </a:solidFill>
              <a:latin typeface="Segoe UI"/>
            </a:endParaRPr>
          </a:p>
          <a:p>
            <a:pPr defTabSz="806867">
              <a:lnSpc>
                <a:spcPts val="1958"/>
              </a:lnSpc>
              <a:tabLst>
                <a:tab pos="190510" algn="l"/>
                <a:tab pos="425846" algn="l"/>
                <a:tab pos="941344" algn="l"/>
              </a:tabLst>
              <a:defRPr/>
            </a:pPr>
            <a:r>
              <a:rPr lang="en-US" sz="1215" i="1">
                <a:solidFill>
                  <a:srgbClr val="231F20"/>
                </a:solidFill>
                <a:latin typeface="Segoe UI"/>
              </a:rPr>
              <a:t>			</a:t>
            </a:r>
            <a:r>
              <a:rPr lang="en-US" sz="2100" b="1">
                <a:solidFill>
                  <a:srgbClr val="231F20"/>
                </a:solidFill>
                <a:latin typeface="Segoe UI"/>
              </a:rPr>
              <a:t>Constrained Delaunay Triangulation</a:t>
            </a:r>
          </a:p>
          <a:p>
            <a:pPr defTabSz="806867">
              <a:lnSpc>
                <a:spcPts val="882"/>
              </a:lnSpc>
              <a:tabLst>
                <a:tab pos="190510" algn="l"/>
                <a:tab pos="425846" algn="l"/>
                <a:tab pos="941344" algn="l"/>
              </a:tabLst>
              <a:defRPr/>
            </a:pPr>
            <a:endParaRPr lang="en-US" sz="2100" b="1">
              <a:solidFill>
                <a:srgbClr val="231F20"/>
              </a:solidFill>
              <a:latin typeface="Segoe UI"/>
            </a:endParaRPr>
          </a:p>
          <a:p>
            <a:pPr defTabSz="806867">
              <a:lnSpc>
                <a:spcPts val="882"/>
              </a:lnSpc>
              <a:tabLst>
                <a:tab pos="190510" algn="l"/>
                <a:tab pos="425846" algn="l"/>
                <a:tab pos="941344" algn="l"/>
              </a:tabLst>
              <a:defRPr/>
            </a:pPr>
            <a:endParaRPr lang="en-US" sz="2100" b="1">
              <a:solidFill>
                <a:srgbClr val="231F20"/>
              </a:solidFill>
              <a:latin typeface="Segoe UI"/>
            </a:endParaRPr>
          </a:p>
          <a:p>
            <a:pPr defTabSz="806867">
              <a:lnSpc>
                <a:spcPts val="2923"/>
              </a:lnSpc>
              <a:tabLst>
                <a:tab pos="190510" algn="l"/>
                <a:tab pos="425846" algn="l"/>
                <a:tab pos="94134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Interior edges are ﬁrst added to form new triangles.</a:t>
            </a:r>
          </a:p>
          <a:p>
            <a:pPr defTabSz="806867">
              <a:lnSpc>
                <a:spcPts val="882"/>
              </a:lnSpc>
              <a:tabLst>
                <a:tab pos="190510" algn="l"/>
                <a:tab pos="425846" algn="l"/>
                <a:tab pos="941344" algn="l"/>
              </a:tabLst>
              <a:defRPr/>
            </a:pPr>
            <a:endParaRPr lang="en-US" sz="1750">
              <a:solidFill>
                <a:srgbClr val="231F20"/>
              </a:solidFill>
              <a:latin typeface="Segoe UI"/>
            </a:endParaRPr>
          </a:p>
          <a:p>
            <a:pPr defTabSz="806867">
              <a:lnSpc>
                <a:spcPts val="3036"/>
              </a:lnSpc>
              <a:tabLst>
                <a:tab pos="190510" algn="l"/>
                <a:tab pos="425846" algn="l"/>
                <a:tab pos="94134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algorithm will examine each interior edge to make sure</a:t>
            </a:r>
          </a:p>
          <a:p>
            <a:pPr defTabSz="806867">
              <a:lnSpc>
                <a:spcPts val="2139"/>
              </a:lnSpc>
              <a:tabLst>
                <a:tab pos="190510" algn="l"/>
                <a:tab pos="425846" algn="l"/>
                <a:tab pos="941344" algn="l"/>
              </a:tabLst>
              <a:defRPr/>
            </a:pPr>
            <a:r>
              <a:rPr lang="en-US" sz="1750">
                <a:solidFill>
                  <a:srgbClr val="231F20"/>
                </a:solidFill>
                <a:latin typeface="Segoe UI"/>
              </a:rPr>
              <a:t>		it is </a:t>
            </a:r>
            <a:r>
              <a:rPr lang="en-US" sz="1750" i="1">
                <a:solidFill>
                  <a:srgbClr val="231F20"/>
                </a:solidFill>
                <a:latin typeface="Segoe UI"/>
              </a:rPr>
              <a:t>locally Delaunay</a:t>
            </a:r>
            <a:r>
              <a:rPr lang="en-US" sz="1750">
                <a:solidFill>
                  <a:srgbClr val="231F20"/>
                </a:solidFill>
                <a:latin typeface="Segoe UI"/>
              </a:rPr>
              <a:t>.</a:t>
            </a:r>
          </a:p>
          <a:p>
            <a:pPr defTabSz="806867">
              <a:lnSpc>
                <a:spcPts val="882"/>
              </a:lnSpc>
              <a:tabLst>
                <a:tab pos="190510" algn="l"/>
                <a:tab pos="425846" algn="l"/>
                <a:tab pos="941344" algn="l"/>
              </a:tabLst>
              <a:defRPr/>
            </a:pPr>
            <a:endParaRPr lang="en-US" sz="1750">
              <a:solidFill>
                <a:srgbClr val="231F20"/>
              </a:solidFill>
              <a:latin typeface="Segoe UI"/>
            </a:endParaRPr>
          </a:p>
          <a:p>
            <a:pPr defTabSz="806867">
              <a:lnSpc>
                <a:spcPts val="882"/>
              </a:lnSpc>
              <a:tabLst>
                <a:tab pos="190510" algn="l"/>
                <a:tab pos="425846" algn="l"/>
                <a:tab pos="941344" algn="l"/>
              </a:tabLst>
              <a:defRPr/>
            </a:pPr>
            <a:endParaRPr lang="en-US" sz="1750">
              <a:solidFill>
                <a:srgbClr val="231F20"/>
              </a:solidFill>
              <a:latin typeface="Segoe UI"/>
            </a:endParaRPr>
          </a:p>
          <a:p>
            <a:pPr defTabSz="806867">
              <a:lnSpc>
                <a:spcPts val="2781"/>
              </a:lnSpc>
              <a:tabLst>
                <a:tab pos="190510" algn="l"/>
                <a:tab pos="425846" algn="l"/>
                <a:tab pos="94134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Given two triangles (</a:t>
            </a:r>
            <a:r>
              <a:rPr lang="en-US" sz="1750" i="1">
                <a:solidFill>
                  <a:srgbClr val="231F20"/>
                </a:solidFill>
                <a:latin typeface="Segoe UI"/>
              </a:rPr>
              <a:t>P</a:t>
            </a:r>
            <a:r>
              <a:rPr lang="en-US" sz="1459" i="1">
                <a:solidFill>
                  <a:srgbClr val="231F20"/>
                </a:solidFill>
                <a:latin typeface="Segoe UI"/>
              </a:rPr>
              <a:t>i</a:t>
            </a:r>
            <a:r>
              <a:rPr lang="en-US" sz="1750" i="1">
                <a:solidFill>
                  <a:srgbClr val="231F20"/>
                </a:solidFill>
                <a:latin typeface="Segoe UI"/>
              </a:rPr>
              <a:t>,  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a:solidFill>
                  <a:srgbClr val="231F20"/>
                </a:solidFill>
                <a:latin typeface="Segoe UI"/>
              </a:rPr>
              <a:t>) and (</a:t>
            </a:r>
            <a:r>
              <a:rPr lang="en-US" sz="1750" i="1">
                <a:solidFill>
                  <a:srgbClr val="231F20"/>
                </a:solidFill>
                <a:latin typeface="Segoe UI"/>
              </a:rPr>
              <a:t>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i="1">
                <a:solidFill>
                  <a:srgbClr val="231F20"/>
                </a:solidFill>
                <a:latin typeface="Segoe UI"/>
              </a:rPr>
              <a:t>,  P</a:t>
            </a:r>
            <a:r>
              <a:rPr lang="en-US" sz="1459" i="1">
                <a:solidFill>
                  <a:srgbClr val="231F20"/>
                </a:solidFill>
                <a:latin typeface="Segoe UI"/>
              </a:rPr>
              <a:t>l</a:t>
            </a:r>
            <a:r>
              <a:rPr lang="en-US" sz="1750">
                <a:solidFill>
                  <a:srgbClr val="231F20"/>
                </a:solidFill>
                <a:latin typeface="Segoe UI"/>
              </a:rPr>
              <a:t>) sharing an</a:t>
            </a:r>
          </a:p>
          <a:p>
            <a:pPr defTabSz="806867">
              <a:lnSpc>
                <a:spcPts val="2467"/>
              </a:lnSpc>
              <a:tabLst>
                <a:tab pos="190510" algn="l"/>
                <a:tab pos="425846" algn="l"/>
                <a:tab pos="941344" algn="l"/>
              </a:tabLst>
              <a:defRPr/>
            </a:pPr>
            <a:r>
              <a:rPr lang="en-US" sz="1750">
                <a:solidFill>
                  <a:srgbClr val="231F20"/>
                </a:solidFill>
                <a:latin typeface="Segoe UI"/>
              </a:rPr>
              <a:t>		edge </a:t>
            </a:r>
            <a:r>
              <a:rPr lang="en-US" sz="1750" i="1">
                <a:solidFill>
                  <a:srgbClr val="231F20"/>
                </a:solidFill>
                <a:latin typeface="Segoe UI"/>
              </a:rPr>
              <a:t>jk</a:t>
            </a:r>
            <a:r>
              <a:rPr lang="en-US" sz="1750">
                <a:solidFill>
                  <a:srgbClr val="231F20"/>
                </a:solidFill>
                <a:latin typeface="Segoe UI"/>
              </a:rPr>
              <a:t>, if (</a:t>
            </a:r>
            <a:r>
              <a:rPr lang="en-US" sz="1750" i="1">
                <a:solidFill>
                  <a:srgbClr val="231F20"/>
                </a:solidFill>
                <a:latin typeface="Segoe UI"/>
              </a:rPr>
              <a:t>P</a:t>
            </a:r>
            <a:r>
              <a:rPr lang="en-US" sz="1459" i="1">
                <a:solidFill>
                  <a:srgbClr val="231F20"/>
                </a:solidFill>
                <a:latin typeface="Segoe UI"/>
              </a:rPr>
              <a:t>i</a:t>
            </a:r>
            <a:r>
              <a:rPr lang="en-US" sz="1750" i="1">
                <a:solidFill>
                  <a:srgbClr val="231F20"/>
                </a:solidFill>
                <a:latin typeface="Segoe UI"/>
              </a:rPr>
              <a:t>,  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a:solidFill>
                  <a:srgbClr val="231F20"/>
                </a:solidFill>
                <a:latin typeface="Segoe UI"/>
              </a:rPr>
              <a:t>) contains </a:t>
            </a:r>
            <a:r>
              <a:rPr lang="en-US" sz="1750" i="1">
                <a:solidFill>
                  <a:srgbClr val="231F20"/>
                </a:solidFill>
                <a:latin typeface="Segoe UI"/>
              </a:rPr>
              <a:t>P</a:t>
            </a:r>
            <a:r>
              <a:rPr lang="en-US" sz="1459" i="1">
                <a:solidFill>
                  <a:srgbClr val="231F20"/>
                </a:solidFill>
                <a:latin typeface="Segoe UI"/>
              </a:rPr>
              <a:t>l  </a:t>
            </a:r>
            <a:r>
              <a:rPr lang="en-US" sz="1750">
                <a:solidFill>
                  <a:srgbClr val="231F20"/>
                </a:solidFill>
                <a:latin typeface="Segoe UI"/>
              </a:rPr>
              <a:t>or (</a:t>
            </a:r>
            <a:r>
              <a:rPr lang="en-US" sz="1750" i="1">
                <a:solidFill>
                  <a:srgbClr val="231F20"/>
                </a:solidFill>
                <a:latin typeface="Segoe UI"/>
              </a:rPr>
              <a:t>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i="1">
                <a:solidFill>
                  <a:srgbClr val="231F20"/>
                </a:solidFill>
                <a:latin typeface="Segoe UI"/>
              </a:rPr>
              <a:t>,  P</a:t>
            </a:r>
            <a:r>
              <a:rPr lang="en-US" sz="1459" i="1">
                <a:solidFill>
                  <a:srgbClr val="231F20"/>
                </a:solidFill>
                <a:latin typeface="Segoe UI"/>
              </a:rPr>
              <a:t>l</a:t>
            </a:r>
            <a:r>
              <a:rPr lang="en-US" sz="1750">
                <a:solidFill>
                  <a:srgbClr val="231F20"/>
                </a:solidFill>
                <a:latin typeface="Segoe UI"/>
              </a:rPr>
              <a:t>) contains</a:t>
            </a:r>
          </a:p>
          <a:p>
            <a:pPr defTabSz="806867">
              <a:lnSpc>
                <a:spcPts val="2414"/>
              </a:lnSpc>
              <a:tabLst>
                <a:tab pos="190510" algn="l"/>
                <a:tab pos="425846" algn="l"/>
                <a:tab pos="941344" algn="l"/>
              </a:tabLst>
              <a:defRPr/>
            </a:pPr>
            <a:r>
              <a:rPr lang="en-US" sz="1750">
                <a:solidFill>
                  <a:srgbClr val="231F20"/>
                </a:solidFill>
                <a:latin typeface="Segoe UI"/>
              </a:rPr>
              <a:t>		</a:t>
            </a:r>
            <a:r>
              <a:rPr lang="en-US" sz="1750" i="1">
                <a:solidFill>
                  <a:srgbClr val="231F20"/>
                </a:solidFill>
                <a:latin typeface="Segoe UI"/>
              </a:rPr>
              <a:t>P</a:t>
            </a:r>
            <a:r>
              <a:rPr lang="en-US" sz="1459" i="1">
                <a:solidFill>
                  <a:srgbClr val="231F20"/>
                </a:solidFill>
                <a:latin typeface="Segoe UI"/>
              </a:rPr>
              <a:t>i  </a:t>
            </a:r>
            <a:r>
              <a:rPr lang="en-US" sz="1750">
                <a:solidFill>
                  <a:srgbClr val="231F20"/>
                </a:solidFill>
                <a:latin typeface="Segoe UI"/>
              </a:rPr>
              <a:t>in its interior, then </a:t>
            </a:r>
            <a:r>
              <a:rPr lang="en-US" sz="1750" i="1">
                <a:solidFill>
                  <a:srgbClr val="231F20"/>
                </a:solidFill>
                <a:latin typeface="Segoe UI"/>
              </a:rPr>
              <a:t>jk </a:t>
            </a:r>
            <a:r>
              <a:rPr lang="en-US" sz="1750">
                <a:solidFill>
                  <a:srgbClr val="231F20"/>
                </a:solidFill>
                <a:latin typeface="Segoe UI"/>
              </a:rPr>
              <a:t>is not locally Delaunay, and it will</a:t>
            </a:r>
          </a:p>
          <a:p>
            <a:pPr defTabSz="806867">
              <a:lnSpc>
                <a:spcPts val="2199"/>
              </a:lnSpc>
              <a:tabLst>
                <a:tab pos="190510" algn="l"/>
                <a:tab pos="425846" algn="l"/>
                <a:tab pos="941344" algn="l"/>
              </a:tabLst>
              <a:defRPr/>
            </a:pPr>
            <a:r>
              <a:rPr lang="en-US" sz="1750">
                <a:solidFill>
                  <a:srgbClr val="231F20"/>
                </a:solidFill>
                <a:latin typeface="Segoe UI"/>
              </a:rPr>
              <a:t>		be replaced by a new edge </a:t>
            </a:r>
            <a:r>
              <a:rPr lang="en-US" sz="1750" i="1">
                <a:solidFill>
                  <a:srgbClr val="231F20"/>
                </a:solidFill>
                <a:latin typeface="Segoe UI"/>
              </a:rPr>
              <a:t>il</a:t>
            </a:r>
            <a:r>
              <a:rPr lang="en-US" sz="1750">
                <a:solidFill>
                  <a:srgbClr val="231F20"/>
                </a:solidFill>
                <a:latin typeface="Segoe UI"/>
              </a:rPr>
              <a:t>.</a:t>
            </a:r>
          </a:p>
          <a:p>
            <a:pPr defTabSz="806867">
              <a:lnSpc>
                <a:spcPts val="882"/>
              </a:lnSpc>
              <a:tabLst>
                <a:tab pos="190510" algn="l"/>
                <a:tab pos="425846" algn="l"/>
                <a:tab pos="941344" algn="l"/>
              </a:tabLst>
              <a:defRPr/>
            </a:pPr>
            <a:endParaRPr lang="en-US" sz="1750">
              <a:solidFill>
                <a:srgbClr val="231F20"/>
              </a:solidFill>
              <a:latin typeface="Segoe UI"/>
            </a:endParaRPr>
          </a:p>
          <a:p>
            <a:pPr defTabSz="806867">
              <a:lnSpc>
                <a:spcPts val="3346"/>
              </a:lnSpc>
              <a:tabLst>
                <a:tab pos="190510" algn="l"/>
                <a:tab pos="425846" algn="l"/>
                <a:tab pos="94134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If </a:t>
            </a:r>
            <a:r>
              <a:rPr lang="en-US" sz="1750" i="1">
                <a:solidFill>
                  <a:srgbClr val="231F20"/>
                </a:solidFill>
                <a:latin typeface="Segoe UI"/>
              </a:rPr>
              <a:t>P</a:t>
            </a:r>
            <a:r>
              <a:rPr lang="en-US" sz="1459" i="1">
                <a:solidFill>
                  <a:srgbClr val="231F20"/>
                </a:solidFill>
                <a:latin typeface="Segoe UI"/>
              </a:rPr>
              <a:t>l  </a:t>
            </a:r>
            <a:r>
              <a:rPr lang="en-US" sz="1750">
                <a:solidFill>
                  <a:srgbClr val="231F20"/>
                </a:solidFill>
                <a:latin typeface="Segoe UI"/>
              </a:rPr>
              <a:t>falls exactly on the circumcircle of (</a:t>
            </a:r>
            <a:r>
              <a:rPr lang="en-US" sz="1750" i="1">
                <a:solidFill>
                  <a:srgbClr val="231F20"/>
                </a:solidFill>
                <a:latin typeface="Segoe UI"/>
              </a:rPr>
              <a:t>P</a:t>
            </a:r>
            <a:r>
              <a:rPr lang="en-US" sz="1459" i="1">
                <a:solidFill>
                  <a:srgbClr val="231F20"/>
                </a:solidFill>
                <a:latin typeface="Segoe UI"/>
              </a:rPr>
              <a:t>i</a:t>
            </a:r>
            <a:r>
              <a:rPr lang="en-US" sz="1750" i="1">
                <a:solidFill>
                  <a:srgbClr val="231F20"/>
                </a:solidFill>
                <a:latin typeface="Segoe UI"/>
              </a:rPr>
              <a:t>,  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a:solidFill>
                  <a:srgbClr val="231F20"/>
                </a:solidFill>
                <a:latin typeface="Segoe UI"/>
              </a:rPr>
              <a:t>) (and ac-</a:t>
            </a:r>
          </a:p>
          <a:p>
            <a:pPr defTabSz="806867">
              <a:lnSpc>
                <a:spcPts val="2457"/>
              </a:lnSpc>
              <a:tabLst>
                <a:tab pos="190510" algn="l"/>
                <a:tab pos="425846" algn="l"/>
                <a:tab pos="941344" algn="l"/>
              </a:tabLst>
              <a:defRPr/>
            </a:pPr>
            <a:r>
              <a:rPr lang="en-US" sz="1750">
                <a:solidFill>
                  <a:srgbClr val="231F20"/>
                </a:solidFill>
                <a:latin typeface="Segoe UI"/>
              </a:rPr>
              <a:t>		cordingly, </a:t>
            </a:r>
            <a:r>
              <a:rPr lang="en-US" sz="1750" i="1">
                <a:solidFill>
                  <a:srgbClr val="231F20"/>
                </a:solidFill>
                <a:latin typeface="Segoe UI"/>
              </a:rPr>
              <a:t>P</a:t>
            </a:r>
            <a:r>
              <a:rPr lang="en-US" sz="1459" i="1">
                <a:solidFill>
                  <a:srgbClr val="231F20"/>
                </a:solidFill>
                <a:latin typeface="Segoe UI"/>
              </a:rPr>
              <a:t>i </a:t>
            </a:r>
            <a:r>
              <a:rPr lang="en-US" sz="1750">
                <a:solidFill>
                  <a:srgbClr val="231F20"/>
                </a:solidFill>
                <a:latin typeface="Segoe UI"/>
              </a:rPr>
              <a:t>also falls exactly on the circumcircle of (</a:t>
            </a:r>
            <a:r>
              <a:rPr lang="en-US" sz="1750" i="1">
                <a:solidFill>
                  <a:srgbClr val="231F20"/>
                </a:solidFill>
                <a:latin typeface="Segoe UI"/>
              </a:rPr>
              <a:t>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i="1">
                <a:solidFill>
                  <a:srgbClr val="231F20"/>
                </a:solidFill>
                <a:latin typeface="Segoe UI"/>
              </a:rPr>
              <a:t>, P</a:t>
            </a:r>
            <a:r>
              <a:rPr lang="en-US" sz="1459" i="1">
                <a:solidFill>
                  <a:srgbClr val="231F20"/>
                </a:solidFill>
                <a:latin typeface="Segoe UI"/>
              </a:rPr>
              <a:t>l</a:t>
            </a:r>
            <a:r>
              <a:rPr lang="en-US" sz="1750">
                <a:solidFill>
                  <a:srgbClr val="231F20"/>
                </a:solidFill>
                <a:latin typeface="Segoe UI"/>
              </a:rPr>
              <a:t>)),</a:t>
            </a:r>
          </a:p>
          <a:p>
            <a:pPr defTabSz="806867">
              <a:lnSpc>
                <a:spcPts val="2457"/>
              </a:lnSpc>
              <a:tabLst>
                <a:tab pos="190510" algn="l"/>
                <a:tab pos="425846" algn="l"/>
                <a:tab pos="941344" algn="l"/>
              </a:tabLst>
              <a:defRPr/>
            </a:pPr>
            <a:r>
              <a:rPr lang="en-US" sz="1750">
                <a:solidFill>
                  <a:srgbClr val="231F20"/>
                </a:solidFill>
                <a:latin typeface="Segoe UI"/>
              </a:rPr>
              <a:t>		then </a:t>
            </a:r>
            <a:r>
              <a:rPr lang="en-US" sz="1750" i="1">
                <a:solidFill>
                  <a:srgbClr val="231F20"/>
                </a:solidFill>
                <a:latin typeface="Segoe UI"/>
              </a:rPr>
              <a:t>jk </a:t>
            </a:r>
            <a:r>
              <a:rPr lang="en-US" sz="1750">
                <a:solidFill>
                  <a:srgbClr val="231F20"/>
                </a:solidFill>
                <a:latin typeface="Segoe UI"/>
              </a:rPr>
              <a:t>will be viewed as locally Delaunay only if </a:t>
            </a:r>
            <a:r>
              <a:rPr lang="en-US" sz="1750" i="1">
                <a:solidFill>
                  <a:srgbClr val="231F20"/>
                </a:solidFill>
                <a:latin typeface="Segoe UI"/>
              </a:rPr>
              <a:t>P</a:t>
            </a:r>
            <a:r>
              <a:rPr lang="en-US" sz="1459" i="1">
                <a:solidFill>
                  <a:srgbClr val="231F20"/>
                </a:solidFill>
                <a:latin typeface="Segoe UI"/>
              </a:rPr>
              <a:t>i </a:t>
            </a:r>
            <a:r>
              <a:rPr lang="en-US" sz="1750">
                <a:solidFill>
                  <a:srgbClr val="231F20"/>
                </a:solidFill>
                <a:latin typeface="Segoe UI"/>
              </a:rPr>
              <a:t>or </a:t>
            </a:r>
            <a:r>
              <a:rPr lang="en-US" sz="1750" i="1">
                <a:solidFill>
                  <a:srgbClr val="231F20"/>
                </a:solidFill>
                <a:latin typeface="Segoe UI"/>
              </a:rPr>
              <a:t>P</a:t>
            </a:r>
            <a:r>
              <a:rPr lang="en-US" sz="1459" i="1">
                <a:solidFill>
                  <a:srgbClr val="231F20"/>
                </a:solidFill>
                <a:latin typeface="Segoe UI"/>
              </a:rPr>
              <a:t>l  </a:t>
            </a:r>
            <a:r>
              <a:rPr lang="en-US" sz="1750">
                <a:solidFill>
                  <a:srgbClr val="231F20"/>
                </a:solidFill>
                <a:latin typeface="Segoe UI"/>
              </a:rPr>
              <a:t>has</a:t>
            </a:r>
          </a:p>
          <a:p>
            <a:pPr defTabSz="806867">
              <a:lnSpc>
                <a:spcPts val="2157"/>
              </a:lnSpc>
              <a:tabLst>
                <a:tab pos="190510" algn="l"/>
                <a:tab pos="425846" algn="l"/>
                <a:tab pos="941344" algn="l"/>
              </a:tabLst>
              <a:defRPr/>
            </a:pPr>
            <a:r>
              <a:rPr lang="en-US" sz="1750">
                <a:solidFill>
                  <a:srgbClr val="231F20"/>
                </a:solidFill>
                <a:latin typeface="Segoe UI"/>
              </a:rPr>
              <a:t>		the largest </a:t>
            </a:r>
            <a:r>
              <a:rPr lang="en-US" sz="1750" i="1">
                <a:solidFill>
                  <a:srgbClr val="231F20"/>
                </a:solidFill>
                <a:latin typeface="Segoe UI"/>
              </a:rPr>
              <a:t>x </a:t>
            </a:r>
            <a:r>
              <a:rPr lang="en-US" sz="1750">
                <a:solidFill>
                  <a:srgbClr val="231F20"/>
                </a:solidFill>
                <a:latin typeface="Segoe UI"/>
              </a:rPr>
              <a:t>coordinate among the four nodes.</a:t>
            </a:r>
          </a:p>
        </p:txBody>
      </p:sp>
      <p:sp>
        <p:nvSpPr>
          <p:cNvPr id="12" name="Footer Placeholder 11">
            <a:extLst>
              <a:ext uri="{FF2B5EF4-FFF2-40B4-BE49-F238E27FC236}">
                <a16:creationId xmlns:a16="http://schemas.microsoft.com/office/drawing/2014/main" id="{9C571F57-2A6F-4FF5-8910-DF035ECCD4C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3916760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18CB.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18EB.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3380367" y="2619551"/>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2</a:t>
            </a:r>
          </a:p>
        </p:txBody>
      </p:sp>
      <p:sp>
        <p:nvSpPr>
          <p:cNvPr id="7" name="TextBox 6"/>
          <p:cNvSpPr txBox="1"/>
          <p:nvPr/>
        </p:nvSpPr>
        <p:spPr>
          <a:xfrm>
            <a:off x="4606738" y="2584590"/>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3</a:t>
            </a:r>
          </a:p>
        </p:txBody>
      </p:sp>
      <p:sp>
        <p:nvSpPr>
          <p:cNvPr id="8" name="TextBox 7"/>
          <p:cNvSpPr txBox="1"/>
          <p:nvPr/>
        </p:nvSpPr>
        <p:spPr>
          <a:xfrm>
            <a:off x="5652919" y="2002331"/>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4</a:t>
            </a:r>
          </a:p>
        </p:txBody>
      </p:sp>
      <p:sp>
        <p:nvSpPr>
          <p:cNvPr id="9" name="TextBox 8"/>
          <p:cNvSpPr txBox="1"/>
          <p:nvPr/>
        </p:nvSpPr>
        <p:spPr>
          <a:xfrm>
            <a:off x="4314936" y="879502"/>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6</a:t>
            </a:r>
          </a:p>
        </p:txBody>
      </p:sp>
      <p:sp>
        <p:nvSpPr>
          <p:cNvPr id="10" name="TextBox 9"/>
          <p:cNvSpPr txBox="1"/>
          <p:nvPr/>
        </p:nvSpPr>
        <p:spPr>
          <a:xfrm>
            <a:off x="2404110" y="1281570"/>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0</a:t>
            </a:r>
          </a:p>
        </p:txBody>
      </p:sp>
      <p:sp>
        <p:nvSpPr>
          <p:cNvPr id="11" name="TextBox 10"/>
          <p:cNvSpPr txBox="1"/>
          <p:nvPr/>
        </p:nvSpPr>
        <p:spPr>
          <a:xfrm>
            <a:off x="3209588" y="827058"/>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7</a:t>
            </a:r>
          </a:p>
        </p:txBody>
      </p:sp>
      <p:sp>
        <p:nvSpPr>
          <p:cNvPr id="12" name="TextBox 11"/>
          <p:cNvSpPr txBox="1"/>
          <p:nvPr/>
        </p:nvSpPr>
        <p:spPr>
          <a:xfrm>
            <a:off x="3311786" y="1428142"/>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8</a:t>
            </a:r>
          </a:p>
        </p:txBody>
      </p:sp>
      <p:sp>
        <p:nvSpPr>
          <p:cNvPr id="13" name="TextBox 12"/>
          <p:cNvSpPr txBox="1"/>
          <p:nvPr/>
        </p:nvSpPr>
        <p:spPr>
          <a:xfrm>
            <a:off x="4975188" y="1547821"/>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10</a:t>
            </a:r>
          </a:p>
        </p:txBody>
      </p:sp>
      <p:sp>
        <p:nvSpPr>
          <p:cNvPr id="14" name="TextBox 13"/>
          <p:cNvSpPr txBox="1"/>
          <p:nvPr/>
        </p:nvSpPr>
        <p:spPr>
          <a:xfrm>
            <a:off x="4967119" y="2053430"/>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11</a:t>
            </a:r>
          </a:p>
        </p:txBody>
      </p:sp>
      <p:sp>
        <p:nvSpPr>
          <p:cNvPr id="15" name="TextBox 14"/>
          <p:cNvSpPr txBox="1"/>
          <p:nvPr/>
        </p:nvSpPr>
        <p:spPr>
          <a:xfrm>
            <a:off x="3200176" y="1898790"/>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13</a:t>
            </a:r>
          </a:p>
        </p:txBody>
      </p:sp>
      <p:sp>
        <p:nvSpPr>
          <p:cNvPr id="16" name="TextBox 15"/>
          <p:cNvSpPr txBox="1"/>
          <p:nvPr/>
        </p:nvSpPr>
        <p:spPr>
          <a:xfrm>
            <a:off x="2412178" y="2173110"/>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a:t>
            </a:r>
          </a:p>
        </p:txBody>
      </p:sp>
      <p:sp>
        <p:nvSpPr>
          <p:cNvPr id="17" name="TextBox 16"/>
          <p:cNvSpPr txBox="1"/>
          <p:nvPr/>
        </p:nvSpPr>
        <p:spPr>
          <a:xfrm>
            <a:off x="5412217" y="1016662"/>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5</a:t>
            </a:r>
          </a:p>
        </p:txBody>
      </p:sp>
      <p:sp>
        <p:nvSpPr>
          <p:cNvPr id="18" name="TextBox 17"/>
          <p:cNvSpPr txBox="1"/>
          <p:nvPr/>
        </p:nvSpPr>
        <p:spPr>
          <a:xfrm>
            <a:off x="3981450" y="1316531"/>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9</a:t>
            </a:r>
          </a:p>
        </p:txBody>
      </p:sp>
      <p:sp>
        <p:nvSpPr>
          <p:cNvPr id="19" name="TextBox 18"/>
          <p:cNvSpPr txBox="1"/>
          <p:nvPr/>
        </p:nvSpPr>
        <p:spPr>
          <a:xfrm>
            <a:off x="3981450" y="2198658"/>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12</a:t>
            </a:r>
          </a:p>
        </p:txBody>
      </p:sp>
      <p:sp>
        <p:nvSpPr>
          <p:cNvPr id="20" name="TextBox 19"/>
          <p:cNvSpPr txBox="1"/>
          <p:nvPr/>
        </p:nvSpPr>
        <p:spPr>
          <a:xfrm>
            <a:off x="7246396" y="2619551"/>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2</a:t>
            </a:r>
          </a:p>
        </p:txBody>
      </p:sp>
      <p:sp>
        <p:nvSpPr>
          <p:cNvPr id="21" name="TextBox 20"/>
          <p:cNvSpPr txBox="1"/>
          <p:nvPr/>
        </p:nvSpPr>
        <p:spPr>
          <a:xfrm>
            <a:off x="8471422" y="2584590"/>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3</a:t>
            </a:r>
          </a:p>
        </p:txBody>
      </p:sp>
      <p:sp>
        <p:nvSpPr>
          <p:cNvPr id="22" name="TextBox 21"/>
          <p:cNvSpPr txBox="1"/>
          <p:nvPr/>
        </p:nvSpPr>
        <p:spPr>
          <a:xfrm>
            <a:off x="9517604" y="2002331"/>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4</a:t>
            </a:r>
          </a:p>
        </p:txBody>
      </p:sp>
      <p:sp>
        <p:nvSpPr>
          <p:cNvPr id="23" name="TextBox 22"/>
          <p:cNvSpPr txBox="1"/>
          <p:nvPr/>
        </p:nvSpPr>
        <p:spPr>
          <a:xfrm>
            <a:off x="8180966" y="879502"/>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6</a:t>
            </a:r>
          </a:p>
        </p:txBody>
      </p:sp>
      <p:sp>
        <p:nvSpPr>
          <p:cNvPr id="24" name="TextBox 23"/>
          <p:cNvSpPr txBox="1"/>
          <p:nvPr/>
        </p:nvSpPr>
        <p:spPr>
          <a:xfrm>
            <a:off x="6268795" y="1281570"/>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0</a:t>
            </a:r>
          </a:p>
        </p:txBody>
      </p:sp>
      <p:sp>
        <p:nvSpPr>
          <p:cNvPr id="25" name="TextBox 24"/>
          <p:cNvSpPr txBox="1"/>
          <p:nvPr/>
        </p:nvSpPr>
        <p:spPr>
          <a:xfrm>
            <a:off x="7074273" y="827058"/>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7</a:t>
            </a:r>
          </a:p>
        </p:txBody>
      </p:sp>
      <p:sp>
        <p:nvSpPr>
          <p:cNvPr id="26" name="TextBox 25"/>
          <p:cNvSpPr txBox="1"/>
          <p:nvPr/>
        </p:nvSpPr>
        <p:spPr>
          <a:xfrm>
            <a:off x="7177816" y="1428142"/>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8</a:t>
            </a:r>
          </a:p>
        </p:txBody>
      </p:sp>
      <p:sp>
        <p:nvSpPr>
          <p:cNvPr id="27" name="TextBox 26"/>
          <p:cNvSpPr txBox="1"/>
          <p:nvPr/>
        </p:nvSpPr>
        <p:spPr>
          <a:xfrm>
            <a:off x="8839871" y="1547821"/>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10</a:t>
            </a:r>
          </a:p>
        </p:txBody>
      </p:sp>
      <p:sp>
        <p:nvSpPr>
          <p:cNvPr id="28" name="TextBox 27"/>
          <p:cNvSpPr txBox="1"/>
          <p:nvPr/>
        </p:nvSpPr>
        <p:spPr>
          <a:xfrm>
            <a:off x="8831804" y="2053430"/>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11</a:t>
            </a:r>
          </a:p>
        </p:txBody>
      </p:sp>
      <p:sp>
        <p:nvSpPr>
          <p:cNvPr id="29" name="TextBox 28"/>
          <p:cNvSpPr txBox="1"/>
          <p:nvPr/>
        </p:nvSpPr>
        <p:spPr>
          <a:xfrm>
            <a:off x="7066204" y="1898790"/>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13</a:t>
            </a:r>
          </a:p>
        </p:txBody>
      </p:sp>
      <p:sp>
        <p:nvSpPr>
          <p:cNvPr id="30" name="TextBox 29"/>
          <p:cNvSpPr txBox="1"/>
          <p:nvPr/>
        </p:nvSpPr>
        <p:spPr>
          <a:xfrm>
            <a:off x="6276863" y="2173110"/>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a:t>
            </a:r>
          </a:p>
        </p:txBody>
      </p:sp>
      <p:sp>
        <p:nvSpPr>
          <p:cNvPr id="31" name="TextBox 30"/>
          <p:cNvSpPr txBox="1"/>
          <p:nvPr/>
        </p:nvSpPr>
        <p:spPr>
          <a:xfrm>
            <a:off x="9278246" y="1016662"/>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5</a:t>
            </a:r>
          </a:p>
        </p:txBody>
      </p:sp>
      <p:sp>
        <p:nvSpPr>
          <p:cNvPr id="32" name="TextBox 31"/>
          <p:cNvSpPr txBox="1"/>
          <p:nvPr/>
        </p:nvSpPr>
        <p:spPr>
          <a:xfrm>
            <a:off x="7846134" y="1316531"/>
            <a:ext cx="10740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9</a:t>
            </a:r>
          </a:p>
        </p:txBody>
      </p:sp>
      <p:sp>
        <p:nvSpPr>
          <p:cNvPr id="33" name="TextBox 32"/>
          <p:cNvSpPr txBox="1"/>
          <p:nvPr/>
        </p:nvSpPr>
        <p:spPr>
          <a:xfrm>
            <a:off x="7846134" y="2182522"/>
            <a:ext cx="150682" cy="115416"/>
          </a:xfrm>
          <a:prstGeom prst="rect">
            <a:avLst/>
          </a:prstGeom>
          <a:noFill/>
        </p:spPr>
        <p:txBody>
          <a:bodyPr vert="horz" wrap="none" lIns="0" tIns="0" rIns="0" bIns="0" rtlCol="0">
            <a:spAutoFit/>
          </a:bodyPr>
          <a:lstStyle/>
          <a:p>
            <a:pPr>
              <a:lnSpc>
                <a:spcPts val="921"/>
              </a:lnSpc>
            </a:pPr>
            <a:r>
              <a:rPr lang="en-US" sz="879" i="1">
                <a:solidFill>
                  <a:srgbClr val="000000"/>
                </a:solidFill>
                <a:latin typeface="Segoe UI"/>
              </a:rPr>
              <a:t>P</a:t>
            </a:r>
            <a:r>
              <a:rPr lang="en-US" sz="615">
                <a:solidFill>
                  <a:srgbClr val="000000"/>
                </a:solidFill>
                <a:latin typeface="Segoe UI"/>
              </a:rPr>
              <a:t>12</a:t>
            </a:r>
          </a:p>
        </p:txBody>
      </p:sp>
      <p:sp>
        <p:nvSpPr>
          <p:cNvPr id="34" name="TextBox 33"/>
          <p:cNvSpPr txBox="1"/>
          <p:nvPr/>
        </p:nvSpPr>
        <p:spPr>
          <a:xfrm>
            <a:off x="3911524" y="2810249"/>
            <a:ext cx="20678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a:t>
            </a:r>
          </a:p>
        </p:txBody>
      </p:sp>
      <p:sp>
        <p:nvSpPr>
          <p:cNvPr id="35" name="TextBox 34"/>
          <p:cNvSpPr txBox="1"/>
          <p:nvPr/>
        </p:nvSpPr>
        <p:spPr>
          <a:xfrm>
            <a:off x="7985793" y="2810249"/>
            <a:ext cx="22281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(b)</a:t>
            </a:r>
          </a:p>
        </p:txBody>
      </p:sp>
      <p:sp>
        <p:nvSpPr>
          <p:cNvPr id="36" name="TextBox 35"/>
          <p:cNvSpPr txBox="1"/>
          <p:nvPr/>
        </p:nvSpPr>
        <p:spPr>
          <a:xfrm>
            <a:off x="2468655" y="3290309"/>
            <a:ext cx="6485622" cy="1701876"/>
          </a:xfrm>
          <a:prstGeom prst="rect">
            <a:avLst/>
          </a:prstGeom>
          <a:noFill/>
        </p:spPr>
        <p:txBody>
          <a:bodyPr vert="horz" wrap="none" lIns="0" tIns="0" rIns="0" bIns="0" rtlCol="0">
            <a:spAutoFit/>
          </a:bodyPr>
          <a:lstStyle/>
          <a:p>
            <a:pPr defTabSz="806867">
              <a:lnSpc>
                <a:spcPts val="1528"/>
              </a:lnSpc>
              <a:tabLst>
                <a:tab pos="190510" algn="l"/>
                <a:tab pos="425846" algn="l"/>
              </a:tabLst>
              <a:defRPr/>
            </a:pPr>
            <a:r>
              <a:rPr lang="en-US" sz="1459">
                <a:solidFill>
                  <a:srgbClr val="231F20"/>
                </a:solidFill>
                <a:latin typeface="Segoe UI"/>
              </a:rPr>
              <a:t>Fig.    12.13:   Delaunay  Mesh:   (a)  Boundary  nodes  (</a:t>
            </a:r>
            <a:r>
              <a:rPr lang="en-US" sz="1459" i="1">
                <a:solidFill>
                  <a:srgbClr val="231F20"/>
                </a:solidFill>
                <a:latin typeface="Segoe UI"/>
              </a:rPr>
              <a:t>P</a:t>
            </a:r>
            <a:r>
              <a:rPr lang="en-US" sz="1054">
                <a:solidFill>
                  <a:srgbClr val="231F20"/>
                </a:solidFill>
                <a:latin typeface="Segoe UI"/>
              </a:rPr>
              <a:t>0   </a:t>
            </a:r>
            <a:r>
              <a:rPr lang="en-US" sz="1459">
                <a:solidFill>
                  <a:srgbClr val="231F20"/>
                </a:solidFill>
                <a:latin typeface="Segoe UI"/>
              </a:rPr>
              <a:t>to  </a:t>
            </a:r>
            <a:r>
              <a:rPr lang="en-US" sz="1459" i="1">
                <a:solidFill>
                  <a:srgbClr val="231F20"/>
                </a:solidFill>
                <a:latin typeface="Segoe UI"/>
              </a:rPr>
              <a:t>P</a:t>
            </a:r>
            <a:r>
              <a:rPr lang="en-US" sz="1054">
                <a:solidFill>
                  <a:srgbClr val="231F20"/>
                </a:solidFill>
                <a:latin typeface="Segoe UI"/>
              </a:rPr>
              <a:t>7</a:t>
            </a:r>
            <a:r>
              <a:rPr lang="en-US" sz="1459">
                <a:solidFill>
                  <a:srgbClr val="231F20"/>
                </a:solidFill>
                <a:latin typeface="Segoe UI"/>
              </a:rPr>
              <a:t>)  and  Interior</a:t>
            </a:r>
          </a:p>
          <a:p>
            <a:pPr defTabSz="806867">
              <a:lnSpc>
                <a:spcPts val="882"/>
              </a:lnSpc>
              <a:tabLst>
                <a:tab pos="190510" algn="l"/>
                <a:tab pos="425846" algn="l"/>
              </a:tabLst>
              <a:defRPr/>
            </a:pPr>
            <a:endParaRPr lang="en-US" sz="1459">
              <a:solidFill>
                <a:srgbClr val="231F20"/>
              </a:solidFill>
              <a:latin typeface="Segoe UI"/>
            </a:endParaRPr>
          </a:p>
          <a:p>
            <a:pPr defTabSz="806867">
              <a:lnSpc>
                <a:spcPts val="1585"/>
              </a:lnSpc>
              <a:tabLst>
                <a:tab pos="190510" algn="l"/>
                <a:tab pos="425846" algn="l"/>
              </a:tabLst>
              <a:defRPr/>
            </a:pPr>
            <a:r>
              <a:rPr lang="en-US" sz="1459">
                <a:solidFill>
                  <a:srgbClr val="231F20"/>
                </a:solidFill>
                <a:latin typeface="Segoe UI"/>
              </a:rPr>
              <a:t>nodes  (</a:t>
            </a:r>
            <a:r>
              <a:rPr lang="en-US" sz="1459" i="1">
                <a:solidFill>
                  <a:srgbClr val="231F20"/>
                </a:solidFill>
                <a:latin typeface="Segoe UI"/>
              </a:rPr>
              <a:t>P</a:t>
            </a:r>
            <a:r>
              <a:rPr lang="en-US" sz="1054">
                <a:solidFill>
                  <a:srgbClr val="231F20"/>
                </a:solidFill>
                <a:latin typeface="Segoe UI"/>
              </a:rPr>
              <a:t>8  </a:t>
            </a:r>
            <a:r>
              <a:rPr lang="en-US" sz="1459">
                <a:solidFill>
                  <a:srgbClr val="231F20"/>
                </a:solidFill>
                <a:latin typeface="Segoe UI"/>
              </a:rPr>
              <a:t>to  </a:t>
            </a:r>
            <a:r>
              <a:rPr lang="en-US" sz="1459" i="1">
                <a:solidFill>
                  <a:srgbClr val="231F20"/>
                </a:solidFill>
                <a:latin typeface="Segoe UI"/>
              </a:rPr>
              <a:t>P</a:t>
            </a:r>
            <a:r>
              <a:rPr lang="en-US" sz="1054">
                <a:solidFill>
                  <a:srgbClr val="231F20"/>
                </a:solidFill>
                <a:latin typeface="Segoe UI"/>
              </a:rPr>
              <a:t>13</a:t>
            </a:r>
            <a:r>
              <a:rPr lang="en-US" sz="1459">
                <a:solidFill>
                  <a:srgbClr val="231F20"/>
                </a:solidFill>
                <a:latin typeface="Segoe UI"/>
              </a:rPr>
              <a:t>).   (b)  Triangular  mesh  obtained  by  Constrained  Delaunay</a:t>
            </a:r>
          </a:p>
          <a:p>
            <a:pPr defTabSz="806867">
              <a:lnSpc>
                <a:spcPts val="882"/>
              </a:lnSpc>
              <a:tabLst>
                <a:tab pos="190510" algn="l"/>
                <a:tab pos="425846" algn="l"/>
              </a:tabLst>
              <a:defRPr/>
            </a:pPr>
            <a:endParaRPr lang="en-US" sz="1459">
              <a:solidFill>
                <a:srgbClr val="231F20"/>
              </a:solidFill>
              <a:latin typeface="Segoe UI"/>
            </a:endParaRPr>
          </a:p>
          <a:p>
            <a:pPr defTabSz="806867">
              <a:lnSpc>
                <a:spcPts val="1299"/>
              </a:lnSpc>
              <a:tabLst>
                <a:tab pos="190510" algn="l"/>
                <a:tab pos="425846" algn="l"/>
              </a:tabLst>
              <a:defRPr/>
            </a:pPr>
            <a:r>
              <a:rPr lang="en-US" sz="1459">
                <a:solidFill>
                  <a:srgbClr val="231F20"/>
                </a:solidFill>
                <a:latin typeface="Segoe UI"/>
              </a:rPr>
              <a:t>Triangulation.</a:t>
            </a:r>
          </a:p>
          <a:p>
            <a:pPr defTabSz="806867">
              <a:lnSpc>
                <a:spcPts val="882"/>
              </a:lnSpc>
              <a:tabLst>
                <a:tab pos="190510" algn="l"/>
                <a:tab pos="425846" algn="l"/>
              </a:tabLst>
              <a:defRPr/>
            </a:pPr>
            <a:endParaRPr lang="en-US" sz="1459">
              <a:solidFill>
                <a:srgbClr val="231F20"/>
              </a:solidFill>
              <a:latin typeface="Segoe UI"/>
            </a:endParaRPr>
          </a:p>
          <a:p>
            <a:pPr defTabSz="806867">
              <a:lnSpc>
                <a:spcPts val="882"/>
              </a:lnSpc>
              <a:tabLst>
                <a:tab pos="190510" algn="l"/>
                <a:tab pos="425846" algn="l"/>
              </a:tabLst>
              <a:defRPr/>
            </a:pPr>
            <a:endParaRPr lang="en-US" sz="1459">
              <a:solidFill>
                <a:srgbClr val="231F20"/>
              </a:solidFill>
              <a:latin typeface="Segoe UI"/>
            </a:endParaRPr>
          </a:p>
          <a:p>
            <a:pPr defTabSz="806867">
              <a:lnSpc>
                <a:spcPts val="3028"/>
              </a:lnSpc>
              <a:tabLst>
                <a:tab pos="190510" algn="l"/>
                <a:tab pos="425846" algn="l"/>
              </a:tabLst>
              <a:defRPr/>
            </a:pPr>
            <a:r>
              <a:rPr lang="en-US" sz="1459">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Except for the ﬁrst location (</a:t>
            </a:r>
            <a:r>
              <a:rPr lang="en-US" sz="1750" i="1">
                <a:solidFill>
                  <a:srgbClr val="231F20"/>
                </a:solidFill>
                <a:latin typeface="Segoe UI"/>
              </a:rPr>
              <a:t>x</a:t>
            </a:r>
            <a:r>
              <a:rPr lang="en-US" sz="1459">
                <a:solidFill>
                  <a:srgbClr val="231F20"/>
                </a:solidFill>
                <a:latin typeface="Segoe UI"/>
              </a:rPr>
              <a:t>0</a:t>
            </a:r>
            <a:r>
              <a:rPr lang="en-US" sz="1750" i="1">
                <a:solidFill>
                  <a:srgbClr val="231F20"/>
                </a:solidFill>
                <a:latin typeface="Segoe UI"/>
              </a:rPr>
              <a:t>, y</a:t>
            </a:r>
            <a:r>
              <a:rPr lang="en-US" sz="1459">
                <a:solidFill>
                  <a:srgbClr val="231F20"/>
                </a:solidFill>
                <a:latin typeface="Segoe UI"/>
              </a:rPr>
              <a:t>0</a:t>
            </a:r>
            <a:r>
              <a:rPr lang="en-US" sz="1750">
                <a:solidFill>
                  <a:srgbClr val="231F20"/>
                </a:solidFill>
                <a:latin typeface="Segoe UI"/>
              </a:rPr>
              <a:t>), all subsequent coordi-</a:t>
            </a:r>
          </a:p>
          <a:p>
            <a:pPr defTabSz="806867">
              <a:lnSpc>
                <a:spcPts val="2467"/>
              </a:lnSpc>
              <a:tabLst>
                <a:tab pos="190510" algn="l"/>
                <a:tab pos="425846" algn="l"/>
              </a:tabLst>
              <a:defRPr/>
            </a:pPr>
            <a:r>
              <a:rPr lang="en-US" sz="1750">
                <a:solidFill>
                  <a:srgbClr val="231F20"/>
                </a:solidFill>
                <a:latin typeface="Segoe UI"/>
              </a:rPr>
              <a:t>		nates are coded diﬀerentially — that is, for </a:t>
            </a:r>
            <a:r>
              <a:rPr lang="en-US" sz="1750" i="1">
                <a:solidFill>
                  <a:srgbClr val="231F20"/>
                </a:solidFill>
                <a:latin typeface="Segoe UI"/>
              </a:rPr>
              <a:t>n ≥ </a:t>
            </a:r>
            <a:r>
              <a:rPr lang="en-US" sz="1750">
                <a:solidFill>
                  <a:srgbClr val="231F20"/>
                </a:solidFill>
                <a:latin typeface="Segoe UI"/>
              </a:rPr>
              <a:t>1,</a:t>
            </a:r>
          </a:p>
        </p:txBody>
      </p:sp>
      <p:sp>
        <p:nvSpPr>
          <p:cNvPr id="37" name="TextBox 36"/>
          <p:cNvSpPr txBox="1"/>
          <p:nvPr/>
        </p:nvSpPr>
        <p:spPr>
          <a:xfrm>
            <a:off x="3821342" y="5187860"/>
            <a:ext cx="1556516" cy="291234"/>
          </a:xfrm>
          <a:prstGeom prst="rect">
            <a:avLst/>
          </a:prstGeom>
          <a:noFill/>
        </p:spPr>
        <p:txBody>
          <a:bodyPr vert="horz" wrap="none" lIns="0" tIns="0" rIns="0" bIns="0" rtlCol="0">
            <a:spAutoFit/>
          </a:bodyPr>
          <a:lstStyle/>
          <a:p>
            <a:pPr>
              <a:lnSpc>
                <a:spcPts val="2533"/>
              </a:lnSpc>
            </a:pPr>
            <a:r>
              <a:rPr lang="en-US" sz="1750" i="1">
                <a:solidFill>
                  <a:srgbClr val="231F20"/>
                </a:solidFill>
                <a:latin typeface="Segoe UI"/>
              </a:rPr>
              <a:t>dx</a:t>
            </a:r>
            <a:r>
              <a:rPr lang="en-US" sz="1459" i="1">
                <a:solidFill>
                  <a:srgbClr val="231F20"/>
                </a:solidFill>
                <a:latin typeface="Segoe UI"/>
              </a:rPr>
              <a:t>n </a:t>
            </a:r>
            <a:r>
              <a:rPr lang="en-US" sz="1750">
                <a:solidFill>
                  <a:srgbClr val="231F20"/>
                </a:solidFill>
                <a:latin typeface="Segoe UI"/>
              </a:rPr>
              <a:t>= </a:t>
            </a:r>
            <a:r>
              <a:rPr lang="en-US" sz="1750" i="1">
                <a:solidFill>
                  <a:srgbClr val="231F20"/>
                </a:solidFill>
                <a:latin typeface="Segoe UI"/>
              </a:rPr>
              <a:t>x</a:t>
            </a:r>
            <a:r>
              <a:rPr lang="en-US" sz="1459" i="1">
                <a:solidFill>
                  <a:srgbClr val="231F20"/>
                </a:solidFill>
                <a:latin typeface="Segoe UI"/>
              </a:rPr>
              <a:t>n </a:t>
            </a:r>
            <a:r>
              <a:rPr lang="en-US" sz="1750" i="1">
                <a:solidFill>
                  <a:srgbClr val="231F20"/>
                </a:solidFill>
                <a:latin typeface="Segoe UI"/>
              </a:rPr>
              <a:t>− x</a:t>
            </a:r>
            <a:r>
              <a:rPr lang="en-US" sz="1459" i="1">
                <a:solidFill>
                  <a:srgbClr val="231F20"/>
                </a:solidFill>
                <a:latin typeface="Segoe UI"/>
              </a:rPr>
              <a:t>n−</a:t>
            </a:r>
            <a:r>
              <a:rPr lang="en-US" sz="1459">
                <a:solidFill>
                  <a:srgbClr val="231F20"/>
                </a:solidFill>
                <a:latin typeface="Segoe UI"/>
              </a:rPr>
              <a:t>1</a:t>
            </a:r>
            <a:r>
              <a:rPr lang="en-US" sz="1750" i="1">
                <a:solidFill>
                  <a:srgbClr val="231F20"/>
                </a:solidFill>
                <a:latin typeface="Segoe UI"/>
              </a:rPr>
              <a:t>,</a:t>
            </a:r>
          </a:p>
        </p:txBody>
      </p:sp>
      <p:sp>
        <p:nvSpPr>
          <p:cNvPr id="38" name="TextBox 37"/>
          <p:cNvSpPr txBox="1"/>
          <p:nvPr/>
        </p:nvSpPr>
        <p:spPr>
          <a:xfrm>
            <a:off x="6280940" y="5187860"/>
            <a:ext cx="1575752" cy="291234"/>
          </a:xfrm>
          <a:prstGeom prst="rect">
            <a:avLst/>
          </a:prstGeom>
          <a:noFill/>
        </p:spPr>
        <p:txBody>
          <a:bodyPr vert="horz" wrap="none" lIns="0" tIns="0" rIns="0" bIns="0" rtlCol="0">
            <a:spAutoFit/>
          </a:bodyPr>
          <a:lstStyle/>
          <a:p>
            <a:pPr>
              <a:lnSpc>
                <a:spcPts val="2533"/>
              </a:lnSpc>
            </a:pPr>
            <a:r>
              <a:rPr lang="en-US" sz="1750" i="1">
                <a:solidFill>
                  <a:srgbClr val="231F20"/>
                </a:solidFill>
                <a:latin typeface="Segoe UI"/>
              </a:rPr>
              <a:t>dy</a:t>
            </a:r>
            <a:r>
              <a:rPr lang="en-US" sz="1459" i="1">
                <a:solidFill>
                  <a:srgbClr val="231F20"/>
                </a:solidFill>
                <a:latin typeface="Segoe UI"/>
              </a:rPr>
              <a:t>n </a:t>
            </a:r>
            <a:r>
              <a:rPr lang="en-US" sz="1750">
                <a:solidFill>
                  <a:srgbClr val="231F20"/>
                </a:solidFill>
                <a:latin typeface="Segoe UI"/>
              </a:rPr>
              <a:t>= </a:t>
            </a:r>
            <a:r>
              <a:rPr lang="en-US" sz="1750" i="1">
                <a:solidFill>
                  <a:srgbClr val="231F20"/>
                </a:solidFill>
                <a:latin typeface="Segoe UI"/>
              </a:rPr>
              <a:t>y</a:t>
            </a:r>
            <a:r>
              <a:rPr lang="en-US" sz="1459" i="1">
                <a:solidFill>
                  <a:srgbClr val="231F20"/>
                </a:solidFill>
                <a:latin typeface="Segoe UI"/>
              </a:rPr>
              <a:t>n </a:t>
            </a:r>
            <a:r>
              <a:rPr lang="en-US" sz="1750" i="1">
                <a:solidFill>
                  <a:srgbClr val="231F20"/>
                </a:solidFill>
                <a:latin typeface="Segoe UI"/>
              </a:rPr>
              <a:t>− y</a:t>
            </a:r>
            <a:r>
              <a:rPr lang="en-US" sz="1459" i="1">
                <a:solidFill>
                  <a:srgbClr val="231F20"/>
                </a:solidFill>
                <a:latin typeface="Segoe UI"/>
              </a:rPr>
              <a:t>n−</a:t>
            </a:r>
            <a:r>
              <a:rPr lang="en-US" sz="1459">
                <a:solidFill>
                  <a:srgbClr val="231F20"/>
                </a:solidFill>
                <a:latin typeface="Segoe UI"/>
              </a:rPr>
              <a:t>1</a:t>
            </a:r>
            <a:r>
              <a:rPr lang="en-US" sz="1750" i="1">
                <a:solidFill>
                  <a:srgbClr val="231F20"/>
                </a:solidFill>
                <a:latin typeface="Segoe UI"/>
              </a:rPr>
              <a:t>,</a:t>
            </a:r>
          </a:p>
        </p:txBody>
      </p:sp>
      <p:sp>
        <p:nvSpPr>
          <p:cNvPr id="39" name="TextBox 38"/>
          <p:cNvSpPr txBox="1"/>
          <p:nvPr/>
        </p:nvSpPr>
        <p:spPr>
          <a:xfrm>
            <a:off x="9026712" y="5243866"/>
            <a:ext cx="543418" cy="230832"/>
          </a:xfrm>
          <a:prstGeom prst="rect">
            <a:avLst/>
          </a:prstGeom>
          <a:noFill/>
        </p:spPr>
        <p:txBody>
          <a:bodyPr vert="horz" wrap="none" lIns="0" tIns="0" rIns="0" bIns="0" rtlCol="0">
            <a:spAutoFit/>
          </a:bodyPr>
          <a:lstStyle/>
          <a:p>
            <a:pPr>
              <a:lnSpc>
                <a:spcPts val="1834"/>
              </a:lnSpc>
            </a:pPr>
            <a:r>
              <a:rPr lang="en-US" sz="1750">
                <a:solidFill>
                  <a:srgbClr val="231F20"/>
                </a:solidFill>
                <a:latin typeface="Segoe UI"/>
              </a:rPr>
              <a:t>(12</a:t>
            </a:r>
            <a:r>
              <a:rPr lang="en-US" sz="1750" i="1">
                <a:solidFill>
                  <a:srgbClr val="231F20"/>
                </a:solidFill>
                <a:latin typeface="Segoe UI"/>
              </a:rPr>
              <a:t>.</a:t>
            </a:r>
            <a:r>
              <a:rPr lang="en-US" sz="1750">
                <a:solidFill>
                  <a:srgbClr val="231F20"/>
                </a:solidFill>
                <a:latin typeface="Segoe UI"/>
              </a:rPr>
              <a:t>6)</a:t>
            </a:r>
          </a:p>
        </p:txBody>
      </p:sp>
      <p:sp>
        <p:nvSpPr>
          <p:cNvPr id="40" name="TextBox 39"/>
          <p:cNvSpPr txBox="1"/>
          <p:nvPr/>
        </p:nvSpPr>
        <p:spPr>
          <a:xfrm>
            <a:off x="2891826" y="5667448"/>
            <a:ext cx="4949817" cy="256480"/>
          </a:xfrm>
          <a:prstGeom prst="rect">
            <a:avLst/>
          </a:prstGeom>
          <a:noFill/>
        </p:spPr>
        <p:txBody>
          <a:bodyPr vert="horz" wrap="none" lIns="0" tIns="0" rIns="0" bIns="0" rtlCol="0">
            <a:spAutoFit/>
          </a:bodyPr>
          <a:lstStyle/>
          <a:p>
            <a:pPr>
              <a:lnSpc>
                <a:spcPts val="1955"/>
              </a:lnSpc>
            </a:pPr>
            <a:r>
              <a:rPr lang="en-US" sz="1750">
                <a:solidFill>
                  <a:srgbClr val="231F20"/>
                </a:solidFill>
                <a:latin typeface="Segoe UI"/>
              </a:rPr>
              <a:t>and afterward, </a:t>
            </a:r>
            <a:r>
              <a:rPr lang="en-US" sz="1750" i="1">
                <a:solidFill>
                  <a:srgbClr val="231F20"/>
                </a:solidFill>
                <a:latin typeface="Segoe UI"/>
              </a:rPr>
              <a:t>dx</a:t>
            </a:r>
            <a:r>
              <a:rPr lang="en-US" sz="1459" i="1">
                <a:solidFill>
                  <a:srgbClr val="231F20"/>
                </a:solidFill>
                <a:latin typeface="Segoe UI"/>
              </a:rPr>
              <a:t>n</a:t>
            </a:r>
            <a:r>
              <a:rPr lang="en-US" sz="1750">
                <a:solidFill>
                  <a:srgbClr val="231F20"/>
                </a:solidFill>
                <a:latin typeface="Segoe UI"/>
              </a:rPr>
              <a:t>, </a:t>
            </a:r>
            <a:r>
              <a:rPr lang="en-US" sz="1750" i="1">
                <a:solidFill>
                  <a:srgbClr val="231F20"/>
                </a:solidFill>
                <a:latin typeface="Segoe UI"/>
              </a:rPr>
              <a:t>dy</a:t>
            </a:r>
            <a:r>
              <a:rPr lang="en-US" sz="1459" i="1">
                <a:solidFill>
                  <a:srgbClr val="231F20"/>
                </a:solidFill>
                <a:latin typeface="Segoe UI"/>
              </a:rPr>
              <a:t>n  </a:t>
            </a:r>
            <a:r>
              <a:rPr lang="en-US" sz="1750">
                <a:solidFill>
                  <a:srgbClr val="231F20"/>
                </a:solidFill>
                <a:latin typeface="Segoe UI"/>
              </a:rPr>
              <a:t>are variable-length coded.</a:t>
            </a:r>
          </a:p>
        </p:txBody>
      </p:sp>
      <p:sp>
        <p:nvSpPr>
          <p:cNvPr id="44" name="Footer Placeholder 43">
            <a:extLst>
              <a:ext uri="{FF2B5EF4-FFF2-40B4-BE49-F238E27FC236}">
                <a16:creationId xmlns:a16="http://schemas.microsoft.com/office/drawing/2014/main" id="{0606587D-6A7A-481B-8349-AFCD2B44711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7423228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280A.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04382" cy="4013919"/>
          </a:xfrm>
          <a:prstGeom prst="rect">
            <a:avLst/>
          </a:prstGeom>
          <a:noFill/>
        </p:spPr>
        <p:txBody>
          <a:bodyPr vert="horz" wrap="none" lIns="0" tIns="0" rIns="0" bIns="0" rtlCol="0">
            <a:spAutoFit/>
          </a:bodyPr>
          <a:lstStyle/>
          <a:p>
            <a:pPr defTabSz="806867">
              <a:lnSpc>
                <a:spcPts val="1045"/>
              </a:lnSpc>
              <a:tabLst>
                <a:tab pos="190510" algn="l"/>
                <a:tab pos="425846" algn="l"/>
                <a:tab pos="1557701"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1557701" algn="l"/>
              </a:tabLst>
              <a:defRPr/>
            </a:pPr>
            <a:endParaRPr lang="en-US" sz="1215" i="1">
              <a:solidFill>
                <a:srgbClr val="231F20"/>
              </a:solidFill>
              <a:latin typeface="Segoe UI"/>
            </a:endParaRPr>
          </a:p>
          <a:p>
            <a:pPr defTabSz="806867">
              <a:lnSpc>
                <a:spcPts val="882"/>
              </a:lnSpc>
              <a:tabLst>
                <a:tab pos="190510" algn="l"/>
                <a:tab pos="425846" algn="l"/>
                <a:tab pos="1557701" algn="l"/>
              </a:tabLst>
              <a:defRPr/>
            </a:pPr>
            <a:endParaRPr lang="en-US" sz="1215" i="1">
              <a:solidFill>
                <a:srgbClr val="231F20"/>
              </a:solidFill>
              <a:latin typeface="Segoe UI"/>
            </a:endParaRPr>
          </a:p>
          <a:p>
            <a:pPr defTabSz="806867">
              <a:lnSpc>
                <a:spcPts val="882"/>
              </a:lnSpc>
              <a:tabLst>
                <a:tab pos="190510" algn="l"/>
                <a:tab pos="425846" algn="l"/>
                <a:tab pos="1557701" algn="l"/>
              </a:tabLst>
              <a:defRPr/>
            </a:pPr>
            <a:endParaRPr lang="en-US" sz="1215" i="1">
              <a:solidFill>
                <a:srgbClr val="231F20"/>
              </a:solidFill>
              <a:latin typeface="Segoe UI"/>
            </a:endParaRPr>
          </a:p>
          <a:p>
            <a:pPr defTabSz="806867">
              <a:lnSpc>
                <a:spcPts val="2346"/>
              </a:lnSpc>
              <a:tabLst>
                <a:tab pos="190510" algn="l"/>
                <a:tab pos="425846" algn="l"/>
                <a:tab pos="1557701" algn="l"/>
              </a:tabLst>
              <a:defRPr/>
            </a:pPr>
            <a:r>
              <a:rPr lang="en-US" sz="1215" i="1">
                <a:solidFill>
                  <a:srgbClr val="231F20"/>
                </a:solidFill>
                <a:latin typeface="Segoe UI"/>
              </a:rPr>
              <a:t>			</a:t>
            </a:r>
            <a:r>
              <a:rPr lang="en-US" sz="2100" b="1">
                <a:solidFill>
                  <a:srgbClr val="231F20"/>
                </a:solidFill>
                <a:latin typeface="Segoe UI"/>
              </a:rPr>
              <a:t>II. 2D Mesh Motion Coding</a:t>
            </a:r>
          </a:p>
          <a:p>
            <a:pPr defTabSz="806867">
              <a:lnSpc>
                <a:spcPts val="882"/>
              </a:lnSpc>
              <a:tabLst>
                <a:tab pos="190510" algn="l"/>
                <a:tab pos="425846" algn="l"/>
                <a:tab pos="1557701" algn="l"/>
              </a:tabLst>
              <a:defRPr/>
            </a:pPr>
            <a:endParaRPr lang="en-US" sz="2100" b="1">
              <a:solidFill>
                <a:srgbClr val="231F20"/>
              </a:solidFill>
              <a:latin typeface="Segoe UI"/>
            </a:endParaRPr>
          </a:p>
          <a:p>
            <a:pPr defTabSz="806867">
              <a:lnSpc>
                <a:spcPts val="882"/>
              </a:lnSpc>
              <a:tabLst>
                <a:tab pos="190510" algn="l"/>
                <a:tab pos="425846" algn="l"/>
                <a:tab pos="1557701" algn="l"/>
              </a:tabLst>
              <a:defRPr/>
            </a:pPr>
            <a:endParaRPr lang="en-US" sz="2100" b="1">
              <a:solidFill>
                <a:srgbClr val="231F20"/>
              </a:solidFill>
              <a:latin typeface="Segoe UI"/>
            </a:endParaRPr>
          </a:p>
          <a:p>
            <a:pPr defTabSz="806867">
              <a:lnSpc>
                <a:spcPts val="882"/>
              </a:lnSpc>
              <a:tabLst>
                <a:tab pos="190510" algn="l"/>
                <a:tab pos="425846" algn="l"/>
                <a:tab pos="1557701" algn="l"/>
              </a:tabLst>
              <a:defRPr/>
            </a:pPr>
            <a:endParaRPr lang="en-US" sz="2100" b="1">
              <a:solidFill>
                <a:srgbClr val="231F20"/>
              </a:solidFill>
              <a:latin typeface="Segoe UI"/>
            </a:endParaRPr>
          </a:p>
          <a:p>
            <a:pPr defTabSz="806867">
              <a:lnSpc>
                <a:spcPts val="882"/>
              </a:lnSpc>
              <a:tabLst>
                <a:tab pos="190510" algn="l"/>
                <a:tab pos="425846" algn="l"/>
                <a:tab pos="1557701" algn="l"/>
              </a:tabLst>
              <a:defRPr/>
            </a:pPr>
            <a:endParaRPr lang="en-US" sz="2100" b="1">
              <a:solidFill>
                <a:srgbClr val="231F20"/>
              </a:solidFill>
              <a:latin typeface="Segoe UI"/>
            </a:endParaRPr>
          </a:p>
          <a:p>
            <a:pPr defTabSz="806867">
              <a:lnSpc>
                <a:spcPts val="882"/>
              </a:lnSpc>
              <a:tabLst>
                <a:tab pos="190510" algn="l"/>
                <a:tab pos="425846" algn="l"/>
                <a:tab pos="1557701" algn="l"/>
              </a:tabLst>
              <a:defRPr/>
            </a:pPr>
            <a:endParaRPr lang="en-US" sz="2100" b="1">
              <a:solidFill>
                <a:srgbClr val="231F20"/>
              </a:solidFill>
              <a:latin typeface="Segoe UI"/>
            </a:endParaRPr>
          </a:p>
          <a:p>
            <a:pPr defTabSz="806867">
              <a:lnSpc>
                <a:spcPts val="2277"/>
              </a:lnSpc>
              <a:tabLst>
                <a:tab pos="190510" algn="l"/>
                <a:tab pos="425846" algn="l"/>
                <a:tab pos="1557701"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A new mesh structure can be created only in the Intra-frame,</a:t>
            </a:r>
          </a:p>
          <a:p>
            <a:pPr defTabSz="806867">
              <a:lnSpc>
                <a:spcPts val="2139"/>
              </a:lnSpc>
              <a:tabLst>
                <a:tab pos="190510" algn="l"/>
                <a:tab pos="425846" algn="l"/>
                <a:tab pos="1557701" algn="l"/>
              </a:tabLst>
              <a:defRPr/>
            </a:pPr>
            <a:r>
              <a:rPr lang="en-US" sz="1750">
                <a:solidFill>
                  <a:srgbClr val="231F20"/>
                </a:solidFill>
                <a:latin typeface="Segoe UI"/>
              </a:rPr>
              <a:t>		and  its triangular topology  will not  alter in  the subsequent</a:t>
            </a:r>
          </a:p>
          <a:p>
            <a:pPr defTabSz="806867">
              <a:lnSpc>
                <a:spcPts val="882"/>
              </a:lnSpc>
              <a:tabLst>
                <a:tab pos="190510" algn="l"/>
                <a:tab pos="425846" algn="l"/>
                <a:tab pos="1557701" algn="l"/>
              </a:tabLst>
              <a:defRPr/>
            </a:pPr>
            <a:endParaRPr lang="en-US" sz="1750">
              <a:solidFill>
                <a:srgbClr val="231F20"/>
              </a:solidFill>
              <a:latin typeface="Segoe UI"/>
            </a:endParaRPr>
          </a:p>
          <a:p>
            <a:pPr defTabSz="806867">
              <a:lnSpc>
                <a:spcPts val="1575"/>
              </a:lnSpc>
              <a:tabLst>
                <a:tab pos="190510" algn="l"/>
                <a:tab pos="425846" algn="l"/>
                <a:tab pos="1557701" algn="l"/>
              </a:tabLst>
              <a:defRPr/>
            </a:pPr>
            <a:r>
              <a:rPr lang="en-US" sz="1750">
                <a:solidFill>
                  <a:srgbClr val="231F20"/>
                </a:solidFill>
                <a:latin typeface="Segoe UI"/>
              </a:rPr>
              <a:t>		Inter-frames — enforces a one-to-one mapping in 2D mesh</a:t>
            </a:r>
          </a:p>
          <a:p>
            <a:pPr defTabSz="806867">
              <a:lnSpc>
                <a:spcPts val="882"/>
              </a:lnSpc>
              <a:tabLst>
                <a:tab pos="190510" algn="l"/>
                <a:tab pos="425846" algn="l"/>
                <a:tab pos="1557701" algn="l"/>
              </a:tabLst>
              <a:defRPr/>
            </a:pPr>
            <a:endParaRPr lang="en-US" sz="1750">
              <a:solidFill>
                <a:srgbClr val="231F20"/>
              </a:solidFill>
              <a:latin typeface="Segoe UI"/>
            </a:endParaRPr>
          </a:p>
          <a:p>
            <a:pPr defTabSz="806867">
              <a:lnSpc>
                <a:spcPts val="1585"/>
              </a:lnSpc>
              <a:tabLst>
                <a:tab pos="190510" algn="l"/>
                <a:tab pos="425846" algn="l"/>
                <a:tab pos="1557701" algn="l"/>
              </a:tabLst>
              <a:defRPr/>
            </a:pPr>
            <a:r>
              <a:rPr lang="en-US" sz="1750">
                <a:solidFill>
                  <a:srgbClr val="231F20"/>
                </a:solidFill>
                <a:latin typeface="Segoe UI"/>
              </a:rPr>
              <a:t>		motion estimation.</a:t>
            </a:r>
          </a:p>
          <a:p>
            <a:pPr defTabSz="806867">
              <a:lnSpc>
                <a:spcPts val="882"/>
              </a:lnSpc>
              <a:tabLst>
                <a:tab pos="190510" algn="l"/>
                <a:tab pos="425846" algn="l"/>
                <a:tab pos="1557701" algn="l"/>
              </a:tabLst>
              <a:defRPr/>
            </a:pPr>
            <a:endParaRPr lang="en-US" sz="1750">
              <a:solidFill>
                <a:srgbClr val="231F20"/>
              </a:solidFill>
              <a:latin typeface="Segoe UI"/>
            </a:endParaRPr>
          </a:p>
          <a:p>
            <a:pPr defTabSz="806867">
              <a:lnSpc>
                <a:spcPts val="882"/>
              </a:lnSpc>
              <a:tabLst>
                <a:tab pos="190510" algn="l"/>
                <a:tab pos="425846" algn="l"/>
                <a:tab pos="1557701" algn="l"/>
              </a:tabLst>
              <a:defRPr/>
            </a:pPr>
            <a:endParaRPr lang="en-US" sz="1750">
              <a:solidFill>
                <a:srgbClr val="231F20"/>
              </a:solidFill>
              <a:latin typeface="Segoe UI"/>
            </a:endParaRPr>
          </a:p>
          <a:p>
            <a:pPr defTabSz="806867">
              <a:lnSpc>
                <a:spcPts val="2781"/>
              </a:lnSpc>
              <a:tabLst>
                <a:tab pos="190510" algn="l"/>
                <a:tab pos="425846" algn="l"/>
                <a:tab pos="1557701"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For any MOP triangle (</a:t>
            </a:r>
            <a:r>
              <a:rPr lang="en-US" sz="1750" i="1">
                <a:solidFill>
                  <a:srgbClr val="231F20"/>
                </a:solidFill>
                <a:latin typeface="Segoe UI"/>
              </a:rPr>
              <a:t>P</a:t>
            </a:r>
            <a:r>
              <a:rPr lang="en-US" sz="1459" i="1">
                <a:solidFill>
                  <a:srgbClr val="231F20"/>
                </a:solidFill>
                <a:latin typeface="Segoe UI"/>
              </a:rPr>
              <a:t>i</a:t>
            </a:r>
            <a:r>
              <a:rPr lang="en-US" sz="1750" i="1">
                <a:solidFill>
                  <a:srgbClr val="231F20"/>
                </a:solidFill>
                <a:latin typeface="Segoe UI"/>
              </a:rPr>
              <a:t>,  P</a:t>
            </a:r>
            <a:r>
              <a:rPr lang="en-US" sz="1459" i="1">
                <a:solidFill>
                  <a:srgbClr val="231F20"/>
                </a:solidFill>
                <a:latin typeface="Segoe UI"/>
              </a:rPr>
              <a:t>j </a:t>
            </a:r>
            <a:r>
              <a:rPr lang="en-US" sz="1750" i="1">
                <a:solidFill>
                  <a:srgbClr val="231F20"/>
                </a:solidFill>
                <a:latin typeface="Segoe UI"/>
              </a:rPr>
              <a:t>,  P</a:t>
            </a:r>
            <a:r>
              <a:rPr lang="en-US" sz="1459" i="1">
                <a:solidFill>
                  <a:srgbClr val="231F20"/>
                </a:solidFill>
                <a:latin typeface="Segoe UI"/>
              </a:rPr>
              <a:t>k </a:t>
            </a:r>
            <a:r>
              <a:rPr lang="en-US" sz="1750">
                <a:solidFill>
                  <a:srgbClr val="231F20"/>
                </a:solidFill>
                <a:latin typeface="Segoe UI"/>
              </a:rPr>
              <a:t>), if the motion vectors for</a:t>
            </a:r>
          </a:p>
          <a:p>
            <a:pPr defTabSz="806867">
              <a:lnSpc>
                <a:spcPts val="2531"/>
              </a:lnSpc>
              <a:tabLst>
                <a:tab pos="190510" algn="l"/>
                <a:tab pos="425846" algn="l"/>
                <a:tab pos="1557701" algn="l"/>
              </a:tabLst>
              <a:defRPr/>
            </a:pPr>
            <a:r>
              <a:rPr lang="en-US" sz="1750">
                <a:solidFill>
                  <a:srgbClr val="231F20"/>
                </a:solidFill>
                <a:latin typeface="Segoe UI"/>
              </a:rPr>
              <a:t>		</a:t>
            </a:r>
            <a:r>
              <a:rPr lang="en-US" sz="1750" i="1">
                <a:solidFill>
                  <a:srgbClr val="231F20"/>
                </a:solidFill>
                <a:latin typeface="Segoe UI"/>
              </a:rPr>
              <a:t>P</a:t>
            </a:r>
            <a:r>
              <a:rPr lang="en-US" sz="1459" i="1">
                <a:solidFill>
                  <a:srgbClr val="231F20"/>
                </a:solidFill>
                <a:latin typeface="Segoe UI"/>
              </a:rPr>
              <a:t>i  </a:t>
            </a:r>
            <a:r>
              <a:rPr lang="en-US" sz="1750">
                <a:solidFill>
                  <a:srgbClr val="231F20"/>
                </a:solidFill>
                <a:latin typeface="Segoe UI"/>
              </a:rPr>
              <a:t>and </a:t>
            </a:r>
            <a:r>
              <a:rPr lang="en-US" sz="1750" i="1">
                <a:solidFill>
                  <a:srgbClr val="231F20"/>
                </a:solidFill>
                <a:latin typeface="Segoe UI"/>
              </a:rPr>
              <a:t>P</a:t>
            </a:r>
            <a:r>
              <a:rPr lang="en-US" sz="1459" i="1">
                <a:solidFill>
                  <a:srgbClr val="231F20"/>
                </a:solidFill>
                <a:latin typeface="Segoe UI"/>
              </a:rPr>
              <a:t>j  </a:t>
            </a:r>
            <a:r>
              <a:rPr lang="en-US" sz="1750">
                <a:solidFill>
                  <a:srgbClr val="231F20"/>
                </a:solidFill>
                <a:latin typeface="Segoe UI"/>
              </a:rPr>
              <a:t>are known to be </a:t>
            </a:r>
            <a:r>
              <a:rPr lang="en-US" sz="1823" b="1">
                <a:solidFill>
                  <a:srgbClr val="231F20"/>
                </a:solidFill>
                <a:latin typeface="Segoe UI"/>
              </a:rPr>
              <a:t>MV</a:t>
            </a:r>
            <a:r>
              <a:rPr lang="en-US" sz="1519" b="1">
                <a:solidFill>
                  <a:srgbClr val="231F20"/>
                </a:solidFill>
                <a:latin typeface="Segoe UI"/>
              </a:rPr>
              <a:t>i </a:t>
            </a:r>
            <a:r>
              <a:rPr lang="en-US" sz="1750">
                <a:solidFill>
                  <a:srgbClr val="231F20"/>
                </a:solidFill>
                <a:latin typeface="Segoe UI"/>
              </a:rPr>
              <a:t>and </a:t>
            </a:r>
            <a:r>
              <a:rPr lang="en-US" sz="1823" b="1">
                <a:solidFill>
                  <a:srgbClr val="231F20"/>
                </a:solidFill>
                <a:latin typeface="Segoe UI"/>
              </a:rPr>
              <a:t>MV</a:t>
            </a:r>
            <a:r>
              <a:rPr lang="en-US" sz="1519" b="1">
                <a:solidFill>
                  <a:srgbClr val="231F20"/>
                </a:solidFill>
                <a:latin typeface="Segoe UI"/>
              </a:rPr>
              <a:t>j</a:t>
            </a:r>
            <a:r>
              <a:rPr lang="en-US" sz="1750">
                <a:solidFill>
                  <a:srgbClr val="231F20"/>
                </a:solidFill>
                <a:latin typeface="Segoe UI"/>
              </a:rPr>
              <a:t>, then a prediction</a:t>
            </a:r>
          </a:p>
          <a:p>
            <a:pPr defTabSz="806867">
              <a:lnSpc>
                <a:spcPts val="2457"/>
              </a:lnSpc>
              <a:tabLst>
                <a:tab pos="190510" algn="l"/>
                <a:tab pos="425846" algn="l"/>
                <a:tab pos="1557701" algn="l"/>
              </a:tabLst>
              <a:defRPr/>
            </a:pPr>
            <a:r>
              <a:rPr lang="en-US" sz="1750">
                <a:solidFill>
                  <a:srgbClr val="231F20"/>
                </a:solidFill>
                <a:latin typeface="Segoe UI"/>
              </a:rPr>
              <a:t>		</a:t>
            </a:r>
            <a:r>
              <a:rPr lang="en-US" sz="1823" b="1">
                <a:solidFill>
                  <a:srgbClr val="231F20"/>
                </a:solidFill>
                <a:latin typeface="Segoe UI"/>
              </a:rPr>
              <a:t>Pred</a:t>
            </a:r>
            <a:r>
              <a:rPr lang="en-US" sz="1519" b="1">
                <a:solidFill>
                  <a:srgbClr val="231F20"/>
                </a:solidFill>
                <a:latin typeface="Segoe UI"/>
              </a:rPr>
              <a:t>k  </a:t>
            </a:r>
            <a:r>
              <a:rPr lang="en-US" sz="1750">
                <a:solidFill>
                  <a:srgbClr val="231F20"/>
                </a:solidFill>
                <a:latin typeface="Segoe UI"/>
              </a:rPr>
              <a:t>will be made for the motion vector of </a:t>
            </a:r>
            <a:r>
              <a:rPr lang="en-US" sz="1750" i="1">
                <a:solidFill>
                  <a:srgbClr val="231F20"/>
                </a:solidFill>
                <a:latin typeface="Segoe UI"/>
              </a:rPr>
              <a:t>P</a:t>
            </a:r>
            <a:r>
              <a:rPr lang="en-US" sz="1459" i="1">
                <a:solidFill>
                  <a:srgbClr val="231F20"/>
                </a:solidFill>
                <a:latin typeface="Segoe UI"/>
              </a:rPr>
              <a:t>k  </a:t>
            </a:r>
            <a:r>
              <a:rPr lang="en-US" sz="1750">
                <a:solidFill>
                  <a:srgbClr val="231F20"/>
                </a:solidFill>
                <a:latin typeface="Segoe UI"/>
              </a:rPr>
              <a:t>and this is</a:t>
            </a:r>
          </a:p>
          <a:p>
            <a:pPr defTabSz="806867">
              <a:lnSpc>
                <a:spcPts val="1764"/>
              </a:lnSpc>
              <a:tabLst>
                <a:tab pos="190510" algn="l"/>
                <a:tab pos="425846" algn="l"/>
                <a:tab pos="1557701" algn="l"/>
              </a:tabLst>
              <a:defRPr/>
            </a:pPr>
            <a:r>
              <a:rPr lang="en-US" sz="1750">
                <a:solidFill>
                  <a:srgbClr val="231F20"/>
                </a:solidFill>
                <a:latin typeface="Segoe UI"/>
              </a:rPr>
              <a:t>		rounded to a half-pixel precision:</a:t>
            </a:r>
          </a:p>
        </p:txBody>
      </p:sp>
      <p:sp>
        <p:nvSpPr>
          <p:cNvPr id="5" name="TextBox 4"/>
          <p:cNvSpPr txBox="1"/>
          <p:nvPr/>
        </p:nvSpPr>
        <p:spPr>
          <a:xfrm>
            <a:off x="2892101" y="4585431"/>
            <a:ext cx="4509632" cy="1396280"/>
          </a:xfrm>
          <a:prstGeom prst="rect">
            <a:avLst/>
          </a:prstGeom>
          <a:noFill/>
        </p:spPr>
        <p:txBody>
          <a:bodyPr vert="horz" wrap="none" lIns="0" tIns="0" rIns="0" bIns="0" rtlCol="0">
            <a:spAutoFit/>
          </a:bodyPr>
          <a:lstStyle/>
          <a:p>
            <a:pPr defTabSz="806867">
              <a:lnSpc>
                <a:spcPts val="2650"/>
              </a:lnSpc>
              <a:tabLst>
                <a:tab pos="1871482" algn="l"/>
                <a:tab pos="2330948" algn="l"/>
              </a:tabLst>
              <a:defRPr/>
            </a:pPr>
            <a:r>
              <a:rPr lang="en-US" sz="1588"/>
              <a:t>	</a:t>
            </a:r>
            <a:r>
              <a:rPr lang="en-US" sz="1823" b="1">
                <a:solidFill>
                  <a:srgbClr val="231F20"/>
                </a:solidFill>
                <a:latin typeface="Segoe UI"/>
              </a:rPr>
              <a:t>Pred</a:t>
            </a:r>
            <a:r>
              <a:rPr lang="en-US" sz="1519" b="1">
                <a:solidFill>
                  <a:srgbClr val="231F20"/>
                </a:solidFill>
                <a:latin typeface="Segoe UI"/>
              </a:rPr>
              <a:t>k </a:t>
            </a:r>
            <a:r>
              <a:rPr lang="en-US" sz="1750">
                <a:solidFill>
                  <a:srgbClr val="231F20"/>
                </a:solidFill>
                <a:latin typeface="Segoe UI"/>
              </a:rPr>
              <a:t>= 0</a:t>
            </a:r>
            <a:r>
              <a:rPr lang="en-US" sz="1750" i="1">
                <a:solidFill>
                  <a:srgbClr val="231F20"/>
                </a:solidFill>
                <a:latin typeface="Segoe UI"/>
              </a:rPr>
              <a:t>.</a:t>
            </a:r>
            <a:r>
              <a:rPr lang="en-US" sz="1750">
                <a:solidFill>
                  <a:srgbClr val="231F20"/>
                </a:solidFill>
                <a:latin typeface="Segoe UI"/>
              </a:rPr>
              <a:t>5 </a:t>
            </a:r>
            <a:r>
              <a:rPr lang="en-US" sz="1750" i="1">
                <a:solidFill>
                  <a:srgbClr val="231F20"/>
                </a:solidFill>
                <a:latin typeface="Segoe UI"/>
              </a:rPr>
              <a:t>· </a:t>
            </a:r>
            <a:r>
              <a:rPr lang="en-US" sz="1750">
                <a:solidFill>
                  <a:srgbClr val="231F20"/>
                </a:solidFill>
                <a:latin typeface="Segoe UI"/>
              </a:rPr>
              <a:t>(</a:t>
            </a:r>
            <a:r>
              <a:rPr lang="en-US" sz="1823" b="1">
                <a:solidFill>
                  <a:srgbClr val="231F20"/>
                </a:solidFill>
                <a:latin typeface="Segoe UI"/>
              </a:rPr>
              <a:t>MV</a:t>
            </a:r>
            <a:r>
              <a:rPr lang="en-US" sz="1519" b="1">
                <a:solidFill>
                  <a:srgbClr val="231F20"/>
                </a:solidFill>
                <a:latin typeface="Segoe UI"/>
              </a:rPr>
              <a:t>i </a:t>
            </a:r>
            <a:r>
              <a:rPr lang="en-US" sz="1750">
                <a:solidFill>
                  <a:srgbClr val="231F20"/>
                </a:solidFill>
                <a:latin typeface="Segoe UI"/>
              </a:rPr>
              <a:t>+ </a:t>
            </a:r>
            <a:r>
              <a:rPr lang="en-US" sz="1823" b="1">
                <a:solidFill>
                  <a:srgbClr val="231F20"/>
                </a:solidFill>
                <a:latin typeface="Segoe UI"/>
              </a:rPr>
              <a:t>MV</a:t>
            </a:r>
            <a:r>
              <a:rPr lang="en-US" sz="1519" b="1">
                <a:solidFill>
                  <a:srgbClr val="231F20"/>
                </a:solidFill>
                <a:latin typeface="Segoe UI"/>
              </a:rPr>
              <a:t>j</a:t>
            </a:r>
            <a:r>
              <a:rPr lang="en-US" sz="1750">
                <a:solidFill>
                  <a:srgbClr val="231F20"/>
                </a:solidFill>
                <a:latin typeface="Segoe UI"/>
              </a:rPr>
              <a:t>)</a:t>
            </a:r>
          </a:p>
          <a:p>
            <a:pPr defTabSz="806867">
              <a:lnSpc>
                <a:spcPts val="882"/>
              </a:lnSpc>
              <a:tabLst>
                <a:tab pos="1871482" algn="l"/>
                <a:tab pos="2330948" algn="l"/>
              </a:tabLst>
              <a:defRPr/>
            </a:pPr>
            <a:endParaRPr lang="en-US" sz="1750">
              <a:solidFill>
                <a:srgbClr val="231F20"/>
              </a:solidFill>
              <a:latin typeface="Segoe UI"/>
            </a:endParaRPr>
          </a:p>
          <a:p>
            <a:pPr defTabSz="806867">
              <a:lnSpc>
                <a:spcPts val="882"/>
              </a:lnSpc>
              <a:tabLst>
                <a:tab pos="1871482" algn="l"/>
                <a:tab pos="2330948" algn="l"/>
              </a:tabLst>
              <a:defRPr/>
            </a:pPr>
            <a:endParaRPr lang="en-US" sz="1750">
              <a:solidFill>
                <a:srgbClr val="231F20"/>
              </a:solidFill>
              <a:latin typeface="Segoe UI"/>
            </a:endParaRPr>
          </a:p>
          <a:p>
            <a:pPr defTabSz="806867">
              <a:lnSpc>
                <a:spcPts val="2894"/>
              </a:lnSpc>
              <a:tabLst>
                <a:tab pos="1871482" algn="l"/>
                <a:tab pos="2330948" algn="l"/>
              </a:tabLst>
              <a:defRPr/>
            </a:pPr>
            <a:r>
              <a:rPr lang="en-US" sz="1750">
                <a:solidFill>
                  <a:srgbClr val="231F20"/>
                </a:solidFill>
                <a:latin typeface="Segoe UI"/>
              </a:rPr>
              <a:t>The prediction error </a:t>
            </a:r>
            <a:r>
              <a:rPr lang="en-US" sz="1823" b="1">
                <a:solidFill>
                  <a:srgbClr val="231F20"/>
                </a:solidFill>
                <a:latin typeface="Segoe UI"/>
              </a:rPr>
              <a:t>e</a:t>
            </a:r>
            <a:r>
              <a:rPr lang="en-US" sz="1519" b="1">
                <a:solidFill>
                  <a:srgbClr val="231F20"/>
                </a:solidFill>
                <a:latin typeface="Segoe UI"/>
              </a:rPr>
              <a:t>k </a:t>
            </a:r>
            <a:r>
              <a:rPr lang="en-US" sz="1750">
                <a:solidFill>
                  <a:srgbClr val="231F20"/>
                </a:solidFill>
                <a:latin typeface="Segoe UI"/>
              </a:rPr>
              <a:t>is coded as</a:t>
            </a:r>
          </a:p>
          <a:p>
            <a:pPr defTabSz="806867">
              <a:lnSpc>
                <a:spcPts val="882"/>
              </a:lnSpc>
              <a:tabLst>
                <a:tab pos="1871482" algn="l"/>
                <a:tab pos="2330948" algn="l"/>
              </a:tabLst>
              <a:defRPr/>
            </a:pPr>
            <a:endParaRPr lang="en-US" sz="1750">
              <a:solidFill>
                <a:srgbClr val="231F20"/>
              </a:solidFill>
              <a:latin typeface="Segoe UI"/>
            </a:endParaRPr>
          </a:p>
          <a:p>
            <a:pPr defTabSz="806867">
              <a:lnSpc>
                <a:spcPts val="2898"/>
              </a:lnSpc>
              <a:tabLst>
                <a:tab pos="1871482" algn="l"/>
                <a:tab pos="2330948" algn="l"/>
              </a:tabLst>
              <a:defRPr/>
            </a:pPr>
            <a:r>
              <a:rPr lang="en-US" sz="1750">
                <a:solidFill>
                  <a:srgbClr val="231F20"/>
                </a:solidFill>
                <a:latin typeface="Segoe UI"/>
              </a:rPr>
              <a:t>		</a:t>
            </a:r>
            <a:r>
              <a:rPr lang="en-US" sz="1823" b="1">
                <a:solidFill>
                  <a:srgbClr val="231F20"/>
                </a:solidFill>
                <a:latin typeface="Segoe UI"/>
              </a:rPr>
              <a:t>e</a:t>
            </a:r>
            <a:r>
              <a:rPr lang="en-US" sz="1519" b="1">
                <a:solidFill>
                  <a:srgbClr val="231F20"/>
                </a:solidFill>
                <a:latin typeface="Segoe UI"/>
              </a:rPr>
              <a:t>k </a:t>
            </a:r>
            <a:r>
              <a:rPr lang="en-US" sz="1750">
                <a:solidFill>
                  <a:srgbClr val="231F20"/>
                </a:solidFill>
                <a:latin typeface="Segoe UI"/>
              </a:rPr>
              <a:t>= </a:t>
            </a:r>
            <a:r>
              <a:rPr lang="en-US" sz="1823" b="1">
                <a:solidFill>
                  <a:srgbClr val="231F20"/>
                </a:solidFill>
                <a:latin typeface="Segoe UI"/>
              </a:rPr>
              <a:t>MV</a:t>
            </a:r>
            <a:r>
              <a:rPr lang="en-US" sz="1519" b="1">
                <a:solidFill>
                  <a:srgbClr val="231F20"/>
                </a:solidFill>
                <a:latin typeface="Segoe UI"/>
              </a:rPr>
              <a:t>k </a:t>
            </a:r>
            <a:r>
              <a:rPr lang="en-US" sz="1750" i="1">
                <a:solidFill>
                  <a:srgbClr val="231F20"/>
                </a:solidFill>
                <a:latin typeface="Segoe UI"/>
              </a:rPr>
              <a:t>− </a:t>
            </a:r>
            <a:r>
              <a:rPr lang="en-US" sz="1823" b="1">
                <a:solidFill>
                  <a:srgbClr val="231F20"/>
                </a:solidFill>
                <a:latin typeface="Segoe UI"/>
              </a:rPr>
              <a:t>Pred</a:t>
            </a:r>
            <a:r>
              <a:rPr lang="en-US" sz="1519" b="1">
                <a:solidFill>
                  <a:srgbClr val="231F20"/>
                </a:solidFill>
                <a:latin typeface="Segoe UI"/>
              </a:rPr>
              <a:t>k</a:t>
            </a:r>
            <a:r>
              <a:rPr lang="en-US" sz="1750" i="1">
                <a:solidFill>
                  <a:srgbClr val="231F20"/>
                </a:solidFill>
                <a:latin typeface="Segoe UI"/>
              </a:rPr>
              <a:t>.</a:t>
            </a:r>
          </a:p>
        </p:txBody>
      </p:sp>
      <p:sp>
        <p:nvSpPr>
          <p:cNvPr id="6" name="TextBox 5"/>
          <p:cNvSpPr txBox="1"/>
          <p:nvPr/>
        </p:nvSpPr>
        <p:spPr>
          <a:xfrm>
            <a:off x="9026765" y="4641438"/>
            <a:ext cx="543418" cy="1310743"/>
          </a:xfrm>
          <a:prstGeom prst="rect">
            <a:avLst/>
          </a:prstGeom>
          <a:noFill/>
        </p:spPr>
        <p:txBody>
          <a:bodyPr vert="horz" wrap="none" lIns="0" tIns="0" rIns="0" bIns="0" rtlCol="0">
            <a:spAutoFit/>
          </a:bodyPr>
          <a:lstStyle/>
          <a:p>
            <a:pPr>
              <a:lnSpc>
                <a:spcPts val="1834"/>
              </a:lnSpc>
            </a:pPr>
            <a:r>
              <a:rPr lang="en-US" sz="1750">
                <a:solidFill>
                  <a:srgbClr val="231F20"/>
                </a:solidFill>
                <a:latin typeface="Segoe UI"/>
              </a:rPr>
              <a:t>(12</a:t>
            </a:r>
            <a:r>
              <a:rPr lang="en-US" sz="1750" i="1">
                <a:solidFill>
                  <a:srgbClr val="231F20"/>
                </a:solidFill>
                <a:latin typeface="Segoe UI"/>
              </a:rPr>
              <a:t>.</a:t>
            </a:r>
            <a:r>
              <a:rPr lang="en-US" sz="1750">
                <a:solidFill>
                  <a:srgbClr val="231F20"/>
                </a:solidFill>
                <a:latin typeface="Segoe UI"/>
              </a:rPr>
              <a:t>7)</a:t>
            </a:r>
          </a:p>
          <a:p>
            <a:pPr>
              <a:lnSpc>
                <a:spcPts val="882"/>
              </a:lnSpc>
            </a:pPr>
            <a:endParaRPr lang="en-US" sz="1750">
              <a:solidFill>
                <a:srgbClr val="231F20"/>
              </a:solidFill>
              <a:latin typeface="Segoe UI"/>
            </a:endParaRPr>
          </a:p>
          <a:p>
            <a:pPr>
              <a:lnSpc>
                <a:spcPts val="882"/>
              </a:lnSpc>
            </a:pPr>
            <a:endParaRPr lang="en-US" sz="1750">
              <a:solidFill>
                <a:srgbClr val="231F20"/>
              </a:solidFill>
              <a:latin typeface="Segoe UI"/>
            </a:endParaRPr>
          </a:p>
          <a:p>
            <a:pPr>
              <a:lnSpc>
                <a:spcPts val="882"/>
              </a:lnSpc>
            </a:pPr>
            <a:endParaRPr lang="en-US" sz="1750">
              <a:solidFill>
                <a:srgbClr val="231F20"/>
              </a:solidFill>
              <a:latin typeface="Segoe UI"/>
            </a:endParaRPr>
          </a:p>
          <a:p>
            <a:pPr>
              <a:lnSpc>
                <a:spcPts val="882"/>
              </a:lnSpc>
            </a:pPr>
            <a:endParaRPr lang="en-US" sz="1750">
              <a:solidFill>
                <a:srgbClr val="231F20"/>
              </a:solidFill>
              <a:latin typeface="Segoe UI"/>
            </a:endParaRPr>
          </a:p>
          <a:p>
            <a:pPr>
              <a:lnSpc>
                <a:spcPts val="882"/>
              </a:lnSpc>
            </a:pPr>
            <a:endParaRPr lang="en-US" sz="1750">
              <a:solidFill>
                <a:srgbClr val="231F20"/>
              </a:solidFill>
              <a:latin typeface="Segoe UI"/>
            </a:endParaRPr>
          </a:p>
          <a:p>
            <a:pPr>
              <a:lnSpc>
                <a:spcPts val="882"/>
              </a:lnSpc>
            </a:pPr>
            <a:endParaRPr lang="en-US" sz="1750">
              <a:solidFill>
                <a:srgbClr val="231F20"/>
              </a:solidFill>
              <a:latin typeface="Segoe UI"/>
            </a:endParaRPr>
          </a:p>
          <a:p>
            <a:pPr>
              <a:lnSpc>
                <a:spcPts val="882"/>
              </a:lnSpc>
            </a:pPr>
            <a:endParaRPr lang="en-US" sz="1750">
              <a:solidFill>
                <a:srgbClr val="231F20"/>
              </a:solidFill>
              <a:latin typeface="Segoe UI"/>
            </a:endParaRPr>
          </a:p>
          <a:p>
            <a:pPr>
              <a:lnSpc>
                <a:spcPts val="2262"/>
              </a:lnSpc>
            </a:pPr>
            <a:r>
              <a:rPr lang="en-US" sz="1750">
                <a:solidFill>
                  <a:srgbClr val="231F20"/>
                </a:solidFill>
                <a:latin typeface="Segoe UI"/>
              </a:rPr>
              <a:t>(12</a:t>
            </a:r>
            <a:r>
              <a:rPr lang="en-US" sz="1750" i="1">
                <a:solidFill>
                  <a:srgbClr val="231F20"/>
                </a:solidFill>
                <a:latin typeface="Segoe UI"/>
              </a:rPr>
              <a:t>.</a:t>
            </a:r>
            <a:r>
              <a:rPr lang="en-US" sz="1750">
                <a:solidFill>
                  <a:srgbClr val="231F20"/>
                </a:solidFill>
                <a:latin typeface="Segoe UI"/>
              </a:rPr>
              <a:t>8)</a:t>
            </a:r>
          </a:p>
        </p:txBody>
      </p:sp>
      <p:sp>
        <p:nvSpPr>
          <p:cNvPr id="10" name="Footer Placeholder 9">
            <a:extLst>
              <a:ext uri="{FF2B5EF4-FFF2-40B4-BE49-F238E27FC236}">
                <a16:creationId xmlns:a16="http://schemas.microsoft.com/office/drawing/2014/main" id="{BC60A953-C06C-481E-870F-9474C5B046E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7196541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1AC.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31CD.tmp"/>
          <p:cNvPicPr>
            <a:picLocks/>
          </p:cNvPicPr>
          <p:nvPr/>
        </p:nvPicPr>
        <p:blipFill>
          <a:blip r:embed="rId3" cstate="print"/>
          <a:stretch>
            <a:fillRect/>
          </a:stretch>
        </p:blipFill>
        <p:spPr>
          <a:xfrm>
            <a:off x="2454088" y="582706"/>
            <a:ext cx="7283824" cy="22412"/>
          </a:xfrm>
          <a:prstGeom prst="rect">
            <a:avLst/>
          </a:prstGeom>
        </p:spPr>
      </p:pic>
      <p:pic>
        <p:nvPicPr>
          <p:cNvPr id="4" name="Picture 3" descr="ws_31DD.tmp"/>
          <p:cNvPicPr>
            <a:picLocks/>
          </p:cNvPicPr>
          <p:nvPr/>
        </p:nvPicPr>
        <p:blipFill>
          <a:blip r:embed="rId4" cstate="print"/>
          <a:stretch>
            <a:fillRect/>
          </a:stretch>
        </p:blipFill>
        <p:spPr>
          <a:xfrm>
            <a:off x="4527177" y="2140323"/>
            <a:ext cx="67235" cy="201706"/>
          </a:xfrm>
          <a:prstGeom prst="rect">
            <a:avLst/>
          </a:prstGeom>
        </p:spPr>
      </p:pic>
      <p:pic>
        <p:nvPicPr>
          <p:cNvPr id="5" name="Picture 4" descr="ws_31EE.tmp"/>
          <p:cNvPicPr>
            <a:picLocks/>
          </p:cNvPicPr>
          <p:nvPr/>
        </p:nvPicPr>
        <p:blipFill>
          <a:blip r:embed="rId5" cstate="print"/>
          <a:stretch>
            <a:fillRect/>
          </a:stretch>
        </p:blipFill>
        <p:spPr>
          <a:xfrm>
            <a:off x="4381500" y="2521324"/>
            <a:ext cx="145676" cy="168088"/>
          </a:xfrm>
          <a:prstGeom prst="rect">
            <a:avLst/>
          </a:prstGeom>
        </p:spPr>
      </p:pic>
      <p:pic>
        <p:nvPicPr>
          <p:cNvPr id="6" name="Picture 5" descr="ws_31FE.tmp"/>
          <p:cNvPicPr>
            <a:picLocks/>
          </p:cNvPicPr>
          <p:nvPr/>
        </p:nvPicPr>
        <p:blipFill>
          <a:blip r:embed="rId6" cstate="print"/>
          <a:stretch>
            <a:fillRect/>
          </a:stretch>
        </p:blipFill>
        <p:spPr>
          <a:xfrm>
            <a:off x="4291853" y="2969559"/>
            <a:ext cx="112059" cy="257735"/>
          </a:xfrm>
          <a:prstGeom prst="rect">
            <a:avLst/>
          </a:prstGeom>
        </p:spPr>
      </p:pic>
      <p:pic>
        <p:nvPicPr>
          <p:cNvPr id="7" name="Picture 6" descr="ws_320F.tmp"/>
          <p:cNvPicPr>
            <a:picLocks/>
          </p:cNvPicPr>
          <p:nvPr/>
        </p:nvPicPr>
        <p:blipFill>
          <a:blip r:embed="rId7" cstate="print"/>
          <a:stretch>
            <a:fillRect/>
          </a:stretch>
        </p:blipFill>
        <p:spPr>
          <a:xfrm>
            <a:off x="4762500" y="1949823"/>
            <a:ext cx="347382" cy="22412"/>
          </a:xfrm>
          <a:prstGeom prst="rect">
            <a:avLst/>
          </a:prstGeom>
        </p:spPr>
      </p:pic>
      <p:pic>
        <p:nvPicPr>
          <p:cNvPr id="8" name="Picture 7" descr="ws_3220.tmp"/>
          <p:cNvPicPr>
            <a:picLocks/>
          </p:cNvPicPr>
          <p:nvPr/>
        </p:nvPicPr>
        <p:blipFill>
          <a:blip r:embed="rId8" cstate="print"/>
          <a:stretch>
            <a:fillRect/>
          </a:stretch>
        </p:blipFill>
        <p:spPr>
          <a:xfrm>
            <a:off x="4728882" y="2633382"/>
            <a:ext cx="224118" cy="89647"/>
          </a:xfrm>
          <a:prstGeom prst="rect">
            <a:avLst/>
          </a:prstGeom>
        </p:spPr>
      </p:pic>
      <p:pic>
        <p:nvPicPr>
          <p:cNvPr id="9" name="Picture 8" descr="ws_3230.tmp"/>
          <p:cNvPicPr>
            <a:picLocks/>
          </p:cNvPicPr>
          <p:nvPr/>
        </p:nvPicPr>
        <p:blipFill>
          <a:blip r:embed="rId9" cstate="print"/>
          <a:stretch>
            <a:fillRect/>
          </a:stretch>
        </p:blipFill>
        <p:spPr>
          <a:xfrm>
            <a:off x="5233147" y="2879912"/>
            <a:ext cx="44824" cy="291353"/>
          </a:xfrm>
          <a:prstGeom prst="rect">
            <a:avLst/>
          </a:prstGeom>
        </p:spPr>
      </p:pic>
      <p:pic>
        <p:nvPicPr>
          <p:cNvPr id="10" name="Picture 9" descr="ws_3241.tmp"/>
          <p:cNvPicPr>
            <a:picLocks/>
          </p:cNvPicPr>
          <p:nvPr/>
        </p:nvPicPr>
        <p:blipFill>
          <a:blip r:embed="rId10" cstate="print"/>
          <a:stretch>
            <a:fillRect/>
          </a:stretch>
        </p:blipFill>
        <p:spPr>
          <a:xfrm>
            <a:off x="5390029" y="1770529"/>
            <a:ext cx="112059" cy="190500"/>
          </a:xfrm>
          <a:prstGeom prst="rect">
            <a:avLst/>
          </a:prstGeom>
        </p:spPr>
      </p:pic>
      <p:pic>
        <p:nvPicPr>
          <p:cNvPr id="11" name="Picture 10" descr="ws_3251.tmp"/>
          <p:cNvPicPr>
            <a:picLocks/>
          </p:cNvPicPr>
          <p:nvPr/>
        </p:nvPicPr>
        <p:blipFill>
          <a:blip r:embed="rId11" cstate="print"/>
          <a:stretch>
            <a:fillRect/>
          </a:stretch>
        </p:blipFill>
        <p:spPr>
          <a:xfrm>
            <a:off x="5367618" y="2207559"/>
            <a:ext cx="67235" cy="224118"/>
          </a:xfrm>
          <a:prstGeom prst="rect">
            <a:avLst/>
          </a:prstGeom>
        </p:spPr>
      </p:pic>
      <p:pic>
        <p:nvPicPr>
          <p:cNvPr id="12" name="Picture 11" descr="ws_3262.tmp"/>
          <p:cNvPicPr>
            <a:picLocks/>
          </p:cNvPicPr>
          <p:nvPr/>
        </p:nvPicPr>
        <p:blipFill>
          <a:blip r:embed="rId12" cstate="print"/>
          <a:stretch>
            <a:fillRect/>
          </a:stretch>
        </p:blipFill>
        <p:spPr>
          <a:xfrm>
            <a:off x="5513294" y="3283323"/>
            <a:ext cx="201706" cy="235324"/>
          </a:xfrm>
          <a:prstGeom prst="rect">
            <a:avLst/>
          </a:prstGeom>
        </p:spPr>
      </p:pic>
      <p:pic>
        <p:nvPicPr>
          <p:cNvPr id="13" name="Picture 12" descr="ws_3273.tmp"/>
          <p:cNvPicPr>
            <a:picLocks/>
          </p:cNvPicPr>
          <p:nvPr/>
        </p:nvPicPr>
        <p:blipFill>
          <a:blip r:embed="rId13" cstate="print"/>
          <a:stretch>
            <a:fillRect/>
          </a:stretch>
        </p:blipFill>
        <p:spPr>
          <a:xfrm>
            <a:off x="6096000" y="1815353"/>
            <a:ext cx="235324" cy="201706"/>
          </a:xfrm>
          <a:prstGeom prst="rect">
            <a:avLst/>
          </a:prstGeom>
        </p:spPr>
      </p:pic>
      <p:pic>
        <p:nvPicPr>
          <p:cNvPr id="14" name="Picture 13" descr="ws_3283.tmp"/>
          <p:cNvPicPr>
            <a:picLocks/>
          </p:cNvPicPr>
          <p:nvPr/>
        </p:nvPicPr>
        <p:blipFill>
          <a:blip r:embed="rId14" cstate="print"/>
          <a:stretch>
            <a:fillRect/>
          </a:stretch>
        </p:blipFill>
        <p:spPr>
          <a:xfrm>
            <a:off x="6331324" y="3238500"/>
            <a:ext cx="145676" cy="235324"/>
          </a:xfrm>
          <a:prstGeom prst="rect">
            <a:avLst/>
          </a:prstGeom>
        </p:spPr>
      </p:pic>
      <p:pic>
        <p:nvPicPr>
          <p:cNvPr id="15" name="Picture 14" descr="ws_3294.tmp"/>
          <p:cNvPicPr>
            <a:picLocks/>
          </p:cNvPicPr>
          <p:nvPr/>
        </p:nvPicPr>
        <p:blipFill>
          <a:blip r:embed="rId15" cstate="print"/>
          <a:stretch>
            <a:fillRect/>
          </a:stretch>
        </p:blipFill>
        <p:spPr>
          <a:xfrm>
            <a:off x="6510618" y="2610971"/>
            <a:ext cx="168088" cy="257735"/>
          </a:xfrm>
          <a:prstGeom prst="rect">
            <a:avLst/>
          </a:prstGeom>
        </p:spPr>
      </p:pic>
      <p:pic>
        <p:nvPicPr>
          <p:cNvPr id="16" name="Picture 15" descr="ws_32A4.tmp"/>
          <p:cNvPicPr>
            <a:picLocks/>
          </p:cNvPicPr>
          <p:nvPr/>
        </p:nvPicPr>
        <p:blipFill>
          <a:blip r:embed="rId16" cstate="print"/>
          <a:stretch>
            <a:fillRect/>
          </a:stretch>
        </p:blipFill>
        <p:spPr>
          <a:xfrm>
            <a:off x="6689912" y="1804147"/>
            <a:ext cx="224118" cy="224118"/>
          </a:xfrm>
          <a:prstGeom prst="rect">
            <a:avLst/>
          </a:prstGeom>
        </p:spPr>
      </p:pic>
      <p:pic>
        <p:nvPicPr>
          <p:cNvPr id="17" name="Picture 16" descr="ws_32A5.tmp"/>
          <p:cNvPicPr>
            <a:picLocks/>
          </p:cNvPicPr>
          <p:nvPr/>
        </p:nvPicPr>
        <p:blipFill>
          <a:blip r:embed="rId17" cstate="print"/>
          <a:stretch>
            <a:fillRect/>
          </a:stretch>
        </p:blipFill>
        <p:spPr>
          <a:xfrm>
            <a:off x="7082118" y="2723029"/>
            <a:ext cx="302559" cy="33618"/>
          </a:xfrm>
          <a:prstGeom prst="rect">
            <a:avLst/>
          </a:prstGeom>
        </p:spPr>
      </p:pic>
      <p:pic>
        <p:nvPicPr>
          <p:cNvPr id="18" name="Picture 17" descr="ws_32B6.tmp"/>
          <p:cNvPicPr>
            <a:picLocks/>
          </p:cNvPicPr>
          <p:nvPr/>
        </p:nvPicPr>
        <p:blipFill>
          <a:blip r:embed="rId18" cstate="print"/>
          <a:stretch>
            <a:fillRect/>
          </a:stretch>
        </p:blipFill>
        <p:spPr>
          <a:xfrm>
            <a:off x="7395882" y="1972235"/>
            <a:ext cx="235324" cy="224118"/>
          </a:xfrm>
          <a:prstGeom prst="rect">
            <a:avLst/>
          </a:prstGeom>
        </p:spPr>
      </p:pic>
      <p:sp>
        <p:nvSpPr>
          <p:cNvPr id="20" name="TextBox 19"/>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21" name="TextBox 20"/>
          <p:cNvSpPr txBox="1"/>
          <p:nvPr/>
        </p:nvSpPr>
        <p:spPr>
          <a:xfrm>
            <a:off x="5151344" y="1977876"/>
            <a:ext cx="133050"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2</a:t>
            </a:r>
          </a:p>
        </p:txBody>
      </p:sp>
      <p:sp>
        <p:nvSpPr>
          <p:cNvPr id="22" name="TextBox 21"/>
          <p:cNvSpPr txBox="1"/>
          <p:nvPr/>
        </p:nvSpPr>
        <p:spPr>
          <a:xfrm>
            <a:off x="4134746" y="2691915"/>
            <a:ext cx="133050"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3</a:t>
            </a:r>
          </a:p>
        </p:txBody>
      </p:sp>
      <p:sp>
        <p:nvSpPr>
          <p:cNvPr id="23" name="TextBox 22"/>
          <p:cNvSpPr txBox="1"/>
          <p:nvPr/>
        </p:nvSpPr>
        <p:spPr>
          <a:xfrm>
            <a:off x="4497817" y="1905262"/>
            <a:ext cx="133050"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0</a:t>
            </a:r>
          </a:p>
        </p:txBody>
      </p:sp>
      <p:sp>
        <p:nvSpPr>
          <p:cNvPr id="24" name="TextBox 23"/>
          <p:cNvSpPr txBox="1"/>
          <p:nvPr/>
        </p:nvSpPr>
        <p:spPr>
          <a:xfrm>
            <a:off x="7312286" y="2353049"/>
            <a:ext cx="499496" cy="1000274"/>
          </a:xfrm>
          <a:prstGeom prst="rect">
            <a:avLst/>
          </a:prstGeom>
          <a:noFill/>
        </p:spPr>
        <p:txBody>
          <a:bodyPr vert="horz" wrap="none" lIns="0" tIns="0" rIns="0" bIns="0" rtlCol="0">
            <a:spAutoFit/>
          </a:bodyPr>
          <a:lstStyle/>
          <a:p>
            <a:pPr defTabSz="806867">
              <a:lnSpc>
                <a:spcPts val="1528"/>
              </a:lnSpc>
              <a:tabLst>
                <a:tab pos="78445" algn="l"/>
                <a:tab pos="291368" algn="l"/>
              </a:tabLst>
              <a:defRPr/>
            </a:pPr>
            <a:r>
              <a:rPr lang="en-US" sz="1588"/>
              <a:t>		</a:t>
            </a:r>
            <a:r>
              <a:rPr lang="en-US" sz="1459" i="1">
                <a:solidFill>
                  <a:srgbClr val="000000"/>
                </a:solidFill>
                <a:latin typeface="Segoe UI"/>
              </a:rPr>
              <a:t>t</a:t>
            </a:r>
            <a:r>
              <a:rPr lang="en-US" sz="1054">
                <a:solidFill>
                  <a:srgbClr val="000000"/>
                </a:solidFill>
                <a:latin typeface="Segoe UI"/>
              </a:rPr>
              <a:t>16</a:t>
            </a:r>
          </a:p>
          <a:p>
            <a:pPr defTabSz="806867">
              <a:lnSpc>
                <a:spcPts val="882"/>
              </a:lnSpc>
              <a:tabLst>
                <a:tab pos="78445" algn="l"/>
                <a:tab pos="291368" algn="l"/>
              </a:tabLst>
              <a:defRPr/>
            </a:pPr>
            <a:endParaRPr lang="en-US" sz="1054">
              <a:solidFill>
                <a:srgbClr val="000000"/>
              </a:solidFill>
              <a:latin typeface="Segoe UI"/>
            </a:endParaRPr>
          </a:p>
          <a:p>
            <a:pPr defTabSz="806867">
              <a:lnSpc>
                <a:spcPts val="1977"/>
              </a:lnSpc>
              <a:tabLst>
                <a:tab pos="78445" algn="l"/>
                <a:tab pos="291368" algn="l"/>
              </a:tabLst>
              <a:defRPr/>
            </a:pPr>
            <a:r>
              <a:rPr lang="en-US" sz="1054">
                <a:solidFill>
                  <a:srgbClr val="000000"/>
                </a:solidFill>
                <a:latin typeface="Segoe UI"/>
              </a:rPr>
              <a:t>	</a:t>
            </a:r>
            <a:r>
              <a:rPr lang="en-US" sz="1459" i="1">
                <a:solidFill>
                  <a:srgbClr val="000000"/>
                </a:solidFill>
                <a:latin typeface="Segoe UI"/>
              </a:rPr>
              <a:t>t</a:t>
            </a:r>
            <a:r>
              <a:rPr lang="en-US" sz="1054">
                <a:solidFill>
                  <a:srgbClr val="000000"/>
                </a:solidFill>
                <a:latin typeface="Segoe UI"/>
              </a:rPr>
              <a:t>15</a:t>
            </a:r>
          </a:p>
          <a:p>
            <a:pPr defTabSz="806867">
              <a:lnSpc>
                <a:spcPts val="882"/>
              </a:lnSpc>
              <a:tabLst>
                <a:tab pos="78445" algn="l"/>
                <a:tab pos="291368" algn="l"/>
              </a:tabLst>
              <a:defRPr/>
            </a:pPr>
            <a:endParaRPr lang="en-US" sz="1054">
              <a:solidFill>
                <a:srgbClr val="000000"/>
              </a:solidFill>
              <a:latin typeface="Segoe UI"/>
            </a:endParaRPr>
          </a:p>
          <a:p>
            <a:pPr defTabSz="806867">
              <a:lnSpc>
                <a:spcPts val="882"/>
              </a:lnSpc>
              <a:tabLst>
                <a:tab pos="78445" algn="l"/>
                <a:tab pos="291368" algn="l"/>
              </a:tabLst>
              <a:defRPr/>
            </a:pPr>
            <a:endParaRPr lang="en-US" sz="1054">
              <a:solidFill>
                <a:srgbClr val="000000"/>
              </a:solidFill>
              <a:latin typeface="Segoe UI"/>
            </a:endParaRPr>
          </a:p>
          <a:p>
            <a:pPr defTabSz="806867">
              <a:lnSpc>
                <a:spcPts val="1571"/>
              </a:lnSpc>
              <a:tabLst>
                <a:tab pos="78445" algn="l"/>
                <a:tab pos="291368" algn="l"/>
              </a:tabLst>
              <a:defRPr/>
            </a:pPr>
            <a:r>
              <a:rPr lang="en-US" sz="1459" i="1">
                <a:solidFill>
                  <a:srgbClr val="000000"/>
                </a:solidFill>
                <a:latin typeface="Segoe UI"/>
              </a:rPr>
              <a:t>t</a:t>
            </a:r>
            <a:r>
              <a:rPr lang="en-US" sz="1054">
                <a:solidFill>
                  <a:srgbClr val="000000"/>
                </a:solidFill>
                <a:latin typeface="Segoe UI"/>
              </a:rPr>
              <a:t>17</a:t>
            </a:r>
          </a:p>
        </p:txBody>
      </p:sp>
      <p:sp>
        <p:nvSpPr>
          <p:cNvPr id="25" name="TextBox 24"/>
          <p:cNvSpPr txBox="1"/>
          <p:nvPr/>
        </p:nvSpPr>
        <p:spPr>
          <a:xfrm>
            <a:off x="7046034" y="1905262"/>
            <a:ext cx="205184"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13</a:t>
            </a:r>
          </a:p>
        </p:txBody>
      </p:sp>
      <p:sp>
        <p:nvSpPr>
          <p:cNvPr id="26" name="TextBox 25"/>
          <p:cNvSpPr txBox="1"/>
          <p:nvPr/>
        </p:nvSpPr>
        <p:spPr>
          <a:xfrm>
            <a:off x="6610350" y="2812939"/>
            <a:ext cx="329577" cy="580993"/>
          </a:xfrm>
          <a:prstGeom prst="rect">
            <a:avLst/>
          </a:prstGeom>
          <a:noFill/>
        </p:spPr>
        <p:txBody>
          <a:bodyPr vert="horz" wrap="none" lIns="0" tIns="0" rIns="0" bIns="0" rtlCol="0">
            <a:spAutoFit/>
          </a:bodyPr>
          <a:lstStyle/>
          <a:p>
            <a:pPr defTabSz="806867">
              <a:lnSpc>
                <a:spcPts val="1528"/>
              </a:lnSpc>
              <a:tabLst>
                <a:tab pos="123271" algn="l"/>
              </a:tabLst>
              <a:defRPr/>
            </a:pPr>
            <a:r>
              <a:rPr lang="en-US" sz="1588"/>
              <a:t>	</a:t>
            </a:r>
            <a:r>
              <a:rPr lang="en-US" sz="1459" i="1">
                <a:solidFill>
                  <a:srgbClr val="000000"/>
                </a:solidFill>
                <a:latin typeface="Segoe UI"/>
              </a:rPr>
              <a:t>t</a:t>
            </a:r>
            <a:r>
              <a:rPr lang="en-US" sz="1054">
                <a:solidFill>
                  <a:srgbClr val="000000"/>
                </a:solidFill>
                <a:latin typeface="Segoe UI"/>
              </a:rPr>
              <a:t>12</a:t>
            </a:r>
          </a:p>
          <a:p>
            <a:pPr defTabSz="806867">
              <a:lnSpc>
                <a:spcPts val="882"/>
              </a:lnSpc>
              <a:tabLst>
                <a:tab pos="123271" algn="l"/>
              </a:tabLst>
              <a:defRPr/>
            </a:pPr>
            <a:endParaRPr lang="en-US" sz="1054">
              <a:solidFill>
                <a:srgbClr val="000000"/>
              </a:solidFill>
              <a:latin typeface="Segoe UI"/>
            </a:endParaRPr>
          </a:p>
          <a:p>
            <a:pPr defTabSz="806867">
              <a:lnSpc>
                <a:spcPts val="2358"/>
              </a:lnSpc>
              <a:tabLst>
                <a:tab pos="123271" algn="l"/>
              </a:tabLst>
              <a:defRPr/>
            </a:pPr>
            <a:r>
              <a:rPr lang="en-US" sz="1459" i="1">
                <a:solidFill>
                  <a:srgbClr val="000000"/>
                </a:solidFill>
                <a:latin typeface="Segoe UI"/>
              </a:rPr>
              <a:t>t</a:t>
            </a:r>
            <a:r>
              <a:rPr lang="en-US" sz="1054">
                <a:solidFill>
                  <a:srgbClr val="000000"/>
                </a:solidFill>
                <a:latin typeface="Segoe UI"/>
              </a:rPr>
              <a:t>14</a:t>
            </a:r>
          </a:p>
        </p:txBody>
      </p:sp>
      <p:sp>
        <p:nvSpPr>
          <p:cNvPr id="27" name="TextBox 26"/>
          <p:cNvSpPr txBox="1"/>
          <p:nvPr/>
        </p:nvSpPr>
        <p:spPr>
          <a:xfrm>
            <a:off x="5884209" y="3393852"/>
            <a:ext cx="205184"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11</a:t>
            </a:r>
          </a:p>
        </p:txBody>
      </p:sp>
      <p:sp>
        <p:nvSpPr>
          <p:cNvPr id="28" name="TextBox 27"/>
          <p:cNvSpPr txBox="1"/>
          <p:nvPr/>
        </p:nvSpPr>
        <p:spPr>
          <a:xfrm>
            <a:off x="6380405" y="1965774"/>
            <a:ext cx="205184"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10</a:t>
            </a:r>
          </a:p>
        </p:txBody>
      </p:sp>
      <p:sp>
        <p:nvSpPr>
          <p:cNvPr id="29" name="TextBox 28"/>
          <p:cNvSpPr txBox="1"/>
          <p:nvPr/>
        </p:nvSpPr>
        <p:spPr>
          <a:xfrm>
            <a:off x="6252658" y="2546687"/>
            <a:ext cx="133050"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9</a:t>
            </a:r>
          </a:p>
        </p:txBody>
      </p:sp>
      <p:sp>
        <p:nvSpPr>
          <p:cNvPr id="30" name="TextBox 29"/>
          <p:cNvSpPr txBox="1"/>
          <p:nvPr/>
        </p:nvSpPr>
        <p:spPr>
          <a:xfrm>
            <a:off x="5054525" y="2716120"/>
            <a:ext cx="257443" cy="743793"/>
          </a:xfrm>
          <a:prstGeom prst="rect">
            <a:avLst/>
          </a:prstGeom>
          <a:noFill/>
        </p:spPr>
        <p:txBody>
          <a:bodyPr vert="horz" wrap="none" lIns="0" tIns="0" rIns="0" bIns="0" rtlCol="0">
            <a:spAutoFit/>
          </a:bodyPr>
          <a:lstStyle/>
          <a:p>
            <a:pPr defTabSz="806867">
              <a:lnSpc>
                <a:spcPts val="1528"/>
              </a:lnSpc>
              <a:tabLst>
                <a:tab pos="123271" algn="l"/>
              </a:tabLst>
              <a:defRPr/>
            </a:pPr>
            <a:r>
              <a:rPr lang="en-US" sz="1459" i="1">
                <a:solidFill>
                  <a:srgbClr val="000000"/>
                </a:solidFill>
                <a:latin typeface="Segoe UI"/>
              </a:rPr>
              <a:t>t</a:t>
            </a:r>
            <a:r>
              <a:rPr lang="en-US" sz="1054">
                <a:solidFill>
                  <a:srgbClr val="000000"/>
                </a:solidFill>
                <a:latin typeface="Segoe UI"/>
              </a:rPr>
              <a:t>4</a:t>
            </a:r>
          </a:p>
          <a:p>
            <a:pPr defTabSz="806867">
              <a:lnSpc>
                <a:spcPts val="882"/>
              </a:lnSpc>
              <a:tabLst>
                <a:tab pos="123271" algn="l"/>
              </a:tabLst>
              <a:defRPr/>
            </a:pPr>
            <a:endParaRPr lang="en-US" sz="1054">
              <a:solidFill>
                <a:srgbClr val="000000"/>
              </a:solidFill>
              <a:latin typeface="Segoe UI"/>
            </a:endParaRPr>
          </a:p>
          <a:p>
            <a:pPr defTabSz="806867">
              <a:lnSpc>
                <a:spcPts val="882"/>
              </a:lnSpc>
              <a:tabLst>
                <a:tab pos="123271" algn="l"/>
              </a:tabLst>
              <a:defRPr/>
            </a:pPr>
            <a:endParaRPr lang="en-US" sz="1054">
              <a:solidFill>
                <a:srgbClr val="000000"/>
              </a:solidFill>
              <a:latin typeface="Segoe UI"/>
            </a:endParaRPr>
          </a:p>
          <a:p>
            <a:pPr defTabSz="806867">
              <a:lnSpc>
                <a:spcPts val="882"/>
              </a:lnSpc>
              <a:tabLst>
                <a:tab pos="123271" algn="l"/>
              </a:tabLst>
              <a:defRPr/>
            </a:pPr>
            <a:endParaRPr lang="en-US" sz="1054">
              <a:solidFill>
                <a:srgbClr val="000000"/>
              </a:solidFill>
              <a:latin typeface="Segoe UI"/>
            </a:endParaRPr>
          </a:p>
          <a:p>
            <a:pPr defTabSz="806867">
              <a:lnSpc>
                <a:spcPts val="1641"/>
              </a:lnSpc>
              <a:tabLst>
                <a:tab pos="123271" algn="l"/>
              </a:tabLst>
              <a:defRPr/>
            </a:pPr>
            <a:r>
              <a:rPr lang="en-US" sz="1054">
                <a:solidFill>
                  <a:srgbClr val="000000"/>
                </a:solidFill>
                <a:latin typeface="Segoe UI"/>
              </a:rPr>
              <a:t>	</a:t>
            </a:r>
            <a:r>
              <a:rPr lang="en-US" sz="1459" i="1">
                <a:solidFill>
                  <a:srgbClr val="000000"/>
                </a:solidFill>
                <a:latin typeface="Segoe UI"/>
              </a:rPr>
              <a:t>t</a:t>
            </a:r>
            <a:r>
              <a:rPr lang="en-US" sz="1054">
                <a:solidFill>
                  <a:srgbClr val="000000"/>
                </a:solidFill>
                <a:latin typeface="Segoe UI"/>
              </a:rPr>
              <a:t>8</a:t>
            </a:r>
          </a:p>
        </p:txBody>
      </p:sp>
      <p:sp>
        <p:nvSpPr>
          <p:cNvPr id="31" name="TextBox 30"/>
          <p:cNvSpPr txBox="1"/>
          <p:nvPr/>
        </p:nvSpPr>
        <p:spPr>
          <a:xfrm>
            <a:off x="4534123" y="2498278"/>
            <a:ext cx="133050" cy="908005"/>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1</a:t>
            </a:r>
          </a:p>
          <a:p>
            <a:pPr>
              <a:lnSpc>
                <a:spcPts val="882"/>
              </a:lnSpc>
            </a:pPr>
            <a:endParaRPr lang="en-US" sz="1054">
              <a:solidFill>
                <a:srgbClr val="000000"/>
              </a:solidFill>
              <a:latin typeface="Segoe UI"/>
            </a:endParaRPr>
          </a:p>
          <a:p>
            <a:pPr>
              <a:lnSpc>
                <a:spcPts val="882"/>
              </a:lnSpc>
            </a:pPr>
            <a:endParaRPr lang="en-US" sz="1054">
              <a:solidFill>
                <a:srgbClr val="000000"/>
              </a:solidFill>
              <a:latin typeface="Segoe UI"/>
            </a:endParaRPr>
          </a:p>
          <a:p>
            <a:pPr>
              <a:lnSpc>
                <a:spcPts val="882"/>
              </a:lnSpc>
            </a:pPr>
            <a:endParaRPr lang="en-US" sz="1054">
              <a:solidFill>
                <a:srgbClr val="000000"/>
              </a:solidFill>
              <a:latin typeface="Segoe UI"/>
            </a:endParaRPr>
          </a:p>
          <a:p>
            <a:pPr>
              <a:lnSpc>
                <a:spcPts val="882"/>
              </a:lnSpc>
            </a:pPr>
            <a:endParaRPr lang="en-US" sz="1054">
              <a:solidFill>
                <a:srgbClr val="000000"/>
              </a:solidFill>
              <a:latin typeface="Segoe UI"/>
            </a:endParaRPr>
          </a:p>
          <a:p>
            <a:pPr>
              <a:lnSpc>
                <a:spcPts val="2188"/>
              </a:lnSpc>
            </a:pPr>
            <a:r>
              <a:rPr lang="en-US" sz="1459" i="1">
                <a:solidFill>
                  <a:srgbClr val="000000"/>
                </a:solidFill>
                <a:latin typeface="Segoe UI"/>
              </a:rPr>
              <a:t>t</a:t>
            </a:r>
            <a:r>
              <a:rPr lang="en-US" sz="1054">
                <a:solidFill>
                  <a:srgbClr val="000000"/>
                </a:solidFill>
                <a:latin typeface="Segoe UI"/>
              </a:rPr>
              <a:t>7</a:t>
            </a:r>
          </a:p>
        </p:txBody>
      </p:sp>
      <p:sp>
        <p:nvSpPr>
          <p:cNvPr id="32" name="TextBox 31"/>
          <p:cNvSpPr txBox="1"/>
          <p:nvPr/>
        </p:nvSpPr>
        <p:spPr>
          <a:xfrm>
            <a:off x="5695949" y="1747932"/>
            <a:ext cx="133050"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6</a:t>
            </a:r>
          </a:p>
        </p:txBody>
      </p:sp>
      <p:sp>
        <p:nvSpPr>
          <p:cNvPr id="33" name="TextBox 32"/>
          <p:cNvSpPr txBox="1"/>
          <p:nvPr/>
        </p:nvSpPr>
        <p:spPr>
          <a:xfrm>
            <a:off x="5490210" y="2522482"/>
            <a:ext cx="133050" cy="192360"/>
          </a:xfrm>
          <a:prstGeom prst="rect">
            <a:avLst/>
          </a:prstGeom>
          <a:noFill/>
        </p:spPr>
        <p:txBody>
          <a:bodyPr vert="horz" wrap="none" lIns="0" tIns="0" rIns="0" bIns="0" rtlCol="0">
            <a:spAutoFit/>
          </a:bodyPr>
          <a:lstStyle/>
          <a:p>
            <a:pPr>
              <a:lnSpc>
                <a:spcPts val="1528"/>
              </a:lnSpc>
            </a:pPr>
            <a:r>
              <a:rPr lang="en-US" sz="1459" i="1">
                <a:solidFill>
                  <a:srgbClr val="000000"/>
                </a:solidFill>
                <a:latin typeface="Segoe UI"/>
              </a:rPr>
              <a:t>t</a:t>
            </a:r>
            <a:r>
              <a:rPr lang="en-US" sz="1054">
                <a:solidFill>
                  <a:srgbClr val="000000"/>
                </a:solidFill>
                <a:latin typeface="Segoe UI"/>
              </a:rPr>
              <a:t>5</a:t>
            </a:r>
          </a:p>
        </p:txBody>
      </p:sp>
      <p:sp>
        <p:nvSpPr>
          <p:cNvPr id="34" name="TextBox 33"/>
          <p:cNvSpPr txBox="1"/>
          <p:nvPr/>
        </p:nvSpPr>
        <p:spPr>
          <a:xfrm>
            <a:off x="2468657" y="4231303"/>
            <a:ext cx="6257739"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12.14:   A breadth-ﬁrst order of MOP triangles for 2D mesh</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motion coding.</a:t>
            </a:r>
          </a:p>
        </p:txBody>
      </p:sp>
      <p:sp>
        <p:nvSpPr>
          <p:cNvPr id="38" name="Footer Placeholder 37">
            <a:extLst>
              <a:ext uri="{FF2B5EF4-FFF2-40B4-BE49-F238E27FC236}">
                <a16:creationId xmlns:a16="http://schemas.microsoft.com/office/drawing/2014/main" id="{545DCC6F-1EDC-4338-9F63-038C910EF08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7176586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A85.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3A95.tmp"/>
          <p:cNvPicPr>
            <a:picLocks/>
          </p:cNvPicPr>
          <p:nvPr/>
        </p:nvPicPr>
        <p:blipFill>
          <a:blip r:embed="rId3" cstate="print"/>
          <a:stretch>
            <a:fillRect/>
          </a:stretch>
        </p:blipFill>
        <p:spPr>
          <a:xfrm>
            <a:off x="3350559" y="1580030"/>
            <a:ext cx="2442882" cy="1479176"/>
          </a:xfrm>
          <a:prstGeom prst="rect">
            <a:avLst/>
          </a:prstGeom>
        </p:spPr>
      </p:pic>
      <p:pic>
        <p:nvPicPr>
          <p:cNvPr id="4" name="Picture 3" descr="ws_3AA6.tmp"/>
          <p:cNvPicPr>
            <a:picLocks/>
          </p:cNvPicPr>
          <p:nvPr/>
        </p:nvPicPr>
        <p:blipFill>
          <a:blip r:embed="rId4" cstate="print"/>
          <a:stretch>
            <a:fillRect/>
          </a:stretch>
        </p:blipFill>
        <p:spPr>
          <a:xfrm>
            <a:off x="6409765" y="1580029"/>
            <a:ext cx="2431676" cy="1467971"/>
          </a:xfrm>
          <a:prstGeom prst="rect">
            <a:avLst/>
          </a:prstGeom>
        </p:spPr>
      </p:pic>
      <p:sp>
        <p:nvSpPr>
          <p:cNvPr id="6" name="TextBox 5"/>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7" name="TextBox 6"/>
          <p:cNvSpPr txBox="1"/>
          <p:nvPr/>
        </p:nvSpPr>
        <p:spPr>
          <a:xfrm>
            <a:off x="4395618" y="3158227"/>
            <a:ext cx="248466"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(a)</a:t>
            </a:r>
          </a:p>
        </p:txBody>
      </p:sp>
      <p:sp>
        <p:nvSpPr>
          <p:cNvPr id="8" name="TextBox 7"/>
          <p:cNvSpPr txBox="1"/>
          <p:nvPr/>
        </p:nvSpPr>
        <p:spPr>
          <a:xfrm>
            <a:off x="7446171" y="3158227"/>
            <a:ext cx="266098"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(b)</a:t>
            </a:r>
          </a:p>
        </p:txBody>
      </p:sp>
      <p:sp>
        <p:nvSpPr>
          <p:cNvPr id="9" name="TextBox 8"/>
          <p:cNvSpPr txBox="1"/>
          <p:nvPr/>
        </p:nvSpPr>
        <p:spPr>
          <a:xfrm>
            <a:off x="2468522" y="4065881"/>
            <a:ext cx="6240876"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12.15:   Mesh-based texture mapping for 2D object anima-</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tion.</a:t>
            </a:r>
          </a:p>
        </p:txBody>
      </p:sp>
      <p:sp>
        <p:nvSpPr>
          <p:cNvPr id="13" name="Footer Placeholder 12">
            <a:extLst>
              <a:ext uri="{FF2B5EF4-FFF2-40B4-BE49-F238E27FC236}">
                <a16:creationId xmlns:a16="http://schemas.microsoft.com/office/drawing/2014/main" id="{102412CD-F82B-40E0-A36D-B64EF7ED442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13058057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3CBA.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11398" cy="4680769"/>
          </a:xfrm>
          <a:prstGeom prst="rect">
            <a:avLst/>
          </a:prstGeom>
          <a:noFill/>
        </p:spPr>
        <p:txBody>
          <a:bodyPr vert="horz" wrap="none" lIns="0" tIns="0" rIns="0" bIns="0" rtlCol="0">
            <a:spAutoFit/>
          </a:bodyPr>
          <a:lstStyle/>
          <a:p>
            <a:pPr defTabSz="806867">
              <a:lnSpc>
                <a:spcPts val="1045"/>
              </a:lnSpc>
              <a:tabLst>
                <a:tab pos="190510" algn="l"/>
                <a:tab pos="425846" algn="l"/>
                <a:tab pos="1187887"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882"/>
              </a:lnSpc>
              <a:tabLst>
                <a:tab pos="190510" algn="l"/>
                <a:tab pos="425846" algn="l"/>
                <a:tab pos="1187887" algn="l"/>
              </a:tabLst>
              <a:defRPr/>
            </a:pPr>
            <a:endParaRPr lang="en-US" sz="1215" i="1">
              <a:solidFill>
                <a:srgbClr val="231F20"/>
              </a:solidFill>
              <a:latin typeface="Segoe UI"/>
            </a:endParaRPr>
          </a:p>
          <a:p>
            <a:pPr defTabSz="806867">
              <a:lnSpc>
                <a:spcPts val="2480"/>
              </a:lnSpc>
              <a:tabLst>
                <a:tab pos="190510" algn="l"/>
                <a:tab pos="425846" algn="l"/>
                <a:tab pos="1187887" algn="l"/>
              </a:tabLst>
              <a:defRPr/>
            </a:pPr>
            <a:r>
              <a:rPr lang="en-US" sz="1215" i="1">
                <a:solidFill>
                  <a:srgbClr val="231F20"/>
                </a:solidFill>
                <a:latin typeface="Segoe UI"/>
              </a:rPr>
              <a:t>			</a:t>
            </a:r>
            <a:r>
              <a:rPr lang="en-US" sz="2100" b="1">
                <a:solidFill>
                  <a:srgbClr val="231F20"/>
                </a:solidFill>
                <a:latin typeface="Segoe UI"/>
              </a:rPr>
              <a:t>12.3.2   3D Model-Based Coding</a:t>
            </a:r>
          </a:p>
          <a:p>
            <a:pPr defTabSz="806867">
              <a:lnSpc>
                <a:spcPts val="882"/>
              </a:lnSpc>
              <a:tabLst>
                <a:tab pos="190510" algn="l"/>
                <a:tab pos="425846" algn="l"/>
                <a:tab pos="1187887" algn="l"/>
              </a:tabLst>
              <a:defRPr/>
            </a:pPr>
            <a:endParaRPr lang="en-US" sz="2100" b="1">
              <a:solidFill>
                <a:srgbClr val="231F20"/>
              </a:solidFill>
              <a:latin typeface="Segoe UI"/>
            </a:endParaRPr>
          </a:p>
          <a:p>
            <a:pPr defTabSz="806867">
              <a:lnSpc>
                <a:spcPts val="882"/>
              </a:lnSpc>
              <a:tabLst>
                <a:tab pos="190510" algn="l"/>
                <a:tab pos="425846" algn="l"/>
                <a:tab pos="1187887" algn="l"/>
              </a:tabLst>
              <a:defRPr/>
            </a:pPr>
            <a:endParaRPr lang="en-US" sz="2100" b="1">
              <a:solidFill>
                <a:srgbClr val="231F20"/>
              </a:solidFill>
              <a:latin typeface="Segoe UI"/>
            </a:endParaRPr>
          </a:p>
          <a:p>
            <a:pPr defTabSz="806867">
              <a:lnSpc>
                <a:spcPts val="882"/>
              </a:lnSpc>
              <a:tabLst>
                <a:tab pos="190510" algn="l"/>
                <a:tab pos="425846" algn="l"/>
                <a:tab pos="1187887" algn="l"/>
              </a:tabLst>
              <a:defRPr/>
            </a:pPr>
            <a:endParaRPr lang="en-US" sz="2100" b="1">
              <a:solidFill>
                <a:srgbClr val="231F20"/>
              </a:solidFill>
              <a:latin typeface="Segoe UI"/>
            </a:endParaRPr>
          </a:p>
          <a:p>
            <a:pPr defTabSz="806867">
              <a:lnSpc>
                <a:spcPts val="882"/>
              </a:lnSpc>
              <a:tabLst>
                <a:tab pos="190510" algn="l"/>
                <a:tab pos="425846" algn="l"/>
                <a:tab pos="1187887" algn="l"/>
              </a:tabLst>
              <a:defRPr/>
            </a:pPr>
            <a:endParaRPr lang="en-US" sz="2100" b="1">
              <a:solidFill>
                <a:srgbClr val="231F20"/>
              </a:solidFill>
              <a:latin typeface="Segoe UI"/>
            </a:endParaRPr>
          </a:p>
          <a:p>
            <a:pPr defTabSz="806867">
              <a:lnSpc>
                <a:spcPts val="882"/>
              </a:lnSpc>
              <a:tabLst>
                <a:tab pos="190510" algn="l"/>
                <a:tab pos="425846" algn="l"/>
                <a:tab pos="1187887" algn="l"/>
              </a:tabLst>
              <a:defRPr/>
            </a:pPr>
            <a:endParaRPr lang="en-US" sz="2100" b="1">
              <a:solidFill>
                <a:srgbClr val="231F20"/>
              </a:solidFill>
              <a:latin typeface="Segoe UI"/>
            </a:endParaRPr>
          </a:p>
          <a:p>
            <a:pPr defTabSz="806867">
              <a:lnSpc>
                <a:spcPts val="2277"/>
              </a:lnSpc>
              <a:tabLst>
                <a:tab pos="190510" algn="l"/>
                <a:tab pos="425846" algn="l"/>
                <a:tab pos="1187887"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has deﬁned special 3D models for </a:t>
            </a:r>
            <a:r>
              <a:rPr lang="en-US" sz="1750" b="1">
                <a:solidFill>
                  <a:srgbClr val="231F20"/>
                </a:solidFill>
                <a:latin typeface="Segoe UI"/>
              </a:rPr>
              <a:t>face objects </a:t>
            </a:r>
            <a:r>
              <a:rPr lang="en-US" sz="1750">
                <a:solidFill>
                  <a:srgbClr val="231F20"/>
                </a:solidFill>
                <a:latin typeface="Segoe UI"/>
              </a:rPr>
              <a:t>and</a:t>
            </a:r>
          </a:p>
          <a:p>
            <a:pPr defTabSz="806867">
              <a:lnSpc>
                <a:spcPts val="2128"/>
              </a:lnSpc>
              <a:tabLst>
                <a:tab pos="190510" algn="l"/>
                <a:tab pos="425846" algn="l"/>
                <a:tab pos="1187887" algn="l"/>
              </a:tabLst>
              <a:defRPr/>
            </a:pPr>
            <a:r>
              <a:rPr lang="en-US" sz="1750">
                <a:solidFill>
                  <a:srgbClr val="231F20"/>
                </a:solidFill>
                <a:latin typeface="Segoe UI"/>
              </a:rPr>
              <a:t>		</a:t>
            </a:r>
            <a:r>
              <a:rPr lang="en-US" sz="1750" b="1">
                <a:solidFill>
                  <a:srgbClr val="231F20"/>
                </a:solidFill>
                <a:latin typeface="Segoe UI"/>
              </a:rPr>
              <a:t>body objects </a:t>
            </a:r>
            <a:r>
              <a:rPr lang="en-US" sz="1750">
                <a:solidFill>
                  <a:srgbClr val="231F20"/>
                </a:solidFill>
                <a:latin typeface="Segoe UI"/>
              </a:rPr>
              <a:t>because of the frequent appearances of human</a:t>
            </a:r>
          </a:p>
          <a:p>
            <a:pPr defTabSz="806867">
              <a:lnSpc>
                <a:spcPts val="882"/>
              </a:lnSpc>
              <a:tabLst>
                <a:tab pos="190510" algn="l"/>
                <a:tab pos="425846" algn="l"/>
                <a:tab pos="1187887" algn="l"/>
              </a:tabLst>
              <a:defRPr/>
            </a:pPr>
            <a:endParaRPr lang="en-US" sz="1750">
              <a:solidFill>
                <a:srgbClr val="231F20"/>
              </a:solidFill>
              <a:latin typeface="Segoe UI"/>
            </a:endParaRPr>
          </a:p>
          <a:p>
            <a:pPr defTabSz="806867">
              <a:lnSpc>
                <a:spcPts val="1585"/>
              </a:lnSpc>
              <a:tabLst>
                <a:tab pos="190510" algn="l"/>
                <a:tab pos="425846" algn="l"/>
                <a:tab pos="1187887" algn="l"/>
              </a:tabLst>
              <a:defRPr/>
            </a:pPr>
            <a:r>
              <a:rPr lang="en-US" sz="1750">
                <a:solidFill>
                  <a:srgbClr val="231F20"/>
                </a:solidFill>
                <a:latin typeface="Segoe UI"/>
              </a:rPr>
              <a:t>		faces and bodies in videos.</a:t>
            </a:r>
          </a:p>
          <a:p>
            <a:pPr defTabSz="806867">
              <a:lnSpc>
                <a:spcPts val="882"/>
              </a:lnSpc>
              <a:tabLst>
                <a:tab pos="190510" algn="l"/>
                <a:tab pos="425846" algn="l"/>
                <a:tab pos="1187887" algn="l"/>
              </a:tabLst>
              <a:defRPr/>
            </a:pPr>
            <a:endParaRPr lang="en-US" sz="1750">
              <a:solidFill>
                <a:srgbClr val="231F20"/>
              </a:solidFill>
              <a:latin typeface="Segoe UI"/>
            </a:endParaRPr>
          </a:p>
          <a:p>
            <a:pPr defTabSz="806867">
              <a:lnSpc>
                <a:spcPts val="882"/>
              </a:lnSpc>
              <a:tabLst>
                <a:tab pos="190510" algn="l"/>
                <a:tab pos="425846" algn="l"/>
                <a:tab pos="1187887" algn="l"/>
              </a:tabLst>
              <a:defRPr/>
            </a:pPr>
            <a:endParaRPr lang="en-US" sz="1750">
              <a:solidFill>
                <a:srgbClr val="231F20"/>
              </a:solidFill>
              <a:latin typeface="Segoe UI"/>
            </a:endParaRPr>
          </a:p>
          <a:p>
            <a:pPr defTabSz="806867">
              <a:lnSpc>
                <a:spcPts val="2472"/>
              </a:lnSpc>
              <a:tabLst>
                <a:tab pos="190510" algn="l"/>
                <a:tab pos="425846" algn="l"/>
                <a:tab pos="118788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Some of the potential applications for these new video ob-</a:t>
            </a:r>
          </a:p>
          <a:p>
            <a:pPr defTabSz="806867">
              <a:lnSpc>
                <a:spcPts val="2139"/>
              </a:lnSpc>
              <a:tabLst>
                <a:tab pos="190510" algn="l"/>
                <a:tab pos="425846" algn="l"/>
                <a:tab pos="1187887" algn="l"/>
              </a:tabLst>
              <a:defRPr/>
            </a:pPr>
            <a:r>
              <a:rPr lang="en-US" sz="1750">
                <a:solidFill>
                  <a:srgbClr val="231F20"/>
                </a:solidFill>
                <a:latin typeface="Segoe UI"/>
              </a:rPr>
              <a:t>		jects  include  teleconferencing,  human-computer  interfaces,</a:t>
            </a:r>
          </a:p>
          <a:p>
            <a:pPr defTabSz="806867">
              <a:lnSpc>
                <a:spcPts val="882"/>
              </a:lnSpc>
              <a:tabLst>
                <a:tab pos="190510" algn="l"/>
                <a:tab pos="425846" algn="l"/>
                <a:tab pos="1187887" algn="l"/>
              </a:tabLst>
              <a:defRPr/>
            </a:pPr>
            <a:endParaRPr lang="en-US" sz="1750">
              <a:solidFill>
                <a:srgbClr val="231F20"/>
              </a:solidFill>
              <a:latin typeface="Segoe UI"/>
            </a:endParaRPr>
          </a:p>
          <a:p>
            <a:pPr defTabSz="806867">
              <a:lnSpc>
                <a:spcPts val="1575"/>
              </a:lnSpc>
              <a:tabLst>
                <a:tab pos="190510" algn="l"/>
                <a:tab pos="425846" algn="l"/>
                <a:tab pos="1187887" algn="l"/>
              </a:tabLst>
              <a:defRPr/>
            </a:pPr>
            <a:r>
              <a:rPr lang="en-US" sz="1750">
                <a:solidFill>
                  <a:srgbClr val="231F20"/>
                </a:solidFill>
                <a:latin typeface="Segoe UI"/>
              </a:rPr>
              <a:t>		games, and e-commerce.</a:t>
            </a:r>
          </a:p>
          <a:p>
            <a:pPr defTabSz="806867">
              <a:lnSpc>
                <a:spcPts val="882"/>
              </a:lnSpc>
              <a:tabLst>
                <a:tab pos="190510" algn="l"/>
                <a:tab pos="425846" algn="l"/>
                <a:tab pos="1187887" algn="l"/>
              </a:tabLst>
              <a:defRPr/>
            </a:pPr>
            <a:endParaRPr lang="en-US" sz="1750">
              <a:solidFill>
                <a:srgbClr val="231F20"/>
              </a:solidFill>
              <a:latin typeface="Segoe UI"/>
            </a:endParaRPr>
          </a:p>
          <a:p>
            <a:pPr defTabSz="806867">
              <a:lnSpc>
                <a:spcPts val="882"/>
              </a:lnSpc>
              <a:tabLst>
                <a:tab pos="190510" algn="l"/>
                <a:tab pos="425846" algn="l"/>
                <a:tab pos="1187887" algn="l"/>
              </a:tabLst>
              <a:defRPr/>
            </a:pPr>
            <a:endParaRPr lang="en-US" sz="1750">
              <a:solidFill>
                <a:srgbClr val="231F20"/>
              </a:solidFill>
              <a:latin typeface="Segoe UI"/>
            </a:endParaRPr>
          </a:p>
          <a:p>
            <a:pPr defTabSz="806867">
              <a:lnSpc>
                <a:spcPts val="2482"/>
              </a:lnSpc>
              <a:tabLst>
                <a:tab pos="190510" algn="l"/>
                <a:tab pos="425846" algn="l"/>
                <a:tab pos="1187887"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goes beyond wireframes so that the surfaces of the</a:t>
            </a:r>
          </a:p>
          <a:p>
            <a:pPr defTabSz="806867">
              <a:lnSpc>
                <a:spcPts val="2139"/>
              </a:lnSpc>
              <a:tabLst>
                <a:tab pos="190510" algn="l"/>
                <a:tab pos="425846" algn="l"/>
                <a:tab pos="1187887" algn="l"/>
              </a:tabLst>
              <a:defRPr/>
            </a:pPr>
            <a:r>
              <a:rPr lang="en-US" sz="1750">
                <a:solidFill>
                  <a:srgbClr val="231F20"/>
                </a:solidFill>
                <a:latin typeface="Segoe UI"/>
              </a:rPr>
              <a:t>		face or body objects can be shaded or texture-mapped.</a:t>
            </a:r>
          </a:p>
        </p:txBody>
      </p:sp>
      <p:sp>
        <p:nvSpPr>
          <p:cNvPr id="8" name="Footer Placeholder 7">
            <a:extLst>
              <a:ext uri="{FF2B5EF4-FFF2-40B4-BE49-F238E27FC236}">
                <a16:creationId xmlns:a16="http://schemas.microsoft.com/office/drawing/2014/main" id="{3A7D1C5B-E312-4638-BFF0-F8981349CD8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6222791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4120.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477607" cy="5437386"/>
          </a:xfrm>
          <a:prstGeom prst="rect">
            <a:avLst/>
          </a:prstGeom>
          <a:noFill/>
        </p:spPr>
        <p:txBody>
          <a:bodyPr vert="horz" wrap="none" lIns="0" tIns="0" rIns="0" bIns="0" rtlCol="0">
            <a:spAutoFit/>
          </a:bodyPr>
          <a:lstStyle/>
          <a:p>
            <a:pPr defTabSz="806867">
              <a:lnSpc>
                <a:spcPts val="1045"/>
              </a:lnSpc>
              <a:tabLst>
                <a:tab pos="190510" algn="l"/>
                <a:tab pos="425846" algn="l"/>
                <a:tab pos="795660"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795660" algn="l"/>
              </a:tabLst>
              <a:defRPr/>
            </a:pPr>
            <a:endParaRPr lang="en-US" sz="1215" i="1">
              <a:solidFill>
                <a:srgbClr val="231F20"/>
              </a:solidFill>
              <a:latin typeface="Segoe UI"/>
            </a:endParaRPr>
          </a:p>
          <a:p>
            <a:pPr defTabSz="806867">
              <a:lnSpc>
                <a:spcPts val="882"/>
              </a:lnSpc>
              <a:tabLst>
                <a:tab pos="190510" algn="l"/>
                <a:tab pos="425846" algn="l"/>
                <a:tab pos="795660" algn="l"/>
              </a:tabLst>
              <a:defRPr/>
            </a:pPr>
            <a:endParaRPr lang="en-US" sz="1215" i="1">
              <a:solidFill>
                <a:srgbClr val="231F20"/>
              </a:solidFill>
              <a:latin typeface="Segoe UI"/>
            </a:endParaRPr>
          </a:p>
          <a:p>
            <a:pPr defTabSz="806867">
              <a:lnSpc>
                <a:spcPts val="882"/>
              </a:lnSpc>
              <a:tabLst>
                <a:tab pos="190510" algn="l"/>
                <a:tab pos="425846" algn="l"/>
                <a:tab pos="795660" algn="l"/>
              </a:tabLst>
              <a:defRPr/>
            </a:pPr>
            <a:endParaRPr lang="en-US" sz="1215" i="1">
              <a:solidFill>
                <a:srgbClr val="231F20"/>
              </a:solidFill>
              <a:latin typeface="Segoe UI"/>
            </a:endParaRPr>
          </a:p>
          <a:p>
            <a:pPr defTabSz="806867">
              <a:lnSpc>
                <a:spcPts val="882"/>
              </a:lnSpc>
              <a:tabLst>
                <a:tab pos="190510" algn="l"/>
                <a:tab pos="425846" algn="l"/>
                <a:tab pos="795660" algn="l"/>
              </a:tabLst>
              <a:defRPr/>
            </a:pPr>
            <a:endParaRPr lang="en-US" sz="1215" i="1">
              <a:solidFill>
                <a:srgbClr val="231F20"/>
              </a:solidFill>
              <a:latin typeface="Segoe UI"/>
            </a:endParaRPr>
          </a:p>
          <a:p>
            <a:pPr defTabSz="806867">
              <a:lnSpc>
                <a:spcPts val="2173"/>
              </a:lnSpc>
              <a:tabLst>
                <a:tab pos="190510" algn="l"/>
                <a:tab pos="425846" algn="l"/>
                <a:tab pos="795660" algn="l"/>
              </a:tabLst>
              <a:defRPr/>
            </a:pPr>
            <a:r>
              <a:rPr lang="en-US" sz="1215" i="1">
                <a:solidFill>
                  <a:srgbClr val="231F20"/>
                </a:solidFill>
                <a:latin typeface="Segoe UI"/>
              </a:rPr>
              <a:t>			</a:t>
            </a:r>
            <a:r>
              <a:rPr lang="en-US" sz="2100" b="1">
                <a:solidFill>
                  <a:srgbClr val="231F20"/>
                </a:solidFill>
                <a:latin typeface="Segoe UI"/>
              </a:rPr>
              <a:t>I. Face Object Coding and Animation</a:t>
            </a:r>
          </a:p>
          <a:p>
            <a:pPr defTabSz="806867">
              <a:lnSpc>
                <a:spcPts val="882"/>
              </a:lnSpc>
              <a:tabLst>
                <a:tab pos="190510" algn="l"/>
                <a:tab pos="425846" algn="l"/>
                <a:tab pos="795660" algn="l"/>
              </a:tabLst>
              <a:defRPr/>
            </a:pPr>
            <a:endParaRPr lang="en-US" sz="2100" b="1">
              <a:solidFill>
                <a:srgbClr val="231F20"/>
              </a:solidFill>
              <a:latin typeface="Segoe UI"/>
            </a:endParaRPr>
          </a:p>
          <a:p>
            <a:pPr defTabSz="806867">
              <a:lnSpc>
                <a:spcPts val="882"/>
              </a:lnSpc>
              <a:tabLst>
                <a:tab pos="190510" algn="l"/>
                <a:tab pos="425846" algn="l"/>
                <a:tab pos="795660" algn="l"/>
              </a:tabLst>
              <a:defRPr/>
            </a:pPr>
            <a:endParaRPr lang="en-US" sz="2100" b="1">
              <a:solidFill>
                <a:srgbClr val="231F20"/>
              </a:solidFill>
              <a:latin typeface="Segoe UI"/>
            </a:endParaRPr>
          </a:p>
          <a:p>
            <a:pPr defTabSz="806867">
              <a:lnSpc>
                <a:spcPts val="882"/>
              </a:lnSpc>
              <a:tabLst>
                <a:tab pos="190510" algn="l"/>
                <a:tab pos="425846" algn="l"/>
                <a:tab pos="795660" algn="l"/>
              </a:tabLst>
              <a:defRPr/>
            </a:pPr>
            <a:endParaRPr lang="en-US" sz="2100" b="1">
              <a:solidFill>
                <a:srgbClr val="231F20"/>
              </a:solidFill>
              <a:latin typeface="Segoe UI"/>
            </a:endParaRPr>
          </a:p>
          <a:p>
            <a:pPr defTabSz="806867">
              <a:lnSpc>
                <a:spcPts val="882"/>
              </a:lnSpc>
              <a:tabLst>
                <a:tab pos="190510" algn="l"/>
                <a:tab pos="425846" algn="l"/>
                <a:tab pos="795660" algn="l"/>
              </a:tabLst>
              <a:defRPr/>
            </a:pPr>
            <a:endParaRPr lang="en-US" sz="2100" b="1">
              <a:solidFill>
                <a:srgbClr val="231F20"/>
              </a:solidFill>
              <a:latin typeface="Segoe UI"/>
            </a:endParaRPr>
          </a:p>
          <a:p>
            <a:pPr defTabSz="806867">
              <a:lnSpc>
                <a:spcPts val="882"/>
              </a:lnSpc>
              <a:tabLst>
                <a:tab pos="190510" algn="l"/>
                <a:tab pos="425846" algn="l"/>
                <a:tab pos="795660" algn="l"/>
              </a:tabLst>
              <a:defRPr/>
            </a:pPr>
            <a:endParaRPr lang="en-US" sz="2100" b="1">
              <a:solidFill>
                <a:srgbClr val="231F20"/>
              </a:solidFill>
              <a:latin typeface="Segoe UI"/>
            </a:endParaRPr>
          </a:p>
          <a:p>
            <a:pPr defTabSz="806867">
              <a:lnSpc>
                <a:spcPts val="2277"/>
              </a:lnSpc>
              <a:tabLst>
                <a:tab pos="190510" algn="l"/>
                <a:tab pos="425846" algn="l"/>
                <a:tab pos="795660"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has  adopted  a  generic  default  face  model,  which</a:t>
            </a:r>
          </a:p>
          <a:p>
            <a:pPr defTabSz="806867">
              <a:lnSpc>
                <a:spcPts val="2139"/>
              </a:lnSpc>
              <a:tabLst>
                <a:tab pos="190510" algn="l"/>
                <a:tab pos="425846" algn="l"/>
                <a:tab pos="795660" algn="l"/>
              </a:tabLst>
              <a:defRPr/>
            </a:pPr>
            <a:r>
              <a:rPr lang="en-US" sz="1750">
                <a:solidFill>
                  <a:srgbClr val="231F20"/>
                </a:solidFill>
                <a:latin typeface="Segoe UI"/>
              </a:rPr>
              <a:t>		was developed by VRML Consortium.</a:t>
            </a: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2482"/>
              </a:lnSpc>
              <a:tabLst>
                <a:tab pos="190510" algn="l"/>
                <a:tab pos="425846" algn="l"/>
                <a:tab pos="795660"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Face  Animation  Parameters  (FAPs) </a:t>
            </a:r>
            <a:r>
              <a:rPr lang="en-US" sz="1750">
                <a:solidFill>
                  <a:srgbClr val="231F20"/>
                </a:solidFill>
                <a:latin typeface="Segoe UI"/>
              </a:rPr>
              <a:t>can be speciﬁed to</a:t>
            </a:r>
          </a:p>
          <a:p>
            <a:pPr defTabSz="806867">
              <a:lnSpc>
                <a:spcPts val="2128"/>
              </a:lnSpc>
              <a:tabLst>
                <a:tab pos="190510" algn="l"/>
                <a:tab pos="425846" algn="l"/>
                <a:tab pos="795660" algn="l"/>
              </a:tabLst>
              <a:defRPr/>
            </a:pPr>
            <a:r>
              <a:rPr lang="en-US" sz="1750">
                <a:solidFill>
                  <a:srgbClr val="231F20"/>
                </a:solidFill>
                <a:latin typeface="Segoe UI"/>
              </a:rPr>
              <a:t>		achieve desirable animations — deviations from the original</a:t>
            </a: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1585"/>
              </a:lnSpc>
              <a:tabLst>
                <a:tab pos="190510" algn="l"/>
                <a:tab pos="425846" algn="l"/>
                <a:tab pos="795660" algn="l"/>
              </a:tabLst>
              <a:defRPr/>
            </a:pPr>
            <a:r>
              <a:rPr lang="en-US" sz="1750">
                <a:solidFill>
                  <a:srgbClr val="231F20"/>
                </a:solidFill>
                <a:latin typeface="Segoe UI"/>
              </a:rPr>
              <a:t>		“neutral” face.</a:t>
            </a: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2482"/>
              </a:lnSpc>
              <a:tabLst>
                <a:tab pos="190510" algn="l"/>
                <a:tab pos="425846" algn="l"/>
                <a:tab pos="795660"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In addition,  </a:t>
            </a:r>
            <a:r>
              <a:rPr lang="en-US" sz="1750" b="1">
                <a:solidFill>
                  <a:srgbClr val="231F20"/>
                </a:solidFill>
                <a:latin typeface="Segoe UI"/>
              </a:rPr>
              <a:t>Face  Deﬁnition  Parameters  (FDPs) </a:t>
            </a:r>
            <a:r>
              <a:rPr lang="en-US" sz="1750">
                <a:solidFill>
                  <a:srgbClr val="231F20"/>
                </a:solidFill>
                <a:latin typeface="Segoe UI"/>
              </a:rPr>
              <a:t>can be</a:t>
            </a:r>
          </a:p>
          <a:p>
            <a:pPr defTabSz="806867">
              <a:lnSpc>
                <a:spcPts val="2128"/>
              </a:lnSpc>
              <a:tabLst>
                <a:tab pos="190510" algn="l"/>
                <a:tab pos="425846" algn="l"/>
                <a:tab pos="795660" algn="l"/>
              </a:tabLst>
              <a:defRPr/>
            </a:pPr>
            <a:r>
              <a:rPr lang="en-US" sz="1750">
                <a:solidFill>
                  <a:srgbClr val="231F20"/>
                </a:solidFill>
                <a:latin typeface="Segoe UI"/>
              </a:rPr>
              <a:t>		speciﬁed to better describe individual faces.</a:t>
            </a: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2482"/>
              </a:lnSpc>
              <a:tabLst>
                <a:tab pos="190510" algn="l"/>
                <a:tab pos="425846" algn="l"/>
                <a:tab pos="795660"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Fig.    12.16  shows  the  feature  points  for  FDPs.    Feature</a:t>
            </a:r>
          </a:p>
          <a:p>
            <a:pPr defTabSz="806867">
              <a:lnSpc>
                <a:spcPts val="2128"/>
              </a:lnSpc>
              <a:tabLst>
                <a:tab pos="190510" algn="l"/>
                <a:tab pos="425846" algn="l"/>
                <a:tab pos="795660" algn="l"/>
              </a:tabLst>
              <a:defRPr/>
            </a:pPr>
            <a:r>
              <a:rPr lang="en-US" sz="1750">
                <a:solidFill>
                  <a:srgbClr val="231F20"/>
                </a:solidFill>
                <a:latin typeface="Segoe UI"/>
              </a:rPr>
              <a:t>		points that can be aﬀected by animation (FAPs) are shown</a:t>
            </a: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1585"/>
              </a:lnSpc>
              <a:tabLst>
                <a:tab pos="190510" algn="l"/>
                <a:tab pos="425846" algn="l"/>
                <a:tab pos="795660" algn="l"/>
              </a:tabLst>
              <a:defRPr/>
            </a:pPr>
            <a:r>
              <a:rPr lang="en-US" sz="1750">
                <a:solidFill>
                  <a:srgbClr val="231F20"/>
                </a:solidFill>
                <a:latin typeface="Segoe UI"/>
              </a:rPr>
              <a:t>		as solid circles, and those that are not aﬀected are shown as</a:t>
            </a:r>
          </a:p>
          <a:p>
            <a:pPr defTabSz="806867">
              <a:lnSpc>
                <a:spcPts val="882"/>
              </a:lnSpc>
              <a:tabLst>
                <a:tab pos="190510" algn="l"/>
                <a:tab pos="425846" algn="l"/>
                <a:tab pos="795660" algn="l"/>
              </a:tabLst>
              <a:defRPr/>
            </a:pPr>
            <a:endParaRPr lang="en-US" sz="1750">
              <a:solidFill>
                <a:srgbClr val="231F20"/>
              </a:solidFill>
              <a:latin typeface="Segoe UI"/>
            </a:endParaRPr>
          </a:p>
          <a:p>
            <a:pPr defTabSz="806867">
              <a:lnSpc>
                <a:spcPts val="1575"/>
              </a:lnSpc>
              <a:tabLst>
                <a:tab pos="190510" algn="l"/>
                <a:tab pos="425846" algn="l"/>
                <a:tab pos="795660" algn="l"/>
              </a:tabLst>
              <a:defRPr/>
            </a:pPr>
            <a:r>
              <a:rPr lang="en-US" sz="1750">
                <a:solidFill>
                  <a:srgbClr val="231F20"/>
                </a:solidFill>
                <a:latin typeface="Segoe UI"/>
              </a:rPr>
              <a:t>		empty circles.</a:t>
            </a:r>
          </a:p>
        </p:txBody>
      </p:sp>
      <p:sp>
        <p:nvSpPr>
          <p:cNvPr id="8" name="Footer Placeholder 7">
            <a:extLst>
              <a:ext uri="{FF2B5EF4-FFF2-40B4-BE49-F238E27FC236}">
                <a16:creationId xmlns:a16="http://schemas.microsoft.com/office/drawing/2014/main" id="{4A3C7264-2A13-4F25-AB33-4290B51EF58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9192667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4788.tmp"/>
          <p:cNvPicPr>
            <a:picLocks/>
          </p:cNvPicPr>
          <p:nvPr/>
        </p:nvPicPr>
        <p:blipFill>
          <a:blip r:embed="rId2" cstate="print"/>
          <a:stretch>
            <a:fillRect/>
          </a:stretch>
        </p:blipFill>
        <p:spPr>
          <a:xfrm>
            <a:off x="1658471" y="0"/>
            <a:ext cx="8875059" cy="6858000"/>
          </a:xfrm>
          <a:prstGeom prst="rect">
            <a:avLst/>
          </a:prstGeom>
        </p:spPr>
      </p:pic>
      <p:pic>
        <p:nvPicPr>
          <p:cNvPr id="3" name="Picture 2" descr="ws_47A8.tmp"/>
          <p:cNvPicPr>
            <a:picLocks/>
          </p:cNvPicPr>
          <p:nvPr/>
        </p:nvPicPr>
        <p:blipFill>
          <a:blip r:embed="rId3" cstate="print"/>
          <a:stretch>
            <a:fillRect/>
          </a:stretch>
        </p:blipFill>
        <p:spPr>
          <a:xfrm>
            <a:off x="2454088" y="582706"/>
            <a:ext cx="7283824" cy="224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4485715" y="4348292"/>
            <a:ext cx="248466"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(a)</a:t>
            </a:r>
          </a:p>
        </p:txBody>
      </p:sp>
      <p:sp>
        <p:nvSpPr>
          <p:cNvPr id="7" name="TextBox 6"/>
          <p:cNvSpPr txBox="1"/>
          <p:nvPr/>
        </p:nvSpPr>
        <p:spPr>
          <a:xfrm>
            <a:off x="7403141" y="4348292"/>
            <a:ext cx="266098" cy="195053"/>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(b)</a:t>
            </a:r>
          </a:p>
        </p:txBody>
      </p:sp>
      <p:sp>
        <p:nvSpPr>
          <p:cNvPr id="8" name="TextBox 7"/>
          <p:cNvSpPr txBox="1"/>
          <p:nvPr/>
        </p:nvSpPr>
        <p:spPr>
          <a:xfrm>
            <a:off x="2468608" y="4938578"/>
            <a:ext cx="6256713"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12.16:      Feature  Points  for  Face  Deﬁnition  Parameters</a:t>
            </a:r>
          </a:p>
          <a:p>
            <a:pPr>
              <a:lnSpc>
                <a:spcPts val="882"/>
              </a:lnSpc>
            </a:pPr>
            <a:endParaRPr lang="en-US" sz="1750">
              <a:solidFill>
                <a:srgbClr val="231F20"/>
              </a:solidFill>
              <a:latin typeface="Segoe UI"/>
            </a:endParaRPr>
          </a:p>
          <a:p>
            <a:pPr>
              <a:lnSpc>
                <a:spcPts val="1575"/>
              </a:lnSpc>
            </a:pPr>
            <a:r>
              <a:rPr lang="en-US" sz="1750">
                <a:solidFill>
                  <a:srgbClr val="231F20"/>
                </a:solidFill>
                <a:latin typeface="Segoe UI"/>
              </a:rPr>
              <a:t>(FDPs).  (Feature points for teeth and tongue not shown.)</a:t>
            </a:r>
          </a:p>
        </p:txBody>
      </p:sp>
      <p:sp>
        <p:nvSpPr>
          <p:cNvPr id="12" name="Footer Placeholder 11">
            <a:extLst>
              <a:ext uri="{FF2B5EF4-FFF2-40B4-BE49-F238E27FC236}">
                <a16:creationId xmlns:a16="http://schemas.microsoft.com/office/drawing/2014/main" id="{1E65CAFC-A1A5-40D1-8A77-159104D9836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36984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A83B8DA-5C6F-4B11-AE11-4855EFE77F71}"/>
              </a:ext>
            </a:extLst>
          </p:cNvPr>
          <p:cNvGraphicFramePr>
            <a:graphicFrameLocks noGrp="1"/>
          </p:cNvGraphicFramePr>
          <p:nvPr>
            <p:extLst>
              <p:ext uri="{D42A27DB-BD31-4B8C-83A1-F6EECF244321}">
                <p14:modId xmlns:p14="http://schemas.microsoft.com/office/powerpoint/2010/main" val="2005925668"/>
              </p:ext>
            </p:extLst>
          </p:nvPr>
        </p:nvGraphicFramePr>
        <p:xfrm>
          <a:off x="2734906" y="929640"/>
          <a:ext cx="7248080" cy="5139336"/>
        </p:xfrm>
        <a:graphic>
          <a:graphicData uri="http://schemas.openxmlformats.org/drawingml/2006/table">
            <a:tbl>
              <a:tblPr firstRow="1" firstCol="1" bandRow="1">
                <a:tableStyleId>{2D5ABB26-0587-4C30-8999-92F81FD0307C}</a:tableStyleId>
              </a:tblPr>
              <a:tblGrid>
                <a:gridCol w="602519">
                  <a:extLst>
                    <a:ext uri="{9D8B030D-6E8A-4147-A177-3AD203B41FA5}">
                      <a16:colId xmlns:a16="http://schemas.microsoft.com/office/drawing/2014/main" val="2458055468"/>
                    </a:ext>
                  </a:extLst>
                </a:gridCol>
                <a:gridCol w="6108233">
                  <a:extLst>
                    <a:ext uri="{9D8B030D-6E8A-4147-A177-3AD203B41FA5}">
                      <a16:colId xmlns:a16="http://schemas.microsoft.com/office/drawing/2014/main" val="2454782367"/>
                    </a:ext>
                  </a:extLst>
                </a:gridCol>
                <a:gridCol w="537328">
                  <a:extLst>
                    <a:ext uri="{9D8B030D-6E8A-4147-A177-3AD203B41FA5}">
                      <a16:colId xmlns:a16="http://schemas.microsoft.com/office/drawing/2014/main" val="1418140305"/>
                    </a:ext>
                  </a:extLst>
                </a:gridCol>
              </a:tblGrid>
              <a:tr h="201576">
                <a:tc>
                  <a:txBody>
                    <a:bodyPr/>
                    <a:lstStyle/>
                    <a:p>
                      <a:pPr indent="0" algn="ctr"/>
                      <a:r>
                        <a:rPr lang="en-US" sz="1100" b="1" dirty="0">
                          <a:latin typeface="Times New Roman"/>
                        </a:rPr>
                        <a:t>Topic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1100" b="1" dirty="0">
                          <a:latin typeface="Times New Roman"/>
                        </a:rPr>
                        <a:t>Details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1100" b="1" dirty="0">
                          <a:latin typeface="Times New Roman"/>
                        </a:rPr>
                        <a:t>CLOs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1690046"/>
                  </a:ext>
                </a:extLst>
              </a:tr>
              <a:tr h="596386">
                <a:tc>
                  <a:txBody>
                    <a:bodyPr/>
                    <a:lstStyle/>
                    <a:p>
                      <a:r>
                        <a:rPr lang="en-US" sz="1200">
                          <a:effectLst/>
                        </a:rPr>
                        <a:t>Introduction to Multimedia</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rPr>
                        <a:t>Overview of Multimedia and its significance</a:t>
                      </a:r>
                      <a:endParaRPr lang="en-GB" sz="1200" dirty="0">
                        <a:effectLst/>
                      </a:endParaRPr>
                    </a:p>
                    <a:p>
                      <a:pPr marL="342900" lvl="0" indent="-342900">
                        <a:buFont typeface="Symbol" panose="05050102010706020507" pitchFamily="18" charset="2"/>
                        <a:buChar char=""/>
                      </a:pPr>
                      <a:r>
                        <a:rPr lang="en-US" sz="1200" dirty="0">
                          <a:effectLst/>
                        </a:rPr>
                        <a:t>Components of Multimedia</a:t>
                      </a:r>
                      <a:endParaRPr lang="en-GB" sz="1200" dirty="0">
                        <a:effectLst/>
                      </a:endParaRPr>
                    </a:p>
                    <a:p>
                      <a:pPr marL="342900" lvl="0" indent="-342900">
                        <a:buFont typeface="Symbol" panose="05050102010706020507" pitchFamily="18" charset="2"/>
                        <a:buChar char=""/>
                      </a:pPr>
                      <a:r>
                        <a:rPr lang="en-US" sz="1200" dirty="0">
                          <a:effectLst/>
                        </a:rPr>
                        <a:t>Multimedia: Past and Present</a:t>
                      </a:r>
                      <a:endParaRPr lang="en-GB" sz="1200" dirty="0">
                        <a:effectLst/>
                      </a:endParaRPr>
                    </a:p>
                    <a:p>
                      <a:pPr marL="342900" lvl="0" indent="-342900">
                        <a:buFont typeface="Symbol" panose="05050102010706020507" pitchFamily="18" charset="2"/>
                        <a:buChar char=""/>
                      </a:pPr>
                      <a:r>
                        <a:rPr lang="en-US" sz="1200" dirty="0">
                          <a:effectLst/>
                        </a:rPr>
                        <a:t>Multimedia Software Tools: A Quick Scan</a:t>
                      </a:r>
                      <a:endParaRPr lang="en-GB" sz="1200" dirty="0">
                        <a:effectLst/>
                      </a:endParaRPr>
                    </a:p>
                    <a:p>
                      <a:pPr marL="342900" lvl="0" indent="-342900">
                        <a:buFont typeface="Symbol" panose="05050102010706020507" pitchFamily="18" charset="2"/>
                        <a:buChar char=""/>
                      </a:pPr>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buFont typeface="Symbol" panose="05050102010706020507" pitchFamily="18" charset="2"/>
                        <a:buNone/>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CLO1</a:t>
                      </a: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077480"/>
                  </a:ext>
                </a:extLst>
              </a:tr>
              <a:tr h="458027">
                <a:tc>
                  <a:txBody>
                    <a:bodyPr/>
                    <a:lstStyle/>
                    <a:p>
                      <a:r>
                        <a:rPr lang="en-US" sz="1200">
                          <a:effectLst/>
                        </a:rPr>
                        <a:t>Multimedia Tasks and Concerns</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rPr>
                        <a:t>Multimedia Presentation</a:t>
                      </a:r>
                      <a:endParaRPr lang="en-GB" sz="1200" dirty="0">
                        <a:effectLst/>
                      </a:endParaRPr>
                    </a:p>
                    <a:p>
                      <a:pPr marL="342900" lvl="0" indent="-342900">
                        <a:buFont typeface="Symbol" panose="05050102010706020507" pitchFamily="18" charset="2"/>
                        <a:buChar char=""/>
                      </a:pPr>
                      <a:r>
                        <a:rPr lang="en-US" sz="1200" dirty="0">
                          <a:effectLst/>
                        </a:rPr>
                        <a:t>Data Compression</a:t>
                      </a:r>
                      <a:endParaRPr lang="en-GB" sz="1200" dirty="0">
                        <a:effectLst/>
                      </a:endParaRPr>
                    </a:p>
                    <a:p>
                      <a:pPr marL="342900" lvl="0" indent="-342900">
                        <a:buFont typeface="Symbol" panose="05050102010706020507" pitchFamily="18" charset="2"/>
                        <a:buChar char=""/>
                      </a:pPr>
                      <a:r>
                        <a:rPr lang="en-US" sz="1200" dirty="0">
                          <a:effectLst/>
                        </a:rPr>
                        <a:t>Multimedia Production</a:t>
                      </a:r>
                      <a:endParaRPr lang="en-GB" sz="1200" dirty="0">
                        <a:effectLst/>
                      </a:endParaRPr>
                    </a:p>
                    <a:p>
                      <a:pPr marL="342900" lvl="0" indent="-342900">
                        <a:buFont typeface="Symbol" panose="05050102010706020507" pitchFamily="18" charset="2"/>
                        <a:buChar char=""/>
                      </a:pPr>
                      <a:r>
                        <a:rPr lang="en-US" sz="1200" dirty="0">
                          <a:effectLst/>
                        </a:rPr>
                        <a:t>Multimedia Sharing and Distribution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buFont typeface="Symbol" panose="05050102010706020507" pitchFamily="18" charset="2"/>
                        <a:buNone/>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CLO2</a:t>
                      </a: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451313"/>
                  </a:ext>
                </a:extLst>
              </a:tr>
              <a:tr h="477109">
                <a:tc>
                  <a:txBody>
                    <a:bodyPr/>
                    <a:lstStyle/>
                    <a:p>
                      <a:r>
                        <a:rPr lang="en-US" sz="1200">
                          <a:effectLst/>
                        </a:rPr>
                        <a:t>Graphics/Image Data Types</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rPr>
                        <a:t>Types of Images: 1-Bit, 8-Bit Gray-Level, 24-Bit Color</a:t>
                      </a:r>
                      <a:endParaRPr lang="en-GB" sz="1200" dirty="0">
                        <a:effectLst/>
                      </a:endParaRPr>
                    </a:p>
                    <a:p>
                      <a:pPr marL="342900" lvl="0" indent="-342900">
                        <a:buFont typeface="Symbol" panose="05050102010706020507" pitchFamily="18" charset="2"/>
                        <a:buChar char=""/>
                      </a:pPr>
                      <a:r>
                        <a:rPr lang="en-US" sz="1200" dirty="0">
                          <a:effectLst/>
                        </a:rPr>
                        <a:t>Image Data Types and Color Lookup Tables</a:t>
                      </a:r>
                      <a:endParaRPr lang="en-GB" sz="1200" dirty="0">
                        <a:effectLst/>
                      </a:endParaRPr>
                    </a:p>
                    <a:p>
                      <a:pPr marL="342900" lvl="0" indent="-342900">
                        <a:buFont typeface="Symbol" panose="05050102010706020507" pitchFamily="18" charset="2"/>
                        <a:buChar char=""/>
                      </a:pPr>
                      <a:r>
                        <a:rPr lang="en-US" sz="1200" dirty="0">
                          <a:effectLst/>
                        </a:rPr>
                        <a:t>Popular File Formats: GIF, JPEG, PNG, TIFF</a:t>
                      </a:r>
                      <a:endParaRPr lang="en-GB" sz="1200" dirty="0">
                        <a:effectLst/>
                      </a:endParaRPr>
                    </a:p>
                    <a:p>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CLO3</a:t>
                      </a: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444673"/>
                  </a:ext>
                </a:extLst>
              </a:tr>
              <a:tr h="596386">
                <a:tc>
                  <a:txBody>
                    <a:bodyPr/>
                    <a:lstStyle/>
                    <a:p>
                      <a:r>
                        <a:rPr lang="en-US" sz="1200">
                          <a:effectLst/>
                        </a:rPr>
                        <a:t>Color Theory and Specifications</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a:effectLst/>
                        </a:rPr>
                        <a:t>Color Models: RGB, CMY, CMYK, Lab*</a:t>
                      </a:r>
                      <a:endParaRPr lang="en-GB" sz="1200">
                        <a:effectLst/>
                      </a:endParaRPr>
                    </a:p>
                    <a:p>
                      <a:pPr marL="342900" lvl="0" indent="-342900">
                        <a:buFont typeface="Symbol" panose="05050102010706020507" pitchFamily="18" charset="2"/>
                        <a:buChar char=""/>
                      </a:pPr>
                      <a:r>
                        <a:rPr lang="en-US" sz="1200">
                          <a:effectLst/>
                        </a:rPr>
                        <a:t>Transformations and Gamma Correction</a:t>
                      </a:r>
                      <a:endParaRPr lang="en-GB" sz="1200">
                        <a:effectLst/>
                      </a:endParaRPr>
                    </a:p>
                    <a:p>
                      <a:pPr marL="342900" lvl="0" indent="-342900">
                        <a:buFont typeface="Symbol" panose="05050102010706020507" pitchFamily="18" charset="2"/>
                        <a:buChar char=""/>
                      </a:pPr>
                      <a:r>
                        <a:rPr lang="en-US" sz="1200">
                          <a:effectLst/>
                        </a:rPr>
                        <a:t>Color in Digital Devices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buFont typeface="Symbol" panose="05050102010706020507" pitchFamily="18" charset="2"/>
                        <a:buNone/>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CLO4</a:t>
                      </a: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4433552"/>
                  </a:ext>
                </a:extLst>
              </a:tr>
              <a:tr h="477109">
                <a:tc>
                  <a:txBody>
                    <a:bodyPr/>
                    <a:lstStyle/>
                    <a:p>
                      <a:r>
                        <a:rPr lang="en-US" sz="1200">
                          <a:effectLst/>
                        </a:rPr>
                        <a:t>Audio Processing</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rPr>
                        <a:t>What is Sound? Digitization and Nyquist Theorem</a:t>
                      </a:r>
                      <a:endParaRPr lang="en-GB" sz="1200" dirty="0">
                        <a:effectLst/>
                      </a:endParaRPr>
                    </a:p>
                    <a:p>
                      <a:pPr marL="342900" lvl="0" indent="-342900">
                        <a:buFont typeface="Symbol" panose="05050102010706020507" pitchFamily="18" charset="2"/>
                        <a:buChar char=""/>
                      </a:pPr>
                      <a:r>
                        <a:rPr lang="en-US" sz="1200" dirty="0">
                          <a:effectLst/>
                        </a:rPr>
                        <a:t>Signal-to-Noise Ratio (SNR) and Signal-to-Quantization-Noise Ratio (SQNR)</a:t>
                      </a:r>
                      <a:endParaRPr lang="en-GB" sz="1200" dirty="0">
                        <a:effectLst/>
                      </a:endParaRPr>
                    </a:p>
                    <a:p>
                      <a:pPr marL="342900" lvl="0" indent="-342900">
                        <a:buFont typeface="Symbol" panose="05050102010706020507" pitchFamily="18" charset="2"/>
                        <a:buChar char=""/>
                      </a:pPr>
                      <a:r>
                        <a:rPr lang="en-US" sz="1200" dirty="0">
                          <a:effectLst/>
                        </a:rPr>
                        <a:t>Audio Filtering and Quality Versus Data Rate</a:t>
                      </a:r>
                      <a:endParaRPr lang="en-GB" sz="1200" dirty="0">
                        <a:effectLst/>
                      </a:endParaRPr>
                    </a:p>
                    <a:p>
                      <a:pPr marL="342900" lvl="0" indent="-342900">
                        <a:buFont typeface="Symbol" panose="05050102010706020507" pitchFamily="18" charset="2"/>
                        <a:buChar char=""/>
                      </a:pPr>
                      <a:r>
                        <a:rPr lang="en-US" sz="1200" dirty="0">
                          <a:effectLst/>
                        </a:rPr>
                        <a:t>Synthetic Sounds and Quantization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buFont typeface="Symbol" panose="05050102010706020507" pitchFamily="18" charset="2"/>
                        <a:buNone/>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CLO5</a:t>
                      </a:r>
                    </a:p>
                  </a:txBody>
                  <a:tcPr marL="39961" marR="399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4461885"/>
                  </a:ext>
                </a:extLst>
              </a:tr>
            </a:tbl>
          </a:graphicData>
        </a:graphic>
      </p:graphicFrame>
      <p:sp>
        <p:nvSpPr>
          <p:cNvPr id="5" name="Rectangle 1">
            <a:extLst>
              <a:ext uri="{FF2B5EF4-FFF2-40B4-BE49-F238E27FC236}">
                <a16:creationId xmlns:a16="http://schemas.microsoft.com/office/drawing/2014/main" id="{B46832F2-ADE4-4B31-A8BA-3A932FA0BD5C}"/>
              </a:ext>
            </a:extLst>
          </p:cNvPr>
          <p:cNvSpPr>
            <a:spLocks noChangeArrowheads="1"/>
          </p:cNvSpPr>
          <p:nvPr/>
        </p:nvSpPr>
        <p:spPr bwMode="auto">
          <a:xfrm>
            <a:off x="1507502" y="4167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241" tIns="5713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Course Summary: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CC01FF72-CD5A-4A59-953E-BB8C051B9A1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4980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7973" y="731265"/>
            <a:ext cx="8136890" cy="574040"/>
          </a:xfrm>
          <a:prstGeom prst="rect">
            <a:avLst/>
          </a:prstGeom>
        </p:spPr>
        <p:txBody>
          <a:bodyPr vert="horz" wrap="square" lIns="0" tIns="12700" rIns="0" bIns="0" rtlCol="0">
            <a:spAutoFit/>
          </a:bodyPr>
          <a:lstStyle/>
          <a:p>
            <a:pPr marL="12700">
              <a:lnSpc>
                <a:spcPct val="100000"/>
              </a:lnSpc>
              <a:spcBef>
                <a:spcPts val="100"/>
              </a:spcBef>
            </a:pPr>
            <a:r>
              <a:rPr spc="-555" dirty="0"/>
              <a:t>KEY</a:t>
            </a:r>
            <a:r>
              <a:rPr spc="-10" dirty="0"/>
              <a:t> </a:t>
            </a:r>
            <a:r>
              <a:rPr spc="-600" dirty="0"/>
              <a:t>PROPERTIES</a:t>
            </a:r>
            <a:r>
              <a:rPr spc="-10" dirty="0"/>
              <a:t> </a:t>
            </a:r>
            <a:r>
              <a:rPr spc="-325" dirty="0"/>
              <a:t>OF</a:t>
            </a:r>
            <a:r>
              <a:rPr spc="-20" dirty="0"/>
              <a:t> </a:t>
            </a:r>
            <a:r>
              <a:rPr dirty="0"/>
              <a:t>A</a:t>
            </a:r>
            <a:r>
              <a:rPr spc="-215" dirty="0"/>
              <a:t> </a:t>
            </a:r>
            <a:r>
              <a:rPr spc="-425" dirty="0"/>
              <a:t>MULTIMEDIA</a:t>
            </a:r>
            <a:r>
              <a:rPr dirty="0"/>
              <a:t> </a:t>
            </a:r>
            <a:r>
              <a:rPr spc="-580" dirty="0"/>
              <a:t>SYSTEM</a:t>
            </a:r>
          </a:p>
        </p:txBody>
      </p:sp>
      <p:sp>
        <p:nvSpPr>
          <p:cNvPr id="3" name="object 3"/>
          <p:cNvSpPr txBox="1"/>
          <p:nvPr/>
        </p:nvSpPr>
        <p:spPr>
          <a:xfrm>
            <a:off x="1090371" y="1202182"/>
            <a:ext cx="9867900" cy="3606165"/>
          </a:xfrm>
          <a:prstGeom prst="rect">
            <a:avLst/>
          </a:prstGeom>
        </p:spPr>
        <p:txBody>
          <a:bodyPr vert="horz" wrap="square" lIns="0" tIns="212090" rIns="0" bIns="0" rtlCol="0">
            <a:spAutoFit/>
          </a:bodyPr>
          <a:lstStyle/>
          <a:p>
            <a:pPr marL="240029" indent="-227329" algn="just">
              <a:lnSpc>
                <a:spcPct val="100000"/>
              </a:lnSpc>
              <a:spcBef>
                <a:spcPts val="1670"/>
              </a:spcBef>
              <a:buChar char="•"/>
              <a:tabLst>
                <a:tab pos="240029" algn="l"/>
              </a:tabLst>
            </a:pPr>
            <a:r>
              <a:rPr sz="2400" spc="-105" dirty="0">
                <a:latin typeface="Arial MT"/>
                <a:cs typeface="Arial MT"/>
              </a:rPr>
              <a:t>Multimedia</a:t>
            </a:r>
            <a:r>
              <a:rPr sz="2400" spc="10" dirty="0">
                <a:latin typeface="Arial MT"/>
                <a:cs typeface="Arial MT"/>
              </a:rPr>
              <a:t> </a:t>
            </a:r>
            <a:r>
              <a:rPr sz="2400" spc="-260" dirty="0">
                <a:latin typeface="Arial MT"/>
                <a:cs typeface="Arial MT"/>
              </a:rPr>
              <a:t>systems</a:t>
            </a:r>
            <a:r>
              <a:rPr sz="2400" spc="20" dirty="0">
                <a:latin typeface="Arial MT"/>
                <a:cs typeface="Arial MT"/>
              </a:rPr>
              <a:t> </a:t>
            </a:r>
            <a:r>
              <a:rPr sz="2400" spc="-150" dirty="0">
                <a:latin typeface="Arial MT"/>
                <a:cs typeface="Arial MT"/>
              </a:rPr>
              <a:t>involve</a:t>
            </a:r>
            <a:r>
              <a:rPr sz="2400" spc="-10" dirty="0">
                <a:latin typeface="Arial MT"/>
                <a:cs typeface="Arial MT"/>
              </a:rPr>
              <a:t> </a:t>
            </a:r>
            <a:r>
              <a:rPr sz="2400" spc="-140" dirty="0">
                <a:latin typeface="Arial MT"/>
                <a:cs typeface="Arial MT"/>
              </a:rPr>
              <a:t>several</a:t>
            </a:r>
            <a:r>
              <a:rPr sz="2400" spc="25" dirty="0">
                <a:latin typeface="Arial MT"/>
                <a:cs typeface="Arial MT"/>
              </a:rPr>
              <a:t> </a:t>
            </a:r>
            <a:r>
              <a:rPr sz="2400" spc="-130" dirty="0">
                <a:latin typeface="Arial MT"/>
                <a:cs typeface="Arial MT"/>
              </a:rPr>
              <a:t>fundamental</a:t>
            </a:r>
            <a:r>
              <a:rPr sz="2400" spc="20" dirty="0">
                <a:latin typeface="Arial MT"/>
                <a:cs typeface="Arial MT"/>
              </a:rPr>
              <a:t> </a:t>
            </a:r>
            <a:r>
              <a:rPr sz="2400" spc="-45" dirty="0">
                <a:latin typeface="Arial MT"/>
                <a:cs typeface="Arial MT"/>
              </a:rPr>
              <a:t>notions.</a:t>
            </a:r>
            <a:endParaRPr sz="2400">
              <a:latin typeface="Arial MT"/>
              <a:cs typeface="Arial MT"/>
            </a:endParaRPr>
          </a:p>
          <a:p>
            <a:pPr marL="239395" marR="5080" indent="-227329" algn="just">
              <a:lnSpc>
                <a:spcPct val="120100"/>
              </a:lnSpc>
              <a:spcBef>
                <a:spcPts val="994"/>
              </a:spcBef>
              <a:buChar char="•"/>
              <a:tabLst>
                <a:tab pos="241300" algn="l"/>
              </a:tabLst>
            </a:pPr>
            <a:r>
              <a:rPr sz="2400" spc="-270" dirty="0">
                <a:latin typeface="Arial MT"/>
                <a:cs typeface="Arial MT"/>
              </a:rPr>
              <a:t>They</a:t>
            </a:r>
            <a:r>
              <a:rPr sz="2400" spc="100" dirty="0">
                <a:latin typeface="Arial MT"/>
                <a:cs typeface="Arial MT"/>
              </a:rPr>
              <a:t> </a:t>
            </a:r>
            <a:r>
              <a:rPr sz="2400" spc="-315" dirty="0">
                <a:latin typeface="Arial MT"/>
                <a:cs typeface="Arial MT"/>
              </a:rPr>
              <a:t>must</a:t>
            </a:r>
            <a:r>
              <a:rPr sz="2400" spc="150" dirty="0">
                <a:latin typeface="Arial MT"/>
                <a:cs typeface="Arial MT"/>
              </a:rPr>
              <a:t> </a:t>
            </a:r>
            <a:r>
              <a:rPr sz="2400" spc="-10" dirty="0">
                <a:latin typeface="Arial MT"/>
                <a:cs typeface="Arial MT"/>
              </a:rPr>
              <a:t>be</a:t>
            </a:r>
            <a:r>
              <a:rPr sz="2400" spc="-155" dirty="0">
                <a:latin typeface="Arial MT"/>
                <a:cs typeface="Arial MT"/>
              </a:rPr>
              <a:t> </a:t>
            </a:r>
            <a:r>
              <a:rPr sz="2400" spc="-165" dirty="0">
                <a:latin typeface="Arial MT"/>
                <a:cs typeface="Arial MT"/>
              </a:rPr>
              <a:t>computer-</a:t>
            </a:r>
            <a:r>
              <a:rPr sz="2400" spc="-120" dirty="0">
                <a:latin typeface="Arial MT"/>
                <a:cs typeface="Arial MT"/>
              </a:rPr>
              <a:t>controlled.</a:t>
            </a:r>
            <a:r>
              <a:rPr sz="2400" spc="-45" dirty="0">
                <a:latin typeface="Arial MT"/>
                <a:cs typeface="Arial MT"/>
              </a:rPr>
              <a:t> </a:t>
            </a:r>
            <a:r>
              <a:rPr sz="2400" spc="-370" dirty="0">
                <a:latin typeface="Arial MT"/>
                <a:cs typeface="Arial MT"/>
              </a:rPr>
              <a:t>Thus,</a:t>
            </a:r>
            <a:r>
              <a:rPr sz="2400" spc="204" dirty="0">
                <a:latin typeface="Arial MT"/>
                <a:cs typeface="Arial MT"/>
              </a:rPr>
              <a:t> </a:t>
            </a:r>
            <a:r>
              <a:rPr sz="2400" dirty="0">
                <a:latin typeface="Arial MT"/>
                <a:cs typeface="Arial MT"/>
              </a:rPr>
              <a:t>a</a:t>
            </a:r>
            <a:r>
              <a:rPr sz="2400" spc="-155" dirty="0">
                <a:latin typeface="Arial MT"/>
                <a:cs typeface="Arial MT"/>
              </a:rPr>
              <a:t> </a:t>
            </a:r>
            <a:r>
              <a:rPr sz="2400" spc="-170" dirty="0">
                <a:latin typeface="Arial MT"/>
                <a:cs typeface="Arial MT"/>
              </a:rPr>
              <a:t>computer</a:t>
            </a:r>
            <a:r>
              <a:rPr sz="2400" spc="45" dirty="0">
                <a:latin typeface="Arial MT"/>
                <a:cs typeface="Arial MT"/>
              </a:rPr>
              <a:t> </a:t>
            </a:r>
            <a:r>
              <a:rPr sz="2400" spc="-315" dirty="0">
                <a:latin typeface="Arial MT"/>
                <a:cs typeface="Arial MT"/>
              </a:rPr>
              <a:t>must</a:t>
            </a:r>
            <a:r>
              <a:rPr sz="2400" spc="150" dirty="0">
                <a:latin typeface="Arial MT"/>
                <a:cs typeface="Arial MT"/>
              </a:rPr>
              <a:t> </a:t>
            </a:r>
            <a:r>
              <a:rPr sz="2400" spc="-10" dirty="0">
                <a:latin typeface="Arial MT"/>
                <a:cs typeface="Arial MT"/>
              </a:rPr>
              <a:t>be</a:t>
            </a:r>
            <a:r>
              <a:rPr sz="2400" spc="50" dirty="0">
                <a:latin typeface="Arial MT"/>
                <a:cs typeface="Arial MT"/>
              </a:rPr>
              <a:t> </a:t>
            </a:r>
            <a:r>
              <a:rPr sz="2400" spc="-130" dirty="0">
                <a:latin typeface="Arial MT"/>
                <a:cs typeface="Arial MT"/>
              </a:rPr>
              <a:t>involved</a:t>
            </a:r>
            <a:r>
              <a:rPr sz="2400" spc="10" dirty="0">
                <a:latin typeface="Arial MT"/>
                <a:cs typeface="Arial MT"/>
              </a:rPr>
              <a:t> </a:t>
            </a:r>
            <a:r>
              <a:rPr sz="2400" dirty="0">
                <a:latin typeface="Arial MT"/>
                <a:cs typeface="Arial MT"/>
              </a:rPr>
              <a:t>at</a:t>
            </a:r>
            <a:r>
              <a:rPr sz="2400" spc="45" dirty="0">
                <a:latin typeface="Arial MT"/>
                <a:cs typeface="Arial MT"/>
              </a:rPr>
              <a:t> </a:t>
            </a:r>
            <a:r>
              <a:rPr sz="2400" spc="-114" dirty="0">
                <a:latin typeface="Arial MT"/>
                <a:cs typeface="Arial MT"/>
              </a:rPr>
              <a:t>least</a:t>
            </a:r>
            <a:r>
              <a:rPr sz="2400" spc="40" dirty="0">
                <a:latin typeface="Arial MT"/>
                <a:cs typeface="Arial MT"/>
              </a:rPr>
              <a:t> </a:t>
            </a:r>
            <a:r>
              <a:rPr sz="2400" spc="-25" dirty="0">
                <a:latin typeface="Arial MT"/>
                <a:cs typeface="Arial MT"/>
              </a:rPr>
              <a:t>in 	</a:t>
            </a:r>
            <a:r>
              <a:rPr sz="2400" spc="-140" dirty="0">
                <a:latin typeface="Arial MT"/>
                <a:cs typeface="Arial MT"/>
              </a:rPr>
              <a:t>the</a:t>
            </a:r>
            <a:r>
              <a:rPr sz="2400" spc="-30" dirty="0">
                <a:latin typeface="Arial MT"/>
                <a:cs typeface="Arial MT"/>
              </a:rPr>
              <a:t> </a:t>
            </a:r>
            <a:r>
              <a:rPr sz="2400" spc="-130" dirty="0">
                <a:latin typeface="Arial MT"/>
                <a:cs typeface="Arial MT"/>
              </a:rPr>
              <a:t>presentation</a:t>
            </a:r>
            <a:r>
              <a:rPr sz="2400" spc="-35" dirty="0">
                <a:latin typeface="Arial MT"/>
                <a:cs typeface="Arial MT"/>
              </a:rPr>
              <a:t> </a:t>
            </a:r>
            <a:r>
              <a:rPr sz="2400" dirty="0">
                <a:latin typeface="Arial MT"/>
                <a:cs typeface="Arial MT"/>
              </a:rPr>
              <a:t>of</a:t>
            </a:r>
            <a:r>
              <a:rPr sz="2400" spc="-165" dirty="0">
                <a:latin typeface="Arial MT"/>
                <a:cs typeface="Arial MT"/>
              </a:rPr>
              <a:t> </a:t>
            </a:r>
            <a:r>
              <a:rPr sz="2400" spc="-140" dirty="0">
                <a:latin typeface="Arial MT"/>
                <a:cs typeface="Arial MT"/>
              </a:rPr>
              <a:t>the</a:t>
            </a:r>
            <a:r>
              <a:rPr sz="2400" spc="-25" dirty="0">
                <a:latin typeface="Arial MT"/>
                <a:cs typeface="Arial MT"/>
              </a:rPr>
              <a:t> </a:t>
            </a:r>
            <a:r>
              <a:rPr sz="2400" spc="-120" dirty="0">
                <a:latin typeface="Arial MT"/>
                <a:cs typeface="Arial MT"/>
              </a:rPr>
              <a:t>information</a:t>
            </a:r>
            <a:r>
              <a:rPr sz="2400" spc="-40" dirty="0">
                <a:latin typeface="Arial MT"/>
                <a:cs typeface="Arial MT"/>
              </a:rPr>
              <a:t> </a:t>
            </a:r>
            <a:r>
              <a:rPr sz="2400" spc="-10" dirty="0">
                <a:latin typeface="Arial MT"/>
                <a:cs typeface="Arial MT"/>
              </a:rPr>
              <a:t>to</a:t>
            </a:r>
            <a:r>
              <a:rPr sz="2400" spc="-15" dirty="0">
                <a:latin typeface="Arial MT"/>
                <a:cs typeface="Arial MT"/>
              </a:rPr>
              <a:t> </a:t>
            </a:r>
            <a:r>
              <a:rPr sz="2400" spc="-140" dirty="0">
                <a:latin typeface="Arial MT"/>
                <a:cs typeface="Arial MT"/>
              </a:rPr>
              <a:t>the</a:t>
            </a:r>
            <a:r>
              <a:rPr sz="2400" dirty="0">
                <a:latin typeface="Arial MT"/>
                <a:cs typeface="Arial MT"/>
              </a:rPr>
              <a:t> </a:t>
            </a:r>
            <a:r>
              <a:rPr sz="2400" spc="-260" dirty="0">
                <a:latin typeface="Arial MT"/>
                <a:cs typeface="Arial MT"/>
              </a:rPr>
              <a:t>user.</a:t>
            </a:r>
            <a:r>
              <a:rPr sz="2400" spc="95" dirty="0">
                <a:latin typeface="Arial MT"/>
                <a:cs typeface="Arial MT"/>
              </a:rPr>
              <a:t> </a:t>
            </a:r>
            <a:r>
              <a:rPr sz="2400" spc="-270" dirty="0">
                <a:latin typeface="Arial MT"/>
                <a:cs typeface="Arial MT"/>
              </a:rPr>
              <a:t>They</a:t>
            </a:r>
            <a:r>
              <a:rPr sz="2400" spc="105" dirty="0">
                <a:latin typeface="Arial MT"/>
                <a:cs typeface="Arial MT"/>
              </a:rPr>
              <a:t> </a:t>
            </a:r>
            <a:r>
              <a:rPr sz="2400" spc="-10" dirty="0">
                <a:latin typeface="Arial MT"/>
                <a:cs typeface="Arial MT"/>
              </a:rPr>
              <a:t>are</a:t>
            </a:r>
            <a:r>
              <a:rPr sz="2400" spc="-5" dirty="0">
                <a:latin typeface="Arial MT"/>
                <a:cs typeface="Arial MT"/>
              </a:rPr>
              <a:t> </a:t>
            </a:r>
            <a:r>
              <a:rPr sz="2400" spc="-75" dirty="0">
                <a:latin typeface="Arial MT"/>
                <a:cs typeface="Arial MT"/>
              </a:rPr>
              <a:t>integrated,</a:t>
            </a:r>
            <a:r>
              <a:rPr sz="2400" dirty="0">
                <a:latin typeface="Arial MT"/>
                <a:cs typeface="Arial MT"/>
              </a:rPr>
              <a:t> </a:t>
            </a:r>
            <a:r>
              <a:rPr sz="2400" spc="-70" dirty="0">
                <a:latin typeface="Arial MT"/>
                <a:cs typeface="Arial MT"/>
              </a:rPr>
              <a:t>that</a:t>
            </a:r>
            <a:r>
              <a:rPr sz="2400" spc="-5" dirty="0">
                <a:latin typeface="Arial MT"/>
                <a:cs typeface="Arial MT"/>
              </a:rPr>
              <a:t> </a:t>
            </a:r>
            <a:r>
              <a:rPr sz="2400" spc="-235" dirty="0">
                <a:latin typeface="Arial MT"/>
                <a:cs typeface="Arial MT"/>
              </a:rPr>
              <a:t>is,</a:t>
            </a:r>
            <a:r>
              <a:rPr sz="2400" spc="65" dirty="0">
                <a:latin typeface="Arial MT"/>
                <a:cs typeface="Arial MT"/>
              </a:rPr>
              <a:t> </a:t>
            </a:r>
            <a:r>
              <a:rPr sz="2400" spc="-30" dirty="0">
                <a:latin typeface="Arial MT"/>
                <a:cs typeface="Arial MT"/>
              </a:rPr>
              <a:t>they 	</a:t>
            </a:r>
            <a:r>
              <a:rPr sz="2400" spc="-285" dirty="0">
                <a:latin typeface="Arial MT"/>
                <a:cs typeface="Arial MT"/>
              </a:rPr>
              <a:t>use</a:t>
            </a:r>
            <a:r>
              <a:rPr sz="2400" spc="-20" dirty="0">
                <a:latin typeface="Arial MT"/>
                <a:cs typeface="Arial MT"/>
              </a:rPr>
              <a:t> </a:t>
            </a:r>
            <a:r>
              <a:rPr sz="2400" dirty="0">
                <a:latin typeface="Arial MT"/>
                <a:cs typeface="Arial MT"/>
              </a:rPr>
              <a:t>a</a:t>
            </a:r>
            <a:r>
              <a:rPr sz="2400" spc="-25" dirty="0">
                <a:latin typeface="Arial MT"/>
                <a:cs typeface="Arial MT"/>
              </a:rPr>
              <a:t> </a:t>
            </a:r>
            <a:r>
              <a:rPr sz="2400" spc="-170" dirty="0">
                <a:latin typeface="Arial MT"/>
                <a:cs typeface="Arial MT"/>
              </a:rPr>
              <a:t>minimal</a:t>
            </a:r>
            <a:r>
              <a:rPr sz="2400" spc="-5" dirty="0">
                <a:latin typeface="Arial MT"/>
                <a:cs typeface="Arial MT"/>
              </a:rPr>
              <a:t> </a:t>
            </a:r>
            <a:r>
              <a:rPr sz="2400" spc="-204" dirty="0">
                <a:latin typeface="Arial MT"/>
                <a:cs typeface="Arial MT"/>
              </a:rPr>
              <a:t>number</a:t>
            </a:r>
            <a:r>
              <a:rPr sz="2400" spc="-5" dirty="0">
                <a:latin typeface="Arial MT"/>
                <a:cs typeface="Arial MT"/>
              </a:rPr>
              <a:t> </a:t>
            </a:r>
            <a:r>
              <a:rPr sz="2400" dirty="0">
                <a:latin typeface="Arial MT"/>
                <a:cs typeface="Arial MT"/>
              </a:rPr>
              <a:t>of</a:t>
            </a:r>
            <a:r>
              <a:rPr sz="2400" spc="70" dirty="0">
                <a:latin typeface="Arial MT"/>
                <a:cs typeface="Arial MT"/>
              </a:rPr>
              <a:t> </a:t>
            </a:r>
            <a:r>
              <a:rPr sz="2400" spc="-30" dirty="0">
                <a:latin typeface="Arial MT"/>
                <a:cs typeface="Arial MT"/>
              </a:rPr>
              <a:t>different</a:t>
            </a:r>
            <a:r>
              <a:rPr sz="2400" spc="-25" dirty="0">
                <a:latin typeface="Arial MT"/>
                <a:cs typeface="Arial MT"/>
              </a:rPr>
              <a:t> </a:t>
            </a:r>
            <a:r>
              <a:rPr sz="2400" spc="-30" dirty="0">
                <a:latin typeface="Arial MT"/>
                <a:cs typeface="Arial MT"/>
              </a:rPr>
              <a:t>devices.</a:t>
            </a:r>
            <a:endParaRPr sz="2400">
              <a:latin typeface="Arial MT"/>
              <a:cs typeface="Arial MT"/>
            </a:endParaRPr>
          </a:p>
          <a:p>
            <a:pPr marL="239395" marR="288290" indent="-227329" algn="just">
              <a:lnSpc>
                <a:spcPct val="120000"/>
              </a:lnSpc>
              <a:spcBef>
                <a:spcPts val="1005"/>
              </a:spcBef>
              <a:buChar char="•"/>
              <a:tabLst>
                <a:tab pos="241300" algn="l"/>
              </a:tabLst>
            </a:pPr>
            <a:r>
              <a:rPr sz="2400" spc="-350" dirty="0">
                <a:latin typeface="Arial MT"/>
                <a:cs typeface="Arial MT"/>
              </a:rPr>
              <a:t>The</a:t>
            </a:r>
            <a:r>
              <a:rPr sz="2400" spc="180" dirty="0">
                <a:latin typeface="Arial MT"/>
                <a:cs typeface="Arial MT"/>
              </a:rPr>
              <a:t> </a:t>
            </a:r>
            <a:r>
              <a:rPr sz="2400" spc="-355" dirty="0">
                <a:latin typeface="Arial MT"/>
                <a:cs typeface="Arial MT"/>
              </a:rPr>
              <a:t>use</a:t>
            </a:r>
            <a:r>
              <a:rPr sz="2400" spc="190" dirty="0">
                <a:latin typeface="Arial MT"/>
                <a:cs typeface="Arial MT"/>
              </a:rPr>
              <a:t> </a:t>
            </a:r>
            <a:r>
              <a:rPr sz="2400" dirty="0">
                <a:latin typeface="Arial MT"/>
                <a:cs typeface="Arial MT"/>
              </a:rPr>
              <a:t>of</a:t>
            </a:r>
            <a:r>
              <a:rPr sz="2400" spc="-165" dirty="0">
                <a:latin typeface="Arial MT"/>
                <a:cs typeface="Arial MT"/>
              </a:rPr>
              <a:t> </a:t>
            </a:r>
            <a:r>
              <a:rPr sz="2400" dirty="0">
                <a:latin typeface="Arial MT"/>
                <a:cs typeface="Arial MT"/>
              </a:rPr>
              <a:t>a</a:t>
            </a:r>
            <a:r>
              <a:rPr sz="2400" spc="-165" dirty="0">
                <a:latin typeface="Arial MT"/>
                <a:cs typeface="Arial MT"/>
              </a:rPr>
              <a:t> </a:t>
            </a:r>
            <a:r>
              <a:rPr sz="2400" spc="-155" dirty="0">
                <a:latin typeface="Arial MT"/>
                <a:cs typeface="Arial MT"/>
              </a:rPr>
              <a:t>single</a:t>
            </a:r>
            <a:r>
              <a:rPr sz="2400" dirty="0">
                <a:latin typeface="Arial MT"/>
                <a:cs typeface="Arial MT"/>
              </a:rPr>
              <a:t> </a:t>
            </a:r>
            <a:r>
              <a:rPr sz="2400" spc="-175" dirty="0">
                <a:latin typeface="Arial MT"/>
                <a:cs typeface="Arial MT"/>
              </a:rPr>
              <a:t>computer</a:t>
            </a:r>
            <a:r>
              <a:rPr sz="2400" spc="20" dirty="0">
                <a:latin typeface="Arial MT"/>
                <a:cs typeface="Arial MT"/>
              </a:rPr>
              <a:t> </a:t>
            </a:r>
            <a:r>
              <a:rPr sz="2400" spc="-225" dirty="0">
                <a:latin typeface="Arial MT"/>
                <a:cs typeface="Arial MT"/>
              </a:rPr>
              <a:t>screen</a:t>
            </a:r>
            <a:r>
              <a:rPr sz="2400" spc="60" dirty="0">
                <a:latin typeface="Arial MT"/>
                <a:cs typeface="Arial MT"/>
              </a:rPr>
              <a:t> </a:t>
            </a:r>
            <a:r>
              <a:rPr sz="2400" dirty="0">
                <a:latin typeface="Arial MT"/>
                <a:cs typeface="Arial MT"/>
              </a:rPr>
              <a:t>to</a:t>
            </a:r>
            <a:r>
              <a:rPr sz="2400" spc="15" dirty="0">
                <a:latin typeface="Arial MT"/>
                <a:cs typeface="Arial MT"/>
              </a:rPr>
              <a:t> </a:t>
            </a:r>
            <a:r>
              <a:rPr sz="2400" spc="-75" dirty="0">
                <a:latin typeface="Arial MT"/>
                <a:cs typeface="Arial MT"/>
              </a:rPr>
              <a:t>display</a:t>
            </a:r>
            <a:r>
              <a:rPr sz="2400" spc="20" dirty="0">
                <a:latin typeface="Arial MT"/>
                <a:cs typeface="Arial MT"/>
              </a:rPr>
              <a:t> </a:t>
            </a:r>
            <a:r>
              <a:rPr sz="2400" dirty="0">
                <a:latin typeface="Arial MT"/>
                <a:cs typeface="Arial MT"/>
              </a:rPr>
              <a:t>all</a:t>
            </a:r>
            <a:r>
              <a:rPr sz="2400" spc="10" dirty="0">
                <a:latin typeface="Arial MT"/>
                <a:cs typeface="Arial MT"/>
              </a:rPr>
              <a:t> </a:t>
            </a:r>
            <a:r>
              <a:rPr sz="2400" spc="-110" dirty="0">
                <a:latin typeface="Arial MT"/>
                <a:cs typeface="Arial MT"/>
              </a:rPr>
              <a:t>types</a:t>
            </a:r>
            <a:r>
              <a:rPr sz="2400" spc="15" dirty="0">
                <a:latin typeface="Arial MT"/>
                <a:cs typeface="Arial MT"/>
              </a:rPr>
              <a:t> </a:t>
            </a:r>
            <a:r>
              <a:rPr sz="2400" dirty="0">
                <a:latin typeface="Arial MT"/>
                <a:cs typeface="Arial MT"/>
              </a:rPr>
              <a:t>of</a:t>
            </a:r>
            <a:r>
              <a:rPr sz="2400" spc="90" dirty="0">
                <a:latin typeface="Arial MT"/>
                <a:cs typeface="Arial MT"/>
              </a:rPr>
              <a:t> </a:t>
            </a:r>
            <a:r>
              <a:rPr sz="2400" spc="-155" dirty="0">
                <a:latin typeface="Arial MT"/>
                <a:cs typeface="Arial MT"/>
              </a:rPr>
              <a:t>visual</a:t>
            </a:r>
            <a:r>
              <a:rPr sz="2400" dirty="0">
                <a:latin typeface="Arial MT"/>
                <a:cs typeface="Arial MT"/>
              </a:rPr>
              <a:t> </a:t>
            </a:r>
            <a:r>
              <a:rPr sz="2400" spc="-75" dirty="0">
                <a:latin typeface="Arial MT"/>
                <a:cs typeface="Arial MT"/>
              </a:rPr>
              <a:t>information. 	</a:t>
            </a:r>
            <a:r>
              <a:rPr sz="2400" spc="-245" dirty="0">
                <a:latin typeface="Arial MT"/>
                <a:cs typeface="Arial MT"/>
              </a:rPr>
              <a:t>They</a:t>
            </a:r>
            <a:r>
              <a:rPr sz="2400" spc="-25" dirty="0">
                <a:latin typeface="Arial MT"/>
                <a:cs typeface="Arial MT"/>
              </a:rPr>
              <a:t> </a:t>
            </a:r>
            <a:r>
              <a:rPr sz="2400" spc="-275" dirty="0">
                <a:latin typeface="Arial MT"/>
                <a:cs typeface="Arial MT"/>
              </a:rPr>
              <a:t>must</a:t>
            </a:r>
            <a:r>
              <a:rPr sz="2400" spc="-5" dirty="0">
                <a:latin typeface="Arial MT"/>
                <a:cs typeface="Arial MT"/>
              </a:rPr>
              <a:t> </a:t>
            </a:r>
            <a:r>
              <a:rPr sz="2400" spc="-120" dirty="0">
                <a:latin typeface="Arial MT"/>
                <a:cs typeface="Arial MT"/>
              </a:rPr>
              <a:t>support</a:t>
            </a:r>
            <a:r>
              <a:rPr sz="2400" spc="-5" dirty="0">
                <a:latin typeface="Arial MT"/>
                <a:cs typeface="Arial MT"/>
              </a:rPr>
              <a:t> </a:t>
            </a:r>
            <a:r>
              <a:rPr sz="2400" spc="-120" dirty="0">
                <a:latin typeface="Arial MT"/>
                <a:cs typeface="Arial MT"/>
              </a:rPr>
              <a:t>media</a:t>
            </a:r>
            <a:r>
              <a:rPr sz="2400" spc="-5" dirty="0">
                <a:latin typeface="Arial MT"/>
                <a:cs typeface="Arial MT"/>
              </a:rPr>
              <a:t> </a:t>
            </a:r>
            <a:r>
              <a:rPr sz="2400" spc="-70" dirty="0">
                <a:latin typeface="Arial MT"/>
                <a:cs typeface="Arial MT"/>
              </a:rPr>
              <a:t>independence.</a:t>
            </a:r>
            <a:endParaRPr sz="2400">
              <a:latin typeface="Arial MT"/>
              <a:cs typeface="Arial MT"/>
            </a:endParaRPr>
          </a:p>
          <a:p>
            <a:pPr marL="240029" indent="-227329" algn="just">
              <a:lnSpc>
                <a:spcPct val="100000"/>
              </a:lnSpc>
              <a:spcBef>
                <a:spcPts val="1575"/>
              </a:spcBef>
              <a:buChar char="•"/>
              <a:tabLst>
                <a:tab pos="240029" algn="l"/>
              </a:tabLst>
            </a:pPr>
            <a:r>
              <a:rPr sz="2400" spc="-155" dirty="0">
                <a:latin typeface="Arial MT"/>
                <a:cs typeface="Arial MT"/>
              </a:rPr>
              <a:t>And</a:t>
            </a:r>
            <a:r>
              <a:rPr sz="2400" spc="-15" dirty="0">
                <a:latin typeface="Arial MT"/>
                <a:cs typeface="Arial MT"/>
              </a:rPr>
              <a:t> </a:t>
            </a:r>
            <a:r>
              <a:rPr sz="2400" spc="-110" dirty="0">
                <a:latin typeface="Arial MT"/>
                <a:cs typeface="Arial MT"/>
              </a:rPr>
              <a:t>lastly,</a:t>
            </a:r>
            <a:r>
              <a:rPr sz="2400" spc="-55" dirty="0">
                <a:latin typeface="Arial MT"/>
                <a:cs typeface="Arial MT"/>
              </a:rPr>
              <a:t> </a:t>
            </a:r>
            <a:r>
              <a:rPr sz="2400" spc="-135" dirty="0">
                <a:latin typeface="Arial MT"/>
                <a:cs typeface="Arial MT"/>
              </a:rPr>
              <a:t>they</a:t>
            </a:r>
            <a:r>
              <a:rPr sz="2400" spc="-30" dirty="0">
                <a:latin typeface="Arial MT"/>
                <a:cs typeface="Arial MT"/>
              </a:rPr>
              <a:t> </a:t>
            </a:r>
            <a:r>
              <a:rPr sz="2400" spc="-150" dirty="0">
                <a:latin typeface="Arial MT"/>
                <a:cs typeface="Arial MT"/>
              </a:rPr>
              <a:t>need</a:t>
            </a:r>
            <a:r>
              <a:rPr sz="2400" spc="-15" dirty="0">
                <a:latin typeface="Arial MT"/>
                <a:cs typeface="Arial MT"/>
              </a:rPr>
              <a:t> </a:t>
            </a:r>
            <a:r>
              <a:rPr sz="2400" spc="-10" dirty="0">
                <a:latin typeface="Arial MT"/>
                <a:cs typeface="Arial MT"/>
              </a:rPr>
              <a:t>to</a:t>
            </a:r>
            <a:r>
              <a:rPr sz="2400" spc="-25" dirty="0">
                <a:latin typeface="Arial MT"/>
                <a:cs typeface="Arial MT"/>
              </a:rPr>
              <a:t> </a:t>
            </a:r>
            <a:r>
              <a:rPr sz="2400" spc="-130" dirty="0">
                <a:latin typeface="Arial MT"/>
                <a:cs typeface="Arial MT"/>
              </a:rPr>
              <a:t>handle</a:t>
            </a:r>
            <a:r>
              <a:rPr sz="2400" spc="-25" dirty="0">
                <a:latin typeface="Arial MT"/>
                <a:cs typeface="Arial MT"/>
              </a:rPr>
              <a:t> </a:t>
            </a:r>
            <a:r>
              <a:rPr sz="2400" spc="-125" dirty="0">
                <a:latin typeface="Arial MT"/>
                <a:cs typeface="Arial MT"/>
              </a:rPr>
              <a:t>discrete</a:t>
            </a:r>
            <a:r>
              <a:rPr sz="2400" spc="-25" dirty="0">
                <a:latin typeface="Arial MT"/>
                <a:cs typeface="Arial MT"/>
              </a:rPr>
              <a:t> </a:t>
            </a:r>
            <a:r>
              <a:rPr sz="2400" spc="-95" dirty="0">
                <a:latin typeface="Arial MT"/>
                <a:cs typeface="Arial MT"/>
              </a:rPr>
              <a:t>and</a:t>
            </a:r>
            <a:r>
              <a:rPr sz="2400" spc="-35" dirty="0">
                <a:latin typeface="Arial MT"/>
                <a:cs typeface="Arial MT"/>
              </a:rPr>
              <a:t> </a:t>
            </a:r>
            <a:r>
              <a:rPr sz="2400" spc="-220" dirty="0">
                <a:latin typeface="Arial MT"/>
                <a:cs typeface="Arial MT"/>
              </a:rPr>
              <a:t>continuous</a:t>
            </a:r>
            <a:r>
              <a:rPr sz="2400" spc="-30" dirty="0">
                <a:latin typeface="Arial MT"/>
                <a:cs typeface="Arial MT"/>
              </a:rPr>
              <a:t> </a:t>
            </a:r>
            <a:r>
              <a:rPr sz="2400" spc="-10" dirty="0">
                <a:latin typeface="Arial MT"/>
                <a:cs typeface="Arial MT"/>
              </a:rPr>
              <a:t>media.</a:t>
            </a:r>
            <a:endParaRPr sz="2400">
              <a:latin typeface="Arial MT"/>
              <a:cs typeface="Arial MT"/>
            </a:endParaRPr>
          </a:p>
        </p:txBody>
      </p:sp>
      <p:sp>
        <p:nvSpPr>
          <p:cNvPr id="5" name="Footer Placeholder 4">
            <a:extLst>
              <a:ext uri="{FF2B5EF4-FFF2-40B4-BE49-F238E27FC236}">
                <a16:creationId xmlns:a16="http://schemas.microsoft.com/office/drawing/2014/main" id="{625FAEA2-8BE5-4A4D-A2A8-AA234CF2F21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75693116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4A39.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39867" cy="5347618"/>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17215"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1721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215" i="1">
              <a:solidFill>
                <a:srgbClr val="231F20"/>
              </a:solidFill>
              <a:latin typeface="Segoe UI"/>
            </a:endParaRPr>
          </a:p>
          <a:p>
            <a:pPr defTabSz="806867">
              <a:lnSpc>
                <a:spcPts val="2371"/>
              </a:lnSpc>
              <a:tabLst>
                <a:tab pos="190510" algn="l"/>
                <a:tab pos="425846" algn="l"/>
                <a:tab pos="493085" algn="l"/>
                <a:tab pos="717215" algn="l"/>
                <a:tab pos="750834" algn="l"/>
              </a:tabLst>
              <a:defRPr/>
            </a:pPr>
            <a:r>
              <a:rPr lang="en-US" sz="1215" i="1">
                <a:solidFill>
                  <a:srgbClr val="231F20"/>
                </a:solidFill>
                <a:latin typeface="Segoe UI"/>
              </a:rPr>
              <a:t>				</a:t>
            </a:r>
            <a:r>
              <a:rPr lang="en-US" sz="2100" b="1">
                <a:solidFill>
                  <a:srgbClr val="231F20"/>
                </a:solidFill>
                <a:latin typeface="Segoe UI"/>
              </a:rPr>
              <a:t>II. Body Object Coding and Animation</a:t>
            </a:r>
          </a:p>
          <a:p>
            <a:pPr defTabSz="806867">
              <a:lnSpc>
                <a:spcPts val="882"/>
              </a:lnSpc>
              <a:tabLst>
                <a:tab pos="190510" algn="l"/>
                <a:tab pos="425846" algn="l"/>
                <a:tab pos="493085" algn="l"/>
                <a:tab pos="717215" algn="l"/>
                <a:tab pos="750834" algn="l"/>
              </a:tabLst>
              <a:defRPr/>
            </a:pPr>
            <a:endParaRPr lang="en-US" sz="2100" b="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2100" b="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2100" b="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2100" b="1">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2100" b="1">
              <a:solidFill>
                <a:srgbClr val="231F20"/>
              </a:solidFill>
              <a:latin typeface="Segoe UI"/>
            </a:endParaRPr>
          </a:p>
          <a:p>
            <a:pPr defTabSz="806867">
              <a:lnSpc>
                <a:spcPts val="2277"/>
              </a:lnSpc>
              <a:tabLst>
                <a:tab pos="190510" algn="l"/>
                <a:tab pos="425846" algn="l"/>
                <a:tab pos="493085" algn="l"/>
                <a:tab pos="717215" algn="l"/>
                <a:tab pos="75083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Version  2  introduced  </a:t>
            </a:r>
            <a:r>
              <a:rPr lang="en-US" sz="1750" b="1">
                <a:solidFill>
                  <a:srgbClr val="231F20"/>
                </a:solidFill>
                <a:latin typeface="Segoe UI"/>
              </a:rPr>
              <a:t>body  objects</a:t>
            </a:r>
            <a:r>
              <a:rPr lang="en-US" sz="1750">
                <a:solidFill>
                  <a:srgbClr val="231F20"/>
                </a:solidFill>
                <a:latin typeface="Segoe UI"/>
              </a:rPr>
              <a:t>,  which  are  a</a:t>
            </a:r>
          </a:p>
          <a:p>
            <a:pPr defTabSz="806867">
              <a:lnSpc>
                <a:spcPts val="2139"/>
              </a:lnSpc>
              <a:tabLst>
                <a:tab pos="190510" algn="l"/>
                <a:tab pos="425846" algn="l"/>
                <a:tab pos="493085" algn="l"/>
                <a:tab pos="717215" algn="l"/>
                <a:tab pos="750834" algn="l"/>
              </a:tabLst>
              <a:defRPr/>
            </a:pPr>
            <a:r>
              <a:rPr lang="en-US" sz="1750">
                <a:solidFill>
                  <a:srgbClr val="231F20"/>
                </a:solidFill>
                <a:latin typeface="Segoe UI"/>
              </a:rPr>
              <a:t>		natural extension to face objects.</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2482"/>
              </a:lnSpc>
              <a:tabLst>
                <a:tab pos="190510" algn="l"/>
                <a:tab pos="425846" algn="l"/>
                <a:tab pos="493085" algn="l"/>
                <a:tab pos="71721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Working with the Humanoid Animation (H-Anim) Group in</a:t>
            </a:r>
          </a:p>
          <a:p>
            <a:pPr defTabSz="806867">
              <a:lnSpc>
                <a:spcPts val="2128"/>
              </a:lnSpc>
              <a:tabLst>
                <a:tab pos="190510" algn="l"/>
                <a:tab pos="425846" algn="l"/>
                <a:tab pos="493085" algn="l"/>
                <a:tab pos="717215" algn="l"/>
                <a:tab pos="750834" algn="l"/>
              </a:tabLst>
              <a:defRPr/>
            </a:pPr>
            <a:r>
              <a:rPr lang="en-US" sz="1750">
                <a:solidFill>
                  <a:srgbClr val="231F20"/>
                </a:solidFill>
                <a:latin typeface="Segoe UI"/>
              </a:rPr>
              <a:t>		the VRML Consortium,  a generic virtual human body with</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17215" algn="l"/>
                <a:tab pos="750834" algn="l"/>
              </a:tabLst>
              <a:defRPr/>
            </a:pPr>
            <a:r>
              <a:rPr lang="en-US" sz="1750">
                <a:solidFill>
                  <a:srgbClr val="231F20"/>
                </a:solidFill>
                <a:latin typeface="Segoe UI"/>
              </a:rPr>
              <a:t>		default posture is adopted.</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1800"/>
              </a:lnSpc>
              <a:tabLst>
                <a:tab pos="190510" algn="l"/>
                <a:tab pos="425846" algn="l"/>
                <a:tab pos="493085" algn="l"/>
                <a:tab pos="71721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 default posture is a standing posture with feet point-</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17215" algn="l"/>
                <a:tab pos="750834" algn="l"/>
              </a:tabLst>
              <a:defRPr/>
            </a:pPr>
            <a:r>
              <a:rPr lang="en-US" sz="1750">
                <a:solidFill>
                  <a:srgbClr val="231F20"/>
                </a:solidFill>
                <a:latin typeface="Segoe UI"/>
              </a:rPr>
              <a:t>					ing to the front, arms on the side and palms facing inward.</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2174"/>
              </a:lnSpc>
              <a:tabLst>
                <a:tab pos="190510" algn="l"/>
                <a:tab pos="425846" algn="l"/>
                <a:tab pos="493085" algn="l"/>
                <a:tab pos="71721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There  are  296  </a:t>
            </a:r>
            <a:r>
              <a:rPr lang="en-US" sz="1750" b="1">
                <a:solidFill>
                  <a:srgbClr val="231F20"/>
                </a:solidFill>
                <a:latin typeface="Segoe UI"/>
              </a:rPr>
              <a:t>Body  Animation  Parameters  (BAPs)</a:t>
            </a:r>
            <a:r>
              <a:rPr lang="en-US" sz="1750">
                <a:solidFill>
                  <a:srgbClr val="231F20"/>
                </a:solidFill>
                <a:latin typeface="Segoe UI"/>
              </a:rPr>
              <a:t>.</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17215" algn="l"/>
                <a:tab pos="750834" algn="l"/>
              </a:tabLst>
              <a:defRPr/>
            </a:pPr>
            <a:r>
              <a:rPr lang="en-US" sz="1750">
                <a:solidFill>
                  <a:srgbClr val="231F20"/>
                </a:solidFill>
                <a:latin typeface="Segoe UI"/>
              </a:rPr>
              <a:t>					When  applied  to  any  MPEG-4  compliant  generic  body,</a:t>
            </a:r>
          </a:p>
          <a:p>
            <a:pPr defTabSz="806867">
              <a:lnSpc>
                <a:spcPts val="882"/>
              </a:lnSpc>
              <a:tabLst>
                <a:tab pos="190510" algn="l"/>
                <a:tab pos="425846" algn="l"/>
                <a:tab pos="493085" algn="l"/>
                <a:tab pos="71721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17215" algn="l"/>
                <a:tab pos="750834" algn="l"/>
              </a:tabLst>
              <a:defRPr/>
            </a:pPr>
            <a:r>
              <a:rPr lang="en-US" sz="1750">
                <a:solidFill>
                  <a:srgbClr val="231F20"/>
                </a:solidFill>
                <a:latin typeface="Segoe UI"/>
              </a:rPr>
              <a:t>					they will produce the same animation.</a:t>
            </a:r>
          </a:p>
        </p:txBody>
      </p:sp>
      <p:sp>
        <p:nvSpPr>
          <p:cNvPr id="8" name="Footer Placeholder 7">
            <a:extLst>
              <a:ext uri="{FF2B5EF4-FFF2-40B4-BE49-F238E27FC236}">
                <a16:creationId xmlns:a16="http://schemas.microsoft.com/office/drawing/2014/main" id="{0C3C7826-2620-449F-8DD9-1EB00590FF6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9658887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0F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555834" cy="5539978"/>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1767"/>
              </a:lnSpc>
              <a:tabLst>
                <a:tab pos="190510" algn="l"/>
                <a:tab pos="425846" algn="l"/>
                <a:tab pos="493085" algn="l"/>
                <a:tab pos="750834" algn="l"/>
              </a:tabLst>
              <a:defRPr/>
            </a:pPr>
            <a:r>
              <a:rPr lang="en-US" sz="1215" i="1">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 large number of BAPs are used to describe joint angles</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Lst>
              <a:defRPr/>
            </a:pPr>
            <a:r>
              <a:rPr lang="en-US" sz="1750">
                <a:solidFill>
                  <a:srgbClr val="231F20"/>
                </a:solidFill>
                <a:latin typeface="Segoe UI"/>
              </a:rPr>
              <a:t>				connecting diﬀerent body parts:  spine, shoulder, clavicle,</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Lst>
              <a:defRPr/>
            </a:pPr>
            <a:r>
              <a:rPr lang="en-US" sz="1750">
                <a:solidFill>
                  <a:srgbClr val="231F20"/>
                </a:solidFill>
                <a:latin typeface="Segoe UI"/>
              </a:rPr>
              <a:t>				elbow,  wrist,  ﬁnger,  hip,  knee,  ankle,  and  toe  —  yields</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Lst>
              <a:defRPr/>
            </a:pPr>
            <a:r>
              <a:rPr lang="en-US" sz="1750">
                <a:solidFill>
                  <a:srgbClr val="231F20"/>
                </a:solidFill>
                <a:latin typeface="Segoe UI"/>
              </a:rPr>
              <a:t>				186  degrees of  freedom to the body,  and 25  degrees of</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Lst>
              <a:defRPr/>
            </a:pPr>
            <a:r>
              <a:rPr lang="en-US" sz="1750">
                <a:solidFill>
                  <a:srgbClr val="231F20"/>
                </a:solidFill>
                <a:latin typeface="Segoe UI"/>
              </a:rPr>
              <a:t>				freedom to each hand alone.</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315"/>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Some body movements can be speciﬁed in multiple levels</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Lst>
              <a:defRPr/>
            </a:pPr>
            <a:r>
              <a:rPr lang="en-US" sz="1750">
                <a:solidFill>
                  <a:srgbClr val="231F20"/>
                </a:solidFill>
                <a:latin typeface="Segoe UI"/>
              </a:rPr>
              <a:t>				of detail.</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697"/>
              </a:lnSpc>
              <a:tabLst>
                <a:tab pos="190510" algn="l"/>
                <a:tab pos="425846" algn="l"/>
                <a:tab pos="49308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For speciﬁc bodies, </a:t>
            </a:r>
            <a:r>
              <a:rPr lang="en-US" sz="1750" b="1">
                <a:solidFill>
                  <a:srgbClr val="231F20"/>
                </a:solidFill>
                <a:latin typeface="Segoe UI"/>
              </a:rPr>
              <a:t>Body Deﬁnition Parameters (BDPs)</a:t>
            </a:r>
          </a:p>
          <a:p>
            <a:pPr defTabSz="806867">
              <a:lnSpc>
                <a:spcPts val="2128"/>
              </a:lnSpc>
              <a:tabLst>
                <a:tab pos="190510" algn="l"/>
                <a:tab pos="425846" algn="l"/>
                <a:tab pos="493085" algn="l"/>
                <a:tab pos="750834" algn="l"/>
              </a:tabLst>
              <a:defRPr/>
            </a:pPr>
            <a:r>
              <a:rPr lang="en-US" sz="1750" b="1">
                <a:solidFill>
                  <a:srgbClr val="231F20"/>
                </a:solidFill>
                <a:latin typeface="Segoe UI"/>
              </a:rPr>
              <a:t>		</a:t>
            </a:r>
            <a:r>
              <a:rPr lang="en-US" sz="1750">
                <a:solidFill>
                  <a:srgbClr val="231F20"/>
                </a:solidFill>
                <a:latin typeface="Segoe UI"/>
              </a:rPr>
              <a:t>can be speciﬁed for body dimensions, body surface geometry,</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Lst>
              <a:defRPr/>
            </a:pPr>
            <a:r>
              <a:rPr lang="en-US" sz="1750">
                <a:solidFill>
                  <a:srgbClr val="231F20"/>
                </a:solidFill>
                <a:latin typeface="Segoe UI"/>
              </a:rPr>
              <a:t>		and optionally, texture.</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913"/>
              </a:lnSpc>
              <a:tabLst>
                <a:tab pos="190510" algn="l"/>
                <a:tab pos="425846" algn="l"/>
                <a:tab pos="49308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coding of BAPs is similar to that of FAPs:  quantization</a:t>
            </a:r>
          </a:p>
          <a:p>
            <a:pPr defTabSz="806867">
              <a:lnSpc>
                <a:spcPts val="2128"/>
              </a:lnSpc>
              <a:tabLst>
                <a:tab pos="190510" algn="l"/>
                <a:tab pos="425846" algn="l"/>
                <a:tab pos="493085" algn="l"/>
                <a:tab pos="750834" algn="l"/>
              </a:tabLst>
              <a:defRPr/>
            </a:pPr>
            <a:r>
              <a:rPr lang="en-US" sz="1750">
                <a:solidFill>
                  <a:srgbClr val="231F20"/>
                </a:solidFill>
                <a:latin typeface="Segoe UI"/>
              </a:rPr>
              <a:t>		and predictive coding are used, and the prediction errors are</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Lst>
              <a:defRPr/>
            </a:pPr>
            <a:r>
              <a:rPr lang="en-US" sz="1750">
                <a:solidFill>
                  <a:srgbClr val="231F20"/>
                </a:solidFill>
                <a:latin typeface="Segoe UI"/>
              </a:rPr>
              <a:t>		further compressed by arithmetic coding.</a:t>
            </a:r>
          </a:p>
        </p:txBody>
      </p:sp>
      <p:sp>
        <p:nvSpPr>
          <p:cNvPr id="8" name="Footer Placeholder 7">
            <a:extLst>
              <a:ext uri="{FF2B5EF4-FFF2-40B4-BE49-F238E27FC236}">
                <a16:creationId xmlns:a16="http://schemas.microsoft.com/office/drawing/2014/main" id="{20E30A75-071A-437F-B778-F6F8A83B290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0146966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7F3.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598730" cy="5488682"/>
          </a:xfrm>
          <a:prstGeom prst="rect">
            <a:avLst/>
          </a:prstGeom>
          <a:noFill/>
        </p:spPr>
        <p:txBody>
          <a:bodyPr vert="horz" wrap="none" lIns="0" tIns="0" rIns="0" bIns="0" rtlCol="0">
            <a:spAutoFit/>
          </a:bodyPr>
          <a:lstStyle/>
          <a:p>
            <a:pPr defTabSz="806867">
              <a:lnSpc>
                <a:spcPts val="1045"/>
              </a:lnSpc>
              <a:tabLst>
                <a:tab pos="190510" algn="l"/>
                <a:tab pos="291368" algn="l"/>
                <a:tab pos="302575" algn="l"/>
                <a:tab pos="425846" algn="l"/>
              </a:tabLst>
              <a:defRPr/>
            </a:pPr>
            <a:r>
              <a:rPr lang="en-US" sz="1215" i="1">
                <a:solidFill>
                  <a:srgbClr val="231F20"/>
                </a:solidFill>
                <a:latin typeface="Segoe UI"/>
              </a:rPr>
              <a:t>Fundamentals of Multimedia, Chapter 12</a:t>
            </a:r>
          </a:p>
          <a:p>
            <a:pPr defTabSz="806867">
              <a:lnSpc>
                <a:spcPts val="882"/>
              </a:lnSpc>
              <a:tabLst>
                <a:tab pos="190510" algn="l"/>
                <a:tab pos="291368" algn="l"/>
                <a:tab pos="302575" algn="l"/>
                <a:tab pos="42584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Lst>
              <a:defRPr/>
            </a:pPr>
            <a:endParaRPr lang="en-US" sz="1215" i="1">
              <a:solidFill>
                <a:srgbClr val="231F20"/>
              </a:solidFill>
              <a:latin typeface="Segoe UI"/>
            </a:endParaRPr>
          </a:p>
          <a:p>
            <a:pPr defTabSz="806867">
              <a:lnSpc>
                <a:spcPts val="882"/>
              </a:lnSpc>
              <a:tabLst>
                <a:tab pos="190510" algn="l"/>
                <a:tab pos="291368" algn="l"/>
                <a:tab pos="302575" algn="l"/>
                <a:tab pos="425846" algn="l"/>
              </a:tabLst>
              <a:defRPr/>
            </a:pPr>
            <a:endParaRPr lang="en-US" sz="1215" i="1">
              <a:solidFill>
                <a:srgbClr val="231F20"/>
              </a:solidFill>
              <a:latin typeface="Segoe UI"/>
            </a:endParaRPr>
          </a:p>
          <a:p>
            <a:pPr defTabSz="806867">
              <a:lnSpc>
                <a:spcPts val="2036"/>
              </a:lnSpc>
              <a:tabLst>
                <a:tab pos="190510" algn="l"/>
                <a:tab pos="291368" algn="l"/>
                <a:tab pos="302575" algn="l"/>
                <a:tab pos="425846" algn="l"/>
              </a:tabLst>
              <a:defRPr/>
            </a:pPr>
            <a:r>
              <a:rPr lang="en-US" sz="2100" b="1">
                <a:solidFill>
                  <a:srgbClr val="231F20"/>
                </a:solidFill>
                <a:latin typeface="Segoe UI"/>
              </a:rPr>
              <a:t>12.4   MPEG-4 Object types, Proﬁles and Levels</a:t>
            </a:r>
          </a:p>
          <a:p>
            <a:pPr defTabSz="806867">
              <a:lnSpc>
                <a:spcPts val="882"/>
              </a:lnSpc>
              <a:tabLst>
                <a:tab pos="190510" algn="l"/>
                <a:tab pos="291368" algn="l"/>
                <a:tab pos="302575" algn="l"/>
                <a:tab pos="425846"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Lst>
              <a:defRPr/>
            </a:pPr>
            <a:endParaRPr lang="en-US" sz="2100" b="1">
              <a:solidFill>
                <a:srgbClr val="231F20"/>
              </a:solidFill>
              <a:latin typeface="Segoe UI"/>
            </a:endParaRPr>
          </a:p>
          <a:p>
            <a:pPr defTabSz="806867">
              <a:lnSpc>
                <a:spcPts val="882"/>
              </a:lnSpc>
              <a:tabLst>
                <a:tab pos="190510" algn="l"/>
                <a:tab pos="291368" algn="l"/>
                <a:tab pos="302575" algn="l"/>
                <a:tab pos="425846" algn="l"/>
              </a:tabLst>
              <a:defRPr/>
            </a:pPr>
            <a:endParaRPr lang="en-US" sz="2100" b="1">
              <a:solidFill>
                <a:srgbClr val="231F20"/>
              </a:solidFill>
              <a:latin typeface="Segoe UI"/>
            </a:endParaRPr>
          </a:p>
          <a:p>
            <a:pPr defTabSz="806867">
              <a:lnSpc>
                <a:spcPts val="2277"/>
              </a:lnSpc>
              <a:tabLst>
                <a:tab pos="190510" algn="l"/>
                <a:tab pos="291368" algn="l"/>
                <a:tab pos="302575" algn="l"/>
                <a:tab pos="42584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standardization of Proﬁles and Levels in MPEG-4 serve</a:t>
            </a:r>
          </a:p>
          <a:p>
            <a:pPr defTabSz="806867">
              <a:lnSpc>
                <a:spcPts val="2139"/>
              </a:lnSpc>
              <a:tabLst>
                <a:tab pos="190510" algn="l"/>
                <a:tab pos="291368" algn="l"/>
                <a:tab pos="302575" algn="l"/>
                <a:tab pos="425846" algn="l"/>
              </a:tabLst>
              <a:defRPr/>
            </a:pPr>
            <a:r>
              <a:rPr lang="en-US" sz="1750">
                <a:solidFill>
                  <a:srgbClr val="231F20"/>
                </a:solidFill>
                <a:latin typeface="Segoe UI"/>
              </a:rPr>
              <a:t>				two main purposes:</a:t>
            </a: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1790"/>
              </a:lnSpc>
              <a:tabLst>
                <a:tab pos="190510" algn="l"/>
                <a:tab pos="291368" algn="l"/>
                <a:tab pos="302575" algn="l"/>
                <a:tab pos="425846" algn="l"/>
              </a:tabLst>
              <a:defRPr/>
            </a:pPr>
            <a:r>
              <a:rPr lang="en-US" sz="1750">
                <a:solidFill>
                  <a:srgbClr val="231F20"/>
                </a:solidFill>
                <a:latin typeface="Segoe UI"/>
              </a:rPr>
              <a:t>			(a) ensuring interoperability between implementations</a:t>
            </a: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2305"/>
              </a:lnSpc>
              <a:tabLst>
                <a:tab pos="190510" algn="l"/>
                <a:tab pos="291368" algn="l"/>
                <a:tab pos="302575" algn="l"/>
                <a:tab pos="425846" algn="l"/>
              </a:tabLst>
              <a:defRPr/>
            </a:pPr>
            <a:r>
              <a:rPr lang="en-US" sz="1750">
                <a:solidFill>
                  <a:srgbClr val="231F20"/>
                </a:solidFill>
                <a:latin typeface="Segoe UI"/>
              </a:rPr>
              <a:t>		(b)  allowing testing of conformance to the standard</a:t>
            </a: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3139"/>
              </a:lnSpc>
              <a:tabLst>
                <a:tab pos="190510" algn="l"/>
                <a:tab pos="291368" algn="l"/>
                <a:tab pos="302575"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MPEG-4 not only speciﬁed Visual proﬁles and Audio proﬁles,</a:t>
            </a:r>
          </a:p>
          <a:p>
            <a:pPr defTabSz="806867">
              <a:lnSpc>
                <a:spcPts val="2139"/>
              </a:lnSpc>
              <a:tabLst>
                <a:tab pos="190510" algn="l"/>
                <a:tab pos="291368" algn="l"/>
                <a:tab pos="302575" algn="l"/>
                <a:tab pos="425846" algn="l"/>
              </a:tabLst>
              <a:defRPr/>
            </a:pPr>
            <a:r>
              <a:rPr lang="en-US" sz="1750">
                <a:solidFill>
                  <a:srgbClr val="231F20"/>
                </a:solidFill>
                <a:latin typeface="Segoe UI"/>
              </a:rPr>
              <a:t>				but it also speciﬁed Graphics proﬁles, Scene description pro-</a:t>
            </a: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1575"/>
              </a:lnSpc>
              <a:tabLst>
                <a:tab pos="190510" algn="l"/>
                <a:tab pos="291368" algn="l"/>
                <a:tab pos="302575" algn="l"/>
                <a:tab pos="425846" algn="l"/>
              </a:tabLst>
              <a:defRPr/>
            </a:pPr>
            <a:r>
              <a:rPr lang="en-US" sz="1750">
                <a:solidFill>
                  <a:srgbClr val="231F20"/>
                </a:solidFill>
                <a:latin typeface="Segoe UI"/>
              </a:rPr>
              <a:t>				ﬁles,  and one Object descriptor proﬁle in its Systems part.</a:t>
            </a: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2808"/>
              </a:lnSpc>
              <a:tabLst>
                <a:tab pos="190510" algn="l"/>
                <a:tab pos="291368" algn="l"/>
                <a:tab pos="302575" algn="l"/>
                <a:tab pos="425846"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Object  type  </a:t>
            </a:r>
            <a:r>
              <a:rPr lang="en-US" sz="1750">
                <a:solidFill>
                  <a:srgbClr val="231F20"/>
                </a:solidFill>
                <a:latin typeface="Segoe UI"/>
              </a:rPr>
              <a:t>is  introduced  to  deﬁne  the  tools  needed  to</a:t>
            </a:r>
          </a:p>
          <a:p>
            <a:pPr defTabSz="806867">
              <a:lnSpc>
                <a:spcPts val="2139"/>
              </a:lnSpc>
              <a:tabLst>
                <a:tab pos="190510" algn="l"/>
                <a:tab pos="291368" algn="l"/>
                <a:tab pos="302575" algn="l"/>
                <a:tab pos="425846" algn="l"/>
              </a:tabLst>
              <a:defRPr/>
            </a:pPr>
            <a:r>
              <a:rPr lang="en-US" sz="1750">
                <a:solidFill>
                  <a:srgbClr val="231F20"/>
                </a:solidFill>
                <a:latin typeface="Segoe UI"/>
              </a:rPr>
              <a:t>				create  video  objects  and  how  they  can  be  combined  in  a</a:t>
            </a:r>
          </a:p>
          <a:p>
            <a:pPr defTabSz="806867">
              <a:lnSpc>
                <a:spcPts val="882"/>
              </a:lnSpc>
              <a:tabLst>
                <a:tab pos="190510" algn="l"/>
                <a:tab pos="291368" algn="l"/>
                <a:tab pos="302575" algn="l"/>
                <a:tab pos="425846" algn="l"/>
              </a:tabLst>
              <a:defRPr/>
            </a:pPr>
            <a:endParaRPr lang="en-US" sz="1750">
              <a:solidFill>
                <a:srgbClr val="231F20"/>
              </a:solidFill>
              <a:latin typeface="Segoe UI"/>
            </a:endParaRPr>
          </a:p>
          <a:p>
            <a:pPr defTabSz="806867">
              <a:lnSpc>
                <a:spcPts val="1575"/>
              </a:lnSpc>
              <a:tabLst>
                <a:tab pos="190510" algn="l"/>
                <a:tab pos="291368" algn="l"/>
                <a:tab pos="302575" algn="l"/>
                <a:tab pos="425846" algn="l"/>
              </a:tabLst>
              <a:defRPr/>
            </a:pPr>
            <a:r>
              <a:rPr lang="en-US" sz="1750">
                <a:solidFill>
                  <a:srgbClr val="231F20"/>
                </a:solidFill>
                <a:latin typeface="Segoe UI"/>
              </a:rPr>
              <a:t>				scene.</a:t>
            </a:r>
          </a:p>
        </p:txBody>
      </p:sp>
      <p:sp>
        <p:nvSpPr>
          <p:cNvPr id="8" name="Footer Placeholder 7">
            <a:extLst>
              <a:ext uri="{FF2B5EF4-FFF2-40B4-BE49-F238E27FC236}">
                <a16:creationId xmlns:a16="http://schemas.microsoft.com/office/drawing/2014/main" id="{6CA9A5E6-868D-4CB1-9D96-0EE9F68526E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3615583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5DEE.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5DFF.tmp"/>
          <p:cNvPicPr>
            <a:picLocks/>
          </p:cNvPicPr>
          <p:nvPr/>
        </p:nvPicPr>
        <p:blipFill>
          <a:blip r:embed="rId3" cstate="print"/>
          <a:stretch>
            <a:fillRect/>
          </a:stretch>
        </p:blipFill>
        <p:spPr>
          <a:xfrm>
            <a:off x="2454088" y="1792941"/>
            <a:ext cx="7295029" cy="3978088"/>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2698600" y="1139824"/>
            <a:ext cx="1131913" cy="195053"/>
          </a:xfrm>
          <a:prstGeom prst="rect">
            <a:avLst/>
          </a:prstGeom>
          <a:noFill/>
        </p:spPr>
        <p:txBody>
          <a:bodyPr vert="horz" wrap="none" lIns="0" tIns="0" rIns="0" bIns="0" rtlCol="0">
            <a:spAutoFit/>
          </a:bodyPr>
          <a:lstStyle/>
          <a:p>
            <a:pPr>
              <a:lnSpc>
                <a:spcPts val="1505"/>
              </a:lnSpc>
            </a:pPr>
            <a:r>
              <a:rPr lang="en-US" sz="1750" b="1">
                <a:solidFill>
                  <a:srgbClr val="231F20"/>
                </a:solidFill>
                <a:latin typeface="Segoe UI"/>
              </a:rPr>
              <a:t>Table 12.1:</a:t>
            </a:r>
          </a:p>
        </p:txBody>
      </p:sp>
      <p:sp>
        <p:nvSpPr>
          <p:cNvPr id="7" name="TextBox 6"/>
          <p:cNvSpPr txBox="1"/>
          <p:nvPr/>
        </p:nvSpPr>
        <p:spPr>
          <a:xfrm>
            <a:off x="4359892" y="1139824"/>
            <a:ext cx="4149277" cy="919611"/>
          </a:xfrm>
          <a:prstGeom prst="rect">
            <a:avLst/>
          </a:prstGeom>
          <a:noFill/>
        </p:spPr>
        <p:txBody>
          <a:bodyPr vert="horz" wrap="none" lIns="0" tIns="0" rIns="0" bIns="0" rtlCol="0">
            <a:spAutoFit/>
          </a:bodyPr>
          <a:lstStyle/>
          <a:p>
            <a:pPr defTabSz="806867">
              <a:lnSpc>
                <a:spcPts val="1505"/>
              </a:lnSpc>
              <a:tabLst>
                <a:tab pos="1355984" algn="l"/>
                <a:tab pos="2532664" algn="l"/>
              </a:tabLst>
              <a:defRPr/>
            </a:pPr>
            <a:r>
              <a:rPr lang="en-US" sz="1750" b="1">
                <a:solidFill>
                  <a:srgbClr val="231F20"/>
                </a:solidFill>
                <a:latin typeface="Segoe UI"/>
              </a:rPr>
              <a:t>Tools for MPEG-4 Natural Visual Object</a:t>
            </a:r>
          </a:p>
          <a:p>
            <a:pPr defTabSz="806867">
              <a:lnSpc>
                <a:spcPts val="882"/>
              </a:lnSpc>
              <a:tabLst>
                <a:tab pos="1355984" algn="l"/>
                <a:tab pos="2532664" algn="l"/>
              </a:tabLst>
              <a:defRPr/>
            </a:pPr>
            <a:endParaRPr lang="en-US" sz="1750" b="1">
              <a:solidFill>
                <a:srgbClr val="231F20"/>
              </a:solidFill>
              <a:latin typeface="Segoe UI"/>
            </a:endParaRPr>
          </a:p>
          <a:p>
            <a:pPr defTabSz="806867">
              <a:lnSpc>
                <a:spcPts val="1585"/>
              </a:lnSpc>
              <a:tabLst>
                <a:tab pos="1355984" algn="l"/>
                <a:tab pos="2532664" algn="l"/>
              </a:tabLst>
              <a:defRPr/>
            </a:pPr>
            <a:r>
              <a:rPr lang="en-US" sz="1750" b="1">
                <a:solidFill>
                  <a:srgbClr val="231F20"/>
                </a:solidFill>
                <a:latin typeface="Segoe UI"/>
              </a:rPr>
              <a:t>	Types</a:t>
            </a:r>
          </a:p>
          <a:p>
            <a:pPr defTabSz="806867">
              <a:lnSpc>
                <a:spcPts val="882"/>
              </a:lnSpc>
              <a:tabLst>
                <a:tab pos="1355984" algn="l"/>
                <a:tab pos="2532664" algn="l"/>
              </a:tabLst>
              <a:defRPr/>
            </a:pPr>
            <a:endParaRPr lang="en-US" sz="1750" b="1">
              <a:solidFill>
                <a:srgbClr val="231F20"/>
              </a:solidFill>
              <a:latin typeface="Segoe UI"/>
            </a:endParaRPr>
          </a:p>
          <a:p>
            <a:pPr defTabSz="806867">
              <a:lnSpc>
                <a:spcPts val="882"/>
              </a:lnSpc>
              <a:tabLst>
                <a:tab pos="1355984" algn="l"/>
                <a:tab pos="2532664" algn="l"/>
              </a:tabLst>
              <a:defRPr/>
            </a:pPr>
            <a:endParaRPr lang="en-US" sz="1750" b="1">
              <a:solidFill>
                <a:srgbClr val="231F20"/>
              </a:solidFill>
              <a:latin typeface="Segoe UI"/>
            </a:endParaRPr>
          </a:p>
          <a:p>
            <a:pPr defTabSz="806867">
              <a:lnSpc>
                <a:spcPts val="1293"/>
              </a:lnSpc>
              <a:tabLst>
                <a:tab pos="1355984" algn="l"/>
                <a:tab pos="2532664" algn="l"/>
              </a:tabLst>
              <a:defRPr/>
            </a:pPr>
            <a:r>
              <a:rPr lang="en-US" sz="1750" b="1">
                <a:solidFill>
                  <a:srgbClr val="231F20"/>
                </a:solidFill>
                <a:latin typeface="Segoe UI"/>
              </a:rPr>
              <a:t>		</a:t>
            </a:r>
            <a:r>
              <a:rPr lang="en-US" sz="1215">
                <a:solidFill>
                  <a:srgbClr val="231F20"/>
                </a:solidFill>
                <a:latin typeface="Segoe UI"/>
              </a:rPr>
              <a:t>Object Types</a:t>
            </a:r>
          </a:p>
        </p:txBody>
      </p:sp>
      <p:sp>
        <p:nvSpPr>
          <p:cNvPr id="8" name="TextBox 7"/>
          <p:cNvSpPr txBox="1"/>
          <p:nvPr/>
        </p:nvSpPr>
        <p:spPr>
          <a:xfrm>
            <a:off x="7231604" y="2181000"/>
            <a:ext cx="468077"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Simple</a:t>
            </a:r>
          </a:p>
        </p:txBody>
      </p:sp>
      <p:sp>
        <p:nvSpPr>
          <p:cNvPr id="9" name="TextBox 8"/>
          <p:cNvSpPr txBox="1"/>
          <p:nvPr/>
        </p:nvSpPr>
        <p:spPr>
          <a:xfrm>
            <a:off x="8812692" y="2181000"/>
            <a:ext cx="562655"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Scalable</a:t>
            </a:r>
          </a:p>
        </p:txBody>
      </p:sp>
      <p:sp>
        <p:nvSpPr>
          <p:cNvPr id="10" name="TextBox 9"/>
          <p:cNvSpPr txBox="1"/>
          <p:nvPr/>
        </p:nvSpPr>
        <p:spPr>
          <a:xfrm>
            <a:off x="8646544" y="2463388"/>
            <a:ext cx="784830"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Still Texture</a:t>
            </a:r>
          </a:p>
        </p:txBody>
      </p:sp>
      <p:sp>
        <p:nvSpPr>
          <p:cNvPr id="11" name="TextBox 10"/>
          <p:cNvSpPr txBox="1"/>
          <p:nvPr/>
        </p:nvSpPr>
        <p:spPr>
          <a:xfrm>
            <a:off x="5242762" y="2463388"/>
            <a:ext cx="468077" cy="423193"/>
          </a:xfrm>
          <a:prstGeom prst="rect">
            <a:avLst/>
          </a:prstGeom>
          <a:noFill/>
        </p:spPr>
        <p:txBody>
          <a:bodyPr vert="horz" wrap="none" lIns="0" tIns="0" rIns="0" bIns="0" rtlCol="0">
            <a:spAutoFit/>
          </a:bodyPr>
          <a:lstStyle/>
          <a:p>
            <a:pPr defTabSz="806867">
              <a:lnSpc>
                <a:spcPts val="1045"/>
              </a:lnSpc>
              <a:tabLst>
                <a:tab pos="212923" algn="l"/>
              </a:tabLst>
              <a:defRPr/>
            </a:pPr>
            <a:r>
              <a:rPr lang="en-US" sz="1215">
                <a:solidFill>
                  <a:srgbClr val="231F20"/>
                </a:solidFill>
                <a:latin typeface="Segoe UI"/>
              </a:rPr>
              <a:t>Simple</a:t>
            </a:r>
          </a:p>
          <a:p>
            <a:pPr defTabSz="806867">
              <a:lnSpc>
                <a:spcPts val="882"/>
              </a:lnSpc>
              <a:tabLst>
                <a:tab pos="212923" algn="l"/>
              </a:tabLst>
              <a:defRPr/>
            </a:pPr>
            <a:endParaRPr lang="en-US" sz="1215">
              <a:solidFill>
                <a:srgbClr val="231F20"/>
              </a:solidFill>
              <a:latin typeface="Segoe UI"/>
            </a:endParaRPr>
          </a:p>
          <a:p>
            <a:pPr defTabSz="806867">
              <a:lnSpc>
                <a:spcPts val="1384"/>
              </a:lnSpc>
              <a:tabLst>
                <a:tab pos="212923" algn="l"/>
              </a:tabLst>
              <a:defRPr/>
            </a:pPr>
            <a:r>
              <a:rPr lang="en-US" sz="1215">
                <a:solidFill>
                  <a:srgbClr val="231F20"/>
                </a:solidFill>
                <a:latin typeface="Segoe UI"/>
              </a:rPr>
              <a:t>	*</a:t>
            </a:r>
          </a:p>
        </p:txBody>
      </p:sp>
      <p:sp>
        <p:nvSpPr>
          <p:cNvPr id="12" name="TextBox 11"/>
          <p:cNvSpPr txBox="1"/>
          <p:nvPr/>
        </p:nvSpPr>
        <p:spPr>
          <a:xfrm>
            <a:off x="2580267" y="2463389"/>
            <a:ext cx="1474699" cy="705321"/>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Tools</a:t>
            </a:r>
          </a:p>
          <a:p>
            <a:pPr>
              <a:lnSpc>
                <a:spcPts val="882"/>
              </a:lnSpc>
            </a:pPr>
            <a:endParaRPr lang="en-US" sz="1215">
              <a:solidFill>
                <a:srgbClr val="231F20"/>
              </a:solidFill>
              <a:latin typeface="Segoe UI"/>
            </a:endParaRPr>
          </a:p>
          <a:p>
            <a:pPr>
              <a:lnSpc>
                <a:spcPts val="1384"/>
              </a:lnSpc>
            </a:pPr>
            <a:r>
              <a:rPr lang="en-US" sz="1215">
                <a:solidFill>
                  <a:srgbClr val="231F20"/>
                </a:solidFill>
                <a:latin typeface="Segoe UI"/>
              </a:rPr>
              <a:t>Basic MC-based tools</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B-VOP</a:t>
            </a:r>
          </a:p>
        </p:txBody>
      </p:sp>
      <p:sp>
        <p:nvSpPr>
          <p:cNvPr id="13" name="TextBox 12"/>
          <p:cNvSpPr txBox="1"/>
          <p:nvPr/>
        </p:nvSpPr>
        <p:spPr>
          <a:xfrm>
            <a:off x="5991496" y="2463389"/>
            <a:ext cx="321755" cy="705321"/>
          </a:xfrm>
          <a:prstGeom prst="rect">
            <a:avLst/>
          </a:prstGeom>
          <a:noFill/>
        </p:spPr>
        <p:txBody>
          <a:bodyPr vert="horz" wrap="none" lIns="0" tIns="0" rIns="0" bIns="0" rtlCol="0">
            <a:spAutoFit/>
          </a:bodyPr>
          <a:lstStyle/>
          <a:p>
            <a:pPr defTabSz="806867">
              <a:lnSpc>
                <a:spcPts val="1045"/>
              </a:lnSpc>
              <a:tabLst>
                <a:tab pos="134478" algn="l"/>
              </a:tabLst>
              <a:defRPr/>
            </a:pPr>
            <a:r>
              <a:rPr lang="en-US" sz="1215">
                <a:solidFill>
                  <a:srgbClr val="231F20"/>
                </a:solidFill>
                <a:latin typeface="Segoe UI"/>
              </a:rPr>
              <a:t>Core</a:t>
            </a:r>
          </a:p>
          <a:p>
            <a:pPr defTabSz="806867">
              <a:lnSpc>
                <a:spcPts val="882"/>
              </a:lnSpc>
              <a:tabLst>
                <a:tab pos="134478" algn="l"/>
              </a:tabLst>
              <a:defRPr/>
            </a:pPr>
            <a:endParaRPr lang="en-US" sz="1215">
              <a:solidFill>
                <a:srgbClr val="231F20"/>
              </a:solidFill>
              <a:latin typeface="Segoe UI"/>
            </a:endParaRPr>
          </a:p>
          <a:p>
            <a:pPr defTabSz="806867">
              <a:lnSpc>
                <a:spcPts val="1384"/>
              </a:lnSpc>
              <a:tabLst>
                <a:tab pos="134478" algn="l"/>
              </a:tabLst>
              <a:defRPr/>
            </a:pPr>
            <a:r>
              <a:rPr lang="en-US" sz="1215">
                <a:solidFill>
                  <a:srgbClr val="231F20"/>
                </a:solidFill>
                <a:latin typeface="Segoe UI"/>
              </a:rPr>
              <a:t>	*</a:t>
            </a:r>
          </a:p>
          <a:p>
            <a:pPr defTabSz="806867">
              <a:lnSpc>
                <a:spcPts val="882"/>
              </a:lnSpc>
              <a:tabLst>
                <a:tab pos="134478" algn="l"/>
              </a:tabLst>
              <a:defRPr/>
            </a:pPr>
            <a:endParaRPr lang="en-US" sz="1215">
              <a:solidFill>
                <a:srgbClr val="231F20"/>
              </a:solidFill>
              <a:latin typeface="Segoe UI"/>
            </a:endParaRPr>
          </a:p>
          <a:p>
            <a:pPr defTabSz="806867">
              <a:lnSpc>
                <a:spcPts val="1331"/>
              </a:lnSpc>
              <a:tabLst>
                <a:tab pos="134478" algn="l"/>
              </a:tabLst>
              <a:defRPr/>
            </a:pPr>
            <a:r>
              <a:rPr lang="en-US" sz="1215">
                <a:solidFill>
                  <a:srgbClr val="231F20"/>
                </a:solidFill>
                <a:latin typeface="Segoe UI"/>
              </a:rPr>
              <a:t>	*</a:t>
            </a:r>
          </a:p>
        </p:txBody>
      </p:sp>
      <p:sp>
        <p:nvSpPr>
          <p:cNvPr id="14" name="TextBox 13"/>
          <p:cNvSpPr txBox="1"/>
          <p:nvPr/>
        </p:nvSpPr>
        <p:spPr>
          <a:xfrm>
            <a:off x="6579157" y="2463389"/>
            <a:ext cx="344646" cy="705321"/>
          </a:xfrm>
          <a:prstGeom prst="rect">
            <a:avLst/>
          </a:prstGeom>
          <a:noFill/>
        </p:spPr>
        <p:txBody>
          <a:bodyPr vert="horz" wrap="none" lIns="0" tIns="0" rIns="0" bIns="0" rtlCol="0">
            <a:spAutoFit/>
          </a:bodyPr>
          <a:lstStyle/>
          <a:p>
            <a:pPr defTabSz="806867">
              <a:lnSpc>
                <a:spcPts val="1045"/>
              </a:lnSpc>
              <a:tabLst>
                <a:tab pos="145684" algn="l"/>
              </a:tabLst>
              <a:defRPr/>
            </a:pPr>
            <a:r>
              <a:rPr lang="en-US" sz="1215">
                <a:solidFill>
                  <a:srgbClr val="231F20"/>
                </a:solidFill>
                <a:latin typeface="Segoe UI"/>
              </a:rPr>
              <a:t>Main</a:t>
            </a:r>
          </a:p>
          <a:p>
            <a:pPr defTabSz="806867">
              <a:lnSpc>
                <a:spcPts val="882"/>
              </a:lnSpc>
              <a:tabLst>
                <a:tab pos="145684" algn="l"/>
              </a:tabLst>
              <a:defRPr/>
            </a:pPr>
            <a:endParaRPr lang="en-US" sz="1215">
              <a:solidFill>
                <a:srgbClr val="231F20"/>
              </a:solidFill>
              <a:latin typeface="Segoe UI"/>
            </a:endParaRPr>
          </a:p>
          <a:p>
            <a:pPr defTabSz="806867">
              <a:lnSpc>
                <a:spcPts val="1384"/>
              </a:lnSpc>
              <a:tabLst>
                <a:tab pos="145684" algn="l"/>
              </a:tabLst>
              <a:defRPr/>
            </a:pPr>
            <a:r>
              <a:rPr lang="en-US" sz="1215">
                <a:solidFill>
                  <a:srgbClr val="231F20"/>
                </a:solidFill>
                <a:latin typeface="Segoe UI"/>
              </a:rPr>
              <a:t>	*</a:t>
            </a:r>
          </a:p>
          <a:p>
            <a:pPr defTabSz="806867">
              <a:lnSpc>
                <a:spcPts val="882"/>
              </a:lnSpc>
              <a:tabLst>
                <a:tab pos="145684" algn="l"/>
              </a:tabLst>
              <a:defRPr/>
            </a:pPr>
            <a:endParaRPr lang="en-US" sz="1215">
              <a:solidFill>
                <a:srgbClr val="231F20"/>
              </a:solidFill>
              <a:latin typeface="Segoe UI"/>
            </a:endParaRPr>
          </a:p>
          <a:p>
            <a:pPr defTabSz="806867">
              <a:lnSpc>
                <a:spcPts val="1331"/>
              </a:lnSpc>
              <a:tabLst>
                <a:tab pos="145684" algn="l"/>
              </a:tabLst>
              <a:defRPr/>
            </a:pPr>
            <a:r>
              <a:rPr lang="en-US" sz="1215">
                <a:solidFill>
                  <a:srgbClr val="231F20"/>
                </a:solidFill>
                <a:latin typeface="Segoe UI"/>
              </a:rPr>
              <a:t>	*</a:t>
            </a:r>
          </a:p>
        </p:txBody>
      </p:sp>
      <p:sp>
        <p:nvSpPr>
          <p:cNvPr id="15" name="TextBox 14"/>
          <p:cNvSpPr txBox="1"/>
          <p:nvPr/>
        </p:nvSpPr>
        <p:spPr>
          <a:xfrm>
            <a:off x="7190271" y="2463389"/>
            <a:ext cx="545021" cy="705321"/>
          </a:xfrm>
          <a:prstGeom prst="rect">
            <a:avLst/>
          </a:prstGeom>
          <a:noFill/>
        </p:spPr>
        <p:txBody>
          <a:bodyPr vert="horz" wrap="none" lIns="0" tIns="0" rIns="0" bIns="0" rtlCol="0">
            <a:spAutoFit/>
          </a:bodyPr>
          <a:lstStyle/>
          <a:p>
            <a:pPr defTabSz="806867">
              <a:lnSpc>
                <a:spcPts val="1045"/>
              </a:lnSpc>
              <a:tabLst>
                <a:tab pos="257749" algn="l"/>
              </a:tabLst>
              <a:defRPr/>
            </a:pPr>
            <a:r>
              <a:rPr lang="en-US" sz="1215">
                <a:solidFill>
                  <a:srgbClr val="231F20"/>
                </a:solidFill>
                <a:latin typeface="Segoe UI"/>
              </a:rPr>
              <a:t>scalable</a:t>
            </a:r>
          </a:p>
          <a:p>
            <a:pPr defTabSz="806867">
              <a:lnSpc>
                <a:spcPts val="882"/>
              </a:lnSpc>
              <a:tabLst>
                <a:tab pos="257749" algn="l"/>
              </a:tabLst>
              <a:defRPr/>
            </a:pPr>
            <a:endParaRPr lang="en-US" sz="1215">
              <a:solidFill>
                <a:srgbClr val="231F20"/>
              </a:solidFill>
              <a:latin typeface="Segoe UI"/>
            </a:endParaRPr>
          </a:p>
          <a:p>
            <a:pPr defTabSz="806867">
              <a:lnSpc>
                <a:spcPts val="1384"/>
              </a:lnSpc>
              <a:tabLst>
                <a:tab pos="257749" algn="l"/>
              </a:tabLst>
              <a:defRPr/>
            </a:pPr>
            <a:r>
              <a:rPr lang="en-US" sz="1215">
                <a:solidFill>
                  <a:srgbClr val="231F20"/>
                </a:solidFill>
                <a:latin typeface="Segoe UI"/>
              </a:rPr>
              <a:t>	*</a:t>
            </a:r>
          </a:p>
          <a:p>
            <a:pPr defTabSz="806867">
              <a:lnSpc>
                <a:spcPts val="882"/>
              </a:lnSpc>
              <a:tabLst>
                <a:tab pos="257749" algn="l"/>
              </a:tabLst>
              <a:defRPr/>
            </a:pPr>
            <a:endParaRPr lang="en-US" sz="1215">
              <a:solidFill>
                <a:srgbClr val="231F20"/>
              </a:solidFill>
              <a:latin typeface="Segoe UI"/>
            </a:endParaRPr>
          </a:p>
          <a:p>
            <a:pPr defTabSz="806867">
              <a:lnSpc>
                <a:spcPts val="1331"/>
              </a:lnSpc>
              <a:tabLst>
                <a:tab pos="257749" algn="l"/>
              </a:tabLst>
              <a:defRPr/>
            </a:pPr>
            <a:r>
              <a:rPr lang="en-US" sz="1215">
                <a:solidFill>
                  <a:srgbClr val="231F20"/>
                </a:solidFill>
                <a:latin typeface="Segoe UI"/>
              </a:rPr>
              <a:t>	*</a:t>
            </a:r>
          </a:p>
        </p:txBody>
      </p:sp>
      <p:sp>
        <p:nvSpPr>
          <p:cNvPr id="16" name="TextBox 15"/>
          <p:cNvSpPr txBox="1"/>
          <p:nvPr/>
        </p:nvSpPr>
        <p:spPr>
          <a:xfrm>
            <a:off x="8023088" y="2463389"/>
            <a:ext cx="362279" cy="705321"/>
          </a:xfrm>
          <a:prstGeom prst="rect">
            <a:avLst/>
          </a:prstGeom>
          <a:noFill/>
        </p:spPr>
        <p:txBody>
          <a:bodyPr vert="horz" wrap="none" lIns="0" tIns="0" rIns="0" bIns="0" rtlCol="0">
            <a:spAutoFit/>
          </a:bodyPr>
          <a:lstStyle/>
          <a:p>
            <a:pPr defTabSz="806867">
              <a:lnSpc>
                <a:spcPts val="1045"/>
              </a:lnSpc>
              <a:tabLst>
                <a:tab pos="156891" algn="l"/>
              </a:tabLst>
              <a:defRPr/>
            </a:pPr>
            <a:r>
              <a:rPr lang="en-US" sz="1215">
                <a:solidFill>
                  <a:srgbClr val="231F20"/>
                </a:solidFill>
                <a:latin typeface="Segoe UI"/>
              </a:rPr>
              <a:t>N-bit</a:t>
            </a:r>
          </a:p>
          <a:p>
            <a:pPr defTabSz="806867">
              <a:lnSpc>
                <a:spcPts val="882"/>
              </a:lnSpc>
              <a:tabLst>
                <a:tab pos="156891" algn="l"/>
              </a:tabLst>
              <a:defRPr/>
            </a:pPr>
            <a:endParaRPr lang="en-US" sz="1215">
              <a:solidFill>
                <a:srgbClr val="231F20"/>
              </a:solidFill>
              <a:latin typeface="Segoe UI"/>
            </a:endParaRPr>
          </a:p>
          <a:p>
            <a:pPr defTabSz="806867">
              <a:lnSpc>
                <a:spcPts val="1384"/>
              </a:lnSpc>
              <a:tabLst>
                <a:tab pos="156891" algn="l"/>
              </a:tabLst>
              <a:defRPr/>
            </a:pPr>
            <a:r>
              <a:rPr lang="en-US" sz="1215">
                <a:solidFill>
                  <a:srgbClr val="231F20"/>
                </a:solidFill>
                <a:latin typeface="Segoe UI"/>
              </a:rPr>
              <a:t>	*</a:t>
            </a:r>
          </a:p>
          <a:p>
            <a:pPr defTabSz="806867">
              <a:lnSpc>
                <a:spcPts val="882"/>
              </a:lnSpc>
              <a:tabLst>
                <a:tab pos="156891" algn="l"/>
              </a:tabLst>
              <a:defRPr/>
            </a:pPr>
            <a:endParaRPr lang="en-US" sz="1215">
              <a:solidFill>
                <a:srgbClr val="231F20"/>
              </a:solidFill>
              <a:latin typeface="Segoe UI"/>
            </a:endParaRPr>
          </a:p>
          <a:p>
            <a:pPr defTabSz="806867">
              <a:lnSpc>
                <a:spcPts val="1331"/>
              </a:lnSpc>
              <a:tabLst>
                <a:tab pos="156891" algn="l"/>
              </a:tabLst>
              <a:defRPr/>
            </a:pPr>
            <a:r>
              <a:rPr lang="en-US" sz="1215">
                <a:solidFill>
                  <a:srgbClr val="231F20"/>
                </a:solidFill>
                <a:latin typeface="Segoe UI"/>
              </a:rPr>
              <a:t>	*</a:t>
            </a:r>
          </a:p>
        </p:txBody>
      </p:sp>
      <p:sp>
        <p:nvSpPr>
          <p:cNvPr id="17" name="TextBox 16"/>
          <p:cNvSpPr txBox="1"/>
          <p:nvPr/>
        </p:nvSpPr>
        <p:spPr>
          <a:xfrm>
            <a:off x="6124810" y="3313243"/>
            <a:ext cx="65724" cy="1259960"/>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1804"/>
              </a:lnSpc>
            </a:pPr>
            <a:r>
              <a:rPr lang="en-US" sz="1215">
                <a:solidFill>
                  <a:srgbClr val="231F20"/>
                </a:solidFill>
                <a:latin typeface="Segoe UI"/>
              </a:rPr>
              <a:t>*</a:t>
            </a:r>
          </a:p>
        </p:txBody>
      </p:sp>
      <p:sp>
        <p:nvSpPr>
          <p:cNvPr id="18" name="TextBox 17"/>
          <p:cNvSpPr txBox="1"/>
          <p:nvPr/>
        </p:nvSpPr>
        <p:spPr>
          <a:xfrm>
            <a:off x="6724506" y="3313242"/>
            <a:ext cx="65724" cy="1256754"/>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1341"/>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a:t>
            </a:r>
          </a:p>
        </p:txBody>
      </p:sp>
      <p:sp>
        <p:nvSpPr>
          <p:cNvPr id="19" name="TextBox 18"/>
          <p:cNvSpPr txBox="1"/>
          <p:nvPr/>
        </p:nvSpPr>
        <p:spPr>
          <a:xfrm>
            <a:off x="7446667" y="4719805"/>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0" name="TextBox 19"/>
          <p:cNvSpPr txBox="1"/>
          <p:nvPr/>
        </p:nvSpPr>
        <p:spPr>
          <a:xfrm>
            <a:off x="8173991" y="3313243"/>
            <a:ext cx="65724" cy="1837041"/>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1804"/>
              </a:lnSpc>
            </a:pPr>
            <a:r>
              <a:rPr lang="en-US" sz="1215">
                <a:solidFill>
                  <a:srgbClr val="231F20"/>
                </a:solidFill>
                <a:latin typeface="Segoe UI"/>
              </a:rPr>
              <a:t>*</a:t>
            </a: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882"/>
              </a:lnSpc>
            </a:pPr>
            <a:endParaRPr lang="en-US" sz="1215">
              <a:solidFill>
                <a:srgbClr val="231F20"/>
              </a:solidFill>
              <a:latin typeface="Segoe UI"/>
            </a:endParaRPr>
          </a:p>
          <a:p>
            <a:pPr>
              <a:lnSpc>
                <a:spcPts val="1790"/>
              </a:lnSpc>
            </a:pPr>
            <a:r>
              <a:rPr lang="en-US" sz="1215">
                <a:solidFill>
                  <a:srgbClr val="231F20"/>
                </a:solidFill>
                <a:latin typeface="Segoe UI"/>
              </a:rPr>
              <a:t>*</a:t>
            </a:r>
          </a:p>
        </p:txBody>
      </p:sp>
      <p:sp>
        <p:nvSpPr>
          <p:cNvPr id="21" name="TextBox 20"/>
          <p:cNvSpPr txBox="1"/>
          <p:nvPr/>
        </p:nvSpPr>
        <p:spPr>
          <a:xfrm>
            <a:off x="2580266" y="3313242"/>
            <a:ext cx="1932324" cy="2103140"/>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Binary Shape Coding</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Gray-level Shape Coding</a:t>
            </a:r>
          </a:p>
          <a:p>
            <a:pPr>
              <a:lnSpc>
                <a:spcPts val="882"/>
              </a:lnSpc>
            </a:pPr>
            <a:endParaRPr lang="en-US" sz="1215">
              <a:solidFill>
                <a:srgbClr val="231F20"/>
              </a:solidFill>
              <a:latin typeface="Segoe UI"/>
            </a:endParaRPr>
          </a:p>
          <a:p>
            <a:pPr>
              <a:lnSpc>
                <a:spcPts val="1341"/>
              </a:lnSpc>
            </a:pPr>
            <a:r>
              <a:rPr lang="en-US" sz="1215">
                <a:solidFill>
                  <a:srgbClr val="231F20"/>
                </a:solidFill>
                <a:latin typeface="Segoe UI"/>
              </a:rPr>
              <a:t>Sprite</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Interlace</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Temporal scalability (P-VOP)</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Spat. &amp; Temp Scal. (r. VOP)</a:t>
            </a:r>
          </a:p>
          <a:p>
            <a:pPr>
              <a:lnSpc>
                <a:spcPts val="882"/>
              </a:lnSpc>
            </a:pPr>
            <a:endParaRPr lang="en-US" sz="1215">
              <a:solidFill>
                <a:srgbClr val="231F20"/>
              </a:solidFill>
              <a:latin typeface="Segoe UI"/>
            </a:endParaRPr>
          </a:p>
          <a:p>
            <a:pPr>
              <a:lnSpc>
                <a:spcPts val="1341"/>
              </a:lnSpc>
            </a:pPr>
            <a:r>
              <a:rPr lang="en-US" sz="1215">
                <a:solidFill>
                  <a:srgbClr val="231F20"/>
                </a:solidFill>
                <a:latin typeface="Segoe UI"/>
              </a:rPr>
              <a:t>N-bit</a:t>
            </a:r>
          </a:p>
          <a:p>
            <a:pPr>
              <a:lnSpc>
                <a:spcPts val="882"/>
              </a:lnSpc>
            </a:pPr>
            <a:endParaRPr lang="en-US" sz="1215">
              <a:solidFill>
                <a:srgbClr val="231F20"/>
              </a:solidFill>
              <a:latin typeface="Segoe UI"/>
            </a:endParaRPr>
          </a:p>
          <a:p>
            <a:pPr>
              <a:lnSpc>
                <a:spcPts val="1331"/>
              </a:lnSpc>
            </a:pPr>
            <a:r>
              <a:rPr lang="en-US" sz="1215">
                <a:solidFill>
                  <a:srgbClr val="231F20"/>
                </a:solidFill>
                <a:latin typeface="Segoe UI"/>
              </a:rPr>
              <a:t>Scalable Still Texture</a:t>
            </a:r>
          </a:p>
        </p:txBody>
      </p:sp>
      <p:sp>
        <p:nvSpPr>
          <p:cNvPr id="22" name="TextBox 21"/>
          <p:cNvSpPr txBox="1"/>
          <p:nvPr/>
        </p:nvSpPr>
        <p:spPr>
          <a:xfrm>
            <a:off x="9085886" y="5283236"/>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3" name="TextBox 22"/>
          <p:cNvSpPr txBox="1"/>
          <p:nvPr/>
        </p:nvSpPr>
        <p:spPr>
          <a:xfrm>
            <a:off x="2580267" y="5564280"/>
            <a:ext cx="1049967"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Error Resilience</a:t>
            </a:r>
          </a:p>
        </p:txBody>
      </p:sp>
      <p:sp>
        <p:nvSpPr>
          <p:cNvPr id="24" name="TextBox 23"/>
          <p:cNvSpPr txBox="1"/>
          <p:nvPr/>
        </p:nvSpPr>
        <p:spPr>
          <a:xfrm>
            <a:off x="5456536" y="5564280"/>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5" name="TextBox 24"/>
          <p:cNvSpPr txBox="1"/>
          <p:nvPr/>
        </p:nvSpPr>
        <p:spPr>
          <a:xfrm>
            <a:off x="6124888" y="5564280"/>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6" name="TextBox 25"/>
          <p:cNvSpPr txBox="1"/>
          <p:nvPr/>
        </p:nvSpPr>
        <p:spPr>
          <a:xfrm>
            <a:off x="6724585" y="5564280"/>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7" name="TextBox 26"/>
          <p:cNvSpPr txBox="1"/>
          <p:nvPr/>
        </p:nvSpPr>
        <p:spPr>
          <a:xfrm>
            <a:off x="7446627" y="5564280"/>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28" name="TextBox 27"/>
          <p:cNvSpPr txBox="1"/>
          <p:nvPr/>
        </p:nvSpPr>
        <p:spPr>
          <a:xfrm>
            <a:off x="8174070" y="5564280"/>
            <a:ext cx="65724" cy="131446"/>
          </a:xfrm>
          <a:prstGeom prst="rect">
            <a:avLst/>
          </a:prstGeom>
          <a:noFill/>
        </p:spPr>
        <p:txBody>
          <a:bodyPr vert="horz" wrap="none" lIns="0" tIns="0" rIns="0" bIns="0" rtlCol="0">
            <a:spAutoFit/>
          </a:bodyPr>
          <a:lstStyle/>
          <a:p>
            <a:pPr>
              <a:lnSpc>
                <a:spcPts val="1045"/>
              </a:lnSpc>
            </a:pPr>
            <a:r>
              <a:rPr lang="en-US" sz="1215">
                <a:solidFill>
                  <a:srgbClr val="231F20"/>
                </a:solidFill>
                <a:latin typeface="Segoe UI"/>
              </a:rPr>
              <a:t>*</a:t>
            </a:r>
          </a:p>
        </p:txBody>
      </p:sp>
      <p:sp>
        <p:nvSpPr>
          <p:cNvPr id="32" name="Footer Placeholder 31">
            <a:extLst>
              <a:ext uri="{FF2B5EF4-FFF2-40B4-BE49-F238E27FC236}">
                <a16:creationId xmlns:a16="http://schemas.microsoft.com/office/drawing/2014/main" id="{CE058E26-2708-4D6F-ADB7-C1B83993859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9577506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6C72.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6C82.tmp"/>
          <p:cNvPicPr>
            <a:picLocks/>
          </p:cNvPicPr>
          <p:nvPr/>
        </p:nvPicPr>
        <p:blipFill>
          <a:blip r:embed="rId3" cstate="print"/>
          <a:stretch>
            <a:fillRect/>
          </a:stretch>
        </p:blipFill>
        <p:spPr>
          <a:xfrm>
            <a:off x="2532530" y="1445559"/>
            <a:ext cx="7126941" cy="2924735"/>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2722805" y="1114575"/>
            <a:ext cx="939488" cy="167418"/>
          </a:xfrm>
          <a:prstGeom prst="rect">
            <a:avLst/>
          </a:prstGeom>
          <a:noFill/>
        </p:spPr>
        <p:txBody>
          <a:bodyPr vert="horz" wrap="none" lIns="0" tIns="0" rIns="0" bIns="0" rtlCol="0">
            <a:spAutoFit/>
          </a:bodyPr>
          <a:lstStyle/>
          <a:p>
            <a:pPr>
              <a:lnSpc>
                <a:spcPts val="1254"/>
              </a:lnSpc>
            </a:pPr>
            <a:r>
              <a:rPr lang="en-US" sz="1459" b="1">
                <a:solidFill>
                  <a:srgbClr val="231F20"/>
                </a:solidFill>
                <a:latin typeface="Segoe UI"/>
              </a:rPr>
              <a:t>Table 12.2:</a:t>
            </a:r>
          </a:p>
        </p:txBody>
      </p:sp>
      <p:sp>
        <p:nvSpPr>
          <p:cNvPr id="7" name="TextBox 6"/>
          <p:cNvSpPr txBox="1"/>
          <p:nvPr/>
        </p:nvSpPr>
        <p:spPr>
          <a:xfrm>
            <a:off x="4105034" y="1114576"/>
            <a:ext cx="4271297" cy="613053"/>
          </a:xfrm>
          <a:prstGeom prst="rect">
            <a:avLst/>
          </a:prstGeom>
          <a:noFill/>
        </p:spPr>
        <p:txBody>
          <a:bodyPr vert="horz" wrap="none" lIns="0" tIns="0" rIns="0" bIns="0" rtlCol="0">
            <a:spAutoFit/>
          </a:bodyPr>
          <a:lstStyle/>
          <a:p>
            <a:pPr defTabSz="806867">
              <a:lnSpc>
                <a:spcPts val="1254"/>
              </a:lnSpc>
              <a:tabLst>
                <a:tab pos="2756794" algn="l"/>
              </a:tabLst>
              <a:defRPr/>
            </a:pPr>
            <a:r>
              <a:rPr lang="en-US" sz="1459" b="1">
                <a:solidFill>
                  <a:srgbClr val="231F20"/>
                </a:solidFill>
                <a:latin typeface="Segoe UI"/>
              </a:rPr>
              <a:t>MPEG-4 Natural Visual Object Types and Proﬁles</a:t>
            </a:r>
          </a:p>
          <a:p>
            <a:pPr defTabSz="806867">
              <a:lnSpc>
                <a:spcPts val="882"/>
              </a:lnSpc>
              <a:tabLst>
                <a:tab pos="2756794" algn="l"/>
              </a:tabLst>
              <a:defRPr/>
            </a:pPr>
            <a:endParaRPr lang="en-US" sz="1459" b="1">
              <a:solidFill>
                <a:srgbClr val="231F20"/>
              </a:solidFill>
              <a:latin typeface="Segoe UI"/>
            </a:endParaRPr>
          </a:p>
          <a:p>
            <a:pPr defTabSz="806867">
              <a:lnSpc>
                <a:spcPts val="882"/>
              </a:lnSpc>
              <a:tabLst>
                <a:tab pos="2756794" algn="l"/>
              </a:tabLst>
              <a:defRPr/>
            </a:pPr>
            <a:endParaRPr lang="en-US" sz="1459" b="1">
              <a:solidFill>
                <a:srgbClr val="231F20"/>
              </a:solidFill>
              <a:latin typeface="Segoe UI"/>
            </a:endParaRPr>
          </a:p>
          <a:p>
            <a:pPr defTabSz="806867">
              <a:lnSpc>
                <a:spcPts val="1772"/>
              </a:lnSpc>
              <a:tabLst>
                <a:tab pos="2756794" algn="l"/>
              </a:tabLst>
              <a:defRPr/>
            </a:pPr>
            <a:r>
              <a:rPr lang="en-US" sz="1459" b="1">
                <a:solidFill>
                  <a:srgbClr val="231F20"/>
                </a:solidFill>
                <a:latin typeface="Segoe UI"/>
              </a:rPr>
              <a:t>	</a:t>
            </a:r>
            <a:r>
              <a:rPr lang="en-US" sz="1459">
                <a:solidFill>
                  <a:srgbClr val="231F20"/>
                </a:solidFill>
                <a:latin typeface="Segoe UI"/>
              </a:rPr>
              <a:t>Proﬁles</a:t>
            </a:r>
          </a:p>
        </p:txBody>
      </p:sp>
      <p:sp>
        <p:nvSpPr>
          <p:cNvPr id="8" name="TextBox 7"/>
          <p:cNvSpPr txBox="1"/>
          <p:nvPr/>
        </p:nvSpPr>
        <p:spPr>
          <a:xfrm>
            <a:off x="3348093" y="1883747"/>
            <a:ext cx="545021"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Object</a:t>
            </a:r>
          </a:p>
        </p:txBody>
      </p:sp>
      <p:sp>
        <p:nvSpPr>
          <p:cNvPr id="9" name="TextBox 8"/>
          <p:cNvSpPr txBox="1"/>
          <p:nvPr/>
        </p:nvSpPr>
        <p:spPr>
          <a:xfrm>
            <a:off x="7158956" y="1883747"/>
            <a:ext cx="559449"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Simple</a:t>
            </a:r>
          </a:p>
        </p:txBody>
      </p:sp>
      <p:sp>
        <p:nvSpPr>
          <p:cNvPr id="10" name="TextBox 9"/>
          <p:cNvSpPr txBox="1"/>
          <p:nvPr/>
        </p:nvSpPr>
        <p:spPr>
          <a:xfrm>
            <a:off x="8763809" y="1883747"/>
            <a:ext cx="673261"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Scalable</a:t>
            </a:r>
          </a:p>
        </p:txBody>
      </p:sp>
      <p:sp>
        <p:nvSpPr>
          <p:cNvPr id="11" name="TextBox 10"/>
          <p:cNvSpPr txBox="1"/>
          <p:nvPr/>
        </p:nvSpPr>
        <p:spPr>
          <a:xfrm>
            <a:off x="8784099" y="2202442"/>
            <a:ext cx="593817"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Texture</a:t>
            </a:r>
          </a:p>
        </p:txBody>
      </p:sp>
      <p:sp>
        <p:nvSpPr>
          <p:cNvPr id="12" name="TextBox 11"/>
          <p:cNvSpPr txBox="1"/>
          <p:nvPr/>
        </p:nvSpPr>
        <p:spPr>
          <a:xfrm>
            <a:off x="3353472" y="2202443"/>
            <a:ext cx="559449" cy="500137"/>
          </a:xfrm>
          <a:prstGeom prst="rect">
            <a:avLst/>
          </a:prstGeom>
          <a:noFill/>
        </p:spPr>
        <p:txBody>
          <a:bodyPr vert="horz" wrap="none" lIns="0" tIns="0" rIns="0" bIns="0" rtlCol="0">
            <a:spAutoFit/>
          </a:bodyPr>
          <a:lstStyle/>
          <a:p>
            <a:pPr defTabSz="806867">
              <a:lnSpc>
                <a:spcPts val="1254"/>
              </a:lnSpc>
              <a:tabLst>
                <a:tab pos="33619" algn="l"/>
              </a:tabLst>
              <a:defRPr/>
            </a:pPr>
            <a:r>
              <a:rPr lang="en-US" sz="1588"/>
              <a:t>	</a:t>
            </a:r>
            <a:r>
              <a:rPr lang="en-US" sz="1459">
                <a:solidFill>
                  <a:srgbClr val="231F20"/>
                </a:solidFill>
                <a:latin typeface="Segoe UI"/>
              </a:rPr>
              <a:t>Types</a:t>
            </a:r>
          </a:p>
          <a:p>
            <a:pPr defTabSz="806867">
              <a:lnSpc>
                <a:spcPts val="882"/>
              </a:lnSpc>
              <a:tabLst>
                <a:tab pos="33619" algn="l"/>
              </a:tabLst>
              <a:defRPr/>
            </a:pPr>
            <a:endParaRPr lang="en-US" sz="1459">
              <a:solidFill>
                <a:srgbClr val="231F20"/>
              </a:solidFill>
              <a:latin typeface="Segoe UI"/>
            </a:endParaRPr>
          </a:p>
          <a:p>
            <a:pPr defTabSz="806867">
              <a:lnSpc>
                <a:spcPts val="1691"/>
              </a:lnSpc>
              <a:tabLst>
                <a:tab pos="33619" algn="l"/>
              </a:tabLst>
              <a:defRPr/>
            </a:pPr>
            <a:r>
              <a:rPr lang="en-US" sz="1459">
                <a:solidFill>
                  <a:srgbClr val="231F20"/>
                </a:solidFill>
                <a:latin typeface="Segoe UI"/>
              </a:rPr>
              <a:t>Simple</a:t>
            </a:r>
          </a:p>
        </p:txBody>
      </p:sp>
      <p:sp>
        <p:nvSpPr>
          <p:cNvPr id="13" name="TextBox 12"/>
          <p:cNvSpPr txBox="1"/>
          <p:nvPr/>
        </p:nvSpPr>
        <p:spPr>
          <a:xfrm>
            <a:off x="4905229" y="2202443"/>
            <a:ext cx="559449" cy="500137"/>
          </a:xfrm>
          <a:prstGeom prst="rect">
            <a:avLst/>
          </a:prstGeom>
          <a:noFill/>
        </p:spPr>
        <p:txBody>
          <a:bodyPr vert="horz" wrap="none" lIns="0" tIns="0" rIns="0" bIns="0" rtlCol="0">
            <a:spAutoFit/>
          </a:bodyPr>
          <a:lstStyle/>
          <a:p>
            <a:pPr defTabSz="806867">
              <a:lnSpc>
                <a:spcPts val="1254"/>
              </a:lnSpc>
              <a:tabLst>
                <a:tab pos="257749" algn="l"/>
              </a:tabLst>
              <a:defRPr/>
            </a:pPr>
            <a:r>
              <a:rPr lang="en-US" sz="1459">
                <a:solidFill>
                  <a:srgbClr val="231F20"/>
                </a:solidFill>
                <a:latin typeface="Segoe UI"/>
              </a:rPr>
              <a:t>Simple</a:t>
            </a:r>
          </a:p>
          <a:p>
            <a:pPr defTabSz="806867">
              <a:lnSpc>
                <a:spcPts val="882"/>
              </a:lnSpc>
              <a:tabLst>
                <a:tab pos="257749" algn="l"/>
              </a:tabLst>
              <a:defRPr/>
            </a:pPr>
            <a:endParaRPr lang="en-US" sz="1459">
              <a:solidFill>
                <a:srgbClr val="231F20"/>
              </a:solidFill>
              <a:latin typeface="Segoe UI"/>
            </a:endParaRPr>
          </a:p>
          <a:p>
            <a:pPr defTabSz="806867">
              <a:lnSpc>
                <a:spcPts val="1691"/>
              </a:lnSpc>
              <a:tabLst>
                <a:tab pos="257749" algn="l"/>
              </a:tabLst>
              <a:defRPr/>
            </a:pPr>
            <a:r>
              <a:rPr lang="en-US" sz="1459">
                <a:solidFill>
                  <a:srgbClr val="231F20"/>
                </a:solidFill>
                <a:latin typeface="Segoe UI"/>
              </a:rPr>
              <a:t>	*</a:t>
            </a:r>
          </a:p>
        </p:txBody>
      </p:sp>
      <p:sp>
        <p:nvSpPr>
          <p:cNvPr id="14" name="TextBox 13"/>
          <p:cNvSpPr txBox="1"/>
          <p:nvPr/>
        </p:nvSpPr>
        <p:spPr>
          <a:xfrm>
            <a:off x="5757013" y="2202443"/>
            <a:ext cx="385490" cy="500137"/>
          </a:xfrm>
          <a:prstGeom prst="rect">
            <a:avLst/>
          </a:prstGeom>
          <a:noFill/>
        </p:spPr>
        <p:txBody>
          <a:bodyPr vert="horz" wrap="none" lIns="0" tIns="0" rIns="0" bIns="0" rtlCol="0">
            <a:spAutoFit/>
          </a:bodyPr>
          <a:lstStyle/>
          <a:p>
            <a:pPr defTabSz="806867">
              <a:lnSpc>
                <a:spcPts val="1254"/>
              </a:lnSpc>
              <a:tabLst>
                <a:tab pos="168097" algn="l"/>
              </a:tabLst>
              <a:defRPr/>
            </a:pPr>
            <a:r>
              <a:rPr lang="en-US" sz="1459">
                <a:solidFill>
                  <a:srgbClr val="231F20"/>
                </a:solidFill>
                <a:latin typeface="Segoe UI"/>
              </a:rPr>
              <a:t>Core</a:t>
            </a:r>
          </a:p>
          <a:p>
            <a:pPr defTabSz="806867">
              <a:lnSpc>
                <a:spcPts val="882"/>
              </a:lnSpc>
              <a:tabLst>
                <a:tab pos="168097" algn="l"/>
              </a:tabLst>
              <a:defRPr/>
            </a:pPr>
            <a:endParaRPr lang="en-US" sz="1459">
              <a:solidFill>
                <a:srgbClr val="231F20"/>
              </a:solidFill>
              <a:latin typeface="Segoe UI"/>
            </a:endParaRPr>
          </a:p>
          <a:p>
            <a:pPr defTabSz="806867">
              <a:lnSpc>
                <a:spcPts val="1691"/>
              </a:lnSpc>
              <a:tabLst>
                <a:tab pos="168097" algn="l"/>
              </a:tabLst>
              <a:defRPr/>
            </a:pPr>
            <a:r>
              <a:rPr lang="en-US" sz="1459">
                <a:solidFill>
                  <a:srgbClr val="231F20"/>
                </a:solidFill>
                <a:latin typeface="Segoe UI"/>
              </a:rPr>
              <a:t>	*</a:t>
            </a:r>
          </a:p>
        </p:txBody>
      </p:sp>
      <p:sp>
        <p:nvSpPr>
          <p:cNvPr id="15" name="TextBox 14"/>
          <p:cNvSpPr txBox="1"/>
          <p:nvPr/>
        </p:nvSpPr>
        <p:spPr>
          <a:xfrm>
            <a:off x="6418958" y="2202443"/>
            <a:ext cx="413575" cy="500137"/>
          </a:xfrm>
          <a:prstGeom prst="rect">
            <a:avLst/>
          </a:prstGeom>
          <a:noFill/>
        </p:spPr>
        <p:txBody>
          <a:bodyPr vert="horz" wrap="none" lIns="0" tIns="0" rIns="0" bIns="0" rtlCol="0">
            <a:spAutoFit/>
          </a:bodyPr>
          <a:lstStyle/>
          <a:p>
            <a:pPr defTabSz="806867">
              <a:lnSpc>
                <a:spcPts val="1254"/>
              </a:lnSpc>
              <a:tabLst>
                <a:tab pos="179304" algn="l"/>
              </a:tabLst>
              <a:defRPr/>
            </a:pPr>
            <a:r>
              <a:rPr lang="en-US" sz="1459">
                <a:solidFill>
                  <a:srgbClr val="231F20"/>
                </a:solidFill>
                <a:latin typeface="Segoe UI"/>
              </a:rPr>
              <a:t>Main</a:t>
            </a:r>
          </a:p>
          <a:p>
            <a:pPr defTabSz="806867">
              <a:lnSpc>
                <a:spcPts val="882"/>
              </a:lnSpc>
              <a:tabLst>
                <a:tab pos="179304" algn="l"/>
              </a:tabLst>
              <a:defRPr/>
            </a:pPr>
            <a:endParaRPr lang="en-US" sz="1459">
              <a:solidFill>
                <a:srgbClr val="231F20"/>
              </a:solidFill>
              <a:latin typeface="Segoe UI"/>
            </a:endParaRPr>
          </a:p>
          <a:p>
            <a:pPr defTabSz="806867">
              <a:lnSpc>
                <a:spcPts val="1691"/>
              </a:lnSpc>
              <a:tabLst>
                <a:tab pos="179304" algn="l"/>
              </a:tabLst>
              <a:defRPr/>
            </a:pPr>
            <a:r>
              <a:rPr lang="en-US" sz="1459">
                <a:solidFill>
                  <a:srgbClr val="231F20"/>
                </a:solidFill>
                <a:latin typeface="Segoe UI"/>
              </a:rPr>
              <a:t>	*</a:t>
            </a:r>
          </a:p>
        </p:txBody>
      </p:sp>
      <p:sp>
        <p:nvSpPr>
          <p:cNvPr id="16" name="TextBox 15"/>
          <p:cNvSpPr txBox="1"/>
          <p:nvPr/>
        </p:nvSpPr>
        <p:spPr>
          <a:xfrm>
            <a:off x="7107201" y="2202443"/>
            <a:ext cx="654025" cy="500137"/>
          </a:xfrm>
          <a:prstGeom prst="rect">
            <a:avLst/>
          </a:prstGeom>
          <a:noFill/>
        </p:spPr>
        <p:txBody>
          <a:bodyPr vert="horz" wrap="none" lIns="0" tIns="0" rIns="0" bIns="0" rtlCol="0">
            <a:spAutoFit/>
          </a:bodyPr>
          <a:lstStyle/>
          <a:p>
            <a:pPr defTabSz="806867">
              <a:lnSpc>
                <a:spcPts val="1254"/>
              </a:lnSpc>
              <a:tabLst>
                <a:tab pos="302575" algn="l"/>
              </a:tabLst>
              <a:defRPr/>
            </a:pPr>
            <a:r>
              <a:rPr lang="en-US" sz="1459">
                <a:solidFill>
                  <a:srgbClr val="231F20"/>
                </a:solidFill>
                <a:latin typeface="Segoe UI"/>
              </a:rPr>
              <a:t>scalable</a:t>
            </a:r>
          </a:p>
          <a:p>
            <a:pPr defTabSz="806867">
              <a:lnSpc>
                <a:spcPts val="882"/>
              </a:lnSpc>
              <a:tabLst>
                <a:tab pos="302575" algn="l"/>
              </a:tabLst>
              <a:defRPr/>
            </a:pPr>
            <a:endParaRPr lang="en-US" sz="1459">
              <a:solidFill>
                <a:srgbClr val="231F20"/>
              </a:solidFill>
              <a:latin typeface="Segoe UI"/>
            </a:endParaRPr>
          </a:p>
          <a:p>
            <a:pPr defTabSz="806867">
              <a:lnSpc>
                <a:spcPts val="1691"/>
              </a:lnSpc>
              <a:tabLst>
                <a:tab pos="302575" algn="l"/>
              </a:tabLst>
              <a:defRPr/>
            </a:pPr>
            <a:r>
              <a:rPr lang="en-US" sz="1459">
                <a:solidFill>
                  <a:srgbClr val="231F20"/>
                </a:solidFill>
                <a:latin typeface="Segoe UI"/>
              </a:rPr>
              <a:t>	*</a:t>
            </a:r>
          </a:p>
        </p:txBody>
      </p:sp>
      <p:sp>
        <p:nvSpPr>
          <p:cNvPr id="17" name="TextBox 16"/>
          <p:cNvSpPr txBox="1"/>
          <p:nvPr/>
        </p:nvSpPr>
        <p:spPr>
          <a:xfrm>
            <a:off x="8061778" y="2202443"/>
            <a:ext cx="434414" cy="500137"/>
          </a:xfrm>
          <a:prstGeom prst="rect">
            <a:avLst/>
          </a:prstGeom>
          <a:noFill/>
        </p:spPr>
        <p:txBody>
          <a:bodyPr vert="horz" wrap="none" lIns="0" tIns="0" rIns="0" bIns="0" rtlCol="0">
            <a:spAutoFit/>
          </a:bodyPr>
          <a:lstStyle/>
          <a:p>
            <a:pPr defTabSz="806867">
              <a:lnSpc>
                <a:spcPts val="1254"/>
              </a:lnSpc>
              <a:tabLst>
                <a:tab pos="179304" algn="l"/>
              </a:tabLst>
              <a:defRPr/>
            </a:pPr>
            <a:r>
              <a:rPr lang="en-US" sz="1459">
                <a:solidFill>
                  <a:srgbClr val="231F20"/>
                </a:solidFill>
                <a:latin typeface="Segoe UI"/>
              </a:rPr>
              <a:t>N-bit</a:t>
            </a:r>
          </a:p>
          <a:p>
            <a:pPr defTabSz="806867">
              <a:lnSpc>
                <a:spcPts val="882"/>
              </a:lnSpc>
              <a:tabLst>
                <a:tab pos="179304" algn="l"/>
              </a:tabLst>
              <a:defRPr/>
            </a:pPr>
            <a:endParaRPr lang="en-US" sz="1459">
              <a:solidFill>
                <a:srgbClr val="231F20"/>
              </a:solidFill>
              <a:latin typeface="Segoe UI"/>
            </a:endParaRPr>
          </a:p>
          <a:p>
            <a:pPr defTabSz="806867">
              <a:lnSpc>
                <a:spcPts val="1691"/>
              </a:lnSpc>
              <a:tabLst>
                <a:tab pos="179304" algn="l"/>
              </a:tabLst>
              <a:defRPr/>
            </a:pPr>
            <a:r>
              <a:rPr lang="en-US" sz="1459">
                <a:solidFill>
                  <a:srgbClr val="231F20"/>
                </a:solidFill>
                <a:latin typeface="Segoe UI"/>
              </a:rPr>
              <a:t>	*</a:t>
            </a:r>
          </a:p>
        </p:txBody>
      </p:sp>
      <p:sp>
        <p:nvSpPr>
          <p:cNvPr id="18" name="TextBox 17"/>
          <p:cNvSpPr txBox="1"/>
          <p:nvPr/>
        </p:nvSpPr>
        <p:spPr>
          <a:xfrm>
            <a:off x="3450290" y="2849245"/>
            <a:ext cx="385490"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Core</a:t>
            </a:r>
          </a:p>
        </p:txBody>
      </p:sp>
      <p:sp>
        <p:nvSpPr>
          <p:cNvPr id="19" name="TextBox 18"/>
          <p:cNvSpPr txBox="1"/>
          <p:nvPr/>
        </p:nvSpPr>
        <p:spPr>
          <a:xfrm>
            <a:off x="5919148" y="284924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0" name="TextBox 19"/>
          <p:cNvSpPr txBox="1"/>
          <p:nvPr/>
        </p:nvSpPr>
        <p:spPr>
          <a:xfrm>
            <a:off x="6594242" y="284924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1" name="TextBox 20"/>
          <p:cNvSpPr txBox="1"/>
          <p:nvPr/>
        </p:nvSpPr>
        <p:spPr>
          <a:xfrm>
            <a:off x="8244285" y="284924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2" name="TextBox 21"/>
          <p:cNvSpPr txBox="1"/>
          <p:nvPr/>
        </p:nvSpPr>
        <p:spPr>
          <a:xfrm>
            <a:off x="6594191" y="316928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3" name="TextBox 22"/>
          <p:cNvSpPr txBox="1"/>
          <p:nvPr/>
        </p:nvSpPr>
        <p:spPr>
          <a:xfrm>
            <a:off x="7415750" y="348932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4" name="TextBox 23"/>
          <p:cNvSpPr txBox="1"/>
          <p:nvPr/>
        </p:nvSpPr>
        <p:spPr>
          <a:xfrm>
            <a:off x="2929889" y="3169286"/>
            <a:ext cx="1284006" cy="807913"/>
          </a:xfrm>
          <a:prstGeom prst="rect">
            <a:avLst/>
          </a:prstGeom>
          <a:noFill/>
        </p:spPr>
        <p:txBody>
          <a:bodyPr vert="horz" wrap="none" lIns="0" tIns="0" rIns="0" bIns="0" rtlCol="0">
            <a:spAutoFit/>
          </a:bodyPr>
          <a:lstStyle/>
          <a:p>
            <a:pPr defTabSz="806867">
              <a:lnSpc>
                <a:spcPts val="1254"/>
              </a:lnSpc>
              <a:tabLst>
                <a:tab pos="504292" algn="l"/>
              </a:tabLst>
              <a:defRPr/>
            </a:pPr>
            <a:r>
              <a:rPr lang="en-US" sz="1588"/>
              <a:t>	</a:t>
            </a:r>
            <a:r>
              <a:rPr lang="en-US" sz="1459">
                <a:solidFill>
                  <a:srgbClr val="231F20"/>
                </a:solidFill>
                <a:latin typeface="Segoe UI"/>
              </a:rPr>
              <a:t>Main</a:t>
            </a:r>
          </a:p>
          <a:p>
            <a:pPr defTabSz="806867">
              <a:lnSpc>
                <a:spcPts val="882"/>
              </a:lnSpc>
              <a:tabLst>
                <a:tab pos="504292" algn="l"/>
              </a:tabLst>
              <a:defRPr/>
            </a:pPr>
            <a:endParaRPr lang="en-US" sz="1459">
              <a:solidFill>
                <a:srgbClr val="231F20"/>
              </a:solidFill>
              <a:latin typeface="Segoe UI"/>
            </a:endParaRPr>
          </a:p>
          <a:p>
            <a:pPr defTabSz="806867">
              <a:lnSpc>
                <a:spcPts val="1638"/>
              </a:lnSpc>
              <a:tabLst>
                <a:tab pos="504292" algn="l"/>
              </a:tabLst>
              <a:defRPr/>
            </a:pPr>
            <a:r>
              <a:rPr lang="en-US" sz="1459">
                <a:solidFill>
                  <a:srgbClr val="231F20"/>
                </a:solidFill>
                <a:latin typeface="Segoe UI"/>
              </a:rPr>
              <a:t>Simple Scalable</a:t>
            </a:r>
          </a:p>
          <a:p>
            <a:pPr defTabSz="806867">
              <a:lnSpc>
                <a:spcPts val="882"/>
              </a:lnSpc>
              <a:tabLst>
                <a:tab pos="504292" algn="l"/>
              </a:tabLst>
              <a:defRPr/>
            </a:pPr>
            <a:endParaRPr lang="en-US" sz="1459">
              <a:solidFill>
                <a:srgbClr val="231F20"/>
              </a:solidFill>
              <a:latin typeface="Segoe UI"/>
            </a:endParaRPr>
          </a:p>
          <a:p>
            <a:pPr defTabSz="806867">
              <a:lnSpc>
                <a:spcPts val="1638"/>
              </a:lnSpc>
              <a:tabLst>
                <a:tab pos="504292" algn="l"/>
              </a:tabLst>
              <a:defRPr/>
            </a:pPr>
            <a:r>
              <a:rPr lang="en-US" sz="1459">
                <a:solidFill>
                  <a:srgbClr val="231F20"/>
                </a:solidFill>
                <a:latin typeface="Segoe UI"/>
              </a:rPr>
              <a:t>	N-bit</a:t>
            </a:r>
          </a:p>
        </p:txBody>
      </p:sp>
      <p:sp>
        <p:nvSpPr>
          <p:cNvPr id="25" name="TextBox 24"/>
          <p:cNvSpPr txBox="1"/>
          <p:nvPr/>
        </p:nvSpPr>
        <p:spPr>
          <a:xfrm>
            <a:off x="8244145" y="380936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6" name="TextBox 25"/>
          <p:cNvSpPr txBox="1"/>
          <p:nvPr/>
        </p:nvSpPr>
        <p:spPr>
          <a:xfrm>
            <a:off x="2656914" y="4129405"/>
            <a:ext cx="1661802"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Scalable Still Texture</a:t>
            </a:r>
          </a:p>
        </p:txBody>
      </p:sp>
      <p:sp>
        <p:nvSpPr>
          <p:cNvPr id="27" name="TextBox 26"/>
          <p:cNvSpPr txBox="1"/>
          <p:nvPr/>
        </p:nvSpPr>
        <p:spPr>
          <a:xfrm>
            <a:off x="6594112" y="412940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8" name="TextBox 27"/>
          <p:cNvSpPr txBox="1"/>
          <p:nvPr/>
        </p:nvSpPr>
        <p:spPr>
          <a:xfrm>
            <a:off x="9092606" y="4129405"/>
            <a:ext cx="78548"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a:t>
            </a:r>
          </a:p>
        </p:txBody>
      </p:sp>
      <p:sp>
        <p:nvSpPr>
          <p:cNvPr id="29" name="TextBox 28"/>
          <p:cNvSpPr txBox="1"/>
          <p:nvPr/>
        </p:nvSpPr>
        <p:spPr>
          <a:xfrm>
            <a:off x="2662293" y="4826134"/>
            <a:ext cx="6107056" cy="884858"/>
          </a:xfrm>
          <a:prstGeom prst="rect">
            <a:avLst/>
          </a:prstGeom>
          <a:noFill/>
        </p:spPr>
        <p:txBody>
          <a:bodyPr vert="horz" wrap="none" lIns="0" tIns="0" rIns="0" bIns="0" rtlCol="0">
            <a:spAutoFit/>
          </a:bodyPr>
          <a:lstStyle/>
          <a:p>
            <a:pPr defTabSz="806867">
              <a:lnSpc>
                <a:spcPts val="2275"/>
              </a:lnSpc>
              <a:tabLst>
                <a:tab pos="235336" algn="l"/>
              </a:tabLst>
              <a:defRPr/>
            </a:pPr>
            <a:r>
              <a:rPr lang="en-US" sz="1750" i="1">
                <a:solidFill>
                  <a:srgbClr val="231F20"/>
                </a:solidFill>
                <a:latin typeface="Segoe UI"/>
              </a:rPr>
              <a:t>• </a:t>
            </a:r>
            <a:r>
              <a:rPr lang="en-US" sz="1750">
                <a:solidFill>
                  <a:srgbClr val="231F20"/>
                </a:solidFill>
                <a:latin typeface="Segoe UI"/>
              </a:rPr>
              <a:t>For  “Main  Proﬁle”,  for  example,  only  Object  Types  “Sim-</a:t>
            </a:r>
          </a:p>
          <a:p>
            <a:pPr defTabSz="806867">
              <a:lnSpc>
                <a:spcPts val="2139"/>
              </a:lnSpc>
              <a:tabLst>
                <a:tab pos="235336" algn="l"/>
              </a:tabLst>
              <a:defRPr/>
            </a:pPr>
            <a:r>
              <a:rPr lang="en-US" sz="1750">
                <a:solidFill>
                  <a:srgbClr val="231F20"/>
                </a:solidFill>
                <a:latin typeface="Segoe UI"/>
              </a:rPr>
              <a:t>	ple”, “Core”, “Main”, and “Scalable Still Texture” are sup-</a:t>
            </a:r>
          </a:p>
          <a:p>
            <a:pPr defTabSz="806867">
              <a:lnSpc>
                <a:spcPts val="882"/>
              </a:lnSpc>
              <a:tabLst>
                <a:tab pos="235336" algn="l"/>
              </a:tabLst>
              <a:defRPr/>
            </a:pPr>
            <a:endParaRPr lang="en-US" sz="1750">
              <a:solidFill>
                <a:srgbClr val="231F20"/>
              </a:solidFill>
              <a:latin typeface="Segoe UI"/>
            </a:endParaRPr>
          </a:p>
          <a:p>
            <a:pPr defTabSz="806867">
              <a:lnSpc>
                <a:spcPts val="1575"/>
              </a:lnSpc>
              <a:tabLst>
                <a:tab pos="235336" algn="l"/>
              </a:tabLst>
              <a:defRPr/>
            </a:pPr>
            <a:r>
              <a:rPr lang="en-US" sz="1750">
                <a:solidFill>
                  <a:srgbClr val="231F20"/>
                </a:solidFill>
                <a:latin typeface="Segoe UI"/>
              </a:rPr>
              <a:t>	ported.</a:t>
            </a:r>
          </a:p>
        </p:txBody>
      </p:sp>
      <p:sp>
        <p:nvSpPr>
          <p:cNvPr id="33" name="Footer Placeholder 32">
            <a:extLst>
              <a:ext uri="{FF2B5EF4-FFF2-40B4-BE49-F238E27FC236}">
                <a16:creationId xmlns:a16="http://schemas.microsoft.com/office/drawing/2014/main" id="{97898829-DEEE-4D2A-A5BD-0AA512406C5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7576670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77F9.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7819.tmp"/>
          <p:cNvPicPr>
            <a:picLocks/>
          </p:cNvPicPr>
          <p:nvPr/>
        </p:nvPicPr>
        <p:blipFill>
          <a:blip r:embed="rId3" cstate="print"/>
          <a:stretch>
            <a:fillRect/>
          </a:stretch>
        </p:blipFill>
        <p:spPr>
          <a:xfrm>
            <a:off x="2879912" y="2017059"/>
            <a:ext cx="6443382" cy="3260912"/>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2833070" y="1414444"/>
            <a:ext cx="939488" cy="167418"/>
          </a:xfrm>
          <a:prstGeom prst="rect">
            <a:avLst/>
          </a:prstGeom>
          <a:noFill/>
        </p:spPr>
        <p:txBody>
          <a:bodyPr vert="horz" wrap="none" lIns="0" tIns="0" rIns="0" bIns="0" rtlCol="0">
            <a:spAutoFit/>
          </a:bodyPr>
          <a:lstStyle/>
          <a:p>
            <a:pPr>
              <a:lnSpc>
                <a:spcPts val="1254"/>
              </a:lnSpc>
            </a:pPr>
            <a:r>
              <a:rPr lang="en-US" sz="1459" b="1">
                <a:solidFill>
                  <a:srgbClr val="231F20"/>
                </a:solidFill>
                <a:latin typeface="Segoe UI"/>
              </a:rPr>
              <a:t>Table 12.3:</a:t>
            </a:r>
          </a:p>
        </p:txBody>
      </p:sp>
      <p:sp>
        <p:nvSpPr>
          <p:cNvPr id="7" name="TextBox 6"/>
          <p:cNvSpPr txBox="1"/>
          <p:nvPr/>
        </p:nvSpPr>
        <p:spPr>
          <a:xfrm>
            <a:off x="4216596" y="1414445"/>
            <a:ext cx="4178131" cy="487313"/>
          </a:xfrm>
          <a:prstGeom prst="rect">
            <a:avLst/>
          </a:prstGeom>
          <a:noFill/>
        </p:spPr>
        <p:txBody>
          <a:bodyPr vert="horz" wrap="none" lIns="0" tIns="0" rIns="0" bIns="0" rtlCol="0">
            <a:spAutoFit/>
          </a:bodyPr>
          <a:lstStyle/>
          <a:p>
            <a:pPr defTabSz="806867">
              <a:lnSpc>
                <a:spcPts val="1254"/>
              </a:lnSpc>
              <a:tabLst>
                <a:tab pos="1490462" algn="l"/>
              </a:tabLst>
              <a:defRPr/>
            </a:pPr>
            <a:r>
              <a:rPr lang="en-US" sz="1459" b="1">
                <a:solidFill>
                  <a:srgbClr val="231F20"/>
                </a:solidFill>
                <a:latin typeface="Segoe UI"/>
              </a:rPr>
              <a:t>MPEG-4 Levels in Simple, Core, and Main Visual</a:t>
            </a:r>
          </a:p>
          <a:p>
            <a:pPr defTabSz="806867">
              <a:lnSpc>
                <a:spcPts val="882"/>
              </a:lnSpc>
              <a:tabLst>
                <a:tab pos="1490462" algn="l"/>
              </a:tabLst>
              <a:defRPr/>
            </a:pPr>
            <a:endParaRPr lang="en-US" sz="1459" b="1">
              <a:solidFill>
                <a:srgbClr val="231F20"/>
              </a:solidFill>
              <a:latin typeface="Segoe UI"/>
            </a:endParaRPr>
          </a:p>
          <a:p>
            <a:pPr defTabSz="806867">
              <a:lnSpc>
                <a:spcPts val="1586"/>
              </a:lnSpc>
              <a:tabLst>
                <a:tab pos="1490462" algn="l"/>
              </a:tabLst>
              <a:defRPr/>
            </a:pPr>
            <a:r>
              <a:rPr lang="en-US" sz="1459" b="1">
                <a:solidFill>
                  <a:srgbClr val="231F20"/>
                </a:solidFill>
                <a:latin typeface="Segoe UI"/>
              </a:rPr>
              <a:t>	Proﬁles</a:t>
            </a:r>
          </a:p>
        </p:txBody>
      </p:sp>
      <p:sp>
        <p:nvSpPr>
          <p:cNvPr id="8" name="TextBox 7"/>
          <p:cNvSpPr txBox="1"/>
          <p:nvPr/>
        </p:nvSpPr>
        <p:spPr>
          <a:xfrm>
            <a:off x="5256231" y="2132517"/>
            <a:ext cx="558743"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Typical</a:t>
            </a:r>
          </a:p>
        </p:txBody>
      </p:sp>
      <p:sp>
        <p:nvSpPr>
          <p:cNvPr id="9" name="TextBox 8"/>
          <p:cNvSpPr txBox="1"/>
          <p:nvPr/>
        </p:nvSpPr>
        <p:spPr>
          <a:xfrm>
            <a:off x="6942205" y="2132517"/>
            <a:ext cx="612475"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Bit-rate</a:t>
            </a:r>
          </a:p>
        </p:txBody>
      </p:sp>
      <p:sp>
        <p:nvSpPr>
          <p:cNvPr id="10" name="TextBox 9"/>
          <p:cNvSpPr txBox="1"/>
          <p:nvPr/>
        </p:nvSpPr>
        <p:spPr>
          <a:xfrm>
            <a:off x="8000314" y="2132517"/>
            <a:ext cx="1048364"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Max number</a:t>
            </a:r>
          </a:p>
        </p:txBody>
      </p:sp>
      <p:sp>
        <p:nvSpPr>
          <p:cNvPr id="11" name="TextBox 10"/>
          <p:cNvSpPr txBox="1"/>
          <p:nvPr/>
        </p:nvSpPr>
        <p:spPr>
          <a:xfrm>
            <a:off x="3001159" y="2452558"/>
            <a:ext cx="559449" cy="2487861"/>
          </a:xfrm>
          <a:prstGeom prst="rect">
            <a:avLst/>
          </a:prstGeom>
          <a:noFill/>
        </p:spPr>
        <p:txBody>
          <a:bodyPr vert="horz" wrap="none" lIns="0" tIns="0" rIns="0" bIns="0" rtlCol="0">
            <a:spAutoFit/>
          </a:bodyPr>
          <a:lstStyle/>
          <a:p>
            <a:pPr defTabSz="806867">
              <a:lnSpc>
                <a:spcPts val="1254"/>
              </a:lnSpc>
              <a:tabLst>
                <a:tab pos="89652" algn="l"/>
                <a:tab pos="100858" algn="l"/>
              </a:tabLst>
              <a:defRPr/>
            </a:pPr>
            <a:r>
              <a:rPr lang="en-US" sz="1459">
                <a:solidFill>
                  <a:srgbClr val="231F20"/>
                </a:solidFill>
                <a:latin typeface="Segoe UI"/>
              </a:rPr>
              <a:t>Proﬁle</a:t>
            </a: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1564"/>
              </a:lnSpc>
              <a:tabLst>
                <a:tab pos="89652" algn="l"/>
                <a:tab pos="100858" algn="l"/>
              </a:tabLst>
              <a:defRPr/>
            </a:pPr>
            <a:r>
              <a:rPr lang="en-US" sz="1459">
                <a:solidFill>
                  <a:srgbClr val="231F20"/>
                </a:solidFill>
                <a:latin typeface="Segoe UI"/>
              </a:rPr>
              <a:t>Simple</a:t>
            </a: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1564"/>
              </a:lnSpc>
              <a:tabLst>
                <a:tab pos="89652" algn="l"/>
                <a:tab pos="100858" algn="l"/>
              </a:tabLst>
              <a:defRPr/>
            </a:pPr>
            <a:r>
              <a:rPr lang="en-US" sz="1459">
                <a:solidFill>
                  <a:srgbClr val="231F20"/>
                </a:solidFill>
                <a:latin typeface="Segoe UI"/>
              </a:rPr>
              <a:t>		Core</a:t>
            </a: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882"/>
              </a:lnSpc>
              <a:tabLst>
                <a:tab pos="89652" algn="l"/>
                <a:tab pos="100858" algn="l"/>
              </a:tabLst>
              <a:defRPr/>
            </a:pPr>
            <a:endParaRPr lang="en-US" sz="1459">
              <a:solidFill>
                <a:srgbClr val="231F20"/>
              </a:solidFill>
              <a:latin typeface="Segoe UI"/>
            </a:endParaRPr>
          </a:p>
          <a:p>
            <a:pPr defTabSz="806867">
              <a:lnSpc>
                <a:spcPts val="1426"/>
              </a:lnSpc>
              <a:tabLst>
                <a:tab pos="89652" algn="l"/>
                <a:tab pos="100858" algn="l"/>
              </a:tabLst>
              <a:defRPr/>
            </a:pPr>
            <a:r>
              <a:rPr lang="en-US" sz="1459">
                <a:solidFill>
                  <a:srgbClr val="231F20"/>
                </a:solidFill>
                <a:latin typeface="Segoe UI"/>
              </a:rPr>
              <a:t>	Main</a:t>
            </a:r>
          </a:p>
        </p:txBody>
      </p:sp>
      <p:sp>
        <p:nvSpPr>
          <p:cNvPr id="12" name="TextBox 11"/>
          <p:cNvSpPr txBox="1"/>
          <p:nvPr/>
        </p:nvSpPr>
        <p:spPr>
          <a:xfrm>
            <a:off x="3855013" y="2452558"/>
            <a:ext cx="417294" cy="2769989"/>
          </a:xfrm>
          <a:prstGeom prst="rect">
            <a:avLst/>
          </a:prstGeom>
          <a:noFill/>
        </p:spPr>
        <p:txBody>
          <a:bodyPr vert="horz" wrap="none" lIns="0" tIns="0" rIns="0" bIns="0" rtlCol="0">
            <a:spAutoFit/>
          </a:bodyPr>
          <a:lstStyle/>
          <a:p>
            <a:pPr defTabSz="806867">
              <a:lnSpc>
                <a:spcPts val="1254"/>
              </a:lnSpc>
              <a:tabLst>
                <a:tab pos="179304" algn="l"/>
              </a:tabLst>
              <a:defRPr/>
            </a:pPr>
            <a:r>
              <a:rPr lang="en-US" sz="1459">
                <a:solidFill>
                  <a:srgbClr val="231F20"/>
                </a:solidFill>
                <a:latin typeface="Segoe UI"/>
              </a:rPr>
              <a:t>Level</a:t>
            </a:r>
          </a:p>
          <a:p>
            <a:pPr defTabSz="806867">
              <a:lnSpc>
                <a:spcPts val="882"/>
              </a:lnSpc>
              <a:tabLst>
                <a:tab pos="179304" algn="l"/>
              </a:tabLst>
              <a:defRPr/>
            </a:pPr>
            <a:endParaRPr lang="en-US" sz="1459">
              <a:solidFill>
                <a:srgbClr val="231F20"/>
              </a:solidFill>
              <a:latin typeface="Segoe UI"/>
            </a:endParaRPr>
          </a:p>
          <a:p>
            <a:pPr defTabSz="806867">
              <a:lnSpc>
                <a:spcPts val="1691"/>
              </a:lnSpc>
              <a:tabLst>
                <a:tab pos="179304" algn="l"/>
              </a:tabLst>
              <a:defRPr/>
            </a:pPr>
            <a:r>
              <a:rPr lang="en-US" sz="1459">
                <a:solidFill>
                  <a:srgbClr val="231F20"/>
                </a:solidFill>
                <a:latin typeface="Segoe UI"/>
              </a:rPr>
              <a:t>	1</a:t>
            </a:r>
          </a:p>
          <a:p>
            <a:pPr defTabSz="806867">
              <a:lnSpc>
                <a:spcPts val="882"/>
              </a:lnSpc>
              <a:tabLst>
                <a:tab pos="179304" algn="l"/>
              </a:tabLst>
              <a:defRPr/>
            </a:pPr>
            <a:endParaRPr lang="en-US" sz="1459">
              <a:solidFill>
                <a:srgbClr val="231F20"/>
              </a:solidFill>
              <a:latin typeface="Segoe UI"/>
            </a:endParaRPr>
          </a:p>
          <a:p>
            <a:pPr defTabSz="806867">
              <a:lnSpc>
                <a:spcPts val="1638"/>
              </a:lnSpc>
              <a:tabLst>
                <a:tab pos="179304" algn="l"/>
              </a:tabLst>
              <a:defRPr/>
            </a:pPr>
            <a:r>
              <a:rPr lang="en-US" sz="1459">
                <a:solidFill>
                  <a:srgbClr val="231F20"/>
                </a:solidFill>
                <a:latin typeface="Segoe UI"/>
              </a:rPr>
              <a:t>	2</a:t>
            </a:r>
          </a:p>
          <a:p>
            <a:pPr defTabSz="806867">
              <a:lnSpc>
                <a:spcPts val="882"/>
              </a:lnSpc>
              <a:tabLst>
                <a:tab pos="179304" algn="l"/>
              </a:tabLst>
              <a:defRPr/>
            </a:pPr>
            <a:endParaRPr lang="en-US" sz="1459">
              <a:solidFill>
                <a:srgbClr val="231F20"/>
              </a:solidFill>
              <a:latin typeface="Segoe UI"/>
            </a:endParaRPr>
          </a:p>
          <a:p>
            <a:pPr defTabSz="806867">
              <a:lnSpc>
                <a:spcPts val="1638"/>
              </a:lnSpc>
              <a:tabLst>
                <a:tab pos="179304" algn="l"/>
              </a:tabLst>
              <a:defRPr/>
            </a:pPr>
            <a:r>
              <a:rPr lang="en-US" sz="1459">
                <a:solidFill>
                  <a:srgbClr val="231F20"/>
                </a:solidFill>
                <a:latin typeface="Segoe UI"/>
              </a:rPr>
              <a:t>	3</a:t>
            </a:r>
          </a:p>
          <a:p>
            <a:pPr defTabSz="806867">
              <a:lnSpc>
                <a:spcPts val="882"/>
              </a:lnSpc>
              <a:tabLst>
                <a:tab pos="179304" algn="l"/>
              </a:tabLst>
              <a:defRPr/>
            </a:pPr>
            <a:endParaRPr lang="en-US" sz="1459">
              <a:solidFill>
                <a:srgbClr val="231F20"/>
              </a:solidFill>
              <a:latin typeface="Segoe UI"/>
            </a:endParaRPr>
          </a:p>
          <a:p>
            <a:pPr defTabSz="806867">
              <a:lnSpc>
                <a:spcPts val="1691"/>
              </a:lnSpc>
              <a:tabLst>
                <a:tab pos="179304" algn="l"/>
              </a:tabLst>
              <a:defRPr/>
            </a:pPr>
            <a:r>
              <a:rPr lang="en-US" sz="1459">
                <a:solidFill>
                  <a:srgbClr val="231F20"/>
                </a:solidFill>
                <a:latin typeface="Segoe UI"/>
              </a:rPr>
              <a:t>	1</a:t>
            </a:r>
          </a:p>
          <a:p>
            <a:pPr defTabSz="806867">
              <a:lnSpc>
                <a:spcPts val="882"/>
              </a:lnSpc>
              <a:tabLst>
                <a:tab pos="179304" algn="l"/>
              </a:tabLst>
              <a:defRPr/>
            </a:pPr>
            <a:endParaRPr lang="en-US" sz="1459">
              <a:solidFill>
                <a:srgbClr val="231F20"/>
              </a:solidFill>
              <a:latin typeface="Segoe UI"/>
            </a:endParaRPr>
          </a:p>
          <a:p>
            <a:pPr defTabSz="806867">
              <a:lnSpc>
                <a:spcPts val="1627"/>
              </a:lnSpc>
              <a:tabLst>
                <a:tab pos="179304" algn="l"/>
              </a:tabLst>
              <a:defRPr/>
            </a:pPr>
            <a:r>
              <a:rPr lang="en-US" sz="1459">
                <a:solidFill>
                  <a:srgbClr val="231F20"/>
                </a:solidFill>
                <a:latin typeface="Segoe UI"/>
              </a:rPr>
              <a:t>	2</a:t>
            </a:r>
          </a:p>
          <a:p>
            <a:pPr defTabSz="806867">
              <a:lnSpc>
                <a:spcPts val="882"/>
              </a:lnSpc>
              <a:tabLst>
                <a:tab pos="179304" algn="l"/>
              </a:tabLst>
              <a:defRPr/>
            </a:pPr>
            <a:endParaRPr lang="en-US" sz="1459">
              <a:solidFill>
                <a:srgbClr val="231F20"/>
              </a:solidFill>
              <a:latin typeface="Segoe UI"/>
            </a:endParaRPr>
          </a:p>
          <a:p>
            <a:pPr defTabSz="806867">
              <a:lnSpc>
                <a:spcPts val="1691"/>
              </a:lnSpc>
              <a:tabLst>
                <a:tab pos="179304" algn="l"/>
              </a:tabLst>
              <a:defRPr/>
            </a:pPr>
            <a:r>
              <a:rPr lang="en-US" sz="1459">
                <a:solidFill>
                  <a:srgbClr val="231F20"/>
                </a:solidFill>
                <a:latin typeface="Segoe UI"/>
              </a:rPr>
              <a:t>	1</a:t>
            </a:r>
          </a:p>
          <a:p>
            <a:pPr defTabSz="806867">
              <a:lnSpc>
                <a:spcPts val="882"/>
              </a:lnSpc>
              <a:tabLst>
                <a:tab pos="179304" algn="l"/>
              </a:tabLst>
              <a:defRPr/>
            </a:pPr>
            <a:endParaRPr lang="en-US" sz="1459">
              <a:solidFill>
                <a:srgbClr val="231F20"/>
              </a:solidFill>
              <a:latin typeface="Segoe UI"/>
            </a:endParaRPr>
          </a:p>
          <a:p>
            <a:pPr defTabSz="806867">
              <a:lnSpc>
                <a:spcPts val="1638"/>
              </a:lnSpc>
              <a:tabLst>
                <a:tab pos="179304" algn="l"/>
              </a:tabLst>
              <a:defRPr/>
            </a:pPr>
            <a:r>
              <a:rPr lang="en-US" sz="1459">
                <a:solidFill>
                  <a:srgbClr val="231F20"/>
                </a:solidFill>
                <a:latin typeface="Segoe UI"/>
              </a:rPr>
              <a:t>	2</a:t>
            </a:r>
          </a:p>
          <a:p>
            <a:pPr defTabSz="806867">
              <a:lnSpc>
                <a:spcPts val="882"/>
              </a:lnSpc>
              <a:tabLst>
                <a:tab pos="179304" algn="l"/>
              </a:tabLst>
              <a:defRPr/>
            </a:pPr>
            <a:endParaRPr lang="en-US" sz="1459">
              <a:solidFill>
                <a:srgbClr val="231F20"/>
              </a:solidFill>
              <a:latin typeface="Segoe UI"/>
            </a:endParaRPr>
          </a:p>
          <a:p>
            <a:pPr defTabSz="806867">
              <a:lnSpc>
                <a:spcPts val="1638"/>
              </a:lnSpc>
              <a:tabLst>
                <a:tab pos="179304" algn="l"/>
              </a:tabLst>
              <a:defRPr/>
            </a:pPr>
            <a:r>
              <a:rPr lang="en-US" sz="1459">
                <a:solidFill>
                  <a:srgbClr val="231F20"/>
                </a:solidFill>
                <a:latin typeface="Segoe UI"/>
              </a:rPr>
              <a:t>	3</a:t>
            </a:r>
          </a:p>
        </p:txBody>
      </p:sp>
      <p:sp>
        <p:nvSpPr>
          <p:cNvPr id="13" name="TextBox 12"/>
          <p:cNvSpPr txBox="1"/>
          <p:nvPr/>
        </p:nvSpPr>
        <p:spPr>
          <a:xfrm>
            <a:off x="4569075" y="2452558"/>
            <a:ext cx="1690976" cy="2770695"/>
          </a:xfrm>
          <a:prstGeom prst="rect">
            <a:avLst/>
          </a:prstGeom>
          <a:noFill/>
        </p:spPr>
        <p:txBody>
          <a:bodyPr vert="horz" wrap="none" lIns="0" tIns="0" rIns="0" bIns="0" rtlCol="0">
            <a:spAutoFit/>
          </a:bodyPr>
          <a:lstStyle/>
          <a:p>
            <a:pPr defTabSz="806867">
              <a:lnSpc>
                <a:spcPts val="1254"/>
              </a:lnSpc>
              <a:tabLst>
                <a:tab pos="168097" algn="l"/>
                <a:tab pos="257749" algn="l"/>
                <a:tab pos="493085" algn="l"/>
              </a:tabLst>
              <a:defRPr/>
            </a:pPr>
            <a:r>
              <a:rPr lang="en-US" sz="1588"/>
              <a:t>			</a:t>
            </a:r>
            <a:r>
              <a:rPr lang="en-US" sz="1459">
                <a:solidFill>
                  <a:srgbClr val="231F20"/>
                </a:solidFill>
                <a:latin typeface="Segoe UI"/>
              </a:rPr>
              <a:t>picture size</a:t>
            </a:r>
          </a:p>
          <a:p>
            <a:pPr defTabSz="806867">
              <a:lnSpc>
                <a:spcPts val="882"/>
              </a:lnSpc>
              <a:tabLst>
                <a:tab pos="168097" algn="l"/>
                <a:tab pos="257749" algn="l"/>
                <a:tab pos="493085" algn="l"/>
              </a:tabLst>
              <a:defRPr/>
            </a:pPr>
            <a:endParaRPr lang="en-US" sz="1459">
              <a:solidFill>
                <a:srgbClr val="231F20"/>
              </a:solidFill>
              <a:latin typeface="Segoe UI"/>
            </a:endParaRPr>
          </a:p>
          <a:p>
            <a:pPr defTabSz="806867">
              <a:lnSpc>
                <a:spcPts val="1965"/>
              </a:lnSpc>
              <a:tabLst>
                <a:tab pos="168097" algn="l"/>
                <a:tab pos="257749" algn="l"/>
                <a:tab pos="493085" algn="l"/>
              </a:tabLst>
              <a:defRPr/>
            </a:pPr>
            <a:r>
              <a:rPr lang="en-US" sz="1459">
                <a:solidFill>
                  <a:srgbClr val="231F20"/>
                </a:solidFill>
                <a:latin typeface="Segoe UI"/>
              </a:rPr>
              <a:t>	176 </a:t>
            </a:r>
            <a:r>
              <a:rPr lang="en-US" sz="1459" i="1">
                <a:solidFill>
                  <a:srgbClr val="231F20"/>
                </a:solidFill>
                <a:latin typeface="Segoe UI"/>
              </a:rPr>
              <a:t>× </a:t>
            </a:r>
            <a:r>
              <a:rPr lang="en-US" sz="1459">
                <a:solidFill>
                  <a:srgbClr val="231F20"/>
                </a:solidFill>
                <a:latin typeface="Segoe UI"/>
              </a:rPr>
              <a:t>144 (QCIF)</a:t>
            </a:r>
          </a:p>
          <a:p>
            <a:pPr defTabSz="806867">
              <a:lnSpc>
                <a:spcPts val="2520"/>
              </a:lnSpc>
              <a:tabLst>
                <a:tab pos="168097" algn="l"/>
                <a:tab pos="257749" algn="l"/>
                <a:tab pos="493085" algn="l"/>
              </a:tabLst>
              <a:defRPr/>
            </a:pPr>
            <a:r>
              <a:rPr lang="en-US" sz="1459">
                <a:solidFill>
                  <a:srgbClr val="231F20"/>
                </a:solidFill>
                <a:latin typeface="Segoe UI"/>
              </a:rPr>
              <a:t>		352 </a:t>
            </a:r>
            <a:r>
              <a:rPr lang="en-US" sz="1459" i="1">
                <a:solidFill>
                  <a:srgbClr val="231F20"/>
                </a:solidFill>
                <a:latin typeface="Segoe UI"/>
              </a:rPr>
              <a:t>× </a:t>
            </a:r>
            <a:r>
              <a:rPr lang="en-US" sz="1459">
                <a:solidFill>
                  <a:srgbClr val="231F20"/>
                </a:solidFill>
                <a:latin typeface="Segoe UI"/>
              </a:rPr>
              <a:t>288 (CIF)</a:t>
            </a:r>
          </a:p>
          <a:p>
            <a:pPr defTabSz="806867">
              <a:lnSpc>
                <a:spcPts val="2520"/>
              </a:lnSpc>
              <a:tabLst>
                <a:tab pos="168097" algn="l"/>
                <a:tab pos="257749" algn="l"/>
                <a:tab pos="493085" algn="l"/>
              </a:tabLst>
              <a:defRPr/>
            </a:pPr>
            <a:r>
              <a:rPr lang="en-US" sz="1459">
                <a:solidFill>
                  <a:srgbClr val="231F20"/>
                </a:solidFill>
                <a:latin typeface="Segoe UI"/>
              </a:rPr>
              <a:t>		352 </a:t>
            </a:r>
            <a:r>
              <a:rPr lang="en-US" sz="1459" i="1">
                <a:solidFill>
                  <a:srgbClr val="231F20"/>
                </a:solidFill>
                <a:latin typeface="Segoe UI"/>
              </a:rPr>
              <a:t>× </a:t>
            </a:r>
            <a:r>
              <a:rPr lang="en-US" sz="1459">
                <a:solidFill>
                  <a:srgbClr val="231F20"/>
                </a:solidFill>
                <a:latin typeface="Segoe UI"/>
              </a:rPr>
              <a:t>288 (CIF)</a:t>
            </a:r>
          </a:p>
          <a:p>
            <a:pPr defTabSz="806867">
              <a:lnSpc>
                <a:spcPts val="2573"/>
              </a:lnSpc>
              <a:tabLst>
                <a:tab pos="168097" algn="l"/>
                <a:tab pos="257749" algn="l"/>
                <a:tab pos="493085" algn="l"/>
              </a:tabLst>
              <a:defRPr/>
            </a:pPr>
            <a:r>
              <a:rPr lang="en-US" sz="1459">
                <a:solidFill>
                  <a:srgbClr val="231F20"/>
                </a:solidFill>
                <a:latin typeface="Segoe UI"/>
              </a:rPr>
              <a:t>	176 </a:t>
            </a:r>
            <a:r>
              <a:rPr lang="en-US" sz="1459" i="1">
                <a:solidFill>
                  <a:srgbClr val="231F20"/>
                </a:solidFill>
                <a:latin typeface="Segoe UI"/>
              </a:rPr>
              <a:t>× </a:t>
            </a:r>
            <a:r>
              <a:rPr lang="en-US" sz="1459">
                <a:solidFill>
                  <a:srgbClr val="231F20"/>
                </a:solidFill>
                <a:latin typeface="Segoe UI"/>
              </a:rPr>
              <a:t>144 (QCIF)</a:t>
            </a:r>
          </a:p>
          <a:p>
            <a:pPr defTabSz="806867">
              <a:lnSpc>
                <a:spcPts val="2510"/>
              </a:lnSpc>
              <a:tabLst>
                <a:tab pos="168097" algn="l"/>
                <a:tab pos="257749" algn="l"/>
                <a:tab pos="493085" algn="l"/>
              </a:tabLst>
              <a:defRPr/>
            </a:pPr>
            <a:r>
              <a:rPr lang="en-US" sz="1459">
                <a:solidFill>
                  <a:srgbClr val="231F20"/>
                </a:solidFill>
                <a:latin typeface="Segoe UI"/>
              </a:rPr>
              <a:t>		352 </a:t>
            </a:r>
            <a:r>
              <a:rPr lang="en-US" sz="1459" i="1">
                <a:solidFill>
                  <a:srgbClr val="231F20"/>
                </a:solidFill>
                <a:latin typeface="Segoe UI"/>
              </a:rPr>
              <a:t>× </a:t>
            </a:r>
            <a:r>
              <a:rPr lang="en-US" sz="1459">
                <a:solidFill>
                  <a:srgbClr val="231F20"/>
                </a:solidFill>
                <a:latin typeface="Segoe UI"/>
              </a:rPr>
              <a:t>288 (CIF)</a:t>
            </a:r>
          </a:p>
          <a:p>
            <a:pPr defTabSz="806867">
              <a:lnSpc>
                <a:spcPts val="2573"/>
              </a:lnSpc>
              <a:tabLst>
                <a:tab pos="168097" algn="l"/>
                <a:tab pos="257749" algn="l"/>
                <a:tab pos="493085" algn="l"/>
              </a:tabLst>
              <a:defRPr/>
            </a:pPr>
            <a:r>
              <a:rPr lang="en-US" sz="1459">
                <a:solidFill>
                  <a:srgbClr val="231F20"/>
                </a:solidFill>
                <a:latin typeface="Segoe UI"/>
              </a:rPr>
              <a:t>		352 </a:t>
            </a:r>
            <a:r>
              <a:rPr lang="en-US" sz="1459" i="1">
                <a:solidFill>
                  <a:srgbClr val="231F20"/>
                </a:solidFill>
                <a:latin typeface="Segoe UI"/>
              </a:rPr>
              <a:t>× </a:t>
            </a:r>
            <a:r>
              <a:rPr lang="en-US" sz="1459">
                <a:solidFill>
                  <a:srgbClr val="231F20"/>
                </a:solidFill>
                <a:latin typeface="Segoe UI"/>
              </a:rPr>
              <a:t>288 (CIF)</a:t>
            </a:r>
          </a:p>
          <a:p>
            <a:pPr defTabSz="806867">
              <a:lnSpc>
                <a:spcPts val="2520"/>
              </a:lnSpc>
              <a:tabLst>
                <a:tab pos="168097" algn="l"/>
                <a:tab pos="257749" algn="l"/>
                <a:tab pos="493085" algn="l"/>
              </a:tabLst>
              <a:defRPr/>
            </a:pPr>
            <a:r>
              <a:rPr lang="en-US" sz="1459">
                <a:solidFill>
                  <a:srgbClr val="231F20"/>
                </a:solidFill>
                <a:latin typeface="Segoe UI"/>
              </a:rPr>
              <a:t>720 </a:t>
            </a:r>
            <a:r>
              <a:rPr lang="en-US" sz="1459" i="1">
                <a:solidFill>
                  <a:srgbClr val="231F20"/>
                </a:solidFill>
                <a:latin typeface="Segoe UI"/>
              </a:rPr>
              <a:t>× </a:t>
            </a:r>
            <a:r>
              <a:rPr lang="en-US" sz="1459">
                <a:solidFill>
                  <a:srgbClr val="231F20"/>
                </a:solidFill>
                <a:latin typeface="Segoe UI"/>
              </a:rPr>
              <a:t>576 (CCIR601)</a:t>
            </a:r>
          </a:p>
          <a:p>
            <a:pPr defTabSz="806867">
              <a:lnSpc>
                <a:spcPts val="2520"/>
              </a:lnSpc>
              <a:tabLst>
                <a:tab pos="168097" algn="l"/>
                <a:tab pos="257749" algn="l"/>
                <a:tab pos="493085" algn="l"/>
              </a:tabLst>
              <a:defRPr/>
            </a:pPr>
            <a:r>
              <a:rPr lang="en-US" sz="1459">
                <a:solidFill>
                  <a:srgbClr val="231F20"/>
                </a:solidFill>
                <a:latin typeface="Segoe UI"/>
              </a:rPr>
              <a:t>1920 </a:t>
            </a:r>
            <a:r>
              <a:rPr lang="en-US" sz="1459" i="1">
                <a:solidFill>
                  <a:srgbClr val="231F20"/>
                </a:solidFill>
                <a:latin typeface="Segoe UI"/>
              </a:rPr>
              <a:t>× </a:t>
            </a:r>
            <a:r>
              <a:rPr lang="en-US" sz="1459">
                <a:solidFill>
                  <a:srgbClr val="231F20"/>
                </a:solidFill>
                <a:latin typeface="Segoe UI"/>
              </a:rPr>
              <a:t>1080 (HDTV)</a:t>
            </a:r>
          </a:p>
        </p:txBody>
      </p:sp>
      <p:sp>
        <p:nvSpPr>
          <p:cNvPr id="14" name="TextBox 13"/>
          <p:cNvSpPr txBox="1"/>
          <p:nvPr/>
        </p:nvSpPr>
        <p:spPr>
          <a:xfrm>
            <a:off x="6848477" y="2452558"/>
            <a:ext cx="748603" cy="2769989"/>
          </a:xfrm>
          <a:prstGeom prst="rect">
            <a:avLst/>
          </a:prstGeom>
          <a:noFill/>
        </p:spPr>
        <p:txBody>
          <a:bodyPr vert="horz" wrap="none" lIns="0" tIns="0" rIns="0" bIns="0" rtlCol="0">
            <a:spAutoFit/>
          </a:bodyPr>
          <a:lstStyle/>
          <a:p>
            <a:pPr defTabSz="806867">
              <a:lnSpc>
                <a:spcPts val="1254"/>
              </a:lnSpc>
              <a:tabLst>
                <a:tab pos="123271" algn="l"/>
                <a:tab pos="190510" algn="l"/>
                <a:tab pos="212923" algn="l"/>
                <a:tab pos="246543" algn="l"/>
                <a:tab pos="268956" algn="l"/>
              </a:tabLst>
              <a:defRPr/>
            </a:pPr>
            <a:r>
              <a:rPr lang="en-US" sz="1459">
                <a:solidFill>
                  <a:srgbClr val="231F20"/>
                </a:solidFill>
                <a:latin typeface="Segoe UI"/>
              </a:rPr>
              <a:t>(bits/sec)</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91"/>
              </a:lnSpc>
              <a:tabLst>
                <a:tab pos="123271" algn="l"/>
                <a:tab pos="190510" algn="l"/>
                <a:tab pos="212923" algn="l"/>
                <a:tab pos="246543" algn="l"/>
                <a:tab pos="268956" algn="l"/>
              </a:tabLst>
              <a:defRPr/>
            </a:pPr>
            <a:r>
              <a:rPr lang="en-US" sz="1459">
                <a:solidFill>
                  <a:srgbClr val="231F20"/>
                </a:solidFill>
                <a:latin typeface="Segoe UI"/>
              </a:rPr>
              <a:t>				64 k</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38"/>
              </a:lnSpc>
              <a:tabLst>
                <a:tab pos="123271" algn="l"/>
                <a:tab pos="190510" algn="l"/>
                <a:tab pos="212923" algn="l"/>
                <a:tab pos="246543" algn="l"/>
                <a:tab pos="268956" algn="l"/>
              </a:tabLst>
              <a:defRPr/>
            </a:pPr>
            <a:r>
              <a:rPr lang="en-US" sz="1459">
                <a:solidFill>
                  <a:srgbClr val="231F20"/>
                </a:solidFill>
                <a:latin typeface="Segoe UI"/>
              </a:rPr>
              <a:t>		128 k</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38"/>
              </a:lnSpc>
              <a:tabLst>
                <a:tab pos="123271" algn="l"/>
                <a:tab pos="190510" algn="l"/>
                <a:tab pos="212923" algn="l"/>
                <a:tab pos="246543" algn="l"/>
                <a:tab pos="268956" algn="l"/>
              </a:tabLst>
              <a:defRPr/>
            </a:pPr>
            <a:r>
              <a:rPr lang="en-US" sz="1459">
                <a:solidFill>
                  <a:srgbClr val="231F20"/>
                </a:solidFill>
                <a:latin typeface="Segoe UI"/>
              </a:rPr>
              <a:t>		384 k</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91"/>
              </a:lnSpc>
              <a:tabLst>
                <a:tab pos="123271" algn="l"/>
                <a:tab pos="190510" algn="l"/>
                <a:tab pos="212923" algn="l"/>
                <a:tab pos="246543" algn="l"/>
                <a:tab pos="268956" algn="l"/>
              </a:tabLst>
              <a:defRPr/>
            </a:pPr>
            <a:r>
              <a:rPr lang="en-US" sz="1459">
                <a:solidFill>
                  <a:srgbClr val="231F20"/>
                </a:solidFill>
                <a:latin typeface="Segoe UI"/>
              </a:rPr>
              <a:t>		384 k</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27"/>
              </a:lnSpc>
              <a:tabLst>
                <a:tab pos="123271" algn="l"/>
                <a:tab pos="190510" algn="l"/>
                <a:tab pos="212923" algn="l"/>
                <a:tab pos="246543" algn="l"/>
                <a:tab pos="268956" algn="l"/>
              </a:tabLst>
              <a:defRPr/>
            </a:pPr>
            <a:r>
              <a:rPr lang="en-US" sz="1459">
                <a:solidFill>
                  <a:srgbClr val="231F20"/>
                </a:solidFill>
                <a:latin typeface="Segoe UI"/>
              </a:rPr>
              <a:t>					2 M</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91"/>
              </a:lnSpc>
              <a:tabLst>
                <a:tab pos="123271" algn="l"/>
                <a:tab pos="190510" algn="l"/>
                <a:tab pos="212923" algn="l"/>
                <a:tab pos="246543" algn="l"/>
                <a:tab pos="268956" algn="l"/>
              </a:tabLst>
              <a:defRPr/>
            </a:pPr>
            <a:r>
              <a:rPr lang="en-US" sz="1459">
                <a:solidFill>
                  <a:srgbClr val="231F20"/>
                </a:solidFill>
                <a:latin typeface="Segoe UI"/>
              </a:rPr>
              <a:t>					2 M</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38"/>
              </a:lnSpc>
              <a:tabLst>
                <a:tab pos="123271" algn="l"/>
                <a:tab pos="190510" algn="l"/>
                <a:tab pos="212923" algn="l"/>
                <a:tab pos="246543" algn="l"/>
                <a:tab pos="268956" algn="l"/>
              </a:tabLst>
              <a:defRPr/>
            </a:pPr>
            <a:r>
              <a:rPr lang="en-US" sz="1459">
                <a:solidFill>
                  <a:srgbClr val="231F20"/>
                </a:solidFill>
                <a:latin typeface="Segoe UI"/>
              </a:rPr>
              <a:t>			15 M</a:t>
            </a:r>
          </a:p>
          <a:p>
            <a:pPr defTabSz="806867">
              <a:lnSpc>
                <a:spcPts val="882"/>
              </a:lnSpc>
              <a:tabLst>
                <a:tab pos="123271" algn="l"/>
                <a:tab pos="190510" algn="l"/>
                <a:tab pos="212923" algn="l"/>
                <a:tab pos="246543" algn="l"/>
                <a:tab pos="268956" algn="l"/>
              </a:tabLst>
              <a:defRPr/>
            </a:pPr>
            <a:endParaRPr lang="en-US" sz="1459">
              <a:solidFill>
                <a:srgbClr val="231F20"/>
              </a:solidFill>
              <a:latin typeface="Segoe UI"/>
            </a:endParaRPr>
          </a:p>
          <a:p>
            <a:pPr defTabSz="806867">
              <a:lnSpc>
                <a:spcPts val="1638"/>
              </a:lnSpc>
              <a:tabLst>
                <a:tab pos="123271" algn="l"/>
                <a:tab pos="190510" algn="l"/>
                <a:tab pos="212923" algn="l"/>
                <a:tab pos="246543" algn="l"/>
                <a:tab pos="268956" algn="l"/>
              </a:tabLst>
              <a:defRPr/>
            </a:pPr>
            <a:r>
              <a:rPr lang="en-US" sz="1459">
                <a:solidFill>
                  <a:srgbClr val="231F20"/>
                </a:solidFill>
                <a:latin typeface="Segoe UI"/>
              </a:rPr>
              <a:t>	38.4 M</a:t>
            </a:r>
          </a:p>
        </p:txBody>
      </p:sp>
      <p:sp>
        <p:nvSpPr>
          <p:cNvPr id="15" name="TextBox 14"/>
          <p:cNvSpPr txBox="1"/>
          <p:nvPr/>
        </p:nvSpPr>
        <p:spPr>
          <a:xfrm>
            <a:off x="8130877" y="2452558"/>
            <a:ext cx="809324" cy="2769989"/>
          </a:xfrm>
          <a:prstGeom prst="rect">
            <a:avLst/>
          </a:prstGeom>
          <a:noFill/>
        </p:spPr>
        <p:txBody>
          <a:bodyPr vert="horz" wrap="none" lIns="0" tIns="0" rIns="0" bIns="0" rtlCol="0">
            <a:spAutoFit/>
          </a:bodyPr>
          <a:lstStyle/>
          <a:p>
            <a:pPr defTabSz="806867">
              <a:lnSpc>
                <a:spcPts val="1254"/>
              </a:lnSpc>
              <a:tabLst>
                <a:tab pos="347401" algn="l"/>
                <a:tab pos="403433" algn="l"/>
              </a:tabLst>
              <a:defRPr/>
            </a:pPr>
            <a:r>
              <a:rPr lang="en-US" sz="1459">
                <a:solidFill>
                  <a:srgbClr val="231F20"/>
                </a:solidFill>
                <a:latin typeface="Segoe UI"/>
              </a:rPr>
              <a:t>of objects</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91"/>
              </a:lnSpc>
              <a:tabLst>
                <a:tab pos="347401" algn="l"/>
                <a:tab pos="403433" algn="l"/>
              </a:tabLst>
              <a:defRPr/>
            </a:pPr>
            <a:r>
              <a:rPr lang="en-US" sz="1459">
                <a:solidFill>
                  <a:srgbClr val="231F20"/>
                </a:solidFill>
                <a:latin typeface="Segoe UI"/>
              </a:rPr>
              <a:t>		4</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38"/>
              </a:lnSpc>
              <a:tabLst>
                <a:tab pos="347401" algn="l"/>
                <a:tab pos="403433" algn="l"/>
              </a:tabLst>
              <a:defRPr/>
            </a:pPr>
            <a:r>
              <a:rPr lang="en-US" sz="1459">
                <a:solidFill>
                  <a:srgbClr val="231F20"/>
                </a:solidFill>
                <a:latin typeface="Segoe UI"/>
              </a:rPr>
              <a:t>		4</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38"/>
              </a:lnSpc>
              <a:tabLst>
                <a:tab pos="347401" algn="l"/>
                <a:tab pos="403433" algn="l"/>
              </a:tabLst>
              <a:defRPr/>
            </a:pPr>
            <a:r>
              <a:rPr lang="en-US" sz="1459">
                <a:solidFill>
                  <a:srgbClr val="231F20"/>
                </a:solidFill>
                <a:latin typeface="Segoe UI"/>
              </a:rPr>
              <a:t>		4</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91"/>
              </a:lnSpc>
              <a:tabLst>
                <a:tab pos="347401" algn="l"/>
                <a:tab pos="403433" algn="l"/>
              </a:tabLst>
              <a:defRPr/>
            </a:pPr>
            <a:r>
              <a:rPr lang="en-US" sz="1459">
                <a:solidFill>
                  <a:srgbClr val="231F20"/>
                </a:solidFill>
                <a:latin typeface="Segoe UI"/>
              </a:rPr>
              <a:t>		4</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27"/>
              </a:lnSpc>
              <a:tabLst>
                <a:tab pos="347401" algn="l"/>
                <a:tab pos="403433" algn="l"/>
              </a:tabLst>
              <a:defRPr/>
            </a:pPr>
            <a:r>
              <a:rPr lang="en-US" sz="1459">
                <a:solidFill>
                  <a:srgbClr val="231F20"/>
                </a:solidFill>
                <a:latin typeface="Segoe UI"/>
              </a:rPr>
              <a:t>	16</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91"/>
              </a:lnSpc>
              <a:tabLst>
                <a:tab pos="347401" algn="l"/>
                <a:tab pos="403433" algn="l"/>
              </a:tabLst>
              <a:defRPr/>
            </a:pPr>
            <a:r>
              <a:rPr lang="en-US" sz="1459">
                <a:solidFill>
                  <a:srgbClr val="231F20"/>
                </a:solidFill>
                <a:latin typeface="Segoe UI"/>
              </a:rPr>
              <a:t>	16</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38"/>
              </a:lnSpc>
              <a:tabLst>
                <a:tab pos="347401" algn="l"/>
                <a:tab pos="403433" algn="l"/>
              </a:tabLst>
              <a:defRPr/>
            </a:pPr>
            <a:r>
              <a:rPr lang="en-US" sz="1459">
                <a:solidFill>
                  <a:srgbClr val="231F20"/>
                </a:solidFill>
                <a:latin typeface="Segoe UI"/>
              </a:rPr>
              <a:t>	32</a:t>
            </a:r>
          </a:p>
          <a:p>
            <a:pPr defTabSz="806867">
              <a:lnSpc>
                <a:spcPts val="882"/>
              </a:lnSpc>
              <a:tabLst>
                <a:tab pos="347401" algn="l"/>
                <a:tab pos="403433" algn="l"/>
              </a:tabLst>
              <a:defRPr/>
            </a:pPr>
            <a:endParaRPr lang="en-US" sz="1459">
              <a:solidFill>
                <a:srgbClr val="231F20"/>
              </a:solidFill>
              <a:latin typeface="Segoe UI"/>
            </a:endParaRPr>
          </a:p>
          <a:p>
            <a:pPr defTabSz="806867">
              <a:lnSpc>
                <a:spcPts val="1638"/>
              </a:lnSpc>
              <a:tabLst>
                <a:tab pos="347401" algn="l"/>
                <a:tab pos="403433" algn="l"/>
              </a:tabLst>
              <a:defRPr/>
            </a:pPr>
            <a:r>
              <a:rPr lang="en-US" sz="1459">
                <a:solidFill>
                  <a:srgbClr val="231F20"/>
                </a:solidFill>
                <a:latin typeface="Segoe UI"/>
              </a:rPr>
              <a:t>	32</a:t>
            </a:r>
          </a:p>
        </p:txBody>
      </p:sp>
      <p:sp>
        <p:nvSpPr>
          <p:cNvPr id="19" name="Footer Placeholder 18">
            <a:extLst>
              <a:ext uri="{FF2B5EF4-FFF2-40B4-BE49-F238E27FC236}">
                <a16:creationId xmlns:a16="http://schemas.microsoft.com/office/drawing/2014/main" id="{F3A4F07F-5547-4407-927B-3E276A712E4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0523529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7F3.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74914" cy="5642570"/>
          </a:xfrm>
          <a:prstGeom prst="rect">
            <a:avLst/>
          </a:prstGeom>
          <a:noFill/>
        </p:spPr>
        <p:txBody>
          <a:bodyPr vert="horz" wrap="none" lIns="0" tIns="0" rIns="0" bIns="0" rtlCol="0">
            <a:spAutoFit/>
          </a:bodyPr>
          <a:lstStyle/>
          <a:p>
            <a:pPr defTabSz="806867">
              <a:lnSpc>
                <a:spcPts val="1045"/>
              </a:lnSpc>
              <a:tabLst>
                <a:tab pos="190510" algn="l"/>
                <a:tab pos="425846" algn="l"/>
                <a:tab pos="1423223"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1423223" algn="l"/>
              </a:tabLst>
              <a:defRPr/>
            </a:pPr>
            <a:endParaRPr lang="en-US" sz="1215" i="1">
              <a:solidFill>
                <a:srgbClr val="231F20"/>
              </a:solidFill>
              <a:latin typeface="Segoe UI"/>
            </a:endParaRPr>
          </a:p>
          <a:p>
            <a:pPr defTabSz="806867">
              <a:lnSpc>
                <a:spcPts val="882"/>
              </a:lnSpc>
              <a:tabLst>
                <a:tab pos="190510" algn="l"/>
                <a:tab pos="425846" algn="l"/>
                <a:tab pos="1423223" algn="l"/>
              </a:tabLst>
              <a:defRPr/>
            </a:pPr>
            <a:endParaRPr lang="en-US" sz="1215" i="1">
              <a:solidFill>
                <a:srgbClr val="231F20"/>
              </a:solidFill>
              <a:latin typeface="Segoe UI"/>
            </a:endParaRPr>
          </a:p>
          <a:p>
            <a:pPr defTabSz="806867">
              <a:lnSpc>
                <a:spcPts val="882"/>
              </a:lnSpc>
              <a:tabLst>
                <a:tab pos="190510" algn="l"/>
                <a:tab pos="425846" algn="l"/>
                <a:tab pos="1423223" algn="l"/>
              </a:tabLst>
              <a:defRPr/>
            </a:pPr>
            <a:endParaRPr lang="en-US" sz="1215" i="1">
              <a:solidFill>
                <a:srgbClr val="231F20"/>
              </a:solidFill>
              <a:latin typeface="Segoe UI"/>
            </a:endParaRPr>
          </a:p>
          <a:p>
            <a:pPr defTabSz="806867">
              <a:lnSpc>
                <a:spcPts val="2240"/>
              </a:lnSpc>
              <a:tabLst>
                <a:tab pos="190510" algn="l"/>
                <a:tab pos="425846" algn="l"/>
                <a:tab pos="1423223" algn="l"/>
              </a:tabLst>
              <a:defRPr/>
            </a:pPr>
            <a:r>
              <a:rPr lang="en-US" sz="1215" i="1">
                <a:solidFill>
                  <a:srgbClr val="231F20"/>
                </a:solidFill>
                <a:latin typeface="Segoe UI"/>
              </a:rPr>
              <a:t>			</a:t>
            </a:r>
            <a:r>
              <a:rPr lang="en-US" sz="2100" b="1">
                <a:solidFill>
                  <a:srgbClr val="231F20"/>
                </a:solidFill>
                <a:latin typeface="Segoe UI"/>
              </a:rPr>
              <a:t>12.5   MPEG-4 Part10/H.264</a:t>
            </a:r>
          </a:p>
          <a:p>
            <a:pPr defTabSz="806867">
              <a:lnSpc>
                <a:spcPts val="882"/>
              </a:lnSpc>
              <a:tabLst>
                <a:tab pos="190510" algn="l"/>
                <a:tab pos="425846" algn="l"/>
                <a:tab pos="1423223" algn="l"/>
              </a:tabLst>
              <a:defRPr/>
            </a:pPr>
            <a:endParaRPr lang="en-US" sz="2100" b="1">
              <a:solidFill>
                <a:srgbClr val="231F20"/>
              </a:solidFill>
              <a:latin typeface="Segoe UI"/>
            </a:endParaRPr>
          </a:p>
          <a:p>
            <a:pPr defTabSz="806867">
              <a:lnSpc>
                <a:spcPts val="882"/>
              </a:lnSpc>
              <a:tabLst>
                <a:tab pos="190510" algn="l"/>
                <a:tab pos="425846" algn="l"/>
                <a:tab pos="1423223" algn="l"/>
              </a:tabLst>
              <a:defRPr/>
            </a:pPr>
            <a:endParaRPr lang="en-US" sz="2100" b="1">
              <a:solidFill>
                <a:srgbClr val="231F20"/>
              </a:solidFill>
              <a:latin typeface="Segoe UI"/>
            </a:endParaRPr>
          </a:p>
          <a:p>
            <a:pPr defTabSz="806867">
              <a:lnSpc>
                <a:spcPts val="882"/>
              </a:lnSpc>
              <a:tabLst>
                <a:tab pos="190510" algn="l"/>
                <a:tab pos="425846" algn="l"/>
                <a:tab pos="1423223" algn="l"/>
              </a:tabLst>
              <a:defRPr/>
            </a:pPr>
            <a:endParaRPr lang="en-US" sz="2100" b="1">
              <a:solidFill>
                <a:srgbClr val="231F20"/>
              </a:solidFill>
              <a:latin typeface="Segoe UI"/>
            </a:endParaRPr>
          </a:p>
          <a:p>
            <a:pPr defTabSz="806867">
              <a:lnSpc>
                <a:spcPts val="882"/>
              </a:lnSpc>
              <a:tabLst>
                <a:tab pos="190510" algn="l"/>
                <a:tab pos="425846" algn="l"/>
                <a:tab pos="1423223" algn="l"/>
              </a:tabLst>
              <a:defRPr/>
            </a:pPr>
            <a:endParaRPr lang="en-US" sz="2100" b="1">
              <a:solidFill>
                <a:srgbClr val="231F20"/>
              </a:solidFill>
              <a:latin typeface="Segoe UI"/>
            </a:endParaRPr>
          </a:p>
          <a:p>
            <a:pPr defTabSz="806867">
              <a:lnSpc>
                <a:spcPts val="882"/>
              </a:lnSpc>
              <a:tabLst>
                <a:tab pos="190510" algn="l"/>
                <a:tab pos="425846" algn="l"/>
                <a:tab pos="1423223" algn="l"/>
              </a:tabLst>
              <a:defRPr/>
            </a:pPr>
            <a:endParaRPr lang="en-US" sz="2100" b="1">
              <a:solidFill>
                <a:srgbClr val="231F20"/>
              </a:solidFill>
              <a:latin typeface="Segoe UI"/>
            </a:endParaRPr>
          </a:p>
          <a:p>
            <a:pPr defTabSz="806867">
              <a:lnSpc>
                <a:spcPts val="2277"/>
              </a:lnSpc>
              <a:tabLst>
                <a:tab pos="190510" algn="l"/>
                <a:tab pos="425846" algn="l"/>
                <a:tab pos="1423223"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H.264  video  compression  standard,  formerly known  as</a:t>
            </a:r>
          </a:p>
          <a:p>
            <a:pPr defTabSz="806867">
              <a:lnSpc>
                <a:spcPts val="2128"/>
              </a:lnSpc>
              <a:tabLst>
                <a:tab pos="190510" algn="l"/>
                <a:tab pos="425846" algn="l"/>
                <a:tab pos="1423223" algn="l"/>
              </a:tabLst>
              <a:defRPr/>
            </a:pPr>
            <a:r>
              <a:rPr lang="en-US" sz="1750">
                <a:solidFill>
                  <a:srgbClr val="231F20"/>
                </a:solidFill>
                <a:latin typeface="Segoe UI"/>
              </a:rPr>
              <a:t>		“H.26L”, is being developed by the Joint Video Team (JVT)</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1585"/>
              </a:lnSpc>
              <a:tabLst>
                <a:tab pos="190510" algn="l"/>
                <a:tab pos="425846" algn="l"/>
                <a:tab pos="1423223" algn="l"/>
              </a:tabLst>
              <a:defRPr/>
            </a:pPr>
            <a:r>
              <a:rPr lang="en-US" sz="1750">
                <a:solidFill>
                  <a:srgbClr val="231F20"/>
                </a:solidFill>
                <a:latin typeface="Segoe UI"/>
              </a:rPr>
              <a:t>		of ISO/IEC MPEG and ITU-T VCEG.</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2482"/>
              </a:lnSpc>
              <a:tabLst>
                <a:tab pos="190510" algn="l"/>
                <a:tab pos="425846" algn="l"/>
                <a:tab pos="1423223"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Preliminary studies using software based on this new standard</a:t>
            </a:r>
          </a:p>
          <a:p>
            <a:pPr defTabSz="806867">
              <a:lnSpc>
                <a:spcPts val="2128"/>
              </a:lnSpc>
              <a:tabLst>
                <a:tab pos="190510" algn="l"/>
                <a:tab pos="425846" algn="l"/>
                <a:tab pos="1423223" algn="l"/>
              </a:tabLst>
              <a:defRPr/>
            </a:pPr>
            <a:r>
              <a:rPr lang="en-US" sz="1750">
                <a:solidFill>
                  <a:srgbClr val="231F20"/>
                </a:solidFill>
                <a:latin typeface="Segoe UI"/>
              </a:rPr>
              <a:t>		suggests that H.264 oﬀers up to 30-50% better compression</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1585"/>
              </a:lnSpc>
              <a:tabLst>
                <a:tab pos="190510" algn="l"/>
                <a:tab pos="425846" algn="l"/>
                <a:tab pos="1423223" algn="l"/>
              </a:tabLst>
              <a:defRPr/>
            </a:pPr>
            <a:r>
              <a:rPr lang="en-US" sz="1750">
                <a:solidFill>
                  <a:srgbClr val="231F20"/>
                </a:solidFill>
                <a:latin typeface="Segoe UI"/>
              </a:rPr>
              <a:t>		than  MPEG-2,  and  up  to  30%  over  H.263+  and  MPEG-4</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1575"/>
              </a:lnSpc>
              <a:tabLst>
                <a:tab pos="190510" algn="l"/>
                <a:tab pos="425846" algn="l"/>
                <a:tab pos="1423223" algn="l"/>
              </a:tabLst>
              <a:defRPr/>
            </a:pPr>
            <a:r>
              <a:rPr lang="en-US" sz="1750">
                <a:solidFill>
                  <a:srgbClr val="231F20"/>
                </a:solidFill>
                <a:latin typeface="Segoe UI"/>
              </a:rPr>
              <a:t>		advanced simple proﬁle.</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2482"/>
              </a:lnSpc>
              <a:tabLst>
                <a:tab pos="190510" algn="l"/>
                <a:tab pos="425846" algn="l"/>
                <a:tab pos="1423223"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outcome of this work is actually two identical standards:</a:t>
            </a:r>
          </a:p>
          <a:p>
            <a:pPr defTabSz="806867">
              <a:lnSpc>
                <a:spcPts val="2128"/>
              </a:lnSpc>
              <a:tabLst>
                <a:tab pos="190510" algn="l"/>
                <a:tab pos="425846" algn="l"/>
                <a:tab pos="1423223" algn="l"/>
              </a:tabLst>
              <a:defRPr/>
            </a:pPr>
            <a:r>
              <a:rPr lang="en-US" sz="1750">
                <a:solidFill>
                  <a:srgbClr val="231F20"/>
                </a:solidFill>
                <a:latin typeface="Segoe UI"/>
              </a:rPr>
              <a:t>		</a:t>
            </a:r>
            <a:r>
              <a:rPr lang="en-US" sz="1750" b="1">
                <a:solidFill>
                  <a:srgbClr val="231F20"/>
                </a:solidFill>
                <a:latin typeface="Segoe UI"/>
              </a:rPr>
              <a:t>ISO MPEG-4 Part10 </a:t>
            </a:r>
            <a:r>
              <a:rPr lang="en-US" sz="1750">
                <a:solidFill>
                  <a:srgbClr val="231F20"/>
                </a:solidFill>
                <a:latin typeface="Segoe UI"/>
              </a:rPr>
              <a:t>and </a:t>
            </a:r>
            <a:r>
              <a:rPr lang="en-US" sz="1750" b="1">
                <a:solidFill>
                  <a:srgbClr val="231F20"/>
                </a:solidFill>
                <a:latin typeface="Segoe UI"/>
              </a:rPr>
              <a:t>ITU-T H.264</a:t>
            </a:r>
            <a:r>
              <a:rPr lang="en-US" sz="1750">
                <a:solidFill>
                  <a:srgbClr val="231F20"/>
                </a:solidFill>
                <a:latin typeface="Segoe UI"/>
              </a:rPr>
              <a:t>.</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2482"/>
              </a:lnSpc>
              <a:tabLst>
                <a:tab pos="190510" algn="l"/>
                <a:tab pos="425846" algn="l"/>
                <a:tab pos="1423223"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H.264  is  currently  one  of  the  leading  candidates  to  carry</a:t>
            </a:r>
          </a:p>
          <a:p>
            <a:pPr defTabSz="806867">
              <a:lnSpc>
                <a:spcPts val="2139"/>
              </a:lnSpc>
              <a:tabLst>
                <a:tab pos="190510" algn="l"/>
                <a:tab pos="425846" algn="l"/>
                <a:tab pos="1423223" algn="l"/>
              </a:tabLst>
              <a:defRPr/>
            </a:pPr>
            <a:r>
              <a:rPr lang="en-US" sz="1750">
                <a:solidFill>
                  <a:srgbClr val="231F20"/>
                </a:solidFill>
                <a:latin typeface="Segoe UI"/>
              </a:rPr>
              <a:t>		High Deﬁnition TV (HDTV) video content on many potential</a:t>
            </a:r>
          </a:p>
          <a:p>
            <a:pPr defTabSz="806867">
              <a:lnSpc>
                <a:spcPts val="882"/>
              </a:lnSpc>
              <a:tabLst>
                <a:tab pos="190510" algn="l"/>
                <a:tab pos="425846" algn="l"/>
                <a:tab pos="1423223" algn="l"/>
              </a:tabLst>
              <a:defRPr/>
            </a:pPr>
            <a:endParaRPr lang="en-US" sz="1750">
              <a:solidFill>
                <a:srgbClr val="231F20"/>
              </a:solidFill>
              <a:latin typeface="Segoe UI"/>
            </a:endParaRPr>
          </a:p>
          <a:p>
            <a:pPr defTabSz="806867">
              <a:lnSpc>
                <a:spcPts val="1575"/>
              </a:lnSpc>
              <a:tabLst>
                <a:tab pos="190510" algn="l"/>
                <a:tab pos="425846" algn="l"/>
                <a:tab pos="1423223" algn="l"/>
              </a:tabLst>
              <a:defRPr/>
            </a:pPr>
            <a:r>
              <a:rPr lang="en-US" sz="1750">
                <a:solidFill>
                  <a:srgbClr val="231F20"/>
                </a:solidFill>
                <a:latin typeface="Segoe UI"/>
              </a:rPr>
              <a:t>		applications.</a:t>
            </a:r>
          </a:p>
        </p:txBody>
      </p:sp>
      <p:sp>
        <p:nvSpPr>
          <p:cNvPr id="8" name="Footer Placeholder 7">
            <a:extLst>
              <a:ext uri="{FF2B5EF4-FFF2-40B4-BE49-F238E27FC236}">
                <a16:creationId xmlns:a16="http://schemas.microsoft.com/office/drawing/2014/main" id="{DB036FC8-BEEE-4D2F-AD5E-AEFCD485927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3517883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8E3C.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711453" cy="5655394"/>
          </a:xfrm>
          <a:prstGeom prst="rect">
            <a:avLst/>
          </a:prstGeom>
          <a:noFill/>
        </p:spPr>
        <p:txBody>
          <a:bodyPr vert="horz" wrap="none" lIns="0" tIns="0" rIns="0" bIns="0" rtlCol="0">
            <a:spAutoFit/>
          </a:bodyPr>
          <a:lstStyle/>
          <a:p>
            <a:pPr defTabSz="806867">
              <a:lnSpc>
                <a:spcPts val="1045"/>
              </a:lnSpc>
              <a:tabLst>
                <a:tab pos="190510" algn="l"/>
                <a:tab pos="493085" algn="l"/>
                <a:tab pos="750834" algn="l"/>
                <a:tab pos="762041" algn="l"/>
              </a:tabLst>
              <a:defRPr/>
            </a:pPr>
            <a:r>
              <a:rPr lang="en-US" sz="1215" i="1">
                <a:solidFill>
                  <a:srgbClr val="231F20"/>
                </a:solidFill>
                <a:latin typeface="Segoe UI"/>
              </a:rPr>
              <a:t>Fundamentals of Multimedia, Chapter 12</a:t>
            </a: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882"/>
              </a:lnSpc>
              <a:tabLst>
                <a:tab pos="190510" algn="l"/>
                <a:tab pos="493085" algn="l"/>
                <a:tab pos="750834" algn="l"/>
                <a:tab pos="762041" algn="l"/>
              </a:tabLst>
              <a:defRPr/>
            </a:pPr>
            <a:endParaRPr lang="en-US" sz="1215" i="1">
              <a:solidFill>
                <a:srgbClr val="231F20"/>
              </a:solidFill>
              <a:latin typeface="Segoe UI"/>
            </a:endParaRPr>
          </a:p>
          <a:p>
            <a:pPr defTabSz="806867">
              <a:lnSpc>
                <a:spcPts val="3105"/>
              </a:lnSpc>
              <a:tabLst>
                <a:tab pos="190510" algn="l"/>
                <a:tab pos="493085" algn="l"/>
                <a:tab pos="750834" algn="l"/>
                <a:tab pos="762041" algn="l"/>
              </a:tabLst>
              <a:defRPr/>
            </a:pPr>
            <a:r>
              <a:rPr lang="en-US" sz="1215" i="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Core Features</a:t>
            </a:r>
          </a:p>
          <a:p>
            <a:pPr defTabSz="806867">
              <a:lnSpc>
                <a:spcPts val="882"/>
              </a:lnSpc>
              <a:tabLst>
                <a:tab pos="190510" algn="l"/>
                <a:tab pos="493085" algn="l"/>
                <a:tab pos="750834" algn="l"/>
                <a:tab pos="762041" algn="l"/>
              </a:tabLst>
              <a:defRPr/>
            </a:pPr>
            <a:endParaRPr lang="en-US" sz="1750" b="1">
              <a:solidFill>
                <a:srgbClr val="231F20"/>
              </a:solidFill>
              <a:latin typeface="Segoe UI"/>
            </a:endParaRPr>
          </a:p>
          <a:p>
            <a:pPr defTabSz="806867">
              <a:lnSpc>
                <a:spcPts val="882"/>
              </a:lnSpc>
              <a:tabLst>
                <a:tab pos="190510" algn="l"/>
                <a:tab pos="493085" algn="l"/>
                <a:tab pos="750834" algn="l"/>
                <a:tab pos="762041" algn="l"/>
              </a:tabLst>
              <a:defRPr/>
            </a:pPr>
            <a:endParaRPr lang="en-US" sz="1750" b="1">
              <a:solidFill>
                <a:srgbClr val="231F20"/>
              </a:solidFill>
              <a:latin typeface="Segoe UI"/>
            </a:endParaRPr>
          </a:p>
          <a:p>
            <a:pPr defTabSz="806867">
              <a:lnSpc>
                <a:spcPts val="2343"/>
              </a:lnSpc>
              <a:tabLst>
                <a:tab pos="190510" algn="l"/>
                <a:tab pos="493085" algn="l"/>
                <a:tab pos="750834" algn="l"/>
                <a:tab pos="762041" algn="l"/>
              </a:tabLst>
              <a:defRPr/>
            </a:pPr>
            <a:r>
              <a:rPr lang="en-US" sz="1750" b="1">
                <a:solidFill>
                  <a:srgbClr val="231F20"/>
                </a:solidFill>
                <a:latin typeface="Segoe UI"/>
              </a:rPr>
              <a:t>		– </a:t>
            </a:r>
            <a:r>
              <a:rPr lang="en-US" sz="1750">
                <a:solidFill>
                  <a:srgbClr val="231F20"/>
                </a:solidFill>
                <a:latin typeface="Segoe UI"/>
              </a:rPr>
              <a:t>VLC-Based Entropy Decoding:</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241"/>
              </a:lnSpc>
              <a:tabLst>
                <a:tab pos="190510" algn="l"/>
                <a:tab pos="493085" algn="l"/>
                <a:tab pos="750834" algn="l"/>
                <a:tab pos="762041" algn="l"/>
              </a:tabLst>
              <a:defRPr/>
            </a:pPr>
            <a:r>
              <a:rPr lang="en-US" sz="1750">
                <a:solidFill>
                  <a:srgbClr val="231F20"/>
                </a:solidFill>
                <a:latin typeface="Segoe UI"/>
              </a:rPr>
              <a:t>			Two entropy methods are used in the variable-length en-</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75"/>
              </a:lnSpc>
              <a:tabLst>
                <a:tab pos="190510" algn="l"/>
                <a:tab pos="493085" algn="l"/>
                <a:tab pos="750834" algn="l"/>
                <a:tab pos="762041" algn="l"/>
              </a:tabLst>
              <a:defRPr/>
            </a:pPr>
            <a:r>
              <a:rPr lang="en-US" sz="1750">
                <a:solidFill>
                  <a:srgbClr val="231F20"/>
                </a:solidFill>
                <a:latin typeface="Segoe UI"/>
              </a:rPr>
              <a:t>			tropy decoder:  Uniﬁed-VLC (UVLC) and Context Adap-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75"/>
              </a:lnSpc>
              <a:tabLst>
                <a:tab pos="190510" algn="l"/>
                <a:tab pos="493085" algn="l"/>
                <a:tab pos="750834" algn="l"/>
                <a:tab pos="762041" algn="l"/>
              </a:tabLst>
              <a:defRPr/>
            </a:pPr>
            <a:r>
              <a:rPr lang="en-US" sz="1750">
                <a:solidFill>
                  <a:srgbClr val="231F20"/>
                </a:solidFill>
                <a:latin typeface="Segoe UI"/>
              </a:rPr>
              <a:t>			tive VLC (CAVLC).</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315"/>
              </a:lnSpc>
              <a:tabLst>
                <a:tab pos="190510" algn="l"/>
                <a:tab pos="493085"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Motion Compensation (P-Prediction):</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560"/>
              </a:lnSpc>
              <a:tabLst>
                <a:tab pos="190510" algn="l"/>
                <a:tab pos="493085" algn="l"/>
                <a:tab pos="750834" algn="l"/>
                <a:tab pos="762041" algn="l"/>
              </a:tabLst>
              <a:defRPr/>
            </a:pPr>
            <a:r>
              <a:rPr lang="en-US" sz="1750">
                <a:solidFill>
                  <a:srgbClr val="231F20"/>
                </a:solidFill>
                <a:latin typeface="Segoe UI"/>
              </a:rPr>
              <a:t>			Uses a tree-structured motion segmentation down to 4 </a:t>
            </a:r>
            <a:r>
              <a:rPr lang="en-US" sz="1750" i="1">
                <a:solidFill>
                  <a:srgbClr val="231F20"/>
                </a:solidFill>
                <a:latin typeface="Segoe UI"/>
              </a:rPr>
              <a:t>× </a:t>
            </a:r>
            <a:r>
              <a:rPr lang="en-US" sz="1750">
                <a:solidFill>
                  <a:srgbClr val="231F20"/>
                </a:solidFill>
                <a:latin typeface="Segoe UI"/>
              </a:rPr>
              <a:t>4</a:t>
            </a:r>
          </a:p>
          <a:p>
            <a:pPr defTabSz="806867">
              <a:lnSpc>
                <a:spcPts val="2467"/>
              </a:lnSpc>
              <a:tabLst>
                <a:tab pos="190510" algn="l"/>
                <a:tab pos="493085" algn="l"/>
                <a:tab pos="750834" algn="l"/>
                <a:tab pos="762041" algn="l"/>
              </a:tabLst>
              <a:defRPr/>
            </a:pPr>
            <a:r>
              <a:rPr lang="en-US" sz="1750">
                <a:solidFill>
                  <a:srgbClr val="231F20"/>
                </a:solidFill>
                <a:latin typeface="Segoe UI"/>
              </a:rPr>
              <a:t>			block size (16 </a:t>
            </a:r>
            <a:r>
              <a:rPr lang="en-US" sz="1750" i="1">
                <a:solidFill>
                  <a:srgbClr val="231F20"/>
                </a:solidFill>
                <a:latin typeface="Segoe UI"/>
              </a:rPr>
              <a:t>× </a:t>
            </a:r>
            <a:r>
              <a:rPr lang="en-US" sz="1750">
                <a:solidFill>
                  <a:srgbClr val="231F20"/>
                </a:solidFill>
                <a:latin typeface="Segoe UI"/>
              </a:rPr>
              <a:t>16, 16 </a:t>
            </a:r>
            <a:r>
              <a:rPr lang="en-US" sz="1750" i="1">
                <a:solidFill>
                  <a:srgbClr val="231F20"/>
                </a:solidFill>
                <a:latin typeface="Segoe UI"/>
              </a:rPr>
              <a:t>× </a:t>
            </a:r>
            <a:r>
              <a:rPr lang="en-US" sz="1750">
                <a:solidFill>
                  <a:srgbClr val="231F20"/>
                </a:solidFill>
                <a:latin typeface="Segoe UI"/>
              </a:rPr>
              <a:t>8, 8 </a:t>
            </a:r>
            <a:r>
              <a:rPr lang="en-US" sz="1750" i="1">
                <a:solidFill>
                  <a:srgbClr val="231F20"/>
                </a:solidFill>
                <a:latin typeface="Segoe UI"/>
              </a:rPr>
              <a:t>× </a:t>
            </a:r>
            <a:r>
              <a:rPr lang="en-US" sz="1750">
                <a:solidFill>
                  <a:srgbClr val="231F20"/>
                </a:solidFill>
                <a:latin typeface="Segoe UI"/>
              </a:rPr>
              <a:t>16, 8 </a:t>
            </a:r>
            <a:r>
              <a:rPr lang="en-US" sz="1750" i="1">
                <a:solidFill>
                  <a:srgbClr val="231F20"/>
                </a:solidFill>
                <a:latin typeface="Segoe UI"/>
              </a:rPr>
              <a:t>× </a:t>
            </a:r>
            <a:r>
              <a:rPr lang="en-US" sz="1750">
                <a:solidFill>
                  <a:srgbClr val="231F20"/>
                </a:solidFill>
                <a:latin typeface="Segoe UI"/>
              </a:rPr>
              <a:t>8, 8 </a:t>
            </a:r>
            <a:r>
              <a:rPr lang="en-US" sz="1750" i="1">
                <a:solidFill>
                  <a:srgbClr val="231F20"/>
                </a:solidFill>
                <a:latin typeface="Segoe UI"/>
              </a:rPr>
              <a:t>× </a:t>
            </a:r>
            <a:r>
              <a:rPr lang="en-US" sz="1750">
                <a:solidFill>
                  <a:srgbClr val="231F20"/>
                </a:solidFill>
                <a:latin typeface="Segoe UI"/>
              </a:rPr>
              <a:t>4, 4 </a:t>
            </a:r>
            <a:r>
              <a:rPr lang="en-US" sz="1750" i="1">
                <a:solidFill>
                  <a:srgbClr val="231F20"/>
                </a:solidFill>
                <a:latin typeface="Segoe UI"/>
              </a:rPr>
              <a:t>× </a:t>
            </a:r>
            <a:r>
              <a:rPr lang="en-US" sz="1750">
                <a:solidFill>
                  <a:srgbClr val="231F20"/>
                </a:solidFill>
                <a:latin typeface="Segoe UI"/>
              </a:rPr>
              <a:t>8, 4 </a:t>
            </a:r>
            <a:r>
              <a:rPr lang="en-US" sz="1750" i="1">
                <a:solidFill>
                  <a:srgbClr val="231F20"/>
                </a:solidFill>
                <a:latin typeface="Segoe UI"/>
              </a:rPr>
              <a:t>× </a:t>
            </a:r>
            <a:r>
              <a:rPr lang="en-US" sz="1750">
                <a:solidFill>
                  <a:srgbClr val="231F20"/>
                </a:solidFill>
                <a:latin typeface="Segoe UI"/>
              </a:rPr>
              <a:t>4).</a:t>
            </a:r>
          </a:p>
          <a:p>
            <a:pPr defTabSz="806867">
              <a:lnSpc>
                <a:spcPts val="2128"/>
              </a:lnSpc>
              <a:tabLst>
                <a:tab pos="190510" algn="l"/>
                <a:tab pos="493085" algn="l"/>
                <a:tab pos="750834" algn="l"/>
                <a:tab pos="762041" algn="l"/>
              </a:tabLst>
              <a:defRPr/>
            </a:pPr>
            <a:r>
              <a:rPr lang="en-US" sz="1750">
                <a:solidFill>
                  <a:srgbClr val="231F20"/>
                </a:solidFill>
                <a:latin typeface="Segoe UI"/>
              </a:rPr>
              <a:t>				This allows much more accurate motion compensation of</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85"/>
              </a:lnSpc>
              <a:tabLst>
                <a:tab pos="190510" algn="l"/>
                <a:tab pos="493085" algn="l"/>
                <a:tab pos="750834" algn="l"/>
                <a:tab pos="762041" algn="l"/>
              </a:tabLst>
              <a:defRPr/>
            </a:pPr>
            <a:r>
              <a:rPr lang="en-US" sz="1750">
                <a:solidFill>
                  <a:srgbClr val="231F20"/>
                </a:solidFill>
                <a:latin typeface="Segoe UI"/>
              </a:rPr>
              <a:t>				moving objects.  Furthermore, motion vectors can be up</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75"/>
              </a:lnSpc>
              <a:tabLst>
                <a:tab pos="190510" algn="l"/>
                <a:tab pos="493085" algn="l"/>
                <a:tab pos="750834" algn="l"/>
                <a:tab pos="762041" algn="l"/>
              </a:tabLst>
              <a:defRPr/>
            </a:pPr>
            <a:r>
              <a:rPr lang="en-US" sz="1750">
                <a:solidFill>
                  <a:srgbClr val="231F20"/>
                </a:solidFill>
                <a:latin typeface="Segoe UI"/>
              </a:rPr>
              <a:t>				to half-pixel or quarter-pixel accuracy.</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305"/>
              </a:lnSpc>
              <a:tabLst>
                <a:tab pos="190510" algn="l"/>
                <a:tab pos="493085"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Intra-Prediction (I-Prediction):</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2241"/>
              </a:lnSpc>
              <a:tabLst>
                <a:tab pos="190510" algn="l"/>
                <a:tab pos="493085" algn="l"/>
                <a:tab pos="750834" algn="l"/>
                <a:tab pos="762041" algn="l"/>
              </a:tabLst>
              <a:defRPr/>
            </a:pPr>
            <a:r>
              <a:rPr lang="en-US" sz="1750">
                <a:solidFill>
                  <a:srgbClr val="231F20"/>
                </a:solidFill>
                <a:latin typeface="Segoe UI"/>
              </a:rPr>
              <a:t>				H.264 exploits much more spatial prediction than in pre-</a:t>
            </a:r>
          </a:p>
          <a:p>
            <a:pPr defTabSz="806867">
              <a:lnSpc>
                <a:spcPts val="882"/>
              </a:lnSpc>
              <a:tabLst>
                <a:tab pos="190510" algn="l"/>
                <a:tab pos="493085" algn="l"/>
                <a:tab pos="750834" algn="l"/>
                <a:tab pos="762041" algn="l"/>
              </a:tabLst>
              <a:defRPr/>
            </a:pPr>
            <a:endParaRPr lang="en-US" sz="1750">
              <a:solidFill>
                <a:srgbClr val="231F20"/>
              </a:solidFill>
              <a:latin typeface="Segoe UI"/>
            </a:endParaRPr>
          </a:p>
          <a:p>
            <a:pPr defTabSz="806867">
              <a:lnSpc>
                <a:spcPts val="1575"/>
              </a:lnSpc>
              <a:tabLst>
                <a:tab pos="190510" algn="l"/>
                <a:tab pos="493085" algn="l"/>
                <a:tab pos="750834" algn="l"/>
                <a:tab pos="762041" algn="l"/>
              </a:tabLst>
              <a:defRPr/>
            </a:pPr>
            <a:r>
              <a:rPr lang="en-US" sz="1750">
                <a:solidFill>
                  <a:srgbClr val="231F20"/>
                </a:solidFill>
                <a:latin typeface="Segoe UI"/>
              </a:rPr>
              <a:t>				vious video standards such as H.263+.</a:t>
            </a:r>
          </a:p>
        </p:txBody>
      </p:sp>
      <p:sp>
        <p:nvSpPr>
          <p:cNvPr id="8" name="Footer Placeholder 7">
            <a:extLst>
              <a:ext uri="{FF2B5EF4-FFF2-40B4-BE49-F238E27FC236}">
                <a16:creationId xmlns:a16="http://schemas.microsoft.com/office/drawing/2014/main" id="{E28813F6-93FB-4117-9F65-0583B0E6EB0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3614495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678.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34738" cy="5388783"/>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882"/>
              </a:lnSpc>
              <a:tabLst>
                <a:tab pos="190510" algn="l"/>
                <a:tab pos="425846" algn="l"/>
                <a:tab pos="493085" algn="l"/>
                <a:tab pos="750834" algn="l"/>
              </a:tabLst>
              <a:defRPr/>
            </a:pPr>
            <a:endParaRPr lang="en-US" sz="1215" i="1">
              <a:solidFill>
                <a:srgbClr val="231F20"/>
              </a:solidFill>
              <a:latin typeface="Segoe UI"/>
            </a:endParaRPr>
          </a:p>
          <a:p>
            <a:pPr defTabSz="806867">
              <a:lnSpc>
                <a:spcPts val="2975"/>
              </a:lnSpc>
              <a:tabLst>
                <a:tab pos="190510" algn="l"/>
                <a:tab pos="425846" algn="l"/>
                <a:tab pos="493085" algn="l"/>
                <a:tab pos="750834" algn="l"/>
              </a:tabLst>
              <a:defRPr/>
            </a:pPr>
            <a:r>
              <a:rPr lang="en-US" sz="1215" i="1">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Uses a simple integer-precision 4 </a:t>
            </a:r>
            <a:r>
              <a:rPr lang="en-US" sz="1750" i="1">
                <a:solidFill>
                  <a:srgbClr val="231F20"/>
                </a:solidFill>
                <a:latin typeface="Segoe UI"/>
              </a:rPr>
              <a:t>× </a:t>
            </a:r>
            <a:r>
              <a:rPr lang="en-US" sz="1750">
                <a:solidFill>
                  <a:srgbClr val="231F20"/>
                </a:solidFill>
                <a:latin typeface="Segoe UI"/>
              </a:rPr>
              <a:t>4 DCT, and a quanti-</a:t>
            </a:r>
          </a:p>
          <a:p>
            <a:pPr defTabSz="806867">
              <a:lnSpc>
                <a:spcPts val="2128"/>
              </a:lnSpc>
              <a:tabLst>
                <a:tab pos="190510" algn="l"/>
                <a:tab pos="425846" algn="l"/>
                <a:tab pos="493085" algn="l"/>
                <a:tab pos="750834" algn="l"/>
              </a:tabLst>
              <a:defRPr/>
            </a:pPr>
            <a:r>
              <a:rPr lang="en-US" sz="1750">
                <a:solidFill>
                  <a:srgbClr val="231F20"/>
                </a:solidFill>
                <a:latin typeface="Segoe UI"/>
              </a:rPr>
              <a:t>				zation scheme with nonlinear step-sizes.</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In-Loop Deblocking Filters.</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3139"/>
              </a:lnSpc>
              <a:tabLst>
                <a:tab pos="190510" algn="l"/>
                <a:tab pos="425846" algn="l"/>
                <a:tab pos="49308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Baseline Proﬁle Features</a:t>
            </a:r>
          </a:p>
          <a:p>
            <a:pPr defTabSz="806867">
              <a:lnSpc>
                <a:spcPts val="882"/>
              </a:lnSpc>
              <a:tabLst>
                <a:tab pos="190510" algn="l"/>
                <a:tab pos="425846" algn="l"/>
                <a:tab pos="493085" algn="l"/>
                <a:tab pos="750834" algn="l"/>
              </a:tabLst>
              <a:defRPr/>
            </a:pPr>
            <a:endParaRPr lang="en-US" sz="1750" b="1">
              <a:solidFill>
                <a:srgbClr val="231F20"/>
              </a:solidFill>
              <a:latin typeface="Segoe UI"/>
            </a:endParaRPr>
          </a:p>
          <a:p>
            <a:pPr defTabSz="806867">
              <a:lnSpc>
                <a:spcPts val="882"/>
              </a:lnSpc>
              <a:tabLst>
                <a:tab pos="190510" algn="l"/>
                <a:tab pos="425846" algn="l"/>
                <a:tab pos="493085" algn="l"/>
                <a:tab pos="750834" algn="l"/>
              </a:tabLst>
              <a:defRPr/>
            </a:pPr>
            <a:endParaRPr lang="en-US" sz="1750" b="1">
              <a:solidFill>
                <a:srgbClr val="231F20"/>
              </a:solidFill>
              <a:latin typeface="Segoe UI"/>
            </a:endParaRPr>
          </a:p>
          <a:p>
            <a:pPr defTabSz="806867">
              <a:lnSpc>
                <a:spcPts val="1686"/>
              </a:lnSpc>
              <a:tabLst>
                <a:tab pos="190510" algn="l"/>
                <a:tab pos="425846" algn="l"/>
                <a:tab pos="493085" algn="l"/>
                <a:tab pos="750834" algn="l"/>
              </a:tabLst>
              <a:defRPr/>
            </a:pPr>
            <a:r>
              <a:rPr lang="en-US" sz="1750" b="1">
                <a:solidFill>
                  <a:srgbClr val="231F20"/>
                </a:solidFill>
                <a:latin typeface="Segoe UI"/>
              </a:rPr>
              <a:t>		</a:t>
            </a:r>
            <a:r>
              <a:rPr lang="en-US" sz="1750">
                <a:solidFill>
                  <a:srgbClr val="231F20"/>
                </a:solidFill>
                <a:latin typeface="Segoe UI"/>
              </a:rPr>
              <a:t>The Baseline proﬁle of H.264 is intended for real-time con-</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Lst>
              <a:defRPr/>
            </a:pPr>
            <a:r>
              <a:rPr lang="en-US" sz="1750">
                <a:solidFill>
                  <a:srgbClr val="231F20"/>
                </a:solidFill>
                <a:latin typeface="Segoe UI"/>
              </a:rPr>
              <a:t>		versational applications, such as videoconferencing.</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015"/>
              </a:lnSpc>
              <a:tabLst>
                <a:tab pos="190510" algn="l"/>
                <a:tab pos="425846" algn="l"/>
                <a:tab pos="493085" algn="l"/>
                <a:tab pos="750834" algn="l"/>
              </a:tabLst>
              <a:defRPr/>
            </a:pPr>
            <a:r>
              <a:rPr lang="en-US" sz="1750">
                <a:solidFill>
                  <a:srgbClr val="231F20"/>
                </a:solidFill>
                <a:latin typeface="Segoe UI"/>
              </a:rPr>
              <a:t>		It contains all the core coding tools of H.264 discussed above</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75"/>
              </a:lnSpc>
              <a:tabLst>
                <a:tab pos="190510" algn="l"/>
                <a:tab pos="425846" algn="l"/>
                <a:tab pos="493085" algn="l"/>
                <a:tab pos="750834" algn="l"/>
              </a:tabLst>
              <a:defRPr/>
            </a:pPr>
            <a:r>
              <a:rPr lang="en-US" sz="1750">
                <a:solidFill>
                  <a:srgbClr val="231F20"/>
                </a:solidFill>
                <a:latin typeface="Segoe UI"/>
              </a:rPr>
              <a:t>		and the following additional error-resilience tools, to allow for</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1585"/>
              </a:lnSpc>
              <a:tabLst>
                <a:tab pos="190510" algn="l"/>
                <a:tab pos="425846" algn="l"/>
                <a:tab pos="493085" algn="l"/>
                <a:tab pos="750834" algn="l"/>
              </a:tabLst>
              <a:defRPr/>
            </a:pPr>
            <a:r>
              <a:rPr lang="en-US" sz="1750">
                <a:solidFill>
                  <a:srgbClr val="231F20"/>
                </a:solidFill>
                <a:latin typeface="Segoe UI"/>
              </a:rPr>
              <a:t>		error-prone carriers such as IP and wireless networks:</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Arbitrary slice order (ASO).</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Flexible macroblock order (FMO).</a:t>
            </a:r>
          </a:p>
          <a:p>
            <a:pPr defTabSz="806867">
              <a:lnSpc>
                <a:spcPts val="882"/>
              </a:lnSpc>
              <a:tabLst>
                <a:tab pos="190510" algn="l"/>
                <a:tab pos="425846" algn="l"/>
                <a:tab pos="493085" algn="l"/>
                <a:tab pos="750834" algn="l"/>
              </a:tabLst>
              <a:defRPr/>
            </a:pPr>
            <a:endParaRPr lang="en-US" sz="1750">
              <a:solidFill>
                <a:srgbClr val="231F20"/>
              </a:solidFill>
              <a:latin typeface="Segoe UI"/>
            </a:endParaRPr>
          </a:p>
          <a:p>
            <a:pPr defTabSz="806867">
              <a:lnSpc>
                <a:spcPts val="2305"/>
              </a:lnSpc>
              <a:tabLst>
                <a:tab pos="190510" algn="l"/>
                <a:tab pos="425846"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Redundant slices.</a:t>
            </a:r>
          </a:p>
        </p:txBody>
      </p:sp>
      <p:sp>
        <p:nvSpPr>
          <p:cNvPr id="8" name="Footer Placeholder 7">
            <a:extLst>
              <a:ext uri="{FF2B5EF4-FFF2-40B4-BE49-F238E27FC236}">
                <a16:creationId xmlns:a16="http://schemas.microsoft.com/office/drawing/2014/main" id="{BC2F2EFA-F870-4D80-9549-8A5D3408190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3874582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9CF0.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589946" cy="5655394"/>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Lst>
              <a:defRPr/>
            </a:pPr>
            <a:endParaRPr lang="en-US" sz="1215" i="1">
              <a:solidFill>
                <a:srgbClr val="231F20"/>
              </a:solidFill>
              <a:latin typeface="Segoe UI"/>
            </a:endParaRPr>
          </a:p>
          <a:p>
            <a:pPr defTabSz="806867">
              <a:lnSpc>
                <a:spcPts val="882"/>
              </a:lnSpc>
              <a:tabLst>
                <a:tab pos="190510" algn="l"/>
                <a:tab pos="425846" algn="l"/>
                <a:tab pos="493085" algn="l"/>
              </a:tabLst>
              <a:defRPr/>
            </a:pPr>
            <a:endParaRPr lang="en-US" sz="1215" i="1">
              <a:solidFill>
                <a:srgbClr val="231F20"/>
              </a:solidFill>
              <a:latin typeface="Segoe UI"/>
            </a:endParaRPr>
          </a:p>
          <a:p>
            <a:pPr defTabSz="806867">
              <a:lnSpc>
                <a:spcPts val="882"/>
              </a:lnSpc>
              <a:tabLst>
                <a:tab pos="190510" algn="l"/>
                <a:tab pos="425846" algn="l"/>
                <a:tab pos="493085" algn="l"/>
              </a:tabLst>
              <a:defRPr/>
            </a:pPr>
            <a:endParaRPr lang="en-US" sz="1215" i="1">
              <a:solidFill>
                <a:srgbClr val="231F20"/>
              </a:solidFill>
              <a:latin typeface="Segoe UI"/>
            </a:endParaRPr>
          </a:p>
          <a:p>
            <a:pPr defTabSz="806867">
              <a:lnSpc>
                <a:spcPts val="2618"/>
              </a:lnSpc>
              <a:tabLst>
                <a:tab pos="190510" algn="l"/>
                <a:tab pos="425846" algn="l"/>
                <a:tab pos="493085" algn="l"/>
              </a:tabLst>
              <a:defRPr/>
            </a:pPr>
            <a:r>
              <a:rPr lang="en-US" sz="1215" i="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Main Proﬁle Features</a:t>
            </a:r>
          </a:p>
          <a:p>
            <a:pPr defTabSz="806867">
              <a:lnSpc>
                <a:spcPts val="882"/>
              </a:lnSpc>
              <a:tabLst>
                <a:tab pos="190510" algn="l"/>
                <a:tab pos="425846" algn="l"/>
                <a:tab pos="493085" algn="l"/>
              </a:tabLst>
              <a:defRPr/>
            </a:pPr>
            <a:endParaRPr lang="en-US" sz="1750" b="1">
              <a:solidFill>
                <a:srgbClr val="231F20"/>
              </a:solidFill>
              <a:latin typeface="Segoe UI"/>
            </a:endParaRPr>
          </a:p>
          <a:p>
            <a:pPr defTabSz="806867">
              <a:lnSpc>
                <a:spcPts val="882"/>
              </a:lnSpc>
              <a:tabLst>
                <a:tab pos="190510" algn="l"/>
                <a:tab pos="425846" algn="l"/>
                <a:tab pos="493085" algn="l"/>
              </a:tabLst>
              <a:defRPr/>
            </a:pPr>
            <a:endParaRPr lang="en-US" sz="1750" b="1">
              <a:solidFill>
                <a:srgbClr val="231F20"/>
              </a:solidFill>
              <a:latin typeface="Segoe UI"/>
            </a:endParaRPr>
          </a:p>
          <a:p>
            <a:pPr defTabSz="806867">
              <a:lnSpc>
                <a:spcPts val="1686"/>
              </a:lnSpc>
              <a:tabLst>
                <a:tab pos="190510" algn="l"/>
                <a:tab pos="425846" algn="l"/>
                <a:tab pos="493085" algn="l"/>
              </a:tabLst>
              <a:defRPr/>
            </a:pPr>
            <a:r>
              <a:rPr lang="en-US" sz="1750" b="1">
                <a:solidFill>
                  <a:srgbClr val="231F20"/>
                </a:solidFill>
                <a:latin typeface="Segoe UI"/>
              </a:rPr>
              <a:t>		</a:t>
            </a:r>
            <a:r>
              <a:rPr lang="en-US" sz="1750">
                <a:solidFill>
                  <a:srgbClr val="231F20"/>
                </a:solidFill>
                <a:latin typeface="Segoe UI"/>
              </a:rPr>
              <a:t>Represents non-low-delay applications such as broadcasting</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1575"/>
              </a:lnSpc>
              <a:tabLst>
                <a:tab pos="190510" algn="l"/>
                <a:tab pos="425846" algn="l"/>
                <a:tab pos="493085" algn="l"/>
              </a:tabLst>
              <a:defRPr/>
            </a:pPr>
            <a:r>
              <a:rPr lang="en-US" sz="1750">
                <a:solidFill>
                  <a:srgbClr val="231F20"/>
                </a:solidFill>
                <a:latin typeface="Segoe UI"/>
              </a:rPr>
              <a:t>		and stored-medium.</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2015"/>
              </a:lnSpc>
              <a:tabLst>
                <a:tab pos="190510" algn="l"/>
                <a:tab pos="425846" algn="l"/>
                <a:tab pos="493085" algn="l"/>
              </a:tabLst>
              <a:defRPr/>
            </a:pPr>
            <a:r>
              <a:rPr lang="en-US" sz="1750">
                <a:solidFill>
                  <a:srgbClr val="231F20"/>
                </a:solidFill>
                <a:latin typeface="Segoe UI"/>
              </a:rPr>
              <a:t>		The Main proﬁle contains all Baseline proﬁle features (except</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1585"/>
              </a:lnSpc>
              <a:tabLst>
                <a:tab pos="190510" algn="l"/>
                <a:tab pos="425846" algn="l"/>
                <a:tab pos="493085" algn="l"/>
              </a:tabLst>
              <a:defRPr/>
            </a:pPr>
            <a:r>
              <a:rPr lang="en-US" sz="1750">
                <a:solidFill>
                  <a:srgbClr val="231F20"/>
                </a:solidFill>
                <a:latin typeface="Segoe UI"/>
              </a:rPr>
              <a:t>		ASO, FMO, and redundant slices) plus the following:</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2305"/>
              </a:lnSpc>
              <a:tabLst>
                <a:tab pos="190510" algn="l"/>
                <a:tab pos="425846" algn="l"/>
                <a:tab pos="4930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B slices.</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2305"/>
              </a:lnSpc>
              <a:tabLst>
                <a:tab pos="190510" algn="l"/>
                <a:tab pos="425846" algn="l"/>
                <a:tab pos="4930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Context Adaptive Binary Arithmetic Coding (CABAC).</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2305"/>
              </a:lnSpc>
              <a:tabLst>
                <a:tab pos="190510" algn="l"/>
                <a:tab pos="425846" algn="l"/>
                <a:tab pos="4930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Weighted Prediction.</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3139"/>
              </a:lnSpc>
              <a:tabLst>
                <a:tab pos="190510" algn="l"/>
                <a:tab pos="425846" algn="l"/>
                <a:tab pos="493085"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Extended Proﬁle Features</a:t>
            </a:r>
          </a:p>
          <a:p>
            <a:pPr defTabSz="806867">
              <a:lnSpc>
                <a:spcPts val="882"/>
              </a:lnSpc>
              <a:tabLst>
                <a:tab pos="190510" algn="l"/>
                <a:tab pos="425846" algn="l"/>
                <a:tab pos="493085" algn="l"/>
              </a:tabLst>
              <a:defRPr/>
            </a:pPr>
            <a:endParaRPr lang="en-US" sz="1750" b="1">
              <a:solidFill>
                <a:srgbClr val="231F20"/>
              </a:solidFill>
              <a:latin typeface="Segoe UI"/>
            </a:endParaRPr>
          </a:p>
          <a:p>
            <a:pPr defTabSz="806867">
              <a:lnSpc>
                <a:spcPts val="882"/>
              </a:lnSpc>
              <a:tabLst>
                <a:tab pos="190510" algn="l"/>
                <a:tab pos="425846" algn="l"/>
                <a:tab pos="493085" algn="l"/>
              </a:tabLst>
              <a:defRPr/>
            </a:pPr>
            <a:endParaRPr lang="en-US" sz="1750" b="1">
              <a:solidFill>
                <a:srgbClr val="231F20"/>
              </a:solidFill>
              <a:latin typeface="Segoe UI"/>
            </a:endParaRPr>
          </a:p>
          <a:p>
            <a:pPr defTabSz="806867">
              <a:lnSpc>
                <a:spcPts val="1686"/>
              </a:lnSpc>
              <a:tabLst>
                <a:tab pos="190510" algn="l"/>
                <a:tab pos="425846" algn="l"/>
                <a:tab pos="493085" algn="l"/>
              </a:tabLst>
              <a:defRPr/>
            </a:pPr>
            <a:r>
              <a:rPr lang="en-US" sz="1750" b="1">
                <a:solidFill>
                  <a:srgbClr val="231F20"/>
                </a:solidFill>
                <a:latin typeface="Segoe UI"/>
              </a:rPr>
              <a:t>		</a:t>
            </a:r>
            <a:r>
              <a:rPr lang="en-US" sz="1750">
                <a:solidFill>
                  <a:srgbClr val="231F20"/>
                </a:solidFill>
                <a:latin typeface="Segoe UI"/>
              </a:rPr>
              <a:t>The eXtended proﬁle (or proﬁle X) is designed for the new</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1585"/>
              </a:lnSpc>
              <a:tabLst>
                <a:tab pos="190510" algn="l"/>
                <a:tab pos="425846" algn="l"/>
                <a:tab pos="493085" algn="l"/>
              </a:tabLst>
              <a:defRPr/>
            </a:pPr>
            <a:r>
              <a:rPr lang="en-US" sz="1750">
                <a:solidFill>
                  <a:srgbClr val="231F20"/>
                </a:solidFill>
                <a:latin typeface="Segoe UI"/>
              </a:rPr>
              <a:t>		video  streaming  applications.    This  proﬁle  allows  non-low-</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1575"/>
              </a:lnSpc>
              <a:tabLst>
                <a:tab pos="190510" algn="l"/>
                <a:tab pos="425846" algn="l"/>
                <a:tab pos="493085" algn="l"/>
              </a:tabLst>
              <a:defRPr/>
            </a:pPr>
            <a:r>
              <a:rPr lang="en-US" sz="1750">
                <a:solidFill>
                  <a:srgbClr val="231F20"/>
                </a:solidFill>
                <a:latin typeface="Segoe UI"/>
              </a:rPr>
              <a:t>		delay features, bitstream switching features, and also more</a:t>
            </a:r>
          </a:p>
          <a:p>
            <a:pPr defTabSz="806867">
              <a:lnSpc>
                <a:spcPts val="882"/>
              </a:lnSpc>
              <a:tabLst>
                <a:tab pos="190510" algn="l"/>
                <a:tab pos="425846" algn="l"/>
                <a:tab pos="493085" algn="l"/>
              </a:tabLst>
              <a:defRPr/>
            </a:pPr>
            <a:endParaRPr lang="en-US" sz="1750">
              <a:solidFill>
                <a:srgbClr val="231F20"/>
              </a:solidFill>
              <a:latin typeface="Segoe UI"/>
            </a:endParaRPr>
          </a:p>
          <a:p>
            <a:pPr defTabSz="806867">
              <a:lnSpc>
                <a:spcPts val="1585"/>
              </a:lnSpc>
              <a:tabLst>
                <a:tab pos="190510" algn="l"/>
                <a:tab pos="425846" algn="l"/>
                <a:tab pos="493085" algn="l"/>
              </a:tabLst>
              <a:defRPr/>
            </a:pPr>
            <a:r>
              <a:rPr lang="en-US" sz="1750">
                <a:solidFill>
                  <a:srgbClr val="231F20"/>
                </a:solidFill>
                <a:latin typeface="Segoe UI"/>
              </a:rPr>
              <a:t>		error-resilience tools.</a:t>
            </a:r>
          </a:p>
        </p:txBody>
      </p:sp>
      <p:sp>
        <p:nvSpPr>
          <p:cNvPr id="8" name="Footer Placeholder 7">
            <a:extLst>
              <a:ext uri="{FF2B5EF4-FFF2-40B4-BE49-F238E27FC236}">
                <a16:creationId xmlns:a16="http://schemas.microsoft.com/office/drawing/2014/main" id="{10169A66-FACF-45E1-812F-73E56DB13AF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88757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608965">
              <a:lnSpc>
                <a:spcPct val="100000"/>
              </a:lnSpc>
              <a:spcBef>
                <a:spcPts val="100"/>
              </a:spcBef>
            </a:pPr>
            <a:r>
              <a:rPr spc="-595" dirty="0"/>
              <a:t>DISCRETE</a:t>
            </a:r>
            <a:r>
              <a:rPr dirty="0"/>
              <a:t> </a:t>
            </a:r>
            <a:r>
              <a:rPr spc="-305" dirty="0"/>
              <a:t>AND</a:t>
            </a:r>
            <a:r>
              <a:rPr spc="15" dirty="0"/>
              <a:t> </a:t>
            </a:r>
            <a:r>
              <a:rPr spc="-335" dirty="0"/>
              <a:t>CONTINUOUS</a:t>
            </a:r>
            <a:r>
              <a:rPr spc="20" dirty="0"/>
              <a:t> </a:t>
            </a:r>
            <a:r>
              <a:rPr spc="-409" dirty="0"/>
              <a:t>MEDIA</a:t>
            </a:r>
          </a:p>
        </p:txBody>
      </p:sp>
      <p:sp>
        <p:nvSpPr>
          <p:cNvPr id="3" name="object 3"/>
          <p:cNvSpPr txBox="1">
            <a:spLocks noGrp="1"/>
          </p:cNvSpPr>
          <p:nvPr>
            <p:ph type="body" idx="1"/>
          </p:nvPr>
        </p:nvSpPr>
        <p:spPr>
          <a:prstGeom prst="rect">
            <a:avLst/>
          </a:prstGeom>
        </p:spPr>
        <p:txBody>
          <a:bodyPr vert="horz" wrap="square" lIns="0" tIns="363537" rIns="0" bIns="0" rtlCol="0">
            <a:spAutoFit/>
          </a:bodyPr>
          <a:lstStyle/>
          <a:p>
            <a:pPr marL="240029" indent="-227329" algn="just">
              <a:lnSpc>
                <a:spcPct val="100000"/>
              </a:lnSpc>
              <a:spcBef>
                <a:spcPts val="1670"/>
              </a:spcBef>
              <a:buChar char="•"/>
              <a:tabLst>
                <a:tab pos="240029" algn="l"/>
              </a:tabLst>
            </a:pPr>
            <a:r>
              <a:rPr spc="-75" dirty="0"/>
              <a:t>Not</a:t>
            </a:r>
            <a:r>
              <a:rPr spc="-35" dirty="0"/>
              <a:t> </a:t>
            </a:r>
            <a:r>
              <a:rPr spc="-185" dirty="0"/>
              <a:t>just</a:t>
            </a:r>
            <a:r>
              <a:rPr spc="-20" dirty="0"/>
              <a:t> </a:t>
            </a:r>
            <a:r>
              <a:rPr spc="-125" dirty="0"/>
              <a:t>any</a:t>
            </a:r>
            <a:r>
              <a:rPr spc="-20" dirty="0"/>
              <a:t> </a:t>
            </a:r>
            <a:r>
              <a:rPr dirty="0"/>
              <a:t>arbitrary </a:t>
            </a:r>
            <a:r>
              <a:rPr spc="-155" dirty="0"/>
              <a:t>combination</a:t>
            </a:r>
            <a:r>
              <a:rPr spc="-15" dirty="0"/>
              <a:t> </a:t>
            </a:r>
            <a:r>
              <a:rPr dirty="0"/>
              <a:t>of</a:t>
            </a:r>
            <a:r>
              <a:rPr spc="60" dirty="0"/>
              <a:t> </a:t>
            </a:r>
            <a:r>
              <a:rPr spc="-114" dirty="0"/>
              <a:t>media</a:t>
            </a:r>
            <a:r>
              <a:rPr spc="-5" dirty="0"/>
              <a:t> </a:t>
            </a:r>
            <a:r>
              <a:rPr spc="-180" dirty="0"/>
              <a:t>deserves</a:t>
            </a:r>
            <a:r>
              <a:rPr spc="-15" dirty="0"/>
              <a:t> </a:t>
            </a:r>
            <a:r>
              <a:rPr spc="-155" dirty="0"/>
              <a:t>the</a:t>
            </a:r>
            <a:r>
              <a:rPr spc="-10" dirty="0"/>
              <a:t> </a:t>
            </a:r>
            <a:r>
              <a:rPr spc="-220" dirty="0"/>
              <a:t>name</a:t>
            </a:r>
            <a:r>
              <a:rPr spc="-15" dirty="0"/>
              <a:t> </a:t>
            </a:r>
            <a:r>
              <a:rPr spc="-25" dirty="0"/>
              <a:t>multimedia.</a:t>
            </a:r>
          </a:p>
          <a:p>
            <a:pPr marL="240029" marR="5715" indent="-227329" algn="just">
              <a:lnSpc>
                <a:spcPct val="120100"/>
              </a:lnSpc>
              <a:spcBef>
                <a:spcPts val="994"/>
              </a:spcBef>
              <a:buChar char="•"/>
              <a:tabLst>
                <a:tab pos="241300" algn="l"/>
              </a:tabLst>
            </a:pPr>
            <a:r>
              <a:rPr spc="-20" dirty="0"/>
              <a:t>Many</a:t>
            </a:r>
            <a:r>
              <a:rPr spc="-15" dirty="0"/>
              <a:t> </a:t>
            </a:r>
            <a:r>
              <a:rPr dirty="0"/>
              <a:t>people</a:t>
            </a:r>
            <a:r>
              <a:rPr spc="-15" dirty="0"/>
              <a:t> </a:t>
            </a:r>
            <a:r>
              <a:rPr dirty="0"/>
              <a:t>call</a:t>
            </a:r>
            <a:r>
              <a:rPr spc="-10" dirty="0"/>
              <a:t> </a:t>
            </a:r>
            <a:r>
              <a:rPr dirty="0"/>
              <a:t>a</a:t>
            </a:r>
            <a:r>
              <a:rPr spc="-15" dirty="0"/>
              <a:t> </a:t>
            </a:r>
            <a:r>
              <a:rPr spc="-105" dirty="0"/>
              <a:t>simple</a:t>
            </a:r>
            <a:r>
              <a:rPr spc="-15" dirty="0"/>
              <a:t> </a:t>
            </a:r>
            <a:r>
              <a:rPr dirty="0"/>
              <a:t>word</a:t>
            </a:r>
            <a:r>
              <a:rPr spc="-15" dirty="0"/>
              <a:t> </a:t>
            </a:r>
            <a:r>
              <a:rPr spc="-145" dirty="0"/>
              <a:t>processor</a:t>
            </a:r>
            <a:r>
              <a:rPr spc="-10" dirty="0"/>
              <a:t> </a:t>
            </a:r>
            <a:r>
              <a:rPr dirty="0"/>
              <a:t>that</a:t>
            </a:r>
            <a:r>
              <a:rPr spc="-25" dirty="0"/>
              <a:t> </a:t>
            </a:r>
            <a:r>
              <a:rPr spc="-120" dirty="0"/>
              <a:t>handles</a:t>
            </a:r>
            <a:r>
              <a:rPr spc="-10" dirty="0"/>
              <a:t> </a:t>
            </a:r>
            <a:r>
              <a:rPr spc="-75" dirty="0"/>
              <a:t>embedded</a:t>
            </a:r>
            <a:r>
              <a:rPr spc="-10" dirty="0"/>
              <a:t> </a:t>
            </a:r>
            <a:r>
              <a:rPr spc="-90" dirty="0"/>
              <a:t>graphics</a:t>
            </a:r>
            <a:r>
              <a:rPr spc="-10" dirty="0"/>
              <a:t> </a:t>
            </a:r>
            <a:r>
              <a:rPr spc="-50" dirty="0"/>
              <a:t>a 	</a:t>
            </a:r>
            <a:r>
              <a:rPr spc="-130" dirty="0"/>
              <a:t>multimedia</a:t>
            </a:r>
            <a:r>
              <a:rPr spc="-10" dirty="0"/>
              <a:t> </a:t>
            </a:r>
            <a:r>
              <a:rPr spc="-80" dirty="0"/>
              <a:t>application</a:t>
            </a:r>
            <a:r>
              <a:rPr spc="10" dirty="0"/>
              <a:t> </a:t>
            </a:r>
            <a:r>
              <a:rPr spc="-200" dirty="0"/>
              <a:t>because</a:t>
            </a:r>
            <a:r>
              <a:rPr dirty="0"/>
              <a:t> it</a:t>
            </a:r>
            <a:r>
              <a:rPr spc="-10" dirty="0"/>
              <a:t> </a:t>
            </a:r>
            <a:r>
              <a:rPr spc="-320" dirty="0"/>
              <a:t>uses</a:t>
            </a:r>
            <a:r>
              <a:rPr spc="-15" dirty="0"/>
              <a:t> </a:t>
            </a:r>
            <a:r>
              <a:rPr spc="-105" dirty="0"/>
              <a:t>two</a:t>
            </a:r>
            <a:r>
              <a:rPr spc="10" dirty="0"/>
              <a:t> </a:t>
            </a:r>
            <a:r>
              <a:rPr spc="-10" dirty="0"/>
              <a:t>media.</a:t>
            </a:r>
          </a:p>
          <a:p>
            <a:pPr marL="240029" marR="5080" indent="-227329" algn="just">
              <a:lnSpc>
                <a:spcPct val="120000"/>
              </a:lnSpc>
              <a:spcBef>
                <a:spcPts val="1005"/>
              </a:spcBef>
              <a:buChar char="•"/>
              <a:tabLst>
                <a:tab pos="241300" algn="l"/>
              </a:tabLst>
            </a:pPr>
            <a:r>
              <a:rPr spc="-30" dirty="0"/>
              <a:t>By</a:t>
            </a:r>
            <a:r>
              <a:rPr spc="-140" dirty="0"/>
              <a:t> </a:t>
            </a:r>
            <a:r>
              <a:rPr spc="-25" dirty="0"/>
              <a:t>our</a:t>
            </a:r>
            <a:r>
              <a:rPr spc="-90" dirty="0"/>
              <a:t> </a:t>
            </a:r>
            <a:r>
              <a:rPr spc="-60" dirty="0"/>
              <a:t>definition,</a:t>
            </a:r>
            <a:r>
              <a:rPr spc="-25" dirty="0"/>
              <a:t> </a:t>
            </a:r>
            <a:r>
              <a:rPr dirty="0"/>
              <a:t>we</a:t>
            </a:r>
            <a:r>
              <a:rPr spc="-30" dirty="0"/>
              <a:t> </a:t>
            </a:r>
            <a:r>
              <a:rPr dirty="0"/>
              <a:t>talk</a:t>
            </a:r>
            <a:r>
              <a:rPr spc="-25" dirty="0"/>
              <a:t> </a:t>
            </a:r>
            <a:r>
              <a:rPr spc="-30" dirty="0"/>
              <a:t>about</a:t>
            </a:r>
            <a:r>
              <a:rPr spc="-25" dirty="0"/>
              <a:t> </a:t>
            </a:r>
            <a:r>
              <a:rPr spc="-110" dirty="0"/>
              <a:t>multimedia</a:t>
            </a:r>
            <a:r>
              <a:rPr spc="-25" dirty="0"/>
              <a:t> </a:t>
            </a:r>
            <a:r>
              <a:rPr spc="60" dirty="0"/>
              <a:t>if</a:t>
            </a:r>
            <a:r>
              <a:rPr spc="20" dirty="0"/>
              <a:t> </a:t>
            </a:r>
            <a:r>
              <a:rPr spc="-40" dirty="0"/>
              <a:t>the</a:t>
            </a:r>
            <a:r>
              <a:rPr spc="-25" dirty="0"/>
              <a:t> </a:t>
            </a:r>
            <a:r>
              <a:rPr spc="-50" dirty="0"/>
              <a:t>application</a:t>
            </a:r>
            <a:r>
              <a:rPr spc="-25" dirty="0"/>
              <a:t> </a:t>
            </a:r>
            <a:r>
              <a:rPr spc="-320" dirty="0"/>
              <a:t>uses</a:t>
            </a:r>
            <a:r>
              <a:rPr spc="155" dirty="0"/>
              <a:t> </a:t>
            </a:r>
            <a:r>
              <a:rPr spc="-25" dirty="0"/>
              <a:t>both </a:t>
            </a:r>
            <a:r>
              <a:rPr spc="-80" dirty="0"/>
              <a:t>discrete 	</a:t>
            </a:r>
            <a:r>
              <a:rPr spc="-45" dirty="0"/>
              <a:t>and</a:t>
            </a:r>
            <a:r>
              <a:rPr spc="-125" dirty="0"/>
              <a:t> </a:t>
            </a:r>
            <a:r>
              <a:rPr spc="-220" dirty="0"/>
              <a:t>continuous</a:t>
            </a:r>
            <a:r>
              <a:rPr spc="55" dirty="0"/>
              <a:t> </a:t>
            </a:r>
            <a:r>
              <a:rPr spc="-110" dirty="0"/>
              <a:t>media.</a:t>
            </a:r>
            <a:r>
              <a:rPr spc="-55" dirty="0"/>
              <a:t> </a:t>
            </a:r>
            <a:r>
              <a:rPr spc="-290" dirty="0"/>
              <a:t>This</a:t>
            </a:r>
            <a:r>
              <a:rPr spc="125" dirty="0"/>
              <a:t> </a:t>
            </a:r>
            <a:r>
              <a:rPr spc="-260" dirty="0"/>
              <a:t>means</a:t>
            </a:r>
            <a:r>
              <a:rPr spc="95" dirty="0"/>
              <a:t> </a:t>
            </a:r>
            <a:r>
              <a:rPr spc="-45" dirty="0"/>
              <a:t>that</a:t>
            </a:r>
            <a:r>
              <a:rPr spc="-5" dirty="0"/>
              <a:t> </a:t>
            </a:r>
            <a:r>
              <a:rPr dirty="0"/>
              <a:t>a</a:t>
            </a:r>
            <a:r>
              <a:rPr spc="20" dirty="0"/>
              <a:t> </a:t>
            </a:r>
            <a:r>
              <a:rPr spc="-125" dirty="0"/>
              <a:t>multimedia</a:t>
            </a:r>
            <a:r>
              <a:rPr spc="20" dirty="0"/>
              <a:t> </a:t>
            </a:r>
            <a:r>
              <a:rPr spc="-65" dirty="0"/>
              <a:t>application</a:t>
            </a:r>
            <a:r>
              <a:rPr spc="20" dirty="0"/>
              <a:t> </a:t>
            </a:r>
            <a:r>
              <a:rPr spc="-190" dirty="0"/>
              <a:t>should</a:t>
            </a:r>
            <a:r>
              <a:rPr spc="25" dirty="0"/>
              <a:t> </a:t>
            </a:r>
            <a:r>
              <a:rPr spc="-204" dirty="0"/>
              <a:t>process</a:t>
            </a:r>
            <a:r>
              <a:rPr spc="40" dirty="0"/>
              <a:t> </a:t>
            </a:r>
            <a:r>
              <a:rPr spc="-25" dirty="0"/>
              <a:t>at 	</a:t>
            </a:r>
            <a:r>
              <a:rPr spc="-75" dirty="0"/>
              <a:t>least</a:t>
            </a:r>
            <a:r>
              <a:rPr spc="-95" dirty="0"/>
              <a:t> </a:t>
            </a:r>
            <a:r>
              <a:rPr spc="-130" dirty="0"/>
              <a:t>one</a:t>
            </a:r>
            <a:r>
              <a:rPr spc="-35" dirty="0"/>
              <a:t> </a:t>
            </a:r>
            <a:r>
              <a:rPr spc="-110" dirty="0"/>
              <a:t>discrete</a:t>
            </a:r>
            <a:r>
              <a:rPr spc="-55" dirty="0"/>
              <a:t> </a:t>
            </a:r>
            <a:r>
              <a:rPr spc="-20" dirty="0"/>
              <a:t>and</a:t>
            </a:r>
            <a:r>
              <a:rPr spc="-125" dirty="0"/>
              <a:t> </a:t>
            </a:r>
            <a:r>
              <a:rPr spc="-130" dirty="0"/>
              <a:t>one</a:t>
            </a:r>
            <a:r>
              <a:rPr spc="-30" dirty="0"/>
              <a:t> </a:t>
            </a:r>
            <a:r>
              <a:rPr spc="-215" dirty="0"/>
              <a:t>continuous</a:t>
            </a:r>
            <a:r>
              <a:rPr spc="50" dirty="0"/>
              <a:t> </a:t>
            </a:r>
            <a:r>
              <a:rPr spc="-190" dirty="0"/>
              <a:t>medium.</a:t>
            </a:r>
            <a:r>
              <a:rPr spc="20" dirty="0"/>
              <a:t> </a:t>
            </a:r>
            <a:r>
              <a:rPr dirty="0"/>
              <a:t>A</a:t>
            </a:r>
            <a:r>
              <a:rPr spc="-35" dirty="0"/>
              <a:t> </a:t>
            </a:r>
            <a:r>
              <a:rPr spc="-25" dirty="0"/>
              <a:t>word</a:t>
            </a:r>
            <a:r>
              <a:rPr spc="-35" dirty="0"/>
              <a:t> </a:t>
            </a:r>
            <a:r>
              <a:rPr spc="-165" dirty="0"/>
              <a:t>processor</a:t>
            </a:r>
            <a:r>
              <a:rPr dirty="0"/>
              <a:t> </a:t>
            </a:r>
            <a:r>
              <a:rPr spc="-60" dirty="0"/>
              <a:t>with</a:t>
            </a:r>
            <a:r>
              <a:rPr spc="-35" dirty="0"/>
              <a:t> </a:t>
            </a:r>
            <a:r>
              <a:rPr spc="-75" dirty="0"/>
              <a:t>embedded 	</a:t>
            </a:r>
            <a:r>
              <a:rPr spc="-140" dirty="0"/>
              <a:t>graphics</a:t>
            </a:r>
            <a:r>
              <a:rPr spc="-30" dirty="0"/>
              <a:t> </a:t>
            </a:r>
            <a:r>
              <a:rPr spc="-215" dirty="0"/>
              <a:t>is</a:t>
            </a:r>
            <a:r>
              <a:rPr spc="-5" dirty="0"/>
              <a:t> </a:t>
            </a:r>
            <a:r>
              <a:rPr spc="-155" dirty="0"/>
              <a:t>not</a:t>
            </a:r>
            <a:r>
              <a:rPr spc="-10" dirty="0"/>
              <a:t> </a:t>
            </a:r>
            <a:r>
              <a:rPr dirty="0"/>
              <a:t>a</a:t>
            </a:r>
            <a:r>
              <a:rPr spc="-50" dirty="0"/>
              <a:t> </a:t>
            </a:r>
            <a:r>
              <a:rPr spc="-135" dirty="0"/>
              <a:t>multimedia</a:t>
            </a:r>
            <a:r>
              <a:rPr spc="-5" dirty="0"/>
              <a:t> </a:t>
            </a:r>
            <a:r>
              <a:rPr spc="-80" dirty="0"/>
              <a:t>application</a:t>
            </a:r>
            <a:r>
              <a:rPr spc="-5" dirty="0"/>
              <a:t> </a:t>
            </a:r>
            <a:r>
              <a:rPr dirty="0"/>
              <a:t>by</a:t>
            </a:r>
            <a:r>
              <a:rPr spc="-20" dirty="0"/>
              <a:t> </a:t>
            </a:r>
            <a:r>
              <a:rPr spc="-140" dirty="0"/>
              <a:t>our</a:t>
            </a:r>
            <a:r>
              <a:rPr spc="-20" dirty="0"/>
              <a:t> </a:t>
            </a:r>
            <a:r>
              <a:rPr spc="-10" dirty="0"/>
              <a:t>definition.</a:t>
            </a:r>
          </a:p>
        </p:txBody>
      </p:sp>
      <p:sp>
        <p:nvSpPr>
          <p:cNvPr id="5" name="Footer Placeholder 4">
            <a:extLst>
              <a:ext uri="{FF2B5EF4-FFF2-40B4-BE49-F238E27FC236}">
                <a16:creationId xmlns:a16="http://schemas.microsoft.com/office/drawing/2014/main" id="{5EB0D4DB-ABCE-4C37-B559-E7347E781FD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967762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3B5.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86648" cy="4885953"/>
          </a:xfrm>
          <a:prstGeom prst="rect">
            <a:avLst/>
          </a:prstGeom>
          <a:noFill/>
        </p:spPr>
        <p:txBody>
          <a:bodyPr vert="horz" wrap="none" lIns="0" tIns="0" rIns="0" bIns="0" rtlCol="0">
            <a:spAutoFit/>
          </a:bodyPr>
          <a:lstStyle/>
          <a:p>
            <a:pPr defTabSz="806867">
              <a:lnSpc>
                <a:spcPts val="1045"/>
              </a:lnSpc>
              <a:tabLst>
                <a:tab pos="190510" algn="l"/>
                <a:tab pos="425846" algn="l"/>
                <a:tab pos="2521458"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2521458" algn="l"/>
              </a:tabLst>
              <a:defRPr/>
            </a:pPr>
            <a:endParaRPr lang="en-US" sz="1215" i="1">
              <a:solidFill>
                <a:srgbClr val="231F20"/>
              </a:solidFill>
              <a:latin typeface="Segoe UI"/>
            </a:endParaRPr>
          </a:p>
          <a:p>
            <a:pPr defTabSz="806867">
              <a:lnSpc>
                <a:spcPts val="882"/>
              </a:lnSpc>
              <a:tabLst>
                <a:tab pos="190510" algn="l"/>
                <a:tab pos="425846" algn="l"/>
                <a:tab pos="2521458" algn="l"/>
              </a:tabLst>
              <a:defRPr/>
            </a:pPr>
            <a:endParaRPr lang="en-US" sz="1215" i="1">
              <a:solidFill>
                <a:srgbClr val="231F20"/>
              </a:solidFill>
              <a:latin typeface="Segoe UI"/>
            </a:endParaRPr>
          </a:p>
          <a:p>
            <a:pPr defTabSz="806867">
              <a:lnSpc>
                <a:spcPts val="882"/>
              </a:lnSpc>
              <a:tabLst>
                <a:tab pos="190510" algn="l"/>
                <a:tab pos="425846" algn="l"/>
                <a:tab pos="2521458" algn="l"/>
              </a:tabLst>
              <a:defRPr/>
            </a:pPr>
            <a:endParaRPr lang="en-US" sz="1215" i="1">
              <a:solidFill>
                <a:srgbClr val="231F20"/>
              </a:solidFill>
              <a:latin typeface="Segoe UI"/>
            </a:endParaRPr>
          </a:p>
          <a:p>
            <a:pPr defTabSz="806867">
              <a:lnSpc>
                <a:spcPts val="882"/>
              </a:lnSpc>
              <a:tabLst>
                <a:tab pos="190510" algn="l"/>
                <a:tab pos="425846" algn="l"/>
                <a:tab pos="2521458" algn="l"/>
              </a:tabLst>
              <a:defRPr/>
            </a:pPr>
            <a:endParaRPr lang="en-US" sz="1215" i="1">
              <a:solidFill>
                <a:srgbClr val="231F20"/>
              </a:solidFill>
              <a:latin typeface="Segoe UI"/>
            </a:endParaRPr>
          </a:p>
          <a:p>
            <a:pPr defTabSz="806867">
              <a:lnSpc>
                <a:spcPts val="882"/>
              </a:lnSpc>
              <a:tabLst>
                <a:tab pos="190510" algn="l"/>
                <a:tab pos="425846" algn="l"/>
                <a:tab pos="2521458" algn="l"/>
              </a:tabLst>
              <a:defRPr/>
            </a:pPr>
            <a:endParaRPr lang="en-US" sz="1215" i="1">
              <a:solidFill>
                <a:srgbClr val="231F20"/>
              </a:solidFill>
              <a:latin typeface="Segoe UI"/>
            </a:endParaRPr>
          </a:p>
          <a:p>
            <a:pPr defTabSz="806867">
              <a:lnSpc>
                <a:spcPts val="882"/>
              </a:lnSpc>
              <a:tabLst>
                <a:tab pos="190510" algn="l"/>
                <a:tab pos="425846" algn="l"/>
                <a:tab pos="2521458" algn="l"/>
              </a:tabLst>
              <a:defRPr/>
            </a:pPr>
            <a:endParaRPr lang="en-US" sz="1215" i="1">
              <a:solidFill>
                <a:srgbClr val="231F20"/>
              </a:solidFill>
              <a:latin typeface="Segoe UI"/>
            </a:endParaRPr>
          </a:p>
          <a:p>
            <a:pPr defTabSz="806867">
              <a:lnSpc>
                <a:spcPts val="2537"/>
              </a:lnSpc>
              <a:tabLst>
                <a:tab pos="190510" algn="l"/>
                <a:tab pos="425846" algn="l"/>
                <a:tab pos="2521458" algn="l"/>
              </a:tabLst>
              <a:defRPr/>
            </a:pPr>
            <a:r>
              <a:rPr lang="en-US" sz="1215" i="1">
                <a:solidFill>
                  <a:srgbClr val="231F20"/>
                </a:solidFill>
                <a:latin typeface="Segoe UI"/>
              </a:rPr>
              <a:t>			</a:t>
            </a:r>
            <a:r>
              <a:rPr lang="en-US" sz="2100" b="1">
                <a:solidFill>
                  <a:srgbClr val="231F20"/>
                </a:solidFill>
                <a:latin typeface="Segoe UI"/>
              </a:rPr>
              <a:t>12.6   MPEG-7</a:t>
            </a:r>
          </a:p>
          <a:p>
            <a:pPr defTabSz="806867">
              <a:lnSpc>
                <a:spcPts val="882"/>
              </a:lnSpc>
              <a:tabLst>
                <a:tab pos="190510" algn="l"/>
                <a:tab pos="425846" algn="l"/>
                <a:tab pos="2521458" algn="l"/>
              </a:tabLst>
              <a:defRPr/>
            </a:pPr>
            <a:endParaRPr lang="en-US" sz="2100" b="1">
              <a:solidFill>
                <a:srgbClr val="231F20"/>
              </a:solidFill>
              <a:latin typeface="Segoe UI"/>
            </a:endParaRPr>
          </a:p>
          <a:p>
            <a:pPr defTabSz="806867">
              <a:lnSpc>
                <a:spcPts val="882"/>
              </a:lnSpc>
              <a:tabLst>
                <a:tab pos="190510" algn="l"/>
                <a:tab pos="425846" algn="l"/>
                <a:tab pos="2521458" algn="l"/>
              </a:tabLst>
              <a:defRPr/>
            </a:pPr>
            <a:endParaRPr lang="en-US" sz="2100" b="1">
              <a:solidFill>
                <a:srgbClr val="231F20"/>
              </a:solidFill>
              <a:latin typeface="Segoe UI"/>
            </a:endParaRPr>
          </a:p>
          <a:p>
            <a:pPr defTabSz="806867">
              <a:lnSpc>
                <a:spcPts val="882"/>
              </a:lnSpc>
              <a:tabLst>
                <a:tab pos="190510" algn="l"/>
                <a:tab pos="425846" algn="l"/>
                <a:tab pos="2521458" algn="l"/>
              </a:tabLst>
              <a:defRPr/>
            </a:pPr>
            <a:endParaRPr lang="en-US" sz="2100" b="1">
              <a:solidFill>
                <a:srgbClr val="231F20"/>
              </a:solidFill>
              <a:latin typeface="Segoe UI"/>
            </a:endParaRPr>
          </a:p>
          <a:p>
            <a:pPr defTabSz="806867">
              <a:lnSpc>
                <a:spcPts val="882"/>
              </a:lnSpc>
              <a:tabLst>
                <a:tab pos="190510" algn="l"/>
                <a:tab pos="425846" algn="l"/>
                <a:tab pos="2521458" algn="l"/>
              </a:tabLst>
              <a:defRPr/>
            </a:pPr>
            <a:endParaRPr lang="en-US" sz="2100" b="1">
              <a:solidFill>
                <a:srgbClr val="231F20"/>
              </a:solidFill>
              <a:latin typeface="Segoe UI"/>
            </a:endParaRPr>
          </a:p>
          <a:p>
            <a:pPr defTabSz="806867">
              <a:lnSpc>
                <a:spcPts val="882"/>
              </a:lnSpc>
              <a:tabLst>
                <a:tab pos="190510" algn="l"/>
                <a:tab pos="425846" algn="l"/>
                <a:tab pos="2521458" algn="l"/>
              </a:tabLst>
              <a:defRPr/>
            </a:pPr>
            <a:endParaRPr lang="en-US" sz="2100" b="1">
              <a:solidFill>
                <a:srgbClr val="231F20"/>
              </a:solidFill>
              <a:latin typeface="Segoe UI"/>
            </a:endParaRPr>
          </a:p>
          <a:p>
            <a:pPr defTabSz="806867">
              <a:lnSpc>
                <a:spcPts val="2277"/>
              </a:lnSpc>
              <a:tabLst>
                <a:tab pos="190510" algn="l"/>
                <a:tab pos="425846" algn="l"/>
                <a:tab pos="252145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main objective of MPEG-7 is to serve the need of audio-</a:t>
            </a:r>
          </a:p>
          <a:p>
            <a:pPr defTabSz="806867">
              <a:lnSpc>
                <a:spcPts val="2139"/>
              </a:lnSpc>
              <a:tabLst>
                <a:tab pos="190510" algn="l"/>
                <a:tab pos="425846" algn="l"/>
                <a:tab pos="2521458" algn="l"/>
              </a:tabLst>
              <a:defRPr/>
            </a:pPr>
            <a:r>
              <a:rPr lang="en-US" sz="1750">
                <a:solidFill>
                  <a:srgbClr val="231F20"/>
                </a:solidFill>
                <a:latin typeface="Segoe UI"/>
              </a:rPr>
              <a:t>		visual content-based retrieval (or audiovisual object retrieval)</a:t>
            </a:r>
          </a:p>
          <a:p>
            <a:pPr defTabSz="806867">
              <a:lnSpc>
                <a:spcPts val="882"/>
              </a:lnSpc>
              <a:tabLst>
                <a:tab pos="190510" algn="l"/>
                <a:tab pos="425846" algn="l"/>
                <a:tab pos="2521458" algn="l"/>
              </a:tabLst>
              <a:defRPr/>
            </a:pPr>
            <a:endParaRPr lang="en-US" sz="1750">
              <a:solidFill>
                <a:srgbClr val="231F20"/>
              </a:solidFill>
              <a:latin typeface="Segoe UI"/>
            </a:endParaRPr>
          </a:p>
          <a:p>
            <a:pPr defTabSz="806867">
              <a:lnSpc>
                <a:spcPts val="1575"/>
              </a:lnSpc>
              <a:tabLst>
                <a:tab pos="190510" algn="l"/>
                <a:tab pos="425846" algn="l"/>
                <a:tab pos="2521458" algn="l"/>
              </a:tabLst>
              <a:defRPr/>
            </a:pPr>
            <a:r>
              <a:rPr lang="en-US" sz="1750">
                <a:solidFill>
                  <a:srgbClr val="231F20"/>
                </a:solidFill>
                <a:latin typeface="Segoe UI"/>
              </a:rPr>
              <a:t>		in applications such as digital libraries.</a:t>
            </a:r>
          </a:p>
          <a:p>
            <a:pPr defTabSz="806867">
              <a:lnSpc>
                <a:spcPts val="882"/>
              </a:lnSpc>
              <a:tabLst>
                <a:tab pos="190510" algn="l"/>
                <a:tab pos="425846" algn="l"/>
                <a:tab pos="2521458" algn="l"/>
              </a:tabLst>
              <a:defRPr/>
            </a:pPr>
            <a:endParaRPr lang="en-US" sz="1750">
              <a:solidFill>
                <a:srgbClr val="231F20"/>
              </a:solidFill>
              <a:latin typeface="Segoe UI"/>
            </a:endParaRPr>
          </a:p>
          <a:p>
            <a:pPr defTabSz="806867">
              <a:lnSpc>
                <a:spcPts val="882"/>
              </a:lnSpc>
              <a:tabLst>
                <a:tab pos="190510" algn="l"/>
                <a:tab pos="425846" algn="l"/>
                <a:tab pos="2521458" algn="l"/>
              </a:tabLst>
              <a:defRPr/>
            </a:pPr>
            <a:endParaRPr lang="en-US" sz="1750">
              <a:solidFill>
                <a:srgbClr val="231F20"/>
              </a:solidFill>
              <a:latin typeface="Segoe UI"/>
            </a:endParaRPr>
          </a:p>
          <a:p>
            <a:pPr defTabSz="806867">
              <a:lnSpc>
                <a:spcPts val="2482"/>
              </a:lnSpc>
              <a:tabLst>
                <a:tab pos="190510" algn="l"/>
                <a:tab pos="425846" algn="l"/>
                <a:tab pos="252145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Nevertheless, it is also applicable to any multimedia applica-</a:t>
            </a:r>
          </a:p>
          <a:p>
            <a:pPr defTabSz="806867">
              <a:lnSpc>
                <a:spcPts val="2128"/>
              </a:lnSpc>
              <a:tabLst>
                <a:tab pos="190510" algn="l"/>
                <a:tab pos="425846" algn="l"/>
                <a:tab pos="2521458" algn="l"/>
              </a:tabLst>
              <a:defRPr/>
            </a:pPr>
            <a:r>
              <a:rPr lang="en-US" sz="1750">
                <a:solidFill>
                  <a:srgbClr val="231F20"/>
                </a:solidFill>
                <a:latin typeface="Segoe UI"/>
              </a:rPr>
              <a:t>		tions involving the generation (</a:t>
            </a:r>
            <a:r>
              <a:rPr lang="en-US" sz="1750" i="1">
                <a:solidFill>
                  <a:srgbClr val="231F20"/>
                </a:solidFill>
                <a:latin typeface="Segoe UI"/>
              </a:rPr>
              <a:t>content creation</a:t>
            </a:r>
            <a:r>
              <a:rPr lang="en-US" sz="1750">
                <a:solidFill>
                  <a:srgbClr val="231F20"/>
                </a:solidFill>
                <a:latin typeface="Segoe UI"/>
              </a:rPr>
              <a:t>) and usage</a:t>
            </a:r>
          </a:p>
          <a:p>
            <a:pPr defTabSz="806867">
              <a:lnSpc>
                <a:spcPts val="882"/>
              </a:lnSpc>
              <a:tabLst>
                <a:tab pos="190510" algn="l"/>
                <a:tab pos="425846" algn="l"/>
                <a:tab pos="2521458" algn="l"/>
              </a:tabLst>
              <a:defRPr/>
            </a:pPr>
            <a:endParaRPr lang="en-US" sz="1750">
              <a:solidFill>
                <a:srgbClr val="231F20"/>
              </a:solidFill>
              <a:latin typeface="Segoe UI"/>
            </a:endParaRPr>
          </a:p>
          <a:p>
            <a:pPr defTabSz="806867">
              <a:lnSpc>
                <a:spcPts val="1585"/>
              </a:lnSpc>
              <a:tabLst>
                <a:tab pos="190510" algn="l"/>
                <a:tab pos="425846" algn="l"/>
                <a:tab pos="2521458" algn="l"/>
              </a:tabLst>
              <a:defRPr/>
            </a:pPr>
            <a:r>
              <a:rPr lang="en-US" sz="1750">
                <a:solidFill>
                  <a:srgbClr val="231F20"/>
                </a:solidFill>
                <a:latin typeface="Segoe UI"/>
              </a:rPr>
              <a:t>		(</a:t>
            </a:r>
            <a:r>
              <a:rPr lang="en-US" sz="1750" i="1">
                <a:solidFill>
                  <a:srgbClr val="231F20"/>
                </a:solidFill>
                <a:latin typeface="Segoe UI"/>
              </a:rPr>
              <a:t>content consumption</a:t>
            </a:r>
            <a:r>
              <a:rPr lang="en-US" sz="1750">
                <a:solidFill>
                  <a:srgbClr val="231F20"/>
                </a:solidFill>
                <a:latin typeface="Segoe UI"/>
              </a:rPr>
              <a:t>) of multimedia data.</a:t>
            </a:r>
          </a:p>
          <a:p>
            <a:pPr defTabSz="806867">
              <a:lnSpc>
                <a:spcPts val="882"/>
              </a:lnSpc>
              <a:tabLst>
                <a:tab pos="190510" algn="l"/>
                <a:tab pos="425846" algn="l"/>
                <a:tab pos="2521458" algn="l"/>
              </a:tabLst>
              <a:defRPr/>
            </a:pPr>
            <a:endParaRPr lang="en-US" sz="1750">
              <a:solidFill>
                <a:srgbClr val="231F20"/>
              </a:solidFill>
              <a:latin typeface="Segoe UI"/>
            </a:endParaRPr>
          </a:p>
          <a:p>
            <a:pPr defTabSz="806867">
              <a:lnSpc>
                <a:spcPts val="882"/>
              </a:lnSpc>
              <a:tabLst>
                <a:tab pos="190510" algn="l"/>
                <a:tab pos="425846" algn="l"/>
                <a:tab pos="2521458" algn="l"/>
              </a:tabLst>
              <a:defRPr/>
            </a:pPr>
            <a:endParaRPr lang="en-US" sz="1750">
              <a:solidFill>
                <a:srgbClr val="231F20"/>
              </a:solidFill>
              <a:latin typeface="Segoe UI"/>
            </a:endParaRPr>
          </a:p>
          <a:p>
            <a:pPr defTabSz="806867">
              <a:lnSpc>
                <a:spcPts val="2482"/>
              </a:lnSpc>
              <a:tabLst>
                <a:tab pos="190510" algn="l"/>
                <a:tab pos="425846" algn="l"/>
                <a:tab pos="2521458"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MPEG-7  became  an  International  Standard  in  September</a:t>
            </a:r>
          </a:p>
          <a:p>
            <a:pPr defTabSz="806867">
              <a:lnSpc>
                <a:spcPts val="2128"/>
              </a:lnSpc>
              <a:tabLst>
                <a:tab pos="190510" algn="l"/>
                <a:tab pos="425846" algn="l"/>
                <a:tab pos="2521458" algn="l"/>
              </a:tabLst>
              <a:defRPr/>
            </a:pPr>
            <a:r>
              <a:rPr lang="en-US" sz="1750">
                <a:solidFill>
                  <a:srgbClr val="231F20"/>
                </a:solidFill>
                <a:latin typeface="Segoe UI"/>
              </a:rPr>
              <a:t>		2001  —  with  the  formal  name  </a:t>
            </a:r>
            <a:r>
              <a:rPr lang="en-US" sz="1750" b="1">
                <a:solidFill>
                  <a:srgbClr val="231F20"/>
                </a:solidFill>
                <a:latin typeface="Segoe UI"/>
              </a:rPr>
              <a:t>Multimedia  Content  De-</a:t>
            </a:r>
          </a:p>
          <a:p>
            <a:pPr defTabSz="806867">
              <a:lnSpc>
                <a:spcPts val="882"/>
              </a:lnSpc>
              <a:tabLst>
                <a:tab pos="190510" algn="l"/>
                <a:tab pos="425846" algn="l"/>
                <a:tab pos="2521458" algn="l"/>
              </a:tabLst>
              <a:defRPr/>
            </a:pPr>
            <a:endParaRPr lang="en-US" sz="1750" b="1">
              <a:solidFill>
                <a:srgbClr val="231F20"/>
              </a:solidFill>
              <a:latin typeface="Segoe UI"/>
            </a:endParaRPr>
          </a:p>
          <a:p>
            <a:pPr defTabSz="806867">
              <a:lnSpc>
                <a:spcPts val="1585"/>
              </a:lnSpc>
              <a:tabLst>
                <a:tab pos="190510" algn="l"/>
                <a:tab pos="425846" algn="l"/>
                <a:tab pos="2521458" algn="l"/>
              </a:tabLst>
              <a:defRPr/>
            </a:pPr>
            <a:r>
              <a:rPr lang="en-US" sz="1750" b="1">
                <a:solidFill>
                  <a:srgbClr val="231F20"/>
                </a:solidFill>
                <a:latin typeface="Segoe UI"/>
              </a:rPr>
              <a:t>		scription Interface</a:t>
            </a:r>
            <a:r>
              <a:rPr lang="en-US" sz="1750">
                <a:solidFill>
                  <a:srgbClr val="231F20"/>
                </a:solidFill>
                <a:latin typeface="Segoe UI"/>
              </a:rPr>
              <a:t>.</a:t>
            </a:r>
          </a:p>
        </p:txBody>
      </p:sp>
      <p:sp>
        <p:nvSpPr>
          <p:cNvPr id="8" name="Footer Placeholder 7">
            <a:extLst>
              <a:ext uri="{FF2B5EF4-FFF2-40B4-BE49-F238E27FC236}">
                <a16:creationId xmlns:a16="http://schemas.microsoft.com/office/drawing/2014/main" id="{26DA3475-7EFE-4951-9D8D-F93B33AE080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1641394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953.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495432" cy="4693593"/>
          </a:xfrm>
          <a:prstGeom prst="rect">
            <a:avLst/>
          </a:prstGeom>
          <a:noFill/>
        </p:spPr>
        <p:txBody>
          <a:bodyPr vert="horz" wrap="none" lIns="0" tIns="0" rIns="0" bIns="0" rtlCol="0">
            <a:spAutoFit/>
          </a:bodyPr>
          <a:lstStyle/>
          <a:p>
            <a:pPr defTabSz="806867">
              <a:lnSpc>
                <a:spcPts val="1045"/>
              </a:lnSpc>
              <a:tabLst>
                <a:tab pos="190510" algn="l"/>
                <a:tab pos="425846" algn="l"/>
                <a:tab pos="952551"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882"/>
              </a:lnSpc>
              <a:tabLst>
                <a:tab pos="190510" algn="l"/>
                <a:tab pos="425846" algn="l"/>
                <a:tab pos="952551" algn="l"/>
              </a:tabLst>
              <a:defRPr/>
            </a:pPr>
            <a:endParaRPr lang="en-US" sz="1215" i="1">
              <a:solidFill>
                <a:srgbClr val="231F20"/>
              </a:solidFill>
              <a:latin typeface="Segoe UI"/>
            </a:endParaRPr>
          </a:p>
          <a:p>
            <a:pPr defTabSz="806867">
              <a:lnSpc>
                <a:spcPts val="2555"/>
              </a:lnSpc>
              <a:tabLst>
                <a:tab pos="190510" algn="l"/>
                <a:tab pos="425846" algn="l"/>
                <a:tab pos="952551" algn="l"/>
              </a:tabLst>
              <a:defRPr/>
            </a:pPr>
            <a:r>
              <a:rPr lang="en-US" sz="1215" i="1">
                <a:solidFill>
                  <a:srgbClr val="231F20"/>
                </a:solidFill>
                <a:latin typeface="Segoe UI"/>
              </a:rPr>
              <a:t>			</a:t>
            </a:r>
            <a:r>
              <a:rPr lang="en-US" sz="2100" b="1">
                <a:solidFill>
                  <a:srgbClr val="231F20"/>
                </a:solidFill>
                <a:latin typeface="Segoe UI"/>
              </a:rPr>
              <a:t>Applications Supported by MPEG-7</a:t>
            </a:r>
          </a:p>
          <a:p>
            <a:pPr defTabSz="806867">
              <a:lnSpc>
                <a:spcPts val="882"/>
              </a:lnSpc>
              <a:tabLst>
                <a:tab pos="190510" algn="l"/>
                <a:tab pos="425846" algn="l"/>
                <a:tab pos="952551" algn="l"/>
              </a:tabLst>
              <a:defRPr/>
            </a:pPr>
            <a:endParaRPr lang="en-US" sz="2100" b="1">
              <a:solidFill>
                <a:srgbClr val="231F20"/>
              </a:solidFill>
              <a:latin typeface="Segoe UI"/>
            </a:endParaRPr>
          </a:p>
          <a:p>
            <a:pPr defTabSz="806867">
              <a:lnSpc>
                <a:spcPts val="882"/>
              </a:lnSpc>
              <a:tabLst>
                <a:tab pos="190510" algn="l"/>
                <a:tab pos="425846" algn="l"/>
                <a:tab pos="952551" algn="l"/>
              </a:tabLst>
              <a:defRPr/>
            </a:pPr>
            <a:endParaRPr lang="en-US" sz="2100" b="1">
              <a:solidFill>
                <a:srgbClr val="231F20"/>
              </a:solidFill>
              <a:latin typeface="Segoe UI"/>
            </a:endParaRPr>
          </a:p>
          <a:p>
            <a:pPr defTabSz="806867">
              <a:lnSpc>
                <a:spcPts val="882"/>
              </a:lnSpc>
              <a:tabLst>
                <a:tab pos="190510" algn="l"/>
                <a:tab pos="425846" algn="l"/>
                <a:tab pos="952551" algn="l"/>
              </a:tabLst>
              <a:defRPr/>
            </a:pPr>
            <a:endParaRPr lang="en-US" sz="2100" b="1">
              <a:solidFill>
                <a:srgbClr val="231F20"/>
              </a:solidFill>
              <a:latin typeface="Segoe UI"/>
            </a:endParaRPr>
          </a:p>
          <a:p>
            <a:pPr defTabSz="806867">
              <a:lnSpc>
                <a:spcPts val="882"/>
              </a:lnSpc>
              <a:tabLst>
                <a:tab pos="190510" algn="l"/>
                <a:tab pos="425846" algn="l"/>
                <a:tab pos="952551" algn="l"/>
              </a:tabLst>
              <a:defRPr/>
            </a:pPr>
            <a:endParaRPr lang="en-US" sz="2100" b="1">
              <a:solidFill>
                <a:srgbClr val="231F20"/>
              </a:solidFill>
              <a:latin typeface="Segoe UI"/>
            </a:endParaRPr>
          </a:p>
          <a:p>
            <a:pPr defTabSz="806867">
              <a:lnSpc>
                <a:spcPts val="882"/>
              </a:lnSpc>
              <a:tabLst>
                <a:tab pos="190510" algn="l"/>
                <a:tab pos="425846" algn="l"/>
                <a:tab pos="952551" algn="l"/>
              </a:tabLst>
              <a:defRPr/>
            </a:pPr>
            <a:endParaRPr lang="en-US" sz="2100" b="1">
              <a:solidFill>
                <a:srgbClr val="231F20"/>
              </a:solidFill>
              <a:latin typeface="Segoe UI"/>
            </a:endParaRPr>
          </a:p>
          <a:p>
            <a:pPr defTabSz="806867">
              <a:lnSpc>
                <a:spcPts val="2277"/>
              </a:lnSpc>
              <a:tabLst>
                <a:tab pos="190510" algn="l"/>
                <a:tab pos="425846" algn="l"/>
                <a:tab pos="952551"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MPEG-7 supports a  variety of multimedia applications.   Its</a:t>
            </a:r>
          </a:p>
          <a:p>
            <a:pPr defTabSz="806867">
              <a:lnSpc>
                <a:spcPts val="2139"/>
              </a:lnSpc>
              <a:tabLst>
                <a:tab pos="190510" algn="l"/>
                <a:tab pos="425846" algn="l"/>
                <a:tab pos="952551" algn="l"/>
              </a:tabLst>
              <a:defRPr/>
            </a:pPr>
            <a:r>
              <a:rPr lang="en-US" sz="1750">
                <a:solidFill>
                  <a:srgbClr val="231F20"/>
                </a:solidFill>
                <a:latin typeface="Segoe UI"/>
              </a:rPr>
              <a:t>		data may include still pictures, graphics, 3D models, audio,</a:t>
            </a:r>
          </a:p>
          <a:p>
            <a:pPr defTabSz="806867">
              <a:lnSpc>
                <a:spcPts val="882"/>
              </a:lnSpc>
              <a:tabLst>
                <a:tab pos="190510" algn="l"/>
                <a:tab pos="425846" algn="l"/>
                <a:tab pos="952551" algn="l"/>
              </a:tabLst>
              <a:defRPr/>
            </a:pPr>
            <a:endParaRPr lang="en-US" sz="1750">
              <a:solidFill>
                <a:srgbClr val="231F20"/>
              </a:solidFill>
              <a:latin typeface="Segoe UI"/>
            </a:endParaRPr>
          </a:p>
          <a:p>
            <a:pPr defTabSz="806867">
              <a:lnSpc>
                <a:spcPts val="1575"/>
              </a:lnSpc>
              <a:tabLst>
                <a:tab pos="190510" algn="l"/>
                <a:tab pos="425846" algn="l"/>
                <a:tab pos="952551" algn="l"/>
              </a:tabLst>
              <a:defRPr/>
            </a:pPr>
            <a:r>
              <a:rPr lang="en-US" sz="1750">
                <a:solidFill>
                  <a:srgbClr val="231F20"/>
                </a:solidFill>
                <a:latin typeface="Segoe UI"/>
              </a:rPr>
              <a:t>		speech, video, and composition information (how to combine</a:t>
            </a:r>
          </a:p>
          <a:p>
            <a:pPr defTabSz="806867">
              <a:lnSpc>
                <a:spcPts val="882"/>
              </a:lnSpc>
              <a:tabLst>
                <a:tab pos="190510" algn="l"/>
                <a:tab pos="425846" algn="l"/>
                <a:tab pos="952551" algn="l"/>
              </a:tabLst>
              <a:defRPr/>
            </a:pPr>
            <a:endParaRPr lang="en-US" sz="1750">
              <a:solidFill>
                <a:srgbClr val="231F20"/>
              </a:solidFill>
              <a:latin typeface="Segoe UI"/>
            </a:endParaRPr>
          </a:p>
          <a:p>
            <a:pPr defTabSz="806867">
              <a:lnSpc>
                <a:spcPts val="1585"/>
              </a:lnSpc>
              <a:tabLst>
                <a:tab pos="190510" algn="l"/>
                <a:tab pos="425846" algn="l"/>
                <a:tab pos="952551" algn="l"/>
              </a:tabLst>
              <a:defRPr/>
            </a:pPr>
            <a:r>
              <a:rPr lang="en-US" sz="1750">
                <a:solidFill>
                  <a:srgbClr val="231F20"/>
                </a:solidFill>
                <a:latin typeface="Segoe UI"/>
              </a:rPr>
              <a:t>		these elements).</a:t>
            </a:r>
          </a:p>
          <a:p>
            <a:pPr defTabSz="806867">
              <a:lnSpc>
                <a:spcPts val="882"/>
              </a:lnSpc>
              <a:tabLst>
                <a:tab pos="190510" algn="l"/>
                <a:tab pos="425846" algn="l"/>
                <a:tab pos="952551" algn="l"/>
              </a:tabLst>
              <a:defRPr/>
            </a:pPr>
            <a:endParaRPr lang="en-US" sz="1750">
              <a:solidFill>
                <a:srgbClr val="231F20"/>
              </a:solidFill>
              <a:latin typeface="Segoe UI"/>
            </a:endParaRPr>
          </a:p>
          <a:p>
            <a:pPr defTabSz="806867">
              <a:lnSpc>
                <a:spcPts val="882"/>
              </a:lnSpc>
              <a:tabLst>
                <a:tab pos="190510" algn="l"/>
                <a:tab pos="425846" algn="l"/>
                <a:tab pos="952551" algn="l"/>
              </a:tabLst>
              <a:defRPr/>
            </a:pPr>
            <a:endParaRPr lang="en-US" sz="1750">
              <a:solidFill>
                <a:srgbClr val="231F20"/>
              </a:solidFill>
              <a:latin typeface="Segoe UI"/>
            </a:endParaRPr>
          </a:p>
          <a:p>
            <a:pPr defTabSz="806867">
              <a:lnSpc>
                <a:spcPts val="2482"/>
              </a:lnSpc>
              <a:tabLst>
                <a:tab pos="190510" algn="l"/>
                <a:tab pos="425846" algn="l"/>
                <a:tab pos="952551"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These MPEG-7 data elements can be represented in textual</a:t>
            </a:r>
          </a:p>
          <a:p>
            <a:pPr defTabSz="806867">
              <a:lnSpc>
                <a:spcPts val="2128"/>
              </a:lnSpc>
              <a:tabLst>
                <a:tab pos="190510" algn="l"/>
                <a:tab pos="425846" algn="l"/>
                <a:tab pos="952551" algn="l"/>
              </a:tabLst>
              <a:defRPr/>
            </a:pPr>
            <a:r>
              <a:rPr lang="en-US" sz="1750">
                <a:solidFill>
                  <a:srgbClr val="231F20"/>
                </a:solidFill>
                <a:latin typeface="Segoe UI"/>
              </a:rPr>
              <a:t>		format, or binary format, or both.</a:t>
            </a:r>
          </a:p>
          <a:p>
            <a:pPr defTabSz="806867">
              <a:lnSpc>
                <a:spcPts val="882"/>
              </a:lnSpc>
              <a:tabLst>
                <a:tab pos="190510" algn="l"/>
                <a:tab pos="425846" algn="l"/>
                <a:tab pos="952551" algn="l"/>
              </a:tabLst>
              <a:defRPr/>
            </a:pPr>
            <a:endParaRPr lang="en-US" sz="1750">
              <a:solidFill>
                <a:srgbClr val="231F20"/>
              </a:solidFill>
              <a:latin typeface="Segoe UI"/>
            </a:endParaRPr>
          </a:p>
          <a:p>
            <a:pPr defTabSz="806867">
              <a:lnSpc>
                <a:spcPts val="882"/>
              </a:lnSpc>
              <a:tabLst>
                <a:tab pos="190510" algn="l"/>
                <a:tab pos="425846" algn="l"/>
                <a:tab pos="952551" algn="l"/>
              </a:tabLst>
              <a:defRPr/>
            </a:pPr>
            <a:endParaRPr lang="en-US" sz="1750">
              <a:solidFill>
                <a:srgbClr val="231F20"/>
              </a:solidFill>
              <a:latin typeface="Segoe UI"/>
            </a:endParaRPr>
          </a:p>
          <a:p>
            <a:pPr defTabSz="806867">
              <a:lnSpc>
                <a:spcPts val="2482"/>
              </a:lnSpc>
              <a:tabLst>
                <a:tab pos="190510" algn="l"/>
                <a:tab pos="425846" algn="l"/>
                <a:tab pos="952551"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Fig.    12.17  illustrates  some  possible  applications  that  will</a:t>
            </a:r>
          </a:p>
          <a:p>
            <a:pPr defTabSz="806867">
              <a:lnSpc>
                <a:spcPts val="2128"/>
              </a:lnSpc>
              <a:tabLst>
                <a:tab pos="190510" algn="l"/>
                <a:tab pos="425846" algn="l"/>
                <a:tab pos="952551" algn="l"/>
              </a:tabLst>
              <a:defRPr/>
            </a:pPr>
            <a:r>
              <a:rPr lang="en-US" sz="1750">
                <a:solidFill>
                  <a:srgbClr val="231F20"/>
                </a:solidFill>
                <a:latin typeface="Segoe UI"/>
              </a:rPr>
              <a:t>		beneﬁt from the MPEG-7 standard.</a:t>
            </a:r>
          </a:p>
        </p:txBody>
      </p:sp>
      <p:sp>
        <p:nvSpPr>
          <p:cNvPr id="8" name="Footer Placeholder 7">
            <a:extLst>
              <a:ext uri="{FF2B5EF4-FFF2-40B4-BE49-F238E27FC236}">
                <a16:creationId xmlns:a16="http://schemas.microsoft.com/office/drawing/2014/main" id="{B52D4C0F-2AFF-4101-9F3D-58BE8F0DB8D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3075631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AE25.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AE36.tmp"/>
          <p:cNvPicPr>
            <a:picLocks/>
          </p:cNvPicPr>
          <p:nvPr/>
        </p:nvPicPr>
        <p:blipFill>
          <a:blip r:embed="rId3" cstate="print"/>
          <a:stretch>
            <a:fillRect/>
          </a:stretch>
        </p:blipFill>
        <p:spPr>
          <a:xfrm>
            <a:off x="2857500" y="1042147"/>
            <a:ext cx="6465794" cy="4078941"/>
          </a:xfrm>
          <a:prstGeom prst="rect">
            <a:avLst/>
          </a:prstGeom>
        </p:spPr>
      </p:pic>
      <p:sp>
        <p:nvSpPr>
          <p:cNvPr id="5" name="TextBox 4"/>
          <p:cNvSpPr txBox="1"/>
          <p:nvPr/>
        </p:nvSpPr>
        <p:spPr>
          <a:xfrm>
            <a:off x="2468656" y="404643"/>
            <a:ext cx="2752228" cy="131446"/>
          </a:xfrm>
          <a:prstGeom prst="rect">
            <a:avLst/>
          </a:prstGeom>
          <a:noFill/>
        </p:spPr>
        <p:txBody>
          <a:bodyPr vert="horz" wrap="none" lIns="0" tIns="0" rIns="0" bIns="0" rtlCol="0">
            <a:spAutoFit/>
          </a:bodyPr>
          <a:lstStyle/>
          <a:p>
            <a:pPr>
              <a:lnSpc>
                <a:spcPts val="1045"/>
              </a:lnSpc>
            </a:pPr>
            <a:r>
              <a:rPr lang="en-US" sz="1215" i="1">
                <a:solidFill>
                  <a:srgbClr val="231F20"/>
                </a:solidFill>
                <a:latin typeface="Segoe UI"/>
              </a:rPr>
              <a:t>Fundamentals of Multimedia, Chapter 12</a:t>
            </a:r>
          </a:p>
        </p:txBody>
      </p:sp>
      <p:sp>
        <p:nvSpPr>
          <p:cNvPr id="6" name="TextBox 5"/>
          <p:cNvSpPr txBox="1"/>
          <p:nvPr/>
        </p:nvSpPr>
        <p:spPr>
          <a:xfrm>
            <a:off x="8396452" y="3008878"/>
            <a:ext cx="713016" cy="833562"/>
          </a:xfrm>
          <a:prstGeom prst="rect">
            <a:avLst/>
          </a:prstGeom>
          <a:noFill/>
        </p:spPr>
        <p:txBody>
          <a:bodyPr vert="horz" wrap="none" lIns="0" tIns="0" rIns="0" bIns="0" rtlCol="0">
            <a:spAutoFit/>
          </a:bodyPr>
          <a:lstStyle/>
          <a:p>
            <a:pPr defTabSz="806867">
              <a:lnSpc>
                <a:spcPts val="1310"/>
              </a:lnSpc>
              <a:tabLst>
                <a:tab pos="33619" algn="l"/>
                <a:tab pos="347401" algn="l"/>
              </a:tabLst>
              <a:defRPr/>
            </a:pPr>
            <a:r>
              <a:rPr lang="en-US" sz="1588"/>
              <a:t>		</a:t>
            </a:r>
            <a:r>
              <a:rPr lang="en-US" sz="1456">
                <a:solidFill>
                  <a:srgbClr val="000000"/>
                </a:solidFill>
                <a:latin typeface="Times New Roman"/>
              </a:rPr>
              <a:t>Push</a:t>
            </a:r>
          </a:p>
          <a:p>
            <a:pPr defTabSz="806867">
              <a:lnSpc>
                <a:spcPts val="882"/>
              </a:lnSpc>
              <a:tabLst>
                <a:tab pos="33619" algn="l"/>
                <a:tab pos="347401" algn="l"/>
              </a:tabLst>
              <a:defRPr/>
            </a:pPr>
            <a:endParaRPr lang="en-US" sz="1456">
              <a:solidFill>
                <a:srgbClr val="000000"/>
              </a:solidFill>
              <a:latin typeface="Times New Roman"/>
            </a:endParaRPr>
          </a:p>
          <a:p>
            <a:pPr defTabSz="806867">
              <a:lnSpc>
                <a:spcPts val="882"/>
              </a:lnSpc>
              <a:tabLst>
                <a:tab pos="33619" algn="l"/>
                <a:tab pos="347401" algn="l"/>
              </a:tabLst>
              <a:defRPr/>
            </a:pPr>
            <a:endParaRPr lang="en-US" sz="1456">
              <a:solidFill>
                <a:srgbClr val="000000"/>
              </a:solidFill>
              <a:latin typeface="Times New Roman"/>
            </a:endParaRPr>
          </a:p>
          <a:p>
            <a:pPr defTabSz="806867">
              <a:lnSpc>
                <a:spcPts val="1746"/>
              </a:lnSpc>
              <a:tabLst>
                <a:tab pos="33619" algn="l"/>
                <a:tab pos="347401" algn="l"/>
              </a:tabLst>
              <a:defRPr/>
            </a:pPr>
            <a:r>
              <a:rPr lang="en-US" sz="1456">
                <a:solidFill>
                  <a:srgbClr val="000000"/>
                </a:solidFill>
                <a:latin typeface="Times New Roman"/>
              </a:rPr>
              <a:t>	Filter</a:t>
            </a:r>
          </a:p>
          <a:p>
            <a:pPr defTabSz="806867">
              <a:lnSpc>
                <a:spcPts val="1747"/>
              </a:lnSpc>
              <a:tabLst>
                <a:tab pos="33619" algn="l"/>
                <a:tab pos="347401" algn="l"/>
              </a:tabLst>
              <a:defRPr/>
            </a:pPr>
            <a:r>
              <a:rPr lang="en-US" sz="1456">
                <a:solidFill>
                  <a:srgbClr val="000000"/>
                </a:solidFill>
                <a:latin typeface="Times New Roman"/>
              </a:rPr>
              <a:t>agents</a:t>
            </a:r>
          </a:p>
        </p:txBody>
      </p:sp>
      <p:sp>
        <p:nvSpPr>
          <p:cNvPr id="7" name="TextBox 6"/>
          <p:cNvSpPr txBox="1"/>
          <p:nvPr/>
        </p:nvSpPr>
        <p:spPr>
          <a:xfrm>
            <a:off x="6442911" y="1195338"/>
            <a:ext cx="2377254" cy="1409553"/>
          </a:xfrm>
          <a:prstGeom prst="rect">
            <a:avLst/>
          </a:prstGeom>
          <a:noFill/>
        </p:spPr>
        <p:txBody>
          <a:bodyPr vert="horz" wrap="none" lIns="0" tIns="0" rIns="0" bIns="0" rtlCol="0">
            <a:spAutoFit/>
          </a:bodyPr>
          <a:lstStyle/>
          <a:p>
            <a:pPr defTabSz="806867">
              <a:lnSpc>
                <a:spcPts val="1310"/>
              </a:lnSpc>
              <a:tabLst>
                <a:tab pos="739628" algn="l"/>
                <a:tab pos="941344" algn="l"/>
              </a:tabLst>
              <a:defRPr/>
            </a:pPr>
            <a:r>
              <a:rPr lang="en-US" sz="1588"/>
              <a:t>		</a:t>
            </a:r>
            <a:r>
              <a:rPr lang="en-US" sz="1456">
                <a:solidFill>
                  <a:srgbClr val="000000"/>
                </a:solidFill>
                <a:latin typeface="Times New Roman"/>
              </a:rPr>
              <a:t>Coded</a:t>
            </a:r>
          </a:p>
          <a:p>
            <a:pPr defTabSz="806867">
              <a:lnSpc>
                <a:spcPts val="1747"/>
              </a:lnSpc>
              <a:tabLst>
                <a:tab pos="739628" algn="l"/>
                <a:tab pos="941344" algn="l"/>
              </a:tabLst>
              <a:defRPr/>
            </a:pPr>
            <a:r>
              <a:rPr lang="en-US" sz="1456">
                <a:solidFill>
                  <a:srgbClr val="000000"/>
                </a:solidFill>
                <a:latin typeface="Times New Roman"/>
              </a:rPr>
              <a:t>	descriptions</a:t>
            </a: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882"/>
              </a:lnSpc>
              <a:tabLst>
                <a:tab pos="739628" algn="l"/>
                <a:tab pos="941344" algn="l"/>
              </a:tabLst>
              <a:defRPr/>
            </a:pPr>
            <a:endParaRPr lang="en-US" sz="1456">
              <a:solidFill>
                <a:srgbClr val="000000"/>
              </a:solidFill>
              <a:latin typeface="Times New Roman"/>
            </a:endParaRPr>
          </a:p>
          <a:p>
            <a:pPr defTabSz="806867">
              <a:lnSpc>
                <a:spcPts val="1785"/>
              </a:lnSpc>
              <a:tabLst>
                <a:tab pos="739628" algn="l"/>
                <a:tab pos="941344" algn="l"/>
              </a:tabLst>
              <a:defRPr/>
            </a:pPr>
            <a:r>
              <a:rPr lang="en-US" sz="1456">
                <a:solidFill>
                  <a:srgbClr val="000000"/>
                </a:solidFill>
                <a:latin typeface="Times New Roman"/>
              </a:rPr>
              <a:t>Storage and transmission media</a:t>
            </a:r>
          </a:p>
        </p:txBody>
      </p:sp>
      <p:sp>
        <p:nvSpPr>
          <p:cNvPr id="8" name="TextBox 7"/>
          <p:cNvSpPr txBox="1"/>
          <p:nvPr/>
        </p:nvSpPr>
        <p:spPr>
          <a:xfrm>
            <a:off x="6122963" y="3008878"/>
            <a:ext cx="985847" cy="833562"/>
          </a:xfrm>
          <a:prstGeom prst="rect">
            <a:avLst/>
          </a:prstGeom>
          <a:noFill/>
        </p:spPr>
        <p:txBody>
          <a:bodyPr vert="horz" wrap="none" lIns="0" tIns="0" rIns="0" bIns="0" rtlCol="0">
            <a:spAutoFit/>
          </a:bodyPr>
          <a:lstStyle/>
          <a:p>
            <a:pPr defTabSz="806867">
              <a:lnSpc>
                <a:spcPts val="1310"/>
              </a:lnSpc>
              <a:tabLst>
                <a:tab pos="201717" algn="l"/>
                <a:tab pos="593943" algn="l"/>
              </a:tabLst>
              <a:defRPr/>
            </a:pPr>
            <a:r>
              <a:rPr lang="en-US" sz="1588"/>
              <a:t>		</a:t>
            </a:r>
            <a:r>
              <a:rPr lang="en-US" sz="1456">
                <a:solidFill>
                  <a:srgbClr val="000000"/>
                </a:solidFill>
                <a:latin typeface="Times New Roman"/>
              </a:rPr>
              <a:t>Pull</a:t>
            </a:r>
          </a:p>
          <a:p>
            <a:pPr defTabSz="806867">
              <a:lnSpc>
                <a:spcPts val="882"/>
              </a:lnSpc>
              <a:tabLst>
                <a:tab pos="201717" algn="l"/>
                <a:tab pos="593943" algn="l"/>
              </a:tabLst>
              <a:defRPr/>
            </a:pPr>
            <a:endParaRPr lang="en-US" sz="1456">
              <a:solidFill>
                <a:srgbClr val="000000"/>
              </a:solidFill>
              <a:latin typeface="Times New Roman"/>
            </a:endParaRPr>
          </a:p>
          <a:p>
            <a:pPr defTabSz="806867">
              <a:lnSpc>
                <a:spcPts val="882"/>
              </a:lnSpc>
              <a:tabLst>
                <a:tab pos="201717" algn="l"/>
                <a:tab pos="593943" algn="l"/>
              </a:tabLst>
              <a:defRPr/>
            </a:pPr>
            <a:endParaRPr lang="en-US" sz="1456">
              <a:solidFill>
                <a:srgbClr val="000000"/>
              </a:solidFill>
              <a:latin typeface="Times New Roman"/>
            </a:endParaRPr>
          </a:p>
          <a:p>
            <a:pPr defTabSz="806867">
              <a:lnSpc>
                <a:spcPts val="1746"/>
              </a:lnSpc>
              <a:tabLst>
                <a:tab pos="201717" algn="l"/>
                <a:tab pos="593943" algn="l"/>
              </a:tabLst>
              <a:defRPr/>
            </a:pPr>
            <a:r>
              <a:rPr lang="en-US" sz="1456">
                <a:solidFill>
                  <a:srgbClr val="000000"/>
                </a:solidFill>
                <a:latin typeface="Times New Roman"/>
              </a:rPr>
              <a:t>Search/query</a:t>
            </a:r>
          </a:p>
          <a:p>
            <a:pPr defTabSz="806867">
              <a:lnSpc>
                <a:spcPts val="1747"/>
              </a:lnSpc>
              <a:tabLst>
                <a:tab pos="201717" algn="l"/>
                <a:tab pos="593943" algn="l"/>
              </a:tabLst>
              <a:defRPr/>
            </a:pPr>
            <a:r>
              <a:rPr lang="en-US" sz="1456">
                <a:solidFill>
                  <a:srgbClr val="000000"/>
                </a:solidFill>
                <a:latin typeface="Times New Roman"/>
              </a:rPr>
              <a:t>	engines</a:t>
            </a:r>
          </a:p>
        </p:txBody>
      </p:sp>
      <p:sp>
        <p:nvSpPr>
          <p:cNvPr id="9" name="TextBox 8"/>
          <p:cNvSpPr txBox="1"/>
          <p:nvPr/>
        </p:nvSpPr>
        <p:spPr>
          <a:xfrm>
            <a:off x="3078449" y="1195338"/>
            <a:ext cx="1461939" cy="1526059"/>
          </a:xfrm>
          <a:prstGeom prst="rect">
            <a:avLst/>
          </a:prstGeom>
          <a:noFill/>
        </p:spPr>
        <p:txBody>
          <a:bodyPr vert="horz" wrap="none" lIns="0" tIns="0" rIns="0" bIns="0" rtlCol="0">
            <a:spAutoFit/>
          </a:bodyPr>
          <a:lstStyle/>
          <a:p>
            <a:pPr defTabSz="806867">
              <a:lnSpc>
                <a:spcPts val="1310"/>
              </a:lnSpc>
              <a:tabLst>
                <a:tab pos="56032" algn="l"/>
                <a:tab pos="280162" algn="l"/>
                <a:tab pos="392227" algn="l"/>
              </a:tabLst>
              <a:defRPr/>
            </a:pPr>
            <a:r>
              <a:rPr lang="en-US" sz="1588"/>
              <a:t>			</a:t>
            </a:r>
            <a:r>
              <a:rPr lang="en-US" sz="1456">
                <a:solidFill>
                  <a:srgbClr val="000000"/>
                </a:solidFill>
                <a:latin typeface="Times New Roman"/>
              </a:rPr>
              <a:t>MPEG-7</a:t>
            </a:r>
          </a:p>
          <a:p>
            <a:pPr defTabSz="806867">
              <a:lnSpc>
                <a:spcPts val="1747"/>
              </a:lnSpc>
              <a:tabLst>
                <a:tab pos="56032" algn="l"/>
                <a:tab pos="280162" algn="l"/>
                <a:tab pos="392227" algn="l"/>
              </a:tabLst>
              <a:defRPr/>
            </a:pPr>
            <a:r>
              <a:rPr lang="en-US" sz="1456">
                <a:solidFill>
                  <a:srgbClr val="000000"/>
                </a:solidFill>
                <a:latin typeface="Times New Roman"/>
              </a:rPr>
              <a:t>		descriptions</a:t>
            </a:r>
          </a:p>
          <a:p>
            <a:pPr defTabSz="806867">
              <a:lnSpc>
                <a:spcPts val="882"/>
              </a:lnSpc>
              <a:tabLst>
                <a:tab pos="56032" algn="l"/>
                <a:tab pos="280162" algn="l"/>
                <a:tab pos="392227" algn="l"/>
              </a:tabLst>
              <a:defRPr/>
            </a:pPr>
            <a:endParaRPr lang="en-US" sz="1456">
              <a:solidFill>
                <a:srgbClr val="000000"/>
              </a:solidFill>
              <a:latin typeface="Times New Roman"/>
            </a:endParaRPr>
          </a:p>
          <a:p>
            <a:pPr defTabSz="806867">
              <a:lnSpc>
                <a:spcPts val="882"/>
              </a:lnSpc>
              <a:tabLst>
                <a:tab pos="56032" algn="l"/>
                <a:tab pos="280162" algn="l"/>
                <a:tab pos="392227" algn="l"/>
              </a:tabLst>
              <a:defRPr/>
            </a:pPr>
            <a:endParaRPr lang="en-US" sz="1456">
              <a:solidFill>
                <a:srgbClr val="000000"/>
              </a:solidFill>
              <a:latin typeface="Times New Roman"/>
            </a:endParaRPr>
          </a:p>
          <a:p>
            <a:pPr defTabSz="806867">
              <a:lnSpc>
                <a:spcPts val="882"/>
              </a:lnSpc>
              <a:tabLst>
                <a:tab pos="56032" algn="l"/>
                <a:tab pos="280162" algn="l"/>
                <a:tab pos="392227" algn="l"/>
              </a:tabLst>
              <a:defRPr/>
            </a:pPr>
            <a:endParaRPr lang="en-US" sz="1456">
              <a:solidFill>
                <a:srgbClr val="000000"/>
              </a:solidFill>
              <a:latin typeface="Times New Roman"/>
            </a:endParaRPr>
          </a:p>
          <a:p>
            <a:pPr defTabSz="806867">
              <a:lnSpc>
                <a:spcPts val="882"/>
              </a:lnSpc>
              <a:tabLst>
                <a:tab pos="56032" algn="l"/>
                <a:tab pos="280162" algn="l"/>
                <a:tab pos="392227" algn="l"/>
              </a:tabLst>
              <a:defRPr/>
            </a:pPr>
            <a:endParaRPr lang="en-US" sz="1456">
              <a:solidFill>
                <a:srgbClr val="000000"/>
              </a:solidFill>
              <a:latin typeface="Times New Roman"/>
            </a:endParaRPr>
          </a:p>
          <a:p>
            <a:pPr defTabSz="806867">
              <a:lnSpc>
                <a:spcPts val="882"/>
              </a:lnSpc>
              <a:tabLst>
                <a:tab pos="56032" algn="l"/>
                <a:tab pos="280162" algn="l"/>
                <a:tab pos="392227" algn="l"/>
              </a:tabLst>
              <a:defRPr/>
            </a:pPr>
            <a:endParaRPr lang="en-US" sz="1456">
              <a:solidFill>
                <a:srgbClr val="000000"/>
              </a:solidFill>
              <a:latin typeface="Times New Roman"/>
            </a:endParaRPr>
          </a:p>
          <a:p>
            <a:pPr defTabSz="806867">
              <a:lnSpc>
                <a:spcPts val="882"/>
              </a:lnSpc>
              <a:tabLst>
                <a:tab pos="56032" algn="l"/>
                <a:tab pos="280162" algn="l"/>
                <a:tab pos="392227" algn="l"/>
              </a:tabLst>
              <a:defRPr/>
            </a:pPr>
            <a:endParaRPr lang="en-US" sz="1456">
              <a:solidFill>
                <a:srgbClr val="000000"/>
              </a:solidFill>
              <a:latin typeface="Times New Roman"/>
            </a:endParaRPr>
          </a:p>
          <a:p>
            <a:pPr defTabSz="806867">
              <a:lnSpc>
                <a:spcPts val="1752"/>
              </a:lnSpc>
              <a:tabLst>
                <a:tab pos="56032" algn="l"/>
                <a:tab pos="280162" algn="l"/>
                <a:tab pos="392227" algn="l"/>
              </a:tabLst>
              <a:defRPr/>
            </a:pPr>
            <a:r>
              <a:rPr lang="en-US" sz="1456">
                <a:solidFill>
                  <a:srgbClr val="000000"/>
                </a:solidFill>
                <a:latin typeface="Times New Roman"/>
              </a:rPr>
              <a:t>	Feature extraction</a:t>
            </a:r>
          </a:p>
          <a:p>
            <a:pPr defTabSz="806867">
              <a:lnSpc>
                <a:spcPts val="1747"/>
              </a:lnSpc>
              <a:tabLst>
                <a:tab pos="56032" algn="l"/>
                <a:tab pos="280162" algn="l"/>
                <a:tab pos="392227" algn="l"/>
              </a:tabLst>
              <a:defRPr/>
            </a:pPr>
            <a:r>
              <a:rPr lang="en-US" sz="1456">
                <a:solidFill>
                  <a:srgbClr val="000000"/>
                </a:solidFill>
                <a:latin typeface="Times New Roman"/>
              </a:rPr>
              <a:t>(manual/automatic)</a:t>
            </a:r>
          </a:p>
        </p:txBody>
      </p:sp>
      <p:sp>
        <p:nvSpPr>
          <p:cNvPr id="10" name="TextBox 9"/>
          <p:cNvSpPr txBox="1"/>
          <p:nvPr/>
        </p:nvSpPr>
        <p:spPr>
          <a:xfrm>
            <a:off x="3509919" y="3695938"/>
            <a:ext cx="589905" cy="168829"/>
          </a:xfrm>
          <a:prstGeom prst="rect">
            <a:avLst/>
          </a:prstGeom>
          <a:noFill/>
        </p:spPr>
        <p:txBody>
          <a:bodyPr vert="horz" wrap="none" lIns="0" tIns="0" rIns="0" bIns="0" rtlCol="0">
            <a:spAutoFit/>
          </a:bodyPr>
          <a:lstStyle/>
          <a:p>
            <a:pPr>
              <a:lnSpc>
                <a:spcPts val="1310"/>
              </a:lnSpc>
            </a:pPr>
            <a:r>
              <a:rPr lang="en-US" sz="1456">
                <a:solidFill>
                  <a:srgbClr val="000000"/>
                </a:solidFill>
                <a:latin typeface="Times New Roman"/>
              </a:rPr>
              <a:t>Content</a:t>
            </a:r>
          </a:p>
        </p:txBody>
      </p:sp>
      <p:sp>
        <p:nvSpPr>
          <p:cNvPr id="11" name="TextBox 10"/>
          <p:cNvSpPr txBox="1"/>
          <p:nvPr/>
        </p:nvSpPr>
        <p:spPr>
          <a:xfrm>
            <a:off x="5038421" y="1195338"/>
            <a:ext cx="1014060" cy="1564531"/>
          </a:xfrm>
          <a:prstGeom prst="rect">
            <a:avLst/>
          </a:prstGeom>
          <a:noFill/>
        </p:spPr>
        <p:txBody>
          <a:bodyPr vert="horz" wrap="none" lIns="0" tIns="0" rIns="0" bIns="0" rtlCol="0">
            <a:spAutoFit/>
          </a:bodyPr>
          <a:lstStyle/>
          <a:p>
            <a:pPr defTabSz="806867">
              <a:lnSpc>
                <a:spcPts val="1310"/>
              </a:lnSpc>
              <a:tabLst>
                <a:tab pos="336194" algn="l"/>
                <a:tab pos="381020" algn="l"/>
              </a:tabLst>
              <a:defRPr/>
            </a:pPr>
            <a:r>
              <a:rPr lang="en-US" sz="1588"/>
              <a:t>	</a:t>
            </a:r>
            <a:r>
              <a:rPr lang="en-US" sz="1456">
                <a:solidFill>
                  <a:srgbClr val="000000"/>
                </a:solidFill>
                <a:latin typeface="Times New Roman"/>
              </a:rPr>
              <a:t>MPEG-7</a:t>
            </a:r>
          </a:p>
          <a:p>
            <a:pPr defTabSz="806867">
              <a:lnSpc>
                <a:spcPts val="1747"/>
              </a:lnSpc>
              <a:tabLst>
                <a:tab pos="336194" algn="l"/>
                <a:tab pos="381020" algn="l"/>
              </a:tabLst>
              <a:defRPr/>
            </a:pPr>
            <a:r>
              <a:rPr lang="en-US" sz="1456">
                <a:solidFill>
                  <a:srgbClr val="000000"/>
                </a:solidFill>
                <a:latin typeface="Times New Roman"/>
              </a:rPr>
              <a:t>		encoder</a:t>
            </a:r>
          </a:p>
          <a:p>
            <a:pPr defTabSz="806867">
              <a:lnSpc>
                <a:spcPts val="882"/>
              </a:lnSpc>
              <a:tabLst>
                <a:tab pos="336194" algn="l"/>
                <a:tab pos="381020" algn="l"/>
              </a:tabLst>
              <a:defRPr/>
            </a:pPr>
            <a:endParaRPr lang="en-US" sz="1456">
              <a:solidFill>
                <a:srgbClr val="000000"/>
              </a:solidFill>
              <a:latin typeface="Times New Roman"/>
            </a:endParaRPr>
          </a:p>
          <a:p>
            <a:pPr defTabSz="806867">
              <a:lnSpc>
                <a:spcPts val="882"/>
              </a:lnSpc>
              <a:tabLst>
                <a:tab pos="336194" algn="l"/>
                <a:tab pos="381020" algn="l"/>
              </a:tabLst>
              <a:defRPr/>
            </a:pPr>
            <a:endParaRPr lang="en-US" sz="1456">
              <a:solidFill>
                <a:srgbClr val="000000"/>
              </a:solidFill>
              <a:latin typeface="Times New Roman"/>
            </a:endParaRPr>
          </a:p>
          <a:p>
            <a:pPr defTabSz="806867">
              <a:lnSpc>
                <a:spcPts val="882"/>
              </a:lnSpc>
              <a:tabLst>
                <a:tab pos="336194" algn="l"/>
                <a:tab pos="381020" algn="l"/>
              </a:tabLst>
              <a:defRPr/>
            </a:pPr>
            <a:endParaRPr lang="en-US" sz="1456">
              <a:solidFill>
                <a:srgbClr val="000000"/>
              </a:solidFill>
              <a:latin typeface="Times New Roman"/>
            </a:endParaRPr>
          </a:p>
          <a:p>
            <a:pPr defTabSz="806867">
              <a:lnSpc>
                <a:spcPts val="882"/>
              </a:lnSpc>
              <a:tabLst>
                <a:tab pos="336194" algn="l"/>
                <a:tab pos="381020" algn="l"/>
              </a:tabLst>
              <a:defRPr/>
            </a:pPr>
            <a:endParaRPr lang="en-US" sz="1456">
              <a:solidFill>
                <a:srgbClr val="000000"/>
              </a:solidFill>
              <a:latin typeface="Times New Roman"/>
            </a:endParaRPr>
          </a:p>
          <a:p>
            <a:pPr defTabSz="806867">
              <a:lnSpc>
                <a:spcPts val="1957"/>
              </a:lnSpc>
              <a:tabLst>
                <a:tab pos="336194" algn="l"/>
                <a:tab pos="381020" algn="l"/>
              </a:tabLst>
              <a:defRPr/>
            </a:pPr>
            <a:r>
              <a:rPr lang="en-US" sz="1592">
                <a:solidFill>
                  <a:srgbClr val="000000"/>
                </a:solidFill>
                <a:latin typeface="Times New Roman"/>
              </a:rPr>
              <a:t>Ds</a:t>
            </a:r>
          </a:p>
          <a:p>
            <a:pPr defTabSz="806867">
              <a:lnSpc>
                <a:spcPts val="882"/>
              </a:lnSpc>
              <a:tabLst>
                <a:tab pos="336194" algn="l"/>
                <a:tab pos="381020" algn="l"/>
              </a:tabLst>
              <a:defRPr/>
            </a:pPr>
            <a:endParaRPr lang="en-US" sz="1592">
              <a:solidFill>
                <a:srgbClr val="000000"/>
              </a:solidFill>
              <a:latin typeface="Times New Roman"/>
            </a:endParaRPr>
          </a:p>
          <a:p>
            <a:pPr defTabSz="806867">
              <a:lnSpc>
                <a:spcPts val="882"/>
              </a:lnSpc>
              <a:tabLst>
                <a:tab pos="336194" algn="l"/>
                <a:tab pos="381020" algn="l"/>
              </a:tabLst>
              <a:defRPr/>
            </a:pPr>
            <a:endParaRPr lang="en-US" sz="1592">
              <a:solidFill>
                <a:srgbClr val="000000"/>
              </a:solidFill>
              <a:latin typeface="Times New Roman"/>
            </a:endParaRPr>
          </a:p>
          <a:p>
            <a:pPr defTabSz="806867">
              <a:lnSpc>
                <a:spcPts val="1773"/>
              </a:lnSpc>
              <a:tabLst>
                <a:tab pos="336194" algn="l"/>
                <a:tab pos="381020" algn="l"/>
              </a:tabLst>
              <a:defRPr/>
            </a:pPr>
            <a:r>
              <a:rPr lang="en-US" sz="1592">
                <a:solidFill>
                  <a:srgbClr val="000000"/>
                </a:solidFill>
                <a:latin typeface="Times New Roman"/>
              </a:rPr>
              <a:t>DSs</a:t>
            </a:r>
          </a:p>
        </p:txBody>
      </p:sp>
      <p:sp>
        <p:nvSpPr>
          <p:cNvPr id="12" name="TextBox 11"/>
          <p:cNvSpPr txBox="1"/>
          <p:nvPr/>
        </p:nvSpPr>
        <p:spPr>
          <a:xfrm>
            <a:off x="5038422" y="3008923"/>
            <a:ext cx="383118" cy="168829"/>
          </a:xfrm>
          <a:prstGeom prst="rect">
            <a:avLst/>
          </a:prstGeom>
          <a:noFill/>
        </p:spPr>
        <p:txBody>
          <a:bodyPr vert="horz" wrap="none" lIns="0" tIns="0" rIns="0" bIns="0" rtlCol="0">
            <a:spAutoFit/>
          </a:bodyPr>
          <a:lstStyle/>
          <a:p>
            <a:pPr>
              <a:lnSpc>
                <a:spcPts val="1310"/>
              </a:lnSpc>
            </a:pPr>
            <a:r>
              <a:rPr lang="en-US" sz="1456">
                <a:solidFill>
                  <a:srgbClr val="000000"/>
                </a:solidFill>
                <a:latin typeface="Times New Roman"/>
              </a:rPr>
              <a:t>DDL</a:t>
            </a:r>
          </a:p>
        </p:txBody>
      </p:sp>
      <p:sp>
        <p:nvSpPr>
          <p:cNvPr id="13" name="TextBox 12"/>
          <p:cNvSpPr txBox="1"/>
          <p:nvPr/>
        </p:nvSpPr>
        <p:spPr>
          <a:xfrm>
            <a:off x="3180005" y="3917867"/>
            <a:ext cx="6004785" cy="1705595"/>
          </a:xfrm>
          <a:prstGeom prst="rect">
            <a:avLst/>
          </a:prstGeom>
          <a:noFill/>
        </p:spPr>
        <p:txBody>
          <a:bodyPr vert="horz" wrap="none" lIns="0" tIns="0" rIns="0" bIns="0" rtlCol="0">
            <a:spAutoFit/>
          </a:bodyPr>
          <a:lstStyle/>
          <a:p>
            <a:pPr defTabSz="806867">
              <a:lnSpc>
                <a:spcPts val="1310"/>
              </a:lnSpc>
              <a:tabLst>
                <a:tab pos="224130" algn="l"/>
                <a:tab pos="369814" algn="l"/>
                <a:tab pos="2924891" algn="l"/>
                <a:tab pos="3765377" algn="l"/>
              </a:tabLst>
              <a:defRPr/>
            </a:pPr>
            <a:r>
              <a:rPr lang="en-US" sz="1588"/>
              <a:t>		</a:t>
            </a:r>
            <a:r>
              <a:rPr lang="en-US" sz="1456">
                <a:solidFill>
                  <a:srgbClr val="000000"/>
                </a:solidFill>
                <a:latin typeface="Times New Roman"/>
              </a:rPr>
              <a:t>creator</a:t>
            </a:r>
          </a:p>
          <a:p>
            <a:pPr defTabSz="806867">
              <a:lnSpc>
                <a:spcPts val="1747"/>
              </a:lnSpc>
              <a:tabLst>
                <a:tab pos="224130" algn="l"/>
                <a:tab pos="369814" algn="l"/>
                <a:tab pos="2924891" algn="l"/>
                <a:tab pos="3765377" algn="l"/>
              </a:tabLst>
              <a:defRPr/>
            </a:pPr>
            <a:r>
              <a:rPr lang="en-US" sz="1456">
                <a:solidFill>
                  <a:srgbClr val="000000"/>
                </a:solidFill>
                <a:latin typeface="Times New Roman"/>
              </a:rPr>
              <a:t>	(MM data)</a:t>
            </a:r>
          </a:p>
          <a:p>
            <a:pPr defTabSz="806867">
              <a:lnSpc>
                <a:spcPts val="882"/>
              </a:lnSpc>
              <a:tabLst>
                <a:tab pos="224130" algn="l"/>
                <a:tab pos="369814" algn="l"/>
                <a:tab pos="2924891" algn="l"/>
                <a:tab pos="3765377" algn="l"/>
              </a:tabLst>
              <a:defRPr/>
            </a:pPr>
            <a:endParaRPr lang="en-US" sz="1456">
              <a:solidFill>
                <a:srgbClr val="000000"/>
              </a:solidFill>
              <a:latin typeface="Times New Roman"/>
            </a:endParaRPr>
          </a:p>
          <a:p>
            <a:pPr defTabSz="806867">
              <a:lnSpc>
                <a:spcPts val="882"/>
              </a:lnSpc>
              <a:tabLst>
                <a:tab pos="224130" algn="l"/>
                <a:tab pos="369814" algn="l"/>
                <a:tab pos="2924891" algn="l"/>
                <a:tab pos="3765377" algn="l"/>
              </a:tabLst>
              <a:defRPr/>
            </a:pPr>
            <a:endParaRPr lang="en-US" sz="1456">
              <a:solidFill>
                <a:srgbClr val="000000"/>
              </a:solidFill>
              <a:latin typeface="Times New Roman"/>
            </a:endParaRPr>
          </a:p>
          <a:p>
            <a:pPr defTabSz="806867">
              <a:lnSpc>
                <a:spcPts val="1323"/>
              </a:lnSpc>
              <a:tabLst>
                <a:tab pos="224130" algn="l"/>
                <a:tab pos="369814" algn="l"/>
                <a:tab pos="2924891" algn="l"/>
                <a:tab pos="3765377" algn="l"/>
              </a:tabLst>
              <a:defRPr/>
            </a:pPr>
            <a:r>
              <a:rPr lang="en-US" sz="1456">
                <a:solidFill>
                  <a:srgbClr val="000000"/>
                </a:solidFill>
                <a:latin typeface="Times New Roman"/>
              </a:rPr>
              <a:t>				Content consumer</a:t>
            </a:r>
          </a:p>
          <a:p>
            <a:pPr defTabSz="806867">
              <a:lnSpc>
                <a:spcPts val="1747"/>
              </a:lnSpc>
              <a:tabLst>
                <a:tab pos="224130" algn="l"/>
                <a:tab pos="369814" algn="l"/>
                <a:tab pos="2924891" algn="l"/>
                <a:tab pos="3765377" algn="l"/>
              </a:tabLst>
              <a:defRPr/>
            </a:pPr>
            <a:r>
              <a:rPr lang="en-US" sz="1456">
                <a:solidFill>
                  <a:srgbClr val="000000"/>
                </a:solidFill>
                <a:latin typeface="Times New Roman"/>
              </a:rPr>
              <a:t>			(user and MM Systems and Applicatons)</a:t>
            </a:r>
          </a:p>
          <a:p>
            <a:pPr defTabSz="806867">
              <a:lnSpc>
                <a:spcPts val="882"/>
              </a:lnSpc>
              <a:tabLst>
                <a:tab pos="224130" algn="l"/>
                <a:tab pos="369814" algn="l"/>
                <a:tab pos="2924891" algn="l"/>
                <a:tab pos="3765377" algn="l"/>
              </a:tabLst>
              <a:defRPr/>
            </a:pPr>
            <a:endParaRPr lang="en-US" sz="1456">
              <a:solidFill>
                <a:srgbClr val="000000"/>
              </a:solidFill>
              <a:latin typeface="Times New Roman"/>
            </a:endParaRPr>
          </a:p>
          <a:p>
            <a:pPr defTabSz="806867">
              <a:lnSpc>
                <a:spcPts val="882"/>
              </a:lnSpc>
              <a:tabLst>
                <a:tab pos="224130" algn="l"/>
                <a:tab pos="369814" algn="l"/>
                <a:tab pos="2924891" algn="l"/>
                <a:tab pos="3765377" algn="l"/>
              </a:tabLst>
              <a:defRPr/>
            </a:pPr>
            <a:endParaRPr lang="en-US" sz="1456">
              <a:solidFill>
                <a:srgbClr val="000000"/>
              </a:solidFill>
              <a:latin typeface="Times New Roman"/>
            </a:endParaRPr>
          </a:p>
          <a:p>
            <a:pPr defTabSz="806867">
              <a:lnSpc>
                <a:spcPts val="882"/>
              </a:lnSpc>
              <a:tabLst>
                <a:tab pos="224130" algn="l"/>
                <a:tab pos="369814" algn="l"/>
                <a:tab pos="2924891" algn="l"/>
                <a:tab pos="3765377" algn="l"/>
              </a:tabLst>
              <a:defRPr/>
            </a:pPr>
            <a:endParaRPr lang="en-US" sz="1456">
              <a:solidFill>
                <a:srgbClr val="000000"/>
              </a:solidFill>
              <a:latin typeface="Times New Roman"/>
            </a:endParaRPr>
          </a:p>
          <a:p>
            <a:pPr defTabSz="806867">
              <a:lnSpc>
                <a:spcPts val="882"/>
              </a:lnSpc>
              <a:tabLst>
                <a:tab pos="224130" algn="l"/>
                <a:tab pos="369814" algn="l"/>
                <a:tab pos="2924891" algn="l"/>
                <a:tab pos="3765377" algn="l"/>
              </a:tabLst>
              <a:defRPr/>
            </a:pPr>
            <a:endParaRPr lang="en-US" sz="1456">
              <a:solidFill>
                <a:srgbClr val="000000"/>
              </a:solidFill>
              <a:latin typeface="Times New Roman"/>
            </a:endParaRPr>
          </a:p>
          <a:p>
            <a:pPr defTabSz="806867">
              <a:lnSpc>
                <a:spcPts val="1922"/>
              </a:lnSpc>
              <a:tabLst>
                <a:tab pos="224130" algn="l"/>
                <a:tab pos="369814" algn="l"/>
                <a:tab pos="2924891" algn="l"/>
                <a:tab pos="3765377" algn="l"/>
              </a:tabLst>
              <a:defRPr/>
            </a:pPr>
            <a:r>
              <a:rPr lang="en-US" sz="1750">
                <a:solidFill>
                  <a:srgbClr val="231F20"/>
                </a:solidFill>
                <a:latin typeface="Segoe UI"/>
              </a:rPr>
              <a:t>Fig.  12.17:   Possible Applications using MPEG-7.</a:t>
            </a:r>
          </a:p>
        </p:txBody>
      </p:sp>
      <p:sp>
        <p:nvSpPr>
          <p:cNvPr id="17" name="Footer Placeholder 16">
            <a:extLst>
              <a:ext uri="{FF2B5EF4-FFF2-40B4-BE49-F238E27FC236}">
                <a16:creationId xmlns:a16="http://schemas.microsoft.com/office/drawing/2014/main" id="{249C5C96-BB00-48A3-A6FE-3DC12B3DA29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8378574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588.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517618" cy="5686941"/>
          </a:xfrm>
          <a:prstGeom prst="rect">
            <a:avLst/>
          </a:prstGeom>
          <a:noFill/>
        </p:spPr>
        <p:txBody>
          <a:bodyPr vert="horz" wrap="none" lIns="0" tIns="0" rIns="0" bIns="0" rtlCol="0">
            <a:spAutoFit/>
          </a:bodyPr>
          <a:lstStyle/>
          <a:p>
            <a:pPr defTabSz="806867">
              <a:lnSpc>
                <a:spcPts val="1045"/>
              </a:lnSpc>
              <a:tabLst>
                <a:tab pos="179304" algn="l"/>
                <a:tab pos="190510" algn="l"/>
                <a:tab pos="425846" algn="l"/>
                <a:tab pos="515498" algn="l"/>
                <a:tab pos="750834" algn="l"/>
              </a:tabLst>
              <a:defRPr/>
            </a:pPr>
            <a:r>
              <a:rPr lang="en-US" sz="1215" i="1">
                <a:solidFill>
                  <a:srgbClr val="231F20"/>
                </a:solidFill>
                <a:latin typeface="Segoe UI"/>
              </a:rPr>
              <a:t>Fundamentals of Multimedia, Chapter 12</a:t>
            </a:r>
          </a:p>
          <a:p>
            <a:pPr defTabSz="806867">
              <a:lnSpc>
                <a:spcPts val="882"/>
              </a:lnSpc>
              <a:tabLst>
                <a:tab pos="179304" algn="l"/>
                <a:tab pos="190510" algn="l"/>
                <a:tab pos="425846" algn="l"/>
                <a:tab pos="515498" algn="l"/>
                <a:tab pos="750834" algn="l"/>
              </a:tabLst>
              <a:defRPr/>
            </a:pPr>
            <a:endParaRPr lang="en-US" sz="1215" i="1">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1215" i="1">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1215" i="1">
              <a:solidFill>
                <a:srgbClr val="231F20"/>
              </a:solidFill>
              <a:latin typeface="Segoe UI"/>
            </a:endParaRPr>
          </a:p>
          <a:p>
            <a:pPr defTabSz="806867">
              <a:lnSpc>
                <a:spcPts val="2071"/>
              </a:lnSpc>
              <a:tabLst>
                <a:tab pos="179304" algn="l"/>
                <a:tab pos="190510" algn="l"/>
                <a:tab pos="425846" algn="l"/>
                <a:tab pos="515498" algn="l"/>
                <a:tab pos="750834" algn="l"/>
              </a:tabLst>
              <a:defRPr/>
            </a:pPr>
            <a:r>
              <a:rPr lang="en-US" sz="1215" i="1">
                <a:solidFill>
                  <a:srgbClr val="231F20"/>
                </a:solidFill>
                <a:latin typeface="Segoe UI"/>
              </a:rPr>
              <a:t>	</a:t>
            </a:r>
            <a:r>
              <a:rPr lang="en-US" sz="2100" b="1">
                <a:solidFill>
                  <a:srgbClr val="231F20"/>
                </a:solidFill>
                <a:latin typeface="Segoe UI"/>
              </a:rPr>
              <a:t>MPEG-7 and Multimedia Content Description</a:t>
            </a:r>
          </a:p>
          <a:p>
            <a:pPr defTabSz="806867">
              <a:lnSpc>
                <a:spcPts val="882"/>
              </a:lnSpc>
              <a:tabLst>
                <a:tab pos="179304"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2100" b="1">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2100" b="1">
              <a:solidFill>
                <a:srgbClr val="231F20"/>
              </a:solidFill>
              <a:latin typeface="Segoe UI"/>
            </a:endParaRPr>
          </a:p>
          <a:p>
            <a:pPr defTabSz="806867">
              <a:lnSpc>
                <a:spcPts val="2334"/>
              </a:lnSpc>
              <a:tabLst>
                <a:tab pos="179304" algn="l"/>
                <a:tab pos="190510" algn="l"/>
                <a:tab pos="425846" algn="l"/>
                <a:tab pos="515498" algn="l"/>
                <a:tab pos="750834"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MPEG-7 has developed Descriptors </a:t>
            </a:r>
            <a:r>
              <a:rPr lang="en-US" sz="1750" b="1">
                <a:solidFill>
                  <a:srgbClr val="231F20"/>
                </a:solidFill>
                <a:latin typeface="Segoe UI"/>
              </a:rPr>
              <a:t>(D)</a:t>
            </a:r>
            <a:r>
              <a:rPr lang="en-US" sz="1750">
                <a:solidFill>
                  <a:srgbClr val="231F20"/>
                </a:solidFill>
                <a:latin typeface="Segoe UI"/>
              </a:rPr>
              <a:t>, Description Schemes</a:t>
            </a:r>
          </a:p>
          <a:p>
            <a:pPr defTabSz="806867">
              <a:lnSpc>
                <a:spcPts val="1874"/>
              </a:lnSpc>
              <a:tabLst>
                <a:tab pos="179304" algn="l"/>
                <a:tab pos="190510" algn="l"/>
                <a:tab pos="425846" algn="l"/>
                <a:tab pos="515498" algn="l"/>
                <a:tab pos="750834" algn="l"/>
              </a:tabLst>
              <a:defRPr/>
            </a:pPr>
            <a:r>
              <a:rPr lang="en-US" sz="1750">
                <a:solidFill>
                  <a:srgbClr val="231F20"/>
                </a:solidFill>
                <a:latin typeface="Segoe UI"/>
              </a:rPr>
              <a:t>			</a:t>
            </a:r>
            <a:r>
              <a:rPr lang="en-US" sz="1750" b="1">
                <a:solidFill>
                  <a:srgbClr val="231F20"/>
                </a:solidFill>
                <a:latin typeface="Segoe UI"/>
              </a:rPr>
              <a:t>(DS) </a:t>
            </a:r>
            <a:r>
              <a:rPr lang="en-US" sz="1750">
                <a:solidFill>
                  <a:srgbClr val="231F20"/>
                </a:solidFill>
                <a:latin typeface="Segoe UI"/>
              </a:rPr>
              <a:t>and Description Deﬁnition Language </a:t>
            </a:r>
            <a:r>
              <a:rPr lang="en-US" sz="1750" b="1">
                <a:solidFill>
                  <a:srgbClr val="231F20"/>
                </a:solidFill>
                <a:latin typeface="Segoe UI"/>
              </a:rPr>
              <a:t>(DDL)</a:t>
            </a:r>
            <a:r>
              <a:rPr lang="en-US" sz="1750">
                <a:solidFill>
                  <a:srgbClr val="231F20"/>
                </a:solidFill>
                <a:latin typeface="Segoe UI"/>
              </a:rPr>
              <a:t>. The fol-</a:t>
            </a:r>
          </a:p>
          <a:p>
            <a:pPr defTabSz="806867">
              <a:lnSpc>
                <a:spcPts val="2203"/>
              </a:lnSpc>
              <a:tabLst>
                <a:tab pos="179304" algn="l"/>
                <a:tab pos="190510" algn="l"/>
                <a:tab pos="425846" algn="l"/>
                <a:tab pos="515498" algn="l"/>
                <a:tab pos="750834" algn="l"/>
              </a:tabLst>
              <a:defRPr/>
            </a:pPr>
            <a:r>
              <a:rPr lang="en-US" sz="1750">
                <a:solidFill>
                  <a:srgbClr val="231F20"/>
                </a:solidFill>
                <a:latin typeface="Segoe UI"/>
              </a:rPr>
              <a:t>			lowing are some of the important terms:</a:t>
            </a:r>
          </a:p>
          <a:p>
            <a:pPr defTabSz="806867">
              <a:lnSpc>
                <a:spcPts val="882"/>
              </a:lnSpc>
              <a:tabLst>
                <a:tab pos="179304" algn="l"/>
                <a:tab pos="190510" algn="l"/>
                <a:tab pos="425846" algn="l"/>
                <a:tab pos="515498" algn="l"/>
                <a:tab pos="750834" algn="l"/>
              </a:tabLst>
              <a:defRPr/>
            </a:pPr>
            <a:endParaRPr lang="en-US" sz="1750">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1750">
              <a:solidFill>
                <a:srgbClr val="231F20"/>
              </a:solidFill>
              <a:latin typeface="Segoe UI"/>
            </a:endParaRPr>
          </a:p>
          <a:p>
            <a:pPr defTabSz="806867">
              <a:lnSpc>
                <a:spcPts val="1321"/>
              </a:lnSpc>
              <a:tabLst>
                <a:tab pos="179304" algn="l"/>
                <a:tab pos="190510" algn="l"/>
                <a:tab pos="425846" algn="l"/>
                <a:tab pos="515498" algn="l"/>
                <a:tab pos="750834" algn="l"/>
              </a:tabLst>
              <a:defRPr/>
            </a:pPr>
            <a:r>
              <a:rPr lang="en-US" sz="1750">
                <a:solidFill>
                  <a:srgbClr val="231F20"/>
                </a:solidFill>
                <a:latin typeface="Segoe UI"/>
              </a:rPr>
              <a:t>				</a:t>
            </a:r>
            <a:r>
              <a:rPr lang="en-US" sz="1459" b="1">
                <a:solidFill>
                  <a:srgbClr val="231F20"/>
                </a:solidFill>
                <a:latin typeface="Segoe UI"/>
              </a:rPr>
              <a:t>–  Feature </a:t>
            </a:r>
            <a:r>
              <a:rPr lang="en-US" sz="1459">
                <a:solidFill>
                  <a:srgbClr val="231F20"/>
                </a:solidFill>
                <a:latin typeface="Segoe UI"/>
              </a:rPr>
              <a:t>— characteristic of the data.</a:t>
            </a:r>
          </a:p>
          <a:p>
            <a:pPr defTabSz="806867">
              <a:lnSpc>
                <a:spcPts val="882"/>
              </a:lnSpc>
              <a:tabLst>
                <a:tab pos="179304" algn="l"/>
                <a:tab pos="190510" algn="l"/>
                <a:tab pos="425846" algn="l"/>
                <a:tab pos="515498" algn="l"/>
                <a:tab pos="750834" algn="l"/>
              </a:tabLst>
              <a:defRPr/>
            </a:pPr>
            <a:endParaRPr lang="en-US" sz="1459">
              <a:solidFill>
                <a:srgbClr val="231F20"/>
              </a:solidFill>
              <a:latin typeface="Segoe UI"/>
            </a:endParaRPr>
          </a:p>
          <a:p>
            <a:pPr defTabSz="806867">
              <a:lnSpc>
                <a:spcPts val="1511"/>
              </a:lnSpc>
              <a:tabLst>
                <a:tab pos="179304" algn="l"/>
                <a:tab pos="190510" algn="l"/>
                <a:tab pos="425846" algn="l"/>
                <a:tab pos="515498" algn="l"/>
                <a:tab pos="750834" algn="l"/>
              </a:tabLst>
              <a:defRPr/>
            </a:pPr>
            <a:r>
              <a:rPr lang="en-US" sz="1459">
                <a:solidFill>
                  <a:srgbClr val="231F20"/>
                </a:solidFill>
                <a:latin typeface="Segoe UI"/>
              </a:rPr>
              <a:t>				</a:t>
            </a:r>
            <a:r>
              <a:rPr lang="en-US" sz="1459" b="1">
                <a:solidFill>
                  <a:srgbClr val="231F20"/>
                </a:solidFill>
                <a:latin typeface="Segoe UI"/>
              </a:rPr>
              <a:t>–  Description </a:t>
            </a:r>
            <a:r>
              <a:rPr lang="en-US" sz="1459">
                <a:solidFill>
                  <a:srgbClr val="231F20"/>
                </a:solidFill>
                <a:latin typeface="Segoe UI"/>
              </a:rPr>
              <a:t>— a set of instantiated Ds and DSs that describes the</a:t>
            </a:r>
          </a:p>
          <a:p>
            <a:pPr defTabSz="806867">
              <a:lnSpc>
                <a:spcPts val="1610"/>
              </a:lnSpc>
              <a:tabLst>
                <a:tab pos="179304" algn="l"/>
                <a:tab pos="190510" algn="l"/>
                <a:tab pos="425846" algn="l"/>
                <a:tab pos="515498" algn="l"/>
                <a:tab pos="750834" algn="l"/>
              </a:tabLst>
              <a:defRPr/>
            </a:pPr>
            <a:r>
              <a:rPr lang="en-US" sz="1459">
                <a:solidFill>
                  <a:srgbClr val="231F20"/>
                </a:solidFill>
                <a:latin typeface="Segoe UI"/>
              </a:rPr>
              <a:t>					structural and conceptual information of the content, the storage and</a:t>
            </a:r>
          </a:p>
          <a:p>
            <a:pPr defTabSz="806867">
              <a:lnSpc>
                <a:spcPts val="1598"/>
              </a:lnSpc>
              <a:tabLst>
                <a:tab pos="179304" algn="l"/>
                <a:tab pos="190510" algn="l"/>
                <a:tab pos="425846" algn="l"/>
                <a:tab pos="515498" algn="l"/>
                <a:tab pos="750834" algn="l"/>
              </a:tabLst>
              <a:defRPr/>
            </a:pPr>
            <a:r>
              <a:rPr lang="en-US" sz="1459">
                <a:solidFill>
                  <a:srgbClr val="231F20"/>
                </a:solidFill>
                <a:latin typeface="Segoe UI"/>
              </a:rPr>
              <a:t>					usage of the content, etc.</a:t>
            </a:r>
          </a:p>
          <a:p>
            <a:pPr defTabSz="806867">
              <a:lnSpc>
                <a:spcPts val="882"/>
              </a:lnSpc>
              <a:tabLst>
                <a:tab pos="179304" algn="l"/>
                <a:tab pos="190510" algn="l"/>
                <a:tab pos="425846" algn="l"/>
                <a:tab pos="515498" algn="l"/>
                <a:tab pos="750834" algn="l"/>
              </a:tabLst>
              <a:defRPr/>
            </a:pPr>
            <a:endParaRPr lang="en-US" sz="1459">
              <a:solidFill>
                <a:srgbClr val="231F20"/>
              </a:solidFill>
              <a:latin typeface="Segoe UI"/>
            </a:endParaRPr>
          </a:p>
          <a:p>
            <a:pPr defTabSz="806867">
              <a:lnSpc>
                <a:spcPts val="1511"/>
              </a:lnSpc>
              <a:tabLst>
                <a:tab pos="179304" algn="l"/>
                <a:tab pos="190510" algn="l"/>
                <a:tab pos="425846" algn="l"/>
                <a:tab pos="515498" algn="l"/>
                <a:tab pos="750834" algn="l"/>
              </a:tabLst>
              <a:defRPr/>
            </a:pPr>
            <a:r>
              <a:rPr lang="en-US" sz="1459">
                <a:solidFill>
                  <a:srgbClr val="231F20"/>
                </a:solidFill>
                <a:latin typeface="Segoe UI"/>
              </a:rPr>
              <a:t>				</a:t>
            </a:r>
            <a:r>
              <a:rPr lang="en-US" sz="1459" b="1">
                <a:solidFill>
                  <a:srgbClr val="231F20"/>
                </a:solidFill>
                <a:latin typeface="Segoe UI"/>
              </a:rPr>
              <a:t>–  D </a:t>
            </a:r>
            <a:r>
              <a:rPr lang="en-US" sz="1459">
                <a:solidFill>
                  <a:srgbClr val="231F20"/>
                </a:solidFill>
                <a:latin typeface="Segoe UI"/>
              </a:rPr>
              <a:t>— deﬁnition (syntax and semantics) of the feature.</a:t>
            </a:r>
          </a:p>
          <a:p>
            <a:pPr defTabSz="806867">
              <a:lnSpc>
                <a:spcPts val="882"/>
              </a:lnSpc>
              <a:tabLst>
                <a:tab pos="179304" algn="l"/>
                <a:tab pos="190510" algn="l"/>
                <a:tab pos="425846" algn="l"/>
                <a:tab pos="515498" algn="l"/>
                <a:tab pos="750834" algn="l"/>
              </a:tabLst>
              <a:defRPr/>
            </a:pPr>
            <a:endParaRPr lang="en-US" sz="1459">
              <a:solidFill>
                <a:srgbClr val="231F20"/>
              </a:solidFill>
              <a:latin typeface="Segoe UI"/>
            </a:endParaRPr>
          </a:p>
          <a:p>
            <a:pPr defTabSz="806867">
              <a:lnSpc>
                <a:spcPts val="1501"/>
              </a:lnSpc>
              <a:tabLst>
                <a:tab pos="179304" algn="l"/>
                <a:tab pos="190510" algn="l"/>
                <a:tab pos="425846" algn="l"/>
                <a:tab pos="515498" algn="l"/>
                <a:tab pos="750834" algn="l"/>
              </a:tabLst>
              <a:defRPr/>
            </a:pPr>
            <a:r>
              <a:rPr lang="en-US" sz="1459">
                <a:solidFill>
                  <a:srgbClr val="231F20"/>
                </a:solidFill>
                <a:latin typeface="Segoe UI"/>
              </a:rPr>
              <a:t>				</a:t>
            </a:r>
            <a:r>
              <a:rPr lang="en-US" sz="1459" b="1">
                <a:solidFill>
                  <a:srgbClr val="231F20"/>
                </a:solidFill>
                <a:latin typeface="Segoe UI"/>
              </a:rPr>
              <a:t>–  DS </a:t>
            </a:r>
            <a:r>
              <a:rPr lang="en-US" sz="1459">
                <a:solidFill>
                  <a:srgbClr val="231F20"/>
                </a:solidFill>
                <a:latin typeface="Segoe UI"/>
              </a:rPr>
              <a:t>— speciﬁcation of the structure and relationship between Ds and</a:t>
            </a:r>
          </a:p>
          <a:p>
            <a:pPr defTabSz="806867">
              <a:lnSpc>
                <a:spcPts val="1610"/>
              </a:lnSpc>
              <a:tabLst>
                <a:tab pos="179304" algn="l"/>
                <a:tab pos="190510" algn="l"/>
                <a:tab pos="425846" algn="l"/>
                <a:tab pos="515498" algn="l"/>
                <a:tab pos="750834" algn="l"/>
              </a:tabLst>
              <a:defRPr/>
            </a:pPr>
            <a:r>
              <a:rPr lang="en-US" sz="1459">
                <a:solidFill>
                  <a:srgbClr val="231F20"/>
                </a:solidFill>
                <a:latin typeface="Segoe UI"/>
              </a:rPr>
              <a:t>					between DSs.</a:t>
            </a:r>
          </a:p>
          <a:p>
            <a:pPr defTabSz="806867">
              <a:lnSpc>
                <a:spcPts val="882"/>
              </a:lnSpc>
              <a:tabLst>
                <a:tab pos="179304" algn="l"/>
                <a:tab pos="190510" algn="l"/>
                <a:tab pos="425846" algn="l"/>
                <a:tab pos="515498" algn="l"/>
                <a:tab pos="750834" algn="l"/>
              </a:tabLst>
              <a:defRPr/>
            </a:pPr>
            <a:endParaRPr lang="en-US" sz="1459">
              <a:solidFill>
                <a:srgbClr val="231F20"/>
              </a:solidFill>
              <a:latin typeface="Segoe UI"/>
            </a:endParaRPr>
          </a:p>
          <a:p>
            <a:pPr defTabSz="806867">
              <a:lnSpc>
                <a:spcPts val="1501"/>
              </a:lnSpc>
              <a:tabLst>
                <a:tab pos="179304" algn="l"/>
                <a:tab pos="190510" algn="l"/>
                <a:tab pos="425846" algn="l"/>
                <a:tab pos="515498" algn="l"/>
                <a:tab pos="750834" algn="l"/>
              </a:tabLst>
              <a:defRPr/>
            </a:pPr>
            <a:r>
              <a:rPr lang="en-US" sz="1459">
                <a:solidFill>
                  <a:srgbClr val="231F20"/>
                </a:solidFill>
                <a:latin typeface="Segoe UI"/>
              </a:rPr>
              <a:t>				</a:t>
            </a:r>
            <a:r>
              <a:rPr lang="en-US" sz="1459" b="1">
                <a:solidFill>
                  <a:srgbClr val="231F20"/>
                </a:solidFill>
                <a:latin typeface="Segoe UI"/>
              </a:rPr>
              <a:t>–  DDL </a:t>
            </a:r>
            <a:r>
              <a:rPr lang="en-US" sz="1459">
                <a:solidFill>
                  <a:srgbClr val="231F20"/>
                </a:solidFill>
                <a:latin typeface="Segoe UI"/>
              </a:rPr>
              <a:t>— syntactic rules to express and combine DSs and Ds.</a:t>
            </a:r>
          </a:p>
          <a:p>
            <a:pPr defTabSz="806867">
              <a:lnSpc>
                <a:spcPts val="882"/>
              </a:lnSpc>
              <a:tabLst>
                <a:tab pos="179304" algn="l"/>
                <a:tab pos="190510" algn="l"/>
                <a:tab pos="425846" algn="l"/>
                <a:tab pos="515498" algn="l"/>
                <a:tab pos="750834" algn="l"/>
              </a:tabLst>
              <a:defRPr/>
            </a:pPr>
            <a:endParaRPr lang="en-US" sz="1459">
              <a:solidFill>
                <a:srgbClr val="231F20"/>
              </a:solidFill>
              <a:latin typeface="Segoe UI"/>
            </a:endParaRPr>
          </a:p>
          <a:p>
            <a:pPr defTabSz="806867">
              <a:lnSpc>
                <a:spcPts val="882"/>
              </a:lnSpc>
              <a:tabLst>
                <a:tab pos="179304" algn="l"/>
                <a:tab pos="190510" algn="l"/>
                <a:tab pos="425846" algn="l"/>
                <a:tab pos="515498" algn="l"/>
                <a:tab pos="750834" algn="l"/>
              </a:tabLst>
              <a:defRPr/>
            </a:pPr>
            <a:endParaRPr lang="en-US" sz="1459">
              <a:solidFill>
                <a:srgbClr val="231F20"/>
              </a:solidFill>
              <a:latin typeface="Segoe UI"/>
            </a:endParaRPr>
          </a:p>
          <a:p>
            <a:pPr defTabSz="806867">
              <a:lnSpc>
                <a:spcPts val="3099"/>
              </a:lnSpc>
              <a:tabLst>
                <a:tab pos="179304" algn="l"/>
                <a:tab pos="190510" algn="l"/>
                <a:tab pos="425846" algn="l"/>
                <a:tab pos="515498" algn="l"/>
                <a:tab pos="750834" algn="l"/>
              </a:tabLst>
              <a:defRPr/>
            </a:pPr>
            <a:r>
              <a:rPr lang="en-US" sz="1459">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scope  of  MPEG-7  is  to  standardize  the  Ds,  DSs  and</a:t>
            </a:r>
          </a:p>
          <a:p>
            <a:pPr defTabSz="806867">
              <a:lnSpc>
                <a:spcPts val="1885"/>
              </a:lnSpc>
              <a:tabLst>
                <a:tab pos="179304" algn="l"/>
                <a:tab pos="190510" algn="l"/>
                <a:tab pos="425846" algn="l"/>
                <a:tab pos="515498" algn="l"/>
                <a:tab pos="750834" algn="l"/>
              </a:tabLst>
              <a:defRPr/>
            </a:pPr>
            <a:r>
              <a:rPr lang="en-US" sz="1750">
                <a:solidFill>
                  <a:srgbClr val="231F20"/>
                </a:solidFill>
                <a:latin typeface="Segoe UI"/>
              </a:rPr>
              <a:t>			DDL for descriptions.   The mechanism and process of pro-</a:t>
            </a:r>
          </a:p>
          <a:p>
            <a:pPr defTabSz="806867">
              <a:lnSpc>
                <a:spcPts val="2203"/>
              </a:lnSpc>
              <a:tabLst>
                <a:tab pos="179304" algn="l"/>
                <a:tab pos="190510" algn="l"/>
                <a:tab pos="425846" algn="l"/>
                <a:tab pos="515498" algn="l"/>
                <a:tab pos="750834" algn="l"/>
              </a:tabLst>
              <a:defRPr/>
            </a:pPr>
            <a:r>
              <a:rPr lang="en-US" sz="1750">
                <a:solidFill>
                  <a:srgbClr val="231F20"/>
                </a:solidFill>
                <a:latin typeface="Segoe UI"/>
              </a:rPr>
              <a:t>			ducing and consuming the descriptions are beyond the scope</a:t>
            </a:r>
          </a:p>
          <a:p>
            <a:pPr defTabSz="806867">
              <a:lnSpc>
                <a:spcPts val="2203"/>
              </a:lnSpc>
              <a:tabLst>
                <a:tab pos="179304" algn="l"/>
                <a:tab pos="190510" algn="l"/>
                <a:tab pos="425846" algn="l"/>
                <a:tab pos="515498" algn="l"/>
                <a:tab pos="750834" algn="l"/>
              </a:tabLst>
              <a:defRPr/>
            </a:pPr>
            <a:r>
              <a:rPr lang="en-US" sz="1750">
                <a:solidFill>
                  <a:srgbClr val="231F20"/>
                </a:solidFill>
                <a:latin typeface="Segoe UI"/>
              </a:rPr>
              <a:t>			of MPEG-7.</a:t>
            </a:r>
          </a:p>
        </p:txBody>
      </p:sp>
      <p:sp>
        <p:nvSpPr>
          <p:cNvPr id="8" name="Footer Placeholder 7">
            <a:extLst>
              <a:ext uri="{FF2B5EF4-FFF2-40B4-BE49-F238E27FC236}">
                <a16:creationId xmlns:a16="http://schemas.microsoft.com/office/drawing/2014/main" id="{5682C8F8-3F88-4C9A-9AF1-41B0F8B09F2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715569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BDD3.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7" y="404643"/>
            <a:ext cx="6509603" cy="5505546"/>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773247" algn="l"/>
                <a:tab pos="974964" algn="l"/>
                <a:tab pos="2521458"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515498" algn="l"/>
                <a:tab pos="773247" algn="l"/>
                <a:tab pos="974964" algn="l"/>
                <a:tab pos="2521458" algn="l"/>
              </a:tabLst>
              <a:defRPr/>
            </a:pPr>
            <a:endParaRPr lang="en-US" sz="1215" i="1">
              <a:solidFill>
                <a:srgbClr val="231F20"/>
              </a:solidFill>
              <a:latin typeface="Segoe UI"/>
            </a:endParaRPr>
          </a:p>
          <a:p>
            <a:pPr defTabSz="806867">
              <a:lnSpc>
                <a:spcPts val="882"/>
              </a:lnSpc>
              <a:tabLst>
                <a:tab pos="190510" algn="l"/>
                <a:tab pos="425846" algn="l"/>
                <a:tab pos="515498" algn="l"/>
                <a:tab pos="773247" algn="l"/>
                <a:tab pos="974964" algn="l"/>
                <a:tab pos="2521458" algn="l"/>
              </a:tabLst>
              <a:defRPr/>
            </a:pPr>
            <a:endParaRPr lang="en-US" sz="1215" i="1">
              <a:solidFill>
                <a:srgbClr val="231F20"/>
              </a:solidFill>
              <a:latin typeface="Segoe UI"/>
            </a:endParaRPr>
          </a:p>
          <a:p>
            <a:pPr defTabSz="806867">
              <a:lnSpc>
                <a:spcPts val="882"/>
              </a:lnSpc>
              <a:tabLst>
                <a:tab pos="190510" algn="l"/>
                <a:tab pos="425846" algn="l"/>
                <a:tab pos="515498" algn="l"/>
                <a:tab pos="773247" algn="l"/>
                <a:tab pos="974964" algn="l"/>
                <a:tab pos="2521458" algn="l"/>
              </a:tabLst>
              <a:defRPr/>
            </a:pPr>
            <a:endParaRPr lang="en-US" sz="1215" i="1">
              <a:solidFill>
                <a:srgbClr val="231F20"/>
              </a:solidFill>
              <a:latin typeface="Segoe UI"/>
            </a:endParaRPr>
          </a:p>
          <a:p>
            <a:pPr defTabSz="806867">
              <a:lnSpc>
                <a:spcPts val="882"/>
              </a:lnSpc>
              <a:tabLst>
                <a:tab pos="190510" algn="l"/>
                <a:tab pos="425846" algn="l"/>
                <a:tab pos="515498" algn="l"/>
                <a:tab pos="773247" algn="l"/>
                <a:tab pos="974964" algn="l"/>
                <a:tab pos="2521458" algn="l"/>
              </a:tabLst>
              <a:defRPr/>
            </a:pPr>
            <a:endParaRPr lang="en-US" sz="1215" i="1">
              <a:solidFill>
                <a:srgbClr val="231F20"/>
              </a:solidFill>
              <a:latin typeface="Segoe UI"/>
            </a:endParaRPr>
          </a:p>
          <a:p>
            <a:pPr defTabSz="806867">
              <a:lnSpc>
                <a:spcPts val="2110"/>
              </a:lnSpc>
              <a:tabLst>
                <a:tab pos="190510" algn="l"/>
                <a:tab pos="425846" algn="l"/>
                <a:tab pos="515498" algn="l"/>
                <a:tab pos="773247" algn="l"/>
                <a:tab pos="974964" algn="l"/>
                <a:tab pos="2521458" algn="l"/>
              </a:tabLst>
              <a:defRPr/>
            </a:pPr>
            <a:r>
              <a:rPr lang="en-US" sz="1215" i="1">
                <a:solidFill>
                  <a:srgbClr val="231F20"/>
                </a:solidFill>
                <a:latin typeface="Segoe UI"/>
              </a:rPr>
              <a:t>						</a:t>
            </a:r>
            <a:r>
              <a:rPr lang="en-US" sz="2100" b="1">
                <a:solidFill>
                  <a:srgbClr val="231F20"/>
                </a:solidFill>
                <a:latin typeface="Segoe UI"/>
              </a:rPr>
              <a:t>Descriptor (D)</a:t>
            </a:r>
          </a:p>
          <a:p>
            <a:pPr defTabSz="806867">
              <a:lnSpc>
                <a:spcPts val="882"/>
              </a:lnSpc>
              <a:tabLst>
                <a:tab pos="190510" algn="l"/>
                <a:tab pos="425846" algn="l"/>
                <a:tab pos="515498" algn="l"/>
                <a:tab pos="773247" algn="l"/>
                <a:tab pos="974964" algn="l"/>
                <a:tab pos="2521458" algn="l"/>
              </a:tabLst>
              <a:defRPr/>
            </a:pPr>
            <a:endParaRPr lang="en-US" sz="2100" b="1">
              <a:solidFill>
                <a:srgbClr val="231F20"/>
              </a:solidFill>
              <a:latin typeface="Segoe UI"/>
            </a:endParaRPr>
          </a:p>
          <a:p>
            <a:pPr defTabSz="806867">
              <a:lnSpc>
                <a:spcPts val="882"/>
              </a:lnSpc>
              <a:tabLst>
                <a:tab pos="190510" algn="l"/>
                <a:tab pos="425846" algn="l"/>
                <a:tab pos="515498" algn="l"/>
                <a:tab pos="773247" algn="l"/>
                <a:tab pos="974964" algn="l"/>
                <a:tab pos="2521458" algn="l"/>
              </a:tabLst>
              <a:defRPr/>
            </a:pPr>
            <a:endParaRPr lang="en-US" sz="2100" b="1">
              <a:solidFill>
                <a:srgbClr val="231F20"/>
              </a:solidFill>
              <a:latin typeface="Segoe UI"/>
            </a:endParaRPr>
          </a:p>
          <a:p>
            <a:pPr defTabSz="806867">
              <a:lnSpc>
                <a:spcPts val="2426"/>
              </a:lnSpc>
              <a:tabLst>
                <a:tab pos="190510" algn="l"/>
                <a:tab pos="425846" algn="l"/>
                <a:tab pos="515498" algn="l"/>
                <a:tab pos="773247" algn="l"/>
                <a:tab pos="974964" algn="l"/>
                <a:tab pos="2521458"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descriptors are chosen based on a comparison of their</a:t>
            </a:r>
          </a:p>
          <a:p>
            <a:pPr defTabSz="806867">
              <a:lnSpc>
                <a:spcPts val="2128"/>
              </a:lnSpc>
              <a:tabLst>
                <a:tab pos="190510" algn="l"/>
                <a:tab pos="425846" algn="l"/>
                <a:tab pos="515498" algn="l"/>
                <a:tab pos="773247" algn="l"/>
                <a:tab pos="974964" algn="l"/>
                <a:tab pos="2521458" algn="l"/>
              </a:tabLst>
              <a:defRPr/>
            </a:pPr>
            <a:r>
              <a:rPr lang="en-US" sz="1750">
                <a:solidFill>
                  <a:srgbClr val="231F20"/>
                </a:solidFill>
                <a:latin typeface="Segoe UI"/>
              </a:rPr>
              <a:t>		performance, eﬃciency, and size.  Low-level visual descriptors</a:t>
            </a:r>
          </a:p>
          <a:p>
            <a:pPr defTabSz="806867">
              <a:lnSpc>
                <a:spcPts val="882"/>
              </a:lnSpc>
              <a:tabLst>
                <a:tab pos="190510" algn="l"/>
                <a:tab pos="425846" algn="l"/>
                <a:tab pos="515498" algn="l"/>
                <a:tab pos="773247" algn="l"/>
                <a:tab pos="974964" algn="l"/>
                <a:tab pos="2521458" algn="l"/>
              </a:tabLst>
              <a:defRPr/>
            </a:pPr>
            <a:endParaRPr lang="en-US" sz="1750">
              <a:solidFill>
                <a:srgbClr val="231F20"/>
              </a:solidFill>
              <a:latin typeface="Segoe UI"/>
            </a:endParaRPr>
          </a:p>
          <a:p>
            <a:pPr defTabSz="806867">
              <a:lnSpc>
                <a:spcPts val="1585"/>
              </a:lnSpc>
              <a:tabLst>
                <a:tab pos="190510" algn="l"/>
                <a:tab pos="425846" algn="l"/>
                <a:tab pos="515498" algn="l"/>
                <a:tab pos="773247" algn="l"/>
                <a:tab pos="974964" algn="l"/>
                <a:tab pos="2521458" algn="l"/>
              </a:tabLst>
              <a:defRPr/>
            </a:pPr>
            <a:r>
              <a:rPr lang="en-US" sz="1750">
                <a:solidFill>
                  <a:srgbClr val="231F20"/>
                </a:solidFill>
                <a:latin typeface="Segoe UI"/>
              </a:rPr>
              <a:t>		for basic visual features include:</a:t>
            </a:r>
          </a:p>
          <a:p>
            <a:pPr defTabSz="806867">
              <a:lnSpc>
                <a:spcPts val="882"/>
              </a:lnSpc>
              <a:tabLst>
                <a:tab pos="190510" algn="l"/>
                <a:tab pos="425846" algn="l"/>
                <a:tab pos="515498" algn="l"/>
                <a:tab pos="773247" algn="l"/>
                <a:tab pos="974964" algn="l"/>
                <a:tab pos="2521458" algn="l"/>
              </a:tabLst>
              <a:defRPr/>
            </a:pPr>
            <a:endParaRPr lang="en-US" sz="1750">
              <a:solidFill>
                <a:srgbClr val="231F20"/>
              </a:solidFill>
              <a:latin typeface="Segoe UI"/>
            </a:endParaRPr>
          </a:p>
          <a:p>
            <a:pPr defTabSz="806867">
              <a:lnSpc>
                <a:spcPts val="882"/>
              </a:lnSpc>
              <a:tabLst>
                <a:tab pos="190510" algn="l"/>
                <a:tab pos="425846" algn="l"/>
                <a:tab pos="515498" algn="l"/>
                <a:tab pos="773247" algn="l"/>
                <a:tab pos="974964" algn="l"/>
                <a:tab pos="2521458" algn="l"/>
              </a:tabLst>
              <a:defRPr/>
            </a:pPr>
            <a:endParaRPr lang="en-US" sz="1750">
              <a:solidFill>
                <a:srgbClr val="231F20"/>
              </a:solidFill>
              <a:latin typeface="Segoe UI"/>
            </a:endParaRPr>
          </a:p>
          <a:p>
            <a:pPr defTabSz="806867">
              <a:lnSpc>
                <a:spcPts val="1829"/>
              </a:lnSpc>
              <a:tabLst>
                <a:tab pos="190510" algn="l"/>
                <a:tab pos="425846" algn="l"/>
                <a:tab pos="515498" algn="l"/>
                <a:tab pos="773247" algn="l"/>
                <a:tab pos="974964" algn="l"/>
                <a:tab pos="2521458" algn="l"/>
              </a:tabLst>
              <a:defRPr/>
            </a:pPr>
            <a:r>
              <a:rPr lang="en-US" sz="1750">
                <a:solidFill>
                  <a:srgbClr val="231F20"/>
                </a:solidFill>
                <a:latin typeface="Segoe UI"/>
              </a:rPr>
              <a:t>			</a:t>
            </a:r>
            <a:r>
              <a:rPr lang="en-US" sz="1459" b="1">
                <a:solidFill>
                  <a:srgbClr val="231F20"/>
                </a:solidFill>
                <a:latin typeface="Segoe UI"/>
              </a:rPr>
              <a:t>–  Color</a:t>
            </a:r>
          </a:p>
          <a:p>
            <a:pPr defTabSz="806867">
              <a:lnSpc>
                <a:spcPts val="882"/>
              </a:lnSpc>
              <a:tabLst>
                <a:tab pos="190510" algn="l"/>
                <a:tab pos="425846" algn="l"/>
                <a:tab pos="515498" algn="l"/>
                <a:tab pos="773247" algn="l"/>
                <a:tab pos="974964" algn="l"/>
                <a:tab pos="2521458" algn="l"/>
              </a:tabLst>
              <a:defRPr/>
            </a:pPr>
            <a:endParaRPr lang="en-US" sz="1459" b="1">
              <a:solidFill>
                <a:srgbClr val="231F20"/>
              </a:solidFill>
              <a:latin typeface="Segoe UI"/>
            </a:endParaRPr>
          </a:p>
          <a:p>
            <a:pPr defTabSz="806867">
              <a:lnSpc>
                <a:spcPts val="2377"/>
              </a:lnSpc>
              <a:tabLst>
                <a:tab pos="190510" algn="l"/>
                <a:tab pos="425846" algn="l"/>
                <a:tab pos="515498" algn="l"/>
                <a:tab pos="773247" algn="l"/>
                <a:tab pos="974964" algn="l"/>
                <a:tab pos="2521458" algn="l"/>
              </a:tabLst>
              <a:defRPr/>
            </a:pPr>
            <a:r>
              <a:rPr lang="en-US" sz="1459" b="1">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Color  space.    (a)  RGB,  (b)  YCbCr,  (c)  HSV  (hue,  saturation,</a:t>
            </a:r>
          </a:p>
          <a:p>
            <a:pPr defTabSz="806867">
              <a:lnSpc>
                <a:spcPts val="1399"/>
              </a:lnSpc>
              <a:tabLst>
                <a:tab pos="190510" algn="l"/>
                <a:tab pos="425846" algn="l"/>
                <a:tab pos="515498" algn="l"/>
                <a:tab pos="773247" algn="l"/>
                <a:tab pos="974964" algn="l"/>
                <a:tab pos="2521458" algn="l"/>
              </a:tabLst>
              <a:defRPr/>
            </a:pPr>
            <a:r>
              <a:rPr lang="en-US" sz="1459">
                <a:solidFill>
                  <a:srgbClr val="231F20"/>
                </a:solidFill>
                <a:latin typeface="Segoe UI"/>
              </a:rPr>
              <a:t>					value), (d) HMMD (HueMaxMinDiﬀ), (e) 3D color space derivable</a:t>
            </a:r>
          </a:p>
          <a:p>
            <a:pPr defTabSz="806867">
              <a:lnSpc>
                <a:spcPts val="1947"/>
              </a:lnSpc>
              <a:tabLst>
                <a:tab pos="190510" algn="l"/>
                <a:tab pos="425846" algn="l"/>
                <a:tab pos="515498" algn="l"/>
                <a:tab pos="773247" algn="l"/>
                <a:tab pos="974964" algn="l"/>
                <a:tab pos="2521458" algn="l"/>
              </a:tabLst>
              <a:defRPr/>
            </a:pPr>
            <a:r>
              <a:rPr lang="en-US" sz="1459">
                <a:solidFill>
                  <a:srgbClr val="231F20"/>
                </a:solidFill>
                <a:latin typeface="Segoe UI"/>
              </a:rPr>
              <a:t>					by a 3 </a:t>
            </a:r>
            <a:r>
              <a:rPr lang="en-US" sz="1459" i="1">
                <a:solidFill>
                  <a:srgbClr val="231F20"/>
                </a:solidFill>
                <a:latin typeface="Segoe UI"/>
              </a:rPr>
              <a:t>× </a:t>
            </a:r>
            <a:r>
              <a:rPr lang="en-US" sz="1459">
                <a:solidFill>
                  <a:srgbClr val="231F20"/>
                </a:solidFill>
                <a:latin typeface="Segoe UI"/>
              </a:rPr>
              <a:t>3 matrix from RGB, (f) monochrome.</a:t>
            </a:r>
          </a:p>
          <a:p>
            <a:pPr defTabSz="806867">
              <a:lnSpc>
                <a:spcPts val="882"/>
              </a:lnSpc>
              <a:tabLst>
                <a:tab pos="190510" algn="l"/>
                <a:tab pos="425846" algn="l"/>
                <a:tab pos="515498" algn="l"/>
                <a:tab pos="773247" algn="l"/>
                <a:tab pos="974964" algn="l"/>
                <a:tab pos="2521458" algn="l"/>
              </a:tabLst>
              <a:defRPr/>
            </a:pPr>
            <a:endParaRPr lang="en-US" sz="1459">
              <a:solidFill>
                <a:srgbClr val="231F20"/>
              </a:solidFill>
              <a:latin typeface="Segoe UI"/>
            </a:endParaRPr>
          </a:p>
          <a:p>
            <a:pPr defTabSz="806867">
              <a:lnSpc>
                <a:spcPts val="2018"/>
              </a:lnSpc>
              <a:tabLst>
                <a:tab pos="190510" algn="l"/>
                <a:tab pos="425846" algn="l"/>
                <a:tab pos="515498" algn="l"/>
                <a:tab pos="773247" algn="l"/>
                <a:tab pos="974964" algn="l"/>
                <a:tab pos="2521458"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Color quantization.  (a) Linear, (b) nonlinear, (c) lookup tables.</a:t>
            </a:r>
          </a:p>
          <a:p>
            <a:pPr defTabSz="806867">
              <a:lnSpc>
                <a:spcPts val="882"/>
              </a:lnSpc>
              <a:tabLst>
                <a:tab pos="190510" algn="l"/>
                <a:tab pos="425846" algn="l"/>
                <a:tab pos="515498" algn="l"/>
                <a:tab pos="773247" algn="l"/>
                <a:tab pos="974964" algn="l"/>
                <a:tab pos="2521458" algn="l"/>
              </a:tabLst>
              <a:defRPr/>
            </a:pPr>
            <a:endParaRPr lang="en-US" sz="1459">
              <a:solidFill>
                <a:srgbClr val="231F20"/>
              </a:solidFill>
              <a:latin typeface="Segoe UI"/>
            </a:endParaRPr>
          </a:p>
          <a:p>
            <a:pPr defTabSz="806867">
              <a:lnSpc>
                <a:spcPts val="2008"/>
              </a:lnSpc>
              <a:tabLst>
                <a:tab pos="190510" algn="l"/>
                <a:tab pos="425846" algn="l"/>
                <a:tab pos="515498" algn="l"/>
                <a:tab pos="773247" algn="l"/>
                <a:tab pos="974964" algn="l"/>
                <a:tab pos="2521458"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Dominant colors.</a:t>
            </a:r>
          </a:p>
          <a:p>
            <a:pPr defTabSz="806867">
              <a:lnSpc>
                <a:spcPts val="882"/>
              </a:lnSpc>
              <a:tabLst>
                <a:tab pos="190510" algn="l"/>
                <a:tab pos="425846" algn="l"/>
                <a:tab pos="515498" algn="l"/>
                <a:tab pos="773247" algn="l"/>
                <a:tab pos="974964" algn="l"/>
                <a:tab pos="2521458" algn="l"/>
              </a:tabLst>
              <a:defRPr/>
            </a:pPr>
            <a:endParaRPr lang="en-US" sz="1459">
              <a:solidFill>
                <a:srgbClr val="231F20"/>
              </a:solidFill>
              <a:latin typeface="Segoe UI"/>
            </a:endParaRPr>
          </a:p>
          <a:p>
            <a:pPr defTabSz="806867">
              <a:lnSpc>
                <a:spcPts val="2018"/>
              </a:lnSpc>
              <a:tabLst>
                <a:tab pos="190510" algn="l"/>
                <a:tab pos="425846" algn="l"/>
                <a:tab pos="515498" algn="l"/>
                <a:tab pos="773247" algn="l"/>
                <a:tab pos="974964" algn="l"/>
                <a:tab pos="2521458"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Scalable color.</a:t>
            </a:r>
          </a:p>
          <a:p>
            <a:pPr defTabSz="806867">
              <a:lnSpc>
                <a:spcPts val="882"/>
              </a:lnSpc>
              <a:tabLst>
                <a:tab pos="190510" algn="l"/>
                <a:tab pos="425846" algn="l"/>
                <a:tab pos="515498" algn="l"/>
                <a:tab pos="773247" algn="l"/>
                <a:tab pos="974964" algn="l"/>
                <a:tab pos="2521458" algn="l"/>
              </a:tabLst>
              <a:defRPr/>
            </a:pPr>
            <a:endParaRPr lang="en-US" sz="1459">
              <a:solidFill>
                <a:srgbClr val="231F20"/>
              </a:solidFill>
              <a:latin typeface="Segoe UI"/>
            </a:endParaRPr>
          </a:p>
          <a:p>
            <a:pPr defTabSz="806867">
              <a:lnSpc>
                <a:spcPts val="2018"/>
              </a:lnSpc>
              <a:tabLst>
                <a:tab pos="190510" algn="l"/>
                <a:tab pos="425846" algn="l"/>
                <a:tab pos="515498" algn="l"/>
                <a:tab pos="773247" algn="l"/>
                <a:tab pos="974964" algn="l"/>
                <a:tab pos="2521458"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Color layout.</a:t>
            </a:r>
          </a:p>
          <a:p>
            <a:pPr defTabSz="806867">
              <a:lnSpc>
                <a:spcPts val="882"/>
              </a:lnSpc>
              <a:tabLst>
                <a:tab pos="190510" algn="l"/>
                <a:tab pos="425846" algn="l"/>
                <a:tab pos="515498" algn="l"/>
                <a:tab pos="773247" algn="l"/>
                <a:tab pos="974964" algn="l"/>
                <a:tab pos="2521458" algn="l"/>
              </a:tabLst>
              <a:defRPr/>
            </a:pPr>
            <a:endParaRPr lang="en-US" sz="1459">
              <a:solidFill>
                <a:srgbClr val="231F20"/>
              </a:solidFill>
              <a:latin typeface="Segoe UI"/>
            </a:endParaRPr>
          </a:p>
          <a:p>
            <a:pPr defTabSz="806867">
              <a:lnSpc>
                <a:spcPts val="2008"/>
              </a:lnSpc>
              <a:tabLst>
                <a:tab pos="190510" algn="l"/>
                <a:tab pos="425846" algn="l"/>
                <a:tab pos="515498" algn="l"/>
                <a:tab pos="773247" algn="l"/>
                <a:tab pos="974964" algn="l"/>
                <a:tab pos="2521458"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Color structure.</a:t>
            </a:r>
          </a:p>
          <a:p>
            <a:pPr defTabSz="806867">
              <a:lnSpc>
                <a:spcPts val="882"/>
              </a:lnSpc>
              <a:tabLst>
                <a:tab pos="190510" algn="l"/>
                <a:tab pos="425846" algn="l"/>
                <a:tab pos="515498" algn="l"/>
                <a:tab pos="773247" algn="l"/>
                <a:tab pos="974964" algn="l"/>
                <a:tab pos="2521458" algn="l"/>
              </a:tabLst>
              <a:defRPr/>
            </a:pPr>
            <a:endParaRPr lang="en-US" sz="1459">
              <a:solidFill>
                <a:srgbClr val="231F20"/>
              </a:solidFill>
              <a:latin typeface="Segoe UI"/>
            </a:endParaRPr>
          </a:p>
          <a:p>
            <a:pPr defTabSz="806867">
              <a:lnSpc>
                <a:spcPts val="2018"/>
              </a:lnSpc>
              <a:tabLst>
                <a:tab pos="190510" algn="l"/>
                <a:tab pos="425846" algn="l"/>
                <a:tab pos="515498" algn="l"/>
                <a:tab pos="773247" algn="l"/>
                <a:tab pos="974964" algn="l"/>
                <a:tab pos="2521458"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Group of Frames/Group of Pictures (GoF/GoP) color.</a:t>
            </a:r>
          </a:p>
        </p:txBody>
      </p:sp>
      <p:sp>
        <p:nvSpPr>
          <p:cNvPr id="8" name="Footer Placeholder 7">
            <a:extLst>
              <a:ext uri="{FF2B5EF4-FFF2-40B4-BE49-F238E27FC236}">
                <a16:creationId xmlns:a16="http://schemas.microsoft.com/office/drawing/2014/main" id="{A4C5365C-63FC-433F-8663-556592FA38C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2939981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64E.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2862579" cy="4505272"/>
          </a:xfrm>
          <a:prstGeom prst="rect">
            <a:avLst/>
          </a:prstGeom>
          <a:noFill/>
        </p:spPr>
        <p:txBody>
          <a:bodyPr vert="horz" wrap="none" lIns="0" tIns="0" rIns="0" bIns="0" rtlCol="0">
            <a:spAutoFit/>
          </a:bodyPr>
          <a:lstStyle/>
          <a:p>
            <a:pPr defTabSz="806867">
              <a:lnSpc>
                <a:spcPts val="1045"/>
              </a:lnSpc>
              <a:tabLst>
                <a:tab pos="515498" algn="l"/>
                <a:tab pos="773247" algn="l"/>
              </a:tabLst>
              <a:defRPr/>
            </a:pPr>
            <a:r>
              <a:rPr lang="en-US" sz="1215" i="1">
                <a:solidFill>
                  <a:srgbClr val="231F20"/>
                </a:solidFill>
                <a:latin typeface="Segoe UI"/>
              </a:rPr>
              <a:t>Fundamentals of Multimedia, Chapter 12</a:t>
            </a: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1617"/>
              </a:lnSpc>
              <a:tabLst>
                <a:tab pos="515498" algn="l"/>
                <a:tab pos="773247" algn="l"/>
              </a:tabLst>
              <a:defRPr/>
            </a:pPr>
            <a:r>
              <a:rPr lang="en-US" sz="1215" i="1">
                <a:solidFill>
                  <a:srgbClr val="231F20"/>
                </a:solidFill>
                <a:latin typeface="Segoe UI"/>
              </a:rPr>
              <a:t>	</a:t>
            </a:r>
            <a:r>
              <a:rPr lang="en-US" sz="1459" b="1">
                <a:solidFill>
                  <a:srgbClr val="231F20"/>
                </a:solidFill>
                <a:latin typeface="Segoe UI"/>
              </a:rPr>
              <a:t>–  Texture</a:t>
            </a:r>
          </a:p>
          <a:p>
            <a:pPr defTabSz="806867">
              <a:lnSpc>
                <a:spcPts val="882"/>
              </a:lnSpc>
              <a:tabLst>
                <a:tab pos="515498" algn="l"/>
                <a:tab pos="773247" algn="l"/>
              </a:tabLst>
              <a:defRPr/>
            </a:pPr>
            <a:endParaRPr lang="en-US" sz="1459" b="1">
              <a:solidFill>
                <a:srgbClr val="231F20"/>
              </a:solidFill>
              <a:latin typeface="Segoe UI"/>
            </a:endParaRPr>
          </a:p>
          <a:p>
            <a:pPr defTabSz="806867">
              <a:lnSpc>
                <a:spcPts val="2389"/>
              </a:lnSpc>
              <a:tabLst>
                <a:tab pos="515498" algn="l"/>
                <a:tab pos="773247" algn="l"/>
              </a:tabLst>
              <a:defRPr/>
            </a:pPr>
            <a:r>
              <a:rPr lang="en-US" sz="1459" b="1">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Homogeneous texture.</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6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Texture browsing.</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7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Edge histogram.</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882"/>
              </a:lnSpc>
              <a:tabLst>
                <a:tab pos="515498" algn="l"/>
                <a:tab pos="773247" algn="l"/>
              </a:tabLst>
              <a:defRPr/>
            </a:pPr>
            <a:endParaRPr lang="en-US" sz="1459">
              <a:solidFill>
                <a:srgbClr val="231F20"/>
              </a:solidFill>
              <a:latin typeface="Segoe UI"/>
            </a:endParaRPr>
          </a:p>
          <a:p>
            <a:pPr defTabSz="806867">
              <a:lnSpc>
                <a:spcPts val="1604"/>
              </a:lnSpc>
              <a:tabLst>
                <a:tab pos="515498" algn="l"/>
                <a:tab pos="773247" algn="l"/>
              </a:tabLst>
              <a:defRPr/>
            </a:pPr>
            <a:r>
              <a:rPr lang="en-US" sz="1459">
                <a:solidFill>
                  <a:srgbClr val="231F20"/>
                </a:solidFill>
                <a:latin typeface="Segoe UI"/>
              </a:rPr>
              <a:t>	</a:t>
            </a:r>
            <a:r>
              <a:rPr lang="en-US" sz="1459" b="1">
                <a:solidFill>
                  <a:srgbClr val="231F20"/>
                </a:solidFill>
                <a:latin typeface="Segoe UI"/>
              </a:rPr>
              <a:t>–  Shape</a:t>
            </a:r>
          </a:p>
          <a:p>
            <a:pPr defTabSz="806867">
              <a:lnSpc>
                <a:spcPts val="882"/>
              </a:lnSpc>
              <a:tabLst>
                <a:tab pos="515498" algn="l"/>
                <a:tab pos="773247" algn="l"/>
              </a:tabLst>
              <a:defRPr/>
            </a:pPr>
            <a:endParaRPr lang="en-US" sz="1459" b="1">
              <a:solidFill>
                <a:srgbClr val="231F20"/>
              </a:solidFill>
              <a:latin typeface="Segoe UI"/>
            </a:endParaRPr>
          </a:p>
          <a:p>
            <a:pPr defTabSz="806867">
              <a:lnSpc>
                <a:spcPts val="2377"/>
              </a:lnSpc>
              <a:tabLst>
                <a:tab pos="515498" algn="l"/>
                <a:tab pos="773247" algn="l"/>
              </a:tabLst>
              <a:defRPr/>
            </a:pPr>
            <a:r>
              <a:rPr lang="en-US" sz="1459" b="1">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Region-based shape.</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7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Contour-based shape.</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7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3D shape.</a:t>
            </a:r>
          </a:p>
        </p:txBody>
      </p:sp>
      <p:sp>
        <p:nvSpPr>
          <p:cNvPr id="8" name="Footer Placeholder 7">
            <a:extLst>
              <a:ext uri="{FF2B5EF4-FFF2-40B4-BE49-F238E27FC236}">
                <a16:creationId xmlns:a16="http://schemas.microsoft.com/office/drawing/2014/main" id="{1899D599-A22C-4019-AC01-C1B0A81B2AC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2742072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CC49.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3613490" cy="5313186"/>
          </a:xfrm>
          <a:prstGeom prst="rect">
            <a:avLst/>
          </a:prstGeom>
          <a:noFill/>
        </p:spPr>
        <p:txBody>
          <a:bodyPr vert="horz" wrap="none" lIns="0" tIns="0" rIns="0" bIns="0" rtlCol="0">
            <a:spAutoFit/>
          </a:bodyPr>
          <a:lstStyle/>
          <a:p>
            <a:pPr defTabSz="806867">
              <a:lnSpc>
                <a:spcPts val="1045"/>
              </a:lnSpc>
              <a:tabLst>
                <a:tab pos="515498" algn="l"/>
                <a:tab pos="773247" algn="l"/>
              </a:tabLst>
              <a:defRPr/>
            </a:pPr>
            <a:r>
              <a:rPr lang="en-US" sz="1215" i="1">
                <a:solidFill>
                  <a:srgbClr val="231F20"/>
                </a:solidFill>
                <a:latin typeface="Segoe UI"/>
              </a:rPr>
              <a:t>Fundamentals of Multimedia, Chapter 12</a:t>
            </a: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882"/>
              </a:lnSpc>
              <a:tabLst>
                <a:tab pos="515498" algn="l"/>
                <a:tab pos="773247" algn="l"/>
              </a:tabLst>
              <a:defRPr/>
            </a:pPr>
            <a:endParaRPr lang="en-US" sz="1215" i="1">
              <a:solidFill>
                <a:srgbClr val="231F20"/>
              </a:solidFill>
              <a:latin typeface="Segoe UI"/>
            </a:endParaRPr>
          </a:p>
          <a:p>
            <a:pPr defTabSz="806867">
              <a:lnSpc>
                <a:spcPts val="1992"/>
              </a:lnSpc>
              <a:tabLst>
                <a:tab pos="515498" algn="l"/>
                <a:tab pos="773247" algn="l"/>
              </a:tabLst>
              <a:defRPr/>
            </a:pPr>
            <a:r>
              <a:rPr lang="en-US" sz="1215" i="1">
                <a:solidFill>
                  <a:srgbClr val="231F20"/>
                </a:solidFill>
                <a:latin typeface="Segoe UI"/>
              </a:rPr>
              <a:t>	</a:t>
            </a:r>
            <a:r>
              <a:rPr lang="en-US" sz="1459" b="1">
                <a:solidFill>
                  <a:srgbClr val="231F20"/>
                </a:solidFill>
                <a:latin typeface="Segoe UI"/>
              </a:rPr>
              <a:t>–  Motion</a:t>
            </a:r>
          </a:p>
          <a:p>
            <a:pPr defTabSz="806867">
              <a:lnSpc>
                <a:spcPts val="882"/>
              </a:lnSpc>
              <a:tabLst>
                <a:tab pos="515498" algn="l"/>
                <a:tab pos="773247" algn="l"/>
              </a:tabLst>
              <a:defRPr/>
            </a:pPr>
            <a:endParaRPr lang="en-US" sz="1459" b="1">
              <a:solidFill>
                <a:srgbClr val="231F20"/>
              </a:solidFill>
              <a:latin typeface="Segoe UI"/>
            </a:endParaRPr>
          </a:p>
          <a:p>
            <a:pPr defTabSz="806867">
              <a:lnSpc>
                <a:spcPts val="2377"/>
              </a:lnSpc>
              <a:tabLst>
                <a:tab pos="515498" algn="l"/>
                <a:tab pos="773247" algn="l"/>
              </a:tabLst>
              <a:defRPr/>
            </a:pPr>
            <a:r>
              <a:rPr lang="en-US" sz="1459" b="1">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Camera motion (see Fig.  12.18).</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7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Object motion trajectory.</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6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Parametric object motion.</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7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Motion activity.</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882"/>
              </a:lnSpc>
              <a:tabLst>
                <a:tab pos="515498" algn="l"/>
                <a:tab pos="773247" algn="l"/>
              </a:tabLst>
              <a:defRPr/>
            </a:pPr>
            <a:endParaRPr lang="en-US" sz="1459">
              <a:solidFill>
                <a:srgbClr val="231F20"/>
              </a:solidFill>
              <a:latin typeface="Segoe UI"/>
            </a:endParaRPr>
          </a:p>
          <a:p>
            <a:pPr defTabSz="806867">
              <a:lnSpc>
                <a:spcPts val="1604"/>
              </a:lnSpc>
              <a:tabLst>
                <a:tab pos="515498" algn="l"/>
                <a:tab pos="773247" algn="l"/>
              </a:tabLst>
              <a:defRPr/>
            </a:pPr>
            <a:r>
              <a:rPr lang="en-US" sz="1459">
                <a:solidFill>
                  <a:srgbClr val="231F20"/>
                </a:solidFill>
                <a:latin typeface="Segoe UI"/>
              </a:rPr>
              <a:t>	</a:t>
            </a:r>
            <a:r>
              <a:rPr lang="en-US" sz="1459" b="1">
                <a:solidFill>
                  <a:srgbClr val="231F20"/>
                </a:solidFill>
                <a:latin typeface="Segoe UI"/>
              </a:rPr>
              <a:t>–  Localization</a:t>
            </a:r>
          </a:p>
          <a:p>
            <a:pPr defTabSz="806867">
              <a:lnSpc>
                <a:spcPts val="882"/>
              </a:lnSpc>
              <a:tabLst>
                <a:tab pos="515498" algn="l"/>
                <a:tab pos="773247" algn="l"/>
              </a:tabLst>
              <a:defRPr/>
            </a:pPr>
            <a:endParaRPr lang="en-US" sz="1459" b="1">
              <a:solidFill>
                <a:srgbClr val="231F20"/>
              </a:solidFill>
              <a:latin typeface="Segoe UI"/>
            </a:endParaRPr>
          </a:p>
          <a:p>
            <a:pPr defTabSz="806867">
              <a:lnSpc>
                <a:spcPts val="2377"/>
              </a:lnSpc>
              <a:tabLst>
                <a:tab pos="515498" algn="l"/>
                <a:tab pos="773247" algn="l"/>
              </a:tabLst>
              <a:defRPr/>
            </a:pPr>
            <a:r>
              <a:rPr lang="en-US" sz="1459" b="1">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Region locator.</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2771"/>
              </a:lnSpc>
              <a:tabLst>
                <a:tab pos="515498" algn="l"/>
                <a:tab pos="773247" algn="l"/>
              </a:tabLst>
              <a:defRPr/>
            </a:pPr>
            <a:r>
              <a:rPr lang="en-US" sz="1459">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Spatiotemporal locator.</a:t>
            </a:r>
          </a:p>
          <a:p>
            <a:pPr defTabSz="806867">
              <a:lnSpc>
                <a:spcPts val="882"/>
              </a:lnSpc>
              <a:tabLst>
                <a:tab pos="515498" algn="l"/>
                <a:tab pos="773247" algn="l"/>
              </a:tabLst>
              <a:defRPr/>
            </a:pPr>
            <a:endParaRPr lang="en-US" sz="1459">
              <a:solidFill>
                <a:srgbClr val="231F20"/>
              </a:solidFill>
              <a:latin typeface="Segoe UI"/>
            </a:endParaRPr>
          </a:p>
          <a:p>
            <a:pPr defTabSz="806867">
              <a:lnSpc>
                <a:spcPts val="882"/>
              </a:lnSpc>
              <a:tabLst>
                <a:tab pos="515498" algn="l"/>
                <a:tab pos="773247" algn="l"/>
              </a:tabLst>
              <a:defRPr/>
            </a:pPr>
            <a:endParaRPr lang="en-US" sz="1459">
              <a:solidFill>
                <a:srgbClr val="231F20"/>
              </a:solidFill>
              <a:latin typeface="Segoe UI"/>
            </a:endParaRPr>
          </a:p>
          <a:p>
            <a:pPr defTabSz="806867">
              <a:lnSpc>
                <a:spcPts val="1615"/>
              </a:lnSpc>
              <a:tabLst>
                <a:tab pos="515498" algn="l"/>
                <a:tab pos="773247" algn="l"/>
              </a:tabLst>
              <a:defRPr/>
            </a:pPr>
            <a:r>
              <a:rPr lang="en-US" sz="1459">
                <a:solidFill>
                  <a:srgbClr val="231F20"/>
                </a:solidFill>
                <a:latin typeface="Segoe UI"/>
              </a:rPr>
              <a:t>	</a:t>
            </a:r>
            <a:r>
              <a:rPr lang="en-US" sz="1459" b="1">
                <a:solidFill>
                  <a:srgbClr val="231F20"/>
                </a:solidFill>
                <a:latin typeface="Segoe UI"/>
              </a:rPr>
              <a:t>–  Others</a:t>
            </a:r>
          </a:p>
          <a:p>
            <a:pPr defTabSz="806867">
              <a:lnSpc>
                <a:spcPts val="882"/>
              </a:lnSpc>
              <a:tabLst>
                <a:tab pos="515498" algn="l"/>
                <a:tab pos="773247" algn="l"/>
              </a:tabLst>
              <a:defRPr/>
            </a:pPr>
            <a:endParaRPr lang="en-US" sz="1459" b="1">
              <a:solidFill>
                <a:srgbClr val="231F20"/>
              </a:solidFill>
              <a:latin typeface="Segoe UI"/>
            </a:endParaRPr>
          </a:p>
          <a:p>
            <a:pPr defTabSz="806867">
              <a:lnSpc>
                <a:spcPts val="2377"/>
              </a:lnSpc>
              <a:tabLst>
                <a:tab pos="515498" algn="l"/>
                <a:tab pos="773247" algn="l"/>
              </a:tabLst>
              <a:defRPr/>
            </a:pPr>
            <a:r>
              <a:rPr lang="en-US" sz="1459" b="1">
                <a:solidFill>
                  <a:srgbClr val="231F20"/>
                </a:solidFill>
                <a:latin typeface="Segoe UI"/>
              </a:rPr>
              <a:t>		</a:t>
            </a:r>
            <a:r>
              <a:rPr lang="en-US" sz="1459" i="1">
                <a:solidFill>
                  <a:srgbClr val="231F20"/>
                </a:solidFill>
                <a:latin typeface="Segoe UI"/>
              </a:rPr>
              <a:t>∗  </a:t>
            </a:r>
            <a:r>
              <a:rPr lang="en-US" sz="1459">
                <a:solidFill>
                  <a:srgbClr val="231F20"/>
                </a:solidFill>
                <a:latin typeface="Segoe UI"/>
              </a:rPr>
              <a:t>Face recognition.</a:t>
            </a:r>
          </a:p>
        </p:txBody>
      </p:sp>
      <p:sp>
        <p:nvSpPr>
          <p:cNvPr id="8" name="Footer Placeholder 7">
            <a:extLst>
              <a:ext uri="{FF2B5EF4-FFF2-40B4-BE49-F238E27FC236}">
                <a16:creationId xmlns:a16="http://schemas.microsoft.com/office/drawing/2014/main" id="{46B9E9A1-B63B-4E58-9E1B-AE2C3863A4D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19663876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3E9.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D409.tmp"/>
          <p:cNvPicPr>
            <a:picLocks/>
          </p:cNvPicPr>
          <p:nvPr/>
        </p:nvPicPr>
        <p:blipFill>
          <a:blip r:embed="rId3" cstate="print"/>
          <a:stretch>
            <a:fillRect/>
          </a:stretch>
        </p:blipFill>
        <p:spPr>
          <a:xfrm>
            <a:off x="3955677" y="818029"/>
            <a:ext cx="4359088" cy="4314265"/>
          </a:xfrm>
          <a:prstGeom prst="rect">
            <a:avLst/>
          </a:prstGeom>
        </p:spPr>
      </p:pic>
      <p:sp>
        <p:nvSpPr>
          <p:cNvPr id="5" name="TextBox 4"/>
          <p:cNvSpPr txBox="1"/>
          <p:nvPr/>
        </p:nvSpPr>
        <p:spPr>
          <a:xfrm>
            <a:off x="5885071" y="2787578"/>
            <a:ext cx="144270" cy="181525"/>
          </a:xfrm>
          <a:prstGeom prst="rect">
            <a:avLst/>
          </a:prstGeom>
          <a:noFill/>
        </p:spPr>
        <p:txBody>
          <a:bodyPr vert="horz" wrap="none" lIns="0" tIns="0" rIns="0" bIns="0" rtlCol="0">
            <a:spAutoFit/>
          </a:bodyPr>
          <a:lstStyle/>
          <a:p>
            <a:pPr>
              <a:lnSpc>
                <a:spcPts val="1404"/>
              </a:lnSpc>
            </a:pPr>
            <a:r>
              <a:rPr lang="en-US" sz="1560">
                <a:solidFill>
                  <a:srgbClr val="000000"/>
                </a:solidFill>
                <a:latin typeface="Times New Roman"/>
              </a:rPr>
              <a:t>O</a:t>
            </a:r>
          </a:p>
        </p:txBody>
      </p:sp>
      <p:sp>
        <p:nvSpPr>
          <p:cNvPr id="6" name="TextBox 5"/>
          <p:cNvSpPr txBox="1"/>
          <p:nvPr/>
        </p:nvSpPr>
        <p:spPr>
          <a:xfrm>
            <a:off x="3882717" y="4863831"/>
            <a:ext cx="89768" cy="179921"/>
          </a:xfrm>
          <a:prstGeom prst="rect">
            <a:avLst/>
          </a:prstGeom>
          <a:noFill/>
        </p:spPr>
        <p:txBody>
          <a:bodyPr vert="horz" wrap="none" lIns="0" tIns="0" rIns="0" bIns="0" rtlCol="0">
            <a:spAutoFit/>
          </a:bodyPr>
          <a:lstStyle/>
          <a:p>
            <a:pPr>
              <a:lnSpc>
                <a:spcPts val="1404"/>
              </a:lnSpc>
            </a:pPr>
            <a:r>
              <a:rPr lang="en-US" sz="1560" i="1">
                <a:solidFill>
                  <a:srgbClr val="000000"/>
                </a:solidFill>
                <a:latin typeface="Segoe UI"/>
              </a:rPr>
              <a:t>z</a:t>
            </a:r>
          </a:p>
        </p:txBody>
      </p:sp>
      <p:sp>
        <p:nvSpPr>
          <p:cNvPr id="7" name="TextBox 6"/>
          <p:cNvSpPr txBox="1"/>
          <p:nvPr/>
        </p:nvSpPr>
        <p:spPr>
          <a:xfrm>
            <a:off x="7037005" y="2787651"/>
            <a:ext cx="283091" cy="181525"/>
          </a:xfrm>
          <a:prstGeom prst="rect">
            <a:avLst/>
          </a:prstGeom>
          <a:noFill/>
        </p:spPr>
        <p:txBody>
          <a:bodyPr vert="horz" wrap="none" lIns="0" tIns="0" rIns="0" bIns="0" rtlCol="0">
            <a:spAutoFit/>
          </a:bodyPr>
          <a:lstStyle/>
          <a:p>
            <a:pPr>
              <a:lnSpc>
                <a:spcPts val="1404"/>
              </a:lnSpc>
            </a:pPr>
            <a:r>
              <a:rPr lang="en-US" sz="1560">
                <a:solidFill>
                  <a:srgbClr val="000000"/>
                </a:solidFill>
                <a:latin typeface="Times New Roman"/>
              </a:rPr>
              <a:t>Tilt</a:t>
            </a:r>
          </a:p>
        </p:txBody>
      </p:sp>
      <p:sp>
        <p:nvSpPr>
          <p:cNvPr id="8" name="TextBox 7"/>
          <p:cNvSpPr txBox="1"/>
          <p:nvPr/>
        </p:nvSpPr>
        <p:spPr>
          <a:xfrm>
            <a:off x="3950668" y="3122455"/>
            <a:ext cx="4289316" cy="1500411"/>
          </a:xfrm>
          <a:prstGeom prst="rect">
            <a:avLst/>
          </a:prstGeom>
          <a:noFill/>
        </p:spPr>
        <p:txBody>
          <a:bodyPr vert="horz" wrap="none" lIns="0" tIns="0" rIns="0" bIns="0" rtlCol="0">
            <a:spAutoFit/>
          </a:bodyPr>
          <a:lstStyle/>
          <a:p>
            <a:pPr defTabSz="806867">
              <a:lnSpc>
                <a:spcPts val="1404"/>
              </a:lnSpc>
              <a:tabLst>
                <a:tab pos="2476632" algn="l"/>
                <a:tab pos="2801620" algn="l"/>
                <a:tab pos="4157604" algn="l"/>
              </a:tabLst>
              <a:defRPr/>
            </a:pPr>
            <a:r>
              <a:rPr lang="en-US" sz="1588"/>
              <a:t>			</a:t>
            </a:r>
            <a:r>
              <a:rPr lang="en-US" sz="1560" i="1">
                <a:solidFill>
                  <a:srgbClr val="000000"/>
                </a:solidFill>
                <a:latin typeface="Segoe UI"/>
              </a:rPr>
              <a:t>x</a:t>
            </a:r>
          </a:p>
          <a:p>
            <a:pPr defTabSz="806867">
              <a:lnSpc>
                <a:spcPts val="2052"/>
              </a:lnSpc>
              <a:tabLst>
                <a:tab pos="2476632" algn="l"/>
                <a:tab pos="2801620" algn="l"/>
                <a:tab pos="4157604" algn="l"/>
              </a:tabLst>
              <a:defRPr/>
            </a:pPr>
            <a:r>
              <a:rPr lang="en-US" sz="1560" i="1">
                <a:solidFill>
                  <a:srgbClr val="000000"/>
                </a:solidFill>
                <a:latin typeface="Segoe UI"/>
              </a:rPr>
              <a:t>	f</a:t>
            </a:r>
          </a:p>
          <a:p>
            <a:pPr defTabSz="806867">
              <a:lnSpc>
                <a:spcPts val="2131"/>
              </a:lnSpc>
              <a:tabLst>
                <a:tab pos="2476632" algn="l"/>
                <a:tab pos="2801620" algn="l"/>
                <a:tab pos="4157604" algn="l"/>
              </a:tabLst>
              <a:defRPr/>
            </a:pPr>
            <a:r>
              <a:rPr lang="en-US" sz="1560" i="1">
                <a:solidFill>
                  <a:srgbClr val="000000"/>
                </a:solidFill>
                <a:latin typeface="Segoe UI"/>
              </a:rPr>
              <a:t>		</a:t>
            </a:r>
            <a:r>
              <a:rPr lang="en-US" sz="1560">
                <a:solidFill>
                  <a:srgbClr val="000000"/>
                </a:solidFill>
                <a:latin typeface="Times New Roman"/>
              </a:rPr>
              <a:t>Zoom</a:t>
            </a:r>
          </a:p>
          <a:p>
            <a:pPr defTabSz="806867">
              <a:lnSpc>
                <a:spcPts val="882"/>
              </a:lnSpc>
              <a:tabLst>
                <a:tab pos="2476632" algn="l"/>
                <a:tab pos="2801620" algn="l"/>
                <a:tab pos="4157604" algn="l"/>
              </a:tabLst>
              <a:defRPr/>
            </a:pPr>
            <a:endParaRPr lang="en-US" sz="1560">
              <a:solidFill>
                <a:srgbClr val="000000"/>
              </a:solidFill>
              <a:latin typeface="Times New Roman"/>
            </a:endParaRPr>
          </a:p>
          <a:p>
            <a:pPr defTabSz="806867">
              <a:lnSpc>
                <a:spcPts val="882"/>
              </a:lnSpc>
              <a:tabLst>
                <a:tab pos="2476632" algn="l"/>
                <a:tab pos="2801620" algn="l"/>
                <a:tab pos="4157604" algn="l"/>
              </a:tabLst>
              <a:defRPr/>
            </a:pPr>
            <a:endParaRPr lang="en-US" sz="1560">
              <a:solidFill>
                <a:srgbClr val="000000"/>
              </a:solidFill>
              <a:latin typeface="Times New Roman"/>
            </a:endParaRPr>
          </a:p>
          <a:p>
            <a:pPr defTabSz="806867">
              <a:lnSpc>
                <a:spcPts val="882"/>
              </a:lnSpc>
              <a:tabLst>
                <a:tab pos="2476632" algn="l"/>
                <a:tab pos="2801620" algn="l"/>
                <a:tab pos="4157604" algn="l"/>
              </a:tabLst>
              <a:defRPr/>
            </a:pPr>
            <a:endParaRPr lang="en-US" sz="1560">
              <a:solidFill>
                <a:srgbClr val="000000"/>
              </a:solidFill>
              <a:latin typeface="Times New Roman"/>
            </a:endParaRPr>
          </a:p>
          <a:p>
            <a:pPr defTabSz="806867">
              <a:lnSpc>
                <a:spcPts val="882"/>
              </a:lnSpc>
              <a:tabLst>
                <a:tab pos="2476632" algn="l"/>
                <a:tab pos="2801620" algn="l"/>
                <a:tab pos="4157604" algn="l"/>
              </a:tabLst>
              <a:defRPr/>
            </a:pPr>
            <a:endParaRPr lang="en-US" sz="1560">
              <a:solidFill>
                <a:srgbClr val="000000"/>
              </a:solidFill>
              <a:latin typeface="Times New Roman"/>
            </a:endParaRPr>
          </a:p>
          <a:p>
            <a:pPr defTabSz="806867">
              <a:lnSpc>
                <a:spcPts val="882"/>
              </a:lnSpc>
              <a:tabLst>
                <a:tab pos="2476632" algn="l"/>
                <a:tab pos="2801620" algn="l"/>
                <a:tab pos="4157604" algn="l"/>
              </a:tabLst>
              <a:defRPr/>
            </a:pPr>
            <a:endParaRPr lang="en-US" sz="1560">
              <a:solidFill>
                <a:srgbClr val="000000"/>
              </a:solidFill>
              <a:latin typeface="Times New Roman"/>
            </a:endParaRPr>
          </a:p>
          <a:p>
            <a:pPr defTabSz="806867">
              <a:lnSpc>
                <a:spcPts val="1627"/>
              </a:lnSpc>
              <a:tabLst>
                <a:tab pos="2476632" algn="l"/>
                <a:tab pos="2801620" algn="l"/>
                <a:tab pos="4157604" algn="l"/>
              </a:tabLst>
              <a:defRPr/>
            </a:pPr>
            <a:r>
              <a:rPr lang="en-US" sz="1560">
                <a:solidFill>
                  <a:srgbClr val="000000"/>
                </a:solidFill>
                <a:latin typeface="Times New Roman"/>
              </a:rPr>
              <a:t>Roll</a:t>
            </a:r>
          </a:p>
        </p:txBody>
      </p:sp>
      <p:sp>
        <p:nvSpPr>
          <p:cNvPr id="9" name="TextBox 8"/>
          <p:cNvSpPr txBox="1"/>
          <p:nvPr/>
        </p:nvSpPr>
        <p:spPr>
          <a:xfrm>
            <a:off x="2468656" y="404644"/>
            <a:ext cx="5765040" cy="2154436"/>
          </a:xfrm>
          <a:prstGeom prst="rect">
            <a:avLst/>
          </a:prstGeom>
          <a:noFill/>
        </p:spPr>
        <p:txBody>
          <a:bodyPr vert="horz" wrap="none" lIns="0" tIns="0" rIns="0" bIns="0" rtlCol="0">
            <a:spAutoFit/>
          </a:bodyPr>
          <a:lstStyle/>
          <a:p>
            <a:pPr defTabSz="806867">
              <a:lnSpc>
                <a:spcPts val="1045"/>
              </a:lnSpc>
              <a:tabLst>
                <a:tab pos="3081782" algn="l"/>
                <a:tab pos="3417976" algn="l"/>
                <a:tab pos="4067952" algn="l"/>
                <a:tab pos="5255839" algn="l"/>
              </a:tabLst>
              <a:defRPr/>
            </a:pPr>
            <a:r>
              <a:rPr lang="en-US" sz="1215" i="1">
                <a:solidFill>
                  <a:srgbClr val="231F20"/>
                </a:solidFill>
                <a:latin typeface="Segoe UI"/>
              </a:rPr>
              <a:t>Fundamentals of Multimedia, Chapter 12</a:t>
            </a:r>
          </a:p>
          <a:p>
            <a:pPr defTabSz="806867">
              <a:lnSpc>
                <a:spcPts val="882"/>
              </a:lnSpc>
              <a:tabLst>
                <a:tab pos="3081782" algn="l"/>
                <a:tab pos="3417976" algn="l"/>
                <a:tab pos="4067952" algn="l"/>
                <a:tab pos="5255839" algn="l"/>
              </a:tabLst>
              <a:defRPr/>
            </a:pPr>
            <a:endParaRPr lang="en-US" sz="1215" i="1">
              <a:solidFill>
                <a:srgbClr val="231F20"/>
              </a:solidFill>
              <a:latin typeface="Segoe UI"/>
            </a:endParaRPr>
          </a:p>
          <a:p>
            <a:pPr defTabSz="806867">
              <a:lnSpc>
                <a:spcPts val="882"/>
              </a:lnSpc>
              <a:tabLst>
                <a:tab pos="3081782" algn="l"/>
                <a:tab pos="3417976" algn="l"/>
                <a:tab pos="4067952" algn="l"/>
                <a:tab pos="5255839" algn="l"/>
              </a:tabLst>
              <a:defRPr/>
            </a:pPr>
            <a:endParaRPr lang="en-US" sz="1215" i="1">
              <a:solidFill>
                <a:srgbClr val="231F20"/>
              </a:solidFill>
              <a:latin typeface="Segoe UI"/>
            </a:endParaRPr>
          </a:p>
          <a:p>
            <a:pPr defTabSz="806867">
              <a:lnSpc>
                <a:spcPts val="2095"/>
              </a:lnSpc>
              <a:tabLst>
                <a:tab pos="3081782" algn="l"/>
                <a:tab pos="3417976" algn="l"/>
                <a:tab pos="4067952" algn="l"/>
                <a:tab pos="5255839" algn="l"/>
              </a:tabLst>
              <a:defRPr/>
            </a:pPr>
            <a:r>
              <a:rPr lang="en-US" sz="1215" i="1">
                <a:solidFill>
                  <a:srgbClr val="231F20"/>
                </a:solidFill>
                <a:latin typeface="Segoe UI"/>
              </a:rPr>
              <a:t>		</a:t>
            </a:r>
            <a:r>
              <a:rPr lang="en-US" sz="1560" i="1">
                <a:solidFill>
                  <a:srgbClr val="000000"/>
                </a:solidFill>
                <a:latin typeface="Segoe UI"/>
              </a:rPr>
              <a:t>y</a:t>
            </a:r>
          </a:p>
          <a:p>
            <a:pPr defTabSz="806867">
              <a:lnSpc>
                <a:spcPts val="1625"/>
              </a:lnSpc>
              <a:tabLst>
                <a:tab pos="3081782" algn="l"/>
                <a:tab pos="3417976" algn="l"/>
                <a:tab pos="4067952" algn="l"/>
                <a:tab pos="5255839" algn="l"/>
              </a:tabLst>
              <a:defRPr/>
            </a:pPr>
            <a:r>
              <a:rPr lang="en-US" sz="1560" i="1">
                <a:solidFill>
                  <a:srgbClr val="000000"/>
                </a:solidFill>
                <a:latin typeface="Segoe UI"/>
              </a:rPr>
              <a:t>			</a:t>
            </a:r>
            <a:r>
              <a:rPr lang="en-US" sz="1560">
                <a:solidFill>
                  <a:srgbClr val="000000"/>
                </a:solidFill>
                <a:latin typeface="Times New Roman"/>
              </a:rPr>
              <a:t>Boom</a:t>
            </a: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1646"/>
              </a:lnSpc>
              <a:tabLst>
                <a:tab pos="3081782" algn="l"/>
                <a:tab pos="3417976" algn="l"/>
                <a:tab pos="4067952" algn="l"/>
                <a:tab pos="5255839" algn="l"/>
              </a:tabLst>
              <a:defRPr/>
            </a:pPr>
            <a:r>
              <a:rPr lang="en-US" sz="1560">
                <a:solidFill>
                  <a:srgbClr val="000000"/>
                </a:solidFill>
                <a:latin typeface="Times New Roman"/>
              </a:rPr>
              <a:t>	Pan</a:t>
            </a: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882"/>
              </a:lnSpc>
              <a:tabLst>
                <a:tab pos="3081782" algn="l"/>
                <a:tab pos="3417976" algn="l"/>
                <a:tab pos="4067952" algn="l"/>
                <a:tab pos="5255839" algn="l"/>
              </a:tabLst>
              <a:defRPr/>
            </a:pPr>
            <a:endParaRPr lang="en-US" sz="1560">
              <a:solidFill>
                <a:srgbClr val="000000"/>
              </a:solidFill>
              <a:latin typeface="Times New Roman"/>
            </a:endParaRPr>
          </a:p>
          <a:p>
            <a:pPr defTabSz="806867">
              <a:lnSpc>
                <a:spcPts val="1523"/>
              </a:lnSpc>
              <a:tabLst>
                <a:tab pos="3081782" algn="l"/>
                <a:tab pos="3417976" algn="l"/>
                <a:tab pos="4067952" algn="l"/>
                <a:tab pos="5255839" algn="l"/>
              </a:tabLst>
              <a:defRPr/>
            </a:pPr>
            <a:r>
              <a:rPr lang="en-US" sz="1560">
                <a:solidFill>
                  <a:srgbClr val="000000"/>
                </a:solidFill>
                <a:latin typeface="Times New Roman"/>
              </a:rPr>
              <a:t>				Track</a:t>
            </a:r>
          </a:p>
        </p:txBody>
      </p:sp>
      <p:sp>
        <p:nvSpPr>
          <p:cNvPr id="10" name="TextBox 9"/>
          <p:cNvSpPr txBox="1"/>
          <p:nvPr/>
        </p:nvSpPr>
        <p:spPr>
          <a:xfrm>
            <a:off x="4069496" y="4952709"/>
            <a:ext cx="4924361" cy="884858"/>
          </a:xfrm>
          <a:prstGeom prst="rect">
            <a:avLst/>
          </a:prstGeom>
          <a:noFill/>
        </p:spPr>
        <p:txBody>
          <a:bodyPr vert="horz" wrap="none" lIns="0" tIns="0" rIns="0" bIns="0" rtlCol="0">
            <a:spAutoFit/>
          </a:bodyPr>
          <a:lstStyle/>
          <a:p>
            <a:pPr defTabSz="806867">
              <a:lnSpc>
                <a:spcPts val="1404"/>
              </a:lnSpc>
              <a:tabLst>
                <a:tab pos="616356" algn="l"/>
              </a:tabLst>
              <a:defRPr/>
            </a:pPr>
            <a:r>
              <a:rPr lang="en-US" sz="1588"/>
              <a:t>	</a:t>
            </a:r>
            <a:r>
              <a:rPr lang="en-US" sz="1560">
                <a:solidFill>
                  <a:srgbClr val="000000"/>
                </a:solidFill>
                <a:latin typeface="Times New Roman"/>
              </a:rPr>
              <a:t>Dolly</a:t>
            </a:r>
          </a:p>
          <a:p>
            <a:pPr defTabSz="806867">
              <a:lnSpc>
                <a:spcPts val="882"/>
              </a:lnSpc>
              <a:tabLst>
                <a:tab pos="616356" algn="l"/>
              </a:tabLst>
              <a:defRPr/>
            </a:pPr>
            <a:endParaRPr lang="en-US" sz="1560">
              <a:solidFill>
                <a:srgbClr val="000000"/>
              </a:solidFill>
              <a:latin typeface="Times New Roman"/>
            </a:endParaRPr>
          </a:p>
          <a:p>
            <a:pPr defTabSz="806867">
              <a:lnSpc>
                <a:spcPts val="882"/>
              </a:lnSpc>
              <a:tabLst>
                <a:tab pos="616356" algn="l"/>
              </a:tabLst>
              <a:defRPr/>
            </a:pPr>
            <a:endParaRPr lang="en-US" sz="1560">
              <a:solidFill>
                <a:srgbClr val="000000"/>
              </a:solidFill>
              <a:latin typeface="Times New Roman"/>
            </a:endParaRPr>
          </a:p>
          <a:p>
            <a:pPr defTabSz="806867">
              <a:lnSpc>
                <a:spcPts val="882"/>
              </a:lnSpc>
              <a:tabLst>
                <a:tab pos="616356" algn="l"/>
              </a:tabLst>
              <a:defRPr/>
            </a:pPr>
            <a:endParaRPr lang="en-US" sz="1560">
              <a:solidFill>
                <a:srgbClr val="000000"/>
              </a:solidFill>
              <a:latin typeface="Times New Roman"/>
            </a:endParaRPr>
          </a:p>
          <a:p>
            <a:pPr defTabSz="806867">
              <a:lnSpc>
                <a:spcPts val="882"/>
              </a:lnSpc>
              <a:tabLst>
                <a:tab pos="616356" algn="l"/>
              </a:tabLst>
              <a:defRPr/>
            </a:pPr>
            <a:endParaRPr lang="en-US" sz="1560">
              <a:solidFill>
                <a:srgbClr val="000000"/>
              </a:solidFill>
              <a:latin typeface="Times New Roman"/>
            </a:endParaRPr>
          </a:p>
          <a:p>
            <a:pPr defTabSz="806867">
              <a:lnSpc>
                <a:spcPts val="1861"/>
              </a:lnSpc>
              <a:tabLst>
                <a:tab pos="616356" algn="l"/>
              </a:tabLst>
              <a:defRPr/>
            </a:pPr>
            <a:r>
              <a:rPr lang="en-US" sz="1750">
                <a:solidFill>
                  <a:srgbClr val="231F20"/>
                </a:solidFill>
                <a:latin typeface="Segoe UI"/>
              </a:rPr>
              <a:t>Camera motions:  pan,  tilt,  roll,  dolly,  track,  and</a:t>
            </a:r>
          </a:p>
        </p:txBody>
      </p:sp>
      <p:sp>
        <p:nvSpPr>
          <p:cNvPr id="11" name="TextBox 10"/>
          <p:cNvSpPr txBox="1"/>
          <p:nvPr/>
        </p:nvSpPr>
        <p:spPr>
          <a:xfrm>
            <a:off x="2468656" y="5624418"/>
            <a:ext cx="1102866" cy="512961"/>
          </a:xfrm>
          <a:prstGeom prst="rect">
            <a:avLst/>
          </a:prstGeom>
          <a:noFill/>
        </p:spPr>
        <p:txBody>
          <a:bodyPr vert="horz" wrap="none" lIns="0" tIns="0" rIns="0" bIns="0" rtlCol="0">
            <a:spAutoFit/>
          </a:bodyPr>
          <a:lstStyle/>
          <a:p>
            <a:pPr>
              <a:lnSpc>
                <a:spcPts val="1505"/>
              </a:lnSpc>
            </a:pPr>
            <a:r>
              <a:rPr lang="en-US" sz="1750">
                <a:solidFill>
                  <a:srgbClr val="231F20"/>
                </a:solidFill>
                <a:latin typeface="Segoe UI"/>
              </a:rPr>
              <a:t>Fig.   12.18:</a:t>
            </a:r>
          </a:p>
          <a:p>
            <a:pPr>
              <a:lnSpc>
                <a:spcPts val="882"/>
              </a:lnSpc>
            </a:pPr>
            <a:endParaRPr lang="en-US" sz="1750">
              <a:solidFill>
                <a:srgbClr val="231F20"/>
              </a:solidFill>
              <a:latin typeface="Segoe UI"/>
            </a:endParaRPr>
          </a:p>
          <a:p>
            <a:pPr>
              <a:lnSpc>
                <a:spcPts val="1585"/>
              </a:lnSpc>
            </a:pPr>
            <a:r>
              <a:rPr lang="en-US" sz="1750">
                <a:solidFill>
                  <a:srgbClr val="231F20"/>
                </a:solidFill>
                <a:latin typeface="Segoe UI"/>
              </a:rPr>
              <a:t>boom.</a:t>
            </a:r>
          </a:p>
        </p:txBody>
      </p:sp>
      <p:sp>
        <p:nvSpPr>
          <p:cNvPr id="15" name="Footer Placeholder 14">
            <a:extLst>
              <a:ext uri="{FF2B5EF4-FFF2-40B4-BE49-F238E27FC236}">
                <a16:creationId xmlns:a16="http://schemas.microsoft.com/office/drawing/2014/main" id="{7337723A-680E-4118-AEB1-224DF286BDA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9783399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DA04.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4851393" cy="5706690"/>
          </a:xfrm>
          <a:prstGeom prst="rect">
            <a:avLst/>
          </a:prstGeom>
          <a:noFill/>
        </p:spPr>
        <p:txBody>
          <a:bodyPr vert="horz" wrap="none" lIns="0" tIns="0" rIns="0" bIns="0" rtlCol="0">
            <a:spAutoFit/>
          </a:bodyPr>
          <a:lstStyle/>
          <a:p>
            <a:pPr defTabSz="806867">
              <a:lnSpc>
                <a:spcPts val="1045"/>
              </a:lnSpc>
              <a:tabLst>
                <a:tab pos="190510" algn="l"/>
                <a:tab pos="493085" algn="l"/>
                <a:tab pos="1703385" algn="l"/>
              </a:tabLst>
              <a:defRPr/>
            </a:pPr>
            <a:r>
              <a:rPr lang="en-US" sz="1215" i="1">
                <a:solidFill>
                  <a:srgbClr val="231F20"/>
                </a:solidFill>
                <a:latin typeface="Segoe UI"/>
              </a:rPr>
              <a:t>Fundamentals of Multimedia, Chapter 12</a:t>
            </a:r>
          </a:p>
          <a:p>
            <a:pPr defTabSz="806867">
              <a:lnSpc>
                <a:spcPts val="882"/>
              </a:lnSpc>
              <a:tabLst>
                <a:tab pos="190510" algn="l"/>
                <a:tab pos="493085" algn="l"/>
                <a:tab pos="1703385" algn="l"/>
              </a:tabLst>
              <a:defRPr/>
            </a:pPr>
            <a:endParaRPr lang="en-US" sz="1215" i="1">
              <a:solidFill>
                <a:srgbClr val="231F20"/>
              </a:solidFill>
              <a:latin typeface="Segoe UI"/>
            </a:endParaRPr>
          </a:p>
          <a:p>
            <a:pPr defTabSz="806867">
              <a:lnSpc>
                <a:spcPts val="882"/>
              </a:lnSpc>
              <a:tabLst>
                <a:tab pos="190510" algn="l"/>
                <a:tab pos="493085" algn="l"/>
                <a:tab pos="1703385" algn="l"/>
              </a:tabLst>
              <a:defRPr/>
            </a:pPr>
            <a:endParaRPr lang="en-US" sz="1215" i="1">
              <a:solidFill>
                <a:srgbClr val="231F20"/>
              </a:solidFill>
              <a:latin typeface="Segoe UI"/>
            </a:endParaRPr>
          </a:p>
          <a:p>
            <a:pPr defTabSz="806867">
              <a:lnSpc>
                <a:spcPts val="882"/>
              </a:lnSpc>
              <a:tabLst>
                <a:tab pos="190510" algn="l"/>
                <a:tab pos="493085" algn="l"/>
                <a:tab pos="1703385" algn="l"/>
              </a:tabLst>
              <a:defRPr/>
            </a:pPr>
            <a:endParaRPr lang="en-US" sz="1215" i="1">
              <a:solidFill>
                <a:srgbClr val="231F20"/>
              </a:solidFill>
              <a:latin typeface="Segoe UI"/>
            </a:endParaRPr>
          </a:p>
          <a:p>
            <a:pPr defTabSz="806867">
              <a:lnSpc>
                <a:spcPts val="2664"/>
              </a:lnSpc>
              <a:tabLst>
                <a:tab pos="190510" algn="l"/>
                <a:tab pos="493085" algn="l"/>
                <a:tab pos="1703385" algn="l"/>
              </a:tabLst>
              <a:defRPr/>
            </a:pPr>
            <a:r>
              <a:rPr lang="en-US" sz="1215" i="1">
                <a:solidFill>
                  <a:srgbClr val="231F20"/>
                </a:solidFill>
                <a:latin typeface="Segoe UI"/>
              </a:rPr>
              <a:t>			</a:t>
            </a:r>
            <a:r>
              <a:rPr lang="en-US" sz="2100" b="1">
                <a:solidFill>
                  <a:srgbClr val="231F20"/>
                </a:solidFill>
                <a:latin typeface="Segoe UI"/>
              </a:rPr>
              <a:t>Description Scheme (DS)</a:t>
            </a:r>
          </a:p>
          <a:p>
            <a:pPr defTabSz="806867">
              <a:lnSpc>
                <a:spcPts val="882"/>
              </a:lnSpc>
              <a:tabLst>
                <a:tab pos="190510" algn="l"/>
                <a:tab pos="493085" algn="l"/>
                <a:tab pos="1703385" algn="l"/>
              </a:tabLst>
              <a:defRPr/>
            </a:pPr>
            <a:endParaRPr lang="en-US" sz="2100" b="1">
              <a:solidFill>
                <a:srgbClr val="231F20"/>
              </a:solidFill>
              <a:latin typeface="Segoe UI"/>
            </a:endParaRPr>
          </a:p>
          <a:p>
            <a:pPr defTabSz="806867">
              <a:lnSpc>
                <a:spcPts val="882"/>
              </a:lnSpc>
              <a:tabLst>
                <a:tab pos="190510" algn="l"/>
                <a:tab pos="493085" algn="l"/>
                <a:tab pos="1703385" algn="l"/>
              </a:tabLst>
              <a:defRPr/>
            </a:pPr>
            <a:endParaRPr lang="en-US" sz="2100" b="1">
              <a:solidFill>
                <a:srgbClr val="231F20"/>
              </a:solidFill>
              <a:latin typeface="Segoe UI"/>
            </a:endParaRPr>
          </a:p>
          <a:p>
            <a:pPr defTabSz="806867">
              <a:lnSpc>
                <a:spcPts val="882"/>
              </a:lnSpc>
              <a:tabLst>
                <a:tab pos="190510" algn="l"/>
                <a:tab pos="493085" algn="l"/>
                <a:tab pos="1703385" algn="l"/>
              </a:tabLst>
              <a:defRPr/>
            </a:pPr>
            <a:endParaRPr lang="en-US" sz="2100" b="1">
              <a:solidFill>
                <a:srgbClr val="231F20"/>
              </a:solidFill>
              <a:latin typeface="Segoe UI"/>
            </a:endParaRPr>
          </a:p>
          <a:p>
            <a:pPr defTabSz="806867">
              <a:lnSpc>
                <a:spcPts val="882"/>
              </a:lnSpc>
              <a:tabLst>
                <a:tab pos="190510" algn="l"/>
                <a:tab pos="493085" algn="l"/>
                <a:tab pos="1703385" algn="l"/>
              </a:tabLst>
              <a:defRPr/>
            </a:pPr>
            <a:endParaRPr lang="en-US" sz="2100" b="1">
              <a:solidFill>
                <a:srgbClr val="231F20"/>
              </a:solidFill>
              <a:latin typeface="Segoe UI"/>
            </a:endParaRPr>
          </a:p>
          <a:p>
            <a:pPr defTabSz="806867">
              <a:lnSpc>
                <a:spcPts val="882"/>
              </a:lnSpc>
              <a:tabLst>
                <a:tab pos="190510" algn="l"/>
                <a:tab pos="493085" algn="l"/>
                <a:tab pos="1703385" algn="l"/>
              </a:tabLst>
              <a:defRPr/>
            </a:pPr>
            <a:endParaRPr lang="en-US" sz="2100" b="1">
              <a:solidFill>
                <a:srgbClr val="231F20"/>
              </a:solidFill>
              <a:latin typeface="Segoe UI"/>
            </a:endParaRPr>
          </a:p>
          <a:p>
            <a:pPr defTabSz="806867">
              <a:lnSpc>
                <a:spcPts val="2277"/>
              </a:lnSpc>
              <a:tabLst>
                <a:tab pos="190510" algn="l"/>
                <a:tab pos="493085" algn="l"/>
                <a:tab pos="1703385" algn="l"/>
              </a:tabLst>
              <a:defRPr/>
            </a:pPr>
            <a:r>
              <a:rPr lang="en-US" sz="2100" b="1">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Basic elements</a:t>
            </a:r>
          </a:p>
          <a:p>
            <a:pPr defTabSz="806867">
              <a:lnSpc>
                <a:spcPts val="882"/>
              </a:lnSpc>
              <a:tabLst>
                <a:tab pos="190510" algn="l"/>
                <a:tab pos="493085" algn="l"/>
                <a:tab pos="1703385" algn="l"/>
              </a:tabLst>
              <a:defRPr/>
            </a:pPr>
            <a:endParaRPr lang="en-US" sz="1750" b="1">
              <a:solidFill>
                <a:srgbClr val="231F20"/>
              </a:solidFill>
              <a:latin typeface="Segoe UI"/>
            </a:endParaRPr>
          </a:p>
          <a:p>
            <a:pPr defTabSz="806867">
              <a:lnSpc>
                <a:spcPts val="1986"/>
              </a:lnSpc>
              <a:tabLst>
                <a:tab pos="190510" algn="l"/>
                <a:tab pos="493085" algn="l"/>
                <a:tab pos="1703385" algn="l"/>
              </a:tabLst>
              <a:defRPr/>
            </a:pPr>
            <a:r>
              <a:rPr lang="en-US" sz="1750" b="1">
                <a:solidFill>
                  <a:srgbClr val="231F20"/>
                </a:solidFill>
                <a:latin typeface="Segoe UI"/>
              </a:rPr>
              <a:t>		– </a:t>
            </a:r>
            <a:r>
              <a:rPr lang="en-US" sz="1750">
                <a:solidFill>
                  <a:srgbClr val="231F20"/>
                </a:solidFill>
                <a:latin typeface="Segoe UI"/>
              </a:rPr>
              <a:t>Datatypes and mathematical structures.</a:t>
            </a: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2305"/>
              </a:lnSpc>
              <a:tabLst>
                <a:tab pos="190510" algn="l"/>
                <a:tab pos="493085" algn="l"/>
                <a:tab pos="17033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Constructs.</a:t>
            </a: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2305"/>
              </a:lnSpc>
              <a:tabLst>
                <a:tab pos="190510" algn="l"/>
                <a:tab pos="493085" algn="l"/>
                <a:tab pos="17033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Schema tools.</a:t>
            </a: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3139"/>
              </a:lnSpc>
              <a:tabLst>
                <a:tab pos="190510" algn="l"/>
                <a:tab pos="493085" algn="l"/>
                <a:tab pos="1703385"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Content Management</a:t>
            </a:r>
          </a:p>
          <a:p>
            <a:pPr defTabSz="806867">
              <a:lnSpc>
                <a:spcPts val="882"/>
              </a:lnSpc>
              <a:tabLst>
                <a:tab pos="190510" algn="l"/>
                <a:tab pos="493085" algn="l"/>
                <a:tab pos="1703385" algn="l"/>
              </a:tabLst>
              <a:defRPr/>
            </a:pPr>
            <a:endParaRPr lang="en-US" sz="1750" b="1">
              <a:solidFill>
                <a:srgbClr val="231F20"/>
              </a:solidFill>
              <a:latin typeface="Segoe UI"/>
            </a:endParaRPr>
          </a:p>
          <a:p>
            <a:pPr defTabSz="806867">
              <a:lnSpc>
                <a:spcPts val="1976"/>
              </a:lnSpc>
              <a:tabLst>
                <a:tab pos="190510" algn="l"/>
                <a:tab pos="493085" algn="l"/>
                <a:tab pos="1703385" algn="l"/>
              </a:tabLst>
              <a:defRPr/>
            </a:pPr>
            <a:r>
              <a:rPr lang="en-US" sz="1750" b="1">
                <a:solidFill>
                  <a:srgbClr val="231F20"/>
                </a:solidFill>
                <a:latin typeface="Segoe UI"/>
              </a:rPr>
              <a:t>		– </a:t>
            </a:r>
            <a:r>
              <a:rPr lang="en-US" sz="1750">
                <a:solidFill>
                  <a:srgbClr val="231F20"/>
                </a:solidFill>
                <a:latin typeface="Segoe UI"/>
              </a:rPr>
              <a:t>Media Description.</a:t>
            </a: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2305"/>
              </a:lnSpc>
              <a:tabLst>
                <a:tab pos="190510" algn="l"/>
                <a:tab pos="493085" algn="l"/>
                <a:tab pos="17033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Creation and Production Description.</a:t>
            </a: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2305"/>
              </a:lnSpc>
              <a:tabLst>
                <a:tab pos="190510" algn="l"/>
                <a:tab pos="493085" algn="l"/>
                <a:tab pos="1703385"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Content Usage Description.</a:t>
            </a: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882"/>
              </a:lnSpc>
              <a:tabLst>
                <a:tab pos="190510" algn="l"/>
                <a:tab pos="493085" algn="l"/>
                <a:tab pos="1703385" algn="l"/>
              </a:tabLst>
              <a:defRPr/>
            </a:pPr>
            <a:endParaRPr lang="en-US" sz="1750">
              <a:solidFill>
                <a:srgbClr val="231F20"/>
              </a:solidFill>
              <a:latin typeface="Segoe UI"/>
            </a:endParaRPr>
          </a:p>
          <a:p>
            <a:pPr defTabSz="806867">
              <a:lnSpc>
                <a:spcPts val="3149"/>
              </a:lnSpc>
              <a:tabLst>
                <a:tab pos="190510" algn="l"/>
                <a:tab pos="493085" algn="l"/>
                <a:tab pos="1703385"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Content Description</a:t>
            </a:r>
          </a:p>
          <a:p>
            <a:pPr defTabSz="806867">
              <a:lnSpc>
                <a:spcPts val="882"/>
              </a:lnSpc>
              <a:tabLst>
                <a:tab pos="190510" algn="l"/>
                <a:tab pos="493085" algn="l"/>
                <a:tab pos="1703385" algn="l"/>
              </a:tabLst>
              <a:defRPr/>
            </a:pPr>
            <a:endParaRPr lang="en-US" sz="1750" b="1">
              <a:solidFill>
                <a:srgbClr val="231F20"/>
              </a:solidFill>
              <a:latin typeface="Segoe UI"/>
            </a:endParaRPr>
          </a:p>
          <a:p>
            <a:pPr defTabSz="806867">
              <a:lnSpc>
                <a:spcPts val="1976"/>
              </a:lnSpc>
              <a:tabLst>
                <a:tab pos="190510" algn="l"/>
                <a:tab pos="493085" algn="l"/>
                <a:tab pos="1703385" algn="l"/>
              </a:tabLst>
              <a:defRPr/>
            </a:pPr>
            <a:r>
              <a:rPr lang="en-US" sz="1750" b="1">
                <a:solidFill>
                  <a:srgbClr val="231F20"/>
                </a:solidFill>
                <a:latin typeface="Segoe UI"/>
              </a:rPr>
              <a:t>		– </a:t>
            </a:r>
            <a:r>
              <a:rPr lang="en-US" sz="1750">
                <a:solidFill>
                  <a:srgbClr val="231F20"/>
                </a:solidFill>
                <a:latin typeface="Segoe UI"/>
              </a:rPr>
              <a:t>Structural Description.</a:t>
            </a:r>
          </a:p>
        </p:txBody>
      </p:sp>
      <p:sp>
        <p:nvSpPr>
          <p:cNvPr id="8" name="Footer Placeholder 7">
            <a:extLst>
              <a:ext uri="{FF2B5EF4-FFF2-40B4-BE49-F238E27FC236}">
                <a16:creationId xmlns:a16="http://schemas.microsoft.com/office/drawing/2014/main" id="{AAC7B827-C766-4CEE-AE82-18D6E011FF6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2597474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146.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283580" cy="5732338"/>
          </a:xfrm>
          <a:prstGeom prst="rect">
            <a:avLst/>
          </a:prstGeom>
          <a:noFill/>
        </p:spPr>
        <p:txBody>
          <a:bodyPr vert="horz" wrap="none" lIns="0" tIns="0" rIns="0" bIns="0" rtlCol="0">
            <a:spAutoFit/>
          </a:bodyPr>
          <a:lstStyle/>
          <a:p>
            <a:pPr defTabSz="806867">
              <a:lnSpc>
                <a:spcPts val="1045"/>
              </a:lnSpc>
              <a:tabLst>
                <a:tab pos="190510" algn="l"/>
                <a:tab pos="493085" algn="l"/>
                <a:tab pos="750834" algn="l"/>
              </a:tabLst>
              <a:defRPr/>
            </a:pPr>
            <a:r>
              <a:rPr lang="en-US" sz="1215" i="1">
                <a:solidFill>
                  <a:srgbClr val="231F20"/>
                </a:solidFill>
                <a:latin typeface="Segoe UI"/>
              </a:rPr>
              <a:t>Fundamentals of Multimedia, Chapter 12</a:t>
            </a:r>
          </a:p>
          <a:p>
            <a:pPr defTabSz="806867">
              <a:lnSpc>
                <a:spcPts val="882"/>
              </a:lnSpc>
              <a:tabLst>
                <a:tab pos="190510" algn="l"/>
                <a:tab pos="493085" algn="l"/>
                <a:tab pos="750834" algn="l"/>
              </a:tabLst>
              <a:defRPr/>
            </a:pPr>
            <a:endParaRPr lang="en-US" sz="1215" i="1">
              <a:solidFill>
                <a:srgbClr val="231F20"/>
              </a:solidFill>
              <a:latin typeface="Segoe UI"/>
            </a:endParaRPr>
          </a:p>
          <a:p>
            <a:pPr defTabSz="806867">
              <a:lnSpc>
                <a:spcPts val="882"/>
              </a:lnSpc>
              <a:tabLst>
                <a:tab pos="190510" algn="l"/>
                <a:tab pos="493085" algn="l"/>
                <a:tab pos="750834" algn="l"/>
              </a:tabLst>
              <a:defRPr/>
            </a:pPr>
            <a:endParaRPr lang="en-US" sz="1215" i="1">
              <a:solidFill>
                <a:srgbClr val="231F20"/>
              </a:solidFill>
              <a:latin typeface="Segoe UI"/>
            </a:endParaRPr>
          </a:p>
          <a:p>
            <a:pPr defTabSz="806867">
              <a:lnSpc>
                <a:spcPts val="882"/>
              </a:lnSpc>
              <a:tabLst>
                <a:tab pos="190510" algn="l"/>
                <a:tab pos="493085" algn="l"/>
                <a:tab pos="750834" algn="l"/>
              </a:tabLst>
              <a:defRPr/>
            </a:pPr>
            <a:endParaRPr lang="en-US" sz="1215" i="1">
              <a:solidFill>
                <a:srgbClr val="231F20"/>
              </a:solidFill>
              <a:latin typeface="Segoe UI"/>
            </a:endParaRPr>
          </a:p>
          <a:p>
            <a:pPr defTabSz="806867">
              <a:lnSpc>
                <a:spcPts val="1967"/>
              </a:lnSpc>
              <a:tabLst>
                <a:tab pos="190510" algn="l"/>
                <a:tab pos="493085" algn="l"/>
                <a:tab pos="750834" algn="l"/>
              </a:tabLst>
              <a:defRPr/>
            </a:pPr>
            <a:r>
              <a:rPr lang="en-US" sz="1215" i="1">
                <a:solidFill>
                  <a:srgbClr val="231F20"/>
                </a:solidFill>
                <a:latin typeface="Segoe UI"/>
              </a:rPr>
              <a:t>			</a:t>
            </a:r>
            <a:r>
              <a:rPr lang="en-US" sz="1459">
                <a:solidFill>
                  <a:srgbClr val="231F20"/>
                </a:solidFill>
                <a:latin typeface="Segoe UI"/>
              </a:rPr>
              <a:t>A </a:t>
            </a:r>
            <a:r>
              <a:rPr lang="en-US" sz="1459" i="1">
                <a:solidFill>
                  <a:srgbClr val="231F20"/>
                </a:solidFill>
                <a:latin typeface="Segoe UI"/>
              </a:rPr>
              <a:t>Segment </a:t>
            </a:r>
            <a:r>
              <a:rPr lang="en-US" sz="1459">
                <a:solidFill>
                  <a:srgbClr val="231F20"/>
                </a:solidFill>
                <a:latin typeface="Segoe UI"/>
              </a:rPr>
              <a:t>DS, for example, can be implemented as a class object.</a:t>
            </a:r>
          </a:p>
          <a:p>
            <a:pPr defTabSz="806867">
              <a:lnSpc>
                <a:spcPts val="882"/>
              </a:lnSpc>
              <a:tabLst>
                <a:tab pos="190510" algn="l"/>
                <a:tab pos="493085" algn="l"/>
                <a:tab pos="750834" algn="l"/>
              </a:tabLst>
              <a:defRPr/>
            </a:pPr>
            <a:endParaRPr lang="en-US" sz="1459">
              <a:solidFill>
                <a:srgbClr val="231F20"/>
              </a:solidFill>
              <a:latin typeface="Segoe UI"/>
            </a:endParaRPr>
          </a:p>
          <a:p>
            <a:pPr defTabSz="806867">
              <a:lnSpc>
                <a:spcPts val="1267"/>
              </a:lnSpc>
              <a:tabLst>
                <a:tab pos="190510" algn="l"/>
                <a:tab pos="493085" algn="l"/>
                <a:tab pos="750834" algn="l"/>
              </a:tabLst>
              <a:defRPr/>
            </a:pPr>
            <a:r>
              <a:rPr lang="en-US" sz="1459">
                <a:solidFill>
                  <a:srgbClr val="231F20"/>
                </a:solidFill>
                <a:latin typeface="Segoe UI"/>
              </a:rPr>
              <a:t>			It can have ﬁve subclasses:  </a:t>
            </a:r>
            <a:r>
              <a:rPr lang="en-US" sz="1459" i="1">
                <a:solidFill>
                  <a:srgbClr val="231F20"/>
                </a:solidFill>
                <a:latin typeface="Segoe UI"/>
              </a:rPr>
              <a:t>Audiovisual segment DS</a:t>
            </a:r>
            <a:r>
              <a:rPr lang="en-US" sz="1459">
                <a:solidFill>
                  <a:srgbClr val="231F20"/>
                </a:solidFill>
                <a:latin typeface="Segoe UI"/>
              </a:rPr>
              <a:t>, </a:t>
            </a:r>
            <a:r>
              <a:rPr lang="en-US" sz="1459" i="1">
                <a:solidFill>
                  <a:srgbClr val="231F20"/>
                </a:solidFill>
                <a:latin typeface="Segoe UI"/>
              </a:rPr>
              <a:t>Audio segment</a:t>
            </a:r>
          </a:p>
          <a:p>
            <a:pPr defTabSz="806867">
              <a:lnSpc>
                <a:spcPts val="882"/>
              </a:lnSpc>
              <a:tabLst>
                <a:tab pos="190510" algn="l"/>
                <a:tab pos="493085" algn="l"/>
                <a:tab pos="750834" algn="l"/>
              </a:tabLst>
              <a:defRPr/>
            </a:pPr>
            <a:endParaRPr lang="en-US" sz="1459" i="1">
              <a:solidFill>
                <a:srgbClr val="231F20"/>
              </a:solidFill>
              <a:latin typeface="Segoe UI"/>
            </a:endParaRPr>
          </a:p>
          <a:p>
            <a:pPr defTabSz="806867">
              <a:lnSpc>
                <a:spcPts val="1278"/>
              </a:lnSpc>
              <a:tabLst>
                <a:tab pos="190510" algn="l"/>
                <a:tab pos="493085" algn="l"/>
                <a:tab pos="750834" algn="l"/>
              </a:tabLst>
              <a:defRPr/>
            </a:pPr>
            <a:r>
              <a:rPr lang="en-US" sz="1459" i="1">
                <a:solidFill>
                  <a:srgbClr val="231F20"/>
                </a:solidFill>
                <a:latin typeface="Segoe UI"/>
              </a:rPr>
              <a:t>			DS</a:t>
            </a:r>
            <a:r>
              <a:rPr lang="en-US" sz="1459">
                <a:solidFill>
                  <a:srgbClr val="231F20"/>
                </a:solidFill>
                <a:latin typeface="Segoe UI"/>
              </a:rPr>
              <a:t>, </a:t>
            </a:r>
            <a:r>
              <a:rPr lang="en-US" sz="1459" i="1">
                <a:solidFill>
                  <a:srgbClr val="231F20"/>
                </a:solidFill>
                <a:latin typeface="Segoe UI"/>
              </a:rPr>
              <a:t>Still region DS</a:t>
            </a:r>
            <a:r>
              <a:rPr lang="en-US" sz="1459">
                <a:solidFill>
                  <a:srgbClr val="231F20"/>
                </a:solidFill>
                <a:latin typeface="Segoe UI"/>
              </a:rPr>
              <a:t>, </a:t>
            </a:r>
            <a:r>
              <a:rPr lang="en-US" sz="1459" i="1">
                <a:solidFill>
                  <a:srgbClr val="231F20"/>
                </a:solidFill>
                <a:latin typeface="Segoe UI"/>
              </a:rPr>
              <a:t>Moving region DS</a:t>
            </a:r>
            <a:r>
              <a:rPr lang="en-US" sz="1459">
                <a:solidFill>
                  <a:srgbClr val="231F20"/>
                </a:solidFill>
                <a:latin typeface="Segoe UI"/>
              </a:rPr>
              <a:t>, and </a:t>
            </a:r>
            <a:r>
              <a:rPr lang="en-US" sz="1459" i="1">
                <a:solidFill>
                  <a:srgbClr val="231F20"/>
                </a:solidFill>
                <a:latin typeface="Segoe UI"/>
              </a:rPr>
              <a:t>Video segment DS</a:t>
            </a:r>
            <a:r>
              <a:rPr lang="en-US" sz="1459">
                <a:solidFill>
                  <a:srgbClr val="231F20"/>
                </a:solidFill>
                <a:latin typeface="Segoe UI"/>
              </a:rPr>
              <a:t>. The</a:t>
            </a:r>
          </a:p>
          <a:p>
            <a:pPr defTabSz="806867">
              <a:lnSpc>
                <a:spcPts val="882"/>
              </a:lnSpc>
              <a:tabLst>
                <a:tab pos="190510" algn="l"/>
                <a:tab pos="493085" algn="l"/>
                <a:tab pos="750834" algn="l"/>
              </a:tabLst>
              <a:defRPr/>
            </a:pPr>
            <a:endParaRPr lang="en-US" sz="1459">
              <a:solidFill>
                <a:srgbClr val="231F20"/>
              </a:solidFill>
              <a:latin typeface="Segoe UI"/>
            </a:endParaRPr>
          </a:p>
          <a:p>
            <a:pPr defTabSz="806867">
              <a:lnSpc>
                <a:spcPts val="1267"/>
              </a:lnSpc>
              <a:tabLst>
                <a:tab pos="190510" algn="l"/>
                <a:tab pos="493085" algn="l"/>
                <a:tab pos="750834" algn="l"/>
              </a:tabLst>
              <a:defRPr/>
            </a:pPr>
            <a:r>
              <a:rPr lang="en-US" sz="1459">
                <a:solidFill>
                  <a:srgbClr val="231F20"/>
                </a:solidFill>
                <a:latin typeface="Segoe UI"/>
              </a:rPr>
              <a:t>			subclass DSs can recursively have their own subclasses.</a:t>
            </a:r>
          </a:p>
          <a:p>
            <a:pPr defTabSz="806867">
              <a:lnSpc>
                <a:spcPts val="882"/>
              </a:lnSpc>
              <a:tabLst>
                <a:tab pos="190510" algn="l"/>
                <a:tab pos="493085" algn="l"/>
                <a:tab pos="750834" algn="l"/>
              </a:tabLst>
              <a:defRPr/>
            </a:pPr>
            <a:endParaRPr lang="en-US" sz="1459">
              <a:solidFill>
                <a:srgbClr val="231F20"/>
              </a:solidFill>
              <a:latin typeface="Segoe UI"/>
            </a:endParaRPr>
          </a:p>
          <a:p>
            <a:pPr defTabSz="806867">
              <a:lnSpc>
                <a:spcPts val="882"/>
              </a:lnSpc>
              <a:tabLst>
                <a:tab pos="190510" algn="l"/>
                <a:tab pos="493085" algn="l"/>
                <a:tab pos="750834" algn="l"/>
              </a:tabLst>
              <a:defRPr/>
            </a:pPr>
            <a:endParaRPr lang="en-US" sz="1459">
              <a:solidFill>
                <a:srgbClr val="231F20"/>
              </a:solidFill>
              <a:latin typeface="Segoe UI"/>
            </a:endParaRPr>
          </a:p>
          <a:p>
            <a:pPr defTabSz="806867">
              <a:lnSpc>
                <a:spcPts val="882"/>
              </a:lnSpc>
              <a:tabLst>
                <a:tab pos="190510" algn="l"/>
                <a:tab pos="493085" algn="l"/>
                <a:tab pos="750834" algn="l"/>
              </a:tabLst>
              <a:defRPr/>
            </a:pPr>
            <a:endParaRPr lang="en-US" sz="1459">
              <a:solidFill>
                <a:srgbClr val="231F20"/>
              </a:solidFill>
              <a:latin typeface="Segoe UI"/>
            </a:endParaRPr>
          </a:p>
          <a:p>
            <a:pPr defTabSz="806867">
              <a:lnSpc>
                <a:spcPts val="1529"/>
              </a:lnSpc>
              <a:tabLst>
                <a:tab pos="190510" algn="l"/>
                <a:tab pos="493085" algn="l"/>
                <a:tab pos="750834" algn="l"/>
              </a:tabLst>
              <a:defRPr/>
            </a:pPr>
            <a:r>
              <a:rPr lang="en-US" sz="1459">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Conceptual Description.</a:t>
            </a:r>
          </a:p>
          <a:p>
            <a:pPr defTabSz="806867">
              <a:lnSpc>
                <a:spcPts val="882"/>
              </a:lnSpc>
              <a:tabLst>
                <a:tab pos="190510" algn="l"/>
                <a:tab pos="493085" algn="l"/>
                <a:tab pos="750834" algn="l"/>
              </a:tabLst>
              <a:defRPr/>
            </a:pPr>
            <a:endParaRPr lang="en-US" sz="1750">
              <a:solidFill>
                <a:srgbClr val="231F20"/>
              </a:solidFill>
              <a:latin typeface="Segoe UI"/>
            </a:endParaRPr>
          </a:p>
          <a:p>
            <a:pPr defTabSz="806867">
              <a:lnSpc>
                <a:spcPts val="3026"/>
              </a:lnSpc>
              <a:tabLst>
                <a:tab pos="190510" algn="l"/>
                <a:tab pos="49308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Navigation and access</a:t>
            </a:r>
          </a:p>
          <a:p>
            <a:pPr defTabSz="806867">
              <a:lnSpc>
                <a:spcPts val="882"/>
              </a:lnSpc>
              <a:tabLst>
                <a:tab pos="190510" algn="l"/>
                <a:tab pos="493085" algn="l"/>
                <a:tab pos="750834" algn="l"/>
              </a:tabLst>
              <a:defRPr/>
            </a:pPr>
            <a:endParaRPr lang="en-US" sz="1750" b="1">
              <a:solidFill>
                <a:srgbClr val="231F20"/>
              </a:solidFill>
              <a:latin typeface="Segoe UI"/>
            </a:endParaRPr>
          </a:p>
          <a:p>
            <a:pPr defTabSz="806867">
              <a:lnSpc>
                <a:spcPts val="1670"/>
              </a:lnSpc>
              <a:tabLst>
                <a:tab pos="190510" algn="l"/>
                <a:tab pos="493085" algn="l"/>
                <a:tab pos="750834" algn="l"/>
              </a:tabLst>
              <a:defRPr/>
            </a:pPr>
            <a:r>
              <a:rPr lang="en-US" sz="1750" b="1">
                <a:solidFill>
                  <a:srgbClr val="231F20"/>
                </a:solidFill>
                <a:latin typeface="Segoe UI"/>
              </a:rPr>
              <a:t>		– </a:t>
            </a:r>
            <a:r>
              <a:rPr lang="en-US" sz="1750">
                <a:solidFill>
                  <a:srgbClr val="231F20"/>
                </a:solidFill>
                <a:latin typeface="Segoe UI"/>
              </a:rPr>
              <a:t>Summaries.</a:t>
            </a:r>
          </a:p>
          <a:p>
            <a:pPr defTabSz="806867">
              <a:lnSpc>
                <a:spcPts val="882"/>
              </a:lnSpc>
              <a:tabLst>
                <a:tab pos="190510" algn="l"/>
                <a:tab pos="493085" algn="l"/>
                <a:tab pos="750834" algn="l"/>
              </a:tabLst>
              <a:defRPr/>
            </a:pPr>
            <a:endParaRPr lang="en-US" sz="1750">
              <a:solidFill>
                <a:srgbClr val="231F20"/>
              </a:solidFill>
              <a:latin typeface="Segoe UI"/>
            </a:endParaRPr>
          </a:p>
          <a:p>
            <a:pPr defTabSz="806867">
              <a:lnSpc>
                <a:spcPts val="1999"/>
              </a:lnSpc>
              <a:tabLst>
                <a:tab pos="190510"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Partitions and Decompositions.</a:t>
            </a:r>
          </a:p>
          <a:p>
            <a:pPr defTabSz="806867">
              <a:lnSpc>
                <a:spcPts val="882"/>
              </a:lnSpc>
              <a:tabLst>
                <a:tab pos="190510" algn="l"/>
                <a:tab pos="493085" algn="l"/>
                <a:tab pos="750834" algn="l"/>
              </a:tabLst>
              <a:defRPr/>
            </a:pPr>
            <a:endParaRPr lang="en-US" sz="1750">
              <a:solidFill>
                <a:srgbClr val="231F20"/>
              </a:solidFill>
              <a:latin typeface="Segoe UI"/>
            </a:endParaRPr>
          </a:p>
          <a:p>
            <a:pPr defTabSz="806867">
              <a:lnSpc>
                <a:spcPts val="1999"/>
              </a:lnSpc>
              <a:tabLst>
                <a:tab pos="190510"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Variations of the Content.</a:t>
            </a:r>
          </a:p>
          <a:p>
            <a:pPr defTabSz="806867">
              <a:lnSpc>
                <a:spcPts val="882"/>
              </a:lnSpc>
              <a:tabLst>
                <a:tab pos="190510" algn="l"/>
                <a:tab pos="493085" algn="l"/>
                <a:tab pos="750834" algn="l"/>
              </a:tabLst>
              <a:defRPr/>
            </a:pPr>
            <a:endParaRPr lang="en-US" sz="1750">
              <a:solidFill>
                <a:srgbClr val="231F20"/>
              </a:solidFill>
              <a:latin typeface="Segoe UI"/>
            </a:endParaRPr>
          </a:p>
          <a:p>
            <a:pPr defTabSz="806867">
              <a:lnSpc>
                <a:spcPts val="3026"/>
              </a:lnSpc>
              <a:tabLst>
                <a:tab pos="190510" algn="l"/>
                <a:tab pos="49308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Content Organization</a:t>
            </a:r>
          </a:p>
          <a:p>
            <a:pPr defTabSz="806867">
              <a:lnSpc>
                <a:spcPts val="882"/>
              </a:lnSpc>
              <a:tabLst>
                <a:tab pos="190510" algn="l"/>
                <a:tab pos="493085" algn="l"/>
                <a:tab pos="750834" algn="l"/>
              </a:tabLst>
              <a:defRPr/>
            </a:pPr>
            <a:endParaRPr lang="en-US" sz="1750" b="1">
              <a:solidFill>
                <a:srgbClr val="231F20"/>
              </a:solidFill>
              <a:latin typeface="Segoe UI"/>
            </a:endParaRPr>
          </a:p>
          <a:p>
            <a:pPr defTabSz="806867">
              <a:lnSpc>
                <a:spcPts val="1670"/>
              </a:lnSpc>
              <a:tabLst>
                <a:tab pos="190510" algn="l"/>
                <a:tab pos="493085" algn="l"/>
                <a:tab pos="750834" algn="l"/>
              </a:tabLst>
              <a:defRPr/>
            </a:pPr>
            <a:r>
              <a:rPr lang="en-US" sz="1750" b="1">
                <a:solidFill>
                  <a:srgbClr val="231F20"/>
                </a:solidFill>
                <a:latin typeface="Segoe UI"/>
              </a:rPr>
              <a:t>		– </a:t>
            </a:r>
            <a:r>
              <a:rPr lang="en-US" sz="1750">
                <a:solidFill>
                  <a:srgbClr val="231F20"/>
                </a:solidFill>
                <a:latin typeface="Segoe UI"/>
              </a:rPr>
              <a:t>Collections.</a:t>
            </a:r>
          </a:p>
          <a:p>
            <a:pPr defTabSz="806867">
              <a:lnSpc>
                <a:spcPts val="882"/>
              </a:lnSpc>
              <a:tabLst>
                <a:tab pos="190510" algn="l"/>
                <a:tab pos="493085" algn="l"/>
                <a:tab pos="750834" algn="l"/>
              </a:tabLst>
              <a:defRPr/>
            </a:pPr>
            <a:endParaRPr lang="en-US" sz="1750">
              <a:solidFill>
                <a:srgbClr val="231F20"/>
              </a:solidFill>
              <a:latin typeface="Segoe UI"/>
            </a:endParaRPr>
          </a:p>
          <a:p>
            <a:pPr defTabSz="806867">
              <a:lnSpc>
                <a:spcPts val="1999"/>
              </a:lnSpc>
              <a:tabLst>
                <a:tab pos="190510" algn="l"/>
                <a:tab pos="493085" algn="l"/>
                <a:tab pos="750834"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Models.</a:t>
            </a:r>
          </a:p>
          <a:p>
            <a:pPr defTabSz="806867">
              <a:lnSpc>
                <a:spcPts val="882"/>
              </a:lnSpc>
              <a:tabLst>
                <a:tab pos="190510" algn="l"/>
                <a:tab pos="493085" algn="l"/>
                <a:tab pos="750834" algn="l"/>
              </a:tabLst>
              <a:defRPr/>
            </a:pPr>
            <a:endParaRPr lang="en-US" sz="1750">
              <a:solidFill>
                <a:srgbClr val="231F20"/>
              </a:solidFill>
              <a:latin typeface="Segoe UI"/>
            </a:endParaRPr>
          </a:p>
          <a:p>
            <a:pPr defTabSz="806867">
              <a:lnSpc>
                <a:spcPts val="3026"/>
              </a:lnSpc>
              <a:tabLst>
                <a:tab pos="190510" algn="l"/>
                <a:tab pos="493085" algn="l"/>
                <a:tab pos="750834" algn="l"/>
              </a:tabLst>
              <a:defRPr/>
            </a:pPr>
            <a:r>
              <a:rPr lang="en-US" sz="1750">
                <a:solidFill>
                  <a:srgbClr val="231F20"/>
                </a:solidFill>
                <a:latin typeface="Segoe UI"/>
              </a:rPr>
              <a:t>	</a:t>
            </a:r>
            <a:r>
              <a:rPr lang="en-US" sz="1750" i="1">
                <a:solidFill>
                  <a:srgbClr val="231F20"/>
                </a:solidFill>
                <a:latin typeface="Segoe UI"/>
              </a:rPr>
              <a:t>• </a:t>
            </a:r>
            <a:r>
              <a:rPr lang="en-US" sz="1750" b="1">
                <a:solidFill>
                  <a:srgbClr val="231F20"/>
                </a:solidFill>
                <a:latin typeface="Segoe UI"/>
              </a:rPr>
              <a:t>User Interaction</a:t>
            </a:r>
          </a:p>
          <a:p>
            <a:pPr defTabSz="806867">
              <a:lnSpc>
                <a:spcPts val="882"/>
              </a:lnSpc>
              <a:tabLst>
                <a:tab pos="190510" algn="l"/>
                <a:tab pos="493085" algn="l"/>
                <a:tab pos="750834" algn="l"/>
              </a:tabLst>
              <a:defRPr/>
            </a:pPr>
            <a:endParaRPr lang="en-US" sz="1750" b="1">
              <a:solidFill>
                <a:srgbClr val="231F20"/>
              </a:solidFill>
              <a:latin typeface="Segoe UI"/>
            </a:endParaRPr>
          </a:p>
          <a:p>
            <a:pPr defTabSz="806867">
              <a:lnSpc>
                <a:spcPts val="1670"/>
              </a:lnSpc>
              <a:tabLst>
                <a:tab pos="190510" algn="l"/>
                <a:tab pos="493085" algn="l"/>
                <a:tab pos="750834" algn="l"/>
              </a:tabLst>
              <a:defRPr/>
            </a:pPr>
            <a:r>
              <a:rPr lang="en-US" sz="1750" b="1">
                <a:solidFill>
                  <a:srgbClr val="231F20"/>
                </a:solidFill>
                <a:latin typeface="Segoe UI"/>
              </a:rPr>
              <a:t>		– </a:t>
            </a:r>
            <a:r>
              <a:rPr lang="en-US" sz="1750">
                <a:solidFill>
                  <a:srgbClr val="231F20"/>
                </a:solidFill>
                <a:latin typeface="Segoe UI"/>
              </a:rPr>
              <a:t>UserPreference.</a:t>
            </a:r>
          </a:p>
        </p:txBody>
      </p:sp>
      <p:sp>
        <p:nvSpPr>
          <p:cNvPr id="8" name="Footer Placeholder 7">
            <a:extLst>
              <a:ext uri="{FF2B5EF4-FFF2-40B4-BE49-F238E27FC236}">
                <a16:creationId xmlns:a16="http://schemas.microsoft.com/office/drawing/2014/main" id="{15DD45F8-2DDA-4DA9-A37B-C340DD74083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826978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2054860">
              <a:lnSpc>
                <a:spcPct val="100000"/>
              </a:lnSpc>
              <a:spcBef>
                <a:spcPts val="100"/>
              </a:spcBef>
            </a:pPr>
            <a:r>
              <a:rPr spc="-495" dirty="0"/>
              <a:t>INDEPENDENT</a:t>
            </a:r>
            <a:r>
              <a:rPr spc="30" dirty="0"/>
              <a:t> </a:t>
            </a:r>
            <a:r>
              <a:rPr spc="-400" dirty="0"/>
              <a:t>MEDIA</a:t>
            </a:r>
          </a:p>
        </p:txBody>
      </p:sp>
      <p:sp>
        <p:nvSpPr>
          <p:cNvPr id="3" name="object 3"/>
          <p:cNvSpPr txBox="1"/>
          <p:nvPr/>
        </p:nvSpPr>
        <p:spPr>
          <a:xfrm>
            <a:off x="993139" y="1880172"/>
            <a:ext cx="10208260" cy="3538220"/>
          </a:xfrm>
          <a:prstGeom prst="rect">
            <a:avLst/>
          </a:prstGeom>
        </p:spPr>
        <p:txBody>
          <a:bodyPr vert="horz" wrap="square" lIns="0" tIns="13335" rIns="0" bIns="0" rtlCol="0">
            <a:spAutoFit/>
          </a:bodyPr>
          <a:lstStyle/>
          <a:p>
            <a:pPr marL="239395" marR="5080" indent="-227329" algn="just">
              <a:lnSpc>
                <a:spcPct val="120000"/>
              </a:lnSpc>
              <a:spcBef>
                <a:spcPts val="105"/>
              </a:spcBef>
              <a:buChar char="•"/>
              <a:tabLst>
                <a:tab pos="241300" algn="l"/>
              </a:tabLst>
            </a:pPr>
            <a:r>
              <a:rPr sz="2400" dirty="0">
                <a:latin typeface="Arial MT"/>
                <a:cs typeface="Arial MT"/>
              </a:rPr>
              <a:t>An</a:t>
            </a:r>
            <a:r>
              <a:rPr sz="2400" spc="10" dirty="0">
                <a:latin typeface="Arial MT"/>
                <a:cs typeface="Arial MT"/>
              </a:rPr>
              <a:t> </a:t>
            </a:r>
            <a:r>
              <a:rPr sz="2400" spc="-40" dirty="0">
                <a:latin typeface="Arial MT"/>
                <a:cs typeface="Arial MT"/>
              </a:rPr>
              <a:t>important</a:t>
            </a:r>
            <a:r>
              <a:rPr sz="2400" spc="15" dirty="0">
                <a:latin typeface="Arial MT"/>
                <a:cs typeface="Arial MT"/>
              </a:rPr>
              <a:t> </a:t>
            </a:r>
            <a:r>
              <a:rPr sz="2400" spc="-70" dirty="0">
                <a:latin typeface="Arial MT"/>
                <a:cs typeface="Arial MT"/>
              </a:rPr>
              <a:t>aspect</a:t>
            </a:r>
            <a:r>
              <a:rPr sz="2400" spc="10" dirty="0">
                <a:latin typeface="Arial MT"/>
                <a:cs typeface="Arial MT"/>
              </a:rPr>
              <a:t> </a:t>
            </a:r>
            <a:r>
              <a:rPr sz="2400" dirty="0">
                <a:latin typeface="Arial MT"/>
                <a:cs typeface="Arial MT"/>
              </a:rPr>
              <a:t>is</a:t>
            </a:r>
            <a:r>
              <a:rPr sz="2400" spc="15" dirty="0">
                <a:latin typeface="Arial MT"/>
                <a:cs typeface="Arial MT"/>
              </a:rPr>
              <a:t> </a:t>
            </a:r>
            <a:r>
              <a:rPr sz="2400" dirty="0">
                <a:latin typeface="Arial MT"/>
                <a:cs typeface="Arial MT"/>
              </a:rPr>
              <a:t>that</a:t>
            </a:r>
            <a:r>
              <a:rPr sz="2400" spc="10" dirty="0">
                <a:latin typeface="Arial MT"/>
                <a:cs typeface="Arial MT"/>
              </a:rPr>
              <a:t> </a:t>
            </a:r>
            <a:r>
              <a:rPr sz="2400" dirty="0">
                <a:latin typeface="Arial MT"/>
                <a:cs typeface="Arial MT"/>
              </a:rPr>
              <a:t>the</a:t>
            </a:r>
            <a:r>
              <a:rPr sz="2400" spc="15" dirty="0">
                <a:latin typeface="Arial MT"/>
                <a:cs typeface="Arial MT"/>
              </a:rPr>
              <a:t> </a:t>
            </a:r>
            <a:r>
              <a:rPr sz="2400" spc="-10" dirty="0">
                <a:latin typeface="Arial MT"/>
                <a:cs typeface="Arial MT"/>
              </a:rPr>
              <a:t>media</a:t>
            </a:r>
            <a:r>
              <a:rPr sz="2400" spc="10" dirty="0">
                <a:latin typeface="Arial MT"/>
                <a:cs typeface="Arial MT"/>
              </a:rPr>
              <a:t> </a:t>
            </a:r>
            <a:r>
              <a:rPr sz="2400" spc="-100" dirty="0">
                <a:latin typeface="Arial MT"/>
                <a:cs typeface="Arial MT"/>
              </a:rPr>
              <a:t>used</a:t>
            </a:r>
            <a:r>
              <a:rPr sz="2400" spc="10" dirty="0">
                <a:latin typeface="Arial MT"/>
                <a:cs typeface="Arial MT"/>
              </a:rPr>
              <a:t> </a:t>
            </a:r>
            <a:r>
              <a:rPr sz="2400" dirty="0">
                <a:latin typeface="Arial MT"/>
                <a:cs typeface="Arial MT"/>
              </a:rPr>
              <a:t>in</a:t>
            </a:r>
            <a:r>
              <a:rPr sz="2400" spc="5" dirty="0">
                <a:latin typeface="Arial MT"/>
                <a:cs typeface="Arial MT"/>
              </a:rPr>
              <a:t> </a:t>
            </a:r>
            <a:r>
              <a:rPr sz="2400" dirty="0">
                <a:latin typeface="Arial MT"/>
                <a:cs typeface="Arial MT"/>
              </a:rPr>
              <a:t>a</a:t>
            </a:r>
            <a:r>
              <a:rPr sz="2400" spc="10" dirty="0">
                <a:latin typeface="Arial MT"/>
                <a:cs typeface="Arial MT"/>
              </a:rPr>
              <a:t> </a:t>
            </a:r>
            <a:r>
              <a:rPr sz="2400" spc="-90" dirty="0">
                <a:latin typeface="Arial MT"/>
                <a:cs typeface="Arial MT"/>
              </a:rPr>
              <a:t>multimedia</a:t>
            </a:r>
            <a:r>
              <a:rPr sz="2400" spc="10" dirty="0">
                <a:latin typeface="Arial MT"/>
                <a:cs typeface="Arial MT"/>
              </a:rPr>
              <a:t> </a:t>
            </a:r>
            <a:r>
              <a:rPr sz="2400" spc="-165" dirty="0">
                <a:latin typeface="Arial MT"/>
                <a:cs typeface="Arial MT"/>
              </a:rPr>
              <a:t>system</a:t>
            </a:r>
            <a:r>
              <a:rPr sz="2400" spc="5" dirty="0">
                <a:latin typeface="Arial MT"/>
                <a:cs typeface="Arial MT"/>
              </a:rPr>
              <a:t> </a:t>
            </a:r>
            <a:r>
              <a:rPr sz="2400" spc="-120" dirty="0">
                <a:latin typeface="Arial MT"/>
                <a:cs typeface="Arial MT"/>
              </a:rPr>
              <a:t>should</a:t>
            </a:r>
            <a:r>
              <a:rPr sz="2400" spc="15" dirty="0">
                <a:latin typeface="Arial MT"/>
                <a:cs typeface="Arial MT"/>
              </a:rPr>
              <a:t> </a:t>
            </a:r>
            <a:r>
              <a:rPr sz="2400" spc="-25" dirty="0">
                <a:latin typeface="Arial MT"/>
                <a:cs typeface="Arial MT"/>
              </a:rPr>
              <a:t>be 	</a:t>
            </a:r>
            <a:r>
              <a:rPr sz="2400" spc="-114" dirty="0">
                <a:latin typeface="Arial MT"/>
                <a:cs typeface="Arial MT"/>
              </a:rPr>
              <a:t>independent.</a:t>
            </a:r>
            <a:r>
              <a:rPr sz="2400" spc="-10" dirty="0">
                <a:latin typeface="Arial MT"/>
                <a:cs typeface="Arial MT"/>
              </a:rPr>
              <a:t> </a:t>
            </a:r>
            <a:r>
              <a:rPr sz="2400" spc="-120" dirty="0">
                <a:latin typeface="Arial MT"/>
                <a:cs typeface="Arial MT"/>
              </a:rPr>
              <a:t>Although</a:t>
            </a:r>
            <a:r>
              <a:rPr sz="2400" spc="-10" dirty="0">
                <a:latin typeface="Arial MT"/>
                <a:cs typeface="Arial MT"/>
              </a:rPr>
              <a:t> </a:t>
            </a:r>
            <a:r>
              <a:rPr sz="2400" dirty="0">
                <a:latin typeface="Arial MT"/>
                <a:cs typeface="Arial MT"/>
              </a:rPr>
              <a:t>a</a:t>
            </a:r>
            <a:r>
              <a:rPr sz="2400" spc="-10" dirty="0">
                <a:latin typeface="Arial MT"/>
                <a:cs typeface="Arial MT"/>
              </a:rPr>
              <a:t> </a:t>
            </a:r>
            <a:r>
              <a:rPr sz="2400" spc="-165" dirty="0">
                <a:latin typeface="Arial MT"/>
                <a:cs typeface="Arial MT"/>
              </a:rPr>
              <a:t>computer-</a:t>
            </a:r>
            <a:r>
              <a:rPr sz="2400" spc="-80" dirty="0">
                <a:latin typeface="Arial MT"/>
                <a:cs typeface="Arial MT"/>
              </a:rPr>
              <a:t>controlled</a:t>
            </a:r>
            <a:r>
              <a:rPr sz="2400" spc="-15" dirty="0">
                <a:latin typeface="Arial MT"/>
                <a:cs typeface="Arial MT"/>
              </a:rPr>
              <a:t> </a:t>
            </a:r>
            <a:r>
              <a:rPr sz="2400" spc="-20" dirty="0">
                <a:latin typeface="Arial MT"/>
                <a:cs typeface="Arial MT"/>
              </a:rPr>
              <a:t>video</a:t>
            </a:r>
            <a:r>
              <a:rPr sz="2400" spc="-15" dirty="0">
                <a:latin typeface="Arial MT"/>
                <a:cs typeface="Arial MT"/>
              </a:rPr>
              <a:t> </a:t>
            </a:r>
            <a:r>
              <a:rPr sz="2400" spc="-50" dirty="0">
                <a:latin typeface="Arial MT"/>
                <a:cs typeface="Arial MT"/>
              </a:rPr>
              <a:t>recorder</a:t>
            </a:r>
            <a:r>
              <a:rPr sz="2400" spc="-10" dirty="0">
                <a:latin typeface="Arial MT"/>
                <a:cs typeface="Arial MT"/>
              </a:rPr>
              <a:t> </a:t>
            </a:r>
            <a:r>
              <a:rPr sz="2400" spc="-125" dirty="0">
                <a:latin typeface="Arial MT"/>
                <a:cs typeface="Arial MT"/>
              </a:rPr>
              <a:t>handles</a:t>
            </a:r>
            <a:r>
              <a:rPr sz="2400" dirty="0">
                <a:latin typeface="Arial MT"/>
                <a:cs typeface="Arial MT"/>
              </a:rPr>
              <a:t> </a:t>
            </a:r>
            <a:r>
              <a:rPr sz="2400" spc="-20" dirty="0">
                <a:latin typeface="Arial MT"/>
                <a:cs typeface="Arial MT"/>
              </a:rPr>
              <a:t>audio</a:t>
            </a:r>
            <a:r>
              <a:rPr sz="2400" spc="-15" dirty="0">
                <a:latin typeface="Arial MT"/>
                <a:cs typeface="Arial MT"/>
              </a:rPr>
              <a:t> </a:t>
            </a:r>
            <a:r>
              <a:rPr sz="2400" spc="-25" dirty="0">
                <a:latin typeface="Arial MT"/>
                <a:cs typeface="Arial MT"/>
              </a:rPr>
              <a:t>and 	</a:t>
            </a:r>
            <a:r>
              <a:rPr sz="2400" spc="-110" dirty="0">
                <a:latin typeface="Arial MT"/>
                <a:cs typeface="Arial MT"/>
              </a:rPr>
              <a:t>moving</a:t>
            </a:r>
            <a:r>
              <a:rPr sz="2400" spc="-40" dirty="0">
                <a:latin typeface="Arial MT"/>
                <a:cs typeface="Arial MT"/>
              </a:rPr>
              <a:t> </a:t>
            </a:r>
            <a:r>
              <a:rPr sz="2400" spc="-50" dirty="0">
                <a:latin typeface="Arial MT"/>
                <a:cs typeface="Arial MT"/>
              </a:rPr>
              <a:t>image</a:t>
            </a:r>
            <a:r>
              <a:rPr sz="2400" spc="-35" dirty="0">
                <a:latin typeface="Arial MT"/>
                <a:cs typeface="Arial MT"/>
              </a:rPr>
              <a:t> </a:t>
            </a:r>
            <a:r>
              <a:rPr sz="2400" spc="-80" dirty="0">
                <a:latin typeface="Arial MT"/>
                <a:cs typeface="Arial MT"/>
              </a:rPr>
              <a:t>information,</a:t>
            </a:r>
            <a:r>
              <a:rPr sz="2400" spc="-35" dirty="0">
                <a:latin typeface="Arial MT"/>
                <a:cs typeface="Arial MT"/>
              </a:rPr>
              <a:t> </a:t>
            </a:r>
            <a:r>
              <a:rPr sz="2400" spc="-30" dirty="0">
                <a:latin typeface="Arial MT"/>
                <a:cs typeface="Arial MT"/>
              </a:rPr>
              <a:t>there</a:t>
            </a:r>
            <a:r>
              <a:rPr sz="2400" spc="-35" dirty="0">
                <a:latin typeface="Arial MT"/>
                <a:cs typeface="Arial MT"/>
              </a:rPr>
              <a:t> </a:t>
            </a:r>
            <a:r>
              <a:rPr sz="2400" dirty="0">
                <a:latin typeface="Arial MT"/>
                <a:cs typeface="Arial MT"/>
              </a:rPr>
              <a:t>is</a:t>
            </a:r>
            <a:r>
              <a:rPr sz="2400" spc="-40" dirty="0">
                <a:latin typeface="Arial MT"/>
                <a:cs typeface="Arial MT"/>
              </a:rPr>
              <a:t> </a:t>
            </a:r>
            <a:r>
              <a:rPr sz="2400" dirty="0">
                <a:latin typeface="Arial MT"/>
                <a:cs typeface="Arial MT"/>
              </a:rPr>
              <a:t>a</a:t>
            </a:r>
            <a:r>
              <a:rPr sz="2400" spc="-35" dirty="0">
                <a:latin typeface="Arial MT"/>
                <a:cs typeface="Arial MT"/>
              </a:rPr>
              <a:t> </a:t>
            </a:r>
            <a:r>
              <a:rPr sz="2400" spc="-45" dirty="0">
                <a:latin typeface="Arial MT"/>
                <a:cs typeface="Arial MT"/>
              </a:rPr>
              <a:t>temporal</a:t>
            </a:r>
            <a:r>
              <a:rPr sz="2400" spc="-30" dirty="0">
                <a:latin typeface="Arial MT"/>
                <a:cs typeface="Arial MT"/>
              </a:rPr>
              <a:t> </a:t>
            </a:r>
            <a:r>
              <a:rPr sz="2400" spc="-120" dirty="0">
                <a:latin typeface="Arial MT"/>
                <a:cs typeface="Arial MT"/>
              </a:rPr>
              <a:t>dependence</a:t>
            </a:r>
            <a:r>
              <a:rPr sz="2400" spc="-40" dirty="0">
                <a:latin typeface="Arial MT"/>
                <a:cs typeface="Arial MT"/>
              </a:rPr>
              <a:t> </a:t>
            </a:r>
            <a:r>
              <a:rPr sz="2400" spc="-80" dirty="0">
                <a:latin typeface="Arial MT"/>
                <a:cs typeface="Arial MT"/>
              </a:rPr>
              <a:t>between</a:t>
            </a:r>
            <a:r>
              <a:rPr sz="2400" spc="-35" dirty="0">
                <a:latin typeface="Arial MT"/>
                <a:cs typeface="Arial MT"/>
              </a:rPr>
              <a:t> </a:t>
            </a:r>
            <a:r>
              <a:rPr sz="2400" dirty="0">
                <a:latin typeface="Arial MT"/>
                <a:cs typeface="Arial MT"/>
              </a:rPr>
              <a:t>the</a:t>
            </a:r>
            <a:r>
              <a:rPr sz="2400" spc="-35" dirty="0">
                <a:latin typeface="Arial MT"/>
                <a:cs typeface="Arial MT"/>
              </a:rPr>
              <a:t> </a:t>
            </a:r>
            <a:r>
              <a:rPr sz="2400" spc="-25" dirty="0">
                <a:latin typeface="Arial MT"/>
                <a:cs typeface="Arial MT"/>
              </a:rPr>
              <a:t>audio 	</a:t>
            </a:r>
            <a:r>
              <a:rPr sz="2400" dirty="0">
                <a:latin typeface="Arial MT"/>
                <a:cs typeface="Arial MT"/>
              </a:rPr>
              <a:t>part</a:t>
            </a:r>
            <a:r>
              <a:rPr sz="2400" spc="-170" dirty="0">
                <a:latin typeface="Arial MT"/>
                <a:cs typeface="Arial MT"/>
              </a:rPr>
              <a:t> </a:t>
            </a:r>
            <a:r>
              <a:rPr sz="2400" spc="-80" dirty="0">
                <a:latin typeface="Arial MT"/>
                <a:cs typeface="Arial MT"/>
              </a:rPr>
              <a:t>and</a:t>
            </a:r>
            <a:r>
              <a:rPr sz="2400" spc="-85" dirty="0">
                <a:latin typeface="Arial MT"/>
                <a:cs typeface="Arial MT"/>
              </a:rPr>
              <a:t> </a:t>
            </a:r>
            <a:r>
              <a:rPr sz="2400" spc="-140" dirty="0">
                <a:latin typeface="Arial MT"/>
                <a:cs typeface="Arial MT"/>
              </a:rPr>
              <a:t>the</a:t>
            </a:r>
            <a:r>
              <a:rPr sz="2400" spc="-20" dirty="0">
                <a:latin typeface="Arial MT"/>
                <a:cs typeface="Arial MT"/>
              </a:rPr>
              <a:t> </a:t>
            </a:r>
            <a:r>
              <a:rPr sz="2400" spc="-75" dirty="0">
                <a:latin typeface="Arial MT"/>
                <a:cs typeface="Arial MT"/>
              </a:rPr>
              <a:t>video</a:t>
            </a:r>
            <a:r>
              <a:rPr sz="2400" spc="5" dirty="0">
                <a:latin typeface="Arial MT"/>
                <a:cs typeface="Arial MT"/>
              </a:rPr>
              <a:t> </a:t>
            </a:r>
            <a:r>
              <a:rPr sz="2400" dirty="0">
                <a:latin typeface="Arial MT"/>
                <a:cs typeface="Arial MT"/>
              </a:rPr>
              <a:t>part.</a:t>
            </a:r>
            <a:r>
              <a:rPr sz="2400" spc="5" dirty="0">
                <a:latin typeface="Arial MT"/>
                <a:cs typeface="Arial MT"/>
              </a:rPr>
              <a:t> </a:t>
            </a:r>
            <a:r>
              <a:rPr sz="2400" spc="-260" dirty="0">
                <a:latin typeface="Arial MT"/>
                <a:cs typeface="Arial MT"/>
              </a:rPr>
              <a:t>In</a:t>
            </a:r>
            <a:r>
              <a:rPr sz="2400" spc="95" dirty="0">
                <a:latin typeface="Arial MT"/>
                <a:cs typeface="Arial MT"/>
              </a:rPr>
              <a:t> </a:t>
            </a:r>
            <a:r>
              <a:rPr sz="2400" spc="-155" dirty="0">
                <a:latin typeface="Arial MT"/>
                <a:cs typeface="Arial MT"/>
              </a:rPr>
              <a:t>contrast,</a:t>
            </a:r>
            <a:r>
              <a:rPr sz="2400" dirty="0">
                <a:latin typeface="Arial MT"/>
                <a:cs typeface="Arial MT"/>
              </a:rPr>
              <a:t> a</a:t>
            </a:r>
            <a:r>
              <a:rPr sz="2400" spc="-10" dirty="0">
                <a:latin typeface="Arial MT"/>
                <a:cs typeface="Arial MT"/>
              </a:rPr>
              <a:t> </a:t>
            </a:r>
            <a:r>
              <a:rPr sz="2400" spc="-250" dirty="0">
                <a:latin typeface="Arial MT"/>
                <a:cs typeface="Arial MT"/>
              </a:rPr>
              <a:t>system</a:t>
            </a:r>
            <a:r>
              <a:rPr sz="2400" spc="85" dirty="0">
                <a:latin typeface="Arial MT"/>
                <a:cs typeface="Arial MT"/>
              </a:rPr>
              <a:t> </a:t>
            </a:r>
            <a:r>
              <a:rPr sz="2400" spc="-65" dirty="0">
                <a:latin typeface="Arial MT"/>
                <a:cs typeface="Arial MT"/>
              </a:rPr>
              <a:t>that</a:t>
            </a:r>
            <a:r>
              <a:rPr sz="2400" dirty="0">
                <a:latin typeface="Arial MT"/>
                <a:cs typeface="Arial MT"/>
              </a:rPr>
              <a:t> </a:t>
            </a:r>
            <a:r>
              <a:rPr sz="2400" spc="-225" dirty="0">
                <a:latin typeface="Arial MT"/>
                <a:cs typeface="Arial MT"/>
              </a:rPr>
              <a:t>combines</a:t>
            </a:r>
            <a:r>
              <a:rPr sz="2400" spc="55" dirty="0">
                <a:latin typeface="Arial MT"/>
                <a:cs typeface="Arial MT"/>
              </a:rPr>
              <a:t> </a:t>
            </a:r>
            <a:r>
              <a:rPr sz="2400" spc="-165" dirty="0">
                <a:latin typeface="Arial MT"/>
                <a:cs typeface="Arial MT"/>
              </a:rPr>
              <a:t>signals</a:t>
            </a:r>
            <a:r>
              <a:rPr sz="2400" spc="15" dirty="0">
                <a:latin typeface="Arial MT"/>
                <a:cs typeface="Arial MT"/>
              </a:rPr>
              <a:t> </a:t>
            </a:r>
            <a:r>
              <a:rPr sz="2400" spc="-95" dirty="0">
                <a:latin typeface="Arial MT"/>
                <a:cs typeface="Arial MT"/>
              </a:rPr>
              <a:t>recorded</a:t>
            </a:r>
            <a:r>
              <a:rPr sz="2400" spc="5" dirty="0">
                <a:latin typeface="Arial MT"/>
                <a:cs typeface="Arial MT"/>
              </a:rPr>
              <a:t> </a:t>
            </a:r>
            <a:r>
              <a:rPr sz="2400" spc="-245" dirty="0">
                <a:latin typeface="Arial MT"/>
                <a:cs typeface="Arial MT"/>
              </a:rPr>
              <a:t>on</a:t>
            </a:r>
            <a:r>
              <a:rPr sz="2400" spc="80" dirty="0">
                <a:latin typeface="Arial MT"/>
                <a:cs typeface="Arial MT"/>
              </a:rPr>
              <a:t> </a:t>
            </a:r>
            <a:r>
              <a:rPr sz="2400" spc="-50" dirty="0">
                <a:latin typeface="Arial MT"/>
                <a:cs typeface="Arial MT"/>
              </a:rPr>
              <a:t>a 	</a:t>
            </a:r>
            <a:r>
              <a:rPr sz="2400" spc="-434" dirty="0">
                <a:latin typeface="Arial MT"/>
                <a:cs typeface="Arial MT"/>
              </a:rPr>
              <a:t>DAT</a:t>
            </a:r>
            <a:r>
              <a:rPr sz="2400" spc="265" dirty="0">
                <a:latin typeface="Arial MT"/>
                <a:cs typeface="Arial MT"/>
              </a:rPr>
              <a:t> </a:t>
            </a:r>
            <a:r>
              <a:rPr sz="2400" spc="-20" dirty="0">
                <a:latin typeface="Arial MT"/>
                <a:cs typeface="Arial MT"/>
              </a:rPr>
              <a:t>(digital</a:t>
            </a:r>
            <a:r>
              <a:rPr sz="2400" spc="-145" dirty="0">
                <a:latin typeface="Arial MT"/>
                <a:cs typeface="Arial MT"/>
              </a:rPr>
              <a:t> </a:t>
            </a:r>
            <a:r>
              <a:rPr sz="2400" spc="-75" dirty="0">
                <a:latin typeface="Arial MT"/>
                <a:cs typeface="Arial MT"/>
              </a:rPr>
              <a:t>audio</a:t>
            </a:r>
            <a:r>
              <a:rPr sz="2400" spc="-90" dirty="0">
                <a:latin typeface="Arial MT"/>
                <a:cs typeface="Arial MT"/>
              </a:rPr>
              <a:t> </a:t>
            </a:r>
            <a:r>
              <a:rPr sz="2400" spc="-45" dirty="0">
                <a:latin typeface="Arial MT"/>
                <a:cs typeface="Arial MT"/>
              </a:rPr>
              <a:t>tape)</a:t>
            </a:r>
            <a:r>
              <a:rPr sz="2400" spc="-120" dirty="0">
                <a:latin typeface="Arial MT"/>
                <a:cs typeface="Arial MT"/>
              </a:rPr>
              <a:t> </a:t>
            </a:r>
            <a:r>
              <a:rPr sz="2400" spc="-90" dirty="0">
                <a:latin typeface="Arial MT"/>
                <a:cs typeface="Arial MT"/>
              </a:rPr>
              <a:t>recorder</a:t>
            </a:r>
            <a:r>
              <a:rPr sz="2400" spc="-75" dirty="0">
                <a:latin typeface="Arial MT"/>
                <a:cs typeface="Arial MT"/>
              </a:rPr>
              <a:t> </a:t>
            </a:r>
            <a:r>
              <a:rPr sz="2400" spc="-95" dirty="0">
                <a:latin typeface="Arial MT"/>
                <a:cs typeface="Arial MT"/>
              </a:rPr>
              <a:t>with</a:t>
            </a:r>
            <a:r>
              <a:rPr sz="2400" spc="-70" dirty="0">
                <a:latin typeface="Arial MT"/>
                <a:cs typeface="Arial MT"/>
              </a:rPr>
              <a:t> </a:t>
            </a:r>
            <a:r>
              <a:rPr sz="2400" spc="-310" dirty="0">
                <a:latin typeface="Arial MT"/>
                <a:cs typeface="Arial MT"/>
              </a:rPr>
              <a:t>some</a:t>
            </a:r>
            <a:r>
              <a:rPr sz="2400" spc="145" dirty="0">
                <a:latin typeface="Arial MT"/>
                <a:cs typeface="Arial MT"/>
              </a:rPr>
              <a:t> </a:t>
            </a:r>
            <a:r>
              <a:rPr sz="2400" spc="-25" dirty="0">
                <a:latin typeface="Arial MT"/>
                <a:cs typeface="Arial MT"/>
              </a:rPr>
              <a:t>text</a:t>
            </a:r>
            <a:r>
              <a:rPr sz="2400" spc="-105" dirty="0">
                <a:latin typeface="Arial MT"/>
                <a:cs typeface="Arial MT"/>
              </a:rPr>
              <a:t> </a:t>
            </a:r>
            <a:r>
              <a:rPr sz="2400" spc="-110" dirty="0">
                <a:latin typeface="Arial MT"/>
                <a:cs typeface="Arial MT"/>
              </a:rPr>
              <a:t>stored</a:t>
            </a:r>
            <a:r>
              <a:rPr sz="2400" spc="-25" dirty="0">
                <a:latin typeface="Arial MT"/>
                <a:cs typeface="Arial MT"/>
              </a:rPr>
              <a:t> </a:t>
            </a:r>
            <a:r>
              <a:rPr sz="2400" spc="-105" dirty="0">
                <a:latin typeface="Arial MT"/>
                <a:cs typeface="Arial MT"/>
              </a:rPr>
              <a:t>in</a:t>
            </a:r>
            <a:r>
              <a:rPr sz="2400" spc="-20" dirty="0">
                <a:latin typeface="Arial MT"/>
                <a:cs typeface="Arial MT"/>
              </a:rPr>
              <a:t> </a:t>
            </a:r>
            <a:r>
              <a:rPr sz="2400" dirty="0">
                <a:latin typeface="Arial MT"/>
                <a:cs typeface="Arial MT"/>
              </a:rPr>
              <a:t>a</a:t>
            </a:r>
            <a:r>
              <a:rPr sz="2400" spc="-25" dirty="0">
                <a:latin typeface="Arial MT"/>
                <a:cs typeface="Arial MT"/>
              </a:rPr>
              <a:t> </a:t>
            </a:r>
            <a:r>
              <a:rPr sz="2400" spc="-170" dirty="0">
                <a:latin typeface="Arial MT"/>
                <a:cs typeface="Arial MT"/>
              </a:rPr>
              <a:t>computer</a:t>
            </a:r>
            <a:r>
              <a:rPr sz="2400" spc="5" dirty="0">
                <a:latin typeface="Arial MT"/>
                <a:cs typeface="Arial MT"/>
              </a:rPr>
              <a:t> </a:t>
            </a:r>
            <a:r>
              <a:rPr sz="2400" dirty="0">
                <a:latin typeface="Arial MT"/>
                <a:cs typeface="Arial MT"/>
              </a:rPr>
              <a:t>to</a:t>
            </a:r>
            <a:r>
              <a:rPr sz="2400" spc="-25" dirty="0">
                <a:latin typeface="Arial MT"/>
                <a:cs typeface="Arial MT"/>
              </a:rPr>
              <a:t> </a:t>
            </a:r>
            <a:r>
              <a:rPr sz="2400" spc="-85" dirty="0">
                <a:latin typeface="Arial MT"/>
                <a:cs typeface="Arial MT"/>
              </a:rPr>
              <a:t>create</a:t>
            </a:r>
            <a:r>
              <a:rPr sz="2400" spc="-25" dirty="0">
                <a:latin typeface="Arial MT"/>
                <a:cs typeface="Arial MT"/>
              </a:rPr>
              <a:t> </a:t>
            </a:r>
            <a:r>
              <a:rPr sz="2400" spc="-50" dirty="0">
                <a:latin typeface="Arial MT"/>
                <a:cs typeface="Arial MT"/>
              </a:rPr>
              <a:t>a 	</a:t>
            </a:r>
            <a:r>
              <a:rPr sz="2400" spc="-80" dirty="0">
                <a:latin typeface="Arial MT"/>
                <a:cs typeface="Arial MT"/>
              </a:rPr>
              <a:t>presentation</a:t>
            </a:r>
            <a:r>
              <a:rPr sz="2400" spc="20" dirty="0">
                <a:latin typeface="Arial MT"/>
                <a:cs typeface="Arial MT"/>
              </a:rPr>
              <a:t> </a:t>
            </a:r>
            <a:r>
              <a:rPr sz="2400" spc="-110" dirty="0">
                <a:latin typeface="Arial MT"/>
                <a:cs typeface="Arial MT"/>
              </a:rPr>
              <a:t>meets</a:t>
            </a:r>
            <a:r>
              <a:rPr sz="2400" spc="20" dirty="0">
                <a:latin typeface="Arial MT"/>
                <a:cs typeface="Arial MT"/>
              </a:rPr>
              <a:t> </a:t>
            </a:r>
            <a:r>
              <a:rPr sz="2400" dirty="0">
                <a:latin typeface="Arial MT"/>
                <a:cs typeface="Arial MT"/>
              </a:rPr>
              <a:t>the</a:t>
            </a:r>
            <a:r>
              <a:rPr sz="2400" spc="30" dirty="0">
                <a:latin typeface="Arial MT"/>
                <a:cs typeface="Arial MT"/>
              </a:rPr>
              <a:t> </a:t>
            </a:r>
            <a:r>
              <a:rPr sz="2400" spc="-110" dirty="0">
                <a:latin typeface="Arial MT"/>
                <a:cs typeface="Arial MT"/>
              </a:rPr>
              <a:t>independence</a:t>
            </a:r>
            <a:r>
              <a:rPr sz="2400" spc="25" dirty="0">
                <a:latin typeface="Arial MT"/>
                <a:cs typeface="Arial MT"/>
              </a:rPr>
              <a:t> </a:t>
            </a:r>
            <a:r>
              <a:rPr sz="2400" spc="-45" dirty="0">
                <a:latin typeface="Arial MT"/>
                <a:cs typeface="Arial MT"/>
              </a:rPr>
              <a:t>criterion.</a:t>
            </a:r>
            <a:r>
              <a:rPr sz="2400" spc="15" dirty="0">
                <a:latin typeface="Arial MT"/>
                <a:cs typeface="Arial MT"/>
              </a:rPr>
              <a:t> </a:t>
            </a:r>
            <a:r>
              <a:rPr sz="2400" dirty="0">
                <a:latin typeface="Arial MT"/>
                <a:cs typeface="Arial MT"/>
              </a:rPr>
              <a:t>Other</a:t>
            </a:r>
            <a:r>
              <a:rPr sz="2400" spc="25" dirty="0">
                <a:latin typeface="Arial MT"/>
                <a:cs typeface="Arial MT"/>
              </a:rPr>
              <a:t> </a:t>
            </a:r>
            <a:r>
              <a:rPr sz="2400" spc="-75" dirty="0">
                <a:latin typeface="Arial MT"/>
                <a:cs typeface="Arial MT"/>
              </a:rPr>
              <a:t>examples</a:t>
            </a:r>
            <a:r>
              <a:rPr sz="2400" spc="25" dirty="0">
                <a:latin typeface="Arial MT"/>
                <a:cs typeface="Arial MT"/>
              </a:rPr>
              <a:t> </a:t>
            </a:r>
            <a:r>
              <a:rPr sz="2400" dirty="0">
                <a:latin typeface="Arial MT"/>
                <a:cs typeface="Arial MT"/>
              </a:rPr>
              <a:t>are</a:t>
            </a:r>
            <a:r>
              <a:rPr sz="2400" spc="25" dirty="0">
                <a:latin typeface="Arial MT"/>
                <a:cs typeface="Arial MT"/>
              </a:rPr>
              <a:t> </a:t>
            </a:r>
            <a:r>
              <a:rPr sz="2400" spc="-114" dirty="0">
                <a:latin typeface="Arial MT"/>
                <a:cs typeface="Arial MT"/>
              </a:rPr>
              <a:t>combined 	</a:t>
            </a:r>
            <a:r>
              <a:rPr sz="2400" dirty="0">
                <a:latin typeface="Arial MT"/>
                <a:cs typeface="Arial MT"/>
              </a:rPr>
              <a:t>text</a:t>
            </a:r>
            <a:r>
              <a:rPr sz="2400" spc="55" dirty="0">
                <a:latin typeface="Arial MT"/>
                <a:cs typeface="Arial MT"/>
              </a:rPr>
              <a:t> </a:t>
            </a:r>
            <a:r>
              <a:rPr sz="2400" dirty="0">
                <a:latin typeface="Arial MT"/>
                <a:cs typeface="Arial MT"/>
              </a:rPr>
              <a:t>and</a:t>
            </a:r>
            <a:r>
              <a:rPr sz="2400" spc="70" dirty="0">
                <a:latin typeface="Arial MT"/>
                <a:cs typeface="Arial MT"/>
              </a:rPr>
              <a:t> </a:t>
            </a:r>
            <a:r>
              <a:rPr sz="2400" spc="-70" dirty="0">
                <a:latin typeface="Arial MT"/>
                <a:cs typeface="Arial MT"/>
              </a:rPr>
              <a:t>graphics</a:t>
            </a:r>
            <a:r>
              <a:rPr sz="2400" spc="70" dirty="0">
                <a:latin typeface="Arial MT"/>
                <a:cs typeface="Arial MT"/>
              </a:rPr>
              <a:t> </a:t>
            </a:r>
            <a:r>
              <a:rPr sz="2400" spc="-90" dirty="0">
                <a:latin typeface="Arial MT"/>
                <a:cs typeface="Arial MT"/>
              </a:rPr>
              <a:t>blocks,</a:t>
            </a:r>
            <a:r>
              <a:rPr sz="2400" spc="65" dirty="0">
                <a:latin typeface="Arial MT"/>
                <a:cs typeface="Arial MT"/>
              </a:rPr>
              <a:t> </a:t>
            </a:r>
            <a:r>
              <a:rPr sz="2400" spc="-80" dirty="0">
                <a:latin typeface="Arial MT"/>
                <a:cs typeface="Arial MT"/>
              </a:rPr>
              <a:t>which</a:t>
            </a:r>
            <a:r>
              <a:rPr sz="2400" spc="65" dirty="0">
                <a:latin typeface="Arial MT"/>
                <a:cs typeface="Arial MT"/>
              </a:rPr>
              <a:t> </a:t>
            </a:r>
            <a:r>
              <a:rPr sz="2400" dirty="0">
                <a:latin typeface="Arial MT"/>
                <a:cs typeface="Arial MT"/>
              </a:rPr>
              <a:t>can</a:t>
            </a:r>
            <a:r>
              <a:rPr sz="2400" spc="65" dirty="0">
                <a:latin typeface="Arial MT"/>
                <a:cs typeface="Arial MT"/>
              </a:rPr>
              <a:t> </a:t>
            </a:r>
            <a:r>
              <a:rPr sz="2400" dirty="0">
                <a:latin typeface="Arial MT"/>
                <a:cs typeface="Arial MT"/>
              </a:rPr>
              <a:t>be</a:t>
            </a:r>
            <a:r>
              <a:rPr sz="2400" spc="75" dirty="0">
                <a:latin typeface="Arial MT"/>
                <a:cs typeface="Arial MT"/>
              </a:rPr>
              <a:t> </a:t>
            </a:r>
            <a:r>
              <a:rPr sz="2400" dirty="0">
                <a:latin typeface="Arial MT"/>
                <a:cs typeface="Arial MT"/>
              </a:rPr>
              <a:t>in</a:t>
            </a:r>
            <a:r>
              <a:rPr sz="2400" spc="65" dirty="0">
                <a:latin typeface="Arial MT"/>
                <a:cs typeface="Arial MT"/>
              </a:rPr>
              <a:t> </a:t>
            </a:r>
            <a:r>
              <a:rPr sz="2400" dirty="0">
                <a:latin typeface="Arial MT"/>
                <a:cs typeface="Arial MT"/>
              </a:rPr>
              <a:t>an</a:t>
            </a:r>
            <a:r>
              <a:rPr sz="2400" spc="70" dirty="0">
                <a:latin typeface="Arial MT"/>
                <a:cs typeface="Arial MT"/>
              </a:rPr>
              <a:t> </a:t>
            </a:r>
            <a:r>
              <a:rPr sz="2400" dirty="0">
                <a:latin typeface="Arial MT"/>
                <a:cs typeface="Arial MT"/>
              </a:rPr>
              <a:t>arbitrary</a:t>
            </a:r>
            <a:r>
              <a:rPr sz="2400" spc="65" dirty="0">
                <a:latin typeface="Arial MT"/>
                <a:cs typeface="Arial MT"/>
              </a:rPr>
              <a:t> </a:t>
            </a:r>
            <a:r>
              <a:rPr sz="2400" spc="-70" dirty="0">
                <a:latin typeface="Arial MT"/>
                <a:cs typeface="Arial MT"/>
              </a:rPr>
              <a:t>space</a:t>
            </a:r>
            <a:r>
              <a:rPr sz="2400" spc="70" dirty="0">
                <a:latin typeface="Arial MT"/>
                <a:cs typeface="Arial MT"/>
              </a:rPr>
              <a:t> </a:t>
            </a:r>
            <a:r>
              <a:rPr sz="2400" spc="-90" dirty="0">
                <a:latin typeface="Arial MT"/>
                <a:cs typeface="Arial MT"/>
              </a:rPr>
              <a:t>arrangement</a:t>
            </a:r>
            <a:r>
              <a:rPr sz="2400" spc="65" dirty="0">
                <a:latin typeface="Arial MT"/>
                <a:cs typeface="Arial MT"/>
              </a:rPr>
              <a:t> </a:t>
            </a:r>
            <a:r>
              <a:rPr sz="2400" spc="-25" dirty="0">
                <a:latin typeface="Arial MT"/>
                <a:cs typeface="Arial MT"/>
              </a:rPr>
              <a:t>in 	</a:t>
            </a:r>
            <a:r>
              <a:rPr sz="2400" spc="-80" dirty="0">
                <a:latin typeface="Arial MT"/>
                <a:cs typeface="Arial MT"/>
              </a:rPr>
              <a:t>relation</a:t>
            </a:r>
            <a:r>
              <a:rPr sz="2400" spc="-90" dirty="0">
                <a:latin typeface="Arial MT"/>
                <a:cs typeface="Arial MT"/>
              </a:rPr>
              <a:t> </a:t>
            </a:r>
            <a:r>
              <a:rPr sz="2400" dirty="0">
                <a:latin typeface="Arial MT"/>
                <a:cs typeface="Arial MT"/>
              </a:rPr>
              <a:t>to</a:t>
            </a:r>
            <a:r>
              <a:rPr sz="2400" spc="-70" dirty="0">
                <a:latin typeface="Arial MT"/>
                <a:cs typeface="Arial MT"/>
              </a:rPr>
              <a:t> </a:t>
            </a:r>
            <a:r>
              <a:rPr sz="2400" spc="-195" dirty="0">
                <a:latin typeface="Arial MT"/>
                <a:cs typeface="Arial MT"/>
              </a:rPr>
              <a:t>one</a:t>
            </a:r>
            <a:r>
              <a:rPr sz="2400" spc="-5" dirty="0">
                <a:latin typeface="Arial MT"/>
                <a:cs typeface="Arial MT"/>
              </a:rPr>
              <a:t> </a:t>
            </a:r>
            <a:r>
              <a:rPr sz="2400" spc="-30" dirty="0">
                <a:latin typeface="Arial MT"/>
                <a:cs typeface="Arial MT"/>
              </a:rPr>
              <a:t>another.</a:t>
            </a:r>
            <a:endParaRPr sz="2400">
              <a:latin typeface="Arial MT"/>
              <a:cs typeface="Arial MT"/>
            </a:endParaRPr>
          </a:p>
        </p:txBody>
      </p:sp>
      <p:sp>
        <p:nvSpPr>
          <p:cNvPr id="5" name="Footer Placeholder 4">
            <a:extLst>
              <a:ext uri="{FF2B5EF4-FFF2-40B4-BE49-F238E27FC236}">
                <a16:creationId xmlns:a16="http://schemas.microsoft.com/office/drawing/2014/main" id="{64445CA3-D7DD-4435-8266-4D3C70B5513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0006837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C30.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EC41.tmp"/>
          <p:cNvPicPr>
            <a:picLocks/>
          </p:cNvPicPr>
          <p:nvPr/>
        </p:nvPicPr>
        <p:blipFill>
          <a:blip r:embed="rId3" cstate="print"/>
          <a:stretch>
            <a:fillRect/>
          </a:stretch>
        </p:blipFill>
        <p:spPr>
          <a:xfrm>
            <a:off x="2655794" y="1367117"/>
            <a:ext cx="6880412" cy="2902324"/>
          </a:xfrm>
          <a:prstGeom prst="rect">
            <a:avLst/>
          </a:prstGeom>
        </p:spPr>
      </p:pic>
      <p:sp>
        <p:nvSpPr>
          <p:cNvPr id="5" name="TextBox 4"/>
          <p:cNvSpPr txBox="1"/>
          <p:nvPr/>
        </p:nvSpPr>
        <p:spPr>
          <a:xfrm>
            <a:off x="2468656" y="404643"/>
            <a:ext cx="5102038" cy="4642296"/>
          </a:xfrm>
          <a:prstGeom prst="rect">
            <a:avLst/>
          </a:prstGeom>
          <a:noFill/>
        </p:spPr>
        <p:txBody>
          <a:bodyPr vert="horz" wrap="none" lIns="0" tIns="0" rIns="0" bIns="0" rtlCol="0">
            <a:spAutoFit/>
          </a:bodyPr>
          <a:lstStyle/>
          <a:p>
            <a:pPr defTabSz="806867">
              <a:lnSpc>
                <a:spcPts val="1045"/>
              </a:lnSpc>
              <a:tabLst>
                <a:tab pos="1490462" algn="l"/>
              </a:tabLst>
              <a:defRPr/>
            </a:pPr>
            <a:r>
              <a:rPr lang="en-US" sz="1215" i="1">
                <a:solidFill>
                  <a:srgbClr val="231F20"/>
                </a:solidFill>
                <a:latin typeface="Segoe UI"/>
              </a:rPr>
              <a:t>Fundamentals of Multimedia, Chapter 12</a:t>
            </a: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882"/>
              </a:lnSpc>
              <a:tabLst>
                <a:tab pos="1490462" algn="l"/>
              </a:tabLst>
              <a:defRPr/>
            </a:pPr>
            <a:endParaRPr lang="en-US" sz="1215" i="1">
              <a:solidFill>
                <a:srgbClr val="231F20"/>
              </a:solidFill>
              <a:latin typeface="Segoe UI"/>
            </a:endParaRPr>
          </a:p>
          <a:p>
            <a:pPr defTabSz="806867">
              <a:lnSpc>
                <a:spcPts val="1851"/>
              </a:lnSpc>
              <a:tabLst>
                <a:tab pos="1490462" algn="l"/>
              </a:tabLst>
              <a:defRPr/>
            </a:pPr>
            <a:r>
              <a:rPr lang="en-US" sz="1215" i="1">
                <a:solidFill>
                  <a:srgbClr val="231F20"/>
                </a:solidFill>
                <a:latin typeface="Segoe UI"/>
              </a:rPr>
              <a:t>	</a:t>
            </a:r>
            <a:r>
              <a:rPr lang="en-US" sz="1750">
                <a:solidFill>
                  <a:srgbClr val="231F20"/>
                </a:solidFill>
                <a:latin typeface="Segoe UI"/>
              </a:rPr>
              <a:t>Fig.  12.19:   MPEG-7 video segment.</a:t>
            </a:r>
          </a:p>
        </p:txBody>
      </p:sp>
      <p:sp>
        <p:nvSpPr>
          <p:cNvPr id="9" name="Footer Placeholder 8">
            <a:extLst>
              <a:ext uri="{FF2B5EF4-FFF2-40B4-BE49-F238E27FC236}">
                <a16:creationId xmlns:a16="http://schemas.microsoft.com/office/drawing/2014/main" id="{8DBF6F66-E5F8-492F-98C6-CC911B8F5D8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0284989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EF5F.tmp"/>
          <p:cNvPicPr>
            <a:picLocks/>
          </p:cNvPicPr>
          <p:nvPr/>
        </p:nvPicPr>
        <p:blipFill>
          <a:blip r:embed="rId2" cstate="print"/>
          <a:stretch>
            <a:fillRect/>
          </a:stretch>
        </p:blipFill>
        <p:spPr>
          <a:xfrm>
            <a:off x="2454088" y="582706"/>
            <a:ext cx="7283824" cy="22412"/>
          </a:xfrm>
          <a:prstGeom prst="rect">
            <a:avLst/>
          </a:prstGeom>
        </p:spPr>
      </p:pic>
      <p:pic>
        <p:nvPicPr>
          <p:cNvPr id="3" name="Picture 2" descr="ws_EF7F.tmp"/>
          <p:cNvPicPr>
            <a:picLocks/>
          </p:cNvPicPr>
          <p:nvPr/>
        </p:nvPicPr>
        <p:blipFill>
          <a:blip r:embed="rId3" cstate="print"/>
          <a:stretch>
            <a:fillRect/>
          </a:stretch>
        </p:blipFill>
        <p:spPr>
          <a:xfrm>
            <a:off x="2655794" y="1445559"/>
            <a:ext cx="6880412" cy="2678206"/>
          </a:xfrm>
          <a:prstGeom prst="rect">
            <a:avLst/>
          </a:prstGeom>
        </p:spPr>
      </p:pic>
      <p:sp>
        <p:nvSpPr>
          <p:cNvPr id="5" name="TextBox 4"/>
          <p:cNvSpPr txBox="1"/>
          <p:nvPr/>
        </p:nvSpPr>
        <p:spPr>
          <a:xfrm>
            <a:off x="2468656" y="404644"/>
            <a:ext cx="4875887" cy="4488408"/>
          </a:xfrm>
          <a:prstGeom prst="rect">
            <a:avLst/>
          </a:prstGeom>
          <a:noFill/>
        </p:spPr>
        <p:txBody>
          <a:bodyPr vert="horz" wrap="none" lIns="0" tIns="0" rIns="0" bIns="0" rtlCol="0">
            <a:spAutoFit/>
          </a:bodyPr>
          <a:lstStyle/>
          <a:p>
            <a:pPr defTabSz="806867">
              <a:lnSpc>
                <a:spcPts val="1045"/>
              </a:lnSpc>
              <a:tabLst>
                <a:tab pos="1871482" algn="l"/>
              </a:tabLst>
              <a:defRPr/>
            </a:pPr>
            <a:r>
              <a:rPr lang="en-US" sz="1215" i="1">
                <a:solidFill>
                  <a:srgbClr val="231F20"/>
                </a:solidFill>
                <a:latin typeface="Segoe UI"/>
              </a:rPr>
              <a:t>Fundamentals of Multimedia, Chapter 12</a:t>
            </a: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882"/>
              </a:lnSpc>
              <a:tabLst>
                <a:tab pos="1871482" algn="l"/>
              </a:tabLst>
              <a:defRPr/>
            </a:pPr>
            <a:endParaRPr lang="en-US" sz="1215" i="1">
              <a:solidFill>
                <a:srgbClr val="231F20"/>
              </a:solidFill>
              <a:latin typeface="Segoe UI"/>
            </a:endParaRPr>
          </a:p>
          <a:p>
            <a:pPr defTabSz="806867">
              <a:lnSpc>
                <a:spcPts val="1611"/>
              </a:lnSpc>
              <a:tabLst>
                <a:tab pos="1871482" algn="l"/>
              </a:tabLst>
              <a:defRPr/>
            </a:pPr>
            <a:r>
              <a:rPr lang="en-US" sz="1215" i="1">
                <a:solidFill>
                  <a:srgbClr val="231F20"/>
                </a:solidFill>
                <a:latin typeface="Segoe UI"/>
              </a:rPr>
              <a:t>	</a:t>
            </a:r>
            <a:r>
              <a:rPr lang="en-US" sz="1750">
                <a:solidFill>
                  <a:srgbClr val="231F20"/>
                </a:solidFill>
                <a:latin typeface="Segoe UI"/>
              </a:rPr>
              <a:t>Fig.  12.20:   A video summary.</a:t>
            </a:r>
          </a:p>
        </p:txBody>
      </p:sp>
      <p:sp>
        <p:nvSpPr>
          <p:cNvPr id="9" name="Footer Placeholder 8">
            <a:extLst>
              <a:ext uri="{FF2B5EF4-FFF2-40B4-BE49-F238E27FC236}">
                <a16:creationId xmlns:a16="http://schemas.microsoft.com/office/drawing/2014/main" id="{32D504A9-9064-4A9B-89EF-F4C1BB36AFA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91838808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22F.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3"/>
            <a:ext cx="6389250" cy="5539978"/>
          </a:xfrm>
          <a:prstGeom prst="rect">
            <a:avLst/>
          </a:prstGeom>
          <a:noFill/>
        </p:spPr>
        <p:txBody>
          <a:bodyPr vert="horz" wrap="none" lIns="0" tIns="0" rIns="0" bIns="0" rtlCol="0">
            <a:spAutoFit/>
          </a:bodyPr>
          <a:lstStyle/>
          <a:p>
            <a:pPr defTabSz="806867">
              <a:lnSpc>
                <a:spcPts val="1045"/>
              </a:lnSpc>
              <a:tabLst>
                <a:tab pos="190510" algn="l"/>
                <a:tab pos="425846" algn="l"/>
                <a:tab pos="493085" algn="l"/>
                <a:tab pos="638769" algn="l"/>
                <a:tab pos="750834" algn="l"/>
                <a:tab pos="762041"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493085" algn="l"/>
                <a:tab pos="638769" algn="l"/>
                <a:tab pos="750834" algn="l"/>
                <a:tab pos="762041" algn="l"/>
              </a:tabLst>
              <a:defRPr/>
            </a:pPr>
            <a:endParaRPr lang="en-US" sz="1215" i="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1215" i="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1215" i="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1215" i="1">
              <a:solidFill>
                <a:srgbClr val="231F20"/>
              </a:solidFill>
              <a:latin typeface="Segoe UI"/>
            </a:endParaRPr>
          </a:p>
          <a:p>
            <a:pPr defTabSz="806867">
              <a:lnSpc>
                <a:spcPts val="1919"/>
              </a:lnSpc>
              <a:tabLst>
                <a:tab pos="190510" algn="l"/>
                <a:tab pos="425846" algn="l"/>
                <a:tab pos="493085" algn="l"/>
                <a:tab pos="638769" algn="l"/>
                <a:tab pos="750834" algn="l"/>
                <a:tab pos="762041" algn="l"/>
              </a:tabLst>
              <a:defRPr/>
            </a:pPr>
            <a:r>
              <a:rPr lang="en-US" sz="1215" i="1">
                <a:solidFill>
                  <a:srgbClr val="231F20"/>
                </a:solidFill>
                <a:latin typeface="Segoe UI"/>
              </a:rPr>
              <a:t>				</a:t>
            </a:r>
            <a:r>
              <a:rPr lang="en-US" sz="2100" b="1">
                <a:solidFill>
                  <a:srgbClr val="231F20"/>
                </a:solidFill>
                <a:latin typeface="Segoe UI"/>
              </a:rPr>
              <a:t>Description Deﬁnition Language (DDL)</a:t>
            </a:r>
          </a:p>
          <a:p>
            <a:pPr defTabSz="806867">
              <a:lnSpc>
                <a:spcPts val="882"/>
              </a:lnSpc>
              <a:tabLst>
                <a:tab pos="190510" algn="l"/>
                <a:tab pos="425846" algn="l"/>
                <a:tab pos="493085" algn="l"/>
                <a:tab pos="638769" algn="l"/>
                <a:tab pos="750834" algn="l"/>
                <a:tab pos="762041" algn="l"/>
              </a:tabLst>
              <a:defRPr/>
            </a:pPr>
            <a:endParaRPr lang="en-US" sz="2100" b="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2100" b="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2100" b="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2100" b="1">
              <a:solidFill>
                <a:srgbClr val="231F20"/>
              </a:solidFill>
              <a:latin typeface="Segoe UI"/>
            </a:endParaRPr>
          </a:p>
          <a:p>
            <a:pPr defTabSz="806867">
              <a:lnSpc>
                <a:spcPts val="882"/>
              </a:lnSpc>
              <a:tabLst>
                <a:tab pos="190510" algn="l"/>
                <a:tab pos="425846" algn="l"/>
                <a:tab pos="493085" algn="l"/>
                <a:tab pos="638769" algn="l"/>
                <a:tab pos="750834" algn="l"/>
                <a:tab pos="762041" algn="l"/>
              </a:tabLst>
              <a:defRPr/>
            </a:pPr>
            <a:endParaRPr lang="en-US" sz="2100" b="1">
              <a:solidFill>
                <a:srgbClr val="231F20"/>
              </a:solidFill>
              <a:latin typeface="Segoe UI"/>
            </a:endParaRPr>
          </a:p>
          <a:p>
            <a:pPr defTabSz="806867">
              <a:lnSpc>
                <a:spcPts val="2277"/>
              </a:lnSpc>
              <a:tabLst>
                <a:tab pos="190510" algn="l"/>
                <a:tab pos="425846" algn="l"/>
                <a:tab pos="493085" algn="l"/>
                <a:tab pos="638769" algn="l"/>
                <a:tab pos="750834" algn="l"/>
                <a:tab pos="762041"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MPEG-7  adopted  the  XML  Schema  Language  initially  de-</a:t>
            </a:r>
          </a:p>
          <a:p>
            <a:pPr defTabSz="806867">
              <a:lnSpc>
                <a:spcPts val="2139"/>
              </a:lnSpc>
              <a:tabLst>
                <a:tab pos="190510" algn="l"/>
                <a:tab pos="425846" algn="l"/>
                <a:tab pos="493085" algn="l"/>
                <a:tab pos="638769" algn="l"/>
                <a:tab pos="750834" algn="l"/>
                <a:tab pos="762041" algn="l"/>
              </a:tabLst>
              <a:defRPr/>
            </a:pPr>
            <a:r>
              <a:rPr lang="en-US" sz="1750">
                <a:solidFill>
                  <a:srgbClr val="231F20"/>
                </a:solidFill>
                <a:latin typeface="Segoe UI"/>
              </a:rPr>
              <a:t>		veloped by the WWW Consortium (W3C) as its Description</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1575"/>
              </a:lnSpc>
              <a:tabLst>
                <a:tab pos="190510" algn="l"/>
                <a:tab pos="425846" algn="l"/>
                <a:tab pos="493085" algn="l"/>
                <a:tab pos="638769" algn="l"/>
                <a:tab pos="750834" algn="l"/>
                <a:tab pos="762041" algn="l"/>
              </a:tabLst>
              <a:defRPr/>
            </a:pPr>
            <a:r>
              <a:rPr lang="en-US" sz="1750">
                <a:solidFill>
                  <a:srgbClr val="231F20"/>
                </a:solidFill>
                <a:latin typeface="Segoe UI"/>
              </a:rPr>
              <a:t>		Deﬁnition Language (DDL). Since XML Schema Language</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1585"/>
              </a:lnSpc>
              <a:tabLst>
                <a:tab pos="190510" algn="l"/>
                <a:tab pos="425846" algn="l"/>
                <a:tab pos="493085" algn="l"/>
                <a:tab pos="638769" algn="l"/>
                <a:tab pos="750834" algn="l"/>
                <a:tab pos="762041" algn="l"/>
              </a:tabLst>
              <a:defRPr/>
            </a:pPr>
            <a:r>
              <a:rPr lang="en-US" sz="1750">
                <a:solidFill>
                  <a:srgbClr val="231F20"/>
                </a:solidFill>
                <a:latin typeface="Segoe UI"/>
              </a:rPr>
              <a:t>		was not designed speciﬁcally for audiovisual contents, some</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1575"/>
              </a:lnSpc>
              <a:tabLst>
                <a:tab pos="190510" algn="l"/>
                <a:tab pos="425846" algn="l"/>
                <a:tab pos="493085" algn="l"/>
                <a:tab pos="638769" algn="l"/>
                <a:tab pos="750834" algn="l"/>
                <a:tab pos="762041" algn="l"/>
              </a:tabLst>
              <a:defRPr/>
            </a:pPr>
            <a:r>
              <a:rPr lang="en-US" sz="1750">
                <a:solidFill>
                  <a:srgbClr val="231F20"/>
                </a:solidFill>
                <a:latin typeface="Segoe UI"/>
              </a:rPr>
              <a:t>		extensions are made to it:</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2305"/>
              </a:lnSpc>
              <a:tabLst>
                <a:tab pos="190510" algn="l"/>
                <a:tab pos="425846" algn="l"/>
                <a:tab pos="493085" algn="l"/>
                <a:tab pos="638769"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Array and matrix data types.</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2315"/>
              </a:lnSpc>
              <a:tabLst>
                <a:tab pos="190510" algn="l"/>
                <a:tab pos="425846" algn="l"/>
                <a:tab pos="493085" algn="l"/>
                <a:tab pos="638769"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Multiple media types, including audio, video, and audiovi-</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1575"/>
              </a:lnSpc>
              <a:tabLst>
                <a:tab pos="190510" algn="l"/>
                <a:tab pos="425846" algn="l"/>
                <a:tab pos="493085" algn="l"/>
                <a:tab pos="638769" algn="l"/>
                <a:tab pos="750834" algn="l"/>
                <a:tab pos="762041" algn="l"/>
              </a:tabLst>
              <a:defRPr/>
            </a:pPr>
            <a:r>
              <a:rPr lang="en-US" sz="1750">
                <a:solidFill>
                  <a:srgbClr val="231F20"/>
                </a:solidFill>
                <a:latin typeface="Segoe UI"/>
              </a:rPr>
              <a:t>					sual presentations.</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2305"/>
              </a:lnSpc>
              <a:tabLst>
                <a:tab pos="190510" algn="l"/>
                <a:tab pos="425846" algn="l"/>
                <a:tab pos="493085" algn="l"/>
                <a:tab pos="638769"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Enumerated  data  types  for  </a:t>
            </a:r>
            <a:r>
              <a:rPr lang="en-US" sz="1750" b="1">
                <a:solidFill>
                  <a:srgbClr val="231F20"/>
                </a:solidFill>
                <a:latin typeface="Segoe UI"/>
              </a:rPr>
              <a:t>MimeType,  CountryCode,</a:t>
            </a:r>
          </a:p>
          <a:p>
            <a:pPr defTabSz="806867">
              <a:lnSpc>
                <a:spcPts val="882"/>
              </a:lnSpc>
              <a:tabLst>
                <a:tab pos="190510" algn="l"/>
                <a:tab pos="425846" algn="l"/>
                <a:tab pos="493085" algn="l"/>
                <a:tab pos="638769" algn="l"/>
                <a:tab pos="750834" algn="l"/>
                <a:tab pos="762041" algn="l"/>
              </a:tabLst>
              <a:defRPr/>
            </a:pPr>
            <a:endParaRPr lang="en-US" sz="1750" b="1">
              <a:solidFill>
                <a:srgbClr val="231F20"/>
              </a:solidFill>
              <a:latin typeface="Segoe UI"/>
            </a:endParaRPr>
          </a:p>
          <a:p>
            <a:pPr defTabSz="806867">
              <a:lnSpc>
                <a:spcPts val="1585"/>
              </a:lnSpc>
              <a:tabLst>
                <a:tab pos="190510" algn="l"/>
                <a:tab pos="425846" algn="l"/>
                <a:tab pos="493085" algn="l"/>
                <a:tab pos="638769" algn="l"/>
                <a:tab pos="750834" algn="l"/>
                <a:tab pos="762041" algn="l"/>
              </a:tabLst>
              <a:defRPr/>
            </a:pPr>
            <a:r>
              <a:rPr lang="en-US" sz="1750" b="1">
                <a:solidFill>
                  <a:srgbClr val="231F20"/>
                </a:solidFill>
                <a:latin typeface="Segoe UI"/>
              </a:rPr>
              <a:t>						RegionCode, CurrencyCode, </a:t>
            </a:r>
            <a:r>
              <a:rPr lang="en-US" sz="1750">
                <a:solidFill>
                  <a:srgbClr val="231F20"/>
                </a:solidFill>
                <a:latin typeface="Segoe UI"/>
              </a:rPr>
              <a:t>and </a:t>
            </a:r>
            <a:r>
              <a:rPr lang="en-US" sz="1750" b="1">
                <a:solidFill>
                  <a:srgbClr val="231F20"/>
                </a:solidFill>
                <a:latin typeface="Segoe UI"/>
              </a:rPr>
              <a:t>CharacterSetCode</a:t>
            </a:r>
            <a:r>
              <a:rPr lang="en-US" sz="1750">
                <a:solidFill>
                  <a:srgbClr val="231F20"/>
                </a:solidFill>
                <a:latin typeface="Segoe UI"/>
              </a:rPr>
              <a:t>.</a:t>
            </a:r>
          </a:p>
          <a:p>
            <a:pPr defTabSz="806867">
              <a:lnSpc>
                <a:spcPts val="882"/>
              </a:lnSpc>
              <a:tabLst>
                <a:tab pos="190510" algn="l"/>
                <a:tab pos="425846" algn="l"/>
                <a:tab pos="493085" algn="l"/>
                <a:tab pos="638769" algn="l"/>
                <a:tab pos="750834" algn="l"/>
                <a:tab pos="762041" algn="l"/>
              </a:tabLst>
              <a:defRPr/>
            </a:pPr>
            <a:endParaRPr lang="en-US" sz="1750">
              <a:solidFill>
                <a:srgbClr val="231F20"/>
              </a:solidFill>
              <a:latin typeface="Segoe UI"/>
            </a:endParaRPr>
          </a:p>
          <a:p>
            <a:pPr defTabSz="806867">
              <a:lnSpc>
                <a:spcPts val="2305"/>
              </a:lnSpc>
              <a:tabLst>
                <a:tab pos="190510" algn="l"/>
                <a:tab pos="425846" algn="l"/>
                <a:tab pos="493085" algn="l"/>
                <a:tab pos="638769" algn="l"/>
                <a:tab pos="750834" algn="l"/>
                <a:tab pos="762041" algn="l"/>
              </a:tabLst>
              <a:defRPr/>
            </a:pPr>
            <a:r>
              <a:rPr lang="en-US" sz="1750">
                <a:solidFill>
                  <a:srgbClr val="231F20"/>
                </a:solidFill>
                <a:latin typeface="Segoe UI"/>
              </a:rPr>
              <a:t>			</a:t>
            </a:r>
            <a:r>
              <a:rPr lang="en-US" sz="1750" b="1">
                <a:solidFill>
                  <a:srgbClr val="231F20"/>
                </a:solidFill>
                <a:latin typeface="Segoe UI"/>
              </a:rPr>
              <a:t>– </a:t>
            </a:r>
            <a:r>
              <a:rPr lang="en-US" sz="1750">
                <a:solidFill>
                  <a:srgbClr val="231F20"/>
                </a:solidFill>
                <a:latin typeface="Segoe UI"/>
              </a:rPr>
              <a:t>Intellectual Property Management and Protection </a:t>
            </a:r>
            <a:r>
              <a:rPr lang="en-US" sz="1750" b="1">
                <a:solidFill>
                  <a:srgbClr val="231F20"/>
                </a:solidFill>
                <a:latin typeface="Segoe UI"/>
              </a:rPr>
              <a:t>(IPMP)</a:t>
            </a:r>
          </a:p>
          <a:p>
            <a:pPr defTabSz="806867">
              <a:lnSpc>
                <a:spcPts val="882"/>
              </a:lnSpc>
              <a:tabLst>
                <a:tab pos="190510" algn="l"/>
                <a:tab pos="425846" algn="l"/>
                <a:tab pos="493085" algn="l"/>
                <a:tab pos="638769" algn="l"/>
                <a:tab pos="750834" algn="l"/>
                <a:tab pos="762041" algn="l"/>
              </a:tabLst>
              <a:defRPr/>
            </a:pPr>
            <a:endParaRPr lang="en-US" sz="1750" b="1">
              <a:solidFill>
                <a:srgbClr val="231F20"/>
              </a:solidFill>
              <a:latin typeface="Segoe UI"/>
            </a:endParaRPr>
          </a:p>
          <a:p>
            <a:pPr defTabSz="806867">
              <a:lnSpc>
                <a:spcPts val="1575"/>
              </a:lnSpc>
              <a:tabLst>
                <a:tab pos="190510" algn="l"/>
                <a:tab pos="425846" algn="l"/>
                <a:tab pos="493085" algn="l"/>
                <a:tab pos="638769" algn="l"/>
                <a:tab pos="750834" algn="l"/>
                <a:tab pos="762041" algn="l"/>
              </a:tabLst>
              <a:defRPr/>
            </a:pPr>
            <a:r>
              <a:rPr lang="en-US" sz="1750" b="1">
                <a:solidFill>
                  <a:srgbClr val="231F20"/>
                </a:solidFill>
                <a:latin typeface="Segoe UI"/>
              </a:rPr>
              <a:t>						</a:t>
            </a:r>
            <a:r>
              <a:rPr lang="en-US" sz="1750">
                <a:solidFill>
                  <a:srgbClr val="231F20"/>
                </a:solidFill>
                <a:latin typeface="Segoe UI"/>
              </a:rPr>
              <a:t>for Ds and DSs.</a:t>
            </a:r>
          </a:p>
        </p:txBody>
      </p:sp>
      <p:sp>
        <p:nvSpPr>
          <p:cNvPr id="8" name="Footer Placeholder 7">
            <a:extLst>
              <a:ext uri="{FF2B5EF4-FFF2-40B4-BE49-F238E27FC236}">
                <a16:creationId xmlns:a16="http://schemas.microsoft.com/office/drawing/2014/main" id="{CD235755-05AC-4B63-BB05-89651A53A91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0917236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FA2D.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6" y="404644"/>
            <a:ext cx="6711581" cy="5552802"/>
          </a:xfrm>
          <a:prstGeom prst="rect">
            <a:avLst/>
          </a:prstGeom>
          <a:noFill/>
        </p:spPr>
        <p:txBody>
          <a:bodyPr vert="horz" wrap="none" lIns="0" tIns="0" rIns="0" bIns="0" rtlCol="0">
            <a:spAutoFit/>
          </a:bodyPr>
          <a:lstStyle/>
          <a:p>
            <a:pPr defTabSz="806867">
              <a:lnSpc>
                <a:spcPts val="1045"/>
              </a:lnSpc>
              <a:tabLst>
                <a:tab pos="190510" algn="l"/>
                <a:tab pos="425846" algn="l"/>
                <a:tab pos="515498" algn="l"/>
                <a:tab pos="750834" algn="l"/>
                <a:tab pos="2431806" algn="l"/>
              </a:tabLst>
              <a:defRPr/>
            </a:pPr>
            <a:r>
              <a:rPr lang="en-US" sz="1215" i="1">
                <a:solidFill>
                  <a:srgbClr val="231F20"/>
                </a:solidFill>
                <a:latin typeface="Segoe UI"/>
              </a:rPr>
              <a:t>Fundamentals of Multimedia, Chapter 12</a:t>
            </a:r>
          </a:p>
          <a:p>
            <a:pPr defTabSz="806867">
              <a:lnSpc>
                <a:spcPts val="882"/>
              </a:lnSpc>
              <a:tabLst>
                <a:tab pos="190510" algn="l"/>
                <a:tab pos="425846" algn="l"/>
                <a:tab pos="515498" algn="l"/>
                <a:tab pos="750834" algn="l"/>
                <a:tab pos="2431806"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1215" i="1">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1215" i="1">
              <a:solidFill>
                <a:srgbClr val="231F20"/>
              </a:solidFill>
              <a:latin typeface="Segoe UI"/>
            </a:endParaRPr>
          </a:p>
          <a:p>
            <a:pPr defTabSz="806867">
              <a:lnSpc>
                <a:spcPts val="2396"/>
              </a:lnSpc>
              <a:tabLst>
                <a:tab pos="190510" algn="l"/>
                <a:tab pos="425846" algn="l"/>
                <a:tab pos="515498" algn="l"/>
                <a:tab pos="750834" algn="l"/>
                <a:tab pos="2431806" algn="l"/>
              </a:tabLst>
              <a:defRPr/>
            </a:pPr>
            <a:r>
              <a:rPr lang="en-US" sz="1215" i="1">
                <a:solidFill>
                  <a:srgbClr val="231F20"/>
                </a:solidFill>
                <a:latin typeface="Segoe UI"/>
              </a:rPr>
              <a:t>					</a:t>
            </a:r>
            <a:r>
              <a:rPr lang="en-US" sz="2100" b="1">
                <a:solidFill>
                  <a:srgbClr val="231F20"/>
                </a:solidFill>
                <a:latin typeface="Segoe UI"/>
              </a:rPr>
              <a:t>12.7   MPEG-21</a:t>
            </a:r>
          </a:p>
          <a:p>
            <a:pPr defTabSz="806867">
              <a:lnSpc>
                <a:spcPts val="882"/>
              </a:lnSpc>
              <a:tabLst>
                <a:tab pos="190510" algn="l"/>
                <a:tab pos="425846" algn="l"/>
                <a:tab pos="515498" algn="l"/>
                <a:tab pos="750834" algn="l"/>
                <a:tab pos="2431806" algn="l"/>
              </a:tabLst>
              <a:defRPr/>
            </a:pPr>
            <a:endParaRPr lang="en-US" sz="2100" b="1">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2100" b="1">
              <a:solidFill>
                <a:srgbClr val="231F20"/>
              </a:solidFill>
              <a:latin typeface="Segoe UI"/>
            </a:endParaRPr>
          </a:p>
          <a:p>
            <a:pPr defTabSz="806867">
              <a:lnSpc>
                <a:spcPts val="2923"/>
              </a:lnSpc>
              <a:tabLst>
                <a:tab pos="190510" algn="l"/>
                <a:tab pos="425846" algn="l"/>
                <a:tab pos="515498" algn="l"/>
                <a:tab pos="750834" algn="l"/>
                <a:tab pos="2431806" algn="l"/>
              </a:tabLst>
              <a:defRPr/>
            </a:pPr>
            <a:r>
              <a:rPr lang="en-US" sz="2100" b="1">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development of the newest standard, </a:t>
            </a:r>
            <a:r>
              <a:rPr lang="en-US" sz="1750" b="1">
                <a:solidFill>
                  <a:srgbClr val="231F20"/>
                </a:solidFill>
                <a:latin typeface="Segoe UI"/>
              </a:rPr>
              <a:t>MPEG-21:  Mul-</a:t>
            </a:r>
          </a:p>
          <a:p>
            <a:pPr defTabSz="806867">
              <a:lnSpc>
                <a:spcPts val="2128"/>
              </a:lnSpc>
              <a:tabLst>
                <a:tab pos="190510" algn="l"/>
                <a:tab pos="425846" algn="l"/>
                <a:tab pos="515498" algn="l"/>
                <a:tab pos="750834" algn="l"/>
                <a:tab pos="2431806" algn="l"/>
              </a:tabLst>
              <a:defRPr/>
            </a:pPr>
            <a:r>
              <a:rPr lang="en-US" sz="1750" b="1">
                <a:solidFill>
                  <a:srgbClr val="231F20"/>
                </a:solidFill>
                <a:latin typeface="Segoe UI"/>
              </a:rPr>
              <a:t>		timedia  Framework</a:t>
            </a:r>
            <a:r>
              <a:rPr lang="en-US" sz="1750">
                <a:solidFill>
                  <a:srgbClr val="231F20"/>
                </a:solidFill>
                <a:latin typeface="Segoe UI"/>
              </a:rPr>
              <a:t>,  started  in  June  2000,  and  was  ex-</a:t>
            </a: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1585"/>
              </a:lnSpc>
              <a:tabLst>
                <a:tab pos="190510" algn="l"/>
                <a:tab pos="425846" algn="l"/>
                <a:tab pos="515498" algn="l"/>
                <a:tab pos="750834" algn="l"/>
                <a:tab pos="2431806" algn="l"/>
              </a:tabLst>
              <a:defRPr/>
            </a:pPr>
            <a:r>
              <a:rPr lang="en-US" sz="1750">
                <a:solidFill>
                  <a:srgbClr val="231F20"/>
                </a:solidFill>
                <a:latin typeface="Segoe UI"/>
              </a:rPr>
              <a:t>		pected to become International Stardard by 2003.</a:t>
            </a: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2472"/>
              </a:lnSpc>
              <a:tabLst>
                <a:tab pos="190510" algn="l"/>
                <a:tab pos="425846" algn="l"/>
                <a:tab pos="515498" algn="l"/>
                <a:tab pos="750834" algn="l"/>
                <a:tab pos="243180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a:t>
            </a:r>
            <a:r>
              <a:rPr lang="en-US" sz="1750" i="1">
                <a:solidFill>
                  <a:srgbClr val="231F20"/>
                </a:solidFill>
                <a:latin typeface="Segoe UI"/>
              </a:rPr>
              <a:t>vision </a:t>
            </a:r>
            <a:r>
              <a:rPr lang="en-US" sz="1750">
                <a:solidFill>
                  <a:srgbClr val="231F20"/>
                </a:solidFill>
                <a:latin typeface="Segoe UI"/>
              </a:rPr>
              <a:t>for MPEG-21 is to deﬁne a multimedia framework</a:t>
            </a:r>
          </a:p>
          <a:p>
            <a:pPr defTabSz="806867">
              <a:lnSpc>
                <a:spcPts val="2139"/>
              </a:lnSpc>
              <a:tabLst>
                <a:tab pos="190510" algn="l"/>
                <a:tab pos="425846" algn="l"/>
                <a:tab pos="515498" algn="l"/>
                <a:tab pos="750834" algn="l"/>
                <a:tab pos="2431806" algn="l"/>
              </a:tabLst>
              <a:defRPr/>
            </a:pPr>
            <a:r>
              <a:rPr lang="en-US" sz="1750">
                <a:solidFill>
                  <a:srgbClr val="231F20"/>
                </a:solidFill>
                <a:latin typeface="Segoe UI"/>
              </a:rPr>
              <a:t>		to enable transparent and augmented use of multimedia re-</a:t>
            </a: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1575"/>
              </a:lnSpc>
              <a:tabLst>
                <a:tab pos="190510" algn="l"/>
                <a:tab pos="425846" algn="l"/>
                <a:tab pos="515498" algn="l"/>
                <a:tab pos="750834" algn="l"/>
                <a:tab pos="2431806" algn="l"/>
              </a:tabLst>
              <a:defRPr/>
            </a:pPr>
            <a:r>
              <a:rPr lang="en-US" sz="1750">
                <a:solidFill>
                  <a:srgbClr val="231F20"/>
                </a:solidFill>
                <a:latin typeface="Segoe UI"/>
              </a:rPr>
              <a:t>		sources across a wide range of networks and devices used by</a:t>
            </a: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1585"/>
              </a:lnSpc>
              <a:tabLst>
                <a:tab pos="190510" algn="l"/>
                <a:tab pos="425846" algn="l"/>
                <a:tab pos="515498" algn="l"/>
                <a:tab pos="750834" algn="l"/>
                <a:tab pos="2431806" algn="l"/>
              </a:tabLst>
              <a:defRPr/>
            </a:pPr>
            <a:r>
              <a:rPr lang="en-US" sz="1750">
                <a:solidFill>
                  <a:srgbClr val="231F20"/>
                </a:solidFill>
                <a:latin typeface="Segoe UI"/>
              </a:rPr>
              <a:t>		diﬀerent communities.</a:t>
            </a: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2482"/>
              </a:lnSpc>
              <a:tabLst>
                <a:tab pos="190510" algn="l"/>
                <a:tab pos="425846" algn="l"/>
                <a:tab pos="515498" algn="l"/>
                <a:tab pos="750834" algn="l"/>
                <a:tab pos="2431806" algn="l"/>
              </a:tabLst>
              <a:defRPr/>
            </a:pPr>
            <a:r>
              <a:rPr lang="en-US" sz="1750">
                <a:solidFill>
                  <a:srgbClr val="231F20"/>
                </a:solidFill>
                <a:latin typeface="Segoe UI"/>
              </a:rPr>
              <a:t>	</a:t>
            </a:r>
            <a:r>
              <a:rPr lang="en-US" sz="1750" i="1">
                <a:solidFill>
                  <a:srgbClr val="231F20"/>
                </a:solidFill>
                <a:latin typeface="Segoe UI"/>
              </a:rPr>
              <a:t>• </a:t>
            </a:r>
            <a:r>
              <a:rPr lang="en-US" sz="1750">
                <a:solidFill>
                  <a:srgbClr val="231F20"/>
                </a:solidFill>
                <a:latin typeface="Segoe UI"/>
              </a:rPr>
              <a:t>The seven key elements in MPEG-21 are:</a:t>
            </a: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882"/>
              </a:lnSpc>
              <a:tabLst>
                <a:tab pos="190510" algn="l"/>
                <a:tab pos="425846" algn="l"/>
                <a:tab pos="515498" algn="l"/>
                <a:tab pos="750834" algn="l"/>
                <a:tab pos="2431806" algn="l"/>
              </a:tabLst>
              <a:defRPr/>
            </a:pPr>
            <a:endParaRPr lang="en-US" sz="1750">
              <a:solidFill>
                <a:srgbClr val="231F20"/>
              </a:solidFill>
              <a:latin typeface="Segoe UI"/>
            </a:endParaRPr>
          </a:p>
          <a:p>
            <a:pPr defTabSz="806867">
              <a:lnSpc>
                <a:spcPts val="1498"/>
              </a:lnSpc>
              <a:tabLst>
                <a:tab pos="190510" algn="l"/>
                <a:tab pos="425846" algn="l"/>
                <a:tab pos="515498" algn="l"/>
                <a:tab pos="750834" algn="l"/>
                <a:tab pos="2431806" algn="l"/>
              </a:tabLst>
              <a:defRPr/>
            </a:pPr>
            <a:r>
              <a:rPr lang="en-US" sz="1750">
                <a:solidFill>
                  <a:srgbClr val="231F20"/>
                </a:solidFill>
                <a:latin typeface="Segoe UI"/>
              </a:rPr>
              <a:t>			</a:t>
            </a:r>
            <a:r>
              <a:rPr lang="en-US" sz="1459" b="1">
                <a:solidFill>
                  <a:srgbClr val="231F20"/>
                </a:solidFill>
                <a:latin typeface="Segoe UI"/>
              </a:rPr>
              <a:t>–  Digital  item  declaration </a:t>
            </a:r>
            <a:r>
              <a:rPr lang="en-US" sz="1459">
                <a:solidFill>
                  <a:srgbClr val="231F20"/>
                </a:solidFill>
                <a:latin typeface="Segoe UI"/>
              </a:rPr>
              <a:t>— to establish a uniform and ﬂexible ab-</a:t>
            </a:r>
          </a:p>
          <a:p>
            <a:pPr defTabSz="806867">
              <a:lnSpc>
                <a:spcPts val="1673"/>
              </a:lnSpc>
              <a:tabLst>
                <a:tab pos="190510" algn="l"/>
                <a:tab pos="425846" algn="l"/>
                <a:tab pos="515498" algn="l"/>
                <a:tab pos="750834" algn="l"/>
                <a:tab pos="2431806" algn="l"/>
              </a:tabLst>
              <a:defRPr/>
            </a:pPr>
            <a:r>
              <a:rPr lang="en-US" sz="1459">
                <a:solidFill>
                  <a:srgbClr val="231F20"/>
                </a:solidFill>
                <a:latin typeface="Segoe UI"/>
              </a:rPr>
              <a:t>				straction and interoperable schema for declaring Digital items.</a:t>
            </a:r>
          </a:p>
          <a:p>
            <a:pPr defTabSz="806867">
              <a:lnSpc>
                <a:spcPts val="882"/>
              </a:lnSpc>
              <a:tabLst>
                <a:tab pos="190510" algn="l"/>
                <a:tab pos="425846" algn="l"/>
                <a:tab pos="515498" algn="l"/>
                <a:tab pos="750834" algn="l"/>
                <a:tab pos="2431806" algn="l"/>
              </a:tabLst>
              <a:defRPr/>
            </a:pPr>
            <a:endParaRPr lang="en-US" sz="1459">
              <a:solidFill>
                <a:srgbClr val="231F20"/>
              </a:solidFill>
              <a:latin typeface="Segoe UI"/>
            </a:endParaRPr>
          </a:p>
          <a:p>
            <a:pPr defTabSz="806867">
              <a:lnSpc>
                <a:spcPts val="2018"/>
              </a:lnSpc>
              <a:tabLst>
                <a:tab pos="190510" algn="l"/>
                <a:tab pos="425846" algn="l"/>
                <a:tab pos="515498" algn="l"/>
                <a:tab pos="750834" algn="l"/>
                <a:tab pos="2431806" algn="l"/>
              </a:tabLst>
              <a:defRPr/>
            </a:pPr>
            <a:r>
              <a:rPr lang="en-US" sz="1459">
                <a:solidFill>
                  <a:srgbClr val="231F20"/>
                </a:solidFill>
                <a:latin typeface="Segoe UI"/>
              </a:rPr>
              <a:t>			</a:t>
            </a:r>
            <a:r>
              <a:rPr lang="en-US" sz="1459" b="1">
                <a:solidFill>
                  <a:srgbClr val="231F20"/>
                </a:solidFill>
                <a:latin typeface="Segoe UI"/>
              </a:rPr>
              <a:t>–  Digital item identiﬁcation and description </a:t>
            </a:r>
            <a:r>
              <a:rPr lang="en-US" sz="1459">
                <a:solidFill>
                  <a:srgbClr val="231F20"/>
                </a:solidFill>
                <a:latin typeface="Segoe UI"/>
              </a:rPr>
              <a:t>— to establish a frame-</a:t>
            </a:r>
          </a:p>
          <a:p>
            <a:pPr defTabSz="806867">
              <a:lnSpc>
                <a:spcPts val="1662"/>
              </a:lnSpc>
              <a:tabLst>
                <a:tab pos="190510" algn="l"/>
                <a:tab pos="425846" algn="l"/>
                <a:tab pos="515498" algn="l"/>
                <a:tab pos="750834" algn="l"/>
                <a:tab pos="2431806" algn="l"/>
              </a:tabLst>
              <a:defRPr/>
            </a:pPr>
            <a:r>
              <a:rPr lang="en-US" sz="1459">
                <a:solidFill>
                  <a:srgbClr val="231F20"/>
                </a:solidFill>
                <a:latin typeface="Segoe UI"/>
              </a:rPr>
              <a:t>				work  for  standardized  identiﬁcation  and  description  of  digital  items</a:t>
            </a:r>
          </a:p>
          <a:p>
            <a:pPr defTabSz="806867">
              <a:lnSpc>
                <a:spcPts val="1673"/>
              </a:lnSpc>
              <a:tabLst>
                <a:tab pos="190510" algn="l"/>
                <a:tab pos="425846" algn="l"/>
                <a:tab pos="515498" algn="l"/>
                <a:tab pos="750834" algn="l"/>
                <a:tab pos="2431806" algn="l"/>
              </a:tabLst>
              <a:defRPr/>
            </a:pPr>
            <a:r>
              <a:rPr lang="en-US" sz="1459">
                <a:solidFill>
                  <a:srgbClr val="231F20"/>
                </a:solidFill>
                <a:latin typeface="Segoe UI"/>
              </a:rPr>
              <a:t>				regardless of their origin, type or granularity.</a:t>
            </a:r>
          </a:p>
        </p:txBody>
      </p:sp>
      <p:sp>
        <p:nvSpPr>
          <p:cNvPr id="8" name="Footer Placeholder 7">
            <a:extLst>
              <a:ext uri="{FF2B5EF4-FFF2-40B4-BE49-F238E27FC236}">
                <a16:creationId xmlns:a16="http://schemas.microsoft.com/office/drawing/2014/main" id="{7B421FF2-C948-4480-90A1-A02EA72FC8A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6522120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_1AE.tmp"/>
          <p:cNvPicPr>
            <a:picLocks/>
          </p:cNvPicPr>
          <p:nvPr/>
        </p:nvPicPr>
        <p:blipFill>
          <a:blip r:embed="rId2" cstate="print"/>
          <a:stretch>
            <a:fillRect/>
          </a:stretch>
        </p:blipFill>
        <p:spPr>
          <a:xfrm>
            <a:off x="2454088" y="582706"/>
            <a:ext cx="7283824" cy="22412"/>
          </a:xfrm>
          <a:prstGeom prst="rect">
            <a:avLst/>
          </a:prstGeom>
        </p:spPr>
      </p:pic>
      <p:sp>
        <p:nvSpPr>
          <p:cNvPr id="4" name="TextBox 3"/>
          <p:cNvSpPr txBox="1"/>
          <p:nvPr/>
        </p:nvSpPr>
        <p:spPr>
          <a:xfrm>
            <a:off x="2468657" y="404644"/>
            <a:ext cx="6609053" cy="4770537"/>
          </a:xfrm>
          <a:prstGeom prst="rect">
            <a:avLst/>
          </a:prstGeom>
          <a:noFill/>
        </p:spPr>
        <p:txBody>
          <a:bodyPr vert="horz" wrap="none" lIns="0" tIns="0" rIns="0" bIns="0" rtlCol="0">
            <a:spAutoFit/>
          </a:bodyPr>
          <a:lstStyle/>
          <a:p>
            <a:pPr defTabSz="806867">
              <a:lnSpc>
                <a:spcPts val="1045"/>
              </a:lnSpc>
              <a:tabLst>
                <a:tab pos="515498" algn="l"/>
                <a:tab pos="750834" algn="l"/>
              </a:tabLst>
              <a:defRPr/>
            </a:pPr>
            <a:r>
              <a:rPr lang="en-US" sz="1215" i="1">
                <a:solidFill>
                  <a:srgbClr val="231F20"/>
                </a:solidFill>
                <a:latin typeface="Segoe UI"/>
              </a:rPr>
              <a:t>Fundamentals of Multimedia, Chapter 12</a:t>
            </a: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882"/>
              </a:lnSpc>
              <a:tabLst>
                <a:tab pos="515498" algn="l"/>
                <a:tab pos="750834" algn="l"/>
              </a:tabLst>
              <a:defRPr/>
            </a:pPr>
            <a:endParaRPr lang="en-US" sz="1215" i="1">
              <a:solidFill>
                <a:srgbClr val="231F20"/>
              </a:solidFill>
              <a:latin typeface="Segoe UI"/>
            </a:endParaRPr>
          </a:p>
          <a:p>
            <a:pPr defTabSz="806867">
              <a:lnSpc>
                <a:spcPts val="1303"/>
              </a:lnSpc>
              <a:tabLst>
                <a:tab pos="515498" algn="l"/>
                <a:tab pos="750834" algn="l"/>
              </a:tabLst>
              <a:defRPr/>
            </a:pPr>
            <a:r>
              <a:rPr lang="en-US" sz="1215" i="1">
                <a:solidFill>
                  <a:srgbClr val="231F20"/>
                </a:solidFill>
                <a:latin typeface="Segoe UI"/>
              </a:rPr>
              <a:t>	</a:t>
            </a:r>
            <a:r>
              <a:rPr lang="en-US" sz="1459" b="1">
                <a:solidFill>
                  <a:srgbClr val="231F20"/>
                </a:solidFill>
                <a:latin typeface="Segoe UI"/>
              </a:rPr>
              <a:t>–  Content  management  and  usage </a:t>
            </a:r>
            <a:r>
              <a:rPr lang="en-US" sz="1459">
                <a:solidFill>
                  <a:srgbClr val="231F20"/>
                </a:solidFill>
                <a:latin typeface="Segoe UI"/>
              </a:rPr>
              <a:t>—  to  provide  an  interface  and</a:t>
            </a:r>
          </a:p>
          <a:p>
            <a:pPr defTabSz="806867">
              <a:lnSpc>
                <a:spcPts val="1662"/>
              </a:lnSpc>
              <a:tabLst>
                <a:tab pos="515498" algn="l"/>
                <a:tab pos="750834" algn="l"/>
              </a:tabLst>
              <a:defRPr/>
            </a:pPr>
            <a:r>
              <a:rPr lang="en-US" sz="1459">
                <a:solidFill>
                  <a:srgbClr val="231F20"/>
                </a:solidFill>
                <a:latin typeface="Segoe UI"/>
              </a:rPr>
              <a:t>		protocol that facilitate the management and usage (searching, caching,</a:t>
            </a:r>
          </a:p>
          <a:p>
            <a:pPr defTabSz="806867">
              <a:lnSpc>
                <a:spcPts val="1673"/>
              </a:lnSpc>
              <a:tabLst>
                <a:tab pos="515498" algn="l"/>
                <a:tab pos="750834" algn="l"/>
              </a:tabLst>
              <a:defRPr/>
            </a:pPr>
            <a:r>
              <a:rPr lang="en-US" sz="1459">
                <a:solidFill>
                  <a:srgbClr val="231F20"/>
                </a:solidFill>
                <a:latin typeface="Segoe UI"/>
              </a:rPr>
              <a:t>		archiving, distributing, etc.)  of the content.</a:t>
            </a:r>
          </a:p>
          <a:p>
            <a:pPr defTabSz="806867">
              <a:lnSpc>
                <a:spcPts val="882"/>
              </a:lnSpc>
              <a:tabLst>
                <a:tab pos="515498" algn="l"/>
                <a:tab pos="750834" algn="l"/>
              </a:tabLst>
              <a:defRPr/>
            </a:pPr>
            <a:endParaRPr lang="en-US" sz="1459">
              <a:solidFill>
                <a:srgbClr val="231F20"/>
              </a:solidFill>
              <a:latin typeface="Segoe UI"/>
            </a:endParaRPr>
          </a:p>
          <a:p>
            <a:pPr defTabSz="806867">
              <a:lnSpc>
                <a:spcPts val="2018"/>
              </a:lnSpc>
              <a:tabLst>
                <a:tab pos="515498" algn="l"/>
                <a:tab pos="750834" algn="l"/>
              </a:tabLst>
              <a:defRPr/>
            </a:pPr>
            <a:r>
              <a:rPr lang="en-US" sz="1459">
                <a:solidFill>
                  <a:srgbClr val="231F20"/>
                </a:solidFill>
                <a:latin typeface="Segoe UI"/>
              </a:rPr>
              <a:t>	</a:t>
            </a:r>
            <a:r>
              <a:rPr lang="en-US" sz="1459" b="1">
                <a:solidFill>
                  <a:srgbClr val="231F20"/>
                </a:solidFill>
                <a:latin typeface="Segoe UI"/>
              </a:rPr>
              <a:t>–  Intellectual property management and protection (IPMP) </a:t>
            </a:r>
            <a:r>
              <a:rPr lang="en-US" sz="1459">
                <a:solidFill>
                  <a:srgbClr val="231F20"/>
                </a:solidFill>
                <a:latin typeface="Segoe UI"/>
              </a:rPr>
              <a:t>— to</a:t>
            </a:r>
          </a:p>
          <a:p>
            <a:pPr defTabSz="806867">
              <a:lnSpc>
                <a:spcPts val="1662"/>
              </a:lnSpc>
              <a:tabLst>
                <a:tab pos="515498" algn="l"/>
                <a:tab pos="750834" algn="l"/>
              </a:tabLst>
              <a:defRPr/>
            </a:pPr>
            <a:r>
              <a:rPr lang="en-US" sz="1459">
                <a:solidFill>
                  <a:srgbClr val="231F20"/>
                </a:solidFill>
                <a:latin typeface="Segoe UI"/>
              </a:rPr>
              <a:t>		enable contents to be reliably managed and protected.</a:t>
            </a:r>
          </a:p>
          <a:p>
            <a:pPr defTabSz="806867">
              <a:lnSpc>
                <a:spcPts val="882"/>
              </a:lnSpc>
              <a:tabLst>
                <a:tab pos="515498" algn="l"/>
                <a:tab pos="750834" algn="l"/>
              </a:tabLst>
              <a:defRPr/>
            </a:pPr>
            <a:endParaRPr lang="en-US" sz="1459">
              <a:solidFill>
                <a:srgbClr val="231F20"/>
              </a:solidFill>
              <a:latin typeface="Segoe UI"/>
            </a:endParaRPr>
          </a:p>
          <a:p>
            <a:pPr defTabSz="806867">
              <a:lnSpc>
                <a:spcPts val="2018"/>
              </a:lnSpc>
              <a:tabLst>
                <a:tab pos="515498" algn="l"/>
                <a:tab pos="750834" algn="l"/>
              </a:tabLst>
              <a:defRPr/>
            </a:pPr>
            <a:r>
              <a:rPr lang="en-US" sz="1459">
                <a:solidFill>
                  <a:srgbClr val="231F20"/>
                </a:solidFill>
                <a:latin typeface="Segoe UI"/>
              </a:rPr>
              <a:t>	</a:t>
            </a:r>
            <a:r>
              <a:rPr lang="en-US" sz="1459" b="1">
                <a:solidFill>
                  <a:srgbClr val="231F20"/>
                </a:solidFill>
                <a:latin typeface="Segoe UI"/>
              </a:rPr>
              <a:t>–  Terminals and networks </a:t>
            </a:r>
            <a:r>
              <a:rPr lang="en-US" sz="1459">
                <a:solidFill>
                  <a:srgbClr val="231F20"/>
                </a:solidFill>
                <a:latin typeface="Segoe UI"/>
              </a:rPr>
              <a:t>— to provide interoperable and transparent</a:t>
            </a:r>
          </a:p>
          <a:p>
            <a:pPr defTabSz="806867">
              <a:lnSpc>
                <a:spcPts val="1673"/>
              </a:lnSpc>
              <a:tabLst>
                <a:tab pos="515498" algn="l"/>
                <a:tab pos="750834" algn="l"/>
              </a:tabLst>
              <a:defRPr/>
            </a:pPr>
            <a:r>
              <a:rPr lang="en-US" sz="1459">
                <a:solidFill>
                  <a:srgbClr val="231F20"/>
                </a:solidFill>
                <a:latin typeface="Segoe UI"/>
              </a:rPr>
              <a:t>		access to content with Quality of Service (QoS) across a wide range</a:t>
            </a:r>
          </a:p>
          <a:p>
            <a:pPr defTabSz="806867">
              <a:lnSpc>
                <a:spcPts val="1673"/>
              </a:lnSpc>
              <a:tabLst>
                <a:tab pos="515498" algn="l"/>
                <a:tab pos="750834" algn="l"/>
              </a:tabLst>
              <a:defRPr/>
            </a:pPr>
            <a:r>
              <a:rPr lang="en-US" sz="1459">
                <a:solidFill>
                  <a:srgbClr val="231F20"/>
                </a:solidFill>
                <a:latin typeface="Segoe UI"/>
              </a:rPr>
              <a:t>		of networks and terminals.</a:t>
            </a:r>
          </a:p>
          <a:p>
            <a:pPr defTabSz="806867">
              <a:lnSpc>
                <a:spcPts val="882"/>
              </a:lnSpc>
              <a:tabLst>
                <a:tab pos="515498" algn="l"/>
                <a:tab pos="750834" algn="l"/>
              </a:tabLst>
              <a:defRPr/>
            </a:pPr>
            <a:endParaRPr lang="en-US" sz="1459">
              <a:solidFill>
                <a:srgbClr val="231F20"/>
              </a:solidFill>
              <a:latin typeface="Segoe UI"/>
            </a:endParaRPr>
          </a:p>
          <a:p>
            <a:pPr defTabSz="806867">
              <a:lnSpc>
                <a:spcPts val="882"/>
              </a:lnSpc>
              <a:tabLst>
                <a:tab pos="515498" algn="l"/>
                <a:tab pos="750834" algn="l"/>
              </a:tabLst>
              <a:defRPr/>
            </a:pPr>
            <a:endParaRPr lang="en-US" sz="1459">
              <a:solidFill>
                <a:srgbClr val="231F20"/>
              </a:solidFill>
              <a:latin typeface="Segoe UI"/>
            </a:endParaRPr>
          </a:p>
          <a:p>
            <a:pPr defTabSz="806867">
              <a:lnSpc>
                <a:spcPts val="1879"/>
              </a:lnSpc>
              <a:tabLst>
                <a:tab pos="515498" algn="l"/>
                <a:tab pos="750834" algn="l"/>
              </a:tabLst>
              <a:defRPr/>
            </a:pPr>
            <a:r>
              <a:rPr lang="en-US" sz="1459">
                <a:solidFill>
                  <a:srgbClr val="231F20"/>
                </a:solidFill>
                <a:latin typeface="Segoe UI"/>
              </a:rPr>
              <a:t>	</a:t>
            </a:r>
            <a:r>
              <a:rPr lang="en-US" sz="1459" b="1">
                <a:solidFill>
                  <a:srgbClr val="231F20"/>
                </a:solidFill>
                <a:latin typeface="Segoe UI"/>
              </a:rPr>
              <a:t>–  Content representation </a:t>
            </a:r>
            <a:r>
              <a:rPr lang="en-US" sz="1459">
                <a:solidFill>
                  <a:srgbClr val="231F20"/>
                </a:solidFill>
                <a:latin typeface="Segoe UI"/>
              </a:rPr>
              <a:t>— to represent content in an adequate way</a:t>
            </a:r>
          </a:p>
          <a:p>
            <a:pPr defTabSz="806867">
              <a:lnSpc>
                <a:spcPts val="1673"/>
              </a:lnSpc>
              <a:tabLst>
                <a:tab pos="515498" algn="l"/>
                <a:tab pos="750834" algn="l"/>
              </a:tabLst>
              <a:defRPr/>
            </a:pPr>
            <a:r>
              <a:rPr lang="en-US" sz="1459">
                <a:solidFill>
                  <a:srgbClr val="231F20"/>
                </a:solidFill>
                <a:latin typeface="Segoe UI"/>
              </a:rPr>
              <a:t>		for  pursuing  the  objective  of  MPEG-21,  namely  “content  anytime</a:t>
            </a:r>
          </a:p>
          <a:p>
            <a:pPr defTabSz="806867">
              <a:lnSpc>
                <a:spcPts val="1673"/>
              </a:lnSpc>
              <a:tabLst>
                <a:tab pos="515498" algn="l"/>
                <a:tab pos="750834" algn="l"/>
              </a:tabLst>
              <a:defRPr/>
            </a:pPr>
            <a:r>
              <a:rPr lang="en-US" sz="1459">
                <a:solidFill>
                  <a:srgbClr val="231F20"/>
                </a:solidFill>
                <a:latin typeface="Segoe UI"/>
              </a:rPr>
              <a:t>		anywhere”.</a:t>
            </a:r>
          </a:p>
          <a:p>
            <a:pPr defTabSz="806867">
              <a:lnSpc>
                <a:spcPts val="882"/>
              </a:lnSpc>
              <a:tabLst>
                <a:tab pos="515498" algn="l"/>
                <a:tab pos="750834" algn="l"/>
              </a:tabLst>
              <a:defRPr/>
            </a:pPr>
            <a:endParaRPr lang="en-US" sz="1459">
              <a:solidFill>
                <a:srgbClr val="231F20"/>
              </a:solidFill>
              <a:latin typeface="Segoe UI"/>
            </a:endParaRPr>
          </a:p>
          <a:p>
            <a:pPr defTabSz="806867">
              <a:lnSpc>
                <a:spcPts val="2008"/>
              </a:lnSpc>
              <a:tabLst>
                <a:tab pos="515498" algn="l"/>
                <a:tab pos="750834" algn="l"/>
              </a:tabLst>
              <a:defRPr/>
            </a:pPr>
            <a:r>
              <a:rPr lang="en-US" sz="1459">
                <a:solidFill>
                  <a:srgbClr val="231F20"/>
                </a:solidFill>
                <a:latin typeface="Segoe UI"/>
              </a:rPr>
              <a:t>	</a:t>
            </a:r>
            <a:r>
              <a:rPr lang="en-US" sz="1459" b="1">
                <a:solidFill>
                  <a:srgbClr val="231F20"/>
                </a:solidFill>
                <a:latin typeface="Segoe UI"/>
              </a:rPr>
              <a:t>–  Event  reporting  </a:t>
            </a:r>
            <a:r>
              <a:rPr lang="en-US" sz="1459">
                <a:solidFill>
                  <a:srgbClr val="231F20"/>
                </a:solidFill>
                <a:latin typeface="Segoe UI"/>
              </a:rPr>
              <a:t>—  to  establish  metrics  and  interfaces  for  report-</a:t>
            </a:r>
          </a:p>
          <a:p>
            <a:pPr defTabSz="806867">
              <a:lnSpc>
                <a:spcPts val="1673"/>
              </a:lnSpc>
              <a:tabLst>
                <a:tab pos="515498" algn="l"/>
                <a:tab pos="750834" algn="l"/>
              </a:tabLst>
              <a:defRPr/>
            </a:pPr>
            <a:r>
              <a:rPr lang="en-US" sz="1459">
                <a:solidFill>
                  <a:srgbClr val="231F20"/>
                </a:solidFill>
                <a:latin typeface="Segoe UI"/>
              </a:rPr>
              <a:t>		ing  </a:t>
            </a:r>
            <a:r>
              <a:rPr lang="en-US" sz="1459" i="1">
                <a:solidFill>
                  <a:srgbClr val="231F20"/>
                </a:solidFill>
                <a:latin typeface="Segoe UI"/>
              </a:rPr>
              <a:t>events </a:t>
            </a:r>
            <a:r>
              <a:rPr lang="en-US" sz="1459">
                <a:solidFill>
                  <a:srgbClr val="231F20"/>
                </a:solidFill>
                <a:latin typeface="Segoe UI"/>
              </a:rPr>
              <a:t>(user interactions)  so as  to understand  performance and</a:t>
            </a:r>
          </a:p>
          <a:p>
            <a:pPr defTabSz="806867">
              <a:lnSpc>
                <a:spcPts val="1673"/>
              </a:lnSpc>
              <a:tabLst>
                <a:tab pos="515498" algn="l"/>
                <a:tab pos="750834" algn="l"/>
              </a:tabLst>
              <a:defRPr/>
            </a:pPr>
            <a:r>
              <a:rPr lang="en-US" sz="1459">
                <a:solidFill>
                  <a:srgbClr val="231F20"/>
                </a:solidFill>
                <a:latin typeface="Segoe UI"/>
              </a:rPr>
              <a:t>		alternatives.</a:t>
            </a:r>
          </a:p>
        </p:txBody>
      </p:sp>
      <p:sp>
        <p:nvSpPr>
          <p:cNvPr id="8" name="Footer Placeholder 7">
            <a:extLst>
              <a:ext uri="{FF2B5EF4-FFF2-40B4-BE49-F238E27FC236}">
                <a16:creationId xmlns:a16="http://schemas.microsoft.com/office/drawing/2014/main" id="{0A9264C5-32D4-4BF9-A394-63268F7200F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2164842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4213412" y="3350559"/>
            <a:ext cx="4572001" cy="179295"/>
          </a:xfrm>
          <a:custGeom>
            <a:avLst/>
            <a:gdLst/>
            <a:ahLst/>
            <a:cxnLst/>
            <a:rect l="0" t="0" r="0" b="0"/>
            <a:pathLst>
              <a:path w="5181601" h="203201">
                <a:moveTo>
                  <a:pt x="0" y="203200"/>
                </a:moveTo>
                <a:lnTo>
                  <a:pt x="0" y="0"/>
                </a:lnTo>
                <a:lnTo>
                  <a:pt x="5181600" y="0"/>
                </a:lnTo>
                <a:lnTo>
                  <a:pt x="5181600" y="203200"/>
                </a:lnTo>
                <a:close/>
              </a:path>
            </a:pathLst>
          </a:custGeom>
          <a:solidFill>
            <a:srgbClr val="000000">
              <a:alpha val="0"/>
            </a:srgbClr>
          </a:solidFill>
          <a:ln w="12700" cap="flat" cmpd="sng" algn="ctr">
            <a:solidFill>
              <a:srgbClr val="00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3" name="Picture 2" descr="ws_806.tmp"/>
          <p:cNvPicPr>
            <a:picLocks/>
          </p:cNvPicPr>
          <p:nvPr/>
        </p:nvPicPr>
        <p:blipFill>
          <a:blip r:embed="rId2" cstate="print"/>
          <a:stretch>
            <a:fillRect/>
          </a:stretch>
        </p:blipFill>
        <p:spPr>
          <a:xfrm>
            <a:off x="2454088" y="582706"/>
            <a:ext cx="7283824" cy="22412"/>
          </a:xfrm>
          <a:prstGeom prst="rect">
            <a:avLst/>
          </a:prstGeom>
        </p:spPr>
      </p:pic>
      <p:sp>
        <p:nvSpPr>
          <p:cNvPr id="5" name="TextBox 4"/>
          <p:cNvSpPr txBox="1"/>
          <p:nvPr/>
        </p:nvSpPr>
        <p:spPr>
          <a:xfrm>
            <a:off x="2468656" y="404644"/>
            <a:ext cx="6253507" cy="2731517"/>
          </a:xfrm>
          <a:prstGeom prst="rect">
            <a:avLst/>
          </a:prstGeom>
          <a:noFill/>
        </p:spPr>
        <p:txBody>
          <a:bodyPr vert="horz" wrap="none" lIns="0" tIns="0" rIns="0" bIns="0" rtlCol="0">
            <a:spAutoFit/>
          </a:bodyPr>
          <a:lstStyle/>
          <a:p>
            <a:pPr defTabSz="806867">
              <a:lnSpc>
                <a:spcPts val="1045"/>
              </a:lnSpc>
              <a:tabLst>
                <a:tab pos="212923" algn="l"/>
                <a:tab pos="515498" algn="l"/>
                <a:tab pos="750834" algn="l"/>
                <a:tab pos="1714591" algn="l"/>
              </a:tabLst>
              <a:defRPr/>
            </a:pPr>
            <a:r>
              <a:rPr lang="en-US" sz="1215" i="1">
                <a:solidFill>
                  <a:srgbClr val="231F20"/>
                </a:solidFill>
                <a:latin typeface="Segoe UI"/>
              </a:rPr>
              <a:t>Fundamentals of Multimedia, Chapter 12</a:t>
            </a:r>
          </a:p>
          <a:p>
            <a:pPr defTabSz="806867">
              <a:lnSpc>
                <a:spcPts val="882"/>
              </a:lnSpc>
              <a:tabLst>
                <a:tab pos="212923" algn="l"/>
                <a:tab pos="515498" algn="l"/>
                <a:tab pos="750834" algn="l"/>
                <a:tab pos="1714591" algn="l"/>
              </a:tabLst>
              <a:defRPr/>
            </a:pPr>
            <a:endParaRPr lang="en-US" sz="1215" i="1">
              <a:solidFill>
                <a:srgbClr val="231F20"/>
              </a:solidFill>
              <a:latin typeface="Segoe UI"/>
            </a:endParaRPr>
          </a:p>
          <a:p>
            <a:pPr defTabSz="806867">
              <a:lnSpc>
                <a:spcPts val="882"/>
              </a:lnSpc>
              <a:tabLst>
                <a:tab pos="212923" algn="l"/>
                <a:tab pos="515498" algn="l"/>
                <a:tab pos="750834" algn="l"/>
                <a:tab pos="1714591" algn="l"/>
              </a:tabLst>
              <a:defRPr/>
            </a:pPr>
            <a:endParaRPr lang="en-US" sz="1215" i="1">
              <a:solidFill>
                <a:srgbClr val="231F20"/>
              </a:solidFill>
              <a:latin typeface="Segoe UI"/>
            </a:endParaRPr>
          </a:p>
          <a:p>
            <a:pPr defTabSz="806867">
              <a:lnSpc>
                <a:spcPts val="882"/>
              </a:lnSpc>
              <a:tabLst>
                <a:tab pos="212923" algn="l"/>
                <a:tab pos="515498" algn="l"/>
                <a:tab pos="750834" algn="l"/>
                <a:tab pos="1714591" algn="l"/>
              </a:tabLst>
              <a:defRPr/>
            </a:pPr>
            <a:endParaRPr lang="en-US" sz="1215" i="1">
              <a:solidFill>
                <a:srgbClr val="231F20"/>
              </a:solidFill>
              <a:latin typeface="Segoe UI"/>
            </a:endParaRPr>
          </a:p>
          <a:p>
            <a:pPr defTabSz="806867">
              <a:lnSpc>
                <a:spcPts val="2071"/>
              </a:lnSpc>
              <a:tabLst>
                <a:tab pos="212923" algn="l"/>
                <a:tab pos="515498" algn="l"/>
                <a:tab pos="750834" algn="l"/>
                <a:tab pos="1714591" algn="l"/>
              </a:tabLst>
              <a:defRPr/>
            </a:pPr>
            <a:r>
              <a:rPr lang="en-US" sz="1215" i="1">
                <a:solidFill>
                  <a:srgbClr val="231F20"/>
                </a:solidFill>
                <a:latin typeface="Segoe UI"/>
              </a:rPr>
              <a:t>				</a:t>
            </a:r>
            <a:r>
              <a:rPr lang="en-US" sz="2100" b="1">
                <a:solidFill>
                  <a:srgbClr val="231F20"/>
                </a:solidFill>
                <a:latin typeface="Segoe UI"/>
              </a:rPr>
              <a:t>12.8   Further Exploration</a:t>
            </a:r>
          </a:p>
          <a:p>
            <a:pPr defTabSz="806867">
              <a:lnSpc>
                <a:spcPts val="882"/>
              </a:lnSpc>
              <a:tabLst>
                <a:tab pos="212923" algn="l"/>
                <a:tab pos="515498" algn="l"/>
                <a:tab pos="750834" algn="l"/>
                <a:tab pos="1714591" algn="l"/>
              </a:tabLst>
              <a:defRPr/>
            </a:pPr>
            <a:endParaRPr lang="en-US" sz="2100" b="1">
              <a:solidFill>
                <a:srgbClr val="231F20"/>
              </a:solidFill>
              <a:latin typeface="Segoe UI"/>
            </a:endParaRPr>
          </a:p>
          <a:p>
            <a:pPr defTabSz="806867">
              <a:lnSpc>
                <a:spcPts val="2761"/>
              </a:lnSpc>
              <a:tabLst>
                <a:tab pos="212923" algn="l"/>
                <a:tab pos="515498" algn="l"/>
                <a:tab pos="750834" algn="l"/>
                <a:tab pos="1714591" algn="l"/>
              </a:tabLst>
              <a:defRPr/>
            </a:pPr>
            <a:r>
              <a:rPr lang="en-US" sz="2100" b="1">
                <a:solidFill>
                  <a:srgbClr val="231F20"/>
                </a:solidFill>
                <a:latin typeface="Segoe UI"/>
              </a:rPr>
              <a:t>	</a:t>
            </a:r>
            <a:r>
              <a:rPr lang="en-US" sz="1459" i="1">
                <a:solidFill>
                  <a:srgbClr val="231F20"/>
                </a:solidFill>
                <a:latin typeface="Segoe UI"/>
              </a:rPr>
              <a:t>•  </a:t>
            </a:r>
            <a:r>
              <a:rPr lang="en-US" sz="1459" b="1">
                <a:solidFill>
                  <a:srgbClr val="231F20"/>
                </a:solidFill>
                <a:latin typeface="Segoe UI"/>
              </a:rPr>
              <a:t>Text books:</a:t>
            </a:r>
          </a:p>
          <a:p>
            <a:pPr defTabSz="806867">
              <a:lnSpc>
                <a:spcPts val="882"/>
              </a:lnSpc>
              <a:tabLst>
                <a:tab pos="212923" algn="l"/>
                <a:tab pos="515498" algn="l"/>
                <a:tab pos="750834" algn="l"/>
                <a:tab pos="1714591" algn="l"/>
              </a:tabLst>
              <a:defRPr/>
            </a:pPr>
            <a:endParaRPr lang="en-US" sz="1459" b="1">
              <a:solidFill>
                <a:srgbClr val="231F20"/>
              </a:solidFill>
              <a:latin typeface="Segoe UI"/>
            </a:endParaRPr>
          </a:p>
          <a:p>
            <a:pPr defTabSz="806867">
              <a:lnSpc>
                <a:spcPts val="882"/>
              </a:lnSpc>
              <a:tabLst>
                <a:tab pos="212923" algn="l"/>
                <a:tab pos="515498" algn="l"/>
                <a:tab pos="750834" algn="l"/>
                <a:tab pos="1714591" algn="l"/>
              </a:tabLst>
              <a:defRPr/>
            </a:pPr>
            <a:endParaRPr lang="en-US" sz="1459" b="1">
              <a:solidFill>
                <a:srgbClr val="231F20"/>
              </a:solidFill>
              <a:latin typeface="Segoe UI"/>
            </a:endParaRPr>
          </a:p>
          <a:p>
            <a:pPr defTabSz="806867">
              <a:lnSpc>
                <a:spcPts val="1848"/>
              </a:lnSpc>
              <a:tabLst>
                <a:tab pos="212923" algn="l"/>
                <a:tab pos="515498" algn="l"/>
                <a:tab pos="750834" algn="l"/>
                <a:tab pos="1714591" algn="l"/>
              </a:tabLst>
              <a:defRPr/>
            </a:pPr>
            <a:r>
              <a:rPr lang="en-US" sz="1459" b="1">
                <a:solidFill>
                  <a:srgbClr val="231F20"/>
                </a:solidFill>
                <a:latin typeface="Segoe UI"/>
              </a:rPr>
              <a:t>		–  </a:t>
            </a:r>
            <a:r>
              <a:rPr lang="en-US" sz="1459" i="1">
                <a:solidFill>
                  <a:srgbClr val="231F20"/>
                </a:solidFill>
                <a:latin typeface="Segoe UI"/>
              </a:rPr>
              <a:t>Multimedia  Systems,  Standards,  and  Networks  </a:t>
            </a:r>
            <a:r>
              <a:rPr lang="en-US" sz="1459">
                <a:solidFill>
                  <a:srgbClr val="231F20"/>
                </a:solidFill>
                <a:latin typeface="Segoe UI"/>
              </a:rPr>
              <a:t>by  A.  Puri  and  T.</a:t>
            </a:r>
          </a:p>
          <a:p>
            <a:pPr defTabSz="806867">
              <a:lnSpc>
                <a:spcPts val="1640"/>
              </a:lnSpc>
              <a:tabLst>
                <a:tab pos="212923" algn="l"/>
                <a:tab pos="515498" algn="l"/>
                <a:tab pos="750834" algn="l"/>
                <a:tab pos="1714591" algn="l"/>
              </a:tabLst>
              <a:defRPr/>
            </a:pPr>
            <a:r>
              <a:rPr lang="en-US" sz="1459">
                <a:solidFill>
                  <a:srgbClr val="231F20"/>
                </a:solidFill>
                <a:latin typeface="Segoe UI"/>
              </a:rPr>
              <a:t>			Chen</a:t>
            </a:r>
          </a:p>
          <a:p>
            <a:pPr defTabSz="806867">
              <a:lnSpc>
                <a:spcPts val="882"/>
              </a:lnSpc>
              <a:tabLst>
                <a:tab pos="212923" algn="l"/>
                <a:tab pos="515498" algn="l"/>
                <a:tab pos="750834" algn="l"/>
                <a:tab pos="1714591" algn="l"/>
              </a:tabLst>
              <a:defRPr/>
            </a:pPr>
            <a:endParaRPr lang="en-US" sz="1459">
              <a:solidFill>
                <a:srgbClr val="231F20"/>
              </a:solidFill>
              <a:latin typeface="Segoe UI"/>
            </a:endParaRPr>
          </a:p>
          <a:p>
            <a:pPr defTabSz="806867">
              <a:lnSpc>
                <a:spcPts val="1257"/>
              </a:lnSpc>
              <a:tabLst>
                <a:tab pos="212923" algn="l"/>
                <a:tab pos="515498" algn="l"/>
                <a:tab pos="750834" algn="l"/>
                <a:tab pos="1714591" algn="l"/>
              </a:tabLst>
              <a:defRPr/>
            </a:pPr>
            <a:r>
              <a:rPr lang="en-US" sz="1459">
                <a:solidFill>
                  <a:srgbClr val="231F20"/>
                </a:solidFill>
                <a:latin typeface="Segoe UI"/>
              </a:rPr>
              <a:t>		</a:t>
            </a:r>
            <a:r>
              <a:rPr lang="en-US" sz="1459" b="1">
                <a:solidFill>
                  <a:srgbClr val="231F20"/>
                </a:solidFill>
                <a:latin typeface="Segoe UI"/>
              </a:rPr>
              <a:t>–  </a:t>
            </a:r>
            <a:r>
              <a:rPr lang="en-US" sz="1459" i="1">
                <a:solidFill>
                  <a:srgbClr val="231F20"/>
                </a:solidFill>
                <a:latin typeface="Segoe UI"/>
              </a:rPr>
              <a:t>The MPEG-4 Book </a:t>
            </a:r>
            <a:r>
              <a:rPr lang="en-US" sz="1459">
                <a:solidFill>
                  <a:srgbClr val="231F20"/>
                </a:solidFill>
                <a:latin typeface="Segoe UI"/>
              </a:rPr>
              <a:t>by F. Pereira and T. Ebrahimi</a:t>
            </a:r>
          </a:p>
          <a:p>
            <a:pPr defTabSz="806867">
              <a:lnSpc>
                <a:spcPts val="882"/>
              </a:lnSpc>
              <a:tabLst>
                <a:tab pos="212923" algn="l"/>
                <a:tab pos="515498" algn="l"/>
                <a:tab pos="750834" algn="l"/>
                <a:tab pos="1714591" algn="l"/>
              </a:tabLst>
              <a:defRPr/>
            </a:pPr>
            <a:endParaRPr lang="en-US" sz="1459">
              <a:solidFill>
                <a:srgbClr val="231F20"/>
              </a:solidFill>
              <a:latin typeface="Segoe UI"/>
            </a:endParaRPr>
          </a:p>
          <a:p>
            <a:pPr defTabSz="806867">
              <a:lnSpc>
                <a:spcPts val="1754"/>
              </a:lnSpc>
              <a:tabLst>
                <a:tab pos="212923" algn="l"/>
                <a:tab pos="515498" algn="l"/>
                <a:tab pos="750834" algn="l"/>
                <a:tab pos="1714591" algn="l"/>
              </a:tabLst>
              <a:defRPr/>
            </a:pPr>
            <a:r>
              <a:rPr lang="en-US" sz="1459">
                <a:solidFill>
                  <a:srgbClr val="231F20"/>
                </a:solidFill>
                <a:latin typeface="Segoe UI"/>
              </a:rPr>
              <a:t>		</a:t>
            </a:r>
            <a:r>
              <a:rPr lang="en-US" sz="1459" b="1">
                <a:solidFill>
                  <a:srgbClr val="231F20"/>
                </a:solidFill>
                <a:latin typeface="Segoe UI"/>
              </a:rPr>
              <a:t>–  </a:t>
            </a:r>
            <a:r>
              <a:rPr lang="en-US" sz="1459" i="1">
                <a:solidFill>
                  <a:srgbClr val="231F20"/>
                </a:solidFill>
                <a:latin typeface="Segoe UI"/>
              </a:rPr>
              <a:t>Introduction to MPEG-7:  Multimedia Content Description Interface</a:t>
            </a:r>
          </a:p>
          <a:p>
            <a:pPr defTabSz="806867">
              <a:lnSpc>
                <a:spcPts val="1653"/>
              </a:lnSpc>
              <a:tabLst>
                <a:tab pos="212923" algn="l"/>
                <a:tab pos="515498" algn="l"/>
                <a:tab pos="750834" algn="l"/>
                <a:tab pos="1714591" algn="l"/>
              </a:tabLst>
              <a:defRPr/>
            </a:pPr>
            <a:r>
              <a:rPr lang="en-US" sz="1459" i="1">
                <a:solidFill>
                  <a:srgbClr val="231F20"/>
                </a:solidFill>
                <a:latin typeface="Segoe UI"/>
              </a:rPr>
              <a:t>			</a:t>
            </a:r>
            <a:r>
              <a:rPr lang="en-US" sz="1459">
                <a:solidFill>
                  <a:srgbClr val="231F20"/>
                </a:solidFill>
                <a:latin typeface="Segoe UI"/>
              </a:rPr>
              <a:t>by B.S. Manjunath et al.</a:t>
            </a:r>
          </a:p>
        </p:txBody>
      </p:sp>
      <p:sp>
        <p:nvSpPr>
          <p:cNvPr id="6" name="TextBox 5"/>
          <p:cNvSpPr txBox="1"/>
          <p:nvPr/>
        </p:nvSpPr>
        <p:spPr>
          <a:xfrm>
            <a:off x="2682649" y="3317704"/>
            <a:ext cx="1119602" cy="225126"/>
          </a:xfrm>
          <a:prstGeom prst="rect">
            <a:avLst/>
          </a:prstGeom>
          <a:noFill/>
        </p:spPr>
        <p:txBody>
          <a:bodyPr vert="horz" wrap="none" lIns="0" tIns="0" rIns="0" bIns="0" rtlCol="0">
            <a:spAutoFit/>
          </a:bodyPr>
          <a:lstStyle/>
          <a:p>
            <a:pPr>
              <a:lnSpc>
                <a:spcPts val="1896"/>
              </a:lnSpc>
            </a:pPr>
            <a:r>
              <a:rPr lang="en-US" sz="1459" i="1">
                <a:solidFill>
                  <a:srgbClr val="231F20"/>
                </a:solidFill>
                <a:latin typeface="Segoe UI"/>
              </a:rPr>
              <a:t>•  </a:t>
            </a:r>
            <a:r>
              <a:rPr lang="en-US" sz="1459" b="1">
                <a:solidFill>
                  <a:srgbClr val="231F20"/>
                </a:solidFill>
                <a:latin typeface="Segoe UI"/>
              </a:rPr>
              <a:t>Web  sites:</a:t>
            </a:r>
          </a:p>
        </p:txBody>
      </p:sp>
      <p:sp>
        <p:nvSpPr>
          <p:cNvPr id="7" name="TextBox 6"/>
          <p:cNvSpPr txBox="1"/>
          <p:nvPr/>
        </p:nvSpPr>
        <p:spPr>
          <a:xfrm>
            <a:off x="4225084" y="3317704"/>
            <a:ext cx="3852850" cy="225126"/>
          </a:xfrm>
          <a:prstGeom prst="rect">
            <a:avLst/>
          </a:prstGeom>
          <a:noFill/>
        </p:spPr>
        <p:txBody>
          <a:bodyPr vert="horz" wrap="none" lIns="0" tIns="0" rIns="0" bIns="0" rtlCol="0">
            <a:spAutoFit/>
          </a:bodyPr>
          <a:lstStyle/>
          <a:p>
            <a:pPr>
              <a:lnSpc>
                <a:spcPts val="1896"/>
              </a:lnSpc>
            </a:pPr>
            <a:r>
              <a:rPr lang="en-US" sz="1459" i="1">
                <a:solidFill>
                  <a:srgbClr val="0000FF"/>
                </a:solidFill>
                <a:latin typeface="Segoe UI"/>
              </a:rPr>
              <a:t>−→ </a:t>
            </a:r>
            <a:r>
              <a:rPr lang="en-US" sz="1459">
                <a:solidFill>
                  <a:srgbClr val="0000FF"/>
                </a:solidFill>
                <a:latin typeface="Segoe UI"/>
              </a:rPr>
              <a:t>Link to Further Exploration for Chapter 12..</a:t>
            </a:r>
          </a:p>
        </p:txBody>
      </p:sp>
      <p:sp>
        <p:nvSpPr>
          <p:cNvPr id="8" name="TextBox 7"/>
          <p:cNvSpPr txBox="1"/>
          <p:nvPr/>
        </p:nvSpPr>
        <p:spPr>
          <a:xfrm>
            <a:off x="9095574" y="3364377"/>
            <a:ext cx="573875" cy="167418"/>
          </a:xfrm>
          <a:prstGeom prst="rect">
            <a:avLst/>
          </a:prstGeom>
          <a:noFill/>
        </p:spPr>
        <p:txBody>
          <a:bodyPr vert="horz" wrap="none" lIns="0" tIns="0" rIns="0" bIns="0" rtlCol="0">
            <a:spAutoFit/>
          </a:bodyPr>
          <a:lstStyle/>
          <a:p>
            <a:pPr>
              <a:lnSpc>
                <a:spcPts val="1254"/>
              </a:lnSpc>
            </a:pPr>
            <a:r>
              <a:rPr lang="en-US" sz="1459">
                <a:solidFill>
                  <a:srgbClr val="231F20"/>
                </a:solidFill>
                <a:latin typeface="Segoe UI"/>
              </a:rPr>
              <a:t>includ-</a:t>
            </a:r>
          </a:p>
        </p:txBody>
      </p:sp>
      <p:sp>
        <p:nvSpPr>
          <p:cNvPr id="9" name="TextBox 8"/>
          <p:cNvSpPr txBox="1"/>
          <p:nvPr/>
        </p:nvSpPr>
        <p:spPr>
          <a:xfrm>
            <a:off x="2892493" y="3572740"/>
            <a:ext cx="6034537" cy="2616101"/>
          </a:xfrm>
          <a:prstGeom prst="rect">
            <a:avLst/>
          </a:prstGeom>
          <a:noFill/>
        </p:spPr>
        <p:txBody>
          <a:bodyPr vert="horz" wrap="none" lIns="0" tIns="0" rIns="0" bIns="0" rtlCol="0">
            <a:spAutoFit/>
          </a:bodyPr>
          <a:lstStyle/>
          <a:p>
            <a:pPr defTabSz="806867">
              <a:lnSpc>
                <a:spcPts val="1254"/>
              </a:lnSpc>
              <a:tabLst>
                <a:tab pos="89652" algn="l"/>
                <a:tab pos="336194" algn="l"/>
              </a:tabLst>
              <a:defRPr/>
            </a:pPr>
            <a:r>
              <a:rPr lang="en-US" sz="1459" dirty="0" err="1">
                <a:solidFill>
                  <a:srgbClr val="231F20"/>
                </a:solidFill>
                <a:latin typeface="Segoe UI"/>
              </a:rPr>
              <a:t>ing</a:t>
            </a:r>
            <a:r>
              <a:rPr lang="en-US" sz="1459" dirty="0">
                <a:solidFill>
                  <a:srgbClr val="231F20"/>
                </a:solidFill>
                <a:latin typeface="Segoe UI"/>
              </a:rPr>
              <a:t>:</a:t>
            </a: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2132"/>
              </a:lnSpc>
              <a:tabLst>
                <a:tab pos="89652" algn="l"/>
                <a:tab pos="336194" algn="l"/>
              </a:tabLst>
              <a:defRPr/>
            </a:pPr>
            <a:r>
              <a:rPr lang="en-US" sz="1459" dirty="0">
                <a:solidFill>
                  <a:srgbClr val="231F20"/>
                </a:solidFill>
                <a:latin typeface="Segoe UI"/>
              </a:rPr>
              <a:t>	</a:t>
            </a:r>
            <a:r>
              <a:rPr lang="en-US" sz="1459" b="1" dirty="0">
                <a:solidFill>
                  <a:srgbClr val="231F20"/>
                </a:solidFill>
                <a:latin typeface="Segoe UI"/>
              </a:rPr>
              <a:t>–  </a:t>
            </a:r>
            <a:r>
              <a:rPr lang="en-US" sz="1459" dirty="0">
                <a:solidFill>
                  <a:srgbClr val="231F20"/>
                </a:solidFill>
                <a:latin typeface="Segoe UI"/>
              </a:rPr>
              <a:t>The MPEG home page</a:t>
            </a: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1754"/>
              </a:lnSpc>
              <a:tabLst>
                <a:tab pos="89652" algn="l"/>
                <a:tab pos="336194" algn="l"/>
              </a:tabLst>
              <a:defRPr/>
            </a:pPr>
            <a:r>
              <a:rPr lang="en-US" sz="1459" dirty="0">
                <a:solidFill>
                  <a:srgbClr val="231F20"/>
                </a:solidFill>
                <a:latin typeface="Segoe UI"/>
              </a:rPr>
              <a:t>	</a:t>
            </a:r>
            <a:r>
              <a:rPr lang="en-US" sz="1459" b="1" dirty="0">
                <a:solidFill>
                  <a:srgbClr val="231F20"/>
                </a:solidFill>
                <a:latin typeface="Segoe UI"/>
              </a:rPr>
              <a:t>–  </a:t>
            </a:r>
            <a:r>
              <a:rPr lang="en-US" sz="1459" dirty="0">
                <a:solidFill>
                  <a:srgbClr val="231F20"/>
                </a:solidFill>
                <a:latin typeface="Segoe UI"/>
              </a:rPr>
              <a:t>The MPEG FAQ page</a:t>
            </a: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1754"/>
              </a:lnSpc>
              <a:tabLst>
                <a:tab pos="89652" algn="l"/>
                <a:tab pos="336194" algn="l"/>
              </a:tabLst>
              <a:defRPr/>
            </a:pPr>
            <a:r>
              <a:rPr lang="en-US" sz="1459" dirty="0">
                <a:solidFill>
                  <a:srgbClr val="231F20"/>
                </a:solidFill>
                <a:latin typeface="Segoe UI"/>
              </a:rPr>
              <a:t>	</a:t>
            </a:r>
            <a:r>
              <a:rPr lang="en-US" sz="1459" b="1" dirty="0">
                <a:solidFill>
                  <a:srgbClr val="231F20"/>
                </a:solidFill>
                <a:latin typeface="Segoe UI"/>
              </a:rPr>
              <a:t>–  </a:t>
            </a:r>
            <a:r>
              <a:rPr lang="en-US" sz="1459" dirty="0">
                <a:solidFill>
                  <a:srgbClr val="231F20"/>
                </a:solidFill>
                <a:latin typeface="Segoe UI"/>
              </a:rPr>
              <a:t>Overviews, tutorials, and working documents of MPEG-4</a:t>
            </a: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1754"/>
              </a:lnSpc>
              <a:tabLst>
                <a:tab pos="89652" algn="l"/>
                <a:tab pos="336194" algn="l"/>
              </a:tabLst>
              <a:defRPr/>
            </a:pPr>
            <a:r>
              <a:rPr lang="en-US" sz="1459" dirty="0">
                <a:solidFill>
                  <a:srgbClr val="231F20"/>
                </a:solidFill>
                <a:latin typeface="Segoe UI"/>
              </a:rPr>
              <a:t>	</a:t>
            </a:r>
            <a:r>
              <a:rPr lang="en-US" sz="1459" b="1" dirty="0">
                <a:solidFill>
                  <a:srgbClr val="231F20"/>
                </a:solidFill>
                <a:latin typeface="Segoe UI"/>
              </a:rPr>
              <a:t>–  </a:t>
            </a:r>
            <a:r>
              <a:rPr lang="en-US" sz="1459" dirty="0">
                <a:solidFill>
                  <a:srgbClr val="231F20"/>
                </a:solidFill>
                <a:latin typeface="Segoe UI"/>
              </a:rPr>
              <a:t>Tutorials on MPEG-4 Part 10/H.264</a:t>
            </a: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1754"/>
              </a:lnSpc>
              <a:tabLst>
                <a:tab pos="89652" algn="l"/>
                <a:tab pos="336194" algn="l"/>
              </a:tabLst>
              <a:defRPr/>
            </a:pPr>
            <a:r>
              <a:rPr lang="en-US" sz="1459" dirty="0">
                <a:solidFill>
                  <a:srgbClr val="231F20"/>
                </a:solidFill>
                <a:latin typeface="Segoe UI"/>
              </a:rPr>
              <a:t>	</a:t>
            </a:r>
            <a:r>
              <a:rPr lang="en-US" sz="1459" b="1" dirty="0">
                <a:solidFill>
                  <a:srgbClr val="231F20"/>
                </a:solidFill>
                <a:latin typeface="Segoe UI"/>
              </a:rPr>
              <a:t>–  </a:t>
            </a:r>
            <a:r>
              <a:rPr lang="en-US" sz="1459" dirty="0">
                <a:solidFill>
                  <a:srgbClr val="231F20"/>
                </a:solidFill>
                <a:latin typeface="Segoe UI"/>
              </a:rPr>
              <a:t>Overviews of MPEG-7 and working documents for MPEG-21</a:t>
            </a:r>
          </a:p>
          <a:p>
            <a:pPr defTabSz="806867">
              <a:lnSpc>
                <a:spcPts val="882"/>
              </a:lnSpc>
              <a:tabLst>
                <a:tab pos="89652" algn="l"/>
                <a:tab pos="336194" algn="l"/>
              </a:tabLst>
              <a:defRPr/>
            </a:pPr>
            <a:endParaRPr lang="en-US" sz="1459" dirty="0">
              <a:solidFill>
                <a:srgbClr val="231F20"/>
              </a:solidFill>
              <a:latin typeface="Segoe UI"/>
            </a:endParaRPr>
          </a:p>
          <a:p>
            <a:pPr defTabSz="806867">
              <a:lnSpc>
                <a:spcPts val="1754"/>
              </a:lnSpc>
              <a:tabLst>
                <a:tab pos="89652" algn="l"/>
                <a:tab pos="336194" algn="l"/>
              </a:tabLst>
              <a:defRPr/>
            </a:pPr>
            <a:r>
              <a:rPr lang="en-US" sz="1459" dirty="0">
                <a:solidFill>
                  <a:srgbClr val="231F20"/>
                </a:solidFill>
                <a:latin typeface="Segoe UI"/>
              </a:rPr>
              <a:t>	</a:t>
            </a:r>
            <a:r>
              <a:rPr lang="en-US" sz="1459" b="1" dirty="0">
                <a:solidFill>
                  <a:srgbClr val="231F20"/>
                </a:solidFill>
                <a:latin typeface="Segoe UI"/>
              </a:rPr>
              <a:t>–  </a:t>
            </a:r>
            <a:r>
              <a:rPr lang="en-US" sz="1459" dirty="0">
                <a:solidFill>
                  <a:srgbClr val="231F20"/>
                </a:solidFill>
                <a:latin typeface="Segoe UI"/>
              </a:rPr>
              <a:t>Documentation  for  XML  schemas  that  form  the  basis  of  MPEG-7</a:t>
            </a:r>
          </a:p>
          <a:p>
            <a:pPr defTabSz="806867">
              <a:lnSpc>
                <a:spcPts val="1653"/>
              </a:lnSpc>
              <a:tabLst>
                <a:tab pos="89652" algn="l"/>
                <a:tab pos="336194" algn="l"/>
              </a:tabLst>
              <a:defRPr/>
            </a:pPr>
            <a:r>
              <a:rPr lang="en-US" sz="1459" dirty="0">
                <a:solidFill>
                  <a:srgbClr val="231F20"/>
                </a:solidFill>
                <a:latin typeface="Segoe UI"/>
              </a:rPr>
              <a:t>		DDL</a:t>
            </a:r>
          </a:p>
        </p:txBody>
      </p:sp>
      <p:sp>
        <p:nvSpPr>
          <p:cNvPr id="13" name="Footer Placeholder 12">
            <a:extLst>
              <a:ext uri="{FF2B5EF4-FFF2-40B4-BE49-F238E27FC236}">
                <a16:creationId xmlns:a16="http://schemas.microsoft.com/office/drawing/2014/main" id="{0110999D-50FE-4B60-8556-4C37C07F66D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0670432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030476"/>
            <a:ext cx="7772400"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14</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Multimedia Networking: IP, TCP, UDP</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Network Address Translation and Firewall</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Explain network layers and protocols relevant to multimedia.</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Address issues with network address translation and firewall.</a:t>
            </a:r>
            <a:endParaRPr lang="en-GB" altLang="en-US" sz="1588" dirty="0"/>
          </a:p>
        </p:txBody>
      </p:sp>
    </p:spTree>
    <p:extLst>
      <p:ext uri="{BB962C8B-B14F-4D97-AF65-F5344CB8AC3E}">
        <p14:creationId xmlns:p14="http://schemas.microsoft.com/office/powerpoint/2010/main" val="46183587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3438" y="1431421"/>
            <a:ext cx="5907711" cy="635732"/>
          </a:xfrm>
          <a:prstGeom prst="rect">
            <a:avLst/>
          </a:prstGeom>
        </p:spPr>
        <p:txBody>
          <a:bodyPr vert="horz" wrap="square" lIns="0" tIns="45384" rIns="0" bIns="0" rtlCol="0">
            <a:spAutoFit/>
          </a:bodyPr>
          <a:lstStyle/>
          <a:p>
            <a:pPr marL="868502" marR="4483" indent="-321066">
              <a:lnSpc>
                <a:spcPts val="2312"/>
              </a:lnSpc>
              <a:spcBef>
                <a:spcPts val="357"/>
              </a:spcBef>
            </a:pPr>
            <a:r>
              <a:rPr spc="-18" dirty="0"/>
              <a:t>Network </a:t>
            </a:r>
            <a:r>
              <a:rPr spc="-9" dirty="0"/>
              <a:t>Services and </a:t>
            </a:r>
            <a:r>
              <a:rPr spc="-22" dirty="0"/>
              <a:t>Protocols for </a:t>
            </a:r>
            <a:r>
              <a:rPr spc="-468" dirty="0"/>
              <a:t> </a:t>
            </a:r>
            <a:r>
              <a:rPr spc="-13" dirty="0"/>
              <a:t>Multimedia</a:t>
            </a:r>
            <a:r>
              <a:rPr spc="-22" dirty="0"/>
              <a:t> </a:t>
            </a:r>
            <a:r>
              <a:rPr spc="-13" dirty="0"/>
              <a:t>Communications</a:t>
            </a:r>
          </a:p>
        </p:txBody>
      </p:sp>
      <p:sp>
        <p:nvSpPr>
          <p:cNvPr id="3" name="object 3"/>
          <p:cNvSpPr txBox="1"/>
          <p:nvPr/>
        </p:nvSpPr>
        <p:spPr>
          <a:xfrm>
            <a:off x="2963808" y="2390481"/>
            <a:ext cx="3846419" cy="1013302"/>
          </a:xfrm>
          <a:prstGeom prst="rect">
            <a:avLst/>
          </a:prstGeom>
        </p:spPr>
        <p:txBody>
          <a:bodyPr vert="horz" wrap="square" lIns="0" tIns="56590" rIns="0" bIns="0" rtlCol="0">
            <a:spAutoFit/>
          </a:bodyPr>
          <a:lstStyle/>
          <a:p>
            <a:pPr marL="123271" indent="-112625" defTabSz="806867">
              <a:spcBef>
                <a:spcPts val="446"/>
              </a:spcBef>
              <a:buFont typeface="Arial MT"/>
              <a:buChar char="•"/>
              <a:tabLst>
                <a:tab pos="123832" algn="l"/>
              </a:tabLst>
            </a:pPr>
            <a:r>
              <a:rPr sz="1324" spc="-18" dirty="0">
                <a:solidFill>
                  <a:prstClr val="black"/>
                </a:solidFill>
                <a:latin typeface="Calibri"/>
                <a:cs typeface="Calibri"/>
              </a:rPr>
              <a:t>Protocol</a:t>
            </a:r>
            <a:r>
              <a:rPr sz="1324" spc="-4" dirty="0">
                <a:solidFill>
                  <a:prstClr val="black"/>
                </a:solidFill>
                <a:latin typeface="Calibri"/>
                <a:cs typeface="Calibri"/>
              </a:rPr>
              <a:t> </a:t>
            </a:r>
            <a:r>
              <a:rPr sz="1324" spc="-18" dirty="0">
                <a:solidFill>
                  <a:prstClr val="black"/>
                </a:solidFill>
                <a:latin typeface="Calibri"/>
                <a:cs typeface="Calibri"/>
              </a:rPr>
              <a:t>Layers</a:t>
            </a:r>
            <a:r>
              <a:rPr sz="1324" spc="-4" dirty="0">
                <a:solidFill>
                  <a:prstClr val="black"/>
                </a:solidFill>
                <a:latin typeface="Calibri"/>
                <a:cs typeface="Calibri"/>
              </a:rPr>
              <a:t> </a:t>
            </a:r>
            <a:r>
              <a:rPr sz="1324" spc="-9" dirty="0">
                <a:solidFill>
                  <a:prstClr val="black"/>
                </a:solidFill>
                <a:latin typeface="Calibri"/>
                <a:cs typeface="Calibri"/>
              </a:rPr>
              <a:t>of</a:t>
            </a:r>
            <a:r>
              <a:rPr sz="1324" spc="-4" dirty="0">
                <a:solidFill>
                  <a:prstClr val="black"/>
                </a:solidFill>
                <a:latin typeface="Calibri"/>
                <a:cs typeface="Calibri"/>
              </a:rPr>
              <a:t> </a:t>
            </a:r>
            <a:r>
              <a:rPr sz="1324" spc="-13" dirty="0">
                <a:solidFill>
                  <a:prstClr val="black"/>
                </a:solidFill>
                <a:latin typeface="Calibri"/>
                <a:cs typeface="Calibri"/>
              </a:rPr>
              <a:t>Computer</a:t>
            </a:r>
            <a:r>
              <a:rPr sz="1324" spc="-4" dirty="0">
                <a:solidFill>
                  <a:prstClr val="black"/>
                </a:solidFill>
                <a:latin typeface="Calibri"/>
                <a:cs typeface="Calibri"/>
              </a:rPr>
              <a:t> </a:t>
            </a:r>
            <a:r>
              <a:rPr sz="1324" spc="-13" dirty="0">
                <a:solidFill>
                  <a:prstClr val="black"/>
                </a:solidFill>
                <a:latin typeface="Calibri"/>
                <a:cs typeface="Calibri"/>
              </a:rPr>
              <a:t>Communication</a:t>
            </a:r>
            <a:r>
              <a:rPr sz="1324" spc="-9" dirty="0">
                <a:solidFill>
                  <a:prstClr val="black"/>
                </a:solidFill>
                <a:latin typeface="Calibri"/>
                <a:cs typeface="Calibri"/>
              </a:rPr>
              <a:t> </a:t>
            </a:r>
            <a:r>
              <a:rPr sz="1324" spc="-13" dirty="0">
                <a:solidFill>
                  <a:prstClr val="black"/>
                </a:solidFill>
                <a:latin typeface="Calibri"/>
                <a:cs typeface="Calibri"/>
              </a:rPr>
              <a:t>Networks</a:t>
            </a:r>
            <a:endParaRPr sz="1324">
              <a:solidFill>
                <a:prstClr val="black"/>
              </a:solidFill>
              <a:latin typeface="Calibri"/>
              <a:cs typeface="Calibri"/>
            </a:endParaRPr>
          </a:p>
          <a:p>
            <a:pPr marL="123271" indent="-112625" defTabSz="806867">
              <a:spcBef>
                <a:spcPts val="361"/>
              </a:spcBef>
              <a:buFont typeface="Arial MT"/>
              <a:buChar char="•"/>
              <a:tabLst>
                <a:tab pos="123832" algn="l"/>
              </a:tabLst>
            </a:pPr>
            <a:r>
              <a:rPr sz="1324" spc="-9" dirty="0">
                <a:solidFill>
                  <a:prstClr val="black"/>
                </a:solidFill>
                <a:latin typeface="Calibri"/>
                <a:cs typeface="Calibri"/>
              </a:rPr>
              <a:t>Multicast</a:t>
            </a:r>
            <a:endParaRPr sz="1324">
              <a:solidFill>
                <a:prstClr val="black"/>
              </a:solidFill>
              <a:latin typeface="Calibri"/>
              <a:cs typeface="Calibri"/>
            </a:endParaRPr>
          </a:p>
          <a:p>
            <a:pPr marL="123271" indent="-112625" defTabSz="806867">
              <a:spcBef>
                <a:spcPts val="357"/>
              </a:spcBef>
              <a:buFont typeface="Arial MT"/>
              <a:buChar char="•"/>
              <a:tabLst>
                <a:tab pos="123832" algn="l"/>
              </a:tabLst>
            </a:pPr>
            <a:r>
              <a:rPr sz="1324" spc="-9" dirty="0">
                <a:solidFill>
                  <a:prstClr val="black"/>
                </a:solidFill>
                <a:latin typeface="Calibri"/>
                <a:cs typeface="Calibri"/>
              </a:rPr>
              <a:t>QoS</a:t>
            </a:r>
            <a:r>
              <a:rPr sz="1324" spc="-18" dirty="0">
                <a:solidFill>
                  <a:prstClr val="black"/>
                </a:solidFill>
                <a:latin typeface="Calibri"/>
                <a:cs typeface="Calibri"/>
              </a:rPr>
              <a:t> </a:t>
            </a:r>
            <a:r>
              <a:rPr sz="1324" spc="-9" dirty="0">
                <a:solidFill>
                  <a:prstClr val="black"/>
                </a:solidFill>
                <a:latin typeface="Calibri"/>
                <a:cs typeface="Calibri"/>
              </a:rPr>
              <a:t>(Quality</a:t>
            </a:r>
            <a:r>
              <a:rPr sz="1324" spc="-26" dirty="0">
                <a:solidFill>
                  <a:prstClr val="black"/>
                </a:solidFill>
                <a:latin typeface="Calibri"/>
                <a:cs typeface="Calibri"/>
              </a:rPr>
              <a:t> </a:t>
            </a:r>
            <a:r>
              <a:rPr sz="1324" spc="-9" dirty="0">
                <a:solidFill>
                  <a:prstClr val="black"/>
                </a:solidFill>
                <a:latin typeface="Calibri"/>
                <a:cs typeface="Calibri"/>
              </a:rPr>
              <a:t>of</a:t>
            </a:r>
            <a:r>
              <a:rPr sz="1324" spc="-18" dirty="0">
                <a:solidFill>
                  <a:prstClr val="black"/>
                </a:solidFill>
                <a:latin typeface="Calibri"/>
                <a:cs typeface="Calibri"/>
              </a:rPr>
              <a:t> </a:t>
            </a:r>
            <a:r>
              <a:rPr sz="1324" spc="-4" dirty="0">
                <a:solidFill>
                  <a:prstClr val="black"/>
                </a:solidFill>
                <a:latin typeface="Calibri"/>
                <a:cs typeface="Calibri"/>
              </a:rPr>
              <a:t>Service)</a:t>
            </a:r>
            <a:endParaRPr sz="1324">
              <a:solidFill>
                <a:prstClr val="black"/>
              </a:solidFill>
              <a:latin typeface="Calibri"/>
              <a:cs typeface="Calibri"/>
            </a:endParaRPr>
          </a:p>
          <a:p>
            <a:pPr marL="123271" indent="-112625" defTabSz="806867">
              <a:spcBef>
                <a:spcPts val="278"/>
              </a:spcBef>
              <a:buFont typeface="Arial MT"/>
              <a:buChar char="•"/>
              <a:tabLst>
                <a:tab pos="123832" algn="l"/>
              </a:tabLst>
            </a:pPr>
            <a:r>
              <a:rPr sz="1324" spc="-13" dirty="0">
                <a:solidFill>
                  <a:prstClr val="black"/>
                </a:solidFill>
                <a:latin typeface="Calibri"/>
                <a:cs typeface="Calibri"/>
              </a:rPr>
              <a:t>RTSP</a:t>
            </a:r>
            <a:r>
              <a:rPr sz="1324" spc="-40" dirty="0">
                <a:solidFill>
                  <a:prstClr val="black"/>
                </a:solidFill>
                <a:latin typeface="Calibri"/>
                <a:cs typeface="Calibri"/>
              </a:rPr>
              <a:t> </a:t>
            </a:r>
            <a:r>
              <a:rPr sz="1324" spc="-13" dirty="0">
                <a:solidFill>
                  <a:prstClr val="black"/>
                </a:solidFill>
                <a:latin typeface="Calibri"/>
                <a:cs typeface="Calibri"/>
              </a:rPr>
              <a:t>Operation</a:t>
            </a:r>
            <a:endParaRPr sz="1324">
              <a:solidFill>
                <a:prstClr val="black"/>
              </a:solidFill>
              <a:latin typeface="Calibri"/>
              <a:cs typeface="Calibri"/>
            </a:endParaRPr>
          </a:p>
        </p:txBody>
      </p:sp>
      <p:sp>
        <p:nvSpPr>
          <p:cNvPr id="6" name="Footer Placeholder 5">
            <a:extLst>
              <a:ext uri="{FF2B5EF4-FFF2-40B4-BE49-F238E27FC236}">
                <a16:creationId xmlns:a16="http://schemas.microsoft.com/office/drawing/2014/main" id="{53EC557A-486B-4832-9782-A597569AF02A}"/>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176078563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3438" y="1431421"/>
            <a:ext cx="5907711" cy="635732"/>
          </a:xfrm>
          <a:prstGeom prst="rect">
            <a:avLst/>
          </a:prstGeom>
        </p:spPr>
        <p:txBody>
          <a:bodyPr vert="horz" wrap="square" lIns="0" tIns="45384" rIns="0" bIns="0" rtlCol="0">
            <a:spAutoFit/>
          </a:bodyPr>
          <a:lstStyle/>
          <a:p>
            <a:pPr marL="1919670" marR="4483" indent="-1906783">
              <a:lnSpc>
                <a:spcPts val="2312"/>
              </a:lnSpc>
              <a:spcBef>
                <a:spcPts val="357"/>
              </a:spcBef>
            </a:pPr>
            <a:r>
              <a:rPr spc="-22" dirty="0"/>
              <a:t>Protocol</a:t>
            </a:r>
            <a:r>
              <a:rPr spc="-13" dirty="0"/>
              <a:t> </a:t>
            </a:r>
            <a:r>
              <a:rPr spc="-31" dirty="0"/>
              <a:t>Layers</a:t>
            </a:r>
            <a:r>
              <a:rPr spc="-22" dirty="0"/>
              <a:t> </a:t>
            </a:r>
            <a:r>
              <a:rPr spc="-9" dirty="0"/>
              <a:t>of</a:t>
            </a:r>
            <a:r>
              <a:rPr spc="-22" dirty="0"/>
              <a:t> </a:t>
            </a:r>
            <a:r>
              <a:rPr spc="-18" dirty="0"/>
              <a:t>Computer </a:t>
            </a:r>
            <a:r>
              <a:rPr spc="-13" dirty="0"/>
              <a:t>Communication </a:t>
            </a:r>
            <a:r>
              <a:rPr spc="-468" dirty="0"/>
              <a:t> </a:t>
            </a:r>
            <a:r>
              <a:rPr spc="-22" dirty="0"/>
              <a:t>Networks</a:t>
            </a:r>
          </a:p>
        </p:txBody>
      </p:sp>
      <p:sp>
        <p:nvSpPr>
          <p:cNvPr id="3" name="object 3"/>
          <p:cNvSpPr txBox="1"/>
          <p:nvPr/>
        </p:nvSpPr>
        <p:spPr>
          <a:xfrm>
            <a:off x="2963808" y="2396751"/>
            <a:ext cx="3949513" cy="1859703"/>
          </a:xfrm>
          <a:prstGeom prst="rect">
            <a:avLst/>
          </a:prstGeom>
        </p:spPr>
        <p:txBody>
          <a:bodyPr vert="horz" wrap="square" lIns="0" tIns="62193" rIns="0" bIns="0" rtlCol="0">
            <a:spAutoFit/>
          </a:bodyPr>
          <a:lstStyle/>
          <a:p>
            <a:pPr marL="123271" indent="-112625" defTabSz="806867">
              <a:spcBef>
                <a:spcPts val="490"/>
              </a:spcBef>
              <a:buFont typeface="Arial MT"/>
              <a:buChar char="•"/>
              <a:tabLst>
                <a:tab pos="123832" algn="l"/>
              </a:tabLst>
            </a:pPr>
            <a:r>
              <a:rPr sz="1147" spc="9" dirty="0">
                <a:solidFill>
                  <a:prstClr val="black"/>
                </a:solidFill>
                <a:latin typeface="Times New Roman"/>
                <a:cs typeface="Times New Roman"/>
              </a:rPr>
              <a:t>The</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OSI</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Reference</a:t>
            </a:r>
            <a:r>
              <a:rPr sz="1147" spc="22" dirty="0">
                <a:solidFill>
                  <a:prstClr val="black"/>
                </a:solidFill>
                <a:latin typeface="Times New Roman"/>
                <a:cs typeface="Times New Roman"/>
              </a:rPr>
              <a:t> </a:t>
            </a:r>
            <a:r>
              <a:rPr sz="1147" spc="13" dirty="0">
                <a:solidFill>
                  <a:prstClr val="black"/>
                </a:solidFill>
                <a:latin typeface="Times New Roman"/>
                <a:cs typeface="Times New Roman"/>
              </a:rPr>
              <a:t>Model </a:t>
            </a:r>
            <a:r>
              <a:rPr sz="1147" spc="9" dirty="0">
                <a:solidFill>
                  <a:prstClr val="black"/>
                </a:solidFill>
                <a:latin typeface="Times New Roman"/>
                <a:cs typeface="Times New Roman"/>
              </a:rPr>
              <a:t>has</a:t>
            </a:r>
            <a:r>
              <a:rPr sz="1147" spc="18" dirty="0">
                <a:solidFill>
                  <a:prstClr val="black"/>
                </a:solidFill>
                <a:latin typeface="Times New Roman"/>
                <a:cs typeface="Times New Roman"/>
              </a:rPr>
              <a:t> </a:t>
            </a:r>
            <a:r>
              <a:rPr sz="1147" spc="4" dirty="0">
                <a:solidFill>
                  <a:prstClr val="black"/>
                </a:solidFill>
                <a:latin typeface="Times New Roman"/>
                <a:cs typeface="Times New Roman"/>
              </a:rPr>
              <a:t>the</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following</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networking</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layers:</a:t>
            </a:r>
            <a:endParaRPr sz="1147">
              <a:solidFill>
                <a:prstClr val="black"/>
              </a:solidFill>
              <a:latin typeface="Times New Roman"/>
              <a:cs typeface="Times New Roman"/>
            </a:endParaRPr>
          </a:p>
          <a:p>
            <a:pPr marL="397270" lvl="1" indent="-87411" defTabSz="806867">
              <a:spcBef>
                <a:spcPts val="401"/>
              </a:spcBef>
              <a:buFontTx/>
              <a:buChar char="-"/>
              <a:tabLst>
                <a:tab pos="397830" algn="l"/>
              </a:tabLst>
            </a:pPr>
            <a:r>
              <a:rPr sz="1147" spc="9" dirty="0">
                <a:solidFill>
                  <a:prstClr val="black"/>
                </a:solidFill>
                <a:latin typeface="Times New Roman"/>
                <a:cs typeface="Times New Roman"/>
              </a:rPr>
              <a:t>Physical</a:t>
            </a:r>
            <a:r>
              <a:rPr sz="1147" spc="-49"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a:p>
            <a:pPr marL="397270" lvl="1" indent="-87411" defTabSz="806867">
              <a:spcBef>
                <a:spcPts val="468"/>
              </a:spcBef>
              <a:buFontTx/>
              <a:buChar char="-"/>
              <a:tabLst>
                <a:tab pos="397830" algn="l"/>
              </a:tabLst>
            </a:pPr>
            <a:r>
              <a:rPr sz="1147" spc="9" dirty="0">
                <a:solidFill>
                  <a:prstClr val="black"/>
                </a:solidFill>
                <a:latin typeface="Times New Roman"/>
                <a:cs typeface="Times New Roman"/>
              </a:rPr>
              <a:t>Data</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link</a:t>
            </a:r>
            <a:r>
              <a:rPr sz="1147" spc="-13"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a:p>
            <a:pPr marL="397270" lvl="1" indent="-87411" defTabSz="806867">
              <a:spcBef>
                <a:spcPts val="401"/>
              </a:spcBef>
              <a:buFontTx/>
              <a:buChar char="-"/>
              <a:tabLst>
                <a:tab pos="397830" algn="l"/>
              </a:tabLst>
            </a:pPr>
            <a:r>
              <a:rPr sz="1147" spc="9" dirty="0">
                <a:solidFill>
                  <a:prstClr val="black"/>
                </a:solidFill>
                <a:latin typeface="Times New Roman"/>
                <a:cs typeface="Times New Roman"/>
              </a:rPr>
              <a:t>Network</a:t>
            </a:r>
            <a:r>
              <a:rPr sz="1147" spc="-4"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a:p>
            <a:pPr marL="394468" lvl="1" indent="-84609" defTabSz="806867">
              <a:spcBef>
                <a:spcPts val="379"/>
              </a:spcBef>
              <a:buFontTx/>
              <a:buChar char="-"/>
              <a:tabLst>
                <a:tab pos="395028" algn="l"/>
              </a:tabLst>
            </a:pPr>
            <a:r>
              <a:rPr sz="1147" spc="4" dirty="0">
                <a:solidFill>
                  <a:prstClr val="black"/>
                </a:solidFill>
                <a:latin typeface="Times New Roman"/>
                <a:cs typeface="Times New Roman"/>
              </a:rPr>
              <a:t>Transport</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a:p>
            <a:pPr marL="397270" lvl="1" indent="-87411" defTabSz="806867">
              <a:spcBef>
                <a:spcPts val="401"/>
              </a:spcBef>
              <a:buFontTx/>
              <a:buChar char="-"/>
              <a:tabLst>
                <a:tab pos="397830" algn="l"/>
              </a:tabLst>
            </a:pPr>
            <a:r>
              <a:rPr sz="1147" spc="9" dirty="0">
                <a:solidFill>
                  <a:prstClr val="black"/>
                </a:solidFill>
                <a:latin typeface="Times New Roman"/>
                <a:cs typeface="Times New Roman"/>
              </a:rPr>
              <a:t>Session</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a:p>
            <a:pPr marL="397270" lvl="1" indent="-87411" defTabSz="806867">
              <a:spcBef>
                <a:spcPts val="383"/>
              </a:spcBef>
              <a:buFontTx/>
              <a:buChar char="-"/>
              <a:tabLst>
                <a:tab pos="397830" algn="l"/>
              </a:tabLst>
            </a:pPr>
            <a:r>
              <a:rPr sz="1147" spc="9" dirty="0">
                <a:solidFill>
                  <a:prstClr val="black"/>
                </a:solidFill>
                <a:latin typeface="Times New Roman"/>
                <a:cs typeface="Times New Roman"/>
              </a:rPr>
              <a:t>Presentation</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a:p>
            <a:pPr marL="389425" lvl="1" indent="-79006" defTabSz="806867">
              <a:spcBef>
                <a:spcPts val="485"/>
              </a:spcBef>
              <a:buFontTx/>
              <a:buChar char="-"/>
              <a:tabLst>
                <a:tab pos="389425" algn="l"/>
              </a:tabLst>
            </a:pPr>
            <a:r>
              <a:rPr sz="1147" spc="9" dirty="0">
                <a:solidFill>
                  <a:prstClr val="black"/>
                </a:solidFill>
                <a:latin typeface="Times New Roman"/>
                <a:cs typeface="Times New Roman"/>
              </a:rPr>
              <a:t>Application</a:t>
            </a:r>
            <a:r>
              <a:rPr sz="1147" spc="-4" dirty="0">
                <a:solidFill>
                  <a:prstClr val="black"/>
                </a:solidFill>
                <a:latin typeface="Times New Roman"/>
                <a:cs typeface="Times New Roman"/>
              </a:rPr>
              <a:t> </a:t>
            </a:r>
            <a:r>
              <a:rPr sz="1147" spc="9" dirty="0">
                <a:solidFill>
                  <a:prstClr val="black"/>
                </a:solidFill>
                <a:latin typeface="Times New Roman"/>
                <a:cs typeface="Times New Roman"/>
              </a:rPr>
              <a:t>layer</a:t>
            </a:r>
            <a:endParaRPr sz="1147">
              <a:solidFill>
                <a:prstClr val="black"/>
              </a:solidFill>
              <a:latin typeface="Times New Roman"/>
              <a:cs typeface="Times New Roman"/>
            </a:endParaRPr>
          </a:p>
        </p:txBody>
      </p:sp>
      <p:sp>
        <p:nvSpPr>
          <p:cNvPr id="4" name="object 4"/>
          <p:cNvSpPr txBox="1"/>
          <p:nvPr/>
        </p:nvSpPr>
        <p:spPr>
          <a:xfrm>
            <a:off x="2696056" y="5108847"/>
            <a:ext cx="2279837" cy="147058"/>
          </a:xfrm>
          <a:prstGeom prst="rect">
            <a:avLst/>
          </a:prstGeom>
        </p:spPr>
        <p:txBody>
          <a:bodyPr vert="horz" wrap="square" lIns="0" tIns="11206" rIns="0" bIns="0" rtlCol="0">
            <a:spAutoFit/>
          </a:bodyPr>
          <a:lstStyle/>
          <a:p>
            <a:pPr marL="11206" defTabSz="806867">
              <a:spcBef>
                <a:spcPts val="88"/>
              </a:spcBef>
            </a:pPr>
            <a:r>
              <a:rPr sz="882" spc="4" dirty="0">
                <a:solidFill>
                  <a:prstClr val="black"/>
                </a:solidFill>
                <a:latin typeface="Calibri"/>
                <a:cs typeface="Calibri"/>
              </a:rPr>
              <a:t>Ref:</a:t>
            </a:r>
            <a:r>
              <a:rPr sz="882" spc="9" dirty="0">
                <a:solidFill>
                  <a:prstClr val="black"/>
                </a:solidFill>
                <a:latin typeface="Calibri"/>
                <a:cs typeface="Calibri"/>
              </a:rPr>
              <a:t> Section</a:t>
            </a:r>
            <a:r>
              <a:rPr sz="882" spc="22" dirty="0">
                <a:solidFill>
                  <a:prstClr val="black"/>
                </a:solidFill>
                <a:latin typeface="Calibri"/>
                <a:cs typeface="Calibri"/>
              </a:rPr>
              <a:t> </a:t>
            </a:r>
            <a:r>
              <a:rPr sz="882" spc="9" dirty="0">
                <a:solidFill>
                  <a:prstClr val="black"/>
                </a:solidFill>
                <a:latin typeface="Calibri"/>
                <a:cs typeface="Calibri"/>
              </a:rPr>
              <a:t>15.1</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7" name="Footer Placeholder 6">
            <a:extLst>
              <a:ext uri="{FF2B5EF4-FFF2-40B4-BE49-F238E27FC236}">
                <a16:creationId xmlns:a16="http://schemas.microsoft.com/office/drawing/2014/main" id="{C0362A45-32CC-4975-94B0-784A97537219}"/>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128827113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50578" y="2302182"/>
            <a:ext cx="6713444" cy="2819960"/>
            <a:chOff x="897722" y="2609139"/>
            <a:chExt cx="7608570" cy="3195955"/>
          </a:xfrm>
        </p:grpSpPr>
        <p:sp>
          <p:nvSpPr>
            <p:cNvPr id="3" name="object 3"/>
            <p:cNvSpPr/>
            <p:nvPr/>
          </p:nvSpPr>
          <p:spPr>
            <a:xfrm>
              <a:off x="1229101" y="2613855"/>
              <a:ext cx="7272655" cy="50165"/>
            </a:xfrm>
            <a:custGeom>
              <a:avLst/>
              <a:gdLst/>
              <a:ahLst/>
              <a:cxnLst/>
              <a:rect l="l" t="t" r="r" b="b"/>
              <a:pathLst>
                <a:path w="7272655" h="50164">
                  <a:moveTo>
                    <a:pt x="7272192" y="0"/>
                  </a:moveTo>
                  <a:lnTo>
                    <a:pt x="0" y="0"/>
                  </a:lnTo>
                  <a:lnTo>
                    <a:pt x="0" y="49553"/>
                  </a:lnTo>
                  <a:lnTo>
                    <a:pt x="7272192" y="49553"/>
                  </a:lnTo>
                  <a:lnTo>
                    <a:pt x="7272192" y="0"/>
                  </a:lnTo>
                  <a:close/>
                </a:path>
              </a:pathLst>
            </a:custGeom>
            <a:solidFill>
              <a:srgbClr val="4472C4"/>
            </a:solid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1229101" y="2613855"/>
              <a:ext cx="7272655" cy="50165"/>
            </a:xfrm>
            <a:custGeom>
              <a:avLst/>
              <a:gdLst/>
              <a:ahLst/>
              <a:cxnLst/>
              <a:rect l="l" t="t" r="r" b="b"/>
              <a:pathLst>
                <a:path w="7272655" h="50164">
                  <a:moveTo>
                    <a:pt x="0" y="49553"/>
                  </a:moveTo>
                  <a:lnTo>
                    <a:pt x="7272192" y="49553"/>
                  </a:lnTo>
                  <a:lnTo>
                    <a:pt x="7272192" y="0"/>
                  </a:lnTo>
                  <a:lnTo>
                    <a:pt x="0" y="0"/>
                  </a:lnTo>
                  <a:lnTo>
                    <a:pt x="0" y="49553"/>
                  </a:lnTo>
                  <a:close/>
                </a:path>
              </a:pathLst>
            </a:custGeom>
            <a:ln w="9430">
              <a:solidFill>
                <a:srgbClr val="2F528F"/>
              </a:solidFill>
            </a:ln>
          </p:spPr>
          <p:txBody>
            <a:bodyPr wrap="square" lIns="0" tIns="0" rIns="0" bIns="0" rtlCol="0"/>
            <a:lstStyle/>
            <a:p>
              <a:pPr defTabSz="806867"/>
              <a:endParaRPr sz="1588">
                <a:solidFill>
                  <a:prstClr val="black"/>
                </a:solidFill>
                <a:latin typeface="Calibri"/>
              </a:endParaRPr>
            </a:p>
          </p:txBody>
        </p:sp>
        <p:pic>
          <p:nvPicPr>
            <p:cNvPr id="5" name="object 5"/>
            <p:cNvPicPr/>
            <p:nvPr/>
          </p:nvPicPr>
          <p:blipFill>
            <a:blip r:embed="rId2" cstate="print"/>
            <a:stretch>
              <a:fillRect/>
            </a:stretch>
          </p:blipFill>
          <p:spPr>
            <a:xfrm>
              <a:off x="897722" y="2621803"/>
              <a:ext cx="395207" cy="313897"/>
            </a:xfrm>
            <a:prstGeom prst="rect">
              <a:avLst/>
            </a:prstGeom>
          </p:spPr>
        </p:pic>
        <p:pic>
          <p:nvPicPr>
            <p:cNvPr id="6" name="object 6"/>
            <p:cNvPicPr/>
            <p:nvPr/>
          </p:nvPicPr>
          <p:blipFill>
            <a:blip r:embed="rId3" cstate="print"/>
            <a:stretch>
              <a:fillRect/>
            </a:stretch>
          </p:blipFill>
          <p:spPr>
            <a:xfrm>
              <a:off x="2781423" y="2693419"/>
              <a:ext cx="4495552" cy="3111543"/>
            </a:xfrm>
            <a:prstGeom prst="rect">
              <a:avLst/>
            </a:prstGeom>
          </p:spPr>
        </p:pic>
      </p:grpSp>
      <p:sp>
        <p:nvSpPr>
          <p:cNvPr id="7" name="object 7"/>
          <p:cNvSpPr txBox="1">
            <a:spLocks noGrp="1"/>
          </p:cNvSpPr>
          <p:nvPr>
            <p:ph type="title"/>
          </p:nvPr>
        </p:nvSpPr>
        <p:spPr>
          <a:xfrm>
            <a:off x="4083438" y="1431421"/>
            <a:ext cx="5907711" cy="635732"/>
          </a:xfrm>
          <a:prstGeom prst="rect">
            <a:avLst/>
          </a:prstGeom>
        </p:spPr>
        <p:txBody>
          <a:bodyPr vert="horz" wrap="square" lIns="0" tIns="45384" rIns="0" bIns="0" rtlCol="0">
            <a:spAutoFit/>
          </a:bodyPr>
          <a:lstStyle/>
          <a:p>
            <a:pPr marL="1919670" marR="4483" indent="-1906783">
              <a:lnSpc>
                <a:spcPts val="2312"/>
              </a:lnSpc>
              <a:spcBef>
                <a:spcPts val="357"/>
              </a:spcBef>
            </a:pPr>
            <a:r>
              <a:rPr spc="-22" dirty="0"/>
              <a:t>Protocol</a:t>
            </a:r>
            <a:r>
              <a:rPr spc="-13" dirty="0"/>
              <a:t> </a:t>
            </a:r>
            <a:r>
              <a:rPr spc="-31" dirty="0"/>
              <a:t>Layers</a:t>
            </a:r>
            <a:r>
              <a:rPr spc="-22" dirty="0"/>
              <a:t> </a:t>
            </a:r>
            <a:r>
              <a:rPr spc="-9" dirty="0"/>
              <a:t>of</a:t>
            </a:r>
            <a:r>
              <a:rPr spc="-22" dirty="0"/>
              <a:t> </a:t>
            </a:r>
            <a:r>
              <a:rPr spc="-18" dirty="0"/>
              <a:t>Computer </a:t>
            </a:r>
            <a:r>
              <a:rPr spc="-13" dirty="0"/>
              <a:t>Communication </a:t>
            </a:r>
            <a:r>
              <a:rPr spc="-468" dirty="0"/>
              <a:t> </a:t>
            </a:r>
            <a:r>
              <a:rPr spc="-22" dirty="0"/>
              <a:t>Networks</a:t>
            </a:r>
          </a:p>
        </p:txBody>
      </p:sp>
      <p:sp>
        <p:nvSpPr>
          <p:cNvPr id="10" name="Footer Placeholder 9">
            <a:extLst>
              <a:ext uri="{FF2B5EF4-FFF2-40B4-BE49-F238E27FC236}">
                <a16:creationId xmlns:a16="http://schemas.microsoft.com/office/drawing/2014/main" id="{0BA359D1-AE46-479E-B4A8-4839CFA98E01}"/>
              </a:ext>
            </a:extLst>
          </p:cNvPr>
          <p:cNvSpPr>
            <a:spLocks noGrp="1"/>
          </p:cNvSpPr>
          <p:nvPr>
            <p:ph type="ftr" sz="quarter" idx="5"/>
          </p:nvPr>
        </p:nvSpPr>
        <p:spPr>
          <a:xfrm>
            <a:off x="4431001" y="5679549"/>
            <a:ext cx="4729018" cy="244362"/>
          </a:xfrm>
        </p:spPr>
        <p:txBody>
          <a:bodyPr/>
          <a:lstStyle/>
          <a:p>
            <a:pPr defTabSz="806867"/>
            <a:r>
              <a:rPr lang="en-GB" sz="1588" dirty="0">
                <a:solidFill>
                  <a:prstClr val="black">
                    <a:tint val="75000"/>
                  </a:prstClr>
                </a:solidFill>
              </a:rPr>
              <a:t>Prepared By: Mohammad Rony Lecturer, Dept. Of CSE University Of Global Village (UGV), </a:t>
            </a:r>
            <a:r>
              <a:rPr lang="en-GB" sz="1588" dirty="0" err="1">
                <a:solidFill>
                  <a:prstClr val="black">
                    <a:tint val="75000"/>
                  </a:prstClr>
                </a:solidFill>
              </a:rPr>
              <a:t>Barishal</a:t>
            </a:r>
            <a:endParaRPr lang="en-GB" sz="1588" dirty="0">
              <a:solidFill>
                <a:prstClr val="black">
                  <a:tint val="75000"/>
                </a:prstClr>
              </a:solidFill>
            </a:endParaRPr>
          </a:p>
        </p:txBody>
      </p:sp>
    </p:spTree>
    <p:extLst>
      <p:ext uri="{BB962C8B-B14F-4D97-AF65-F5344CB8AC3E}">
        <p14:creationId xmlns:p14="http://schemas.microsoft.com/office/powerpoint/2010/main" val="1782946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706120">
              <a:lnSpc>
                <a:spcPct val="100000"/>
              </a:lnSpc>
              <a:spcBef>
                <a:spcPts val="100"/>
              </a:spcBef>
            </a:pPr>
            <a:r>
              <a:rPr spc="-455" dirty="0"/>
              <a:t>COMPUTER-</a:t>
            </a:r>
            <a:r>
              <a:rPr spc="-470" dirty="0"/>
              <a:t>CONTROLLED</a:t>
            </a:r>
            <a:r>
              <a:rPr spc="60" dirty="0"/>
              <a:t> </a:t>
            </a:r>
            <a:r>
              <a:rPr spc="-585" dirty="0"/>
              <a:t>SYSTEMS</a:t>
            </a:r>
          </a:p>
        </p:txBody>
      </p:sp>
      <p:sp>
        <p:nvSpPr>
          <p:cNvPr id="3" name="object 3"/>
          <p:cNvSpPr txBox="1"/>
          <p:nvPr/>
        </p:nvSpPr>
        <p:spPr>
          <a:xfrm>
            <a:off x="992530" y="2047490"/>
            <a:ext cx="10208260" cy="2659380"/>
          </a:xfrm>
          <a:prstGeom prst="rect">
            <a:avLst/>
          </a:prstGeom>
        </p:spPr>
        <p:txBody>
          <a:bodyPr vert="horz" wrap="square" lIns="0" tIns="12065" rIns="0" bIns="0" rtlCol="0">
            <a:spAutoFit/>
          </a:bodyPr>
          <a:lstStyle/>
          <a:p>
            <a:pPr marL="240029" marR="5080" indent="-227329" algn="just">
              <a:lnSpc>
                <a:spcPct val="120000"/>
              </a:lnSpc>
              <a:spcBef>
                <a:spcPts val="95"/>
              </a:spcBef>
              <a:buChar char="•"/>
              <a:tabLst>
                <a:tab pos="241300" algn="l"/>
              </a:tabLst>
            </a:pPr>
            <a:r>
              <a:rPr sz="2400" spc="-355" dirty="0">
                <a:latin typeface="Arial MT"/>
                <a:cs typeface="Arial MT"/>
              </a:rPr>
              <a:t>The</a:t>
            </a:r>
            <a:r>
              <a:rPr sz="2400" spc="185" dirty="0">
                <a:latin typeface="Arial MT"/>
                <a:cs typeface="Arial MT"/>
              </a:rPr>
              <a:t> </a:t>
            </a:r>
            <a:r>
              <a:rPr sz="2400" spc="-155" dirty="0">
                <a:latin typeface="Arial MT"/>
                <a:cs typeface="Arial MT"/>
              </a:rPr>
              <a:t>independence</a:t>
            </a:r>
            <a:r>
              <a:rPr sz="2400" spc="-10" dirty="0">
                <a:latin typeface="Arial MT"/>
                <a:cs typeface="Arial MT"/>
              </a:rPr>
              <a:t> </a:t>
            </a:r>
            <a:r>
              <a:rPr sz="2400" dirty="0">
                <a:latin typeface="Arial MT"/>
                <a:cs typeface="Arial MT"/>
              </a:rPr>
              <a:t>of</a:t>
            </a:r>
            <a:r>
              <a:rPr sz="2400" spc="-155" dirty="0">
                <a:latin typeface="Arial MT"/>
                <a:cs typeface="Arial MT"/>
              </a:rPr>
              <a:t> </a:t>
            </a:r>
            <a:r>
              <a:rPr sz="2400" spc="-110" dirty="0">
                <a:latin typeface="Arial MT"/>
                <a:cs typeface="Arial MT"/>
              </a:rPr>
              <a:t>media</a:t>
            </a:r>
            <a:r>
              <a:rPr sz="2400" spc="-20" dirty="0">
                <a:latin typeface="Arial MT"/>
                <a:cs typeface="Arial MT"/>
              </a:rPr>
              <a:t> </a:t>
            </a:r>
            <a:r>
              <a:rPr sz="2400" spc="-145" dirty="0">
                <a:latin typeface="Arial MT"/>
                <a:cs typeface="Arial MT"/>
              </a:rPr>
              <a:t>creates</a:t>
            </a:r>
            <a:r>
              <a:rPr sz="2400" spc="-5" dirty="0">
                <a:latin typeface="Arial MT"/>
                <a:cs typeface="Arial MT"/>
              </a:rPr>
              <a:t> </a:t>
            </a:r>
            <a:r>
              <a:rPr sz="2400" dirty="0">
                <a:latin typeface="Arial MT"/>
                <a:cs typeface="Arial MT"/>
              </a:rPr>
              <a:t>a</a:t>
            </a:r>
            <a:r>
              <a:rPr sz="2400" spc="-10" dirty="0">
                <a:latin typeface="Arial MT"/>
                <a:cs typeface="Arial MT"/>
              </a:rPr>
              <a:t> </a:t>
            </a:r>
            <a:r>
              <a:rPr sz="2400" spc="-80" dirty="0">
                <a:latin typeface="Arial MT"/>
                <a:cs typeface="Arial MT"/>
              </a:rPr>
              <a:t>way</a:t>
            </a:r>
            <a:r>
              <a:rPr sz="2400" spc="-5" dirty="0">
                <a:latin typeface="Arial MT"/>
                <a:cs typeface="Arial MT"/>
              </a:rPr>
              <a:t> </a:t>
            </a:r>
            <a:r>
              <a:rPr sz="2400" dirty="0">
                <a:latin typeface="Arial MT"/>
                <a:cs typeface="Arial MT"/>
              </a:rPr>
              <a:t>to</a:t>
            </a:r>
            <a:r>
              <a:rPr sz="2400" spc="-10" dirty="0">
                <a:latin typeface="Arial MT"/>
                <a:cs typeface="Arial MT"/>
              </a:rPr>
              <a:t> </a:t>
            </a:r>
            <a:r>
              <a:rPr sz="2400" spc="-195" dirty="0">
                <a:latin typeface="Arial MT"/>
                <a:cs typeface="Arial MT"/>
              </a:rPr>
              <a:t>combine</a:t>
            </a:r>
            <a:r>
              <a:rPr sz="2400" spc="25" dirty="0">
                <a:latin typeface="Arial MT"/>
                <a:cs typeface="Arial MT"/>
              </a:rPr>
              <a:t> </a:t>
            </a:r>
            <a:r>
              <a:rPr sz="2400" spc="-114" dirty="0">
                <a:latin typeface="Arial MT"/>
                <a:cs typeface="Arial MT"/>
              </a:rPr>
              <a:t>media</a:t>
            </a:r>
            <a:r>
              <a:rPr sz="2400" spc="-10" dirty="0">
                <a:latin typeface="Arial MT"/>
                <a:cs typeface="Arial MT"/>
              </a:rPr>
              <a:t> </a:t>
            </a:r>
            <a:r>
              <a:rPr sz="2400" spc="-135" dirty="0">
                <a:latin typeface="Arial MT"/>
                <a:cs typeface="Arial MT"/>
              </a:rPr>
              <a:t>in</a:t>
            </a:r>
            <a:r>
              <a:rPr sz="2400" spc="-5" dirty="0">
                <a:latin typeface="Arial MT"/>
                <a:cs typeface="Arial MT"/>
              </a:rPr>
              <a:t> </a:t>
            </a:r>
            <a:r>
              <a:rPr sz="2400" spc="-160" dirty="0">
                <a:latin typeface="Arial MT"/>
                <a:cs typeface="Arial MT"/>
              </a:rPr>
              <a:t>an</a:t>
            </a:r>
            <a:r>
              <a:rPr sz="2400" dirty="0">
                <a:latin typeface="Arial MT"/>
                <a:cs typeface="Arial MT"/>
              </a:rPr>
              <a:t> </a:t>
            </a:r>
            <a:r>
              <a:rPr sz="2400" spc="-10" dirty="0">
                <a:latin typeface="Arial MT"/>
                <a:cs typeface="Arial MT"/>
              </a:rPr>
              <a:t>arbitrary</a:t>
            </a:r>
            <a:r>
              <a:rPr sz="2400" spc="-5" dirty="0">
                <a:latin typeface="Arial MT"/>
                <a:cs typeface="Arial MT"/>
              </a:rPr>
              <a:t> </a:t>
            </a:r>
            <a:r>
              <a:rPr sz="2400" spc="-20" dirty="0">
                <a:latin typeface="Arial MT"/>
                <a:cs typeface="Arial MT"/>
              </a:rPr>
              <a:t>form 	</a:t>
            </a:r>
            <a:r>
              <a:rPr sz="2400" dirty="0">
                <a:latin typeface="Arial MT"/>
                <a:cs typeface="Arial MT"/>
              </a:rPr>
              <a:t>for</a:t>
            </a:r>
            <a:r>
              <a:rPr sz="2400" spc="-145" dirty="0">
                <a:latin typeface="Arial MT"/>
                <a:cs typeface="Arial MT"/>
              </a:rPr>
              <a:t> </a:t>
            </a:r>
            <a:r>
              <a:rPr sz="2400" spc="-120" dirty="0">
                <a:latin typeface="Arial MT"/>
                <a:cs typeface="Arial MT"/>
              </a:rPr>
              <a:t>presentation.</a:t>
            </a:r>
            <a:r>
              <a:rPr sz="2400" spc="-25" dirty="0">
                <a:latin typeface="Arial MT"/>
                <a:cs typeface="Arial MT"/>
              </a:rPr>
              <a:t> </a:t>
            </a:r>
            <a:r>
              <a:rPr sz="2400" spc="-165" dirty="0">
                <a:latin typeface="Arial MT"/>
                <a:cs typeface="Arial MT"/>
              </a:rPr>
              <a:t>For</a:t>
            </a:r>
            <a:r>
              <a:rPr sz="2400" dirty="0">
                <a:latin typeface="Arial MT"/>
                <a:cs typeface="Arial MT"/>
              </a:rPr>
              <a:t> </a:t>
            </a:r>
            <a:r>
              <a:rPr sz="2400" spc="-155" dirty="0">
                <a:latin typeface="Arial MT"/>
                <a:cs typeface="Arial MT"/>
              </a:rPr>
              <a:t>this</a:t>
            </a:r>
            <a:r>
              <a:rPr sz="2400" spc="-10" dirty="0">
                <a:latin typeface="Arial MT"/>
                <a:cs typeface="Arial MT"/>
              </a:rPr>
              <a:t> </a:t>
            </a:r>
            <a:r>
              <a:rPr sz="2400" spc="-150" dirty="0">
                <a:latin typeface="Arial MT"/>
                <a:cs typeface="Arial MT"/>
              </a:rPr>
              <a:t>purpose,</a:t>
            </a:r>
            <a:r>
              <a:rPr sz="2400" spc="-15" dirty="0">
                <a:latin typeface="Arial MT"/>
                <a:cs typeface="Arial MT"/>
              </a:rPr>
              <a:t> </a:t>
            </a:r>
            <a:r>
              <a:rPr sz="2400" spc="-90" dirty="0">
                <a:latin typeface="Arial MT"/>
                <a:cs typeface="Arial MT"/>
              </a:rPr>
              <a:t>the</a:t>
            </a:r>
            <a:r>
              <a:rPr sz="2400" spc="-25" dirty="0">
                <a:latin typeface="Arial MT"/>
                <a:cs typeface="Arial MT"/>
              </a:rPr>
              <a:t> </a:t>
            </a:r>
            <a:r>
              <a:rPr sz="2400" spc="-155" dirty="0">
                <a:latin typeface="Arial MT"/>
                <a:cs typeface="Arial MT"/>
              </a:rPr>
              <a:t>computer</a:t>
            </a:r>
            <a:r>
              <a:rPr sz="2400" spc="-10" dirty="0">
                <a:latin typeface="Arial MT"/>
                <a:cs typeface="Arial MT"/>
              </a:rPr>
              <a:t> </a:t>
            </a:r>
            <a:r>
              <a:rPr sz="2400" spc="-150" dirty="0">
                <a:latin typeface="Arial MT"/>
                <a:cs typeface="Arial MT"/>
              </a:rPr>
              <a:t>is</a:t>
            </a:r>
            <a:r>
              <a:rPr sz="2400" spc="-15" dirty="0">
                <a:latin typeface="Arial MT"/>
                <a:cs typeface="Arial MT"/>
              </a:rPr>
              <a:t> </a:t>
            </a:r>
            <a:r>
              <a:rPr sz="2400" spc="-90" dirty="0">
                <a:latin typeface="Arial MT"/>
                <a:cs typeface="Arial MT"/>
              </a:rPr>
              <a:t>the</a:t>
            </a:r>
            <a:r>
              <a:rPr sz="2400" spc="-20" dirty="0">
                <a:latin typeface="Arial MT"/>
                <a:cs typeface="Arial MT"/>
              </a:rPr>
              <a:t> </a:t>
            </a:r>
            <a:r>
              <a:rPr sz="2400" dirty="0">
                <a:latin typeface="Arial MT"/>
                <a:cs typeface="Arial MT"/>
              </a:rPr>
              <a:t>ideal</a:t>
            </a:r>
            <a:r>
              <a:rPr sz="2400" spc="-15" dirty="0">
                <a:latin typeface="Arial MT"/>
                <a:cs typeface="Arial MT"/>
              </a:rPr>
              <a:t> </a:t>
            </a:r>
            <a:r>
              <a:rPr sz="2400" spc="-55" dirty="0">
                <a:latin typeface="Arial MT"/>
                <a:cs typeface="Arial MT"/>
              </a:rPr>
              <a:t>tool.</a:t>
            </a:r>
            <a:r>
              <a:rPr sz="2400" spc="-25" dirty="0">
                <a:latin typeface="Arial MT"/>
                <a:cs typeface="Arial MT"/>
              </a:rPr>
              <a:t> </a:t>
            </a:r>
            <a:r>
              <a:rPr sz="2400" spc="-165" dirty="0">
                <a:latin typeface="Arial MT"/>
                <a:cs typeface="Arial MT"/>
              </a:rPr>
              <a:t>That</a:t>
            </a:r>
            <a:r>
              <a:rPr sz="2400" dirty="0">
                <a:latin typeface="Arial MT"/>
                <a:cs typeface="Arial MT"/>
              </a:rPr>
              <a:t> </a:t>
            </a:r>
            <a:r>
              <a:rPr sz="2400" spc="-170" dirty="0">
                <a:latin typeface="Arial MT"/>
                <a:cs typeface="Arial MT"/>
              </a:rPr>
              <a:t>is,</a:t>
            </a:r>
            <a:r>
              <a:rPr sz="2400" spc="5" dirty="0">
                <a:latin typeface="Arial MT"/>
                <a:cs typeface="Arial MT"/>
              </a:rPr>
              <a:t> </a:t>
            </a:r>
            <a:r>
              <a:rPr sz="2400" spc="-75" dirty="0">
                <a:latin typeface="Arial MT"/>
                <a:cs typeface="Arial MT"/>
              </a:rPr>
              <a:t>we</a:t>
            </a:r>
            <a:r>
              <a:rPr sz="2400" spc="-20" dirty="0">
                <a:latin typeface="Arial MT"/>
                <a:cs typeface="Arial MT"/>
              </a:rPr>
              <a:t> </a:t>
            </a:r>
            <a:r>
              <a:rPr sz="2400" spc="-35" dirty="0">
                <a:latin typeface="Arial MT"/>
                <a:cs typeface="Arial MT"/>
              </a:rPr>
              <a:t>need 	</a:t>
            </a:r>
            <a:r>
              <a:rPr sz="2400" dirty="0">
                <a:latin typeface="Arial MT"/>
                <a:cs typeface="Arial MT"/>
              </a:rPr>
              <a:t>a</a:t>
            </a:r>
            <a:r>
              <a:rPr sz="2400" spc="-45" dirty="0">
                <a:latin typeface="Arial MT"/>
                <a:cs typeface="Arial MT"/>
              </a:rPr>
              <a:t> </a:t>
            </a:r>
            <a:r>
              <a:rPr sz="2400" spc="-220" dirty="0">
                <a:latin typeface="Arial MT"/>
                <a:cs typeface="Arial MT"/>
              </a:rPr>
              <a:t>system</a:t>
            </a:r>
            <a:r>
              <a:rPr sz="2400" spc="55" dirty="0">
                <a:latin typeface="Arial MT"/>
                <a:cs typeface="Arial MT"/>
              </a:rPr>
              <a:t> </a:t>
            </a:r>
            <a:r>
              <a:rPr sz="2400" spc="-35" dirty="0">
                <a:latin typeface="Arial MT"/>
                <a:cs typeface="Arial MT"/>
              </a:rPr>
              <a:t>capable</a:t>
            </a:r>
            <a:r>
              <a:rPr sz="2400" spc="45" dirty="0">
                <a:latin typeface="Arial MT"/>
                <a:cs typeface="Arial MT"/>
              </a:rPr>
              <a:t> </a:t>
            </a:r>
            <a:r>
              <a:rPr sz="2400" dirty="0">
                <a:latin typeface="Arial MT"/>
                <a:cs typeface="Arial MT"/>
              </a:rPr>
              <a:t>of</a:t>
            </a:r>
            <a:r>
              <a:rPr sz="2400" spc="114" dirty="0">
                <a:latin typeface="Arial MT"/>
                <a:cs typeface="Arial MT"/>
              </a:rPr>
              <a:t> </a:t>
            </a:r>
            <a:r>
              <a:rPr sz="2400" spc="-165" dirty="0">
                <a:latin typeface="Arial MT"/>
                <a:cs typeface="Arial MT"/>
              </a:rPr>
              <a:t>processing</a:t>
            </a:r>
            <a:r>
              <a:rPr sz="2400" spc="30" dirty="0">
                <a:latin typeface="Arial MT"/>
                <a:cs typeface="Arial MT"/>
              </a:rPr>
              <a:t> </a:t>
            </a:r>
            <a:r>
              <a:rPr sz="2400" spc="-85" dirty="0">
                <a:latin typeface="Arial MT"/>
                <a:cs typeface="Arial MT"/>
              </a:rPr>
              <a:t>media</a:t>
            </a:r>
            <a:r>
              <a:rPr sz="2400" spc="45" dirty="0">
                <a:latin typeface="Arial MT"/>
                <a:cs typeface="Arial MT"/>
              </a:rPr>
              <a:t> </a:t>
            </a:r>
            <a:r>
              <a:rPr sz="2400" dirty="0">
                <a:latin typeface="Arial MT"/>
                <a:cs typeface="Arial MT"/>
              </a:rPr>
              <a:t>in</a:t>
            </a:r>
            <a:r>
              <a:rPr sz="2400" spc="50" dirty="0">
                <a:latin typeface="Arial MT"/>
                <a:cs typeface="Arial MT"/>
              </a:rPr>
              <a:t> </a:t>
            </a:r>
            <a:r>
              <a:rPr sz="2400" dirty="0">
                <a:latin typeface="Arial MT"/>
                <a:cs typeface="Arial MT"/>
              </a:rPr>
              <a:t>a</a:t>
            </a:r>
            <a:r>
              <a:rPr sz="2400" spc="45" dirty="0">
                <a:latin typeface="Arial MT"/>
                <a:cs typeface="Arial MT"/>
              </a:rPr>
              <a:t> </a:t>
            </a:r>
            <a:r>
              <a:rPr sz="2400" spc="-165" dirty="0">
                <a:latin typeface="Arial MT"/>
                <a:cs typeface="Arial MT"/>
              </a:rPr>
              <a:t>computer-</a:t>
            </a:r>
            <a:r>
              <a:rPr sz="2400" spc="-100" dirty="0">
                <a:latin typeface="Arial MT"/>
                <a:cs typeface="Arial MT"/>
              </a:rPr>
              <a:t>controlled</a:t>
            </a:r>
            <a:r>
              <a:rPr sz="2400" spc="45" dirty="0">
                <a:latin typeface="Arial MT"/>
                <a:cs typeface="Arial MT"/>
              </a:rPr>
              <a:t> </a:t>
            </a:r>
            <a:r>
              <a:rPr sz="2400" spc="-85" dirty="0">
                <a:latin typeface="Arial MT"/>
                <a:cs typeface="Arial MT"/>
              </a:rPr>
              <a:t>way.</a:t>
            </a:r>
            <a:r>
              <a:rPr sz="2400" spc="55" dirty="0">
                <a:latin typeface="Arial MT"/>
                <a:cs typeface="Arial MT"/>
              </a:rPr>
              <a:t> </a:t>
            </a:r>
            <a:r>
              <a:rPr sz="2400" spc="-290" dirty="0">
                <a:latin typeface="Arial MT"/>
                <a:cs typeface="Arial MT"/>
              </a:rPr>
              <a:t>The</a:t>
            </a:r>
            <a:r>
              <a:rPr sz="2400" spc="120" dirty="0">
                <a:latin typeface="Arial MT"/>
                <a:cs typeface="Arial MT"/>
              </a:rPr>
              <a:t> </a:t>
            </a:r>
            <a:r>
              <a:rPr sz="2400" spc="-145" dirty="0">
                <a:latin typeface="Arial MT"/>
                <a:cs typeface="Arial MT"/>
              </a:rPr>
              <a:t>system 	</a:t>
            </a:r>
            <a:r>
              <a:rPr sz="2400" spc="-215" dirty="0">
                <a:latin typeface="Arial MT"/>
                <a:cs typeface="Arial MT"/>
              </a:rPr>
              <a:t>can</a:t>
            </a:r>
            <a:r>
              <a:rPr sz="2400" spc="45" dirty="0">
                <a:latin typeface="Arial MT"/>
                <a:cs typeface="Arial MT"/>
              </a:rPr>
              <a:t> </a:t>
            </a:r>
            <a:r>
              <a:rPr sz="2400" dirty="0">
                <a:latin typeface="Arial MT"/>
                <a:cs typeface="Arial MT"/>
              </a:rPr>
              <a:t>be</a:t>
            </a:r>
            <a:r>
              <a:rPr sz="2400" spc="-165" dirty="0">
                <a:latin typeface="Arial MT"/>
                <a:cs typeface="Arial MT"/>
              </a:rPr>
              <a:t> </a:t>
            </a:r>
            <a:r>
              <a:rPr sz="2400" spc="-55" dirty="0">
                <a:latin typeface="Arial MT"/>
                <a:cs typeface="Arial MT"/>
              </a:rPr>
              <a:t>optionally</a:t>
            </a:r>
            <a:r>
              <a:rPr sz="2400" spc="-95" dirty="0">
                <a:latin typeface="Arial MT"/>
                <a:cs typeface="Arial MT"/>
              </a:rPr>
              <a:t> </a:t>
            </a:r>
            <a:r>
              <a:rPr sz="2400" spc="-125" dirty="0">
                <a:latin typeface="Arial MT"/>
                <a:cs typeface="Arial MT"/>
              </a:rPr>
              <a:t>programmed</a:t>
            </a:r>
            <a:r>
              <a:rPr sz="2400" spc="-10" dirty="0">
                <a:latin typeface="Arial MT"/>
                <a:cs typeface="Arial MT"/>
              </a:rPr>
              <a:t> </a:t>
            </a:r>
            <a:r>
              <a:rPr sz="2400" dirty="0">
                <a:latin typeface="Arial MT"/>
                <a:cs typeface="Arial MT"/>
              </a:rPr>
              <a:t>by</a:t>
            </a:r>
            <a:r>
              <a:rPr sz="2400" spc="-10" dirty="0">
                <a:latin typeface="Arial MT"/>
                <a:cs typeface="Arial MT"/>
              </a:rPr>
              <a:t> </a:t>
            </a:r>
            <a:r>
              <a:rPr sz="2400" dirty="0">
                <a:latin typeface="Arial MT"/>
                <a:cs typeface="Arial MT"/>
              </a:rPr>
              <a:t>a</a:t>
            </a:r>
            <a:r>
              <a:rPr sz="2400" spc="5" dirty="0">
                <a:latin typeface="Arial MT"/>
                <a:cs typeface="Arial MT"/>
              </a:rPr>
              <a:t> </a:t>
            </a:r>
            <a:r>
              <a:rPr sz="2400" spc="-250" dirty="0">
                <a:latin typeface="Arial MT"/>
                <a:cs typeface="Arial MT"/>
              </a:rPr>
              <a:t>system</a:t>
            </a:r>
            <a:r>
              <a:rPr sz="2400" spc="80" dirty="0">
                <a:latin typeface="Arial MT"/>
                <a:cs typeface="Arial MT"/>
              </a:rPr>
              <a:t> </a:t>
            </a:r>
            <a:r>
              <a:rPr sz="2400" spc="-125" dirty="0">
                <a:latin typeface="Arial MT"/>
                <a:cs typeface="Arial MT"/>
              </a:rPr>
              <a:t>programmer</a:t>
            </a:r>
            <a:r>
              <a:rPr sz="2400" spc="-5" dirty="0">
                <a:latin typeface="Arial MT"/>
                <a:cs typeface="Arial MT"/>
              </a:rPr>
              <a:t> </a:t>
            </a:r>
            <a:r>
              <a:rPr sz="2400" dirty="0">
                <a:latin typeface="Arial MT"/>
                <a:cs typeface="Arial MT"/>
              </a:rPr>
              <a:t>and/or</a:t>
            </a:r>
            <a:r>
              <a:rPr sz="2400" spc="-5" dirty="0">
                <a:latin typeface="Arial MT"/>
                <a:cs typeface="Arial MT"/>
              </a:rPr>
              <a:t> </a:t>
            </a:r>
            <a:r>
              <a:rPr sz="2400" dirty="0">
                <a:latin typeface="Arial MT"/>
                <a:cs typeface="Arial MT"/>
              </a:rPr>
              <a:t>by</a:t>
            </a:r>
            <a:r>
              <a:rPr sz="2400" spc="-10" dirty="0">
                <a:latin typeface="Arial MT"/>
                <a:cs typeface="Arial MT"/>
              </a:rPr>
              <a:t> </a:t>
            </a:r>
            <a:r>
              <a:rPr sz="2400" dirty="0">
                <a:latin typeface="Arial MT"/>
                <a:cs typeface="Arial MT"/>
              </a:rPr>
              <a:t>a</a:t>
            </a:r>
            <a:r>
              <a:rPr sz="2400" spc="-15" dirty="0">
                <a:latin typeface="Arial MT"/>
                <a:cs typeface="Arial MT"/>
              </a:rPr>
              <a:t> </a:t>
            </a:r>
            <a:r>
              <a:rPr sz="2400" spc="-235" dirty="0">
                <a:latin typeface="Arial MT"/>
                <a:cs typeface="Arial MT"/>
              </a:rPr>
              <a:t>user</a:t>
            </a:r>
            <a:r>
              <a:rPr sz="2400" spc="70" dirty="0">
                <a:latin typeface="Arial MT"/>
                <a:cs typeface="Arial MT"/>
              </a:rPr>
              <a:t> </a:t>
            </a:r>
            <a:r>
              <a:rPr sz="2400" spc="-90" dirty="0">
                <a:latin typeface="Arial MT"/>
                <a:cs typeface="Arial MT"/>
              </a:rPr>
              <a:t>(within 	</a:t>
            </a:r>
            <a:r>
              <a:rPr sz="2400" spc="-85" dirty="0">
                <a:latin typeface="Arial MT"/>
                <a:cs typeface="Arial MT"/>
              </a:rPr>
              <a:t>certain </a:t>
            </a:r>
            <a:r>
              <a:rPr sz="2400" spc="-135" dirty="0">
                <a:latin typeface="Arial MT"/>
                <a:cs typeface="Arial MT"/>
              </a:rPr>
              <a:t>limits).</a:t>
            </a:r>
            <a:r>
              <a:rPr sz="2400" spc="-30" dirty="0">
                <a:latin typeface="Arial MT"/>
                <a:cs typeface="Arial MT"/>
              </a:rPr>
              <a:t> </a:t>
            </a:r>
            <a:r>
              <a:rPr sz="2400" spc="-310" dirty="0">
                <a:latin typeface="Arial MT"/>
                <a:cs typeface="Arial MT"/>
              </a:rPr>
              <a:t>The</a:t>
            </a:r>
            <a:r>
              <a:rPr sz="2400" spc="145" dirty="0">
                <a:latin typeface="Arial MT"/>
                <a:cs typeface="Arial MT"/>
              </a:rPr>
              <a:t> </a:t>
            </a:r>
            <a:r>
              <a:rPr sz="2400" spc="-145" dirty="0">
                <a:latin typeface="Arial MT"/>
                <a:cs typeface="Arial MT"/>
              </a:rPr>
              <a:t>simple</a:t>
            </a:r>
            <a:r>
              <a:rPr sz="2400" spc="-20" dirty="0">
                <a:latin typeface="Arial MT"/>
                <a:cs typeface="Arial MT"/>
              </a:rPr>
              <a:t> </a:t>
            </a:r>
            <a:r>
              <a:rPr sz="2400" spc="-80" dirty="0">
                <a:latin typeface="Arial MT"/>
                <a:cs typeface="Arial MT"/>
              </a:rPr>
              <a:t>recording</a:t>
            </a:r>
            <a:r>
              <a:rPr sz="2400" spc="-85" dirty="0">
                <a:latin typeface="Arial MT"/>
                <a:cs typeface="Arial MT"/>
              </a:rPr>
              <a:t> </a:t>
            </a:r>
            <a:r>
              <a:rPr sz="2400" dirty="0">
                <a:latin typeface="Arial MT"/>
                <a:cs typeface="Arial MT"/>
              </a:rPr>
              <a:t>or</a:t>
            </a:r>
            <a:r>
              <a:rPr sz="2400" spc="-10" dirty="0">
                <a:latin typeface="Arial MT"/>
                <a:cs typeface="Arial MT"/>
              </a:rPr>
              <a:t> </a:t>
            </a:r>
            <a:r>
              <a:rPr sz="2400" spc="-60" dirty="0">
                <a:latin typeface="Arial MT"/>
                <a:cs typeface="Arial MT"/>
              </a:rPr>
              <a:t>playout</a:t>
            </a:r>
            <a:r>
              <a:rPr sz="2400" dirty="0">
                <a:latin typeface="Arial MT"/>
                <a:cs typeface="Arial MT"/>
              </a:rPr>
              <a:t> of</a:t>
            </a:r>
            <a:r>
              <a:rPr sz="2400" spc="55" dirty="0">
                <a:latin typeface="Arial MT"/>
                <a:cs typeface="Arial MT"/>
              </a:rPr>
              <a:t> </a:t>
            </a:r>
            <a:r>
              <a:rPr sz="2400" spc="-140" dirty="0">
                <a:latin typeface="Arial MT"/>
                <a:cs typeface="Arial MT"/>
              </a:rPr>
              <a:t>various</a:t>
            </a:r>
            <a:r>
              <a:rPr sz="2400" dirty="0">
                <a:latin typeface="Arial MT"/>
                <a:cs typeface="Arial MT"/>
              </a:rPr>
              <a:t> </a:t>
            </a:r>
            <a:r>
              <a:rPr sz="2400" spc="-90" dirty="0">
                <a:latin typeface="Arial MT"/>
                <a:cs typeface="Arial MT"/>
              </a:rPr>
              <a:t>media</a:t>
            </a:r>
            <a:r>
              <a:rPr sz="2400" spc="-10" dirty="0">
                <a:latin typeface="Arial MT"/>
                <a:cs typeface="Arial MT"/>
              </a:rPr>
              <a:t> </a:t>
            </a:r>
            <a:r>
              <a:rPr sz="2400" spc="-20" dirty="0">
                <a:latin typeface="Arial MT"/>
                <a:cs typeface="Arial MT"/>
              </a:rPr>
              <a:t>in</a:t>
            </a:r>
            <a:r>
              <a:rPr sz="2400" spc="5" dirty="0">
                <a:latin typeface="Arial MT"/>
                <a:cs typeface="Arial MT"/>
              </a:rPr>
              <a:t> </a:t>
            </a:r>
            <a:r>
              <a:rPr sz="2400" dirty="0">
                <a:latin typeface="Arial MT"/>
                <a:cs typeface="Arial MT"/>
              </a:rPr>
              <a:t>a</a:t>
            </a:r>
            <a:r>
              <a:rPr sz="2400" spc="-5" dirty="0">
                <a:latin typeface="Arial MT"/>
                <a:cs typeface="Arial MT"/>
              </a:rPr>
              <a:t> </a:t>
            </a:r>
            <a:r>
              <a:rPr sz="2400" spc="-215" dirty="0">
                <a:latin typeface="Arial MT"/>
                <a:cs typeface="Arial MT"/>
              </a:rPr>
              <a:t>system,</a:t>
            </a:r>
            <a:r>
              <a:rPr sz="2400" spc="50" dirty="0">
                <a:latin typeface="Arial MT"/>
                <a:cs typeface="Arial MT"/>
              </a:rPr>
              <a:t> </a:t>
            </a:r>
            <a:r>
              <a:rPr sz="2400" spc="-320" dirty="0">
                <a:latin typeface="Arial MT"/>
                <a:cs typeface="Arial MT"/>
              </a:rPr>
              <a:t>such 	</a:t>
            </a:r>
            <a:r>
              <a:rPr sz="2400" spc="-225" dirty="0">
                <a:latin typeface="Arial MT"/>
                <a:cs typeface="Arial MT"/>
              </a:rPr>
              <a:t>as</a:t>
            </a:r>
            <a:r>
              <a:rPr sz="2400" spc="-5" dirty="0">
                <a:latin typeface="Arial MT"/>
                <a:cs typeface="Arial MT"/>
              </a:rPr>
              <a:t> </a:t>
            </a:r>
            <a:r>
              <a:rPr sz="2400" dirty="0">
                <a:latin typeface="Arial MT"/>
                <a:cs typeface="Arial MT"/>
              </a:rPr>
              <a:t>a</a:t>
            </a:r>
            <a:r>
              <a:rPr sz="2400" spc="-5" dirty="0">
                <a:latin typeface="Arial MT"/>
                <a:cs typeface="Arial MT"/>
              </a:rPr>
              <a:t> </a:t>
            </a:r>
            <a:r>
              <a:rPr sz="2400" spc="-80" dirty="0">
                <a:latin typeface="Arial MT"/>
                <a:cs typeface="Arial MT"/>
              </a:rPr>
              <a:t>video</a:t>
            </a:r>
            <a:r>
              <a:rPr sz="2400" spc="-5" dirty="0">
                <a:latin typeface="Arial MT"/>
                <a:cs typeface="Arial MT"/>
              </a:rPr>
              <a:t> </a:t>
            </a:r>
            <a:r>
              <a:rPr sz="2400" spc="-120" dirty="0">
                <a:latin typeface="Arial MT"/>
                <a:cs typeface="Arial MT"/>
              </a:rPr>
              <a:t>recorder,</a:t>
            </a:r>
            <a:r>
              <a:rPr sz="2400" spc="-15" dirty="0">
                <a:latin typeface="Arial MT"/>
                <a:cs typeface="Arial MT"/>
              </a:rPr>
              <a:t> </a:t>
            </a:r>
            <a:r>
              <a:rPr sz="2400" spc="-215" dirty="0">
                <a:latin typeface="Arial MT"/>
                <a:cs typeface="Arial MT"/>
              </a:rPr>
              <a:t>is</a:t>
            </a:r>
            <a:r>
              <a:rPr sz="2400" spc="-5" dirty="0">
                <a:latin typeface="Arial MT"/>
                <a:cs typeface="Arial MT"/>
              </a:rPr>
              <a:t> </a:t>
            </a:r>
            <a:r>
              <a:rPr sz="2400" spc="-155" dirty="0">
                <a:latin typeface="Arial MT"/>
                <a:cs typeface="Arial MT"/>
              </a:rPr>
              <a:t>not</a:t>
            </a:r>
            <a:r>
              <a:rPr sz="2400" spc="-5" dirty="0">
                <a:latin typeface="Arial MT"/>
                <a:cs typeface="Arial MT"/>
              </a:rPr>
              <a:t> </a:t>
            </a:r>
            <a:r>
              <a:rPr sz="2400" spc="-125" dirty="0">
                <a:latin typeface="Arial MT"/>
                <a:cs typeface="Arial MT"/>
              </a:rPr>
              <a:t>sufficient</a:t>
            </a:r>
            <a:r>
              <a:rPr sz="2400" spc="-35" dirty="0">
                <a:latin typeface="Arial MT"/>
                <a:cs typeface="Arial MT"/>
              </a:rPr>
              <a:t> </a:t>
            </a:r>
            <a:r>
              <a:rPr sz="2400" spc="-10" dirty="0">
                <a:latin typeface="Arial MT"/>
                <a:cs typeface="Arial MT"/>
              </a:rPr>
              <a:t>to </a:t>
            </a:r>
            <a:r>
              <a:rPr sz="2400" spc="-175" dirty="0">
                <a:latin typeface="Arial MT"/>
                <a:cs typeface="Arial MT"/>
              </a:rPr>
              <a:t>meet</a:t>
            </a:r>
            <a:r>
              <a:rPr sz="2400" spc="-5" dirty="0">
                <a:latin typeface="Arial MT"/>
                <a:cs typeface="Arial MT"/>
              </a:rPr>
              <a:t> </a:t>
            </a:r>
            <a:r>
              <a:rPr sz="2400" spc="-155" dirty="0">
                <a:latin typeface="Arial MT"/>
                <a:cs typeface="Arial MT"/>
              </a:rPr>
              <a:t>the</a:t>
            </a:r>
            <a:r>
              <a:rPr sz="2400" spc="-10" dirty="0">
                <a:latin typeface="Arial MT"/>
                <a:cs typeface="Arial MT"/>
              </a:rPr>
              <a:t> </a:t>
            </a:r>
            <a:r>
              <a:rPr sz="2400" spc="-165" dirty="0">
                <a:latin typeface="Arial MT"/>
                <a:cs typeface="Arial MT"/>
              </a:rPr>
              <a:t>computer-</a:t>
            </a:r>
            <a:r>
              <a:rPr sz="2400" spc="-140" dirty="0">
                <a:latin typeface="Arial MT"/>
                <a:cs typeface="Arial MT"/>
              </a:rPr>
              <a:t>control</a:t>
            </a:r>
            <a:r>
              <a:rPr sz="2400" spc="-20" dirty="0">
                <a:latin typeface="Arial MT"/>
                <a:cs typeface="Arial MT"/>
              </a:rPr>
              <a:t> </a:t>
            </a:r>
            <a:r>
              <a:rPr sz="2400" spc="-10" dirty="0">
                <a:latin typeface="Arial MT"/>
                <a:cs typeface="Arial MT"/>
              </a:rPr>
              <a:t>criterion.</a:t>
            </a:r>
            <a:endParaRPr sz="2400">
              <a:latin typeface="Arial MT"/>
              <a:cs typeface="Arial MT"/>
            </a:endParaRPr>
          </a:p>
        </p:txBody>
      </p:sp>
      <p:sp>
        <p:nvSpPr>
          <p:cNvPr id="5" name="Footer Placeholder 4">
            <a:extLst>
              <a:ext uri="{FF2B5EF4-FFF2-40B4-BE49-F238E27FC236}">
                <a16:creationId xmlns:a16="http://schemas.microsoft.com/office/drawing/2014/main" id="{E47FA302-C7F8-465D-B97D-3AF5FBDDEC9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2308921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0938" y="1767505"/>
            <a:ext cx="1031501" cy="337238"/>
          </a:xfrm>
          <a:prstGeom prst="rect">
            <a:avLst/>
          </a:prstGeom>
        </p:spPr>
        <p:txBody>
          <a:bodyPr vert="horz" wrap="square" lIns="0" tIns="11206" rIns="0" bIns="0" rtlCol="0">
            <a:spAutoFit/>
          </a:bodyPr>
          <a:lstStyle/>
          <a:p>
            <a:pPr marL="11206">
              <a:spcBef>
                <a:spcPts val="88"/>
              </a:spcBef>
            </a:pPr>
            <a:r>
              <a:rPr spc="-18" dirty="0"/>
              <a:t>Multicast</a:t>
            </a:r>
          </a:p>
        </p:txBody>
      </p:sp>
      <p:sp>
        <p:nvSpPr>
          <p:cNvPr id="4" name="object 4"/>
          <p:cNvSpPr txBox="1"/>
          <p:nvPr/>
        </p:nvSpPr>
        <p:spPr>
          <a:xfrm>
            <a:off x="2696056" y="5114215"/>
            <a:ext cx="2279837" cy="141401"/>
          </a:xfrm>
          <a:prstGeom prst="rect">
            <a:avLst/>
          </a:prstGeom>
        </p:spPr>
        <p:txBody>
          <a:bodyPr vert="horz" wrap="square" lIns="0" tIns="5603" rIns="0" bIns="0" rtlCol="0">
            <a:spAutoFit/>
          </a:bodyPr>
          <a:lstStyle/>
          <a:p>
            <a:pPr marL="11206" defTabSz="806867">
              <a:spcBef>
                <a:spcPts val="44"/>
              </a:spcBef>
            </a:pPr>
            <a:r>
              <a:rPr sz="882" spc="4" dirty="0">
                <a:solidFill>
                  <a:prstClr val="black"/>
                </a:solidFill>
                <a:latin typeface="Calibri"/>
                <a:cs typeface="Calibri"/>
              </a:rPr>
              <a:t>Ref:</a:t>
            </a:r>
            <a:r>
              <a:rPr sz="882" spc="9" dirty="0">
                <a:solidFill>
                  <a:prstClr val="black"/>
                </a:solidFill>
                <a:latin typeface="Calibri"/>
                <a:cs typeface="Calibri"/>
              </a:rPr>
              <a:t> Section</a:t>
            </a:r>
            <a:r>
              <a:rPr sz="882" spc="22" dirty="0">
                <a:solidFill>
                  <a:prstClr val="black"/>
                </a:solidFill>
                <a:latin typeface="Calibri"/>
                <a:cs typeface="Calibri"/>
              </a:rPr>
              <a:t> </a:t>
            </a:r>
            <a:r>
              <a:rPr sz="882" spc="9" dirty="0">
                <a:solidFill>
                  <a:prstClr val="black"/>
                </a:solidFill>
                <a:latin typeface="Calibri"/>
                <a:cs typeface="Calibri"/>
              </a:rPr>
              <a:t>15.4</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3" name="object 3"/>
          <p:cNvSpPr txBox="1"/>
          <p:nvPr/>
        </p:nvSpPr>
        <p:spPr>
          <a:xfrm>
            <a:off x="2963808" y="2435950"/>
            <a:ext cx="5664013" cy="1416994"/>
          </a:xfrm>
          <a:prstGeom prst="rect">
            <a:avLst/>
          </a:prstGeom>
        </p:spPr>
        <p:txBody>
          <a:bodyPr vert="horz" wrap="square" lIns="0" tIns="34738" rIns="0" bIns="0" rtlCol="0">
            <a:spAutoFit/>
          </a:bodyPr>
          <a:lstStyle/>
          <a:p>
            <a:pPr marL="123271" marR="36421" indent="-112625" defTabSz="806867">
              <a:lnSpc>
                <a:spcPts val="1421"/>
              </a:lnSpc>
              <a:spcBef>
                <a:spcPts val="274"/>
              </a:spcBef>
              <a:buFont typeface="Arial MT"/>
              <a:buChar char="•"/>
              <a:tabLst>
                <a:tab pos="123832" algn="l"/>
              </a:tabLst>
            </a:pPr>
            <a:r>
              <a:rPr sz="1324" spc="-4" dirty="0">
                <a:solidFill>
                  <a:prstClr val="black"/>
                </a:solidFill>
                <a:latin typeface="Calibri"/>
                <a:cs typeface="Calibri"/>
              </a:rPr>
              <a:t>In </a:t>
            </a:r>
            <a:r>
              <a:rPr sz="1324" spc="-13" dirty="0">
                <a:solidFill>
                  <a:prstClr val="black"/>
                </a:solidFill>
                <a:latin typeface="Calibri"/>
                <a:cs typeface="Calibri"/>
              </a:rPr>
              <a:t>network </a:t>
            </a:r>
            <a:r>
              <a:rPr sz="1324" spc="-18" dirty="0">
                <a:solidFill>
                  <a:prstClr val="black"/>
                </a:solidFill>
                <a:latin typeface="Calibri"/>
                <a:cs typeface="Calibri"/>
              </a:rPr>
              <a:t>terminology, </a:t>
            </a:r>
            <a:r>
              <a:rPr sz="1324" dirty="0">
                <a:solidFill>
                  <a:prstClr val="black"/>
                </a:solidFill>
                <a:latin typeface="Calibri"/>
                <a:cs typeface="Calibri"/>
              </a:rPr>
              <a:t>a </a:t>
            </a:r>
            <a:r>
              <a:rPr sz="1324" i="1" spc="-13" dirty="0">
                <a:solidFill>
                  <a:srgbClr val="801416"/>
                </a:solidFill>
                <a:latin typeface="Calibri"/>
                <a:cs typeface="Calibri"/>
              </a:rPr>
              <a:t>broadcast </a:t>
            </a:r>
            <a:r>
              <a:rPr sz="1324" spc="-9" dirty="0">
                <a:solidFill>
                  <a:prstClr val="black"/>
                </a:solidFill>
                <a:latin typeface="Calibri"/>
                <a:cs typeface="Calibri"/>
              </a:rPr>
              <a:t>message </a:t>
            </a:r>
            <a:r>
              <a:rPr sz="1324" spc="-4" dirty="0">
                <a:solidFill>
                  <a:prstClr val="black"/>
                </a:solidFill>
                <a:latin typeface="Calibri"/>
                <a:cs typeface="Calibri"/>
              </a:rPr>
              <a:t>is </a:t>
            </a:r>
            <a:r>
              <a:rPr sz="1324" spc="-9" dirty="0">
                <a:solidFill>
                  <a:prstClr val="black"/>
                </a:solidFill>
                <a:latin typeface="Calibri"/>
                <a:cs typeface="Calibri"/>
              </a:rPr>
              <a:t>sent to </a:t>
            </a:r>
            <a:r>
              <a:rPr sz="1324" spc="-4" dirty="0">
                <a:solidFill>
                  <a:prstClr val="black"/>
                </a:solidFill>
                <a:latin typeface="Calibri"/>
                <a:cs typeface="Calibri"/>
              </a:rPr>
              <a:t>all </a:t>
            </a:r>
            <a:r>
              <a:rPr sz="1324" spc="-9" dirty="0">
                <a:solidFill>
                  <a:prstClr val="black"/>
                </a:solidFill>
                <a:latin typeface="Calibri"/>
                <a:cs typeface="Calibri"/>
              </a:rPr>
              <a:t>nodes </a:t>
            </a:r>
            <a:r>
              <a:rPr sz="1324" spc="-4" dirty="0">
                <a:solidFill>
                  <a:prstClr val="black"/>
                </a:solidFill>
                <a:latin typeface="Calibri"/>
                <a:cs typeface="Calibri"/>
              </a:rPr>
              <a:t>in </a:t>
            </a:r>
            <a:r>
              <a:rPr sz="1324" dirty="0">
                <a:solidFill>
                  <a:prstClr val="black"/>
                </a:solidFill>
                <a:latin typeface="Calibri"/>
                <a:cs typeface="Calibri"/>
              </a:rPr>
              <a:t>a </a:t>
            </a:r>
            <a:r>
              <a:rPr sz="1324" spc="-9" dirty="0">
                <a:solidFill>
                  <a:prstClr val="black"/>
                </a:solidFill>
                <a:latin typeface="Calibri"/>
                <a:cs typeface="Calibri"/>
              </a:rPr>
              <a:t>domain, </a:t>
            </a:r>
            <a:r>
              <a:rPr sz="1324" dirty="0">
                <a:solidFill>
                  <a:prstClr val="black"/>
                </a:solidFill>
                <a:latin typeface="Calibri"/>
                <a:cs typeface="Calibri"/>
              </a:rPr>
              <a:t>a </a:t>
            </a:r>
            <a:r>
              <a:rPr sz="1324" spc="4" dirty="0">
                <a:solidFill>
                  <a:prstClr val="black"/>
                </a:solidFill>
                <a:latin typeface="Calibri"/>
                <a:cs typeface="Calibri"/>
              </a:rPr>
              <a:t> </a:t>
            </a:r>
            <a:r>
              <a:rPr sz="1324" i="1" spc="-13" dirty="0">
                <a:solidFill>
                  <a:srgbClr val="801416"/>
                </a:solidFill>
                <a:latin typeface="Calibri"/>
                <a:cs typeface="Calibri"/>
              </a:rPr>
              <a:t>unicast </a:t>
            </a:r>
            <a:r>
              <a:rPr sz="1324" spc="-9" dirty="0">
                <a:solidFill>
                  <a:prstClr val="black"/>
                </a:solidFill>
                <a:latin typeface="Calibri"/>
                <a:cs typeface="Calibri"/>
              </a:rPr>
              <a:t>message </a:t>
            </a:r>
            <a:r>
              <a:rPr sz="1324" spc="-4" dirty="0">
                <a:solidFill>
                  <a:prstClr val="black"/>
                </a:solidFill>
                <a:latin typeface="Calibri"/>
                <a:cs typeface="Calibri"/>
              </a:rPr>
              <a:t>is </a:t>
            </a:r>
            <a:r>
              <a:rPr sz="1324" spc="-9" dirty="0">
                <a:solidFill>
                  <a:prstClr val="black"/>
                </a:solidFill>
                <a:latin typeface="Calibri"/>
                <a:cs typeface="Calibri"/>
              </a:rPr>
              <a:t>sent to only one node, </a:t>
            </a:r>
            <a:r>
              <a:rPr sz="1324" spc="-4" dirty="0">
                <a:solidFill>
                  <a:prstClr val="black"/>
                </a:solidFill>
                <a:latin typeface="Calibri"/>
                <a:cs typeface="Calibri"/>
              </a:rPr>
              <a:t>and </a:t>
            </a:r>
            <a:r>
              <a:rPr sz="1324" dirty="0">
                <a:solidFill>
                  <a:prstClr val="black"/>
                </a:solidFill>
                <a:latin typeface="Calibri"/>
                <a:cs typeface="Calibri"/>
              </a:rPr>
              <a:t>a </a:t>
            </a:r>
            <a:r>
              <a:rPr sz="1324" i="1" spc="-13" dirty="0">
                <a:solidFill>
                  <a:srgbClr val="801416"/>
                </a:solidFill>
                <a:latin typeface="Calibri"/>
                <a:cs typeface="Calibri"/>
              </a:rPr>
              <a:t>multicast </a:t>
            </a:r>
            <a:r>
              <a:rPr sz="1324" spc="-9" dirty="0">
                <a:solidFill>
                  <a:prstClr val="black"/>
                </a:solidFill>
                <a:latin typeface="Calibri"/>
                <a:cs typeface="Calibri"/>
              </a:rPr>
              <a:t>message </a:t>
            </a:r>
            <a:r>
              <a:rPr sz="1324" spc="-4" dirty="0">
                <a:solidFill>
                  <a:prstClr val="black"/>
                </a:solidFill>
                <a:latin typeface="Calibri"/>
                <a:cs typeface="Calibri"/>
              </a:rPr>
              <a:t>is </a:t>
            </a:r>
            <a:r>
              <a:rPr sz="1324" spc="-9" dirty="0">
                <a:solidFill>
                  <a:prstClr val="black"/>
                </a:solidFill>
                <a:latin typeface="Calibri"/>
                <a:cs typeface="Calibri"/>
              </a:rPr>
              <a:t>sent to </a:t>
            </a:r>
            <a:r>
              <a:rPr sz="1324" dirty="0">
                <a:solidFill>
                  <a:prstClr val="black"/>
                </a:solidFill>
                <a:latin typeface="Calibri"/>
                <a:cs typeface="Calibri"/>
              </a:rPr>
              <a:t>a </a:t>
            </a:r>
            <a:r>
              <a:rPr sz="1324" spc="-9" dirty="0">
                <a:solidFill>
                  <a:prstClr val="black"/>
                </a:solidFill>
                <a:latin typeface="Calibri"/>
                <a:cs typeface="Calibri"/>
              </a:rPr>
              <a:t>set </a:t>
            </a:r>
            <a:r>
              <a:rPr sz="1324" spc="-287" dirty="0">
                <a:solidFill>
                  <a:prstClr val="black"/>
                </a:solidFill>
                <a:latin typeface="Calibri"/>
                <a:cs typeface="Calibri"/>
              </a:rPr>
              <a:t> </a:t>
            </a:r>
            <a:r>
              <a:rPr sz="1324" spc="-9" dirty="0">
                <a:solidFill>
                  <a:prstClr val="black"/>
                </a:solidFill>
                <a:latin typeface="Calibri"/>
                <a:cs typeface="Calibri"/>
              </a:rPr>
              <a:t>of</a:t>
            </a:r>
            <a:r>
              <a:rPr sz="1324" spc="-13" dirty="0">
                <a:solidFill>
                  <a:prstClr val="black"/>
                </a:solidFill>
                <a:latin typeface="Calibri"/>
                <a:cs typeface="Calibri"/>
              </a:rPr>
              <a:t> </a:t>
            </a:r>
            <a:r>
              <a:rPr sz="1324" spc="-4" dirty="0">
                <a:solidFill>
                  <a:prstClr val="black"/>
                </a:solidFill>
                <a:latin typeface="Calibri"/>
                <a:cs typeface="Calibri"/>
              </a:rPr>
              <a:t>specified</a:t>
            </a:r>
            <a:r>
              <a:rPr sz="1324" spc="-18" dirty="0">
                <a:solidFill>
                  <a:prstClr val="black"/>
                </a:solidFill>
                <a:latin typeface="Calibri"/>
                <a:cs typeface="Calibri"/>
              </a:rPr>
              <a:t> </a:t>
            </a:r>
            <a:r>
              <a:rPr sz="1324" spc="-9" dirty="0">
                <a:solidFill>
                  <a:prstClr val="black"/>
                </a:solidFill>
                <a:latin typeface="Calibri"/>
                <a:cs typeface="Calibri"/>
              </a:rPr>
              <a:t>nodes</a:t>
            </a:r>
            <a:endParaRPr sz="1324">
              <a:solidFill>
                <a:prstClr val="black"/>
              </a:solidFill>
              <a:latin typeface="Calibri"/>
              <a:cs typeface="Calibri"/>
            </a:endParaRPr>
          </a:p>
          <a:p>
            <a:pPr marL="123271" marR="4483" indent="-112625" defTabSz="806867">
              <a:lnSpc>
                <a:spcPct val="86000"/>
              </a:lnSpc>
              <a:spcBef>
                <a:spcPts val="560"/>
              </a:spcBef>
              <a:buFont typeface="Arial MT"/>
              <a:buChar char="•"/>
              <a:tabLst>
                <a:tab pos="123832" algn="l"/>
              </a:tabLst>
            </a:pPr>
            <a:r>
              <a:rPr sz="1324" dirty="0">
                <a:solidFill>
                  <a:prstClr val="black"/>
                </a:solidFill>
                <a:latin typeface="Calibri"/>
                <a:cs typeface="Calibri"/>
              </a:rPr>
              <a:t>A</a:t>
            </a:r>
            <a:r>
              <a:rPr sz="1324" spc="-13" dirty="0">
                <a:solidFill>
                  <a:prstClr val="black"/>
                </a:solidFill>
                <a:latin typeface="Calibri"/>
                <a:cs typeface="Calibri"/>
              </a:rPr>
              <a:t> large</a:t>
            </a:r>
            <a:r>
              <a:rPr sz="1324" spc="-4" dirty="0">
                <a:solidFill>
                  <a:prstClr val="black"/>
                </a:solidFill>
                <a:latin typeface="Calibri"/>
                <a:cs typeface="Calibri"/>
              </a:rPr>
              <a:t> </a:t>
            </a:r>
            <a:r>
              <a:rPr sz="1324" spc="-9" dirty="0">
                <a:solidFill>
                  <a:prstClr val="black"/>
                </a:solidFill>
                <a:latin typeface="Calibri"/>
                <a:cs typeface="Calibri"/>
              </a:rPr>
              <a:t>number</a:t>
            </a:r>
            <a:r>
              <a:rPr sz="1324" spc="-4" dirty="0">
                <a:solidFill>
                  <a:prstClr val="black"/>
                </a:solidFill>
                <a:latin typeface="Calibri"/>
                <a:cs typeface="Calibri"/>
              </a:rPr>
              <a:t> </a:t>
            </a:r>
            <a:r>
              <a:rPr sz="1324" spc="-9" dirty="0">
                <a:solidFill>
                  <a:prstClr val="black"/>
                </a:solidFill>
                <a:latin typeface="Calibri"/>
                <a:cs typeface="Calibri"/>
              </a:rPr>
              <a:t>of</a:t>
            </a:r>
            <a:r>
              <a:rPr sz="1324" spc="-4" dirty="0">
                <a:solidFill>
                  <a:prstClr val="black"/>
                </a:solidFill>
                <a:latin typeface="Calibri"/>
                <a:cs typeface="Calibri"/>
              </a:rPr>
              <a:t> </a:t>
            </a:r>
            <a:r>
              <a:rPr sz="1324" spc="-9" dirty="0">
                <a:solidFill>
                  <a:prstClr val="black"/>
                </a:solidFill>
                <a:latin typeface="Calibri"/>
                <a:cs typeface="Calibri"/>
              </a:rPr>
              <a:t>emerging</a:t>
            </a:r>
            <a:r>
              <a:rPr sz="1324" spc="-13" dirty="0">
                <a:solidFill>
                  <a:prstClr val="black"/>
                </a:solidFill>
                <a:latin typeface="Calibri"/>
                <a:cs typeface="Calibri"/>
              </a:rPr>
              <a:t> </a:t>
            </a:r>
            <a:r>
              <a:rPr sz="1324" spc="-9" dirty="0">
                <a:solidFill>
                  <a:prstClr val="black"/>
                </a:solidFill>
                <a:latin typeface="Calibri"/>
                <a:cs typeface="Calibri"/>
              </a:rPr>
              <a:t>applications,</a:t>
            </a:r>
            <a:r>
              <a:rPr sz="1324" spc="-4" dirty="0">
                <a:solidFill>
                  <a:prstClr val="black"/>
                </a:solidFill>
                <a:latin typeface="Calibri"/>
                <a:cs typeface="Calibri"/>
              </a:rPr>
              <a:t> </a:t>
            </a:r>
            <a:r>
              <a:rPr sz="1324" spc="-9" dirty="0">
                <a:solidFill>
                  <a:prstClr val="black"/>
                </a:solidFill>
                <a:latin typeface="Calibri"/>
                <a:cs typeface="Calibri"/>
              </a:rPr>
              <a:t>including</a:t>
            </a:r>
            <a:r>
              <a:rPr sz="1324" spc="-13" dirty="0">
                <a:solidFill>
                  <a:prstClr val="black"/>
                </a:solidFill>
                <a:latin typeface="Calibri"/>
                <a:cs typeface="Calibri"/>
              </a:rPr>
              <a:t> Internet</a:t>
            </a:r>
            <a:r>
              <a:rPr sz="1324" spc="-9" dirty="0">
                <a:solidFill>
                  <a:prstClr val="black"/>
                </a:solidFill>
                <a:latin typeface="Calibri"/>
                <a:cs typeface="Calibri"/>
              </a:rPr>
              <a:t> </a:t>
            </a:r>
            <a:r>
              <a:rPr sz="1324" spc="-44" dirty="0">
                <a:solidFill>
                  <a:prstClr val="black"/>
                </a:solidFill>
                <a:latin typeface="Calibri"/>
                <a:cs typeface="Calibri"/>
              </a:rPr>
              <a:t>TV,</a:t>
            </a:r>
            <a:r>
              <a:rPr sz="1324" spc="-4" dirty="0">
                <a:solidFill>
                  <a:prstClr val="black"/>
                </a:solidFill>
                <a:latin typeface="Calibri"/>
                <a:cs typeface="Calibri"/>
              </a:rPr>
              <a:t> </a:t>
            </a:r>
            <a:r>
              <a:rPr sz="1324" spc="-9" dirty="0">
                <a:solidFill>
                  <a:prstClr val="black"/>
                </a:solidFill>
                <a:latin typeface="Calibri"/>
                <a:cs typeface="Calibri"/>
              </a:rPr>
              <a:t>online</a:t>
            </a:r>
            <a:r>
              <a:rPr sz="1324" spc="-4" dirty="0">
                <a:solidFill>
                  <a:prstClr val="black"/>
                </a:solidFill>
                <a:latin typeface="Calibri"/>
                <a:cs typeface="Calibri"/>
              </a:rPr>
              <a:t> </a:t>
            </a:r>
            <a:r>
              <a:rPr sz="1324" spc="-13" dirty="0">
                <a:solidFill>
                  <a:prstClr val="black"/>
                </a:solidFill>
                <a:latin typeface="Calibri"/>
                <a:cs typeface="Calibri"/>
              </a:rPr>
              <a:t>games,</a:t>
            </a:r>
            <a:r>
              <a:rPr sz="1324" spc="-4" dirty="0">
                <a:solidFill>
                  <a:prstClr val="black"/>
                </a:solidFill>
                <a:latin typeface="Calibri"/>
                <a:cs typeface="Calibri"/>
              </a:rPr>
              <a:t> and </a:t>
            </a:r>
            <a:r>
              <a:rPr sz="1324" spc="-287" dirty="0">
                <a:solidFill>
                  <a:prstClr val="black"/>
                </a:solidFill>
                <a:latin typeface="Calibri"/>
                <a:cs typeface="Calibri"/>
              </a:rPr>
              <a:t> </a:t>
            </a:r>
            <a:r>
              <a:rPr sz="1324" spc="-9" dirty="0">
                <a:solidFill>
                  <a:prstClr val="black"/>
                </a:solidFill>
                <a:latin typeface="Calibri"/>
                <a:cs typeface="Calibri"/>
              </a:rPr>
              <a:t>distance education, </a:t>
            </a:r>
            <a:r>
              <a:rPr sz="1324" spc="-13" dirty="0">
                <a:solidFill>
                  <a:prstClr val="black"/>
                </a:solidFill>
                <a:latin typeface="Calibri"/>
                <a:cs typeface="Calibri"/>
              </a:rPr>
              <a:t>require</a:t>
            </a:r>
            <a:r>
              <a:rPr sz="1324" spc="-9" dirty="0">
                <a:solidFill>
                  <a:prstClr val="black"/>
                </a:solidFill>
                <a:latin typeface="Calibri"/>
                <a:cs typeface="Calibri"/>
              </a:rPr>
              <a:t> support</a:t>
            </a:r>
            <a:r>
              <a:rPr sz="1324" spc="-4" dirty="0">
                <a:solidFill>
                  <a:prstClr val="black"/>
                </a:solidFill>
                <a:latin typeface="Calibri"/>
                <a:cs typeface="Calibri"/>
              </a:rPr>
              <a:t> </a:t>
            </a:r>
            <a:r>
              <a:rPr sz="1324" spc="-18" dirty="0">
                <a:solidFill>
                  <a:prstClr val="black"/>
                </a:solidFill>
                <a:latin typeface="Calibri"/>
                <a:cs typeface="Calibri"/>
              </a:rPr>
              <a:t>for</a:t>
            </a:r>
            <a:r>
              <a:rPr sz="1324" spc="-4" dirty="0">
                <a:solidFill>
                  <a:prstClr val="black"/>
                </a:solidFill>
                <a:latin typeface="Calibri"/>
                <a:cs typeface="Calibri"/>
              </a:rPr>
              <a:t> </a:t>
            </a:r>
            <a:r>
              <a:rPr sz="1324" spc="-13" dirty="0">
                <a:solidFill>
                  <a:prstClr val="black"/>
                </a:solidFill>
                <a:latin typeface="Calibri"/>
                <a:cs typeface="Calibri"/>
              </a:rPr>
              <a:t>broadcast</a:t>
            </a:r>
            <a:r>
              <a:rPr sz="1324" spc="-4" dirty="0">
                <a:solidFill>
                  <a:prstClr val="black"/>
                </a:solidFill>
                <a:latin typeface="Calibri"/>
                <a:cs typeface="Calibri"/>
              </a:rPr>
              <a:t> </a:t>
            </a:r>
            <a:r>
              <a:rPr sz="1324" spc="-9" dirty="0">
                <a:solidFill>
                  <a:prstClr val="black"/>
                </a:solidFill>
                <a:latin typeface="Calibri"/>
                <a:cs typeface="Calibri"/>
              </a:rPr>
              <a:t>or</a:t>
            </a:r>
            <a:r>
              <a:rPr sz="1324" spc="-4" dirty="0">
                <a:solidFill>
                  <a:prstClr val="black"/>
                </a:solidFill>
                <a:latin typeface="Calibri"/>
                <a:cs typeface="Calibri"/>
              </a:rPr>
              <a:t> </a:t>
            </a:r>
            <a:r>
              <a:rPr sz="1324" spc="-9" dirty="0">
                <a:solidFill>
                  <a:prstClr val="black"/>
                </a:solidFill>
                <a:latin typeface="Calibri"/>
                <a:cs typeface="Calibri"/>
              </a:rPr>
              <a:t>multicast,</a:t>
            </a:r>
            <a:r>
              <a:rPr sz="1324" spc="-4" dirty="0">
                <a:solidFill>
                  <a:prstClr val="black"/>
                </a:solidFill>
                <a:latin typeface="Calibri"/>
                <a:cs typeface="Calibri"/>
              </a:rPr>
              <a:t> </a:t>
            </a:r>
            <a:r>
              <a:rPr sz="1324" spc="-9" dirty="0">
                <a:solidFill>
                  <a:prstClr val="black"/>
                </a:solidFill>
                <a:latin typeface="Calibri"/>
                <a:cs typeface="Calibri"/>
              </a:rPr>
              <a:t>i.e.,</a:t>
            </a:r>
            <a:r>
              <a:rPr sz="1324" spc="-4" dirty="0">
                <a:solidFill>
                  <a:prstClr val="black"/>
                </a:solidFill>
                <a:latin typeface="Calibri"/>
                <a:cs typeface="Calibri"/>
              </a:rPr>
              <a:t> </a:t>
            </a:r>
            <a:r>
              <a:rPr sz="1324" spc="-13" dirty="0">
                <a:solidFill>
                  <a:prstClr val="black"/>
                </a:solidFill>
                <a:latin typeface="Calibri"/>
                <a:cs typeface="Calibri"/>
              </a:rPr>
              <a:t>simultaneous </a:t>
            </a:r>
            <a:r>
              <a:rPr sz="1324" spc="-9" dirty="0">
                <a:solidFill>
                  <a:prstClr val="black"/>
                </a:solidFill>
                <a:latin typeface="Calibri"/>
                <a:cs typeface="Calibri"/>
              </a:rPr>
              <a:t> </a:t>
            </a:r>
            <a:r>
              <a:rPr sz="1324" spc="-18" dirty="0">
                <a:solidFill>
                  <a:prstClr val="black"/>
                </a:solidFill>
                <a:latin typeface="Calibri"/>
                <a:cs typeface="Calibri"/>
              </a:rPr>
              <a:t>content</a:t>
            </a:r>
            <a:r>
              <a:rPr sz="1324" spc="-13" dirty="0">
                <a:solidFill>
                  <a:prstClr val="black"/>
                </a:solidFill>
                <a:latin typeface="Calibri"/>
                <a:cs typeface="Calibri"/>
              </a:rPr>
              <a:t> </a:t>
            </a:r>
            <a:r>
              <a:rPr sz="1324" spc="-9" dirty="0">
                <a:solidFill>
                  <a:prstClr val="black"/>
                </a:solidFill>
                <a:latin typeface="Calibri"/>
                <a:cs typeface="Calibri"/>
              </a:rPr>
              <a:t>delivery</a:t>
            </a:r>
            <a:r>
              <a:rPr sz="1324" spc="-18" dirty="0">
                <a:solidFill>
                  <a:prstClr val="black"/>
                </a:solidFill>
                <a:latin typeface="Calibri"/>
                <a:cs typeface="Calibri"/>
              </a:rPr>
              <a:t> </a:t>
            </a:r>
            <a:r>
              <a:rPr sz="1324" spc="-9" dirty="0">
                <a:solidFill>
                  <a:prstClr val="black"/>
                </a:solidFill>
                <a:latin typeface="Calibri"/>
                <a:cs typeface="Calibri"/>
              </a:rPr>
              <a:t>to</a:t>
            </a:r>
            <a:r>
              <a:rPr sz="1324" spc="-18" dirty="0">
                <a:solidFill>
                  <a:prstClr val="black"/>
                </a:solidFill>
                <a:latin typeface="Calibri"/>
                <a:cs typeface="Calibri"/>
              </a:rPr>
              <a:t> </a:t>
            </a:r>
            <a:r>
              <a:rPr sz="1324" dirty="0">
                <a:solidFill>
                  <a:prstClr val="black"/>
                </a:solidFill>
                <a:latin typeface="Calibri"/>
                <a:cs typeface="Calibri"/>
              </a:rPr>
              <a:t>a</a:t>
            </a:r>
            <a:r>
              <a:rPr sz="1324" spc="-9" dirty="0">
                <a:solidFill>
                  <a:prstClr val="black"/>
                </a:solidFill>
                <a:latin typeface="Calibri"/>
                <a:cs typeface="Calibri"/>
              </a:rPr>
              <a:t> </a:t>
            </a:r>
            <a:r>
              <a:rPr sz="1324" spc="-13" dirty="0">
                <a:solidFill>
                  <a:prstClr val="black"/>
                </a:solidFill>
                <a:latin typeface="Calibri"/>
                <a:cs typeface="Calibri"/>
              </a:rPr>
              <a:t>large </a:t>
            </a:r>
            <a:r>
              <a:rPr sz="1324" spc="-9" dirty="0">
                <a:solidFill>
                  <a:prstClr val="black"/>
                </a:solidFill>
                <a:latin typeface="Calibri"/>
                <a:cs typeface="Calibri"/>
              </a:rPr>
              <a:t>number of </a:t>
            </a:r>
            <a:r>
              <a:rPr sz="1324" spc="-13" dirty="0">
                <a:solidFill>
                  <a:prstClr val="black"/>
                </a:solidFill>
                <a:latin typeface="Calibri"/>
                <a:cs typeface="Calibri"/>
              </a:rPr>
              <a:t>receivers</a:t>
            </a:r>
            <a:endParaRPr sz="1324">
              <a:solidFill>
                <a:prstClr val="black"/>
              </a:solidFill>
              <a:latin typeface="Calibri"/>
              <a:cs typeface="Calibri"/>
            </a:endParaRPr>
          </a:p>
          <a:p>
            <a:pPr marL="123271" indent="-112625" defTabSz="806867">
              <a:spcBef>
                <a:spcPts val="454"/>
              </a:spcBef>
              <a:buFont typeface="Arial MT"/>
              <a:buChar char="•"/>
              <a:tabLst>
                <a:tab pos="123832" algn="l"/>
              </a:tabLst>
            </a:pPr>
            <a:r>
              <a:rPr sz="1147" dirty="0">
                <a:solidFill>
                  <a:prstClr val="black"/>
                </a:solidFill>
                <a:latin typeface="Calibri"/>
                <a:cs typeface="Calibri"/>
              </a:rPr>
              <a:t>A</a:t>
            </a:r>
            <a:r>
              <a:rPr sz="1147" spc="22" dirty="0">
                <a:solidFill>
                  <a:prstClr val="black"/>
                </a:solidFill>
                <a:latin typeface="Calibri"/>
                <a:cs typeface="Calibri"/>
              </a:rPr>
              <a:t> </a:t>
            </a:r>
            <a:r>
              <a:rPr sz="1147" spc="9" dirty="0">
                <a:solidFill>
                  <a:prstClr val="black"/>
                </a:solidFill>
                <a:latin typeface="Calibri"/>
                <a:cs typeface="Calibri"/>
              </a:rPr>
              <a:t>widely</a:t>
            </a:r>
            <a:r>
              <a:rPr sz="1147" spc="26" dirty="0">
                <a:solidFill>
                  <a:prstClr val="black"/>
                </a:solidFill>
                <a:latin typeface="Calibri"/>
                <a:cs typeface="Calibri"/>
              </a:rPr>
              <a:t> </a:t>
            </a:r>
            <a:r>
              <a:rPr sz="1147" spc="9" dirty="0">
                <a:solidFill>
                  <a:prstClr val="black"/>
                </a:solidFill>
                <a:latin typeface="Calibri"/>
                <a:cs typeface="Calibri"/>
              </a:rPr>
              <a:t>accepted</a:t>
            </a:r>
            <a:r>
              <a:rPr sz="1147" spc="31" dirty="0">
                <a:solidFill>
                  <a:prstClr val="black"/>
                </a:solidFill>
                <a:latin typeface="Calibri"/>
                <a:cs typeface="Calibri"/>
              </a:rPr>
              <a:t> </a:t>
            </a:r>
            <a:r>
              <a:rPr sz="1147" spc="4" dirty="0">
                <a:solidFill>
                  <a:prstClr val="black"/>
                </a:solidFill>
                <a:latin typeface="Calibri"/>
                <a:cs typeface="Calibri"/>
              </a:rPr>
              <a:t>view</a:t>
            </a:r>
            <a:r>
              <a:rPr sz="1147" spc="31" dirty="0">
                <a:solidFill>
                  <a:prstClr val="black"/>
                </a:solidFill>
                <a:latin typeface="Calibri"/>
                <a:cs typeface="Calibri"/>
              </a:rPr>
              <a:t> </a:t>
            </a:r>
            <a:r>
              <a:rPr sz="1147" spc="4" dirty="0">
                <a:solidFill>
                  <a:prstClr val="black"/>
                </a:solidFill>
                <a:latin typeface="Calibri"/>
                <a:cs typeface="Calibri"/>
              </a:rPr>
              <a:t>was</a:t>
            </a:r>
            <a:r>
              <a:rPr sz="1147" spc="22" dirty="0">
                <a:solidFill>
                  <a:prstClr val="black"/>
                </a:solidFill>
                <a:latin typeface="Calibri"/>
                <a:cs typeface="Calibri"/>
              </a:rPr>
              <a:t> </a:t>
            </a:r>
            <a:r>
              <a:rPr sz="1147" spc="4" dirty="0">
                <a:solidFill>
                  <a:prstClr val="black"/>
                </a:solidFill>
                <a:latin typeface="Calibri"/>
                <a:cs typeface="Calibri"/>
              </a:rPr>
              <a:t>“Multicast</a:t>
            </a:r>
            <a:r>
              <a:rPr sz="1147" spc="22" dirty="0">
                <a:solidFill>
                  <a:prstClr val="black"/>
                </a:solidFill>
                <a:latin typeface="Calibri"/>
                <a:cs typeface="Calibri"/>
              </a:rPr>
              <a:t> </a:t>
            </a:r>
            <a:r>
              <a:rPr sz="1147" spc="9" dirty="0">
                <a:solidFill>
                  <a:prstClr val="black"/>
                </a:solidFill>
                <a:latin typeface="Calibri"/>
                <a:cs typeface="Calibri"/>
              </a:rPr>
              <a:t>should</a:t>
            </a:r>
            <a:r>
              <a:rPr sz="1147" spc="26" dirty="0">
                <a:solidFill>
                  <a:prstClr val="black"/>
                </a:solidFill>
                <a:latin typeface="Calibri"/>
                <a:cs typeface="Calibri"/>
              </a:rPr>
              <a:t> </a:t>
            </a:r>
            <a:r>
              <a:rPr sz="1147" spc="9" dirty="0">
                <a:solidFill>
                  <a:prstClr val="black"/>
                </a:solidFill>
                <a:latin typeface="Calibri"/>
                <a:cs typeface="Calibri"/>
              </a:rPr>
              <a:t>be</a:t>
            </a:r>
            <a:r>
              <a:rPr sz="1147" spc="31" dirty="0">
                <a:solidFill>
                  <a:prstClr val="black"/>
                </a:solidFill>
                <a:latin typeface="Calibri"/>
                <a:cs typeface="Calibri"/>
              </a:rPr>
              <a:t> </a:t>
            </a:r>
            <a:r>
              <a:rPr sz="1147" spc="9" dirty="0">
                <a:solidFill>
                  <a:prstClr val="black"/>
                </a:solidFill>
                <a:latin typeface="Calibri"/>
                <a:cs typeface="Calibri"/>
              </a:rPr>
              <a:t>implemented</a:t>
            </a:r>
            <a:r>
              <a:rPr sz="1147" spc="31" dirty="0">
                <a:solidFill>
                  <a:prstClr val="black"/>
                </a:solidFill>
                <a:latin typeface="Calibri"/>
                <a:cs typeface="Calibri"/>
              </a:rPr>
              <a:t> </a:t>
            </a:r>
            <a:r>
              <a:rPr sz="1147" dirty="0">
                <a:solidFill>
                  <a:prstClr val="black"/>
                </a:solidFill>
                <a:latin typeface="Calibri"/>
                <a:cs typeface="Calibri"/>
              </a:rPr>
              <a:t>at</a:t>
            </a:r>
            <a:r>
              <a:rPr sz="1147" spc="18" dirty="0">
                <a:solidFill>
                  <a:prstClr val="black"/>
                </a:solidFill>
                <a:latin typeface="Calibri"/>
                <a:cs typeface="Calibri"/>
              </a:rPr>
              <a:t> </a:t>
            </a:r>
            <a:r>
              <a:rPr sz="1147" spc="4" dirty="0">
                <a:solidFill>
                  <a:prstClr val="black"/>
                </a:solidFill>
                <a:latin typeface="Calibri"/>
                <a:cs typeface="Calibri"/>
              </a:rPr>
              <a:t>the</a:t>
            </a:r>
            <a:r>
              <a:rPr sz="1147" spc="31" dirty="0">
                <a:solidFill>
                  <a:prstClr val="black"/>
                </a:solidFill>
                <a:latin typeface="Calibri"/>
                <a:cs typeface="Calibri"/>
              </a:rPr>
              <a:t> </a:t>
            </a:r>
            <a:r>
              <a:rPr sz="1147" spc="9" dirty="0">
                <a:solidFill>
                  <a:prstClr val="black"/>
                </a:solidFill>
                <a:latin typeface="Calibri"/>
                <a:cs typeface="Calibri"/>
              </a:rPr>
              <a:t>network</a:t>
            </a:r>
            <a:r>
              <a:rPr sz="1147" spc="22" dirty="0">
                <a:solidFill>
                  <a:prstClr val="black"/>
                </a:solidFill>
                <a:latin typeface="Calibri"/>
                <a:cs typeface="Calibri"/>
              </a:rPr>
              <a:t> </a:t>
            </a:r>
            <a:r>
              <a:rPr sz="1147" spc="9" dirty="0">
                <a:solidFill>
                  <a:prstClr val="black"/>
                </a:solidFill>
                <a:latin typeface="Calibri"/>
                <a:cs typeface="Calibri"/>
              </a:rPr>
              <a:t>layer”</a:t>
            </a:r>
            <a:endParaRPr sz="1147">
              <a:solidFill>
                <a:prstClr val="black"/>
              </a:solidFill>
              <a:latin typeface="Calibri"/>
              <a:cs typeface="Calibri"/>
            </a:endParaRPr>
          </a:p>
        </p:txBody>
      </p:sp>
      <p:sp>
        <p:nvSpPr>
          <p:cNvPr id="7" name="Footer Placeholder 6">
            <a:extLst>
              <a:ext uri="{FF2B5EF4-FFF2-40B4-BE49-F238E27FC236}">
                <a16:creationId xmlns:a16="http://schemas.microsoft.com/office/drawing/2014/main" id="{2968D916-6890-4668-A502-ADB138D4E5BC}"/>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122876823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0938" y="1767505"/>
            <a:ext cx="1031501" cy="337238"/>
          </a:xfrm>
          <a:prstGeom prst="rect">
            <a:avLst/>
          </a:prstGeom>
        </p:spPr>
        <p:txBody>
          <a:bodyPr vert="horz" wrap="square" lIns="0" tIns="11206" rIns="0" bIns="0" rtlCol="0">
            <a:spAutoFit/>
          </a:bodyPr>
          <a:lstStyle/>
          <a:p>
            <a:pPr marL="11206">
              <a:spcBef>
                <a:spcPts val="88"/>
              </a:spcBef>
            </a:pPr>
            <a:r>
              <a:rPr spc="-18" dirty="0"/>
              <a:t>Multicast</a:t>
            </a:r>
          </a:p>
        </p:txBody>
      </p:sp>
      <p:sp>
        <p:nvSpPr>
          <p:cNvPr id="4" name="object 4"/>
          <p:cNvSpPr txBox="1"/>
          <p:nvPr/>
        </p:nvSpPr>
        <p:spPr>
          <a:xfrm>
            <a:off x="2696056" y="5114215"/>
            <a:ext cx="2279837" cy="141401"/>
          </a:xfrm>
          <a:prstGeom prst="rect">
            <a:avLst/>
          </a:prstGeom>
        </p:spPr>
        <p:txBody>
          <a:bodyPr vert="horz" wrap="square" lIns="0" tIns="5603" rIns="0" bIns="0" rtlCol="0">
            <a:spAutoFit/>
          </a:bodyPr>
          <a:lstStyle/>
          <a:p>
            <a:pPr marL="11206" defTabSz="806867">
              <a:spcBef>
                <a:spcPts val="44"/>
              </a:spcBef>
            </a:pPr>
            <a:r>
              <a:rPr sz="882" spc="4" dirty="0">
                <a:solidFill>
                  <a:prstClr val="black"/>
                </a:solidFill>
                <a:latin typeface="Calibri"/>
                <a:cs typeface="Calibri"/>
              </a:rPr>
              <a:t>Ref:</a:t>
            </a:r>
            <a:r>
              <a:rPr sz="882" spc="9" dirty="0">
                <a:solidFill>
                  <a:prstClr val="black"/>
                </a:solidFill>
                <a:latin typeface="Calibri"/>
                <a:cs typeface="Calibri"/>
              </a:rPr>
              <a:t> Section</a:t>
            </a:r>
            <a:r>
              <a:rPr sz="882" spc="22" dirty="0">
                <a:solidFill>
                  <a:prstClr val="black"/>
                </a:solidFill>
                <a:latin typeface="Calibri"/>
                <a:cs typeface="Calibri"/>
              </a:rPr>
              <a:t> </a:t>
            </a:r>
            <a:r>
              <a:rPr sz="882" spc="9" dirty="0">
                <a:solidFill>
                  <a:prstClr val="black"/>
                </a:solidFill>
                <a:latin typeface="Calibri"/>
                <a:cs typeface="Calibri"/>
              </a:rPr>
              <a:t>15.4</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3" name="object 3"/>
          <p:cNvSpPr txBox="1"/>
          <p:nvPr/>
        </p:nvSpPr>
        <p:spPr>
          <a:xfrm>
            <a:off x="2963808" y="2370006"/>
            <a:ext cx="5748057" cy="2382040"/>
          </a:xfrm>
          <a:prstGeom prst="rect">
            <a:avLst/>
          </a:prstGeom>
        </p:spPr>
        <p:txBody>
          <a:bodyPr vert="horz" wrap="square" lIns="0" tIns="77321" rIns="0" bIns="0" rtlCol="0">
            <a:spAutoFit/>
          </a:bodyPr>
          <a:lstStyle/>
          <a:p>
            <a:pPr marL="123271" indent="-112625" algn="just" defTabSz="806867">
              <a:spcBef>
                <a:spcPts val="609"/>
              </a:spcBef>
              <a:buFont typeface="Arial MT"/>
              <a:buChar char="•"/>
              <a:tabLst>
                <a:tab pos="123832" algn="l"/>
              </a:tabLst>
            </a:pPr>
            <a:r>
              <a:rPr sz="1324" spc="-13" dirty="0">
                <a:solidFill>
                  <a:prstClr val="black"/>
                </a:solidFill>
                <a:latin typeface="Calibri"/>
                <a:cs typeface="Calibri"/>
              </a:rPr>
              <a:t>Advantages</a:t>
            </a:r>
            <a:r>
              <a:rPr sz="1324" spc="-9" dirty="0">
                <a:solidFill>
                  <a:prstClr val="black"/>
                </a:solidFill>
                <a:latin typeface="Calibri"/>
                <a:cs typeface="Calibri"/>
              </a:rPr>
              <a:t> </a:t>
            </a:r>
            <a:r>
              <a:rPr sz="1324" spc="-4" dirty="0">
                <a:solidFill>
                  <a:prstClr val="black"/>
                </a:solidFill>
                <a:latin typeface="Calibri"/>
                <a:cs typeface="Calibri"/>
              </a:rPr>
              <a:t>and</a:t>
            </a:r>
            <a:r>
              <a:rPr sz="1324" spc="-18" dirty="0">
                <a:solidFill>
                  <a:prstClr val="black"/>
                </a:solidFill>
                <a:latin typeface="Calibri"/>
                <a:cs typeface="Calibri"/>
              </a:rPr>
              <a:t> </a:t>
            </a:r>
            <a:r>
              <a:rPr sz="1324" spc="-13" dirty="0">
                <a:solidFill>
                  <a:prstClr val="black"/>
                </a:solidFill>
                <a:latin typeface="Calibri"/>
                <a:cs typeface="Calibri"/>
              </a:rPr>
              <a:t>disadvantages</a:t>
            </a:r>
            <a:r>
              <a:rPr sz="1324" spc="-9" dirty="0">
                <a:solidFill>
                  <a:prstClr val="black"/>
                </a:solidFill>
                <a:latin typeface="Calibri"/>
                <a:cs typeface="Calibri"/>
              </a:rPr>
              <a:t> of implementing</a:t>
            </a:r>
            <a:r>
              <a:rPr sz="1324" spc="-13" dirty="0">
                <a:solidFill>
                  <a:prstClr val="black"/>
                </a:solidFill>
                <a:latin typeface="Calibri"/>
                <a:cs typeface="Calibri"/>
              </a:rPr>
              <a:t> </a:t>
            </a:r>
            <a:r>
              <a:rPr sz="1324" spc="-9" dirty="0">
                <a:solidFill>
                  <a:prstClr val="black"/>
                </a:solidFill>
                <a:latin typeface="Calibri"/>
                <a:cs typeface="Calibri"/>
              </a:rPr>
              <a:t>multicast </a:t>
            </a:r>
            <a:r>
              <a:rPr sz="1324" spc="-4" dirty="0">
                <a:solidFill>
                  <a:prstClr val="black"/>
                </a:solidFill>
                <a:latin typeface="Calibri"/>
                <a:cs typeface="Calibri"/>
              </a:rPr>
              <a:t>in</a:t>
            </a:r>
            <a:r>
              <a:rPr sz="1324" spc="-18" dirty="0">
                <a:solidFill>
                  <a:prstClr val="black"/>
                </a:solidFill>
                <a:latin typeface="Calibri"/>
                <a:cs typeface="Calibri"/>
              </a:rPr>
              <a:t> </a:t>
            </a:r>
            <a:r>
              <a:rPr sz="1324" spc="-13" dirty="0">
                <a:solidFill>
                  <a:prstClr val="black"/>
                </a:solidFill>
                <a:latin typeface="Calibri"/>
                <a:cs typeface="Calibri"/>
              </a:rPr>
              <a:t>network layer?</a:t>
            </a:r>
            <a:endParaRPr sz="1324">
              <a:solidFill>
                <a:prstClr val="black"/>
              </a:solidFill>
              <a:latin typeface="Calibri"/>
              <a:cs typeface="Calibri"/>
            </a:endParaRPr>
          </a:p>
          <a:p>
            <a:pPr marL="11206" marR="4483" lvl="1" indent="273998" algn="just" defTabSz="806867">
              <a:lnSpc>
                <a:spcPct val="90000"/>
              </a:lnSpc>
              <a:spcBef>
                <a:spcPts val="587"/>
              </a:spcBef>
              <a:buFontTx/>
              <a:buChar char="-"/>
              <a:tabLst>
                <a:tab pos="365892" algn="l"/>
              </a:tabLst>
            </a:pPr>
            <a:r>
              <a:rPr sz="1147" spc="4" dirty="0">
                <a:solidFill>
                  <a:prstClr val="black"/>
                </a:solidFill>
                <a:latin typeface="Calibri"/>
                <a:cs typeface="Calibri"/>
              </a:rPr>
              <a:t>Given that the </a:t>
            </a:r>
            <a:r>
              <a:rPr sz="1147" spc="9" dirty="0">
                <a:solidFill>
                  <a:prstClr val="black"/>
                </a:solidFill>
                <a:latin typeface="Calibri"/>
                <a:cs typeface="Calibri"/>
              </a:rPr>
              <a:t>network topology </a:t>
            </a:r>
            <a:r>
              <a:rPr sz="1147" dirty="0">
                <a:solidFill>
                  <a:prstClr val="black"/>
                </a:solidFill>
                <a:latin typeface="Calibri"/>
                <a:cs typeface="Calibri"/>
              </a:rPr>
              <a:t>is </a:t>
            </a:r>
            <a:r>
              <a:rPr sz="1147" spc="4" dirty="0">
                <a:solidFill>
                  <a:prstClr val="black"/>
                </a:solidFill>
                <a:latin typeface="Calibri"/>
                <a:cs typeface="Calibri"/>
              </a:rPr>
              <a:t>best-known </a:t>
            </a:r>
            <a:r>
              <a:rPr sz="1147" dirty="0">
                <a:solidFill>
                  <a:prstClr val="black"/>
                </a:solidFill>
                <a:latin typeface="Calibri"/>
                <a:cs typeface="Calibri"/>
              </a:rPr>
              <a:t>in </a:t>
            </a:r>
            <a:r>
              <a:rPr sz="1147" spc="4" dirty="0">
                <a:solidFill>
                  <a:prstClr val="black"/>
                </a:solidFill>
                <a:latin typeface="Calibri"/>
                <a:cs typeface="Calibri"/>
              </a:rPr>
              <a:t>the </a:t>
            </a:r>
            <a:r>
              <a:rPr sz="1147" spc="9" dirty="0">
                <a:solidFill>
                  <a:prstClr val="black"/>
                </a:solidFill>
                <a:latin typeface="Calibri"/>
                <a:cs typeface="Calibri"/>
              </a:rPr>
              <a:t>network </a:t>
            </a:r>
            <a:r>
              <a:rPr sz="1147" spc="-18" dirty="0">
                <a:solidFill>
                  <a:prstClr val="black"/>
                </a:solidFill>
                <a:latin typeface="Calibri"/>
                <a:cs typeface="Calibri"/>
              </a:rPr>
              <a:t>layer, </a:t>
            </a:r>
            <a:r>
              <a:rPr sz="1147" spc="4" dirty="0">
                <a:solidFill>
                  <a:prstClr val="black"/>
                </a:solidFill>
                <a:latin typeface="Calibri"/>
                <a:cs typeface="Calibri"/>
              </a:rPr>
              <a:t>multicast routing </a:t>
            </a:r>
            <a:r>
              <a:rPr sz="1147" dirty="0">
                <a:solidFill>
                  <a:prstClr val="black"/>
                </a:solidFill>
                <a:latin typeface="Calibri"/>
                <a:cs typeface="Calibri"/>
              </a:rPr>
              <a:t>in </a:t>
            </a:r>
            <a:r>
              <a:rPr sz="1147" spc="4" dirty="0">
                <a:solidFill>
                  <a:prstClr val="black"/>
                </a:solidFill>
                <a:latin typeface="Calibri"/>
                <a:cs typeface="Calibri"/>
              </a:rPr>
              <a:t> this </a:t>
            </a:r>
            <a:r>
              <a:rPr sz="1147" dirty="0">
                <a:solidFill>
                  <a:prstClr val="black"/>
                </a:solidFill>
                <a:latin typeface="Calibri"/>
                <a:cs typeface="Calibri"/>
              </a:rPr>
              <a:t>layer is </a:t>
            </a:r>
            <a:r>
              <a:rPr sz="1147" spc="4" dirty="0">
                <a:solidFill>
                  <a:prstClr val="black"/>
                </a:solidFill>
                <a:latin typeface="Calibri"/>
                <a:cs typeface="Calibri"/>
              </a:rPr>
              <a:t>also the most efficient. </a:t>
            </a:r>
            <a:r>
              <a:rPr sz="1147" dirty="0">
                <a:solidFill>
                  <a:prstClr val="black"/>
                </a:solidFill>
                <a:latin typeface="Calibri"/>
                <a:cs typeface="Calibri"/>
              </a:rPr>
              <a:t>It </a:t>
            </a:r>
            <a:r>
              <a:rPr sz="1147" spc="9" dirty="0">
                <a:solidFill>
                  <a:prstClr val="black"/>
                </a:solidFill>
                <a:latin typeface="Calibri"/>
                <a:cs typeface="Calibri"/>
              </a:rPr>
              <a:t>remains </a:t>
            </a:r>
            <a:r>
              <a:rPr sz="1147" dirty="0">
                <a:solidFill>
                  <a:prstClr val="black"/>
                </a:solidFill>
                <a:latin typeface="Calibri"/>
                <a:cs typeface="Calibri"/>
              </a:rPr>
              <a:t>a best-effort </a:t>
            </a:r>
            <a:r>
              <a:rPr sz="1147" spc="9" dirty="0">
                <a:solidFill>
                  <a:prstClr val="black"/>
                </a:solidFill>
                <a:latin typeface="Calibri"/>
                <a:cs typeface="Calibri"/>
              </a:rPr>
              <a:t>service and </a:t>
            </a:r>
            <a:r>
              <a:rPr sz="1147" spc="4" dirty="0">
                <a:solidFill>
                  <a:prstClr val="black"/>
                </a:solidFill>
                <a:latin typeface="Calibri"/>
                <a:cs typeface="Calibri"/>
              </a:rPr>
              <a:t>attempts </a:t>
            </a:r>
            <a:r>
              <a:rPr sz="1147" spc="-4" dirty="0">
                <a:solidFill>
                  <a:prstClr val="black"/>
                </a:solidFill>
                <a:latin typeface="Calibri"/>
                <a:cs typeface="Calibri"/>
              </a:rPr>
              <a:t>to </a:t>
            </a:r>
            <a:r>
              <a:rPr sz="1147" dirty="0">
                <a:solidFill>
                  <a:prstClr val="black"/>
                </a:solidFill>
                <a:latin typeface="Calibri"/>
                <a:cs typeface="Calibri"/>
              </a:rPr>
              <a:t>conform </a:t>
            </a:r>
            <a:r>
              <a:rPr sz="1147" spc="-4" dirty="0">
                <a:solidFill>
                  <a:prstClr val="black"/>
                </a:solidFill>
                <a:latin typeface="Calibri"/>
                <a:cs typeface="Calibri"/>
              </a:rPr>
              <a:t>to </a:t>
            </a:r>
            <a:r>
              <a:rPr sz="1147" dirty="0">
                <a:solidFill>
                  <a:prstClr val="black"/>
                </a:solidFill>
                <a:latin typeface="Calibri"/>
                <a:cs typeface="Calibri"/>
              </a:rPr>
              <a:t> </a:t>
            </a:r>
            <a:r>
              <a:rPr sz="1147" spc="4" dirty="0">
                <a:solidFill>
                  <a:prstClr val="black"/>
                </a:solidFill>
                <a:latin typeface="Calibri"/>
                <a:cs typeface="Calibri"/>
              </a:rPr>
              <a:t>the</a:t>
            </a:r>
            <a:r>
              <a:rPr sz="1147" spc="31" dirty="0">
                <a:solidFill>
                  <a:prstClr val="black"/>
                </a:solidFill>
                <a:latin typeface="Calibri"/>
                <a:cs typeface="Calibri"/>
              </a:rPr>
              <a:t> </a:t>
            </a:r>
            <a:r>
              <a:rPr sz="1147" spc="4" dirty="0">
                <a:solidFill>
                  <a:prstClr val="black"/>
                </a:solidFill>
                <a:latin typeface="Calibri"/>
                <a:cs typeface="Calibri"/>
              </a:rPr>
              <a:t>traditional</a:t>
            </a:r>
            <a:r>
              <a:rPr sz="1147" spc="22" dirty="0">
                <a:solidFill>
                  <a:prstClr val="black"/>
                </a:solidFill>
                <a:latin typeface="Calibri"/>
                <a:cs typeface="Calibri"/>
              </a:rPr>
              <a:t> </a:t>
            </a:r>
            <a:r>
              <a:rPr sz="1147" spc="4" dirty="0">
                <a:solidFill>
                  <a:prstClr val="black"/>
                </a:solidFill>
                <a:latin typeface="Calibri"/>
                <a:cs typeface="Calibri"/>
              </a:rPr>
              <a:t>separation</a:t>
            </a:r>
            <a:r>
              <a:rPr sz="1147" spc="35" dirty="0">
                <a:solidFill>
                  <a:prstClr val="black"/>
                </a:solidFill>
                <a:latin typeface="Calibri"/>
                <a:cs typeface="Calibri"/>
              </a:rPr>
              <a:t> </a:t>
            </a:r>
            <a:r>
              <a:rPr sz="1147" spc="4" dirty="0">
                <a:solidFill>
                  <a:prstClr val="black"/>
                </a:solidFill>
                <a:latin typeface="Calibri"/>
                <a:cs typeface="Calibri"/>
              </a:rPr>
              <a:t>of</a:t>
            </a:r>
            <a:r>
              <a:rPr sz="1147" spc="26" dirty="0">
                <a:solidFill>
                  <a:prstClr val="black"/>
                </a:solidFill>
                <a:latin typeface="Calibri"/>
                <a:cs typeface="Calibri"/>
              </a:rPr>
              <a:t> </a:t>
            </a:r>
            <a:r>
              <a:rPr sz="1147" spc="4" dirty="0">
                <a:solidFill>
                  <a:prstClr val="black"/>
                </a:solidFill>
                <a:latin typeface="Calibri"/>
                <a:cs typeface="Calibri"/>
              </a:rPr>
              <a:t>routing</a:t>
            </a:r>
            <a:r>
              <a:rPr sz="1147" spc="31" dirty="0">
                <a:solidFill>
                  <a:prstClr val="black"/>
                </a:solidFill>
                <a:latin typeface="Calibri"/>
                <a:cs typeface="Calibri"/>
              </a:rPr>
              <a:t> </a:t>
            </a:r>
            <a:r>
              <a:rPr sz="1147" spc="9" dirty="0">
                <a:solidFill>
                  <a:prstClr val="black"/>
                </a:solidFill>
                <a:latin typeface="Calibri"/>
                <a:cs typeface="Calibri"/>
              </a:rPr>
              <a:t>and</a:t>
            </a:r>
            <a:r>
              <a:rPr sz="1147" spc="35" dirty="0">
                <a:solidFill>
                  <a:prstClr val="black"/>
                </a:solidFill>
                <a:latin typeface="Calibri"/>
                <a:cs typeface="Calibri"/>
              </a:rPr>
              <a:t> </a:t>
            </a:r>
            <a:r>
              <a:rPr sz="1147" spc="4" dirty="0">
                <a:solidFill>
                  <a:prstClr val="black"/>
                </a:solidFill>
                <a:latin typeface="Calibri"/>
                <a:cs typeface="Calibri"/>
              </a:rPr>
              <a:t>transport</a:t>
            </a:r>
            <a:r>
              <a:rPr sz="1147" spc="26" dirty="0">
                <a:solidFill>
                  <a:prstClr val="black"/>
                </a:solidFill>
                <a:latin typeface="Calibri"/>
                <a:cs typeface="Calibri"/>
              </a:rPr>
              <a:t> </a:t>
            </a:r>
            <a:r>
              <a:rPr sz="1147" spc="4" dirty="0">
                <a:solidFill>
                  <a:prstClr val="black"/>
                </a:solidFill>
                <a:latin typeface="Calibri"/>
                <a:cs typeface="Calibri"/>
              </a:rPr>
              <a:t>that</a:t>
            </a:r>
            <a:r>
              <a:rPr sz="1147" spc="26" dirty="0">
                <a:solidFill>
                  <a:prstClr val="black"/>
                </a:solidFill>
                <a:latin typeface="Calibri"/>
                <a:cs typeface="Calibri"/>
              </a:rPr>
              <a:t> </a:t>
            </a:r>
            <a:r>
              <a:rPr sz="1147" spc="9" dirty="0">
                <a:solidFill>
                  <a:prstClr val="black"/>
                </a:solidFill>
                <a:latin typeface="Calibri"/>
                <a:cs typeface="Calibri"/>
              </a:rPr>
              <a:t>has</a:t>
            </a:r>
            <a:r>
              <a:rPr sz="1147" spc="22" dirty="0">
                <a:solidFill>
                  <a:prstClr val="black"/>
                </a:solidFill>
                <a:latin typeface="Calibri"/>
                <a:cs typeface="Calibri"/>
              </a:rPr>
              <a:t> </a:t>
            </a:r>
            <a:r>
              <a:rPr sz="1147" dirty="0">
                <a:solidFill>
                  <a:prstClr val="black"/>
                </a:solidFill>
                <a:latin typeface="Calibri"/>
                <a:cs typeface="Calibri"/>
              </a:rPr>
              <a:t>worked</a:t>
            </a:r>
            <a:r>
              <a:rPr sz="1147" spc="35" dirty="0">
                <a:solidFill>
                  <a:prstClr val="black"/>
                </a:solidFill>
                <a:latin typeface="Calibri"/>
                <a:cs typeface="Calibri"/>
              </a:rPr>
              <a:t> </a:t>
            </a:r>
            <a:r>
              <a:rPr sz="1147" spc="4" dirty="0">
                <a:solidFill>
                  <a:prstClr val="black"/>
                </a:solidFill>
                <a:latin typeface="Calibri"/>
                <a:cs typeface="Calibri"/>
              </a:rPr>
              <a:t>well</a:t>
            </a:r>
            <a:r>
              <a:rPr sz="1147" spc="22" dirty="0">
                <a:solidFill>
                  <a:prstClr val="black"/>
                </a:solidFill>
                <a:latin typeface="Calibri"/>
                <a:cs typeface="Calibri"/>
              </a:rPr>
              <a:t> </a:t>
            </a:r>
            <a:r>
              <a:rPr sz="1147" dirty="0">
                <a:solidFill>
                  <a:prstClr val="black"/>
                </a:solidFill>
                <a:latin typeface="Calibri"/>
                <a:cs typeface="Calibri"/>
              </a:rPr>
              <a:t>in</a:t>
            </a:r>
            <a:r>
              <a:rPr sz="1147" spc="35" dirty="0">
                <a:solidFill>
                  <a:prstClr val="black"/>
                </a:solidFill>
                <a:latin typeface="Calibri"/>
                <a:cs typeface="Calibri"/>
              </a:rPr>
              <a:t> </a:t>
            </a:r>
            <a:r>
              <a:rPr sz="1147" spc="4" dirty="0">
                <a:solidFill>
                  <a:prstClr val="black"/>
                </a:solidFill>
                <a:latin typeface="Calibri"/>
                <a:cs typeface="Calibri"/>
              </a:rPr>
              <a:t>the</a:t>
            </a:r>
            <a:r>
              <a:rPr sz="1147" spc="31" dirty="0">
                <a:solidFill>
                  <a:prstClr val="black"/>
                </a:solidFill>
                <a:latin typeface="Calibri"/>
                <a:cs typeface="Calibri"/>
              </a:rPr>
              <a:t> </a:t>
            </a:r>
            <a:r>
              <a:rPr sz="1147" spc="4" dirty="0">
                <a:solidFill>
                  <a:prstClr val="black"/>
                </a:solidFill>
                <a:latin typeface="Calibri"/>
                <a:cs typeface="Calibri"/>
              </a:rPr>
              <a:t>unicast</a:t>
            </a:r>
            <a:r>
              <a:rPr sz="1147" spc="26" dirty="0">
                <a:solidFill>
                  <a:prstClr val="black"/>
                </a:solidFill>
                <a:latin typeface="Calibri"/>
                <a:cs typeface="Calibri"/>
              </a:rPr>
              <a:t> </a:t>
            </a:r>
            <a:r>
              <a:rPr sz="1147" dirty="0">
                <a:solidFill>
                  <a:prstClr val="black"/>
                </a:solidFill>
                <a:latin typeface="Calibri"/>
                <a:cs typeface="Calibri"/>
              </a:rPr>
              <a:t>context.</a:t>
            </a:r>
            <a:endParaRPr sz="1147">
              <a:solidFill>
                <a:prstClr val="black"/>
              </a:solidFill>
              <a:latin typeface="Calibri"/>
              <a:cs typeface="Calibri"/>
            </a:endParaRPr>
          </a:p>
          <a:p>
            <a:pPr marL="11206" marR="90772" lvl="1" indent="273998" algn="just" defTabSz="806867">
              <a:lnSpc>
                <a:spcPts val="1332"/>
              </a:lnSpc>
              <a:spcBef>
                <a:spcPts val="463"/>
              </a:spcBef>
              <a:buFontTx/>
              <a:buChar char="-"/>
              <a:tabLst>
                <a:tab pos="365892" algn="l"/>
              </a:tabLst>
            </a:pPr>
            <a:r>
              <a:rPr sz="1147" spc="-4" dirty="0">
                <a:solidFill>
                  <a:prstClr val="black"/>
                </a:solidFill>
                <a:latin typeface="Calibri"/>
                <a:cs typeface="Calibri"/>
              </a:rPr>
              <a:t>However, </a:t>
            </a:r>
            <a:r>
              <a:rPr sz="1147" spc="4" dirty="0">
                <a:solidFill>
                  <a:prstClr val="black"/>
                </a:solidFill>
                <a:latin typeface="Calibri"/>
                <a:cs typeface="Calibri"/>
              </a:rPr>
              <a:t>providing </a:t>
            </a:r>
            <a:r>
              <a:rPr sz="1147" spc="9" dirty="0">
                <a:solidFill>
                  <a:prstClr val="black"/>
                </a:solidFill>
                <a:latin typeface="Calibri"/>
                <a:cs typeface="Calibri"/>
              </a:rPr>
              <a:t>higher </a:t>
            </a:r>
            <a:r>
              <a:rPr sz="1147" spc="4" dirty="0">
                <a:solidFill>
                  <a:prstClr val="black"/>
                </a:solidFill>
                <a:latin typeface="Calibri"/>
                <a:cs typeface="Calibri"/>
              </a:rPr>
              <a:t>level </a:t>
            </a:r>
            <a:r>
              <a:rPr sz="1147" dirty="0">
                <a:solidFill>
                  <a:prstClr val="black"/>
                </a:solidFill>
                <a:latin typeface="Calibri"/>
                <a:cs typeface="Calibri"/>
              </a:rPr>
              <a:t>features </a:t>
            </a:r>
            <a:r>
              <a:rPr sz="1147" spc="9" dirty="0">
                <a:solidFill>
                  <a:prstClr val="black"/>
                </a:solidFill>
                <a:latin typeface="Calibri"/>
                <a:cs typeface="Calibri"/>
              </a:rPr>
              <a:t>such </a:t>
            </a:r>
            <a:r>
              <a:rPr sz="1147" spc="4" dirty="0">
                <a:solidFill>
                  <a:prstClr val="black"/>
                </a:solidFill>
                <a:latin typeface="Calibri"/>
                <a:cs typeface="Calibri"/>
              </a:rPr>
              <a:t>as </a:t>
            </a:r>
            <a:r>
              <a:rPr sz="1147" spc="-13" dirty="0">
                <a:solidFill>
                  <a:prstClr val="black"/>
                </a:solidFill>
                <a:latin typeface="Calibri"/>
                <a:cs typeface="Calibri"/>
              </a:rPr>
              <a:t>error, flow, </a:t>
            </a:r>
            <a:r>
              <a:rPr sz="1147" spc="9" dirty="0">
                <a:solidFill>
                  <a:prstClr val="black"/>
                </a:solidFill>
                <a:latin typeface="Calibri"/>
                <a:cs typeface="Calibri"/>
              </a:rPr>
              <a:t>and </a:t>
            </a:r>
            <a:r>
              <a:rPr sz="1147" spc="4" dirty="0">
                <a:solidFill>
                  <a:prstClr val="black"/>
                </a:solidFill>
                <a:latin typeface="Calibri"/>
                <a:cs typeface="Calibri"/>
              </a:rPr>
              <a:t>congestion </a:t>
            </a:r>
            <a:r>
              <a:rPr sz="1147" dirty="0">
                <a:solidFill>
                  <a:prstClr val="black"/>
                </a:solidFill>
                <a:latin typeface="Calibri"/>
                <a:cs typeface="Calibri"/>
              </a:rPr>
              <a:t>control </a:t>
            </a:r>
            <a:r>
              <a:rPr sz="1147" spc="9" dirty="0">
                <a:solidFill>
                  <a:prstClr val="black"/>
                </a:solidFill>
                <a:latin typeface="Calibri"/>
                <a:cs typeface="Calibri"/>
              </a:rPr>
              <a:t>has </a:t>
            </a:r>
            <a:r>
              <a:rPr sz="1147" spc="13" dirty="0">
                <a:solidFill>
                  <a:prstClr val="black"/>
                </a:solidFill>
                <a:latin typeface="Calibri"/>
                <a:cs typeface="Calibri"/>
              </a:rPr>
              <a:t> </a:t>
            </a:r>
            <a:r>
              <a:rPr sz="1147" spc="9" dirty="0">
                <a:solidFill>
                  <a:prstClr val="black"/>
                </a:solidFill>
                <a:latin typeface="Calibri"/>
                <a:cs typeface="Calibri"/>
              </a:rPr>
              <a:t>been</a:t>
            </a:r>
            <a:r>
              <a:rPr sz="1147" spc="26" dirty="0">
                <a:solidFill>
                  <a:prstClr val="black"/>
                </a:solidFill>
                <a:latin typeface="Calibri"/>
                <a:cs typeface="Calibri"/>
              </a:rPr>
              <a:t> </a:t>
            </a:r>
            <a:r>
              <a:rPr sz="1147" spc="9" dirty="0">
                <a:solidFill>
                  <a:prstClr val="black"/>
                </a:solidFill>
                <a:latin typeface="Calibri"/>
                <a:cs typeface="Calibri"/>
              </a:rPr>
              <a:t>shown</a:t>
            </a:r>
            <a:r>
              <a:rPr sz="1147" spc="26" dirty="0">
                <a:solidFill>
                  <a:prstClr val="black"/>
                </a:solidFill>
                <a:latin typeface="Calibri"/>
                <a:cs typeface="Calibri"/>
              </a:rPr>
              <a:t> </a:t>
            </a:r>
            <a:r>
              <a:rPr sz="1147" spc="-4" dirty="0">
                <a:solidFill>
                  <a:prstClr val="black"/>
                </a:solidFill>
                <a:latin typeface="Calibri"/>
                <a:cs typeface="Calibri"/>
              </a:rPr>
              <a:t>to</a:t>
            </a:r>
            <a:r>
              <a:rPr sz="1147" spc="26" dirty="0">
                <a:solidFill>
                  <a:prstClr val="black"/>
                </a:solidFill>
                <a:latin typeface="Calibri"/>
                <a:cs typeface="Calibri"/>
              </a:rPr>
              <a:t> </a:t>
            </a:r>
            <a:r>
              <a:rPr sz="1147" spc="9" dirty="0">
                <a:solidFill>
                  <a:prstClr val="black"/>
                </a:solidFill>
                <a:latin typeface="Calibri"/>
                <a:cs typeface="Calibri"/>
              </a:rPr>
              <a:t>be</a:t>
            </a:r>
            <a:r>
              <a:rPr sz="1147" spc="26" dirty="0">
                <a:solidFill>
                  <a:prstClr val="black"/>
                </a:solidFill>
                <a:latin typeface="Calibri"/>
                <a:cs typeface="Calibri"/>
              </a:rPr>
              <a:t> </a:t>
            </a:r>
            <a:r>
              <a:rPr sz="1147" spc="4" dirty="0">
                <a:solidFill>
                  <a:prstClr val="black"/>
                </a:solidFill>
                <a:latin typeface="Calibri"/>
                <a:cs typeface="Calibri"/>
              </a:rPr>
              <a:t>more</a:t>
            </a:r>
            <a:r>
              <a:rPr sz="1147" spc="26" dirty="0">
                <a:solidFill>
                  <a:prstClr val="black"/>
                </a:solidFill>
                <a:latin typeface="Calibri"/>
                <a:cs typeface="Calibri"/>
              </a:rPr>
              <a:t> </a:t>
            </a:r>
            <a:r>
              <a:rPr sz="1147" spc="4" dirty="0">
                <a:solidFill>
                  <a:prstClr val="black"/>
                </a:solidFill>
                <a:latin typeface="Calibri"/>
                <a:cs typeface="Calibri"/>
              </a:rPr>
              <a:t>difficult</a:t>
            </a:r>
            <a:r>
              <a:rPr sz="1147" spc="18" dirty="0">
                <a:solidFill>
                  <a:prstClr val="black"/>
                </a:solidFill>
                <a:latin typeface="Calibri"/>
                <a:cs typeface="Calibri"/>
              </a:rPr>
              <a:t> </a:t>
            </a:r>
            <a:r>
              <a:rPr sz="1147" spc="9" dirty="0">
                <a:solidFill>
                  <a:prstClr val="black"/>
                </a:solidFill>
                <a:latin typeface="Calibri"/>
                <a:cs typeface="Calibri"/>
              </a:rPr>
              <a:t>than</a:t>
            </a:r>
            <a:r>
              <a:rPr sz="1147" spc="26" dirty="0">
                <a:solidFill>
                  <a:prstClr val="black"/>
                </a:solidFill>
                <a:latin typeface="Calibri"/>
                <a:cs typeface="Calibri"/>
              </a:rPr>
              <a:t> </a:t>
            </a:r>
            <a:r>
              <a:rPr sz="1147" dirty="0">
                <a:solidFill>
                  <a:prstClr val="black"/>
                </a:solidFill>
                <a:latin typeface="Calibri"/>
                <a:cs typeface="Calibri"/>
              </a:rPr>
              <a:t>in</a:t>
            </a:r>
            <a:r>
              <a:rPr sz="1147" spc="26" dirty="0">
                <a:solidFill>
                  <a:prstClr val="black"/>
                </a:solidFill>
                <a:latin typeface="Calibri"/>
                <a:cs typeface="Calibri"/>
              </a:rPr>
              <a:t> </a:t>
            </a:r>
            <a:r>
              <a:rPr sz="1147" spc="4" dirty="0">
                <a:solidFill>
                  <a:prstClr val="black"/>
                </a:solidFill>
                <a:latin typeface="Calibri"/>
                <a:cs typeface="Calibri"/>
              </a:rPr>
              <a:t>the</a:t>
            </a:r>
            <a:r>
              <a:rPr sz="1147" spc="26" dirty="0">
                <a:solidFill>
                  <a:prstClr val="black"/>
                </a:solidFill>
                <a:latin typeface="Calibri"/>
                <a:cs typeface="Calibri"/>
              </a:rPr>
              <a:t> </a:t>
            </a:r>
            <a:r>
              <a:rPr sz="1147" spc="4" dirty="0">
                <a:solidFill>
                  <a:prstClr val="black"/>
                </a:solidFill>
                <a:latin typeface="Calibri"/>
                <a:cs typeface="Calibri"/>
              </a:rPr>
              <a:t>unicast</a:t>
            </a:r>
            <a:r>
              <a:rPr sz="1147" spc="18" dirty="0">
                <a:solidFill>
                  <a:prstClr val="black"/>
                </a:solidFill>
                <a:latin typeface="Calibri"/>
                <a:cs typeface="Calibri"/>
              </a:rPr>
              <a:t> </a:t>
            </a:r>
            <a:r>
              <a:rPr sz="1147" spc="4" dirty="0">
                <a:solidFill>
                  <a:prstClr val="black"/>
                </a:solidFill>
                <a:latin typeface="Calibri"/>
                <a:cs typeface="Calibri"/>
              </a:rPr>
              <a:t>case.</a:t>
            </a:r>
            <a:endParaRPr sz="1147">
              <a:solidFill>
                <a:prstClr val="black"/>
              </a:solidFill>
              <a:latin typeface="Calibri"/>
              <a:cs typeface="Calibri"/>
            </a:endParaRPr>
          </a:p>
          <a:p>
            <a:pPr marL="11206" marR="206760" lvl="1" indent="261671" defTabSz="806867">
              <a:lnSpc>
                <a:spcPts val="1315"/>
              </a:lnSpc>
              <a:spcBef>
                <a:spcPts val="547"/>
              </a:spcBef>
              <a:buSzPct val="115384"/>
              <a:buFont typeface="Calibri"/>
              <a:buChar char="-"/>
              <a:tabLst>
                <a:tab pos="361409" algn="l"/>
              </a:tabLst>
            </a:pPr>
            <a:r>
              <a:rPr sz="1147" spc="9" dirty="0">
                <a:solidFill>
                  <a:prstClr val="black"/>
                </a:solidFill>
                <a:latin typeface="Times New Roman"/>
                <a:cs typeface="Times New Roman"/>
              </a:rPr>
              <a:t>For</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reliable</a:t>
            </a:r>
            <a:r>
              <a:rPr sz="1147" spc="18" dirty="0">
                <a:solidFill>
                  <a:prstClr val="black"/>
                </a:solidFill>
                <a:latin typeface="Times New Roman"/>
                <a:cs typeface="Times New Roman"/>
              </a:rPr>
              <a:t> </a:t>
            </a:r>
            <a:r>
              <a:rPr sz="1147" spc="4" dirty="0">
                <a:solidFill>
                  <a:prstClr val="black"/>
                </a:solidFill>
                <a:latin typeface="Times New Roman"/>
                <a:cs typeface="Times New Roman"/>
              </a:rPr>
              <a:t>file</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sharing</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or</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replication,</a:t>
            </a:r>
            <a:r>
              <a:rPr sz="1147" spc="13" dirty="0">
                <a:solidFill>
                  <a:prstClr val="black"/>
                </a:solidFill>
                <a:latin typeface="Times New Roman"/>
                <a:cs typeface="Times New Roman"/>
              </a:rPr>
              <a:t> </a:t>
            </a:r>
            <a:r>
              <a:rPr sz="1147" spc="9" dirty="0">
                <a:solidFill>
                  <a:prstClr val="black"/>
                </a:solidFill>
                <a:latin typeface="Times New Roman"/>
                <a:cs typeface="Times New Roman"/>
              </a:rPr>
              <a:t>reliable</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multicast</a:t>
            </a:r>
            <a:r>
              <a:rPr sz="1147" spc="13" dirty="0">
                <a:solidFill>
                  <a:prstClr val="black"/>
                </a:solidFill>
                <a:latin typeface="Times New Roman"/>
                <a:cs typeface="Times New Roman"/>
              </a:rPr>
              <a:t> </a:t>
            </a:r>
            <a:r>
              <a:rPr sz="1147" spc="9" dirty="0">
                <a:solidFill>
                  <a:prstClr val="black"/>
                </a:solidFill>
                <a:latin typeface="Times New Roman"/>
                <a:cs typeface="Times New Roman"/>
              </a:rPr>
              <a:t>transport</a:t>
            </a:r>
            <a:r>
              <a:rPr sz="1147" spc="13" dirty="0">
                <a:solidFill>
                  <a:prstClr val="black"/>
                </a:solidFill>
                <a:latin typeface="Times New Roman"/>
                <a:cs typeface="Times New Roman"/>
              </a:rPr>
              <a:t> </a:t>
            </a:r>
            <a:r>
              <a:rPr sz="1147" spc="9" dirty="0">
                <a:solidFill>
                  <a:prstClr val="black"/>
                </a:solidFill>
                <a:latin typeface="Times New Roman"/>
                <a:cs typeface="Times New Roman"/>
              </a:rPr>
              <a:t>protocols</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need</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to</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be </a:t>
            </a:r>
            <a:r>
              <a:rPr sz="1147" spc="-274" dirty="0">
                <a:solidFill>
                  <a:prstClr val="black"/>
                </a:solidFill>
                <a:latin typeface="Times New Roman"/>
                <a:cs typeface="Times New Roman"/>
              </a:rPr>
              <a:t> </a:t>
            </a:r>
            <a:r>
              <a:rPr sz="1147" spc="9" dirty="0">
                <a:solidFill>
                  <a:prstClr val="black"/>
                </a:solidFill>
                <a:latin typeface="Times New Roman"/>
                <a:cs typeface="Times New Roman"/>
              </a:rPr>
              <a:t>implemented</a:t>
            </a:r>
            <a:r>
              <a:rPr sz="1147" spc="18" dirty="0">
                <a:solidFill>
                  <a:prstClr val="black"/>
                </a:solidFill>
                <a:latin typeface="Times New Roman"/>
                <a:cs typeface="Times New Roman"/>
              </a:rPr>
              <a:t> </a:t>
            </a:r>
            <a:r>
              <a:rPr sz="1147" spc="4" dirty="0">
                <a:solidFill>
                  <a:prstClr val="black"/>
                </a:solidFill>
                <a:latin typeface="Times New Roman"/>
                <a:cs typeface="Times New Roman"/>
              </a:rPr>
              <a:t>on</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top</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of</a:t>
            </a:r>
            <a:r>
              <a:rPr sz="1147" spc="18" dirty="0">
                <a:solidFill>
                  <a:prstClr val="black"/>
                </a:solidFill>
                <a:latin typeface="Times New Roman"/>
                <a:cs typeface="Times New Roman"/>
              </a:rPr>
              <a:t> </a:t>
            </a:r>
            <a:r>
              <a:rPr sz="1147" spc="-22" dirty="0">
                <a:solidFill>
                  <a:prstClr val="black"/>
                </a:solidFill>
                <a:latin typeface="Times New Roman"/>
                <a:cs typeface="Times New Roman"/>
              </a:rPr>
              <a:t>UDP.</a:t>
            </a:r>
            <a:endParaRPr sz="1147">
              <a:solidFill>
                <a:prstClr val="black"/>
              </a:solidFill>
              <a:latin typeface="Times New Roman"/>
              <a:cs typeface="Times New Roman"/>
            </a:endParaRPr>
          </a:p>
          <a:p>
            <a:pPr marL="403433" lvl="1" defTabSz="806867">
              <a:buFontTx/>
              <a:buChar char="-"/>
            </a:pPr>
            <a:endParaRPr sz="1235">
              <a:solidFill>
                <a:prstClr val="black"/>
              </a:solidFill>
              <a:latin typeface="Times New Roman"/>
              <a:cs typeface="Times New Roman"/>
            </a:endParaRPr>
          </a:p>
          <a:p>
            <a:pPr marL="123271" indent="-112625" algn="just" defTabSz="806867">
              <a:spcBef>
                <a:spcPts val="781"/>
              </a:spcBef>
              <a:buFont typeface="Arial MT"/>
              <a:buChar char="•"/>
              <a:tabLst>
                <a:tab pos="123832" algn="l"/>
              </a:tabLst>
            </a:pPr>
            <a:r>
              <a:rPr sz="1324" spc="-4" dirty="0">
                <a:solidFill>
                  <a:prstClr val="black"/>
                </a:solidFill>
                <a:latin typeface="Calibri"/>
                <a:cs typeface="Calibri"/>
              </a:rPr>
              <a:t>Is</a:t>
            </a:r>
            <a:r>
              <a:rPr sz="1324" spc="-13" dirty="0">
                <a:solidFill>
                  <a:prstClr val="black"/>
                </a:solidFill>
                <a:latin typeface="Calibri"/>
                <a:cs typeface="Calibri"/>
              </a:rPr>
              <a:t> </a:t>
            </a:r>
            <a:r>
              <a:rPr sz="1324" spc="-4" dirty="0">
                <a:solidFill>
                  <a:prstClr val="black"/>
                </a:solidFill>
                <a:latin typeface="Calibri"/>
                <a:cs typeface="Calibri"/>
              </a:rPr>
              <a:t>it</a:t>
            </a:r>
            <a:r>
              <a:rPr sz="1324" spc="-13" dirty="0">
                <a:solidFill>
                  <a:prstClr val="black"/>
                </a:solidFill>
                <a:latin typeface="Calibri"/>
                <a:cs typeface="Calibri"/>
              </a:rPr>
              <a:t> </a:t>
            </a:r>
            <a:r>
              <a:rPr sz="1324" spc="-9" dirty="0">
                <a:solidFill>
                  <a:prstClr val="black"/>
                </a:solidFill>
                <a:latin typeface="Calibri"/>
                <a:cs typeface="Calibri"/>
              </a:rPr>
              <a:t>possible</a:t>
            </a:r>
            <a:r>
              <a:rPr sz="1324" spc="-18" dirty="0">
                <a:solidFill>
                  <a:prstClr val="black"/>
                </a:solidFill>
                <a:latin typeface="Calibri"/>
                <a:cs typeface="Calibri"/>
              </a:rPr>
              <a:t> </a:t>
            </a:r>
            <a:r>
              <a:rPr sz="1324" spc="-9" dirty="0">
                <a:solidFill>
                  <a:prstClr val="black"/>
                </a:solidFill>
                <a:latin typeface="Calibri"/>
                <a:cs typeface="Calibri"/>
              </a:rPr>
              <a:t>to</a:t>
            </a:r>
            <a:r>
              <a:rPr sz="1324" spc="-18" dirty="0">
                <a:solidFill>
                  <a:prstClr val="black"/>
                </a:solidFill>
                <a:latin typeface="Calibri"/>
                <a:cs typeface="Calibri"/>
              </a:rPr>
              <a:t> </a:t>
            </a:r>
            <a:r>
              <a:rPr sz="1324" spc="-9" dirty="0">
                <a:solidFill>
                  <a:prstClr val="black"/>
                </a:solidFill>
                <a:latin typeface="Calibri"/>
                <a:cs typeface="Calibri"/>
              </a:rPr>
              <a:t>implement multicast</a:t>
            </a:r>
            <a:r>
              <a:rPr sz="1324" spc="-13" dirty="0">
                <a:solidFill>
                  <a:prstClr val="black"/>
                </a:solidFill>
                <a:latin typeface="Calibri"/>
                <a:cs typeface="Calibri"/>
              </a:rPr>
              <a:t> </a:t>
            </a:r>
            <a:r>
              <a:rPr sz="1324" spc="-4" dirty="0">
                <a:solidFill>
                  <a:prstClr val="black"/>
                </a:solidFill>
                <a:latin typeface="Calibri"/>
                <a:cs typeface="Calibri"/>
              </a:rPr>
              <a:t>in</a:t>
            </a:r>
            <a:r>
              <a:rPr sz="1324" spc="-18" dirty="0">
                <a:solidFill>
                  <a:prstClr val="black"/>
                </a:solidFill>
                <a:latin typeface="Calibri"/>
                <a:cs typeface="Calibri"/>
              </a:rPr>
              <a:t> </a:t>
            </a:r>
            <a:r>
              <a:rPr sz="1324" spc="-9" dirty="0">
                <a:solidFill>
                  <a:prstClr val="black"/>
                </a:solidFill>
                <a:latin typeface="Calibri"/>
                <a:cs typeface="Calibri"/>
              </a:rPr>
              <a:t>other </a:t>
            </a:r>
            <a:r>
              <a:rPr sz="1324" spc="-13" dirty="0">
                <a:solidFill>
                  <a:prstClr val="black"/>
                </a:solidFill>
                <a:latin typeface="Calibri"/>
                <a:cs typeface="Calibri"/>
              </a:rPr>
              <a:t>layer?</a:t>
            </a:r>
            <a:endParaRPr sz="1324">
              <a:solidFill>
                <a:prstClr val="black"/>
              </a:solidFill>
              <a:latin typeface="Calibri"/>
              <a:cs typeface="Calibri"/>
            </a:endParaRPr>
          </a:p>
          <a:p>
            <a:pPr marL="398389" lvl="1" indent="-88531" defTabSz="806867">
              <a:spcBef>
                <a:spcPts val="361"/>
              </a:spcBef>
              <a:buFontTx/>
              <a:buChar char="-"/>
              <a:tabLst>
                <a:tab pos="398951" algn="l"/>
              </a:tabLst>
            </a:pPr>
            <a:r>
              <a:rPr sz="1324" spc="-13" dirty="0">
                <a:solidFill>
                  <a:prstClr val="black"/>
                </a:solidFill>
                <a:latin typeface="Calibri"/>
                <a:cs typeface="Calibri"/>
              </a:rPr>
              <a:t>Read</a:t>
            </a:r>
            <a:r>
              <a:rPr sz="1324" spc="-31" dirty="0">
                <a:solidFill>
                  <a:prstClr val="black"/>
                </a:solidFill>
                <a:latin typeface="Calibri"/>
                <a:cs typeface="Calibri"/>
              </a:rPr>
              <a:t> </a:t>
            </a:r>
            <a:r>
              <a:rPr sz="1324" spc="-9" dirty="0">
                <a:solidFill>
                  <a:prstClr val="black"/>
                </a:solidFill>
                <a:latin typeface="Calibri"/>
                <a:cs typeface="Calibri"/>
              </a:rPr>
              <a:t>Section</a:t>
            </a:r>
            <a:r>
              <a:rPr sz="1324" spc="-26" dirty="0">
                <a:solidFill>
                  <a:prstClr val="black"/>
                </a:solidFill>
                <a:latin typeface="Calibri"/>
                <a:cs typeface="Calibri"/>
              </a:rPr>
              <a:t> </a:t>
            </a:r>
            <a:r>
              <a:rPr sz="1324" spc="-9" dirty="0">
                <a:solidFill>
                  <a:prstClr val="black"/>
                </a:solidFill>
                <a:latin typeface="Calibri"/>
                <a:cs typeface="Calibri"/>
              </a:rPr>
              <a:t>15.4.2</a:t>
            </a:r>
            <a:endParaRPr sz="1324">
              <a:solidFill>
                <a:prstClr val="black"/>
              </a:solidFill>
              <a:latin typeface="Calibri"/>
              <a:cs typeface="Calibri"/>
            </a:endParaRPr>
          </a:p>
        </p:txBody>
      </p:sp>
      <p:sp>
        <p:nvSpPr>
          <p:cNvPr id="7" name="Footer Placeholder 6">
            <a:extLst>
              <a:ext uri="{FF2B5EF4-FFF2-40B4-BE49-F238E27FC236}">
                <a16:creationId xmlns:a16="http://schemas.microsoft.com/office/drawing/2014/main" id="{BA9DE1C8-FB9B-4E21-A759-3CA4681B99B6}"/>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20690569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4707" y="1767505"/>
            <a:ext cx="2582956" cy="337238"/>
          </a:xfrm>
          <a:prstGeom prst="rect">
            <a:avLst/>
          </a:prstGeom>
        </p:spPr>
        <p:txBody>
          <a:bodyPr vert="horz" wrap="square" lIns="0" tIns="11206" rIns="0" bIns="0" rtlCol="0">
            <a:spAutoFit/>
          </a:bodyPr>
          <a:lstStyle/>
          <a:p>
            <a:pPr marL="11206">
              <a:spcBef>
                <a:spcPts val="88"/>
              </a:spcBef>
            </a:pPr>
            <a:r>
              <a:rPr spc="-9" dirty="0"/>
              <a:t>Quality</a:t>
            </a:r>
            <a:r>
              <a:rPr spc="-40" dirty="0"/>
              <a:t> </a:t>
            </a:r>
            <a:r>
              <a:rPr spc="-9" dirty="0"/>
              <a:t>of</a:t>
            </a:r>
            <a:r>
              <a:rPr spc="-26" dirty="0"/>
              <a:t> </a:t>
            </a:r>
            <a:r>
              <a:rPr spc="-9" dirty="0"/>
              <a:t>Service</a:t>
            </a:r>
            <a:r>
              <a:rPr spc="-31" dirty="0"/>
              <a:t> </a:t>
            </a:r>
            <a:r>
              <a:rPr spc="-13" dirty="0"/>
              <a:t>(QoS)</a:t>
            </a:r>
          </a:p>
        </p:txBody>
      </p:sp>
      <p:sp>
        <p:nvSpPr>
          <p:cNvPr id="7" name="object 7"/>
          <p:cNvSpPr txBox="1"/>
          <p:nvPr/>
        </p:nvSpPr>
        <p:spPr>
          <a:xfrm>
            <a:off x="2696056" y="5114215"/>
            <a:ext cx="2368363" cy="141401"/>
          </a:xfrm>
          <a:prstGeom prst="rect">
            <a:avLst/>
          </a:prstGeom>
        </p:spPr>
        <p:txBody>
          <a:bodyPr vert="horz" wrap="square" lIns="0" tIns="5603" rIns="0" bIns="0" rtlCol="0">
            <a:spAutoFit/>
          </a:bodyPr>
          <a:lstStyle/>
          <a:p>
            <a:pPr marL="11206" defTabSz="806867">
              <a:spcBef>
                <a:spcPts val="44"/>
              </a:spcBef>
            </a:pPr>
            <a:r>
              <a:rPr sz="882" spc="4" dirty="0">
                <a:solidFill>
                  <a:prstClr val="black"/>
                </a:solidFill>
                <a:latin typeface="Calibri"/>
                <a:cs typeface="Calibri"/>
              </a:rPr>
              <a:t>Ref:</a:t>
            </a:r>
            <a:r>
              <a:rPr sz="882" spc="13" dirty="0">
                <a:solidFill>
                  <a:prstClr val="black"/>
                </a:solidFill>
                <a:latin typeface="Calibri"/>
                <a:cs typeface="Calibri"/>
              </a:rPr>
              <a:t> </a:t>
            </a:r>
            <a:r>
              <a:rPr sz="882" spc="9" dirty="0">
                <a:solidFill>
                  <a:prstClr val="black"/>
                </a:solidFill>
                <a:latin typeface="Calibri"/>
                <a:cs typeface="Calibri"/>
              </a:rPr>
              <a:t>Section</a:t>
            </a:r>
            <a:r>
              <a:rPr sz="882" spc="22" dirty="0">
                <a:solidFill>
                  <a:prstClr val="black"/>
                </a:solidFill>
                <a:latin typeface="Calibri"/>
                <a:cs typeface="Calibri"/>
              </a:rPr>
              <a:t> </a:t>
            </a:r>
            <a:r>
              <a:rPr sz="882" spc="9" dirty="0">
                <a:solidFill>
                  <a:prstClr val="black"/>
                </a:solidFill>
                <a:latin typeface="Calibri"/>
                <a:cs typeface="Calibri"/>
              </a:rPr>
              <a:t>15.5.1</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3" name="object 3"/>
          <p:cNvSpPr txBox="1">
            <a:spLocks noGrp="1"/>
          </p:cNvSpPr>
          <p:nvPr>
            <p:ph type="body" idx="1"/>
          </p:nvPr>
        </p:nvSpPr>
        <p:spPr>
          <a:xfrm>
            <a:off x="3240698" y="2120891"/>
            <a:ext cx="6828117" cy="2051245"/>
          </a:xfrm>
          <a:prstGeom prst="rect">
            <a:avLst/>
          </a:prstGeom>
        </p:spPr>
        <p:txBody>
          <a:bodyPr vert="horz" wrap="square" lIns="0" tIns="67796" rIns="0" bIns="0" rtlCol="0">
            <a:spAutoFit/>
          </a:bodyPr>
          <a:lstStyle/>
          <a:p>
            <a:pPr marL="123271" marR="30257" indent="-112625">
              <a:lnSpc>
                <a:spcPct val="72000"/>
              </a:lnSpc>
              <a:spcBef>
                <a:spcPts val="534"/>
              </a:spcBef>
              <a:buFont typeface="Arial MT"/>
              <a:buChar char="•"/>
              <a:tabLst>
                <a:tab pos="123832" algn="l"/>
              </a:tabLst>
            </a:pPr>
            <a:r>
              <a:rPr spc="-9" dirty="0"/>
              <a:t>QoS </a:t>
            </a:r>
            <a:r>
              <a:rPr spc="-18" dirty="0"/>
              <a:t>for</a:t>
            </a:r>
            <a:r>
              <a:rPr spc="-9" dirty="0"/>
              <a:t> multimedia</a:t>
            </a:r>
            <a:r>
              <a:rPr spc="-13" dirty="0"/>
              <a:t> data </a:t>
            </a:r>
            <a:r>
              <a:rPr spc="-9" dirty="0"/>
              <a:t>transmission</a:t>
            </a:r>
            <a:r>
              <a:rPr spc="-13" dirty="0"/>
              <a:t> </a:t>
            </a:r>
            <a:r>
              <a:rPr spc="-9" dirty="0"/>
              <a:t>depends on</a:t>
            </a:r>
            <a:r>
              <a:rPr spc="-13" dirty="0"/>
              <a:t> </a:t>
            </a:r>
            <a:r>
              <a:rPr spc="-18" dirty="0"/>
              <a:t>many </a:t>
            </a:r>
            <a:r>
              <a:rPr spc="-13" dirty="0"/>
              <a:t>parameters. </a:t>
            </a:r>
            <a:r>
              <a:rPr spc="-35" dirty="0"/>
              <a:t>We</a:t>
            </a:r>
            <a:r>
              <a:rPr spc="-9" dirty="0"/>
              <a:t> now</a:t>
            </a:r>
            <a:r>
              <a:rPr spc="-22" dirty="0"/>
              <a:t> </a:t>
            </a:r>
            <a:r>
              <a:rPr spc="-9" dirty="0"/>
              <a:t>list </a:t>
            </a:r>
            <a:r>
              <a:rPr spc="-282" dirty="0"/>
              <a:t> </a:t>
            </a:r>
            <a:r>
              <a:rPr spc="-4" dirty="0"/>
              <a:t>the</a:t>
            </a:r>
            <a:r>
              <a:rPr spc="-13" dirty="0"/>
              <a:t> most</a:t>
            </a:r>
            <a:r>
              <a:rPr spc="-9" dirty="0"/>
              <a:t> </a:t>
            </a:r>
            <a:r>
              <a:rPr spc="-13" dirty="0"/>
              <a:t>important</a:t>
            </a:r>
            <a:r>
              <a:rPr spc="-9" dirty="0"/>
              <a:t> ones </a:t>
            </a:r>
            <a:r>
              <a:rPr spc="-4" dirty="0"/>
              <a:t>as</a:t>
            </a:r>
            <a:r>
              <a:rPr spc="-9" dirty="0"/>
              <a:t> below:</a:t>
            </a:r>
          </a:p>
          <a:p>
            <a:pPr marL="11206" marR="373175" lvl="1" indent="239819">
              <a:lnSpc>
                <a:spcPct val="107700"/>
              </a:lnSpc>
              <a:spcBef>
                <a:spcPts val="1319"/>
              </a:spcBef>
              <a:buClr>
                <a:srgbClr val="000000"/>
              </a:buClr>
              <a:buChar char="-"/>
              <a:tabLst>
                <a:tab pos="331712" algn="l"/>
              </a:tabLst>
            </a:pPr>
            <a:r>
              <a:rPr sz="1147" spc="9" dirty="0">
                <a:solidFill>
                  <a:srgbClr val="C00000"/>
                </a:solidFill>
                <a:latin typeface="Calibri"/>
                <a:cs typeface="Calibri"/>
              </a:rPr>
              <a:t>Bandwidth</a:t>
            </a:r>
            <a:r>
              <a:rPr sz="1147" spc="9" dirty="0">
                <a:latin typeface="Calibri"/>
                <a:cs typeface="Calibri"/>
              </a:rPr>
              <a:t>:</a:t>
            </a:r>
            <a:r>
              <a:rPr sz="1147" spc="26" dirty="0">
                <a:latin typeface="Calibri"/>
                <a:cs typeface="Calibri"/>
              </a:rPr>
              <a:t> </a:t>
            </a:r>
            <a:r>
              <a:rPr sz="1147" dirty="0">
                <a:latin typeface="Calibri"/>
                <a:cs typeface="Calibri"/>
              </a:rPr>
              <a:t>A</a:t>
            </a:r>
            <a:r>
              <a:rPr sz="1147" spc="31" dirty="0">
                <a:latin typeface="Calibri"/>
                <a:cs typeface="Calibri"/>
              </a:rPr>
              <a:t> </a:t>
            </a:r>
            <a:r>
              <a:rPr sz="1147" spc="9" dirty="0">
                <a:latin typeface="Calibri"/>
                <a:cs typeface="Calibri"/>
              </a:rPr>
              <a:t>measure</a:t>
            </a:r>
            <a:r>
              <a:rPr sz="1147" spc="31" dirty="0">
                <a:latin typeface="Calibri"/>
                <a:cs typeface="Calibri"/>
              </a:rPr>
              <a:t> </a:t>
            </a:r>
            <a:r>
              <a:rPr sz="1147" spc="4" dirty="0">
                <a:latin typeface="Calibri"/>
                <a:cs typeface="Calibri"/>
              </a:rPr>
              <a:t>of</a:t>
            </a:r>
            <a:r>
              <a:rPr sz="1147" spc="26" dirty="0">
                <a:latin typeface="Calibri"/>
                <a:cs typeface="Calibri"/>
              </a:rPr>
              <a:t> </a:t>
            </a:r>
            <a:r>
              <a:rPr sz="1147" spc="4" dirty="0">
                <a:latin typeface="Calibri"/>
                <a:cs typeface="Calibri"/>
              </a:rPr>
              <a:t>transmission</a:t>
            </a:r>
            <a:r>
              <a:rPr sz="1147" spc="31" dirty="0">
                <a:latin typeface="Calibri"/>
                <a:cs typeface="Calibri"/>
              </a:rPr>
              <a:t> </a:t>
            </a:r>
            <a:r>
              <a:rPr sz="1147" spc="9" dirty="0">
                <a:latin typeface="Calibri"/>
                <a:cs typeface="Calibri"/>
              </a:rPr>
              <a:t>speed</a:t>
            </a:r>
            <a:r>
              <a:rPr sz="1147" spc="35" dirty="0">
                <a:latin typeface="Calibri"/>
                <a:cs typeface="Calibri"/>
              </a:rPr>
              <a:t> </a:t>
            </a:r>
            <a:r>
              <a:rPr sz="1147" spc="4" dirty="0">
                <a:latin typeface="Calibri"/>
                <a:cs typeface="Calibri"/>
              </a:rPr>
              <a:t>over</a:t>
            </a:r>
            <a:r>
              <a:rPr sz="1147" spc="26" dirty="0">
                <a:latin typeface="Calibri"/>
                <a:cs typeface="Calibri"/>
              </a:rPr>
              <a:t> </a:t>
            </a:r>
            <a:r>
              <a:rPr sz="1147" spc="4" dirty="0">
                <a:latin typeface="Calibri"/>
                <a:cs typeface="Calibri"/>
              </a:rPr>
              <a:t>digital</a:t>
            </a:r>
            <a:r>
              <a:rPr sz="1147" spc="18" dirty="0">
                <a:latin typeface="Calibri"/>
                <a:cs typeface="Calibri"/>
              </a:rPr>
              <a:t> </a:t>
            </a:r>
            <a:r>
              <a:rPr sz="1147" spc="4" dirty="0">
                <a:latin typeface="Calibri"/>
                <a:cs typeface="Calibri"/>
              </a:rPr>
              <a:t>links</a:t>
            </a:r>
            <a:r>
              <a:rPr sz="1147" spc="26" dirty="0">
                <a:latin typeface="Calibri"/>
                <a:cs typeface="Calibri"/>
              </a:rPr>
              <a:t> </a:t>
            </a:r>
            <a:r>
              <a:rPr sz="1147" spc="4" dirty="0">
                <a:latin typeface="Calibri"/>
                <a:cs typeface="Calibri"/>
              </a:rPr>
              <a:t>or</a:t>
            </a:r>
            <a:r>
              <a:rPr sz="1147" spc="22" dirty="0">
                <a:latin typeface="Calibri"/>
                <a:cs typeface="Calibri"/>
              </a:rPr>
              <a:t> </a:t>
            </a:r>
            <a:r>
              <a:rPr sz="1147" spc="4" dirty="0">
                <a:latin typeface="Calibri"/>
                <a:cs typeface="Calibri"/>
              </a:rPr>
              <a:t>networks,</a:t>
            </a:r>
            <a:r>
              <a:rPr sz="1147" spc="26" dirty="0">
                <a:latin typeface="Calibri"/>
                <a:cs typeface="Calibri"/>
              </a:rPr>
              <a:t> </a:t>
            </a:r>
            <a:r>
              <a:rPr sz="1147" spc="4" dirty="0">
                <a:latin typeface="Calibri"/>
                <a:cs typeface="Calibri"/>
              </a:rPr>
              <a:t>often </a:t>
            </a:r>
            <a:r>
              <a:rPr sz="1147" spc="-247" dirty="0">
                <a:latin typeface="Calibri"/>
                <a:cs typeface="Calibri"/>
              </a:rPr>
              <a:t> </a:t>
            </a:r>
            <a:r>
              <a:rPr sz="1147" dirty="0">
                <a:latin typeface="Calibri"/>
                <a:cs typeface="Calibri"/>
              </a:rPr>
              <a:t>in</a:t>
            </a:r>
            <a:r>
              <a:rPr sz="1147" spc="22" dirty="0">
                <a:latin typeface="Calibri"/>
                <a:cs typeface="Calibri"/>
              </a:rPr>
              <a:t> </a:t>
            </a:r>
            <a:r>
              <a:rPr sz="1147" spc="4" dirty="0">
                <a:latin typeface="Calibri"/>
                <a:cs typeface="Calibri"/>
              </a:rPr>
              <a:t>kilobits</a:t>
            </a:r>
            <a:r>
              <a:rPr sz="1147" spc="18" dirty="0">
                <a:latin typeface="Calibri"/>
                <a:cs typeface="Calibri"/>
              </a:rPr>
              <a:t> </a:t>
            </a:r>
            <a:r>
              <a:rPr sz="1147" spc="9" dirty="0">
                <a:latin typeface="Calibri"/>
                <a:cs typeface="Calibri"/>
              </a:rPr>
              <a:t>per</a:t>
            </a:r>
            <a:r>
              <a:rPr sz="1147" spc="18" dirty="0">
                <a:latin typeface="Calibri"/>
                <a:cs typeface="Calibri"/>
              </a:rPr>
              <a:t> </a:t>
            </a:r>
            <a:r>
              <a:rPr sz="1147" spc="9" dirty="0">
                <a:latin typeface="Calibri"/>
                <a:cs typeface="Calibri"/>
              </a:rPr>
              <a:t>second</a:t>
            </a:r>
            <a:r>
              <a:rPr sz="1147" spc="26" dirty="0">
                <a:latin typeface="Calibri"/>
                <a:cs typeface="Calibri"/>
              </a:rPr>
              <a:t> </a:t>
            </a:r>
            <a:r>
              <a:rPr sz="1147" spc="9" dirty="0">
                <a:latin typeface="Calibri"/>
                <a:cs typeface="Calibri"/>
              </a:rPr>
              <a:t>(kbps)</a:t>
            </a:r>
            <a:r>
              <a:rPr sz="1147" spc="22" dirty="0">
                <a:latin typeface="Calibri"/>
                <a:cs typeface="Calibri"/>
              </a:rPr>
              <a:t> </a:t>
            </a:r>
            <a:r>
              <a:rPr sz="1147" spc="4" dirty="0">
                <a:latin typeface="Calibri"/>
                <a:cs typeface="Calibri"/>
              </a:rPr>
              <a:t>or</a:t>
            </a:r>
            <a:r>
              <a:rPr sz="1147" spc="18" dirty="0">
                <a:latin typeface="Calibri"/>
                <a:cs typeface="Calibri"/>
              </a:rPr>
              <a:t> </a:t>
            </a:r>
            <a:r>
              <a:rPr sz="1147" spc="9" dirty="0">
                <a:latin typeface="Calibri"/>
                <a:cs typeface="Calibri"/>
              </a:rPr>
              <a:t>megabits</a:t>
            </a:r>
            <a:r>
              <a:rPr sz="1147" spc="18" dirty="0">
                <a:latin typeface="Calibri"/>
                <a:cs typeface="Calibri"/>
              </a:rPr>
              <a:t> </a:t>
            </a:r>
            <a:r>
              <a:rPr sz="1147" spc="9" dirty="0">
                <a:latin typeface="Calibri"/>
                <a:cs typeface="Calibri"/>
              </a:rPr>
              <a:t>per</a:t>
            </a:r>
            <a:r>
              <a:rPr sz="1147" spc="18" dirty="0">
                <a:latin typeface="Calibri"/>
                <a:cs typeface="Calibri"/>
              </a:rPr>
              <a:t> </a:t>
            </a:r>
            <a:r>
              <a:rPr sz="1147" spc="9" dirty="0">
                <a:latin typeface="Calibri"/>
                <a:cs typeface="Calibri"/>
              </a:rPr>
              <a:t>second</a:t>
            </a:r>
            <a:r>
              <a:rPr sz="1147" spc="26" dirty="0">
                <a:latin typeface="Calibri"/>
                <a:cs typeface="Calibri"/>
              </a:rPr>
              <a:t> </a:t>
            </a:r>
            <a:r>
              <a:rPr sz="1147" spc="9" dirty="0">
                <a:latin typeface="Calibri"/>
                <a:cs typeface="Calibri"/>
              </a:rPr>
              <a:t>(Mbps)</a:t>
            </a:r>
            <a:endParaRPr sz="1147">
              <a:latin typeface="Calibri"/>
              <a:cs typeface="Calibri"/>
            </a:endParaRPr>
          </a:p>
          <a:p>
            <a:pPr marL="11206" marR="4483" lvl="1" indent="239819">
              <a:lnSpc>
                <a:spcPct val="70800"/>
              </a:lnSpc>
              <a:spcBef>
                <a:spcPts val="529"/>
              </a:spcBef>
              <a:buClr>
                <a:srgbClr val="000000"/>
              </a:buClr>
              <a:buChar char="-"/>
              <a:tabLst>
                <a:tab pos="331712" algn="l"/>
              </a:tabLst>
            </a:pPr>
            <a:r>
              <a:rPr sz="1147" spc="4" dirty="0">
                <a:solidFill>
                  <a:srgbClr val="C00000"/>
                </a:solidFill>
                <a:latin typeface="Calibri"/>
                <a:cs typeface="Calibri"/>
              </a:rPr>
              <a:t>Latency</a:t>
            </a:r>
            <a:r>
              <a:rPr sz="1147" spc="26" dirty="0">
                <a:solidFill>
                  <a:srgbClr val="C00000"/>
                </a:solidFill>
                <a:latin typeface="Calibri"/>
                <a:cs typeface="Calibri"/>
              </a:rPr>
              <a:t> </a:t>
            </a:r>
            <a:r>
              <a:rPr sz="1147" spc="9" dirty="0">
                <a:solidFill>
                  <a:srgbClr val="C00000"/>
                </a:solidFill>
                <a:latin typeface="Calibri"/>
                <a:cs typeface="Calibri"/>
              </a:rPr>
              <a:t>(maximum</a:t>
            </a:r>
            <a:r>
              <a:rPr sz="1147" spc="40" dirty="0">
                <a:solidFill>
                  <a:srgbClr val="C00000"/>
                </a:solidFill>
                <a:latin typeface="Calibri"/>
                <a:cs typeface="Calibri"/>
              </a:rPr>
              <a:t> </a:t>
            </a:r>
            <a:r>
              <a:rPr sz="1147" spc="4" dirty="0">
                <a:solidFill>
                  <a:srgbClr val="C00000"/>
                </a:solidFill>
                <a:latin typeface="Calibri"/>
                <a:cs typeface="Calibri"/>
              </a:rPr>
              <a:t>frame/packet</a:t>
            </a:r>
            <a:r>
              <a:rPr sz="1147" spc="26" dirty="0">
                <a:solidFill>
                  <a:srgbClr val="C00000"/>
                </a:solidFill>
                <a:latin typeface="Calibri"/>
                <a:cs typeface="Calibri"/>
              </a:rPr>
              <a:t> </a:t>
            </a:r>
            <a:r>
              <a:rPr sz="1147" spc="4" dirty="0">
                <a:solidFill>
                  <a:srgbClr val="C00000"/>
                </a:solidFill>
                <a:latin typeface="Calibri"/>
                <a:cs typeface="Calibri"/>
              </a:rPr>
              <a:t>delay):</a:t>
            </a:r>
            <a:r>
              <a:rPr sz="1147" spc="31" dirty="0">
                <a:solidFill>
                  <a:srgbClr val="C00000"/>
                </a:solidFill>
                <a:latin typeface="Calibri"/>
                <a:cs typeface="Calibri"/>
              </a:rPr>
              <a:t> </a:t>
            </a:r>
            <a:r>
              <a:rPr sz="1147" spc="9" dirty="0">
                <a:latin typeface="Calibri"/>
                <a:cs typeface="Calibri"/>
              </a:rPr>
              <a:t>The</a:t>
            </a:r>
            <a:r>
              <a:rPr sz="1147" spc="35" dirty="0">
                <a:latin typeface="Calibri"/>
                <a:cs typeface="Calibri"/>
              </a:rPr>
              <a:t> </a:t>
            </a:r>
            <a:r>
              <a:rPr sz="1147" spc="9" dirty="0">
                <a:latin typeface="Calibri"/>
                <a:cs typeface="Calibri"/>
              </a:rPr>
              <a:t>maximum</a:t>
            </a:r>
            <a:r>
              <a:rPr sz="1147" spc="40" dirty="0">
                <a:latin typeface="Calibri"/>
                <a:cs typeface="Calibri"/>
              </a:rPr>
              <a:t> </a:t>
            </a:r>
            <a:r>
              <a:rPr sz="1147" spc="4" dirty="0">
                <a:latin typeface="Calibri"/>
                <a:cs typeface="Calibri"/>
              </a:rPr>
              <a:t>time</a:t>
            </a:r>
            <a:r>
              <a:rPr sz="1147" spc="35" dirty="0">
                <a:latin typeface="Calibri"/>
                <a:cs typeface="Calibri"/>
              </a:rPr>
              <a:t> </a:t>
            </a:r>
            <a:r>
              <a:rPr sz="1147" spc="13" dirty="0">
                <a:latin typeface="Calibri"/>
                <a:cs typeface="Calibri"/>
              </a:rPr>
              <a:t>needed</a:t>
            </a:r>
            <a:r>
              <a:rPr sz="1147" spc="35" dirty="0">
                <a:latin typeface="Calibri"/>
                <a:cs typeface="Calibri"/>
              </a:rPr>
              <a:t> </a:t>
            </a:r>
            <a:r>
              <a:rPr sz="1147" dirty="0">
                <a:latin typeface="Calibri"/>
                <a:cs typeface="Calibri"/>
              </a:rPr>
              <a:t>from</a:t>
            </a:r>
            <a:r>
              <a:rPr sz="1147" spc="35" dirty="0">
                <a:latin typeface="Calibri"/>
                <a:cs typeface="Calibri"/>
              </a:rPr>
              <a:t> </a:t>
            </a:r>
            <a:r>
              <a:rPr sz="1147" spc="4" dirty="0">
                <a:latin typeface="Calibri"/>
                <a:cs typeface="Calibri"/>
              </a:rPr>
              <a:t>transmission </a:t>
            </a:r>
            <a:r>
              <a:rPr sz="1147" spc="-243" dirty="0">
                <a:latin typeface="Calibri"/>
                <a:cs typeface="Calibri"/>
              </a:rPr>
              <a:t> </a:t>
            </a:r>
            <a:r>
              <a:rPr sz="1147" spc="-4" dirty="0">
                <a:latin typeface="Calibri"/>
                <a:cs typeface="Calibri"/>
              </a:rPr>
              <a:t>to</a:t>
            </a:r>
            <a:r>
              <a:rPr sz="1147" spc="22" dirty="0">
                <a:latin typeface="Calibri"/>
                <a:cs typeface="Calibri"/>
              </a:rPr>
              <a:t> </a:t>
            </a:r>
            <a:r>
              <a:rPr sz="1147" spc="9" dirty="0">
                <a:latin typeface="Calibri"/>
                <a:cs typeface="Calibri"/>
              </a:rPr>
              <a:t>reception,</a:t>
            </a:r>
            <a:r>
              <a:rPr sz="1147" spc="18" dirty="0">
                <a:latin typeface="Calibri"/>
                <a:cs typeface="Calibri"/>
              </a:rPr>
              <a:t> </a:t>
            </a:r>
            <a:r>
              <a:rPr sz="1147" spc="4" dirty="0">
                <a:latin typeface="Calibri"/>
                <a:cs typeface="Calibri"/>
              </a:rPr>
              <a:t>often</a:t>
            </a:r>
            <a:r>
              <a:rPr sz="1147" spc="26" dirty="0">
                <a:latin typeface="Calibri"/>
                <a:cs typeface="Calibri"/>
              </a:rPr>
              <a:t> </a:t>
            </a:r>
            <a:r>
              <a:rPr sz="1147" spc="9" dirty="0">
                <a:latin typeface="Calibri"/>
                <a:cs typeface="Calibri"/>
              </a:rPr>
              <a:t>measured</a:t>
            </a:r>
            <a:r>
              <a:rPr sz="1147" spc="26" dirty="0">
                <a:latin typeface="Calibri"/>
                <a:cs typeface="Calibri"/>
              </a:rPr>
              <a:t> </a:t>
            </a:r>
            <a:r>
              <a:rPr sz="1147" dirty="0">
                <a:latin typeface="Calibri"/>
                <a:cs typeface="Calibri"/>
              </a:rPr>
              <a:t>in</a:t>
            </a:r>
            <a:r>
              <a:rPr sz="1147" spc="26" dirty="0">
                <a:latin typeface="Calibri"/>
                <a:cs typeface="Calibri"/>
              </a:rPr>
              <a:t> </a:t>
            </a:r>
            <a:r>
              <a:rPr sz="1147" spc="9" dirty="0">
                <a:latin typeface="Calibri"/>
                <a:cs typeface="Calibri"/>
              </a:rPr>
              <a:t>milliseconds</a:t>
            </a:r>
            <a:r>
              <a:rPr sz="1147" spc="18" dirty="0">
                <a:latin typeface="Calibri"/>
                <a:cs typeface="Calibri"/>
              </a:rPr>
              <a:t> </a:t>
            </a:r>
            <a:r>
              <a:rPr sz="1147" spc="9" dirty="0">
                <a:latin typeface="Calibri"/>
                <a:cs typeface="Calibri"/>
              </a:rPr>
              <a:t>(msec,</a:t>
            </a:r>
            <a:r>
              <a:rPr sz="1147" spc="18" dirty="0">
                <a:latin typeface="Calibri"/>
                <a:cs typeface="Calibri"/>
              </a:rPr>
              <a:t> </a:t>
            </a:r>
            <a:r>
              <a:rPr sz="1147" spc="4" dirty="0">
                <a:latin typeface="Calibri"/>
                <a:cs typeface="Calibri"/>
              </a:rPr>
              <a:t>or</a:t>
            </a:r>
            <a:r>
              <a:rPr sz="1147" spc="13" dirty="0">
                <a:latin typeface="Calibri"/>
                <a:cs typeface="Calibri"/>
              </a:rPr>
              <a:t> </a:t>
            </a:r>
            <a:r>
              <a:rPr sz="1147" spc="9" dirty="0">
                <a:latin typeface="Calibri"/>
                <a:cs typeface="Calibri"/>
              </a:rPr>
              <a:t>ms)</a:t>
            </a:r>
            <a:endParaRPr sz="1147">
              <a:latin typeface="Calibri"/>
              <a:cs typeface="Calibri"/>
            </a:endParaRPr>
          </a:p>
          <a:p>
            <a:pPr marL="296411" lvl="1" indent="-80126">
              <a:spcBef>
                <a:spcPts val="128"/>
              </a:spcBef>
              <a:buClr>
                <a:srgbClr val="000000"/>
              </a:buClr>
              <a:buChar char="-"/>
              <a:tabLst>
                <a:tab pos="296972" algn="l"/>
              </a:tabLst>
            </a:pPr>
            <a:r>
              <a:rPr sz="1147" spc="-4" dirty="0">
                <a:solidFill>
                  <a:srgbClr val="C00000"/>
                </a:solidFill>
                <a:latin typeface="Calibri"/>
                <a:cs typeface="Calibri"/>
              </a:rPr>
              <a:t>Packet</a:t>
            </a:r>
            <a:r>
              <a:rPr sz="1147" spc="18" dirty="0">
                <a:solidFill>
                  <a:srgbClr val="C00000"/>
                </a:solidFill>
                <a:latin typeface="Calibri"/>
                <a:cs typeface="Calibri"/>
              </a:rPr>
              <a:t> </a:t>
            </a:r>
            <a:r>
              <a:rPr sz="1147" spc="4" dirty="0">
                <a:solidFill>
                  <a:srgbClr val="C00000"/>
                </a:solidFill>
                <a:latin typeface="Calibri"/>
                <a:cs typeface="Calibri"/>
              </a:rPr>
              <a:t>loss</a:t>
            </a:r>
            <a:r>
              <a:rPr sz="1147" spc="22" dirty="0">
                <a:solidFill>
                  <a:srgbClr val="C00000"/>
                </a:solidFill>
                <a:latin typeface="Calibri"/>
                <a:cs typeface="Calibri"/>
              </a:rPr>
              <a:t> </a:t>
            </a:r>
            <a:r>
              <a:rPr sz="1147" spc="4" dirty="0">
                <a:solidFill>
                  <a:srgbClr val="C00000"/>
                </a:solidFill>
                <a:latin typeface="Calibri"/>
                <a:cs typeface="Calibri"/>
              </a:rPr>
              <a:t>or</a:t>
            </a:r>
            <a:r>
              <a:rPr sz="1147" spc="22" dirty="0">
                <a:solidFill>
                  <a:srgbClr val="C00000"/>
                </a:solidFill>
                <a:latin typeface="Calibri"/>
                <a:cs typeface="Calibri"/>
              </a:rPr>
              <a:t> </a:t>
            </a:r>
            <a:r>
              <a:rPr sz="1147" spc="4" dirty="0">
                <a:solidFill>
                  <a:srgbClr val="C00000"/>
                </a:solidFill>
                <a:latin typeface="Calibri"/>
                <a:cs typeface="Calibri"/>
              </a:rPr>
              <a:t>error</a:t>
            </a:r>
            <a:r>
              <a:rPr sz="1147" spc="4" dirty="0">
                <a:latin typeface="Calibri"/>
                <a:cs typeface="Calibri"/>
              </a:rPr>
              <a:t>:</a:t>
            </a:r>
            <a:r>
              <a:rPr sz="1147" spc="26" dirty="0">
                <a:latin typeface="Calibri"/>
                <a:cs typeface="Calibri"/>
              </a:rPr>
              <a:t> </a:t>
            </a:r>
            <a:r>
              <a:rPr sz="1147" dirty="0">
                <a:latin typeface="Calibri"/>
                <a:cs typeface="Calibri"/>
              </a:rPr>
              <a:t>A</a:t>
            </a:r>
            <a:r>
              <a:rPr sz="1147" spc="26" dirty="0">
                <a:latin typeface="Calibri"/>
                <a:cs typeface="Calibri"/>
              </a:rPr>
              <a:t> </a:t>
            </a:r>
            <a:r>
              <a:rPr sz="1147" spc="9" dirty="0">
                <a:latin typeface="Calibri"/>
                <a:cs typeface="Calibri"/>
              </a:rPr>
              <a:t>measure</a:t>
            </a:r>
            <a:r>
              <a:rPr sz="1147" spc="31" dirty="0">
                <a:latin typeface="Calibri"/>
                <a:cs typeface="Calibri"/>
              </a:rPr>
              <a:t> </a:t>
            </a:r>
            <a:r>
              <a:rPr sz="1147" spc="4" dirty="0">
                <a:latin typeface="Calibri"/>
                <a:cs typeface="Calibri"/>
              </a:rPr>
              <a:t>(in</a:t>
            </a:r>
            <a:r>
              <a:rPr sz="1147" spc="31" dirty="0">
                <a:latin typeface="Calibri"/>
                <a:cs typeface="Calibri"/>
              </a:rPr>
              <a:t> </a:t>
            </a:r>
            <a:r>
              <a:rPr sz="1147" spc="4" dirty="0">
                <a:latin typeface="Calibri"/>
                <a:cs typeface="Calibri"/>
              </a:rPr>
              <a:t>percentage)</a:t>
            </a:r>
            <a:r>
              <a:rPr sz="1147" spc="26" dirty="0">
                <a:latin typeface="Calibri"/>
                <a:cs typeface="Calibri"/>
              </a:rPr>
              <a:t> </a:t>
            </a:r>
            <a:r>
              <a:rPr sz="1147" spc="4" dirty="0">
                <a:latin typeface="Calibri"/>
                <a:cs typeface="Calibri"/>
              </a:rPr>
              <a:t>of</a:t>
            </a:r>
            <a:r>
              <a:rPr sz="1147" spc="22" dirty="0">
                <a:latin typeface="Calibri"/>
                <a:cs typeface="Calibri"/>
              </a:rPr>
              <a:t> </a:t>
            </a:r>
            <a:r>
              <a:rPr sz="1147" spc="4" dirty="0">
                <a:latin typeface="Calibri"/>
                <a:cs typeface="Calibri"/>
              </a:rPr>
              <a:t>the</a:t>
            </a:r>
            <a:r>
              <a:rPr sz="1147" spc="31" dirty="0">
                <a:latin typeface="Calibri"/>
                <a:cs typeface="Calibri"/>
              </a:rPr>
              <a:t> </a:t>
            </a:r>
            <a:r>
              <a:rPr sz="1147" spc="4" dirty="0">
                <a:latin typeface="Calibri"/>
                <a:cs typeface="Calibri"/>
              </a:rPr>
              <a:t>loss-</a:t>
            </a:r>
            <a:r>
              <a:rPr sz="1147" spc="22" dirty="0">
                <a:latin typeface="Calibri"/>
                <a:cs typeface="Calibri"/>
              </a:rPr>
              <a:t> </a:t>
            </a:r>
            <a:r>
              <a:rPr sz="1147" spc="4" dirty="0">
                <a:latin typeface="Calibri"/>
                <a:cs typeface="Calibri"/>
              </a:rPr>
              <a:t>or</a:t>
            </a:r>
            <a:r>
              <a:rPr sz="1147" spc="22" dirty="0">
                <a:latin typeface="Calibri"/>
                <a:cs typeface="Calibri"/>
              </a:rPr>
              <a:t> </a:t>
            </a:r>
            <a:r>
              <a:rPr sz="1147" spc="4" dirty="0">
                <a:latin typeface="Calibri"/>
                <a:cs typeface="Calibri"/>
              </a:rPr>
              <a:t>error</a:t>
            </a:r>
            <a:r>
              <a:rPr sz="1147" spc="18" dirty="0">
                <a:latin typeface="Calibri"/>
                <a:cs typeface="Calibri"/>
              </a:rPr>
              <a:t> </a:t>
            </a:r>
            <a:r>
              <a:rPr sz="1147" spc="-9" dirty="0">
                <a:latin typeface="Calibri"/>
                <a:cs typeface="Calibri"/>
              </a:rPr>
              <a:t>rate</a:t>
            </a:r>
            <a:r>
              <a:rPr sz="1147" spc="31" dirty="0">
                <a:latin typeface="Calibri"/>
                <a:cs typeface="Calibri"/>
              </a:rPr>
              <a:t> </a:t>
            </a:r>
            <a:r>
              <a:rPr sz="1147" spc="4" dirty="0">
                <a:latin typeface="Calibri"/>
                <a:cs typeface="Calibri"/>
              </a:rPr>
              <a:t>of</a:t>
            </a:r>
            <a:r>
              <a:rPr sz="1147" spc="22" dirty="0">
                <a:latin typeface="Calibri"/>
                <a:cs typeface="Calibri"/>
              </a:rPr>
              <a:t> </a:t>
            </a:r>
            <a:r>
              <a:rPr sz="1147" spc="4" dirty="0">
                <a:latin typeface="Calibri"/>
                <a:cs typeface="Calibri"/>
              </a:rPr>
              <a:t>the</a:t>
            </a:r>
            <a:endParaRPr sz="1147">
              <a:latin typeface="Calibri"/>
              <a:cs typeface="Calibri"/>
            </a:endParaRPr>
          </a:p>
          <a:p>
            <a:pPr marL="11206" marR="24094">
              <a:lnSpc>
                <a:spcPct val="70800"/>
              </a:lnSpc>
              <a:spcBef>
                <a:spcPts val="529"/>
              </a:spcBef>
            </a:pPr>
            <a:r>
              <a:rPr sz="1147" dirty="0"/>
              <a:t>packetized</a:t>
            </a:r>
            <a:r>
              <a:rPr sz="1147" spc="31" dirty="0"/>
              <a:t> </a:t>
            </a:r>
            <a:r>
              <a:rPr sz="1147" dirty="0"/>
              <a:t>data</a:t>
            </a:r>
            <a:r>
              <a:rPr sz="1147" spc="31" dirty="0"/>
              <a:t> </a:t>
            </a:r>
            <a:r>
              <a:rPr sz="1147" spc="4" dirty="0"/>
              <a:t>transmission.</a:t>
            </a:r>
            <a:r>
              <a:rPr sz="1147" spc="22" dirty="0"/>
              <a:t> </a:t>
            </a:r>
            <a:r>
              <a:rPr sz="1147" spc="9" dirty="0"/>
              <a:t>The</a:t>
            </a:r>
            <a:r>
              <a:rPr sz="1147" spc="35" dirty="0"/>
              <a:t> </a:t>
            </a:r>
            <a:r>
              <a:rPr sz="1147" dirty="0"/>
              <a:t>packets</a:t>
            </a:r>
            <a:r>
              <a:rPr sz="1147" spc="22" dirty="0"/>
              <a:t> </a:t>
            </a:r>
            <a:r>
              <a:rPr sz="1147" spc="4" dirty="0"/>
              <a:t>can</a:t>
            </a:r>
            <a:r>
              <a:rPr sz="1147" spc="35" dirty="0"/>
              <a:t> </a:t>
            </a:r>
            <a:r>
              <a:rPr sz="1147" spc="4" dirty="0"/>
              <a:t>get</a:t>
            </a:r>
            <a:r>
              <a:rPr sz="1147" spc="26" dirty="0"/>
              <a:t> </a:t>
            </a:r>
            <a:r>
              <a:rPr sz="1147" dirty="0"/>
              <a:t>lost</a:t>
            </a:r>
            <a:r>
              <a:rPr sz="1147" spc="26" dirty="0"/>
              <a:t> </a:t>
            </a:r>
            <a:r>
              <a:rPr sz="1147" spc="9" dirty="0"/>
              <a:t>due</a:t>
            </a:r>
            <a:r>
              <a:rPr sz="1147" spc="31" dirty="0"/>
              <a:t> </a:t>
            </a:r>
            <a:r>
              <a:rPr sz="1147" spc="-4" dirty="0"/>
              <a:t>to</a:t>
            </a:r>
            <a:r>
              <a:rPr sz="1147" spc="35" dirty="0"/>
              <a:t> </a:t>
            </a:r>
            <a:r>
              <a:rPr sz="1147" spc="9" dirty="0"/>
              <a:t>network</a:t>
            </a:r>
            <a:r>
              <a:rPr sz="1147" spc="26" dirty="0"/>
              <a:t> </a:t>
            </a:r>
            <a:r>
              <a:rPr sz="1147" spc="4" dirty="0"/>
              <a:t>congestion</a:t>
            </a:r>
            <a:r>
              <a:rPr sz="1147" spc="35" dirty="0"/>
              <a:t> </a:t>
            </a:r>
            <a:r>
              <a:rPr sz="1147" spc="4" dirty="0"/>
              <a:t>or</a:t>
            </a:r>
            <a:r>
              <a:rPr sz="1147" spc="22" dirty="0"/>
              <a:t> </a:t>
            </a:r>
            <a:r>
              <a:rPr sz="1147" spc="4" dirty="0"/>
              <a:t>garbled </a:t>
            </a:r>
            <a:r>
              <a:rPr sz="1147" spc="-243" dirty="0"/>
              <a:t> </a:t>
            </a:r>
            <a:r>
              <a:rPr sz="1147" spc="9" dirty="0"/>
              <a:t>during</a:t>
            </a:r>
            <a:r>
              <a:rPr sz="1147" spc="18" dirty="0"/>
              <a:t> </a:t>
            </a:r>
            <a:r>
              <a:rPr sz="1147" spc="4" dirty="0"/>
              <a:t>transmission</a:t>
            </a:r>
            <a:r>
              <a:rPr sz="1147" spc="26" dirty="0"/>
              <a:t> </a:t>
            </a:r>
            <a:r>
              <a:rPr sz="1147" spc="4" dirty="0"/>
              <a:t>over</a:t>
            </a:r>
            <a:r>
              <a:rPr sz="1147" spc="18" dirty="0"/>
              <a:t> </a:t>
            </a:r>
            <a:r>
              <a:rPr sz="1147" spc="4" dirty="0"/>
              <a:t>the</a:t>
            </a:r>
            <a:r>
              <a:rPr sz="1147" spc="26" dirty="0"/>
              <a:t> </a:t>
            </a:r>
            <a:r>
              <a:rPr sz="1147" spc="4" dirty="0"/>
              <a:t>physical</a:t>
            </a:r>
            <a:r>
              <a:rPr sz="1147" spc="13" dirty="0"/>
              <a:t> </a:t>
            </a:r>
            <a:r>
              <a:rPr sz="1147" spc="4" dirty="0"/>
              <a:t>links.</a:t>
            </a:r>
            <a:endParaRPr sz="1147"/>
          </a:p>
          <a:p>
            <a:pPr marL="11206" marR="233655" lvl="1" indent="205639">
              <a:lnSpc>
                <a:spcPct val="70800"/>
              </a:lnSpc>
              <a:spcBef>
                <a:spcPts val="529"/>
              </a:spcBef>
              <a:buClr>
                <a:srgbClr val="000000"/>
              </a:buClr>
              <a:buChar char="-"/>
              <a:tabLst>
                <a:tab pos="296972" algn="l"/>
              </a:tabLst>
            </a:pPr>
            <a:r>
              <a:rPr sz="1147" dirty="0">
                <a:solidFill>
                  <a:srgbClr val="C00000"/>
                </a:solidFill>
                <a:latin typeface="Calibri"/>
                <a:cs typeface="Calibri"/>
              </a:rPr>
              <a:t>Jitter</a:t>
            </a:r>
            <a:r>
              <a:rPr sz="1147" spc="22" dirty="0">
                <a:solidFill>
                  <a:srgbClr val="C00000"/>
                </a:solidFill>
                <a:latin typeface="Calibri"/>
                <a:cs typeface="Calibri"/>
              </a:rPr>
              <a:t> </a:t>
            </a:r>
            <a:r>
              <a:rPr sz="1147" spc="4" dirty="0">
                <a:solidFill>
                  <a:srgbClr val="C00000"/>
                </a:solidFill>
                <a:latin typeface="Calibri"/>
                <a:cs typeface="Calibri"/>
              </a:rPr>
              <a:t>(or</a:t>
            </a:r>
            <a:r>
              <a:rPr sz="1147" spc="22" dirty="0">
                <a:solidFill>
                  <a:srgbClr val="C00000"/>
                </a:solidFill>
                <a:latin typeface="Calibri"/>
                <a:cs typeface="Calibri"/>
              </a:rPr>
              <a:t> </a:t>
            </a:r>
            <a:r>
              <a:rPr sz="1147" spc="4" dirty="0">
                <a:solidFill>
                  <a:srgbClr val="C00000"/>
                </a:solidFill>
                <a:latin typeface="Calibri"/>
                <a:cs typeface="Calibri"/>
              </a:rPr>
              <a:t>delay</a:t>
            </a:r>
            <a:r>
              <a:rPr sz="1147" spc="31" dirty="0">
                <a:solidFill>
                  <a:srgbClr val="C00000"/>
                </a:solidFill>
                <a:latin typeface="Calibri"/>
                <a:cs typeface="Calibri"/>
              </a:rPr>
              <a:t> </a:t>
            </a:r>
            <a:r>
              <a:rPr sz="1147" dirty="0">
                <a:solidFill>
                  <a:srgbClr val="C00000"/>
                </a:solidFill>
                <a:latin typeface="Calibri"/>
                <a:cs typeface="Calibri"/>
              </a:rPr>
              <a:t>jitter):</a:t>
            </a:r>
            <a:r>
              <a:rPr sz="1147" spc="22" dirty="0">
                <a:solidFill>
                  <a:srgbClr val="C00000"/>
                </a:solidFill>
                <a:latin typeface="Calibri"/>
                <a:cs typeface="Calibri"/>
              </a:rPr>
              <a:t> </a:t>
            </a:r>
            <a:r>
              <a:rPr sz="1147" dirty="0">
                <a:latin typeface="Calibri"/>
                <a:cs typeface="Calibri"/>
              </a:rPr>
              <a:t>A</a:t>
            </a:r>
            <a:r>
              <a:rPr sz="1147" spc="26" dirty="0">
                <a:latin typeface="Calibri"/>
                <a:cs typeface="Calibri"/>
              </a:rPr>
              <a:t> </a:t>
            </a:r>
            <a:r>
              <a:rPr sz="1147" spc="9" dirty="0">
                <a:latin typeface="Calibri"/>
                <a:cs typeface="Calibri"/>
              </a:rPr>
              <a:t>measure</a:t>
            </a:r>
            <a:r>
              <a:rPr sz="1147" spc="35" dirty="0">
                <a:latin typeface="Calibri"/>
                <a:cs typeface="Calibri"/>
              </a:rPr>
              <a:t> </a:t>
            </a:r>
            <a:r>
              <a:rPr sz="1147" spc="4" dirty="0">
                <a:latin typeface="Calibri"/>
                <a:cs typeface="Calibri"/>
              </a:rPr>
              <a:t>of</a:t>
            </a:r>
            <a:r>
              <a:rPr sz="1147" spc="22" dirty="0">
                <a:latin typeface="Calibri"/>
                <a:cs typeface="Calibri"/>
              </a:rPr>
              <a:t> </a:t>
            </a:r>
            <a:r>
              <a:rPr sz="1147" spc="9" dirty="0">
                <a:latin typeface="Calibri"/>
                <a:cs typeface="Calibri"/>
              </a:rPr>
              <a:t>smoothness</a:t>
            </a:r>
            <a:r>
              <a:rPr sz="1147" spc="26" dirty="0">
                <a:latin typeface="Calibri"/>
                <a:cs typeface="Calibri"/>
              </a:rPr>
              <a:t> </a:t>
            </a:r>
            <a:r>
              <a:rPr sz="1147" spc="9" dirty="0">
                <a:latin typeface="Calibri"/>
                <a:cs typeface="Calibri"/>
              </a:rPr>
              <a:t>(along</a:t>
            </a:r>
            <a:r>
              <a:rPr sz="1147" spc="26" dirty="0">
                <a:latin typeface="Calibri"/>
                <a:cs typeface="Calibri"/>
              </a:rPr>
              <a:t> </a:t>
            </a:r>
            <a:r>
              <a:rPr sz="1147" spc="4" dirty="0">
                <a:latin typeface="Calibri"/>
                <a:cs typeface="Calibri"/>
              </a:rPr>
              <a:t>time</a:t>
            </a:r>
            <a:r>
              <a:rPr sz="1147" spc="31" dirty="0">
                <a:latin typeface="Calibri"/>
                <a:cs typeface="Calibri"/>
              </a:rPr>
              <a:t> </a:t>
            </a:r>
            <a:r>
              <a:rPr sz="1147" spc="4" dirty="0">
                <a:latin typeface="Calibri"/>
                <a:cs typeface="Calibri"/>
              </a:rPr>
              <a:t>axis)</a:t>
            </a:r>
            <a:r>
              <a:rPr sz="1147" spc="31" dirty="0">
                <a:latin typeface="Calibri"/>
                <a:cs typeface="Calibri"/>
              </a:rPr>
              <a:t> </a:t>
            </a:r>
            <a:r>
              <a:rPr sz="1147" spc="4" dirty="0">
                <a:latin typeface="Calibri"/>
                <a:cs typeface="Calibri"/>
              </a:rPr>
              <a:t>of</a:t>
            </a:r>
            <a:r>
              <a:rPr sz="1147" spc="22" dirty="0">
                <a:latin typeface="Calibri"/>
                <a:cs typeface="Calibri"/>
              </a:rPr>
              <a:t> </a:t>
            </a:r>
            <a:r>
              <a:rPr sz="1147" spc="4" dirty="0">
                <a:latin typeface="Calibri"/>
                <a:cs typeface="Calibri"/>
              </a:rPr>
              <a:t>the</a:t>
            </a:r>
            <a:r>
              <a:rPr sz="1147" spc="35" dirty="0">
                <a:latin typeface="Calibri"/>
                <a:cs typeface="Calibri"/>
              </a:rPr>
              <a:t> </a:t>
            </a:r>
            <a:r>
              <a:rPr sz="1147" spc="9" dirty="0">
                <a:latin typeface="Calibri"/>
                <a:cs typeface="Calibri"/>
              </a:rPr>
              <a:t>audio/video </a:t>
            </a:r>
            <a:r>
              <a:rPr sz="1147" spc="-247" dirty="0">
                <a:latin typeface="Calibri"/>
                <a:cs typeface="Calibri"/>
              </a:rPr>
              <a:t> </a:t>
            </a:r>
            <a:r>
              <a:rPr sz="1147" spc="4" dirty="0">
                <a:latin typeface="Calibri"/>
                <a:cs typeface="Calibri"/>
              </a:rPr>
              <a:t>playback.</a:t>
            </a:r>
            <a:r>
              <a:rPr sz="1147" spc="13" dirty="0">
                <a:latin typeface="Calibri"/>
                <a:cs typeface="Calibri"/>
              </a:rPr>
              <a:t> </a:t>
            </a:r>
            <a:r>
              <a:rPr sz="1147" spc="-9" dirty="0">
                <a:latin typeface="Calibri"/>
                <a:cs typeface="Calibri"/>
              </a:rPr>
              <a:t>Technically,</a:t>
            </a:r>
            <a:r>
              <a:rPr sz="1147" spc="26" dirty="0">
                <a:latin typeface="Calibri"/>
                <a:cs typeface="Calibri"/>
              </a:rPr>
              <a:t> </a:t>
            </a:r>
            <a:r>
              <a:rPr sz="1147" i="1" dirty="0">
                <a:latin typeface="Calibri"/>
                <a:cs typeface="Calibri"/>
              </a:rPr>
              <a:t>jitter</a:t>
            </a:r>
            <a:r>
              <a:rPr sz="1147" i="1" spc="18" dirty="0">
                <a:latin typeface="Calibri"/>
                <a:cs typeface="Calibri"/>
              </a:rPr>
              <a:t> </a:t>
            </a:r>
            <a:r>
              <a:rPr sz="1147" dirty="0">
                <a:latin typeface="Calibri"/>
                <a:cs typeface="Calibri"/>
              </a:rPr>
              <a:t>is</a:t>
            </a:r>
            <a:r>
              <a:rPr sz="1147" spc="18" dirty="0">
                <a:latin typeface="Calibri"/>
                <a:cs typeface="Calibri"/>
              </a:rPr>
              <a:t> </a:t>
            </a:r>
            <a:r>
              <a:rPr sz="1147" dirty="0">
                <a:latin typeface="Calibri"/>
                <a:cs typeface="Calibri"/>
              </a:rPr>
              <a:t>related</a:t>
            </a:r>
            <a:r>
              <a:rPr sz="1147" spc="31" dirty="0">
                <a:latin typeface="Calibri"/>
                <a:cs typeface="Calibri"/>
              </a:rPr>
              <a:t> </a:t>
            </a:r>
            <a:r>
              <a:rPr sz="1147" spc="-4" dirty="0">
                <a:latin typeface="Calibri"/>
                <a:cs typeface="Calibri"/>
              </a:rPr>
              <a:t>to</a:t>
            </a:r>
            <a:r>
              <a:rPr sz="1147" spc="31" dirty="0">
                <a:latin typeface="Calibri"/>
                <a:cs typeface="Calibri"/>
              </a:rPr>
              <a:t> </a:t>
            </a:r>
            <a:r>
              <a:rPr sz="1147" spc="4" dirty="0">
                <a:latin typeface="Calibri"/>
                <a:cs typeface="Calibri"/>
              </a:rPr>
              <a:t>the</a:t>
            </a:r>
            <a:r>
              <a:rPr sz="1147" spc="31" dirty="0">
                <a:latin typeface="Calibri"/>
                <a:cs typeface="Calibri"/>
              </a:rPr>
              <a:t> </a:t>
            </a:r>
            <a:r>
              <a:rPr sz="1147" spc="4" dirty="0">
                <a:latin typeface="Calibri"/>
                <a:cs typeface="Calibri"/>
              </a:rPr>
              <a:t>variance</a:t>
            </a:r>
            <a:r>
              <a:rPr sz="1147" spc="26" dirty="0">
                <a:latin typeface="Calibri"/>
                <a:cs typeface="Calibri"/>
              </a:rPr>
              <a:t> </a:t>
            </a:r>
            <a:r>
              <a:rPr sz="1147" spc="4" dirty="0">
                <a:latin typeface="Calibri"/>
                <a:cs typeface="Calibri"/>
              </a:rPr>
              <a:t>of</a:t>
            </a:r>
            <a:r>
              <a:rPr sz="1147" spc="22" dirty="0">
                <a:latin typeface="Calibri"/>
                <a:cs typeface="Calibri"/>
              </a:rPr>
              <a:t> </a:t>
            </a:r>
            <a:r>
              <a:rPr sz="1147" spc="4" dirty="0">
                <a:latin typeface="Calibri"/>
                <a:cs typeface="Calibri"/>
              </a:rPr>
              <a:t>frame/packet</a:t>
            </a:r>
            <a:r>
              <a:rPr sz="1147" spc="22" dirty="0">
                <a:latin typeface="Calibri"/>
                <a:cs typeface="Calibri"/>
              </a:rPr>
              <a:t> </a:t>
            </a:r>
            <a:r>
              <a:rPr sz="1147" spc="4" dirty="0">
                <a:latin typeface="Calibri"/>
                <a:cs typeface="Calibri"/>
              </a:rPr>
              <a:t>delays.</a:t>
            </a:r>
            <a:endParaRPr sz="1147">
              <a:latin typeface="Calibri"/>
              <a:cs typeface="Calibri"/>
            </a:endParaRPr>
          </a:p>
        </p:txBody>
      </p:sp>
      <p:sp>
        <p:nvSpPr>
          <p:cNvPr id="4" name="object 4"/>
          <p:cNvSpPr txBox="1"/>
          <p:nvPr/>
        </p:nvSpPr>
        <p:spPr>
          <a:xfrm>
            <a:off x="3169506" y="4445865"/>
            <a:ext cx="4803962" cy="187839"/>
          </a:xfrm>
          <a:prstGeom prst="rect">
            <a:avLst/>
          </a:prstGeom>
        </p:spPr>
        <p:txBody>
          <a:bodyPr vert="horz" wrap="square" lIns="0" tIns="11206" rIns="0" bIns="0" rtlCol="0">
            <a:spAutoFit/>
          </a:bodyPr>
          <a:lstStyle/>
          <a:p>
            <a:pPr marL="11206" defTabSz="806867">
              <a:spcBef>
                <a:spcPts val="88"/>
              </a:spcBef>
            </a:pPr>
            <a:r>
              <a:rPr sz="1147" dirty="0">
                <a:solidFill>
                  <a:prstClr val="black"/>
                </a:solidFill>
                <a:latin typeface="Calibri"/>
                <a:cs typeface="Calibri"/>
              </a:rPr>
              <a:t>-</a:t>
            </a:r>
            <a:r>
              <a:rPr sz="1147" spc="18" dirty="0">
                <a:solidFill>
                  <a:prstClr val="black"/>
                </a:solidFill>
                <a:latin typeface="Calibri"/>
                <a:cs typeface="Calibri"/>
              </a:rPr>
              <a:t> </a:t>
            </a:r>
            <a:r>
              <a:rPr sz="1147" spc="4" dirty="0">
                <a:solidFill>
                  <a:srgbClr val="C00000"/>
                </a:solidFill>
                <a:latin typeface="Calibri"/>
                <a:cs typeface="Calibri"/>
              </a:rPr>
              <a:t>Sync</a:t>
            </a:r>
            <a:r>
              <a:rPr sz="1147" spc="26" dirty="0">
                <a:solidFill>
                  <a:srgbClr val="C00000"/>
                </a:solidFill>
                <a:latin typeface="Calibri"/>
                <a:cs typeface="Calibri"/>
              </a:rPr>
              <a:t> </a:t>
            </a:r>
            <a:r>
              <a:rPr sz="1147" dirty="0">
                <a:solidFill>
                  <a:srgbClr val="C00000"/>
                </a:solidFill>
                <a:latin typeface="Calibri"/>
                <a:cs typeface="Calibri"/>
              </a:rPr>
              <a:t>skew:</a:t>
            </a:r>
            <a:r>
              <a:rPr sz="1147" spc="26" dirty="0">
                <a:solidFill>
                  <a:srgbClr val="C00000"/>
                </a:solidFill>
                <a:latin typeface="Calibri"/>
                <a:cs typeface="Calibri"/>
              </a:rPr>
              <a:t> </a:t>
            </a:r>
            <a:r>
              <a:rPr sz="1147" dirty="0">
                <a:solidFill>
                  <a:prstClr val="black"/>
                </a:solidFill>
                <a:latin typeface="Calibri"/>
                <a:cs typeface="Calibri"/>
              </a:rPr>
              <a:t>A</a:t>
            </a:r>
            <a:r>
              <a:rPr sz="1147" spc="26" dirty="0">
                <a:solidFill>
                  <a:prstClr val="black"/>
                </a:solidFill>
                <a:latin typeface="Calibri"/>
                <a:cs typeface="Calibri"/>
              </a:rPr>
              <a:t> </a:t>
            </a:r>
            <a:r>
              <a:rPr sz="1147" spc="9" dirty="0">
                <a:solidFill>
                  <a:prstClr val="black"/>
                </a:solidFill>
                <a:latin typeface="Calibri"/>
                <a:cs typeface="Calibri"/>
              </a:rPr>
              <a:t>measure</a:t>
            </a:r>
            <a:r>
              <a:rPr sz="1147" spc="26" dirty="0">
                <a:solidFill>
                  <a:prstClr val="black"/>
                </a:solidFill>
                <a:latin typeface="Calibri"/>
                <a:cs typeface="Calibri"/>
              </a:rPr>
              <a:t> </a:t>
            </a:r>
            <a:r>
              <a:rPr sz="1147" spc="4" dirty="0">
                <a:solidFill>
                  <a:prstClr val="black"/>
                </a:solidFill>
                <a:latin typeface="Calibri"/>
                <a:cs typeface="Calibri"/>
              </a:rPr>
              <a:t>of</a:t>
            </a:r>
            <a:r>
              <a:rPr sz="1147" spc="22" dirty="0">
                <a:solidFill>
                  <a:prstClr val="black"/>
                </a:solidFill>
                <a:latin typeface="Calibri"/>
                <a:cs typeface="Calibri"/>
              </a:rPr>
              <a:t> </a:t>
            </a:r>
            <a:r>
              <a:rPr sz="1147" spc="9" dirty="0">
                <a:solidFill>
                  <a:prstClr val="black"/>
                </a:solidFill>
                <a:latin typeface="Calibri"/>
                <a:cs typeface="Calibri"/>
              </a:rPr>
              <a:t>multimedia</a:t>
            </a:r>
            <a:r>
              <a:rPr sz="1147" spc="26" dirty="0">
                <a:solidFill>
                  <a:prstClr val="black"/>
                </a:solidFill>
                <a:latin typeface="Calibri"/>
                <a:cs typeface="Calibri"/>
              </a:rPr>
              <a:t> </a:t>
            </a:r>
            <a:r>
              <a:rPr sz="1147" dirty="0">
                <a:solidFill>
                  <a:prstClr val="black"/>
                </a:solidFill>
                <a:latin typeface="Calibri"/>
                <a:cs typeface="Calibri"/>
              </a:rPr>
              <a:t>data</a:t>
            </a:r>
            <a:r>
              <a:rPr sz="1147" spc="26" dirty="0">
                <a:solidFill>
                  <a:prstClr val="black"/>
                </a:solidFill>
                <a:latin typeface="Calibri"/>
                <a:cs typeface="Calibri"/>
              </a:rPr>
              <a:t> </a:t>
            </a:r>
            <a:r>
              <a:rPr sz="1147" spc="4" dirty="0">
                <a:solidFill>
                  <a:prstClr val="black"/>
                </a:solidFill>
                <a:latin typeface="Calibri"/>
                <a:cs typeface="Calibri"/>
              </a:rPr>
              <a:t>synchronization,</a:t>
            </a:r>
            <a:r>
              <a:rPr sz="1147" spc="18" dirty="0">
                <a:solidFill>
                  <a:prstClr val="black"/>
                </a:solidFill>
                <a:latin typeface="Calibri"/>
                <a:cs typeface="Calibri"/>
              </a:rPr>
              <a:t> </a:t>
            </a:r>
            <a:r>
              <a:rPr sz="1147" spc="4" dirty="0">
                <a:solidFill>
                  <a:prstClr val="black"/>
                </a:solidFill>
                <a:latin typeface="Calibri"/>
                <a:cs typeface="Calibri"/>
              </a:rPr>
              <a:t>often</a:t>
            </a:r>
            <a:r>
              <a:rPr sz="1147" spc="31" dirty="0">
                <a:solidFill>
                  <a:prstClr val="black"/>
                </a:solidFill>
                <a:latin typeface="Calibri"/>
                <a:cs typeface="Calibri"/>
              </a:rPr>
              <a:t> </a:t>
            </a:r>
            <a:r>
              <a:rPr sz="1147" spc="9" dirty="0">
                <a:solidFill>
                  <a:prstClr val="black"/>
                </a:solidFill>
                <a:latin typeface="Calibri"/>
                <a:cs typeface="Calibri"/>
              </a:rPr>
              <a:t>measured</a:t>
            </a:r>
            <a:r>
              <a:rPr sz="1147" spc="31" dirty="0">
                <a:solidFill>
                  <a:prstClr val="black"/>
                </a:solidFill>
                <a:latin typeface="Calibri"/>
                <a:cs typeface="Calibri"/>
              </a:rPr>
              <a:t> </a:t>
            </a:r>
            <a:r>
              <a:rPr sz="1147" dirty="0">
                <a:solidFill>
                  <a:prstClr val="black"/>
                </a:solidFill>
                <a:latin typeface="Calibri"/>
                <a:cs typeface="Calibri"/>
              </a:rPr>
              <a:t>in</a:t>
            </a:r>
            <a:endParaRPr sz="1147">
              <a:solidFill>
                <a:prstClr val="black"/>
              </a:solidFill>
              <a:latin typeface="Calibri"/>
              <a:cs typeface="Calibri"/>
            </a:endParaRPr>
          </a:p>
        </p:txBody>
      </p:sp>
      <p:sp>
        <p:nvSpPr>
          <p:cNvPr id="5" name="object 5"/>
          <p:cNvSpPr txBox="1"/>
          <p:nvPr/>
        </p:nvSpPr>
        <p:spPr>
          <a:xfrm>
            <a:off x="2963807" y="4566888"/>
            <a:ext cx="5201771" cy="187839"/>
          </a:xfrm>
          <a:prstGeom prst="rect">
            <a:avLst/>
          </a:prstGeom>
        </p:spPr>
        <p:txBody>
          <a:bodyPr vert="horz" wrap="square" lIns="0" tIns="11206" rIns="0" bIns="0" rtlCol="0">
            <a:spAutoFit/>
          </a:bodyPr>
          <a:lstStyle/>
          <a:p>
            <a:pPr marL="11206" defTabSz="806867">
              <a:spcBef>
                <a:spcPts val="88"/>
              </a:spcBef>
            </a:pPr>
            <a:r>
              <a:rPr sz="1147" spc="9" dirty="0">
                <a:solidFill>
                  <a:prstClr val="black"/>
                </a:solidFill>
                <a:latin typeface="Calibri"/>
                <a:cs typeface="Calibri"/>
              </a:rPr>
              <a:t>milliseconds</a:t>
            </a:r>
            <a:r>
              <a:rPr sz="1147" spc="22" dirty="0">
                <a:solidFill>
                  <a:prstClr val="black"/>
                </a:solidFill>
                <a:latin typeface="Calibri"/>
                <a:cs typeface="Calibri"/>
              </a:rPr>
              <a:t> </a:t>
            </a:r>
            <a:r>
              <a:rPr sz="1147" spc="9" dirty="0">
                <a:solidFill>
                  <a:prstClr val="black"/>
                </a:solidFill>
                <a:latin typeface="Calibri"/>
                <a:cs typeface="Calibri"/>
              </a:rPr>
              <a:t>(msec).</a:t>
            </a:r>
            <a:r>
              <a:rPr sz="1147" spc="18" dirty="0">
                <a:solidFill>
                  <a:prstClr val="black"/>
                </a:solidFill>
                <a:latin typeface="Calibri"/>
                <a:cs typeface="Calibri"/>
              </a:rPr>
              <a:t> </a:t>
            </a:r>
            <a:r>
              <a:rPr sz="1147" dirty="0">
                <a:solidFill>
                  <a:prstClr val="black"/>
                </a:solidFill>
                <a:latin typeface="Calibri"/>
                <a:cs typeface="Calibri"/>
              </a:rPr>
              <a:t>For</a:t>
            </a:r>
            <a:r>
              <a:rPr sz="1147" spc="22" dirty="0">
                <a:solidFill>
                  <a:prstClr val="black"/>
                </a:solidFill>
                <a:latin typeface="Calibri"/>
                <a:cs typeface="Calibri"/>
              </a:rPr>
              <a:t> </a:t>
            </a:r>
            <a:r>
              <a:rPr sz="1147" dirty="0">
                <a:solidFill>
                  <a:prstClr val="black"/>
                </a:solidFill>
                <a:latin typeface="Calibri"/>
                <a:cs typeface="Calibri"/>
              </a:rPr>
              <a:t>a</a:t>
            </a:r>
            <a:r>
              <a:rPr sz="1147" spc="26" dirty="0">
                <a:solidFill>
                  <a:prstClr val="black"/>
                </a:solidFill>
                <a:latin typeface="Calibri"/>
                <a:cs typeface="Calibri"/>
              </a:rPr>
              <a:t> </a:t>
            </a:r>
            <a:r>
              <a:rPr sz="1147" spc="4" dirty="0">
                <a:solidFill>
                  <a:prstClr val="black"/>
                </a:solidFill>
                <a:latin typeface="Calibri"/>
                <a:cs typeface="Calibri"/>
              </a:rPr>
              <a:t>good</a:t>
            </a:r>
            <a:r>
              <a:rPr sz="1147" spc="31" dirty="0">
                <a:solidFill>
                  <a:prstClr val="black"/>
                </a:solidFill>
                <a:latin typeface="Calibri"/>
                <a:cs typeface="Calibri"/>
              </a:rPr>
              <a:t> </a:t>
            </a:r>
            <a:r>
              <a:rPr sz="1147" i="1" dirty="0">
                <a:solidFill>
                  <a:prstClr val="black"/>
                </a:solidFill>
                <a:latin typeface="Calibri"/>
                <a:cs typeface="Calibri"/>
              </a:rPr>
              <a:t>lip</a:t>
            </a:r>
            <a:r>
              <a:rPr sz="1147" i="1" spc="26" dirty="0">
                <a:solidFill>
                  <a:prstClr val="black"/>
                </a:solidFill>
                <a:latin typeface="Calibri"/>
                <a:cs typeface="Calibri"/>
              </a:rPr>
              <a:t> </a:t>
            </a:r>
            <a:r>
              <a:rPr sz="1147" i="1" spc="4" dirty="0">
                <a:solidFill>
                  <a:prstClr val="black"/>
                </a:solidFill>
                <a:latin typeface="Calibri"/>
                <a:cs typeface="Calibri"/>
              </a:rPr>
              <a:t>synchronization</a:t>
            </a:r>
            <a:r>
              <a:rPr sz="1147" spc="4" dirty="0">
                <a:solidFill>
                  <a:prstClr val="black"/>
                </a:solidFill>
                <a:latin typeface="Calibri"/>
                <a:cs typeface="Calibri"/>
              </a:rPr>
              <a:t>,</a:t>
            </a:r>
            <a:r>
              <a:rPr sz="1147" spc="22" dirty="0">
                <a:solidFill>
                  <a:prstClr val="black"/>
                </a:solidFill>
                <a:latin typeface="Calibri"/>
                <a:cs typeface="Calibri"/>
              </a:rPr>
              <a:t> </a:t>
            </a:r>
            <a:r>
              <a:rPr sz="1147" spc="9" dirty="0">
                <a:solidFill>
                  <a:prstClr val="black"/>
                </a:solidFill>
                <a:latin typeface="Calibri"/>
                <a:cs typeface="Calibri"/>
              </a:rPr>
              <a:t>the</a:t>
            </a:r>
            <a:r>
              <a:rPr sz="1147" spc="31" dirty="0">
                <a:solidFill>
                  <a:prstClr val="black"/>
                </a:solidFill>
                <a:latin typeface="Calibri"/>
                <a:cs typeface="Calibri"/>
              </a:rPr>
              <a:t> </a:t>
            </a:r>
            <a:r>
              <a:rPr sz="1147" spc="4" dirty="0">
                <a:solidFill>
                  <a:prstClr val="black"/>
                </a:solidFill>
                <a:latin typeface="Calibri"/>
                <a:cs typeface="Calibri"/>
              </a:rPr>
              <a:t>limit</a:t>
            </a:r>
            <a:r>
              <a:rPr sz="1147" spc="22" dirty="0">
                <a:solidFill>
                  <a:prstClr val="black"/>
                </a:solidFill>
                <a:latin typeface="Calibri"/>
                <a:cs typeface="Calibri"/>
              </a:rPr>
              <a:t> </a:t>
            </a:r>
            <a:r>
              <a:rPr sz="1147" spc="4" dirty="0">
                <a:solidFill>
                  <a:prstClr val="black"/>
                </a:solidFill>
                <a:latin typeface="Calibri"/>
                <a:cs typeface="Calibri"/>
              </a:rPr>
              <a:t>of</a:t>
            </a:r>
            <a:r>
              <a:rPr sz="1147" spc="22" dirty="0">
                <a:solidFill>
                  <a:prstClr val="black"/>
                </a:solidFill>
                <a:latin typeface="Calibri"/>
                <a:cs typeface="Calibri"/>
              </a:rPr>
              <a:t> </a:t>
            </a:r>
            <a:r>
              <a:rPr sz="1147" dirty="0">
                <a:solidFill>
                  <a:prstClr val="black"/>
                </a:solidFill>
                <a:latin typeface="Calibri"/>
                <a:cs typeface="Calibri"/>
              </a:rPr>
              <a:t>sync</a:t>
            </a:r>
            <a:r>
              <a:rPr sz="1147" spc="26" dirty="0">
                <a:solidFill>
                  <a:prstClr val="black"/>
                </a:solidFill>
                <a:latin typeface="Calibri"/>
                <a:cs typeface="Calibri"/>
              </a:rPr>
              <a:t> </a:t>
            </a:r>
            <a:r>
              <a:rPr sz="1147" spc="-4" dirty="0">
                <a:solidFill>
                  <a:prstClr val="black"/>
                </a:solidFill>
                <a:latin typeface="Calibri"/>
                <a:cs typeface="Calibri"/>
              </a:rPr>
              <a:t>skew</a:t>
            </a:r>
            <a:r>
              <a:rPr sz="1147" spc="35" dirty="0">
                <a:solidFill>
                  <a:prstClr val="black"/>
                </a:solidFill>
                <a:latin typeface="Calibri"/>
                <a:cs typeface="Calibri"/>
              </a:rPr>
              <a:t> </a:t>
            </a:r>
            <a:r>
              <a:rPr sz="1147" dirty="0">
                <a:solidFill>
                  <a:prstClr val="black"/>
                </a:solidFill>
                <a:latin typeface="Calibri"/>
                <a:cs typeface="Calibri"/>
              </a:rPr>
              <a:t>is</a:t>
            </a:r>
            <a:r>
              <a:rPr sz="1147" spc="18" dirty="0">
                <a:solidFill>
                  <a:prstClr val="black"/>
                </a:solidFill>
                <a:latin typeface="Calibri"/>
                <a:cs typeface="Calibri"/>
              </a:rPr>
              <a:t> </a:t>
            </a:r>
            <a:r>
              <a:rPr sz="1147" spc="9" dirty="0">
                <a:solidFill>
                  <a:prstClr val="black"/>
                </a:solidFill>
                <a:latin typeface="Calibri"/>
                <a:cs typeface="Calibri"/>
              </a:rPr>
              <a:t>±80</a:t>
            </a:r>
            <a:r>
              <a:rPr sz="1147" spc="35" dirty="0">
                <a:solidFill>
                  <a:prstClr val="black"/>
                </a:solidFill>
                <a:latin typeface="Calibri"/>
                <a:cs typeface="Calibri"/>
              </a:rPr>
              <a:t> </a:t>
            </a:r>
            <a:r>
              <a:rPr sz="1147" spc="9" dirty="0">
                <a:solidFill>
                  <a:prstClr val="black"/>
                </a:solidFill>
                <a:latin typeface="Calibri"/>
                <a:cs typeface="Calibri"/>
              </a:rPr>
              <a:t>msec</a:t>
            </a:r>
            <a:endParaRPr sz="1147">
              <a:solidFill>
                <a:prstClr val="black"/>
              </a:solidFill>
              <a:latin typeface="Calibri"/>
              <a:cs typeface="Calibri"/>
            </a:endParaRPr>
          </a:p>
        </p:txBody>
      </p:sp>
      <p:sp>
        <p:nvSpPr>
          <p:cNvPr id="6" name="object 6"/>
          <p:cNvSpPr txBox="1"/>
          <p:nvPr/>
        </p:nvSpPr>
        <p:spPr>
          <a:xfrm>
            <a:off x="2963808" y="4690601"/>
            <a:ext cx="1605243" cy="187839"/>
          </a:xfrm>
          <a:prstGeom prst="rect">
            <a:avLst/>
          </a:prstGeom>
        </p:spPr>
        <p:txBody>
          <a:bodyPr vert="horz" wrap="square" lIns="0" tIns="11206" rIns="0" bIns="0" rtlCol="0">
            <a:spAutoFit/>
          </a:bodyPr>
          <a:lstStyle/>
          <a:p>
            <a:pPr marL="11206" defTabSz="806867">
              <a:spcBef>
                <a:spcPts val="88"/>
              </a:spcBef>
            </a:pPr>
            <a:r>
              <a:rPr sz="1147" spc="9" dirty="0">
                <a:solidFill>
                  <a:prstClr val="black"/>
                </a:solidFill>
                <a:latin typeface="Calibri"/>
                <a:cs typeface="Calibri"/>
              </a:rPr>
              <a:t>between audio and video.</a:t>
            </a:r>
            <a:endParaRPr sz="1147">
              <a:solidFill>
                <a:prstClr val="black"/>
              </a:solidFill>
              <a:latin typeface="Calibri"/>
              <a:cs typeface="Calibri"/>
            </a:endParaRPr>
          </a:p>
        </p:txBody>
      </p:sp>
      <p:sp>
        <p:nvSpPr>
          <p:cNvPr id="10" name="Footer Placeholder 9">
            <a:extLst>
              <a:ext uri="{FF2B5EF4-FFF2-40B4-BE49-F238E27FC236}">
                <a16:creationId xmlns:a16="http://schemas.microsoft.com/office/drawing/2014/main" id="{427904E4-86EB-49E6-BB12-6EE20376EC13}"/>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186872530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3438" y="1431421"/>
            <a:ext cx="5907711" cy="635732"/>
          </a:xfrm>
          <a:prstGeom prst="rect">
            <a:avLst/>
          </a:prstGeom>
        </p:spPr>
        <p:txBody>
          <a:bodyPr vert="horz" wrap="square" lIns="0" tIns="45384" rIns="0" bIns="0" rtlCol="0">
            <a:spAutoFit/>
          </a:bodyPr>
          <a:lstStyle/>
          <a:p>
            <a:pPr marL="1845706" marR="4483" indent="-1717393">
              <a:lnSpc>
                <a:spcPts val="2312"/>
              </a:lnSpc>
              <a:spcBef>
                <a:spcPts val="357"/>
              </a:spcBef>
            </a:pPr>
            <a:r>
              <a:rPr spc="-22" dirty="0"/>
              <a:t>Protocols</a:t>
            </a:r>
            <a:r>
              <a:rPr spc="-18" dirty="0"/>
              <a:t> </a:t>
            </a:r>
            <a:r>
              <a:rPr spc="-22" dirty="0"/>
              <a:t>for</a:t>
            </a:r>
            <a:r>
              <a:rPr spc="-13" dirty="0"/>
              <a:t> Multimedia </a:t>
            </a:r>
            <a:r>
              <a:rPr spc="-26" dirty="0"/>
              <a:t>Transmission</a:t>
            </a:r>
            <a:r>
              <a:rPr spc="-9" dirty="0"/>
              <a:t> and </a:t>
            </a:r>
            <a:r>
              <a:rPr spc="-463" dirty="0"/>
              <a:t> </a:t>
            </a:r>
            <a:r>
              <a:rPr spc="-18" dirty="0"/>
              <a:t>Interaction</a:t>
            </a:r>
          </a:p>
        </p:txBody>
      </p:sp>
      <p:sp>
        <p:nvSpPr>
          <p:cNvPr id="4" name="object 4"/>
          <p:cNvSpPr txBox="1"/>
          <p:nvPr/>
        </p:nvSpPr>
        <p:spPr>
          <a:xfrm>
            <a:off x="2696056" y="5114215"/>
            <a:ext cx="2279837" cy="141401"/>
          </a:xfrm>
          <a:prstGeom prst="rect">
            <a:avLst/>
          </a:prstGeom>
        </p:spPr>
        <p:txBody>
          <a:bodyPr vert="horz" wrap="square" lIns="0" tIns="5603" rIns="0" bIns="0" rtlCol="0">
            <a:spAutoFit/>
          </a:bodyPr>
          <a:lstStyle/>
          <a:p>
            <a:pPr marL="11206" defTabSz="806867">
              <a:spcBef>
                <a:spcPts val="44"/>
              </a:spcBef>
            </a:pPr>
            <a:r>
              <a:rPr sz="882" spc="4" dirty="0">
                <a:solidFill>
                  <a:prstClr val="black"/>
                </a:solidFill>
                <a:latin typeface="Calibri"/>
                <a:cs typeface="Calibri"/>
              </a:rPr>
              <a:t>Ref:</a:t>
            </a:r>
            <a:r>
              <a:rPr sz="882" spc="9" dirty="0">
                <a:solidFill>
                  <a:prstClr val="black"/>
                </a:solidFill>
                <a:latin typeface="Calibri"/>
                <a:cs typeface="Calibri"/>
              </a:rPr>
              <a:t> Section</a:t>
            </a:r>
            <a:r>
              <a:rPr sz="882" spc="22" dirty="0">
                <a:solidFill>
                  <a:prstClr val="black"/>
                </a:solidFill>
                <a:latin typeface="Calibri"/>
                <a:cs typeface="Calibri"/>
              </a:rPr>
              <a:t> </a:t>
            </a:r>
            <a:r>
              <a:rPr sz="882" spc="9" dirty="0">
                <a:solidFill>
                  <a:prstClr val="black"/>
                </a:solidFill>
                <a:latin typeface="Calibri"/>
                <a:cs typeface="Calibri"/>
              </a:rPr>
              <a:t>15.6</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5" name="object 5"/>
          <p:cNvSpPr txBox="1"/>
          <p:nvPr/>
        </p:nvSpPr>
        <p:spPr>
          <a:xfrm>
            <a:off x="9367678" y="5404448"/>
            <a:ext cx="142315" cy="102446"/>
          </a:xfrm>
          <a:prstGeom prst="rect">
            <a:avLst/>
          </a:prstGeom>
        </p:spPr>
        <p:txBody>
          <a:bodyPr vert="horz" wrap="square" lIns="0" tIns="7284" rIns="0" bIns="0" rtlCol="0">
            <a:spAutoFit/>
          </a:bodyPr>
          <a:lstStyle/>
          <a:p>
            <a:pPr marL="33619" defTabSz="806867">
              <a:spcBef>
                <a:spcPts val="57"/>
              </a:spcBef>
            </a:pPr>
            <a:fld id="{81D60167-4931-47E6-BA6A-407CBD079E47}" type="slidenum">
              <a:rPr sz="618" spc="-4" dirty="0">
                <a:solidFill>
                  <a:srgbClr val="898989"/>
                </a:solidFill>
                <a:latin typeface="Calibri"/>
                <a:cs typeface="Calibri"/>
              </a:rPr>
              <a:pPr marL="33619" defTabSz="806867">
                <a:spcBef>
                  <a:spcPts val="57"/>
                </a:spcBef>
              </a:pPr>
              <a:t>333</a:t>
            </a:fld>
            <a:endParaRPr sz="618">
              <a:solidFill>
                <a:prstClr val="black"/>
              </a:solidFill>
              <a:latin typeface="Calibri"/>
              <a:cs typeface="Calibri"/>
            </a:endParaRPr>
          </a:p>
        </p:txBody>
      </p:sp>
      <p:sp>
        <p:nvSpPr>
          <p:cNvPr id="3" name="object 3"/>
          <p:cNvSpPr txBox="1"/>
          <p:nvPr/>
        </p:nvSpPr>
        <p:spPr>
          <a:xfrm>
            <a:off x="2963808" y="2435949"/>
            <a:ext cx="5668496" cy="1766728"/>
          </a:xfrm>
          <a:prstGeom prst="rect">
            <a:avLst/>
          </a:prstGeom>
        </p:spPr>
        <p:txBody>
          <a:bodyPr vert="horz" wrap="square" lIns="0" tIns="33618" rIns="0" bIns="0" rtlCol="0">
            <a:spAutoFit/>
          </a:bodyPr>
          <a:lstStyle/>
          <a:p>
            <a:pPr marL="123271" marR="4483" indent="-112625" defTabSz="806867">
              <a:lnSpc>
                <a:spcPct val="88900"/>
              </a:lnSpc>
              <a:spcBef>
                <a:spcPts val="265"/>
              </a:spcBef>
              <a:buFont typeface="Arial MT"/>
              <a:buChar char="•"/>
              <a:tabLst>
                <a:tab pos="123832" algn="l"/>
              </a:tabLst>
            </a:pPr>
            <a:r>
              <a:rPr sz="1324" spc="-9" dirty="0">
                <a:solidFill>
                  <a:prstClr val="black"/>
                </a:solidFill>
                <a:latin typeface="Calibri"/>
                <a:cs typeface="Calibri"/>
              </a:rPr>
              <a:t>These </a:t>
            </a:r>
            <a:r>
              <a:rPr sz="1324" spc="-13" dirty="0">
                <a:solidFill>
                  <a:prstClr val="black"/>
                </a:solidFill>
                <a:latin typeface="Calibri"/>
                <a:cs typeface="Calibri"/>
              </a:rPr>
              <a:t>protocols</a:t>
            </a:r>
            <a:r>
              <a:rPr sz="1324" spc="-4" dirty="0">
                <a:solidFill>
                  <a:prstClr val="black"/>
                </a:solidFill>
                <a:latin typeface="Calibri"/>
                <a:cs typeface="Calibri"/>
              </a:rPr>
              <a:t> </a:t>
            </a:r>
            <a:r>
              <a:rPr sz="1324" spc="-9" dirty="0">
                <a:solidFill>
                  <a:prstClr val="black"/>
                </a:solidFill>
                <a:latin typeface="Calibri"/>
                <a:cs typeface="Calibri"/>
              </a:rPr>
              <a:t>build</a:t>
            </a:r>
            <a:r>
              <a:rPr sz="1324" spc="-13" dirty="0">
                <a:solidFill>
                  <a:prstClr val="black"/>
                </a:solidFill>
                <a:latin typeface="Calibri"/>
                <a:cs typeface="Calibri"/>
              </a:rPr>
              <a:t> </a:t>
            </a:r>
            <a:r>
              <a:rPr sz="1324" spc="-9" dirty="0">
                <a:solidFill>
                  <a:prstClr val="black"/>
                </a:solidFill>
                <a:latin typeface="Calibri"/>
                <a:cs typeface="Calibri"/>
              </a:rPr>
              <a:t>on</a:t>
            </a:r>
            <a:r>
              <a:rPr sz="1324" spc="-13" dirty="0">
                <a:solidFill>
                  <a:prstClr val="black"/>
                </a:solidFill>
                <a:latin typeface="Calibri"/>
                <a:cs typeface="Calibri"/>
              </a:rPr>
              <a:t> top </a:t>
            </a:r>
            <a:r>
              <a:rPr sz="1324" spc="-9" dirty="0">
                <a:solidFill>
                  <a:prstClr val="black"/>
                </a:solidFill>
                <a:latin typeface="Calibri"/>
                <a:cs typeface="Calibri"/>
              </a:rPr>
              <a:t>of</a:t>
            </a:r>
            <a:r>
              <a:rPr sz="1324" spc="-4" dirty="0">
                <a:solidFill>
                  <a:prstClr val="black"/>
                </a:solidFill>
                <a:latin typeface="Calibri"/>
                <a:cs typeface="Calibri"/>
              </a:rPr>
              <a:t> </a:t>
            </a:r>
            <a:r>
              <a:rPr sz="1324" spc="-9" dirty="0">
                <a:solidFill>
                  <a:prstClr val="black"/>
                </a:solidFill>
                <a:latin typeface="Calibri"/>
                <a:cs typeface="Calibri"/>
              </a:rPr>
              <a:t>UDP or</a:t>
            </a:r>
            <a:r>
              <a:rPr sz="1324" spc="-4" dirty="0">
                <a:solidFill>
                  <a:prstClr val="black"/>
                </a:solidFill>
                <a:latin typeface="Calibri"/>
                <a:cs typeface="Calibri"/>
              </a:rPr>
              <a:t> </a:t>
            </a:r>
            <a:r>
              <a:rPr sz="1324" spc="-57" dirty="0">
                <a:solidFill>
                  <a:prstClr val="black"/>
                </a:solidFill>
                <a:latin typeface="Calibri"/>
                <a:cs typeface="Calibri"/>
              </a:rPr>
              <a:t>TCP,</a:t>
            </a:r>
            <a:r>
              <a:rPr sz="1324" spc="-4" dirty="0">
                <a:solidFill>
                  <a:prstClr val="black"/>
                </a:solidFill>
                <a:latin typeface="Calibri"/>
                <a:cs typeface="Calibri"/>
              </a:rPr>
              <a:t> and</a:t>
            </a:r>
            <a:r>
              <a:rPr sz="1324" spc="-13" dirty="0">
                <a:solidFill>
                  <a:prstClr val="black"/>
                </a:solidFill>
                <a:latin typeface="Calibri"/>
                <a:cs typeface="Calibri"/>
              </a:rPr>
              <a:t> work</a:t>
            </a:r>
            <a:r>
              <a:rPr sz="1324" spc="-9" dirty="0">
                <a:solidFill>
                  <a:prstClr val="black"/>
                </a:solidFill>
                <a:latin typeface="Calibri"/>
                <a:cs typeface="Calibri"/>
              </a:rPr>
              <a:t> with</a:t>
            </a:r>
            <a:r>
              <a:rPr sz="1324" spc="-13" dirty="0">
                <a:solidFill>
                  <a:prstClr val="black"/>
                </a:solidFill>
                <a:latin typeface="Calibri"/>
                <a:cs typeface="Calibri"/>
              </a:rPr>
              <a:t> </a:t>
            </a:r>
            <a:r>
              <a:rPr sz="1324" spc="-4" dirty="0">
                <a:solidFill>
                  <a:prstClr val="black"/>
                </a:solidFill>
                <a:latin typeface="Calibri"/>
                <a:cs typeface="Calibri"/>
              </a:rPr>
              <a:t>the</a:t>
            </a:r>
            <a:r>
              <a:rPr sz="1324" spc="-9" dirty="0">
                <a:solidFill>
                  <a:prstClr val="black"/>
                </a:solidFill>
                <a:latin typeface="Calibri"/>
                <a:cs typeface="Calibri"/>
              </a:rPr>
              <a:t> </a:t>
            </a:r>
            <a:r>
              <a:rPr sz="1324" spc="-18" dirty="0">
                <a:solidFill>
                  <a:prstClr val="black"/>
                </a:solidFill>
                <a:latin typeface="Calibri"/>
                <a:cs typeface="Calibri"/>
              </a:rPr>
              <a:t>best-effort</a:t>
            </a:r>
            <a:r>
              <a:rPr sz="1324" spc="-4" dirty="0">
                <a:solidFill>
                  <a:prstClr val="black"/>
                </a:solidFill>
                <a:latin typeface="Calibri"/>
                <a:cs typeface="Calibri"/>
              </a:rPr>
              <a:t> </a:t>
            </a:r>
            <a:r>
              <a:rPr sz="1324" spc="-13" dirty="0">
                <a:solidFill>
                  <a:prstClr val="black"/>
                </a:solidFill>
                <a:latin typeface="Calibri"/>
                <a:cs typeface="Calibri"/>
              </a:rPr>
              <a:t>Internet </a:t>
            </a:r>
            <a:r>
              <a:rPr sz="1324" spc="-287" dirty="0">
                <a:solidFill>
                  <a:prstClr val="black"/>
                </a:solidFill>
                <a:latin typeface="Calibri"/>
                <a:cs typeface="Calibri"/>
              </a:rPr>
              <a:t> </a:t>
            </a:r>
            <a:r>
              <a:rPr sz="1324" spc="-9" dirty="0">
                <a:solidFill>
                  <a:prstClr val="black"/>
                </a:solidFill>
                <a:latin typeface="Calibri"/>
                <a:cs typeface="Calibri"/>
              </a:rPr>
              <a:t>or with IntServ or DiffServ to </a:t>
            </a:r>
            <a:r>
              <a:rPr sz="1324" spc="-13" dirty="0">
                <a:solidFill>
                  <a:prstClr val="black"/>
                </a:solidFill>
                <a:latin typeface="Calibri"/>
                <a:cs typeface="Calibri"/>
              </a:rPr>
              <a:t>provide </a:t>
            </a:r>
            <a:r>
              <a:rPr sz="1324" spc="-9" dirty="0">
                <a:solidFill>
                  <a:prstClr val="black"/>
                </a:solidFill>
                <a:latin typeface="Calibri"/>
                <a:cs typeface="Calibri"/>
              </a:rPr>
              <a:t>quality multimedia </a:t>
            </a:r>
            <a:r>
              <a:rPr sz="1324" spc="-13" dirty="0">
                <a:solidFill>
                  <a:prstClr val="black"/>
                </a:solidFill>
                <a:latin typeface="Calibri"/>
                <a:cs typeface="Calibri"/>
              </a:rPr>
              <a:t>data </a:t>
            </a:r>
            <a:r>
              <a:rPr sz="1324" spc="-9" dirty="0">
                <a:solidFill>
                  <a:prstClr val="black"/>
                </a:solidFill>
                <a:latin typeface="Calibri"/>
                <a:cs typeface="Calibri"/>
              </a:rPr>
              <a:t>transmission, </a:t>
            </a:r>
            <a:r>
              <a:rPr sz="1324" spc="-4" dirty="0">
                <a:solidFill>
                  <a:prstClr val="black"/>
                </a:solidFill>
                <a:latin typeface="Calibri"/>
                <a:cs typeface="Calibri"/>
              </a:rPr>
              <a:t> </a:t>
            </a:r>
            <a:r>
              <a:rPr sz="1324" spc="-9" dirty="0">
                <a:solidFill>
                  <a:prstClr val="black"/>
                </a:solidFill>
                <a:latin typeface="Calibri"/>
                <a:cs typeface="Calibri"/>
              </a:rPr>
              <a:t>particularly</a:t>
            </a:r>
            <a:r>
              <a:rPr sz="1324" spc="-13" dirty="0">
                <a:solidFill>
                  <a:prstClr val="black"/>
                </a:solidFill>
                <a:latin typeface="Calibri"/>
                <a:cs typeface="Calibri"/>
              </a:rPr>
              <a:t> </a:t>
            </a:r>
            <a:r>
              <a:rPr sz="1324" spc="-4" dirty="0">
                <a:solidFill>
                  <a:prstClr val="black"/>
                </a:solidFill>
                <a:latin typeface="Calibri"/>
                <a:cs typeface="Calibri"/>
              </a:rPr>
              <a:t>in</a:t>
            </a:r>
            <a:r>
              <a:rPr sz="1324" spc="-9" dirty="0">
                <a:solidFill>
                  <a:prstClr val="black"/>
                </a:solidFill>
                <a:latin typeface="Calibri"/>
                <a:cs typeface="Calibri"/>
              </a:rPr>
              <a:t> </a:t>
            </a:r>
            <a:r>
              <a:rPr sz="1324" spc="-4" dirty="0">
                <a:solidFill>
                  <a:prstClr val="black"/>
                </a:solidFill>
                <a:latin typeface="Calibri"/>
                <a:cs typeface="Calibri"/>
              </a:rPr>
              <a:t>the </a:t>
            </a:r>
            <a:r>
              <a:rPr sz="1324" spc="-9" dirty="0">
                <a:solidFill>
                  <a:prstClr val="black"/>
                </a:solidFill>
                <a:latin typeface="Calibri"/>
                <a:cs typeface="Calibri"/>
              </a:rPr>
              <a:t>streaming model, </a:t>
            </a:r>
            <a:r>
              <a:rPr sz="1324" spc="-4" dirty="0">
                <a:solidFill>
                  <a:prstClr val="black"/>
                </a:solidFill>
                <a:latin typeface="Calibri"/>
                <a:cs typeface="Calibri"/>
              </a:rPr>
              <a:t>and also</a:t>
            </a:r>
            <a:r>
              <a:rPr sz="1324" spc="-9" dirty="0">
                <a:solidFill>
                  <a:prstClr val="black"/>
                </a:solidFill>
                <a:latin typeface="Calibri"/>
                <a:cs typeface="Calibri"/>
              </a:rPr>
              <a:t> enable</a:t>
            </a:r>
            <a:r>
              <a:rPr sz="1324" dirty="0">
                <a:solidFill>
                  <a:prstClr val="black"/>
                </a:solidFill>
                <a:latin typeface="Calibri"/>
                <a:cs typeface="Calibri"/>
              </a:rPr>
              <a:t> </a:t>
            </a:r>
            <a:r>
              <a:rPr sz="1324" spc="-13" dirty="0">
                <a:solidFill>
                  <a:prstClr val="black"/>
                </a:solidFill>
                <a:latin typeface="Calibri"/>
                <a:cs typeface="Calibri"/>
              </a:rPr>
              <a:t>various</a:t>
            </a:r>
            <a:r>
              <a:rPr sz="1324" dirty="0">
                <a:solidFill>
                  <a:prstClr val="black"/>
                </a:solidFill>
                <a:latin typeface="Calibri"/>
                <a:cs typeface="Calibri"/>
              </a:rPr>
              <a:t> </a:t>
            </a:r>
            <a:r>
              <a:rPr sz="1324" spc="-13" dirty="0">
                <a:solidFill>
                  <a:prstClr val="black"/>
                </a:solidFill>
                <a:latin typeface="Calibri"/>
                <a:cs typeface="Calibri"/>
              </a:rPr>
              <a:t>interactions</a:t>
            </a:r>
            <a:r>
              <a:rPr sz="1324" dirty="0">
                <a:solidFill>
                  <a:prstClr val="black"/>
                </a:solidFill>
                <a:latin typeface="Calibri"/>
                <a:cs typeface="Calibri"/>
              </a:rPr>
              <a:t> </a:t>
            </a:r>
            <a:r>
              <a:rPr sz="1324" spc="-13" dirty="0">
                <a:solidFill>
                  <a:prstClr val="black"/>
                </a:solidFill>
                <a:latin typeface="Calibri"/>
                <a:cs typeface="Calibri"/>
              </a:rPr>
              <a:t>between </a:t>
            </a:r>
            <a:r>
              <a:rPr sz="1324" spc="-9" dirty="0">
                <a:solidFill>
                  <a:prstClr val="black"/>
                </a:solidFill>
                <a:latin typeface="Calibri"/>
                <a:cs typeface="Calibri"/>
              </a:rPr>
              <a:t> </a:t>
            </a:r>
            <a:r>
              <a:rPr sz="1324" dirty="0">
                <a:solidFill>
                  <a:prstClr val="black"/>
                </a:solidFill>
                <a:latin typeface="Calibri"/>
                <a:cs typeface="Calibri"/>
              </a:rPr>
              <a:t>a</a:t>
            </a:r>
            <a:r>
              <a:rPr sz="1324" spc="-13" dirty="0">
                <a:solidFill>
                  <a:prstClr val="black"/>
                </a:solidFill>
                <a:latin typeface="Calibri"/>
                <a:cs typeface="Calibri"/>
              </a:rPr>
              <a:t> </a:t>
            </a:r>
            <a:r>
              <a:rPr sz="1324" spc="-9" dirty="0">
                <a:solidFill>
                  <a:prstClr val="black"/>
                </a:solidFill>
                <a:latin typeface="Calibri"/>
                <a:cs typeface="Calibri"/>
              </a:rPr>
              <a:t>media server </a:t>
            </a:r>
            <a:r>
              <a:rPr sz="1324" spc="-4" dirty="0">
                <a:solidFill>
                  <a:prstClr val="black"/>
                </a:solidFill>
                <a:latin typeface="Calibri"/>
                <a:cs typeface="Calibri"/>
              </a:rPr>
              <a:t>and</a:t>
            </a:r>
            <a:r>
              <a:rPr sz="1324" spc="-13" dirty="0">
                <a:solidFill>
                  <a:prstClr val="black"/>
                </a:solidFill>
                <a:latin typeface="Calibri"/>
                <a:cs typeface="Calibri"/>
              </a:rPr>
              <a:t> </a:t>
            </a:r>
            <a:r>
              <a:rPr sz="1324" spc="-4" dirty="0">
                <a:solidFill>
                  <a:prstClr val="black"/>
                </a:solidFill>
                <a:latin typeface="Calibri"/>
                <a:cs typeface="Calibri"/>
              </a:rPr>
              <a:t>its</a:t>
            </a:r>
            <a:r>
              <a:rPr sz="1324" spc="-9" dirty="0">
                <a:solidFill>
                  <a:prstClr val="black"/>
                </a:solidFill>
                <a:latin typeface="Calibri"/>
                <a:cs typeface="Calibri"/>
              </a:rPr>
              <a:t> clients.</a:t>
            </a:r>
            <a:endParaRPr sz="1324">
              <a:solidFill>
                <a:prstClr val="black"/>
              </a:solidFill>
              <a:latin typeface="Calibri"/>
              <a:cs typeface="Calibri"/>
            </a:endParaRPr>
          </a:p>
          <a:p>
            <a:pPr marL="623080" lvl="1" indent="-89092" defTabSz="806867">
              <a:spcBef>
                <a:spcPts val="361"/>
              </a:spcBef>
              <a:buFontTx/>
              <a:buChar char="-"/>
              <a:tabLst>
                <a:tab pos="623641" algn="l"/>
              </a:tabLst>
            </a:pPr>
            <a:r>
              <a:rPr sz="1324" spc="-9" dirty="0">
                <a:solidFill>
                  <a:srgbClr val="C00000"/>
                </a:solidFill>
                <a:latin typeface="Calibri"/>
                <a:cs typeface="Calibri"/>
              </a:rPr>
              <a:t>Hyper</a:t>
            </a:r>
            <a:r>
              <a:rPr sz="1324" spc="-18" dirty="0">
                <a:solidFill>
                  <a:srgbClr val="C00000"/>
                </a:solidFill>
                <a:latin typeface="Calibri"/>
                <a:cs typeface="Calibri"/>
              </a:rPr>
              <a:t> </a:t>
            </a:r>
            <a:r>
              <a:rPr sz="1324" spc="-40" dirty="0">
                <a:solidFill>
                  <a:srgbClr val="C00000"/>
                </a:solidFill>
                <a:latin typeface="Calibri"/>
                <a:cs typeface="Calibri"/>
              </a:rPr>
              <a:t>Text</a:t>
            </a:r>
            <a:r>
              <a:rPr sz="1324" spc="-13" dirty="0">
                <a:solidFill>
                  <a:srgbClr val="C00000"/>
                </a:solidFill>
                <a:latin typeface="Calibri"/>
                <a:cs typeface="Calibri"/>
              </a:rPr>
              <a:t> </a:t>
            </a:r>
            <a:r>
              <a:rPr sz="1324" spc="-26" dirty="0">
                <a:solidFill>
                  <a:srgbClr val="C00000"/>
                </a:solidFill>
                <a:latin typeface="Calibri"/>
                <a:cs typeface="Calibri"/>
              </a:rPr>
              <a:t>Transfer</a:t>
            </a:r>
            <a:r>
              <a:rPr sz="1324" spc="-18" dirty="0">
                <a:solidFill>
                  <a:srgbClr val="C00000"/>
                </a:solidFill>
                <a:latin typeface="Calibri"/>
                <a:cs typeface="Calibri"/>
              </a:rPr>
              <a:t> Protocol</a:t>
            </a:r>
            <a:r>
              <a:rPr sz="1324" spc="-13" dirty="0">
                <a:solidFill>
                  <a:srgbClr val="C00000"/>
                </a:solidFill>
                <a:latin typeface="Calibri"/>
                <a:cs typeface="Calibri"/>
              </a:rPr>
              <a:t> </a:t>
            </a:r>
            <a:r>
              <a:rPr sz="1324" spc="-4" dirty="0">
                <a:solidFill>
                  <a:srgbClr val="C00000"/>
                </a:solidFill>
                <a:latin typeface="Calibri"/>
                <a:cs typeface="Calibri"/>
              </a:rPr>
              <a:t>(HTTP)</a:t>
            </a:r>
            <a:endParaRPr sz="1324">
              <a:solidFill>
                <a:prstClr val="black"/>
              </a:solidFill>
              <a:latin typeface="Calibri"/>
              <a:cs typeface="Calibri"/>
            </a:endParaRPr>
          </a:p>
          <a:p>
            <a:pPr marL="623080" lvl="1" indent="-89092" defTabSz="806867">
              <a:spcBef>
                <a:spcPts val="274"/>
              </a:spcBef>
              <a:buFontTx/>
              <a:buChar char="-"/>
              <a:tabLst>
                <a:tab pos="623641" algn="l"/>
              </a:tabLst>
            </a:pPr>
            <a:r>
              <a:rPr sz="1324" spc="-9" dirty="0">
                <a:solidFill>
                  <a:srgbClr val="C00000"/>
                </a:solidFill>
                <a:latin typeface="Calibri"/>
                <a:cs typeface="Calibri"/>
              </a:rPr>
              <a:t>Real-Time</a:t>
            </a:r>
            <a:r>
              <a:rPr sz="1324" spc="-22" dirty="0">
                <a:solidFill>
                  <a:srgbClr val="C00000"/>
                </a:solidFill>
                <a:latin typeface="Calibri"/>
                <a:cs typeface="Calibri"/>
              </a:rPr>
              <a:t> Transport</a:t>
            </a:r>
            <a:r>
              <a:rPr sz="1324" spc="-13" dirty="0">
                <a:solidFill>
                  <a:srgbClr val="C00000"/>
                </a:solidFill>
                <a:latin typeface="Calibri"/>
                <a:cs typeface="Calibri"/>
              </a:rPr>
              <a:t> </a:t>
            </a:r>
            <a:r>
              <a:rPr sz="1324" spc="-18" dirty="0">
                <a:solidFill>
                  <a:srgbClr val="C00000"/>
                </a:solidFill>
                <a:latin typeface="Calibri"/>
                <a:cs typeface="Calibri"/>
              </a:rPr>
              <a:t>Protocol</a:t>
            </a:r>
            <a:r>
              <a:rPr sz="1324" spc="-13" dirty="0">
                <a:solidFill>
                  <a:srgbClr val="C00000"/>
                </a:solidFill>
                <a:latin typeface="Calibri"/>
                <a:cs typeface="Calibri"/>
              </a:rPr>
              <a:t> </a:t>
            </a:r>
            <a:r>
              <a:rPr sz="1324" spc="-9" dirty="0">
                <a:solidFill>
                  <a:srgbClr val="C00000"/>
                </a:solidFill>
                <a:latin typeface="Calibri"/>
                <a:cs typeface="Calibri"/>
              </a:rPr>
              <a:t>(RTP)</a:t>
            </a:r>
            <a:endParaRPr sz="1324">
              <a:solidFill>
                <a:prstClr val="black"/>
              </a:solidFill>
              <a:latin typeface="Calibri"/>
              <a:cs typeface="Calibri"/>
            </a:endParaRPr>
          </a:p>
          <a:p>
            <a:pPr marL="623080" lvl="1" indent="-89092" defTabSz="806867">
              <a:spcBef>
                <a:spcPts val="361"/>
              </a:spcBef>
              <a:buFontTx/>
              <a:buChar char="-"/>
              <a:tabLst>
                <a:tab pos="623641" algn="l"/>
              </a:tabLst>
            </a:pPr>
            <a:r>
              <a:rPr sz="1324" spc="-13" dirty="0">
                <a:solidFill>
                  <a:srgbClr val="C00000"/>
                </a:solidFill>
                <a:latin typeface="Calibri"/>
                <a:cs typeface="Calibri"/>
              </a:rPr>
              <a:t>RTP</a:t>
            </a:r>
            <a:r>
              <a:rPr sz="1324" spc="-22" dirty="0">
                <a:solidFill>
                  <a:srgbClr val="C00000"/>
                </a:solidFill>
                <a:latin typeface="Calibri"/>
                <a:cs typeface="Calibri"/>
              </a:rPr>
              <a:t> </a:t>
            </a:r>
            <a:r>
              <a:rPr sz="1324" spc="-13" dirty="0">
                <a:solidFill>
                  <a:srgbClr val="C00000"/>
                </a:solidFill>
                <a:latin typeface="Calibri"/>
                <a:cs typeface="Calibri"/>
              </a:rPr>
              <a:t>Control </a:t>
            </a:r>
            <a:r>
              <a:rPr sz="1324" spc="-18" dirty="0">
                <a:solidFill>
                  <a:srgbClr val="C00000"/>
                </a:solidFill>
                <a:latin typeface="Calibri"/>
                <a:cs typeface="Calibri"/>
              </a:rPr>
              <a:t>Protocol</a:t>
            </a:r>
            <a:r>
              <a:rPr sz="1324" spc="-13" dirty="0">
                <a:solidFill>
                  <a:srgbClr val="C00000"/>
                </a:solidFill>
                <a:latin typeface="Calibri"/>
                <a:cs typeface="Calibri"/>
              </a:rPr>
              <a:t> </a:t>
            </a:r>
            <a:r>
              <a:rPr sz="1324" spc="-18" dirty="0">
                <a:solidFill>
                  <a:srgbClr val="C00000"/>
                </a:solidFill>
                <a:latin typeface="Calibri"/>
                <a:cs typeface="Calibri"/>
              </a:rPr>
              <a:t>(RTCP)</a:t>
            </a:r>
            <a:endParaRPr sz="1324">
              <a:solidFill>
                <a:prstClr val="black"/>
              </a:solidFill>
              <a:latin typeface="Calibri"/>
              <a:cs typeface="Calibri"/>
            </a:endParaRPr>
          </a:p>
          <a:p>
            <a:pPr marL="623080" lvl="1" indent="-89092" defTabSz="806867">
              <a:spcBef>
                <a:spcPts val="357"/>
              </a:spcBef>
              <a:buFontTx/>
              <a:buChar char="-"/>
              <a:tabLst>
                <a:tab pos="623641" algn="l"/>
              </a:tabLst>
            </a:pPr>
            <a:r>
              <a:rPr sz="1324" spc="-9" dirty="0">
                <a:solidFill>
                  <a:srgbClr val="C00000"/>
                </a:solidFill>
                <a:latin typeface="Calibri"/>
                <a:cs typeface="Calibri"/>
              </a:rPr>
              <a:t>Real-Time</a:t>
            </a:r>
            <a:r>
              <a:rPr sz="1324" spc="-22" dirty="0">
                <a:solidFill>
                  <a:srgbClr val="C00000"/>
                </a:solidFill>
                <a:latin typeface="Calibri"/>
                <a:cs typeface="Calibri"/>
              </a:rPr>
              <a:t> </a:t>
            </a:r>
            <a:r>
              <a:rPr sz="1324" spc="-9" dirty="0">
                <a:solidFill>
                  <a:srgbClr val="C00000"/>
                </a:solidFill>
                <a:latin typeface="Calibri"/>
                <a:cs typeface="Calibri"/>
              </a:rPr>
              <a:t>Streaming</a:t>
            </a:r>
            <a:r>
              <a:rPr sz="1324" spc="-22" dirty="0">
                <a:solidFill>
                  <a:srgbClr val="C00000"/>
                </a:solidFill>
                <a:latin typeface="Calibri"/>
                <a:cs typeface="Calibri"/>
              </a:rPr>
              <a:t> </a:t>
            </a:r>
            <a:r>
              <a:rPr sz="1324" spc="-18" dirty="0">
                <a:solidFill>
                  <a:srgbClr val="C00000"/>
                </a:solidFill>
                <a:latin typeface="Calibri"/>
                <a:cs typeface="Calibri"/>
              </a:rPr>
              <a:t>Protocol</a:t>
            </a:r>
            <a:r>
              <a:rPr sz="1324" spc="-13" dirty="0">
                <a:solidFill>
                  <a:srgbClr val="C00000"/>
                </a:solidFill>
                <a:latin typeface="Calibri"/>
                <a:cs typeface="Calibri"/>
              </a:rPr>
              <a:t> (RTSP)</a:t>
            </a:r>
            <a:endParaRPr sz="1324">
              <a:solidFill>
                <a:prstClr val="black"/>
              </a:solidFill>
              <a:latin typeface="Calibri"/>
              <a:cs typeface="Calibri"/>
            </a:endParaRPr>
          </a:p>
        </p:txBody>
      </p:sp>
      <p:sp>
        <p:nvSpPr>
          <p:cNvPr id="7" name="Footer Placeholder 6">
            <a:extLst>
              <a:ext uri="{FF2B5EF4-FFF2-40B4-BE49-F238E27FC236}">
                <a16:creationId xmlns:a16="http://schemas.microsoft.com/office/drawing/2014/main" id="{F7FC5D76-26D8-4C92-8B1A-EE65F24FA89D}"/>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299808973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4140" y="1767505"/>
            <a:ext cx="1585071" cy="337238"/>
          </a:xfrm>
          <a:prstGeom prst="rect">
            <a:avLst/>
          </a:prstGeom>
        </p:spPr>
        <p:txBody>
          <a:bodyPr vert="horz" wrap="square" lIns="0" tIns="11206" rIns="0" bIns="0" rtlCol="0">
            <a:spAutoFit/>
          </a:bodyPr>
          <a:lstStyle/>
          <a:p>
            <a:pPr marL="11206">
              <a:spcBef>
                <a:spcPts val="88"/>
              </a:spcBef>
            </a:pPr>
            <a:r>
              <a:rPr spc="-18" dirty="0"/>
              <a:t>RTP</a:t>
            </a:r>
            <a:r>
              <a:rPr spc="-84" dirty="0"/>
              <a:t> </a:t>
            </a:r>
            <a:r>
              <a:rPr spc="-18" dirty="0"/>
              <a:t>Operation</a:t>
            </a:r>
          </a:p>
        </p:txBody>
      </p:sp>
      <p:sp>
        <p:nvSpPr>
          <p:cNvPr id="4" name="object 4"/>
          <p:cNvSpPr txBox="1"/>
          <p:nvPr/>
        </p:nvSpPr>
        <p:spPr>
          <a:xfrm>
            <a:off x="2696056" y="5114215"/>
            <a:ext cx="2368363" cy="141401"/>
          </a:xfrm>
          <a:prstGeom prst="rect">
            <a:avLst/>
          </a:prstGeom>
        </p:spPr>
        <p:txBody>
          <a:bodyPr vert="horz" wrap="square" lIns="0" tIns="5603" rIns="0" bIns="0" rtlCol="0">
            <a:spAutoFit/>
          </a:bodyPr>
          <a:lstStyle/>
          <a:p>
            <a:pPr marL="11206" defTabSz="806867">
              <a:spcBef>
                <a:spcPts val="44"/>
              </a:spcBef>
            </a:pPr>
            <a:r>
              <a:rPr sz="882" spc="4" dirty="0">
                <a:solidFill>
                  <a:prstClr val="black"/>
                </a:solidFill>
                <a:latin typeface="Calibri"/>
                <a:cs typeface="Calibri"/>
              </a:rPr>
              <a:t>Ref:</a:t>
            </a:r>
            <a:r>
              <a:rPr sz="882" spc="13" dirty="0">
                <a:solidFill>
                  <a:prstClr val="black"/>
                </a:solidFill>
                <a:latin typeface="Calibri"/>
                <a:cs typeface="Calibri"/>
              </a:rPr>
              <a:t> </a:t>
            </a:r>
            <a:r>
              <a:rPr sz="882" spc="9" dirty="0">
                <a:solidFill>
                  <a:prstClr val="black"/>
                </a:solidFill>
                <a:latin typeface="Calibri"/>
                <a:cs typeface="Calibri"/>
              </a:rPr>
              <a:t>Section</a:t>
            </a:r>
            <a:r>
              <a:rPr sz="882" spc="22" dirty="0">
                <a:solidFill>
                  <a:prstClr val="black"/>
                </a:solidFill>
                <a:latin typeface="Calibri"/>
                <a:cs typeface="Calibri"/>
              </a:rPr>
              <a:t> </a:t>
            </a:r>
            <a:r>
              <a:rPr sz="882" spc="9" dirty="0">
                <a:solidFill>
                  <a:prstClr val="black"/>
                </a:solidFill>
                <a:latin typeface="Calibri"/>
                <a:cs typeface="Calibri"/>
              </a:rPr>
              <a:t>15.6.2</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5" name="object 5"/>
          <p:cNvSpPr txBox="1"/>
          <p:nvPr/>
        </p:nvSpPr>
        <p:spPr>
          <a:xfrm>
            <a:off x="9367678" y="5404448"/>
            <a:ext cx="142315" cy="102446"/>
          </a:xfrm>
          <a:prstGeom prst="rect">
            <a:avLst/>
          </a:prstGeom>
        </p:spPr>
        <p:txBody>
          <a:bodyPr vert="horz" wrap="square" lIns="0" tIns="7284" rIns="0" bIns="0" rtlCol="0">
            <a:spAutoFit/>
          </a:bodyPr>
          <a:lstStyle/>
          <a:p>
            <a:pPr marL="33619" defTabSz="806867">
              <a:spcBef>
                <a:spcPts val="57"/>
              </a:spcBef>
            </a:pPr>
            <a:fld id="{81D60167-4931-47E6-BA6A-407CBD079E47}" type="slidenum">
              <a:rPr sz="618" spc="-4" dirty="0">
                <a:solidFill>
                  <a:srgbClr val="898989"/>
                </a:solidFill>
                <a:latin typeface="Calibri"/>
                <a:cs typeface="Calibri"/>
              </a:rPr>
              <a:pPr marL="33619" defTabSz="806867">
                <a:spcBef>
                  <a:spcPts val="57"/>
                </a:spcBef>
              </a:pPr>
              <a:t>334</a:t>
            </a:fld>
            <a:endParaRPr sz="618">
              <a:solidFill>
                <a:prstClr val="black"/>
              </a:solidFill>
              <a:latin typeface="Calibri"/>
              <a:cs typeface="Calibri"/>
            </a:endParaRPr>
          </a:p>
        </p:txBody>
      </p:sp>
      <p:sp>
        <p:nvSpPr>
          <p:cNvPr id="3" name="object 3"/>
          <p:cNvSpPr txBox="1"/>
          <p:nvPr/>
        </p:nvSpPr>
        <p:spPr>
          <a:xfrm>
            <a:off x="2963808" y="2436874"/>
            <a:ext cx="5741334" cy="2532024"/>
          </a:xfrm>
          <a:prstGeom prst="rect">
            <a:avLst/>
          </a:prstGeom>
        </p:spPr>
        <p:txBody>
          <a:bodyPr vert="horz" wrap="square" lIns="0" tIns="51546" rIns="0" bIns="0" rtlCol="0">
            <a:spAutoFit/>
          </a:bodyPr>
          <a:lstStyle/>
          <a:p>
            <a:pPr marL="123271" marR="255508" indent="-112625" defTabSz="806867">
              <a:lnSpc>
                <a:spcPct val="76900"/>
              </a:lnSpc>
              <a:spcBef>
                <a:spcPts val="405"/>
              </a:spcBef>
              <a:buFont typeface="Arial MT"/>
              <a:buChar char="•"/>
              <a:tabLst>
                <a:tab pos="123832" algn="l"/>
              </a:tabLst>
            </a:pPr>
            <a:r>
              <a:rPr sz="1147" spc="4" dirty="0">
                <a:solidFill>
                  <a:prstClr val="black"/>
                </a:solidFill>
                <a:latin typeface="Calibri"/>
                <a:cs typeface="Calibri"/>
              </a:rPr>
              <a:t>Real-Time</a:t>
            </a:r>
            <a:r>
              <a:rPr sz="1147" spc="31" dirty="0">
                <a:solidFill>
                  <a:prstClr val="black"/>
                </a:solidFill>
                <a:latin typeface="Calibri"/>
                <a:cs typeface="Calibri"/>
              </a:rPr>
              <a:t> </a:t>
            </a:r>
            <a:r>
              <a:rPr sz="1147" spc="-4" dirty="0">
                <a:solidFill>
                  <a:prstClr val="black"/>
                </a:solidFill>
                <a:latin typeface="Calibri"/>
                <a:cs typeface="Calibri"/>
              </a:rPr>
              <a:t>Transport</a:t>
            </a:r>
            <a:r>
              <a:rPr sz="1147" spc="26" dirty="0">
                <a:solidFill>
                  <a:prstClr val="black"/>
                </a:solidFill>
                <a:latin typeface="Calibri"/>
                <a:cs typeface="Calibri"/>
              </a:rPr>
              <a:t> </a:t>
            </a:r>
            <a:r>
              <a:rPr sz="1147" dirty="0">
                <a:solidFill>
                  <a:prstClr val="black"/>
                </a:solidFill>
                <a:latin typeface="Calibri"/>
                <a:cs typeface="Calibri"/>
              </a:rPr>
              <a:t>Protocol</a:t>
            </a:r>
            <a:r>
              <a:rPr sz="1147" spc="22" dirty="0">
                <a:solidFill>
                  <a:prstClr val="black"/>
                </a:solidFill>
                <a:latin typeface="Calibri"/>
                <a:cs typeface="Calibri"/>
              </a:rPr>
              <a:t> </a:t>
            </a:r>
            <a:r>
              <a:rPr sz="1147" spc="4" dirty="0">
                <a:solidFill>
                  <a:prstClr val="black"/>
                </a:solidFill>
                <a:latin typeface="Calibri"/>
                <a:cs typeface="Calibri"/>
              </a:rPr>
              <a:t>(RTP),</a:t>
            </a:r>
            <a:r>
              <a:rPr sz="1147" spc="26" dirty="0">
                <a:solidFill>
                  <a:prstClr val="black"/>
                </a:solidFill>
                <a:latin typeface="Calibri"/>
                <a:cs typeface="Calibri"/>
              </a:rPr>
              <a:t> </a:t>
            </a:r>
            <a:r>
              <a:rPr sz="1147" spc="9" dirty="0">
                <a:solidFill>
                  <a:prstClr val="black"/>
                </a:solidFill>
                <a:latin typeface="Calibri"/>
                <a:cs typeface="Calibri"/>
              </a:rPr>
              <a:t>defined</a:t>
            </a:r>
            <a:r>
              <a:rPr sz="1147" spc="35" dirty="0">
                <a:solidFill>
                  <a:prstClr val="black"/>
                </a:solidFill>
                <a:latin typeface="Calibri"/>
                <a:cs typeface="Calibri"/>
              </a:rPr>
              <a:t> </a:t>
            </a:r>
            <a:r>
              <a:rPr sz="1147" dirty="0">
                <a:solidFill>
                  <a:prstClr val="black"/>
                </a:solidFill>
                <a:latin typeface="Calibri"/>
                <a:cs typeface="Calibri"/>
              </a:rPr>
              <a:t>in</a:t>
            </a:r>
            <a:r>
              <a:rPr sz="1147" spc="35" dirty="0">
                <a:solidFill>
                  <a:prstClr val="black"/>
                </a:solidFill>
                <a:latin typeface="Calibri"/>
                <a:cs typeface="Calibri"/>
              </a:rPr>
              <a:t> </a:t>
            </a:r>
            <a:r>
              <a:rPr sz="1147" spc="4" dirty="0">
                <a:solidFill>
                  <a:prstClr val="black"/>
                </a:solidFill>
                <a:latin typeface="Calibri"/>
                <a:cs typeface="Calibri"/>
              </a:rPr>
              <a:t>RFC</a:t>
            </a:r>
            <a:r>
              <a:rPr sz="1147" spc="35" dirty="0">
                <a:solidFill>
                  <a:prstClr val="black"/>
                </a:solidFill>
                <a:latin typeface="Calibri"/>
                <a:cs typeface="Calibri"/>
              </a:rPr>
              <a:t> </a:t>
            </a:r>
            <a:r>
              <a:rPr sz="1147" spc="9" dirty="0">
                <a:solidFill>
                  <a:prstClr val="black"/>
                </a:solidFill>
                <a:latin typeface="Calibri"/>
                <a:cs typeface="Calibri"/>
              </a:rPr>
              <a:t>3550,</a:t>
            </a:r>
            <a:r>
              <a:rPr sz="1147" spc="26" dirty="0">
                <a:solidFill>
                  <a:prstClr val="black"/>
                </a:solidFill>
                <a:latin typeface="Calibri"/>
                <a:cs typeface="Calibri"/>
              </a:rPr>
              <a:t> </a:t>
            </a:r>
            <a:r>
              <a:rPr sz="1147" dirty="0">
                <a:solidFill>
                  <a:prstClr val="black"/>
                </a:solidFill>
                <a:latin typeface="Calibri"/>
                <a:cs typeface="Calibri"/>
              </a:rPr>
              <a:t>is</a:t>
            </a:r>
            <a:r>
              <a:rPr sz="1147" spc="26" dirty="0">
                <a:solidFill>
                  <a:prstClr val="black"/>
                </a:solidFill>
                <a:latin typeface="Calibri"/>
                <a:cs typeface="Calibri"/>
              </a:rPr>
              <a:t> </a:t>
            </a:r>
            <a:r>
              <a:rPr sz="1147" spc="9" dirty="0">
                <a:solidFill>
                  <a:prstClr val="black"/>
                </a:solidFill>
                <a:latin typeface="Calibri"/>
                <a:cs typeface="Calibri"/>
              </a:rPr>
              <a:t>designed</a:t>
            </a:r>
            <a:r>
              <a:rPr sz="1147" spc="35" dirty="0">
                <a:solidFill>
                  <a:prstClr val="black"/>
                </a:solidFill>
                <a:latin typeface="Calibri"/>
                <a:cs typeface="Calibri"/>
              </a:rPr>
              <a:t> </a:t>
            </a:r>
            <a:r>
              <a:rPr sz="1147" spc="-4" dirty="0">
                <a:solidFill>
                  <a:prstClr val="black"/>
                </a:solidFill>
                <a:latin typeface="Calibri"/>
                <a:cs typeface="Calibri"/>
              </a:rPr>
              <a:t>for</a:t>
            </a:r>
            <a:r>
              <a:rPr sz="1147" spc="22" dirty="0">
                <a:solidFill>
                  <a:prstClr val="black"/>
                </a:solidFill>
                <a:latin typeface="Calibri"/>
                <a:cs typeface="Calibri"/>
              </a:rPr>
              <a:t> </a:t>
            </a:r>
            <a:r>
              <a:rPr sz="1147" spc="4" dirty="0">
                <a:solidFill>
                  <a:prstClr val="black"/>
                </a:solidFill>
                <a:latin typeface="Calibri"/>
                <a:cs typeface="Calibri"/>
              </a:rPr>
              <a:t>the</a:t>
            </a:r>
            <a:r>
              <a:rPr sz="1147" spc="35" dirty="0">
                <a:solidFill>
                  <a:prstClr val="black"/>
                </a:solidFill>
                <a:latin typeface="Calibri"/>
                <a:cs typeface="Calibri"/>
              </a:rPr>
              <a:t> </a:t>
            </a:r>
            <a:r>
              <a:rPr sz="1147" spc="4" dirty="0">
                <a:solidFill>
                  <a:prstClr val="black"/>
                </a:solidFill>
                <a:latin typeface="Calibri"/>
                <a:cs typeface="Calibri"/>
              </a:rPr>
              <a:t>transport</a:t>
            </a:r>
            <a:r>
              <a:rPr sz="1147" spc="26" dirty="0">
                <a:solidFill>
                  <a:prstClr val="black"/>
                </a:solidFill>
                <a:latin typeface="Calibri"/>
                <a:cs typeface="Calibri"/>
              </a:rPr>
              <a:t> </a:t>
            </a:r>
            <a:r>
              <a:rPr sz="1147" spc="4" dirty="0">
                <a:solidFill>
                  <a:prstClr val="black"/>
                </a:solidFill>
                <a:latin typeface="Calibri"/>
                <a:cs typeface="Calibri"/>
              </a:rPr>
              <a:t>of </a:t>
            </a:r>
            <a:r>
              <a:rPr sz="1147" spc="-247" dirty="0">
                <a:solidFill>
                  <a:prstClr val="black"/>
                </a:solidFill>
                <a:latin typeface="Calibri"/>
                <a:cs typeface="Calibri"/>
              </a:rPr>
              <a:t> </a:t>
            </a:r>
            <a:r>
              <a:rPr sz="1147" spc="4" dirty="0">
                <a:solidFill>
                  <a:prstClr val="black"/>
                </a:solidFill>
                <a:latin typeface="Calibri"/>
                <a:cs typeface="Calibri"/>
              </a:rPr>
              <a:t>real-time</a:t>
            </a:r>
            <a:r>
              <a:rPr sz="1147" spc="22" dirty="0">
                <a:solidFill>
                  <a:prstClr val="black"/>
                </a:solidFill>
                <a:latin typeface="Calibri"/>
                <a:cs typeface="Calibri"/>
              </a:rPr>
              <a:t> </a:t>
            </a:r>
            <a:r>
              <a:rPr sz="1147" spc="4" dirty="0">
                <a:solidFill>
                  <a:prstClr val="black"/>
                </a:solidFill>
                <a:latin typeface="Calibri"/>
                <a:cs typeface="Calibri"/>
              </a:rPr>
              <a:t>data,</a:t>
            </a:r>
            <a:r>
              <a:rPr sz="1147" spc="18" dirty="0">
                <a:solidFill>
                  <a:prstClr val="black"/>
                </a:solidFill>
                <a:latin typeface="Calibri"/>
                <a:cs typeface="Calibri"/>
              </a:rPr>
              <a:t> </a:t>
            </a:r>
            <a:r>
              <a:rPr sz="1147" spc="9" dirty="0">
                <a:solidFill>
                  <a:prstClr val="black"/>
                </a:solidFill>
                <a:latin typeface="Calibri"/>
                <a:cs typeface="Calibri"/>
              </a:rPr>
              <a:t>such</a:t>
            </a:r>
            <a:r>
              <a:rPr sz="1147" spc="26" dirty="0">
                <a:solidFill>
                  <a:prstClr val="black"/>
                </a:solidFill>
                <a:latin typeface="Calibri"/>
                <a:cs typeface="Calibri"/>
              </a:rPr>
              <a:t> </a:t>
            </a:r>
            <a:r>
              <a:rPr sz="1147" spc="4" dirty="0">
                <a:solidFill>
                  <a:prstClr val="black"/>
                </a:solidFill>
                <a:latin typeface="Calibri"/>
                <a:cs typeface="Calibri"/>
              </a:rPr>
              <a:t>as</a:t>
            </a:r>
            <a:r>
              <a:rPr sz="1147" spc="18" dirty="0">
                <a:solidFill>
                  <a:prstClr val="black"/>
                </a:solidFill>
                <a:latin typeface="Calibri"/>
                <a:cs typeface="Calibri"/>
              </a:rPr>
              <a:t> </a:t>
            </a:r>
            <a:r>
              <a:rPr sz="1147" spc="9" dirty="0">
                <a:solidFill>
                  <a:prstClr val="black"/>
                </a:solidFill>
                <a:latin typeface="Calibri"/>
                <a:cs typeface="Calibri"/>
              </a:rPr>
              <a:t>audio</a:t>
            </a:r>
            <a:r>
              <a:rPr sz="1147" spc="26" dirty="0">
                <a:solidFill>
                  <a:prstClr val="black"/>
                </a:solidFill>
                <a:latin typeface="Calibri"/>
                <a:cs typeface="Calibri"/>
              </a:rPr>
              <a:t> </a:t>
            </a:r>
            <a:r>
              <a:rPr sz="1147" spc="9" dirty="0">
                <a:solidFill>
                  <a:prstClr val="black"/>
                </a:solidFill>
                <a:latin typeface="Calibri"/>
                <a:cs typeface="Calibri"/>
              </a:rPr>
              <a:t>and</a:t>
            </a:r>
            <a:r>
              <a:rPr sz="1147" spc="26" dirty="0">
                <a:solidFill>
                  <a:prstClr val="black"/>
                </a:solidFill>
                <a:latin typeface="Calibri"/>
                <a:cs typeface="Calibri"/>
              </a:rPr>
              <a:t> </a:t>
            </a:r>
            <a:r>
              <a:rPr sz="1147" spc="9" dirty="0">
                <a:solidFill>
                  <a:prstClr val="black"/>
                </a:solidFill>
                <a:latin typeface="Calibri"/>
                <a:cs typeface="Calibri"/>
              </a:rPr>
              <a:t>video</a:t>
            </a:r>
            <a:r>
              <a:rPr sz="1147" spc="26" dirty="0">
                <a:solidFill>
                  <a:prstClr val="black"/>
                </a:solidFill>
                <a:latin typeface="Calibri"/>
                <a:cs typeface="Calibri"/>
              </a:rPr>
              <a:t> </a:t>
            </a:r>
            <a:r>
              <a:rPr sz="1147" spc="4" dirty="0">
                <a:solidFill>
                  <a:prstClr val="black"/>
                </a:solidFill>
                <a:latin typeface="Calibri"/>
                <a:cs typeface="Calibri"/>
              </a:rPr>
              <a:t>streams.</a:t>
            </a:r>
            <a:endParaRPr sz="1147">
              <a:solidFill>
                <a:prstClr val="black"/>
              </a:solidFill>
              <a:latin typeface="Calibri"/>
              <a:cs typeface="Calibri"/>
            </a:endParaRPr>
          </a:p>
          <a:p>
            <a:pPr marL="123271" marR="184907" indent="-112625" defTabSz="806867">
              <a:lnSpc>
                <a:spcPct val="80000"/>
              </a:lnSpc>
              <a:spcBef>
                <a:spcPts val="574"/>
              </a:spcBef>
              <a:buFont typeface="Arial MT"/>
              <a:buChar char="•"/>
              <a:tabLst>
                <a:tab pos="123832" algn="l"/>
              </a:tabLst>
            </a:pPr>
            <a:r>
              <a:rPr sz="1147" spc="-4" dirty="0">
                <a:solidFill>
                  <a:prstClr val="black"/>
                </a:solidFill>
                <a:latin typeface="Calibri"/>
                <a:cs typeface="Calibri"/>
              </a:rPr>
              <a:t>RTP’s</a:t>
            </a:r>
            <a:r>
              <a:rPr sz="1147" spc="22" dirty="0">
                <a:solidFill>
                  <a:prstClr val="black"/>
                </a:solidFill>
                <a:latin typeface="Calibri"/>
                <a:cs typeface="Calibri"/>
              </a:rPr>
              <a:t> </a:t>
            </a:r>
            <a:r>
              <a:rPr sz="1147" spc="9" dirty="0">
                <a:solidFill>
                  <a:prstClr val="black"/>
                </a:solidFill>
                <a:latin typeface="Calibri"/>
                <a:cs typeface="Calibri"/>
              </a:rPr>
              <a:t>design</a:t>
            </a:r>
            <a:r>
              <a:rPr sz="1147" spc="35" dirty="0">
                <a:solidFill>
                  <a:prstClr val="black"/>
                </a:solidFill>
                <a:latin typeface="Calibri"/>
                <a:cs typeface="Calibri"/>
              </a:rPr>
              <a:t> </a:t>
            </a:r>
            <a:r>
              <a:rPr sz="1147" dirty="0">
                <a:solidFill>
                  <a:prstClr val="black"/>
                </a:solidFill>
                <a:latin typeface="Calibri"/>
                <a:cs typeface="Calibri"/>
              </a:rPr>
              <a:t>follows</a:t>
            </a:r>
            <a:r>
              <a:rPr sz="1147" spc="22" dirty="0">
                <a:solidFill>
                  <a:prstClr val="black"/>
                </a:solidFill>
                <a:latin typeface="Calibri"/>
                <a:cs typeface="Calibri"/>
              </a:rPr>
              <a:t> </a:t>
            </a:r>
            <a:r>
              <a:rPr sz="1147" spc="4" dirty="0">
                <a:solidFill>
                  <a:prstClr val="black"/>
                </a:solidFill>
                <a:latin typeface="Calibri"/>
                <a:cs typeface="Calibri"/>
              </a:rPr>
              <a:t>two</a:t>
            </a:r>
            <a:r>
              <a:rPr sz="1147" spc="35" dirty="0">
                <a:solidFill>
                  <a:prstClr val="black"/>
                </a:solidFill>
                <a:latin typeface="Calibri"/>
                <a:cs typeface="Calibri"/>
              </a:rPr>
              <a:t> </a:t>
            </a:r>
            <a:r>
              <a:rPr sz="1147" spc="-9" dirty="0">
                <a:solidFill>
                  <a:prstClr val="black"/>
                </a:solidFill>
                <a:latin typeface="Calibri"/>
                <a:cs typeface="Calibri"/>
              </a:rPr>
              <a:t>key</a:t>
            </a:r>
            <a:r>
              <a:rPr sz="1147" spc="31" dirty="0">
                <a:solidFill>
                  <a:prstClr val="black"/>
                </a:solidFill>
                <a:latin typeface="Calibri"/>
                <a:cs typeface="Calibri"/>
              </a:rPr>
              <a:t> </a:t>
            </a:r>
            <a:r>
              <a:rPr sz="1147" spc="9" dirty="0">
                <a:solidFill>
                  <a:prstClr val="black"/>
                </a:solidFill>
                <a:latin typeface="Calibri"/>
                <a:cs typeface="Calibri"/>
              </a:rPr>
              <a:t>principles,</a:t>
            </a:r>
            <a:r>
              <a:rPr sz="1147" spc="22" dirty="0">
                <a:solidFill>
                  <a:prstClr val="black"/>
                </a:solidFill>
                <a:latin typeface="Calibri"/>
                <a:cs typeface="Calibri"/>
              </a:rPr>
              <a:t> </a:t>
            </a:r>
            <a:r>
              <a:rPr sz="1147" spc="9" dirty="0">
                <a:solidFill>
                  <a:prstClr val="black"/>
                </a:solidFill>
                <a:latin typeface="Calibri"/>
                <a:cs typeface="Calibri"/>
              </a:rPr>
              <a:t>namely</a:t>
            </a:r>
            <a:r>
              <a:rPr sz="1147" spc="26" dirty="0">
                <a:solidFill>
                  <a:prstClr val="black"/>
                </a:solidFill>
                <a:latin typeface="Calibri"/>
                <a:cs typeface="Calibri"/>
              </a:rPr>
              <a:t> </a:t>
            </a:r>
            <a:r>
              <a:rPr sz="1147" i="1" spc="4" dirty="0">
                <a:solidFill>
                  <a:prstClr val="black"/>
                </a:solidFill>
                <a:latin typeface="Calibri"/>
                <a:cs typeface="Calibri"/>
              </a:rPr>
              <a:t>application</a:t>
            </a:r>
            <a:r>
              <a:rPr sz="1147" i="1" spc="31" dirty="0">
                <a:solidFill>
                  <a:prstClr val="black"/>
                </a:solidFill>
                <a:latin typeface="Calibri"/>
                <a:cs typeface="Calibri"/>
              </a:rPr>
              <a:t> </a:t>
            </a:r>
            <a:r>
              <a:rPr sz="1147" i="1" spc="4" dirty="0">
                <a:solidFill>
                  <a:prstClr val="black"/>
                </a:solidFill>
                <a:latin typeface="Calibri"/>
                <a:cs typeface="Calibri"/>
              </a:rPr>
              <a:t>layer</a:t>
            </a:r>
            <a:r>
              <a:rPr sz="1147" i="1" spc="22" dirty="0">
                <a:solidFill>
                  <a:prstClr val="black"/>
                </a:solidFill>
                <a:latin typeface="Calibri"/>
                <a:cs typeface="Calibri"/>
              </a:rPr>
              <a:t> </a:t>
            </a:r>
            <a:r>
              <a:rPr sz="1147" i="1" spc="9" dirty="0">
                <a:solidFill>
                  <a:prstClr val="black"/>
                </a:solidFill>
                <a:latin typeface="Calibri"/>
                <a:cs typeface="Calibri"/>
              </a:rPr>
              <a:t>framing</a:t>
            </a:r>
            <a:r>
              <a:rPr sz="1147" spc="9" dirty="0">
                <a:solidFill>
                  <a:prstClr val="black"/>
                </a:solidFill>
                <a:latin typeface="Calibri"/>
                <a:cs typeface="Calibri"/>
              </a:rPr>
              <a:t>,</a:t>
            </a:r>
            <a:r>
              <a:rPr sz="1147" spc="26" dirty="0">
                <a:solidFill>
                  <a:prstClr val="black"/>
                </a:solidFill>
                <a:latin typeface="Calibri"/>
                <a:cs typeface="Calibri"/>
              </a:rPr>
              <a:t> </a:t>
            </a:r>
            <a:r>
              <a:rPr sz="1147" spc="4" dirty="0">
                <a:solidFill>
                  <a:prstClr val="black"/>
                </a:solidFill>
                <a:latin typeface="Calibri"/>
                <a:cs typeface="Calibri"/>
              </a:rPr>
              <a:t>i.e.,</a:t>
            </a:r>
            <a:r>
              <a:rPr sz="1147" spc="26" dirty="0">
                <a:solidFill>
                  <a:prstClr val="black"/>
                </a:solidFill>
                <a:latin typeface="Calibri"/>
                <a:cs typeface="Calibri"/>
              </a:rPr>
              <a:t> </a:t>
            </a:r>
            <a:r>
              <a:rPr sz="1147" spc="4" dirty="0">
                <a:solidFill>
                  <a:prstClr val="black"/>
                </a:solidFill>
                <a:latin typeface="Calibri"/>
                <a:cs typeface="Calibri"/>
              </a:rPr>
              <a:t>framing</a:t>
            </a:r>
            <a:r>
              <a:rPr sz="1147" spc="31" dirty="0">
                <a:solidFill>
                  <a:prstClr val="black"/>
                </a:solidFill>
                <a:latin typeface="Calibri"/>
                <a:cs typeface="Calibri"/>
              </a:rPr>
              <a:t> </a:t>
            </a:r>
            <a:r>
              <a:rPr sz="1147" spc="-4" dirty="0">
                <a:solidFill>
                  <a:prstClr val="black"/>
                </a:solidFill>
                <a:latin typeface="Calibri"/>
                <a:cs typeface="Calibri"/>
              </a:rPr>
              <a:t>for </a:t>
            </a:r>
            <a:r>
              <a:rPr sz="1147" spc="-243" dirty="0">
                <a:solidFill>
                  <a:prstClr val="black"/>
                </a:solidFill>
                <a:latin typeface="Calibri"/>
                <a:cs typeface="Calibri"/>
              </a:rPr>
              <a:t> </a:t>
            </a:r>
            <a:r>
              <a:rPr sz="1147" spc="9" dirty="0">
                <a:solidFill>
                  <a:prstClr val="black"/>
                </a:solidFill>
                <a:latin typeface="Calibri"/>
                <a:cs typeface="Calibri"/>
              </a:rPr>
              <a:t>media</a:t>
            </a:r>
            <a:r>
              <a:rPr sz="1147" spc="26" dirty="0">
                <a:solidFill>
                  <a:prstClr val="black"/>
                </a:solidFill>
                <a:latin typeface="Calibri"/>
                <a:cs typeface="Calibri"/>
              </a:rPr>
              <a:t> </a:t>
            </a:r>
            <a:r>
              <a:rPr sz="1147" dirty="0">
                <a:solidFill>
                  <a:prstClr val="black"/>
                </a:solidFill>
                <a:latin typeface="Calibri"/>
                <a:cs typeface="Calibri"/>
              </a:rPr>
              <a:t>data</a:t>
            </a:r>
            <a:r>
              <a:rPr sz="1147" spc="31" dirty="0">
                <a:solidFill>
                  <a:prstClr val="black"/>
                </a:solidFill>
                <a:latin typeface="Calibri"/>
                <a:cs typeface="Calibri"/>
              </a:rPr>
              <a:t> </a:t>
            </a:r>
            <a:r>
              <a:rPr sz="1147" spc="9" dirty="0">
                <a:solidFill>
                  <a:prstClr val="black"/>
                </a:solidFill>
                <a:latin typeface="Calibri"/>
                <a:cs typeface="Calibri"/>
              </a:rPr>
              <a:t>should</a:t>
            </a:r>
            <a:r>
              <a:rPr sz="1147" spc="31" dirty="0">
                <a:solidFill>
                  <a:prstClr val="black"/>
                </a:solidFill>
                <a:latin typeface="Calibri"/>
                <a:cs typeface="Calibri"/>
              </a:rPr>
              <a:t> </a:t>
            </a:r>
            <a:r>
              <a:rPr sz="1147" spc="9" dirty="0">
                <a:solidFill>
                  <a:prstClr val="black"/>
                </a:solidFill>
                <a:latin typeface="Calibri"/>
                <a:cs typeface="Calibri"/>
              </a:rPr>
              <a:t>be</a:t>
            </a:r>
            <a:r>
              <a:rPr sz="1147" spc="35" dirty="0">
                <a:solidFill>
                  <a:prstClr val="black"/>
                </a:solidFill>
                <a:latin typeface="Calibri"/>
                <a:cs typeface="Calibri"/>
              </a:rPr>
              <a:t> </a:t>
            </a:r>
            <a:r>
              <a:rPr sz="1147" spc="4" dirty="0">
                <a:solidFill>
                  <a:prstClr val="black"/>
                </a:solidFill>
                <a:latin typeface="Calibri"/>
                <a:cs typeface="Calibri"/>
              </a:rPr>
              <a:t>performed</a:t>
            </a:r>
            <a:r>
              <a:rPr sz="1147" spc="31" dirty="0">
                <a:solidFill>
                  <a:prstClr val="black"/>
                </a:solidFill>
                <a:latin typeface="Calibri"/>
                <a:cs typeface="Calibri"/>
              </a:rPr>
              <a:t> </a:t>
            </a:r>
            <a:r>
              <a:rPr sz="1147" spc="4" dirty="0">
                <a:solidFill>
                  <a:prstClr val="black"/>
                </a:solidFill>
                <a:latin typeface="Calibri"/>
                <a:cs typeface="Calibri"/>
              </a:rPr>
              <a:t>properly</a:t>
            </a:r>
            <a:r>
              <a:rPr sz="1147" spc="31" dirty="0">
                <a:solidFill>
                  <a:prstClr val="black"/>
                </a:solidFill>
                <a:latin typeface="Calibri"/>
                <a:cs typeface="Calibri"/>
              </a:rPr>
              <a:t> </a:t>
            </a:r>
            <a:r>
              <a:rPr sz="1147" spc="4" dirty="0">
                <a:solidFill>
                  <a:prstClr val="black"/>
                </a:solidFill>
                <a:latin typeface="Calibri"/>
                <a:cs typeface="Calibri"/>
              </a:rPr>
              <a:t>by</a:t>
            </a:r>
            <a:r>
              <a:rPr sz="1147" spc="26" dirty="0">
                <a:solidFill>
                  <a:prstClr val="black"/>
                </a:solidFill>
                <a:latin typeface="Calibri"/>
                <a:cs typeface="Calibri"/>
              </a:rPr>
              <a:t> </a:t>
            </a:r>
            <a:r>
              <a:rPr sz="1147" spc="4" dirty="0">
                <a:solidFill>
                  <a:prstClr val="black"/>
                </a:solidFill>
                <a:latin typeface="Calibri"/>
                <a:cs typeface="Calibri"/>
              </a:rPr>
              <a:t>the</a:t>
            </a:r>
            <a:r>
              <a:rPr sz="1147" spc="35" dirty="0">
                <a:solidFill>
                  <a:prstClr val="black"/>
                </a:solidFill>
                <a:latin typeface="Calibri"/>
                <a:cs typeface="Calibri"/>
              </a:rPr>
              <a:t> </a:t>
            </a:r>
            <a:r>
              <a:rPr sz="1147" spc="4" dirty="0">
                <a:solidFill>
                  <a:prstClr val="black"/>
                </a:solidFill>
                <a:latin typeface="Calibri"/>
                <a:cs typeface="Calibri"/>
              </a:rPr>
              <a:t>application</a:t>
            </a:r>
            <a:r>
              <a:rPr sz="1147" spc="31" dirty="0">
                <a:solidFill>
                  <a:prstClr val="black"/>
                </a:solidFill>
                <a:latin typeface="Calibri"/>
                <a:cs typeface="Calibri"/>
              </a:rPr>
              <a:t> </a:t>
            </a:r>
            <a:r>
              <a:rPr sz="1147" spc="-18" dirty="0">
                <a:solidFill>
                  <a:prstClr val="black"/>
                </a:solidFill>
                <a:latin typeface="Calibri"/>
                <a:cs typeface="Calibri"/>
              </a:rPr>
              <a:t>layer,</a:t>
            </a:r>
            <a:r>
              <a:rPr sz="1147" spc="26" dirty="0">
                <a:solidFill>
                  <a:prstClr val="black"/>
                </a:solidFill>
                <a:latin typeface="Calibri"/>
                <a:cs typeface="Calibri"/>
              </a:rPr>
              <a:t> </a:t>
            </a:r>
            <a:r>
              <a:rPr sz="1147" spc="9" dirty="0">
                <a:solidFill>
                  <a:prstClr val="black"/>
                </a:solidFill>
                <a:latin typeface="Calibri"/>
                <a:cs typeface="Calibri"/>
              </a:rPr>
              <a:t>and</a:t>
            </a:r>
            <a:r>
              <a:rPr sz="1147" spc="40" dirty="0">
                <a:solidFill>
                  <a:prstClr val="black"/>
                </a:solidFill>
                <a:latin typeface="Calibri"/>
                <a:cs typeface="Calibri"/>
              </a:rPr>
              <a:t> </a:t>
            </a:r>
            <a:r>
              <a:rPr sz="1147" i="1" spc="4" dirty="0">
                <a:solidFill>
                  <a:prstClr val="black"/>
                </a:solidFill>
                <a:latin typeface="Calibri"/>
                <a:cs typeface="Calibri"/>
              </a:rPr>
              <a:t>integrated</a:t>
            </a:r>
            <a:r>
              <a:rPr sz="1147" i="1" spc="31" dirty="0">
                <a:solidFill>
                  <a:prstClr val="black"/>
                </a:solidFill>
                <a:latin typeface="Calibri"/>
                <a:cs typeface="Calibri"/>
              </a:rPr>
              <a:t> </a:t>
            </a:r>
            <a:r>
              <a:rPr sz="1147" i="1" spc="4" dirty="0">
                <a:solidFill>
                  <a:prstClr val="black"/>
                </a:solidFill>
                <a:latin typeface="Calibri"/>
                <a:cs typeface="Calibri"/>
              </a:rPr>
              <a:t>layer </a:t>
            </a:r>
            <a:r>
              <a:rPr sz="1147" i="1" spc="9" dirty="0">
                <a:solidFill>
                  <a:prstClr val="black"/>
                </a:solidFill>
                <a:latin typeface="Calibri"/>
                <a:cs typeface="Calibri"/>
              </a:rPr>
              <a:t> processing</a:t>
            </a:r>
            <a:r>
              <a:rPr sz="1147" spc="9" dirty="0">
                <a:solidFill>
                  <a:prstClr val="black"/>
                </a:solidFill>
                <a:latin typeface="Calibri"/>
                <a:cs typeface="Calibri"/>
              </a:rPr>
              <a:t>,</a:t>
            </a:r>
            <a:r>
              <a:rPr sz="1147" spc="18" dirty="0">
                <a:solidFill>
                  <a:prstClr val="black"/>
                </a:solidFill>
                <a:latin typeface="Calibri"/>
                <a:cs typeface="Calibri"/>
              </a:rPr>
              <a:t> </a:t>
            </a:r>
            <a:r>
              <a:rPr sz="1147" spc="4" dirty="0">
                <a:solidFill>
                  <a:prstClr val="black"/>
                </a:solidFill>
                <a:latin typeface="Calibri"/>
                <a:cs typeface="Calibri"/>
              </a:rPr>
              <a:t>i.e.,</a:t>
            </a:r>
            <a:r>
              <a:rPr sz="1147" spc="18" dirty="0">
                <a:solidFill>
                  <a:prstClr val="black"/>
                </a:solidFill>
                <a:latin typeface="Calibri"/>
                <a:cs typeface="Calibri"/>
              </a:rPr>
              <a:t> </a:t>
            </a:r>
            <a:r>
              <a:rPr sz="1147" dirty="0">
                <a:solidFill>
                  <a:prstClr val="black"/>
                </a:solidFill>
                <a:latin typeface="Calibri"/>
                <a:cs typeface="Calibri"/>
              </a:rPr>
              <a:t>integrating</a:t>
            </a:r>
            <a:r>
              <a:rPr sz="1147" spc="31" dirty="0">
                <a:solidFill>
                  <a:prstClr val="black"/>
                </a:solidFill>
                <a:latin typeface="Calibri"/>
                <a:cs typeface="Calibri"/>
              </a:rPr>
              <a:t> </a:t>
            </a:r>
            <a:r>
              <a:rPr sz="1147" spc="9" dirty="0">
                <a:solidFill>
                  <a:prstClr val="black"/>
                </a:solidFill>
                <a:latin typeface="Calibri"/>
                <a:cs typeface="Calibri"/>
              </a:rPr>
              <a:t>multiple</a:t>
            </a:r>
            <a:r>
              <a:rPr sz="1147" spc="26" dirty="0">
                <a:solidFill>
                  <a:prstClr val="black"/>
                </a:solidFill>
                <a:latin typeface="Calibri"/>
                <a:cs typeface="Calibri"/>
              </a:rPr>
              <a:t> </a:t>
            </a:r>
            <a:r>
              <a:rPr sz="1147" spc="-4" dirty="0">
                <a:solidFill>
                  <a:prstClr val="black"/>
                </a:solidFill>
                <a:latin typeface="Calibri"/>
                <a:cs typeface="Calibri"/>
              </a:rPr>
              <a:t>layers</a:t>
            </a:r>
            <a:r>
              <a:rPr sz="1147" spc="22" dirty="0">
                <a:solidFill>
                  <a:prstClr val="black"/>
                </a:solidFill>
                <a:latin typeface="Calibri"/>
                <a:cs typeface="Calibri"/>
              </a:rPr>
              <a:t> </a:t>
            </a:r>
            <a:r>
              <a:rPr sz="1147" dirty="0">
                <a:solidFill>
                  <a:prstClr val="black"/>
                </a:solidFill>
                <a:latin typeface="Calibri"/>
                <a:cs typeface="Calibri"/>
              </a:rPr>
              <a:t>into</a:t>
            </a:r>
            <a:r>
              <a:rPr sz="1147" spc="26" dirty="0">
                <a:solidFill>
                  <a:prstClr val="black"/>
                </a:solidFill>
                <a:latin typeface="Calibri"/>
                <a:cs typeface="Calibri"/>
              </a:rPr>
              <a:t> </a:t>
            </a:r>
            <a:r>
              <a:rPr sz="1147" spc="9" dirty="0">
                <a:solidFill>
                  <a:prstClr val="black"/>
                </a:solidFill>
                <a:latin typeface="Calibri"/>
                <a:cs typeface="Calibri"/>
              </a:rPr>
              <a:t>one</a:t>
            </a:r>
            <a:r>
              <a:rPr sz="1147" spc="26" dirty="0">
                <a:solidFill>
                  <a:prstClr val="black"/>
                </a:solidFill>
                <a:latin typeface="Calibri"/>
                <a:cs typeface="Calibri"/>
              </a:rPr>
              <a:t> </a:t>
            </a:r>
            <a:r>
              <a:rPr sz="1147" spc="-4" dirty="0">
                <a:solidFill>
                  <a:prstClr val="black"/>
                </a:solidFill>
                <a:latin typeface="Calibri"/>
                <a:cs typeface="Calibri"/>
              </a:rPr>
              <a:t>to</a:t>
            </a:r>
            <a:r>
              <a:rPr sz="1147" spc="31" dirty="0">
                <a:solidFill>
                  <a:prstClr val="black"/>
                </a:solidFill>
                <a:latin typeface="Calibri"/>
                <a:cs typeface="Calibri"/>
              </a:rPr>
              <a:t> </a:t>
            </a:r>
            <a:r>
              <a:rPr sz="1147" spc="4" dirty="0">
                <a:solidFill>
                  <a:prstClr val="black"/>
                </a:solidFill>
                <a:latin typeface="Calibri"/>
                <a:cs typeface="Calibri"/>
              </a:rPr>
              <a:t>allow</a:t>
            </a:r>
            <a:r>
              <a:rPr sz="1147" spc="31" dirty="0">
                <a:solidFill>
                  <a:prstClr val="black"/>
                </a:solidFill>
                <a:latin typeface="Calibri"/>
                <a:cs typeface="Calibri"/>
              </a:rPr>
              <a:t> </a:t>
            </a:r>
            <a:r>
              <a:rPr sz="1147" spc="4" dirty="0">
                <a:solidFill>
                  <a:prstClr val="black"/>
                </a:solidFill>
                <a:latin typeface="Calibri"/>
                <a:cs typeface="Calibri"/>
              </a:rPr>
              <a:t>efficient</a:t>
            </a:r>
            <a:r>
              <a:rPr sz="1147" spc="22" dirty="0">
                <a:solidFill>
                  <a:prstClr val="black"/>
                </a:solidFill>
                <a:latin typeface="Calibri"/>
                <a:cs typeface="Calibri"/>
              </a:rPr>
              <a:t> </a:t>
            </a:r>
            <a:r>
              <a:rPr sz="1147" spc="4" dirty="0">
                <a:solidFill>
                  <a:prstClr val="black"/>
                </a:solidFill>
                <a:latin typeface="Calibri"/>
                <a:cs typeface="Calibri"/>
              </a:rPr>
              <a:t>cooperation</a:t>
            </a:r>
            <a:endParaRPr sz="1147">
              <a:solidFill>
                <a:prstClr val="black"/>
              </a:solidFill>
              <a:latin typeface="Calibri"/>
              <a:cs typeface="Calibri"/>
            </a:endParaRPr>
          </a:p>
          <a:p>
            <a:pPr marL="123271" marR="4483" indent="-112625" defTabSz="806867">
              <a:lnSpc>
                <a:spcPts val="1147"/>
              </a:lnSpc>
              <a:spcBef>
                <a:spcPts val="547"/>
              </a:spcBef>
              <a:buFont typeface="Arial MT"/>
              <a:buChar char="•"/>
              <a:tabLst>
                <a:tab pos="123832" algn="l"/>
              </a:tabLst>
            </a:pPr>
            <a:r>
              <a:rPr sz="1147" spc="4" dirty="0">
                <a:solidFill>
                  <a:srgbClr val="801416"/>
                </a:solidFill>
                <a:latin typeface="Calibri"/>
                <a:cs typeface="Calibri"/>
              </a:rPr>
              <a:t>RTP</a:t>
            </a:r>
            <a:r>
              <a:rPr sz="1147" spc="26" dirty="0">
                <a:solidFill>
                  <a:srgbClr val="801416"/>
                </a:solidFill>
                <a:latin typeface="Calibri"/>
                <a:cs typeface="Calibri"/>
              </a:rPr>
              <a:t> </a:t>
            </a:r>
            <a:r>
              <a:rPr sz="1147" spc="9" dirty="0">
                <a:solidFill>
                  <a:srgbClr val="801416"/>
                </a:solidFill>
                <a:latin typeface="Calibri"/>
                <a:cs typeface="Calibri"/>
              </a:rPr>
              <a:t>usually</a:t>
            </a:r>
            <a:r>
              <a:rPr sz="1147" spc="26" dirty="0">
                <a:solidFill>
                  <a:srgbClr val="801416"/>
                </a:solidFill>
                <a:latin typeface="Calibri"/>
                <a:cs typeface="Calibri"/>
              </a:rPr>
              <a:t> </a:t>
            </a:r>
            <a:r>
              <a:rPr sz="1147" spc="9" dirty="0">
                <a:solidFill>
                  <a:srgbClr val="801416"/>
                </a:solidFill>
                <a:latin typeface="Calibri"/>
                <a:cs typeface="Calibri"/>
              </a:rPr>
              <a:t>runs</a:t>
            </a:r>
            <a:r>
              <a:rPr sz="1147" spc="26" dirty="0">
                <a:solidFill>
                  <a:srgbClr val="801416"/>
                </a:solidFill>
                <a:latin typeface="Calibri"/>
                <a:cs typeface="Calibri"/>
              </a:rPr>
              <a:t> </a:t>
            </a:r>
            <a:r>
              <a:rPr sz="1147" spc="4" dirty="0">
                <a:solidFill>
                  <a:srgbClr val="801416"/>
                </a:solidFill>
                <a:latin typeface="Calibri"/>
                <a:cs typeface="Calibri"/>
              </a:rPr>
              <a:t>on</a:t>
            </a:r>
            <a:r>
              <a:rPr sz="1147" spc="31" dirty="0">
                <a:solidFill>
                  <a:srgbClr val="801416"/>
                </a:solidFill>
                <a:latin typeface="Calibri"/>
                <a:cs typeface="Calibri"/>
              </a:rPr>
              <a:t> </a:t>
            </a:r>
            <a:r>
              <a:rPr sz="1147" dirty="0">
                <a:solidFill>
                  <a:srgbClr val="801416"/>
                </a:solidFill>
                <a:latin typeface="Calibri"/>
                <a:cs typeface="Calibri"/>
              </a:rPr>
              <a:t>top</a:t>
            </a:r>
            <a:r>
              <a:rPr sz="1147" spc="35" dirty="0">
                <a:solidFill>
                  <a:srgbClr val="801416"/>
                </a:solidFill>
                <a:latin typeface="Calibri"/>
                <a:cs typeface="Calibri"/>
              </a:rPr>
              <a:t> </a:t>
            </a:r>
            <a:r>
              <a:rPr sz="1147" spc="4" dirty="0">
                <a:solidFill>
                  <a:srgbClr val="801416"/>
                </a:solidFill>
                <a:latin typeface="Calibri"/>
                <a:cs typeface="Calibri"/>
              </a:rPr>
              <a:t>of</a:t>
            </a:r>
            <a:r>
              <a:rPr sz="1147" spc="22" dirty="0">
                <a:solidFill>
                  <a:srgbClr val="801416"/>
                </a:solidFill>
                <a:latin typeface="Calibri"/>
                <a:cs typeface="Calibri"/>
              </a:rPr>
              <a:t> </a:t>
            </a:r>
            <a:r>
              <a:rPr sz="1147" spc="-26" dirty="0">
                <a:solidFill>
                  <a:srgbClr val="801416"/>
                </a:solidFill>
                <a:latin typeface="Calibri"/>
                <a:cs typeface="Calibri"/>
              </a:rPr>
              <a:t>UDP,</a:t>
            </a:r>
            <a:r>
              <a:rPr sz="1147" spc="22" dirty="0">
                <a:solidFill>
                  <a:srgbClr val="801416"/>
                </a:solidFill>
                <a:latin typeface="Calibri"/>
                <a:cs typeface="Calibri"/>
              </a:rPr>
              <a:t> </a:t>
            </a:r>
            <a:r>
              <a:rPr sz="1147" spc="9" dirty="0">
                <a:solidFill>
                  <a:srgbClr val="801416"/>
                </a:solidFill>
                <a:latin typeface="Calibri"/>
                <a:cs typeface="Calibri"/>
              </a:rPr>
              <a:t>which</a:t>
            </a:r>
            <a:r>
              <a:rPr sz="1147" spc="35" dirty="0">
                <a:solidFill>
                  <a:srgbClr val="801416"/>
                </a:solidFill>
                <a:latin typeface="Calibri"/>
                <a:cs typeface="Calibri"/>
              </a:rPr>
              <a:t> </a:t>
            </a:r>
            <a:r>
              <a:rPr sz="1147" spc="4" dirty="0">
                <a:solidFill>
                  <a:srgbClr val="801416"/>
                </a:solidFill>
                <a:latin typeface="Calibri"/>
                <a:cs typeface="Calibri"/>
              </a:rPr>
              <a:t>provides</a:t>
            </a:r>
            <a:r>
              <a:rPr sz="1147" spc="22" dirty="0">
                <a:solidFill>
                  <a:srgbClr val="801416"/>
                </a:solidFill>
                <a:latin typeface="Calibri"/>
                <a:cs typeface="Calibri"/>
              </a:rPr>
              <a:t> </a:t>
            </a:r>
            <a:r>
              <a:rPr sz="1147" spc="4" dirty="0">
                <a:solidFill>
                  <a:srgbClr val="801416"/>
                </a:solidFill>
                <a:latin typeface="Calibri"/>
                <a:cs typeface="Calibri"/>
              </a:rPr>
              <a:t>an</a:t>
            </a:r>
            <a:r>
              <a:rPr sz="1147" spc="35" dirty="0">
                <a:solidFill>
                  <a:srgbClr val="801416"/>
                </a:solidFill>
                <a:latin typeface="Calibri"/>
                <a:cs typeface="Calibri"/>
              </a:rPr>
              <a:t> </a:t>
            </a:r>
            <a:r>
              <a:rPr sz="1147" spc="4" dirty="0">
                <a:solidFill>
                  <a:srgbClr val="801416"/>
                </a:solidFill>
                <a:latin typeface="Calibri"/>
                <a:cs typeface="Calibri"/>
              </a:rPr>
              <a:t>efficient</a:t>
            </a:r>
            <a:r>
              <a:rPr sz="1147" spc="22" dirty="0">
                <a:solidFill>
                  <a:srgbClr val="801416"/>
                </a:solidFill>
                <a:latin typeface="Calibri"/>
                <a:cs typeface="Calibri"/>
              </a:rPr>
              <a:t> </a:t>
            </a:r>
            <a:r>
              <a:rPr sz="1147" spc="9" dirty="0">
                <a:solidFill>
                  <a:srgbClr val="801416"/>
                </a:solidFill>
                <a:latin typeface="Calibri"/>
                <a:cs typeface="Calibri"/>
              </a:rPr>
              <a:t>connectionless</a:t>
            </a:r>
            <a:r>
              <a:rPr sz="1147" spc="22" dirty="0">
                <a:solidFill>
                  <a:srgbClr val="801416"/>
                </a:solidFill>
                <a:latin typeface="Calibri"/>
                <a:cs typeface="Calibri"/>
              </a:rPr>
              <a:t> </a:t>
            </a:r>
            <a:r>
              <a:rPr sz="1147" spc="4" dirty="0">
                <a:solidFill>
                  <a:srgbClr val="801416"/>
                </a:solidFill>
                <a:latin typeface="Calibri"/>
                <a:cs typeface="Calibri"/>
              </a:rPr>
              <a:t>transport</a:t>
            </a:r>
            <a:r>
              <a:rPr sz="1147" spc="26" dirty="0">
                <a:solidFill>
                  <a:srgbClr val="801416"/>
                </a:solidFill>
                <a:latin typeface="Calibri"/>
                <a:cs typeface="Calibri"/>
              </a:rPr>
              <a:t> </a:t>
            </a:r>
            <a:r>
              <a:rPr sz="1147" spc="9" dirty="0">
                <a:solidFill>
                  <a:srgbClr val="801416"/>
                </a:solidFill>
                <a:latin typeface="Calibri"/>
                <a:cs typeface="Calibri"/>
              </a:rPr>
              <a:t>service. </a:t>
            </a:r>
            <a:r>
              <a:rPr sz="1147" spc="-247" dirty="0">
                <a:solidFill>
                  <a:srgbClr val="801416"/>
                </a:solidFill>
                <a:latin typeface="Calibri"/>
                <a:cs typeface="Calibri"/>
              </a:rPr>
              <a:t> </a:t>
            </a:r>
            <a:r>
              <a:rPr sz="1147" spc="4" dirty="0">
                <a:solidFill>
                  <a:srgbClr val="801416"/>
                </a:solidFill>
                <a:latin typeface="Calibri"/>
                <a:cs typeface="Calibri"/>
              </a:rPr>
              <a:t>There</a:t>
            </a:r>
            <a:r>
              <a:rPr sz="1147" spc="26" dirty="0">
                <a:solidFill>
                  <a:srgbClr val="801416"/>
                </a:solidFill>
                <a:latin typeface="Calibri"/>
                <a:cs typeface="Calibri"/>
              </a:rPr>
              <a:t> </a:t>
            </a:r>
            <a:r>
              <a:rPr sz="1147" dirty="0">
                <a:solidFill>
                  <a:srgbClr val="801416"/>
                </a:solidFill>
                <a:latin typeface="Calibri"/>
                <a:cs typeface="Calibri"/>
              </a:rPr>
              <a:t>are</a:t>
            </a:r>
            <a:r>
              <a:rPr sz="1147" spc="26" dirty="0">
                <a:solidFill>
                  <a:srgbClr val="801416"/>
                </a:solidFill>
                <a:latin typeface="Calibri"/>
                <a:cs typeface="Calibri"/>
              </a:rPr>
              <a:t> </a:t>
            </a:r>
            <a:r>
              <a:rPr sz="1147" spc="4" dirty="0">
                <a:solidFill>
                  <a:srgbClr val="801416"/>
                </a:solidFill>
                <a:latin typeface="Calibri"/>
                <a:cs typeface="Calibri"/>
              </a:rPr>
              <a:t>three</a:t>
            </a:r>
            <a:r>
              <a:rPr sz="1147" spc="26" dirty="0">
                <a:solidFill>
                  <a:srgbClr val="801416"/>
                </a:solidFill>
                <a:latin typeface="Calibri"/>
                <a:cs typeface="Calibri"/>
              </a:rPr>
              <a:t> </a:t>
            </a:r>
            <a:r>
              <a:rPr sz="1147" spc="9" dirty="0">
                <a:solidFill>
                  <a:srgbClr val="801416"/>
                </a:solidFill>
                <a:latin typeface="Calibri"/>
                <a:cs typeface="Calibri"/>
              </a:rPr>
              <a:t>main</a:t>
            </a:r>
            <a:r>
              <a:rPr sz="1147" spc="26" dirty="0">
                <a:solidFill>
                  <a:srgbClr val="801416"/>
                </a:solidFill>
                <a:latin typeface="Calibri"/>
                <a:cs typeface="Calibri"/>
              </a:rPr>
              <a:t> </a:t>
            </a:r>
            <a:r>
              <a:rPr sz="1147" spc="9" dirty="0">
                <a:solidFill>
                  <a:srgbClr val="801416"/>
                </a:solidFill>
                <a:latin typeface="Calibri"/>
                <a:cs typeface="Calibri"/>
              </a:rPr>
              <a:t>reasons</a:t>
            </a:r>
            <a:r>
              <a:rPr sz="1147" spc="18" dirty="0">
                <a:solidFill>
                  <a:srgbClr val="801416"/>
                </a:solidFill>
                <a:latin typeface="Calibri"/>
                <a:cs typeface="Calibri"/>
              </a:rPr>
              <a:t> </a:t>
            </a:r>
            <a:r>
              <a:rPr sz="1147" spc="-4" dirty="0">
                <a:solidFill>
                  <a:srgbClr val="801416"/>
                </a:solidFill>
                <a:latin typeface="Calibri"/>
                <a:cs typeface="Calibri"/>
              </a:rPr>
              <a:t>for</a:t>
            </a:r>
            <a:r>
              <a:rPr sz="1147" spc="18" dirty="0">
                <a:solidFill>
                  <a:srgbClr val="801416"/>
                </a:solidFill>
                <a:latin typeface="Calibri"/>
                <a:cs typeface="Calibri"/>
              </a:rPr>
              <a:t> </a:t>
            </a:r>
            <a:r>
              <a:rPr sz="1147" spc="9" dirty="0">
                <a:solidFill>
                  <a:srgbClr val="801416"/>
                </a:solidFill>
                <a:latin typeface="Calibri"/>
                <a:cs typeface="Calibri"/>
              </a:rPr>
              <a:t>using</a:t>
            </a:r>
            <a:r>
              <a:rPr sz="1147" spc="26" dirty="0">
                <a:solidFill>
                  <a:srgbClr val="801416"/>
                </a:solidFill>
                <a:latin typeface="Calibri"/>
                <a:cs typeface="Calibri"/>
              </a:rPr>
              <a:t> </a:t>
            </a:r>
            <a:r>
              <a:rPr sz="1147" spc="9" dirty="0">
                <a:solidFill>
                  <a:srgbClr val="801416"/>
                </a:solidFill>
                <a:latin typeface="Calibri"/>
                <a:cs typeface="Calibri"/>
              </a:rPr>
              <a:t>UDP</a:t>
            </a:r>
            <a:r>
              <a:rPr sz="1147" spc="22" dirty="0">
                <a:solidFill>
                  <a:srgbClr val="801416"/>
                </a:solidFill>
                <a:latin typeface="Calibri"/>
                <a:cs typeface="Calibri"/>
              </a:rPr>
              <a:t> </a:t>
            </a:r>
            <a:r>
              <a:rPr sz="1147" spc="4" dirty="0">
                <a:solidFill>
                  <a:srgbClr val="801416"/>
                </a:solidFill>
                <a:latin typeface="Calibri"/>
                <a:cs typeface="Calibri"/>
              </a:rPr>
              <a:t>instead</a:t>
            </a:r>
            <a:r>
              <a:rPr sz="1147" spc="26" dirty="0">
                <a:solidFill>
                  <a:srgbClr val="801416"/>
                </a:solidFill>
                <a:latin typeface="Calibri"/>
                <a:cs typeface="Calibri"/>
              </a:rPr>
              <a:t> </a:t>
            </a:r>
            <a:r>
              <a:rPr sz="1147" spc="4" dirty="0">
                <a:solidFill>
                  <a:srgbClr val="801416"/>
                </a:solidFill>
                <a:latin typeface="Calibri"/>
                <a:cs typeface="Calibri"/>
              </a:rPr>
              <a:t>of</a:t>
            </a:r>
            <a:r>
              <a:rPr sz="1147" spc="18" dirty="0">
                <a:solidFill>
                  <a:srgbClr val="801416"/>
                </a:solidFill>
                <a:latin typeface="Calibri"/>
                <a:cs typeface="Calibri"/>
              </a:rPr>
              <a:t> </a:t>
            </a:r>
            <a:r>
              <a:rPr sz="1147" dirty="0">
                <a:solidFill>
                  <a:srgbClr val="801416"/>
                </a:solidFill>
                <a:latin typeface="Calibri"/>
                <a:cs typeface="Calibri"/>
              </a:rPr>
              <a:t>TCP:</a:t>
            </a:r>
            <a:endParaRPr sz="1147">
              <a:solidFill>
                <a:prstClr val="black"/>
              </a:solidFill>
              <a:latin typeface="Calibri"/>
              <a:cs typeface="Calibri"/>
            </a:endParaRPr>
          </a:p>
          <a:p>
            <a:pPr marL="11206" marR="228052" lvl="1" indent="331151" defTabSz="806867">
              <a:lnSpc>
                <a:spcPct val="80000"/>
              </a:lnSpc>
              <a:spcBef>
                <a:spcPts val="463"/>
              </a:spcBef>
              <a:buFontTx/>
              <a:buChar char="-"/>
              <a:tabLst>
                <a:tab pos="413519" algn="l"/>
              </a:tabLst>
            </a:pPr>
            <a:r>
              <a:rPr sz="1059" spc="-13" dirty="0">
                <a:solidFill>
                  <a:prstClr val="black"/>
                </a:solidFill>
                <a:latin typeface="Calibri"/>
                <a:cs typeface="Calibri"/>
              </a:rPr>
              <a:t>First, </a:t>
            </a:r>
            <a:r>
              <a:rPr sz="1059" spc="-18" dirty="0">
                <a:solidFill>
                  <a:prstClr val="black"/>
                </a:solidFill>
                <a:latin typeface="Calibri"/>
                <a:cs typeface="Calibri"/>
              </a:rPr>
              <a:t>TCP </a:t>
            </a:r>
            <a:r>
              <a:rPr sz="1059" spc="-4" dirty="0">
                <a:solidFill>
                  <a:prstClr val="black"/>
                </a:solidFill>
                <a:latin typeface="Calibri"/>
                <a:cs typeface="Calibri"/>
              </a:rPr>
              <a:t>is </a:t>
            </a:r>
            <a:r>
              <a:rPr sz="1059" dirty="0">
                <a:solidFill>
                  <a:prstClr val="black"/>
                </a:solidFill>
                <a:latin typeface="Calibri"/>
                <a:cs typeface="Calibri"/>
              </a:rPr>
              <a:t>a </a:t>
            </a:r>
            <a:r>
              <a:rPr sz="1059" spc="-9" dirty="0">
                <a:solidFill>
                  <a:prstClr val="black"/>
                </a:solidFill>
                <a:latin typeface="Calibri"/>
                <a:cs typeface="Calibri"/>
              </a:rPr>
              <a:t>connection-oriented transport </a:t>
            </a:r>
            <a:r>
              <a:rPr sz="1059" spc="-13" dirty="0">
                <a:solidFill>
                  <a:prstClr val="black"/>
                </a:solidFill>
                <a:latin typeface="Calibri"/>
                <a:cs typeface="Calibri"/>
              </a:rPr>
              <a:t>protocol; </a:t>
            </a:r>
            <a:r>
              <a:rPr sz="1059" spc="-9" dirty="0">
                <a:solidFill>
                  <a:prstClr val="black"/>
                </a:solidFill>
                <a:latin typeface="Calibri"/>
                <a:cs typeface="Calibri"/>
              </a:rPr>
              <a:t>hence, </a:t>
            </a:r>
            <a:r>
              <a:rPr sz="1059" spc="-4" dirty="0">
                <a:solidFill>
                  <a:prstClr val="black"/>
                </a:solidFill>
                <a:latin typeface="Calibri"/>
                <a:cs typeface="Calibri"/>
              </a:rPr>
              <a:t>it is </a:t>
            </a:r>
            <a:r>
              <a:rPr sz="1059" spc="-9" dirty="0">
                <a:solidFill>
                  <a:prstClr val="black"/>
                </a:solidFill>
                <a:latin typeface="Calibri"/>
                <a:cs typeface="Calibri"/>
              </a:rPr>
              <a:t>more difficult to scale </a:t>
            </a:r>
            <a:r>
              <a:rPr sz="1059" spc="-4" dirty="0">
                <a:solidFill>
                  <a:prstClr val="black"/>
                </a:solidFill>
                <a:latin typeface="Calibri"/>
                <a:cs typeface="Calibri"/>
              </a:rPr>
              <a:t>up in </a:t>
            </a:r>
            <a:r>
              <a:rPr sz="1059" dirty="0">
                <a:solidFill>
                  <a:prstClr val="black"/>
                </a:solidFill>
                <a:latin typeface="Calibri"/>
                <a:cs typeface="Calibri"/>
              </a:rPr>
              <a:t>a </a:t>
            </a:r>
            <a:r>
              <a:rPr sz="1059" spc="-229" dirty="0">
                <a:solidFill>
                  <a:prstClr val="black"/>
                </a:solidFill>
                <a:latin typeface="Calibri"/>
                <a:cs typeface="Calibri"/>
              </a:rPr>
              <a:t> </a:t>
            </a:r>
            <a:r>
              <a:rPr sz="1059" spc="-13" dirty="0">
                <a:solidFill>
                  <a:prstClr val="black"/>
                </a:solidFill>
                <a:latin typeface="Calibri"/>
                <a:cs typeface="Calibri"/>
              </a:rPr>
              <a:t>multicast</a:t>
            </a:r>
            <a:r>
              <a:rPr sz="1059" spc="-4" dirty="0">
                <a:solidFill>
                  <a:prstClr val="black"/>
                </a:solidFill>
                <a:latin typeface="Calibri"/>
                <a:cs typeface="Calibri"/>
              </a:rPr>
              <a:t> </a:t>
            </a:r>
            <a:r>
              <a:rPr sz="1059" spc="-13" dirty="0">
                <a:solidFill>
                  <a:prstClr val="black"/>
                </a:solidFill>
                <a:latin typeface="Calibri"/>
                <a:cs typeface="Calibri"/>
              </a:rPr>
              <a:t>environment.</a:t>
            </a:r>
            <a:r>
              <a:rPr sz="1059" spc="-4" dirty="0">
                <a:solidFill>
                  <a:prstClr val="black"/>
                </a:solidFill>
                <a:latin typeface="Calibri"/>
                <a:cs typeface="Calibri"/>
              </a:rPr>
              <a:t> </a:t>
            </a:r>
            <a:r>
              <a:rPr sz="1059" spc="-9" dirty="0">
                <a:solidFill>
                  <a:prstClr val="black"/>
                </a:solidFill>
                <a:latin typeface="Calibri"/>
                <a:cs typeface="Calibri"/>
              </a:rPr>
              <a:t>From</a:t>
            </a:r>
            <a:r>
              <a:rPr sz="1059" spc="-13" dirty="0">
                <a:solidFill>
                  <a:prstClr val="black"/>
                </a:solidFill>
                <a:latin typeface="Calibri"/>
                <a:cs typeface="Calibri"/>
              </a:rPr>
              <a:t> </a:t>
            </a:r>
            <a:r>
              <a:rPr sz="1059" spc="-4" dirty="0">
                <a:solidFill>
                  <a:prstClr val="black"/>
                </a:solidFill>
                <a:latin typeface="Calibri"/>
                <a:cs typeface="Calibri"/>
              </a:rPr>
              <a:t>the very</a:t>
            </a:r>
            <a:r>
              <a:rPr sz="1059" dirty="0">
                <a:solidFill>
                  <a:prstClr val="black"/>
                </a:solidFill>
                <a:latin typeface="Calibri"/>
                <a:cs typeface="Calibri"/>
              </a:rPr>
              <a:t> </a:t>
            </a:r>
            <a:r>
              <a:rPr sz="1059" spc="-9" dirty="0">
                <a:solidFill>
                  <a:prstClr val="black"/>
                </a:solidFill>
                <a:latin typeface="Calibri"/>
                <a:cs typeface="Calibri"/>
              </a:rPr>
              <a:t>beginning,</a:t>
            </a:r>
            <a:r>
              <a:rPr sz="1059" spc="-4" dirty="0">
                <a:solidFill>
                  <a:prstClr val="black"/>
                </a:solidFill>
                <a:latin typeface="Calibri"/>
                <a:cs typeface="Calibri"/>
              </a:rPr>
              <a:t> </a:t>
            </a:r>
            <a:r>
              <a:rPr sz="1059" spc="-9" dirty="0">
                <a:solidFill>
                  <a:prstClr val="black"/>
                </a:solidFill>
                <a:latin typeface="Calibri"/>
                <a:cs typeface="Calibri"/>
              </a:rPr>
              <a:t>RTP had already</a:t>
            </a:r>
            <a:r>
              <a:rPr sz="1059" dirty="0">
                <a:solidFill>
                  <a:prstClr val="black"/>
                </a:solidFill>
                <a:latin typeface="Calibri"/>
                <a:cs typeface="Calibri"/>
              </a:rPr>
              <a:t> </a:t>
            </a:r>
            <a:r>
              <a:rPr sz="1059" spc="-13" dirty="0">
                <a:solidFill>
                  <a:prstClr val="black"/>
                </a:solidFill>
                <a:latin typeface="Calibri"/>
                <a:cs typeface="Calibri"/>
              </a:rPr>
              <a:t>targeted</a:t>
            </a:r>
            <a:r>
              <a:rPr sz="1059" spc="-9" dirty="0">
                <a:solidFill>
                  <a:prstClr val="black"/>
                </a:solidFill>
                <a:latin typeface="Calibri"/>
                <a:cs typeface="Calibri"/>
              </a:rPr>
              <a:t> </a:t>
            </a:r>
            <a:r>
              <a:rPr sz="1059" spc="-13" dirty="0">
                <a:solidFill>
                  <a:prstClr val="black"/>
                </a:solidFill>
                <a:latin typeface="Calibri"/>
                <a:cs typeface="Calibri"/>
              </a:rPr>
              <a:t>multicast</a:t>
            </a:r>
            <a:r>
              <a:rPr sz="1059" spc="-4" dirty="0">
                <a:solidFill>
                  <a:prstClr val="black"/>
                </a:solidFill>
                <a:latin typeface="Calibri"/>
                <a:cs typeface="Calibri"/>
              </a:rPr>
              <a:t> </a:t>
            </a:r>
            <a:r>
              <a:rPr sz="1059" spc="-9" dirty="0">
                <a:solidFill>
                  <a:prstClr val="black"/>
                </a:solidFill>
                <a:latin typeface="Calibri"/>
                <a:cs typeface="Calibri"/>
              </a:rPr>
              <a:t>streaming,</a:t>
            </a:r>
            <a:r>
              <a:rPr sz="1059" spc="-4" dirty="0">
                <a:solidFill>
                  <a:prstClr val="black"/>
                </a:solidFill>
                <a:latin typeface="Calibri"/>
                <a:cs typeface="Calibri"/>
              </a:rPr>
              <a:t> with </a:t>
            </a:r>
            <a:r>
              <a:rPr sz="1059" dirty="0">
                <a:solidFill>
                  <a:prstClr val="black"/>
                </a:solidFill>
                <a:latin typeface="Calibri"/>
                <a:cs typeface="Calibri"/>
              </a:rPr>
              <a:t> </a:t>
            </a:r>
            <a:r>
              <a:rPr sz="1059" spc="-13" dirty="0">
                <a:solidFill>
                  <a:prstClr val="black"/>
                </a:solidFill>
                <a:latin typeface="Calibri"/>
                <a:cs typeface="Calibri"/>
              </a:rPr>
              <a:t>unicast </a:t>
            </a:r>
            <a:r>
              <a:rPr sz="1059" spc="-9" dirty="0">
                <a:solidFill>
                  <a:prstClr val="black"/>
                </a:solidFill>
                <a:latin typeface="Calibri"/>
                <a:cs typeface="Calibri"/>
              </a:rPr>
              <a:t>being</a:t>
            </a:r>
            <a:r>
              <a:rPr sz="1059" spc="-13" dirty="0">
                <a:solidFill>
                  <a:prstClr val="black"/>
                </a:solidFill>
                <a:latin typeface="Calibri"/>
                <a:cs typeface="Calibri"/>
              </a:rPr>
              <a:t> </a:t>
            </a:r>
            <a:r>
              <a:rPr sz="1059" dirty="0">
                <a:solidFill>
                  <a:prstClr val="black"/>
                </a:solidFill>
                <a:latin typeface="Calibri"/>
                <a:cs typeface="Calibri"/>
              </a:rPr>
              <a:t>a</a:t>
            </a:r>
            <a:r>
              <a:rPr sz="1059" spc="-13" dirty="0">
                <a:solidFill>
                  <a:prstClr val="black"/>
                </a:solidFill>
                <a:latin typeface="Calibri"/>
                <a:cs typeface="Calibri"/>
              </a:rPr>
              <a:t> </a:t>
            </a:r>
            <a:r>
              <a:rPr sz="1059" spc="-9" dirty="0">
                <a:solidFill>
                  <a:prstClr val="black"/>
                </a:solidFill>
                <a:latin typeface="Calibri"/>
                <a:cs typeface="Calibri"/>
              </a:rPr>
              <a:t>special case </a:t>
            </a:r>
            <a:r>
              <a:rPr sz="1059" spc="-22" dirty="0">
                <a:solidFill>
                  <a:prstClr val="black"/>
                </a:solidFill>
                <a:latin typeface="Calibri"/>
                <a:cs typeface="Calibri"/>
              </a:rPr>
              <a:t>only.</a:t>
            </a:r>
            <a:endParaRPr sz="1059">
              <a:solidFill>
                <a:prstClr val="black"/>
              </a:solidFill>
              <a:latin typeface="Calibri"/>
              <a:cs typeface="Calibri"/>
            </a:endParaRPr>
          </a:p>
          <a:p>
            <a:pPr marL="11206" marR="193872" lvl="1" indent="331151" defTabSz="806867">
              <a:lnSpc>
                <a:spcPct val="78900"/>
              </a:lnSpc>
              <a:spcBef>
                <a:spcPts val="503"/>
              </a:spcBef>
              <a:buFontTx/>
              <a:buChar char="-"/>
              <a:tabLst>
                <a:tab pos="413519" algn="l"/>
              </a:tabLst>
            </a:pPr>
            <a:r>
              <a:rPr sz="1059" spc="-9" dirty="0">
                <a:solidFill>
                  <a:prstClr val="black"/>
                </a:solidFill>
                <a:latin typeface="Calibri"/>
                <a:cs typeface="Calibri"/>
              </a:rPr>
              <a:t>Second, </a:t>
            </a:r>
            <a:r>
              <a:rPr sz="1059" spc="-18" dirty="0">
                <a:solidFill>
                  <a:prstClr val="black"/>
                </a:solidFill>
                <a:latin typeface="Calibri"/>
                <a:cs typeface="Calibri"/>
              </a:rPr>
              <a:t>TCP </a:t>
            </a:r>
            <a:r>
              <a:rPr sz="1059" spc="-9" dirty="0">
                <a:solidFill>
                  <a:prstClr val="black"/>
                </a:solidFill>
                <a:latin typeface="Calibri"/>
                <a:cs typeface="Calibri"/>
              </a:rPr>
              <a:t>achieves </a:t>
            </a:r>
            <a:r>
              <a:rPr sz="1059" spc="-4" dirty="0">
                <a:solidFill>
                  <a:prstClr val="black"/>
                </a:solidFill>
                <a:latin typeface="Calibri"/>
                <a:cs typeface="Calibri"/>
              </a:rPr>
              <a:t>its </a:t>
            </a:r>
            <a:r>
              <a:rPr sz="1059" spc="-9" dirty="0">
                <a:solidFill>
                  <a:prstClr val="black"/>
                </a:solidFill>
                <a:latin typeface="Calibri"/>
                <a:cs typeface="Calibri"/>
              </a:rPr>
              <a:t>reliability by </a:t>
            </a:r>
            <a:r>
              <a:rPr sz="1059" spc="-13" dirty="0">
                <a:solidFill>
                  <a:prstClr val="black"/>
                </a:solidFill>
                <a:latin typeface="Calibri"/>
                <a:cs typeface="Calibri"/>
              </a:rPr>
              <a:t>retransmitting </a:t>
            </a:r>
            <a:r>
              <a:rPr sz="1059" spc="-9" dirty="0">
                <a:solidFill>
                  <a:prstClr val="black"/>
                </a:solidFill>
                <a:latin typeface="Calibri"/>
                <a:cs typeface="Calibri"/>
              </a:rPr>
              <a:t>missing </a:t>
            </a:r>
            <a:r>
              <a:rPr sz="1059" spc="-13" dirty="0">
                <a:solidFill>
                  <a:prstClr val="black"/>
                </a:solidFill>
                <a:latin typeface="Calibri"/>
                <a:cs typeface="Calibri"/>
              </a:rPr>
              <a:t>packets. </a:t>
            </a:r>
            <a:r>
              <a:rPr sz="1059" spc="-4" dirty="0">
                <a:solidFill>
                  <a:prstClr val="black"/>
                </a:solidFill>
                <a:latin typeface="Calibri"/>
                <a:cs typeface="Calibri"/>
              </a:rPr>
              <a:t>As </a:t>
            </a:r>
            <a:r>
              <a:rPr sz="1059" spc="-9" dirty="0">
                <a:solidFill>
                  <a:prstClr val="black"/>
                </a:solidFill>
                <a:latin typeface="Calibri"/>
                <a:cs typeface="Calibri"/>
              </a:rPr>
              <a:t>mentioned </a:t>
            </a:r>
            <a:r>
              <a:rPr sz="1059" spc="-18" dirty="0">
                <a:solidFill>
                  <a:prstClr val="black"/>
                </a:solidFill>
                <a:latin typeface="Calibri"/>
                <a:cs typeface="Calibri"/>
              </a:rPr>
              <a:t>earlier, </a:t>
            </a:r>
            <a:r>
              <a:rPr sz="1059" spc="-13" dirty="0">
                <a:solidFill>
                  <a:prstClr val="black"/>
                </a:solidFill>
                <a:latin typeface="Calibri"/>
                <a:cs typeface="Calibri"/>
              </a:rPr>
              <a:t> </a:t>
            </a:r>
            <a:r>
              <a:rPr sz="1059" spc="-9" dirty="0">
                <a:solidFill>
                  <a:prstClr val="black"/>
                </a:solidFill>
                <a:latin typeface="Calibri"/>
                <a:cs typeface="Calibri"/>
              </a:rPr>
              <a:t>multimedia </a:t>
            </a:r>
            <a:r>
              <a:rPr sz="1059" spc="-13" dirty="0">
                <a:solidFill>
                  <a:prstClr val="black"/>
                </a:solidFill>
                <a:latin typeface="Calibri"/>
                <a:cs typeface="Calibri"/>
              </a:rPr>
              <a:t>data</a:t>
            </a:r>
            <a:r>
              <a:rPr sz="1059" spc="-9" dirty="0">
                <a:solidFill>
                  <a:prstClr val="black"/>
                </a:solidFill>
                <a:latin typeface="Calibri"/>
                <a:cs typeface="Calibri"/>
              </a:rPr>
              <a:t> </a:t>
            </a:r>
            <a:r>
              <a:rPr sz="1059" spc="-13" dirty="0">
                <a:solidFill>
                  <a:prstClr val="black"/>
                </a:solidFill>
                <a:latin typeface="Calibri"/>
                <a:cs typeface="Calibri"/>
              </a:rPr>
              <a:t>transmissions</a:t>
            </a:r>
            <a:r>
              <a:rPr sz="1059" spc="-4" dirty="0">
                <a:solidFill>
                  <a:prstClr val="black"/>
                </a:solidFill>
                <a:latin typeface="Calibri"/>
                <a:cs typeface="Calibri"/>
              </a:rPr>
              <a:t> is</a:t>
            </a:r>
            <a:r>
              <a:rPr sz="1059" dirty="0">
                <a:solidFill>
                  <a:prstClr val="black"/>
                </a:solidFill>
                <a:latin typeface="Calibri"/>
                <a:cs typeface="Calibri"/>
              </a:rPr>
              <a:t> </a:t>
            </a:r>
            <a:r>
              <a:rPr sz="1059" spc="-13" dirty="0">
                <a:solidFill>
                  <a:prstClr val="black"/>
                </a:solidFill>
                <a:latin typeface="Calibri"/>
                <a:cs typeface="Calibri"/>
              </a:rPr>
              <a:t>loss-tolerant</a:t>
            </a:r>
            <a:r>
              <a:rPr sz="1059" spc="-4" dirty="0">
                <a:solidFill>
                  <a:prstClr val="black"/>
                </a:solidFill>
                <a:latin typeface="Calibri"/>
                <a:cs typeface="Calibri"/>
              </a:rPr>
              <a:t> </a:t>
            </a:r>
            <a:r>
              <a:rPr sz="1059" spc="-9" dirty="0">
                <a:solidFill>
                  <a:prstClr val="black"/>
                </a:solidFill>
                <a:latin typeface="Calibri"/>
                <a:cs typeface="Calibri"/>
              </a:rPr>
              <a:t>and</a:t>
            </a:r>
            <a:r>
              <a:rPr sz="1059" spc="-4" dirty="0">
                <a:solidFill>
                  <a:prstClr val="black"/>
                </a:solidFill>
                <a:latin typeface="Calibri"/>
                <a:cs typeface="Calibri"/>
              </a:rPr>
              <a:t> </a:t>
            </a:r>
            <a:r>
              <a:rPr sz="1059" spc="-9" dirty="0">
                <a:solidFill>
                  <a:prstClr val="black"/>
                </a:solidFill>
                <a:latin typeface="Calibri"/>
                <a:cs typeface="Calibri"/>
              </a:rPr>
              <a:t>perfect</a:t>
            </a:r>
            <a:r>
              <a:rPr sz="1059" spc="-4" dirty="0">
                <a:solidFill>
                  <a:prstClr val="black"/>
                </a:solidFill>
                <a:latin typeface="Calibri"/>
                <a:cs typeface="Calibri"/>
              </a:rPr>
              <a:t> </a:t>
            </a:r>
            <a:r>
              <a:rPr sz="1059" spc="-9" dirty="0">
                <a:solidFill>
                  <a:prstClr val="black"/>
                </a:solidFill>
                <a:latin typeface="Calibri"/>
                <a:cs typeface="Calibri"/>
              </a:rPr>
              <a:t>reliability</a:t>
            </a:r>
            <a:r>
              <a:rPr sz="1059" spc="-4" dirty="0">
                <a:solidFill>
                  <a:prstClr val="black"/>
                </a:solidFill>
                <a:latin typeface="Calibri"/>
                <a:cs typeface="Calibri"/>
              </a:rPr>
              <a:t> is</a:t>
            </a:r>
            <a:r>
              <a:rPr sz="1059" dirty="0">
                <a:solidFill>
                  <a:prstClr val="black"/>
                </a:solidFill>
                <a:latin typeface="Calibri"/>
                <a:cs typeface="Calibri"/>
              </a:rPr>
              <a:t> </a:t>
            </a:r>
            <a:r>
              <a:rPr sz="1059" spc="-4" dirty="0">
                <a:solidFill>
                  <a:prstClr val="black"/>
                </a:solidFill>
                <a:latin typeface="Calibri"/>
                <a:cs typeface="Calibri"/>
              </a:rPr>
              <a:t>not </a:t>
            </a:r>
            <a:r>
              <a:rPr sz="1059" spc="-9" dirty="0">
                <a:solidFill>
                  <a:prstClr val="black"/>
                </a:solidFill>
                <a:latin typeface="Calibri"/>
                <a:cs typeface="Calibri"/>
              </a:rPr>
              <a:t>necessary;</a:t>
            </a:r>
            <a:r>
              <a:rPr sz="1059" spc="-4" dirty="0">
                <a:solidFill>
                  <a:prstClr val="black"/>
                </a:solidFill>
                <a:latin typeface="Calibri"/>
                <a:cs typeface="Calibri"/>
              </a:rPr>
              <a:t> the</a:t>
            </a:r>
            <a:r>
              <a:rPr sz="1059" dirty="0">
                <a:solidFill>
                  <a:prstClr val="black"/>
                </a:solidFill>
                <a:latin typeface="Calibri"/>
                <a:cs typeface="Calibri"/>
              </a:rPr>
              <a:t> </a:t>
            </a:r>
            <a:r>
              <a:rPr sz="1059" spc="-13" dirty="0">
                <a:solidFill>
                  <a:prstClr val="black"/>
                </a:solidFill>
                <a:latin typeface="Calibri"/>
                <a:cs typeface="Calibri"/>
              </a:rPr>
              <a:t>late</a:t>
            </a:r>
            <a:r>
              <a:rPr sz="1059" spc="-4" dirty="0">
                <a:solidFill>
                  <a:prstClr val="black"/>
                </a:solidFill>
                <a:latin typeface="Calibri"/>
                <a:cs typeface="Calibri"/>
              </a:rPr>
              <a:t> </a:t>
            </a:r>
            <a:r>
              <a:rPr sz="1059" spc="-9" dirty="0">
                <a:solidFill>
                  <a:prstClr val="black"/>
                </a:solidFill>
                <a:latin typeface="Calibri"/>
                <a:cs typeface="Calibri"/>
              </a:rPr>
              <a:t>arrival</a:t>
            </a:r>
            <a:r>
              <a:rPr sz="1059" spc="-4" dirty="0">
                <a:solidFill>
                  <a:prstClr val="black"/>
                </a:solidFill>
                <a:latin typeface="Calibri"/>
                <a:cs typeface="Calibri"/>
              </a:rPr>
              <a:t> of </a:t>
            </a:r>
            <a:r>
              <a:rPr sz="1059" spc="-224" dirty="0">
                <a:solidFill>
                  <a:prstClr val="black"/>
                </a:solidFill>
                <a:latin typeface="Calibri"/>
                <a:cs typeface="Calibri"/>
              </a:rPr>
              <a:t> </a:t>
            </a:r>
            <a:r>
              <a:rPr sz="1059" spc="-13" dirty="0">
                <a:solidFill>
                  <a:prstClr val="black"/>
                </a:solidFill>
                <a:latin typeface="Calibri"/>
                <a:cs typeface="Calibri"/>
              </a:rPr>
              <a:t>retransmitted</a:t>
            </a:r>
            <a:r>
              <a:rPr sz="1059" spc="-9" dirty="0">
                <a:solidFill>
                  <a:prstClr val="black"/>
                </a:solidFill>
                <a:latin typeface="Calibri"/>
                <a:cs typeface="Calibri"/>
              </a:rPr>
              <a:t> </a:t>
            </a:r>
            <a:r>
              <a:rPr sz="1059" spc="-13" dirty="0">
                <a:solidFill>
                  <a:prstClr val="black"/>
                </a:solidFill>
                <a:latin typeface="Calibri"/>
                <a:cs typeface="Calibri"/>
              </a:rPr>
              <a:t>data</a:t>
            </a:r>
            <a:r>
              <a:rPr sz="1059" spc="-9" dirty="0">
                <a:solidFill>
                  <a:prstClr val="black"/>
                </a:solidFill>
                <a:latin typeface="Calibri"/>
                <a:cs typeface="Calibri"/>
              </a:rPr>
              <a:t> </a:t>
            </a:r>
            <a:r>
              <a:rPr sz="1059" spc="-18" dirty="0">
                <a:solidFill>
                  <a:prstClr val="black"/>
                </a:solidFill>
                <a:latin typeface="Calibri"/>
                <a:cs typeface="Calibri"/>
              </a:rPr>
              <a:t>may</a:t>
            </a:r>
            <a:r>
              <a:rPr sz="1059" spc="-4" dirty="0">
                <a:solidFill>
                  <a:prstClr val="black"/>
                </a:solidFill>
                <a:latin typeface="Calibri"/>
                <a:cs typeface="Calibri"/>
              </a:rPr>
              <a:t> not be </a:t>
            </a:r>
            <a:r>
              <a:rPr sz="1059" spc="-9" dirty="0">
                <a:solidFill>
                  <a:prstClr val="black"/>
                </a:solidFill>
                <a:latin typeface="Calibri"/>
                <a:cs typeface="Calibri"/>
              </a:rPr>
              <a:t>usable</a:t>
            </a:r>
            <a:r>
              <a:rPr sz="1059" dirty="0">
                <a:solidFill>
                  <a:prstClr val="black"/>
                </a:solidFill>
                <a:latin typeface="Calibri"/>
                <a:cs typeface="Calibri"/>
              </a:rPr>
              <a:t> </a:t>
            </a:r>
            <a:r>
              <a:rPr sz="1059" spc="-4" dirty="0">
                <a:solidFill>
                  <a:prstClr val="black"/>
                </a:solidFill>
                <a:latin typeface="Calibri"/>
                <a:cs typeface="Calibri"/>
              </a:rPr>
              <a:t>in</a:t>
            </a:r>
            <a:r>
              <a:rPr sz="1059" spc="-9" dirty="0">
                <a:solidFill>
                  <a:prstClr val="black"/>
                </a:solidFill>
                <a:latin typeface="Calibri"/>
                <a:cs typeface="Calibri"/>
              </a:rPr>
              <a:t> real-time</a:t>
            </a:r>
            <a:r>
              <a:rPr sz="1059" spc="-4" dirty="0">
                <a:solidFill>
                  <a:prstClr val="black"/>
                </a:solidFill>
                <a:latin typeface="Calibri"/>
                <a:cs typeface="Calibri"/>
              </a:rPr>
              <a:t> </a:t>
            </a:r>
            <a:r>
              <a:rPr sz="1059" spc="-13" dirty="0">
                <a:solidFill>
                  <a:prstClr val="black"/>
                </a:solidFill>
                <a:latin typeface="Calibri"/>
                <a:cs typeface="Calibri"/>
              </a:rPr>
              <a:t>applications,</a:t>
            </a:r>
            <a:r>
              <a:rPr sz="1059" dirty="0">
                <a:solidFill>
                  <a:prstClr val="black"/>
                </a:solidFill>
                <a:latin typeface="Calibri"/>
                <a:cs typeface="Calibri"/>
              </a:rPr>
              <a:t> </a:t>
            </a:r>
            <a:r>
              <a:rPr sz="1059" spc="-18" dirty="0">
                <a:solidFill>
                  <a:prstClr val="black"/>
                </a:solidFill>
                <a:latin typeface="Calibri"/>
                <a:cs typeface="Calibri"/>
              </a:rPr>
              <a:t>either,</a:t>
            </a:r>
            <a:r>
              <a:rPr sz="1059" spc="4" dirty="0">
                <a:solidFill>
                  <a:prstClr val="black"/>
                </a:solidFill>
                <a:latin typeface="Calibri"/>
                <a:cs typeface="Calibri"/>
              </a:rPr>
              <a:t> </a:t>
            </a:r>
            <a:r>
              <a:rPr sz="1059" spc="-9" dirty="0">
                <a:solidFill>
                  <a:prstClr val="black"/>
                </a:solidFill>
                <a:latin typeface="Calibri"/>
                <a:cs typeface="Calibri"/>
              </a:rPr>
              <a:t>and </a:t>
            </a:r>
            <a:r>
              <a:rPr sz="1059" spc="-13" dirty="0">
                <a:solidFill>
                  <a:prstClr val="black"/>
                </a:solidFill>
                <a:latin typeface="Calibri"/>
                <a:cs typeface="Calibri"/>
              </a:rPr>
              <a:t>persistent</a:t>
            </a:r>
            <a:r>
              <a:rPr sz="1059" spc="-4" dirty="0">
                <a:solidFill>
                  <a:prstClr val="black"/>
                </a:solidFill>
                <a:latin typeface="Calibri"/>
                <a:cs typeface="Calibri"/>
              </a:rPr>
              <a:t> </a:t>
            </a:r>
            <a:r>
              <a:rPr sz="1059" spc="-13" dirty="0">
                <a:solidFill>
                  <a:prstClr val="black"/>
                </a:solidFill>
                <a:latin typeface="Calibri"/>
                <a:cs typeface="Calibri"/>
              </a:rPr>
              <a:t>retransmission </a:t>
            </a:r>
            <a:r>
              <a:rPr sz="1059" spc="-9" dirty="0">
                <a:solidFill>
                  <a:prstClr val="black"/>
                </a:solidFill>
                <a:latin typeface="Calibri"/>
                <a:cs typeface="Calibri"/>
              </a:rPr>
              <a:t> would</a:t>
            </a:r>
            <a:r>
              <a:rPr sz="1059" spc="-13" dirty="0">
                <a:solidFill>
                  <a:prstClr val="black"/>
                </a:solidFill>
                <a:latin typeface="Calibri"/>
                <a:cs typeface="Calibri"/>
              </a:rPr>
              <a:t> </a:t>
            </a:r>
            <a:r>
              <a:rPr sz="1059" spc="-9" dirty="0">
                <a:solidFill>
                  <a:prstClr val="black"/>
                </a:solidFill>
                <a:latin typeface="Calibri"/>
                <a:cs typeface="Calibri"/>
              </a:rPr>
              <a:t>even</a:t>
            </a:r>
            <a:r>
              <a:rPr sz="1059" spc="-13" dirty="0">
                <a:solidFill>
                  <a:prstClr val="black"/>
                </a:solidFill>
                <a:latin typeface="Calibri"/>
                <a:cs typeface="Calibri"/>
              </a:rPr>
              <a:t> </a:t>
            </a:r>
            <a:r>
              <a:rPr sz="1059" spc="-9" dirty="0">
                <a:solidFill>
                  <a:prstClr val="black"/>
                </a:solidFill>
                <a:latin typeface="Calibri"/>
                <a:cs typeface="Calibri"/>
              </a:rPr>
              <a:t>block </a:t>
            </a:r>
            <a:r>
              <a:rPr sz="1059" spc="-4" dirty="0">
                <a:solidFill>
                  <a:prstClr val="black"/>
                </a:solidFill>
                <a:latin typeface="Calibri"/>
                <a:cs typeface="Calibri"/>
              </a:rPr>
              <a:t>the</a:t>
            </a:r>
            <a:r>
              <a:rPr sz="1059" spc="-9" dirty="0">
                <a:solidFill>
                  <a:prstClr val="black"/>
                </a:solidFill>
                <a:latin typeface="Calibri"/>
                <a:cs typeface="Calibri"/>
              </a:rPr>
              <a:t> </a:t>
            </a:r>
            <a:r>
              <a:rPr sz="1059" spc="-13" dirty="0">
                <a:solidFill>
                  <a:prstClr val="black"/>
                </a:solidFill>
                <a:latin typeface="Calibri"/>
                <a:cs typeface="Calibri"/>
              </a:rPr>
              <a:t>data</a:t>
            </a:r>
            <a:r>
              <a:rPr sz="1059" spc="-9" dirty="0">
                <a:solidFill>
                  <a:prstClr val="black"/>
                </a:solidFill>
                <a:latin typeface="Calibri"/>
                <a:cs typeface="Calibri"/>
              </a:rPr>
              <a:t> </a:t>
            </a:r>
            <a:r>
              <a:rPr sz="1059" spc="-26" dirty="0">
                <a:solidFill>
                  <a:prstClr val="black"/>
                </a:solidFill>
                <a:latin typeface="Calibri"/>
                <a:cs typeface="Calibri"/>
              </a:rPr>
              <a:t>flow,</a:t>
            </a:r>
            <a:r>
              <a:rPr sz="1059" spc="-4" dirty="0">
                <a:solidFill>
                  <a:prstClr val="black"/>
                </a:solidFill>
                <a:latin typeface="Calibri"/>
                <a:cs typeface="Calibri"/>
              </a:rPr>
              <a:t> </a:t>
            </a:r>
            <a:r>
              <a:rPr sz="1059" spc="-9" dirty="0">
                <a:solidFill>
                  <a:prstClr val="black"/>
                </a:solidFill>
                <a:latin typeface="Calibri"/>
                <a:cs typeface="Calibri"/>
              </a:rPr>
              <a:t>which</a:t>
            </a:r>
            <a:r>
              <a:rPr sz="1059" spc="-13" dirty="0">
                <a:solidFill>
                  <a:prstClr val="black"/>
                </a:solidFill>
                <a:latin typeface="Calibri"/>
                <a:cs typeface="Calibri"/>
              </a:rPr>
              <a:t> </a:t>
            </a:r>
            <a:r>
              <a:rPr sz="1059" spc="-4" dirty="0">
                <a:solidFill>
                  <a:prstClr val="black"/>
                </a:solidFill>
                <a:latin typeface="Calibri"/>
                <a:cs typeface="Calibri"/>
              </a:rPr>
              <a:t>is</a:t>
            </a:r>
            <a:r>
              <a:rPr sz="1059" spc="-9" dirty="0">
                <a:solidFill>
                  <a:prstClr val="black"/>
                </a:solidFill>
                <a:latin typeface="Calibri"/>
                <a:cs typeface="Calibri"/>
              </a:rPr>
              <a:t> </a:t>
            </a:r>
            <a:r>
              <a:rPr sz="1059" spc="-13" dirty="0">
                <a:solidFill>
                  <a:prstClr val="black"/>
                </a:solidFill>
                <a:latin typeface="Calibri"/>
                <a:cs typeface="Calibri"/>
              </a:rPr>
              <a:t>undesirable</a:t>
            </a:r>
            <a:r>
              <a:rPr sz="1059" spc="-9" dirty="0">
                <a:solidFill>
                  <a:prstClr val="black"/>
                </a:solidFill>
                <a:latin typeface="Calibri"/>
                <a:cs typeface="Calibri"/>
              </a:rPr>
              <a:t> </a:t>
            </a:r>
            <a:r>
              <a:rPr sz="1059" spc="-13" dirty="0">
                <a:solidFill>
                  <a:prstClr val="black"/>
                </a:solidFill>
                <a:latin typeface="Calibri"/>
                <a:cs typeface="Calibri"/>
              </a:rPr>
              <a:t>for</a:t>
            </a:r>
            <a:r>
              <a:rPr sz="1059" dirty="0">
                <a:solidFill>
                  <a:prstClr val="black"/>
                </a:solidFill>
                <a:latin typeface="Calibri"/>
                <a:cs typeface="Calibri"/>
              </a:rPr>
              <a:t> </a:t>
            </a:r>
            <a:r>
              <a:rPr sz="1059" spc="-9" dirty="0">
                <a:solidFill>
                  <a:prstClr val="black"/>
                </a:solidFill>
                <a:latin typeface="Calibri"/>
                <a:cs typeface="Calibri"/>
              </a:rPr>
              <a:t>continuous </a:t>
            </a:r>
            <a:r>
              <a:rPr sz="1059" spc="-13" dirty="0">
                <a:solidFill>
                  <a:prstClr val="black"/>
                </a:solidFill>
                <a:latin typeface="Calibri"/>
                <a:cs typeface="Calibri"/>
              </a:rPr>
              <a:t>streaming.</a:t>
            </a:r>
            <a:endParaRPr sz="1059">
              <a:solidFill>
                <a:prstClr val="black"/>
              </a:solidFill>
              <a:latin typeface="Calibri"/>
              <a:cs typeface="Calibri"/>
            </a:endParaRPr>
          </a:p>
          <a:p>
            <a:pPr marL="11206" marR="21292" lvl="1" indent="331151" defTabSz="806867">
              <a:lnSpc>
                <a:spcPct val="75000"/>
              </a:lnSpc>
              <a:spcBef>
                <a:spcPts val="552"/>
              </a:spcBef>
              <a:buFontTx/>
              <a:buChar char="-"/>
              <a:tabLst>
                <a:tab pos="413519" algn="l"/>
              </a:tabLst>
            </a:pPr>
            <a:r>
              <a:rPr sz="1059" spc="-9" dirty="0">
                <a:solidFill>
                  <a:prstClr val="black"/>
                </a:solidFill>
                <a:latin typeface="Calibri"/>
                <a:cs typeface="Calibri"/>
              </a:rPr>
              <a:t>Last, </a:t>
            </a:r>
            <a:r>
              <a:rPr sz="1059" spc="-4" dirty="0">
                <a:solidFill>
                  <a:prstClr val="black"/>
                </a:solidFill>
                <a:latin typeface="Calibri"/>
                <a:cs typeface="Calibri"/>
              </a:rPr>
              <a:t>the</a:t>
            </a:r>
            <a:r>
              <a:rPr sz="1059" spc="-9" dirty="0">
                <a:solidFill>
                  <a:prstClr val="black"/>
                </a:solidFill>
                <a:latin typeface="Calibri"/>
                <a:cs typeface="Calibri"/>
              </a:rPr>
              <a:t> </a:t>
            </a:r>
            <a:r>
              <a:rPr sz="1059" spc="-13" dirty="0">
                <a:solidFill>
                  <a:prstClr val="black"/>
                </a:solidFill>
                <a:latin typeface="Calibri"/>
                <a:cs typeface="Calibri"/>
              </a:rPr>
              <a:t>dramatic</a:t>
            </a:r>
            <a:r>
              <a:rPr sz="1059" spc="-4" dirty="0">
                <a:solidFill>
                  <a:prstClr val="black"/>
                </a:solidFill>
                <a:latin typeface="Calibri"/>
                <a:cs typeface="Calibri"/>
              </a:rPr>
              <a:t> </a:t>
            </a:r>
            <a:r>
              <a:rPr sz="1059" spc="-18" dirty="0">
                <a:solidFill>
                  <a:prstClr val="black"/>
                </a:solidFill>
                <a:latin typeface="Calibri"/>
                <a:cs typeface="Calibri"/>
              </a:rPr>
              <a:t>rate</a:t>
            </a:r>
            <a:r>
              <a:rPr sz="1059" spc="-9" dirty="0">
                <a:solidFill>
                  <a:prstClr val="black"/>
                </a:solidFill>
                <a:latin typeface="Calibri"/>
                <a:cs typeface="Calibri"/>
              </a:rPr>
              <a:t> fluctuation (sawtooth</a:t>
            </a:r>
            <a:r>
              <a:rPr sz="1059" spc="-13" dirty="0">
                <a:solidFill>
                  <a:prstClr val="black"/>
                </a:solidFill>
                <a:latin typeface="Calibri"/>
                <a:cs typeface="Calibri"/>
              </a:rPr>
              <a:t> </a:t>
            </a:r>
            <a:r>
              <a:rPr sz="1059" spc="-9" dirty="0">
                <a:solidFill>
                  <a:prstClr val="black"/>
                </a:solidFill>
                <a:latin typeface="Calibri"/>
                <a:cs typeface="Calibri"/>
              </a:rPr>
              <a:t>behavior)</a:t>
            </a:r>
            <a:r>
              <a:rPr sz="1059" dirty="0">
                <a:solidFill>
                  <a:prstClr val="black"/>
                </a:solidFill>
                <a:latin typeface="Calibri"/>
                <a:cs typeface="Calibri"/>
              </a:rPr>
              <a:t> </a:t>
            </a:r>
            <a:r>
              <a:rPr sz="1059" spc="-4" dirty="0">
                <a:solidFill>
                  <a:prstClr val="black"/>
                </a:solidFill>
                <a:latin typeface="Calibri"/>
                <a:cs typeface="Calibri"/>
              </a:rPr>
              <a:t>in</a:t>
            </a:r>
            <a:r>
              <a:rPr sz="1059" spc="-13" dirty="0">
                <a:solidFill>
                  <a:prstClr val="black"/>
                </a:solidFill>
                <a:latin typeface="Calibri"/>
                <a:cs typeface="Calibri"/>
              </a:rPr>
              <a:t> TCP</a:t>
            </a:r>
            <a:r>
              <a:rPr sz="1059" spc="-4" dirty="0">
                <a:solidFill>
                  <a:prstClr val="black"/>
                </a:solidFill>
                <a:latin typeface="Calibri"/>
                <a:cs typeface="Calibri"/>
              </a:rPr>
              <a:t> is</a:t>
            </a:r>
            <a:r>
              <a:rPr sz="1059" spc="-9" dirty="0">
                <a:solidFill>
                  <a:prstClr val="black"/>
                </a:solidFill>
                <a:latin typeface="Calibri"/>
                <a:cs typeface="Calibri"/>
              </a:rPr>
              <a:t> often </a:t>
            </a:r>
            <a:r>
              <a:rPr sz="1059" spc="-4" dirty="0">
                <a:solidFill>
                  <a:prstClr val="black"/>
                </a:solidFill>
                <a:latin typeface="Calibri"/>
                <a:cs typeface="Calibri"/>
              </a:rPr>
              <a:t>not</a:t>
            </a:r>
            <a:r>
              <a:rPr sz="1059" spc="-9" dirty="0">
                <a:solidFill>
                  <a:prstClr val="black"/>
                </a:solidFill>
                <a:latin typeface="Calibri"/>
                <a:cs typeface="Calibri"/>
              </a:rPr>
              <a:t> </a:t>
            </a:r>
            <a:r>
              <a:rPr sz="1059" spc="-13" dirty="0">
                <a:solidFill>
                  <a:prstClr val="black"/>
                </a:solidFill>
                <a:latin typeface="Calibri"/>
                <a:cs typeface="Calibri"/>
              </a:rPr>
              <a:t>desirable</a:t>
            </a:r>
            <a:r>
              <a:rPr sz="1059" spc="-4" dirty="0">
                <a:solidFill>
                  <a:prstClr val="black"/>
                </a:solidFill>
                <a:latin typeface="Calibri"/>
                <a:cs typeface="Calibri"/>
              </a:rPr>
              <a:t> </a:t>
            </a:r>
            <a:r>
              <a:rPr sz="1059" spc="-13" dirty="0">
                <a:solidFill>
                  <a:prstClr val="black"/>
                </a:solidFill>
                <a:latin typeface="Calibri"/>
                <a:cs typeface="Calibri"/>
              </a:rPr>
              <a:t>for</a:t>
            </a:r>
            <a:r>
              <a:rPr sz="1059" spc="-4" dirty="0">
                <a:solidFill>
                  <a:prstClr val="black"/>
                </a:solidFill>
                <a:latin typeface="Calibri"/>
                <a:cs typeface="Calibri"/>
              </a:rPr>
              <a:t> </a:t>
            </a:r>
            <a:r>
              <a:rPr sz="1059" spc="-9" dirty="0">
                <a:solidFill>
                  <a:prstClr val="black"/>
                </a:solidFill>
                <a:latin typeface="Calibri"/>
                <a:cs typeface="Calibri"/>
              </a:rPr>
              <a:t>continuous </a:t>
            </a:r>
            <a:r>
              <a:rPr sz="1059" spc="-224" dirty="0">
                <a:solidFill>
                  <a:prstClr val="black"/>
                </a:solidFill>
                <a:latin typeface="Calibri"/>
                <a:cs typeface="Calibri"/>
              </a:rPr>
              <a:t> </a:t>
            </a:r>
            <a:r>
              <a:rPr sz="1059" spc="-9" dirty="0">
                <a:solidFill>
                  <a:prstClr val="black"/>
                </a:solidFill>
                <a:latin typeface="Calibri"/>
                <a:cs typeface="Calibri"/>
              </a:rPr>
              <a:t>media.</a:t>
            </a:r>
            <a:endParaRPr sz="1059">
              <a:solidFill>
                <a:prstClr val="black"/>
              </a:solidFill>
              <a:latin typeface="Calibri"/>
              <a:cs typeface="Calibri"/>
            </a:endParaRPr>
          </a:p>
        </p:txBody>
      </p:sp>
      <p:sp>
        <p:nvSpPr>
          <p:cNvPr id="7" name="Footer Placeholder 6">
            <a:extLst>
              <a:ext uri="{FF2B5EF4-FFF2-40B4-BE49-F238E27FC236}">
                <a16:creationId xmlns:a16="http://schemas.microsoft.com/office/drawing/2014/main" id="{D15103DB-1E0B-45FE-AE5F-4439F6CC13B7}"/>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57018605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43488" y="1767505"/>
            <a:ext cx="1706656" cy="337238"/>
          </a:xfrm>
          <a:prstGeom prst="rect">
            <a:avLst/>
          </a:prstGeom>
        </p:spPr>
        <p:txBody>
          <a:bodyPr vert="horz" wrap="square" lIns="0" tIns="11206" rIns="0" bIns="0" rtlCol="0">
            <a:spAutoFit/>
          </a:bodyPr>
          <a:lstStyle/>
          <a:p>
            <a:pPr marL="11206">
              <a:spcBef>
                <a:spcPts val="88"/>
              </a:spcBef>
            </a:pPr>
            <a:r>
              <a:rPr spc="-18" dirty="0"/>
              <a:t>RTSP</a:t>
            </a:r>
            <a:r>
              <a:rPr spc="-88" dirty="0"/>
              <a:t> </a:t>
            </a:r>
            <a:r>
              <a:rPr spc="-18" dirty="0"/>
              <a:t>Operation</a:t>
            </a:r>
          </a:p>
        </p:txBody>
      </p:sp>
      <p:sp>
        <p:nvSpPr>
          <p:cNvPr id="4" name="object 4"/>
          <p:cNvSpPr txBox="1"/>
          <p:nvPr/>
        </p:nvSpPr>
        <p:spPr>
          <a:xfrm>
            <a:off x="2696056" y="5114215"/>
            <a:ext cx="2368363" cy="141401"/>
          </a:xfrm>
          <a:prstGeom prst="rect">
            <a:avLst/>
          </a:prstGeom>
        </p:spPr>
        <p:txBody>
          <a:bodyPr vert="horz" wrap="square" lIns="0" tIns="5603" rIns="0" bIns="0" rtlCol="0">
            <a:spAutoFit/>
          </a:bodyPr>
          <a:lstStyle/>
          <a:p>
            <a:pPr marL="11206" defTabSz="806867">
              <a:spcBef>
                <a:spcPts val="44"/>
              </a:spcBef>
            </a:pPr>
            <a:r>
              <a:rPr sz="882" spc="4" dirty="0">
                <a:solidFill>
                  <a:prstClr val="black"/>
                </a:solidFill>
                <a:latin typeface="Calibri"/>
                <a:cs typeface="Calibri"/>
              </a:rPr>
              <a:t>Ref:</a:t>
            </a:r>
            <a:r>
              <a:rPr sz="882" spc="13" dirty="0">
                <a:solidFill>
                  <a:prstClr val="black"/>
                </a:solidFill>
                <a:latin typeface="Calibri"/>
                <a:cs typeface="Calibri"/>
              </a:rPr>
              <a:t> </a:t>
            </a:r>
            <a:r>
              <a:rPr sz="882" spc="9" dirty="0">
                <a:solidFill>
                  <a:prstClr val="black"/>
                </a:solidFill>
                <a:latin typeface="Calibri"/>
                <a:cs typeface="Calibri"/>
              </a:rPr>
              <a:t>Section</a:t>
            </a:r>
            <a:r>
              <a:rPr sz="882" spc="22" dirty="0">
                <a:solidFill>
                  <a:prstClr val="black"/>
                </a:solidFill>
                <a:latin typeface="Calibri"/>
                <a:cs typeface="Calibri"/>
              </a:rPr>
              <a:t> </a:t>
            </a:r>
            <a:r>
              <a:rPr sz="882" spc="9" dirty="0">
                <a:solidFill>
                  <a:prstClr val="black"/>
                </a:solidFill>
                <a:latin typeface="Calibri"/>
                <a:cs typeface="Calibri"/>
              </a:rPr>
              <a:t>15.6.2</a:t>
            </a:r>
            <a:r>
              <a:rPr sz="882" spc="22" dirty="0">
                <a:solidFill>
                  <a:prstClr val="black"/>
                </a:solidFill>
                <a:latin typeface="Calibri"/>
                <a:cs typeface="Calibri"/>
              </a:rPr>
              <a:t> </a:t>
            </a:r>
            <a:r>
              <a:rPr sz="882" spc="9" dirty="0">
                <a:solidFill>
                  <a:prstClr val="black"/>
                </a:solidFill>
                <a:latin typeface="Calibri"/>
                <a:cs typeface="Calibri"/>
              </a:rPr>
              <a:t>(Fundamentals</a:t>
            </a:r>
            <a:r>
              <a:rPr sz="882" spc="18" dirty="0">
                <a:solidFill>
                  <a:prstClr val="black"/>
                </a:solidFill>
                <a:latin typeface="Calibri"/>
                <a:cs typeface="Calibri"/>
              </a:rPr>
              <a:t> </a:t>
            </a:r>
            <a:r>
              <a:rPr sz="882" spc="9" dirty="0">
                <a:solidFill>
                  <a:prstClr val="black"/>
                </a:solidFill>
                <a:latin typeface="Calibri"/>
                <a:cs typeface="Calibri"/>
              </a:rPr>
              <a:t>of</a:t>
            </a:r>
            <a:r>
              <a:rPr sz="882" spc="13" dirty="0">
                <a:solidFill>
                  <a:prstClr val="black"/>
                </a:solidFill>
                <a:latin typeface="Calibri"/>
                <a:cs typeface="Calibri"/>
              </a:rPr>
              <a:t> Multimedia)</a:t>
            </a:r>
            <a:endParaRPr sz="882">
              <a:solidFill>
                <a:prstClr val="black"/>
              </a:solidFill>
              <a:latin typeface="Calibri"/>
              <a:cs typeface="Calibri"/>
            </a:endParaRPr>
          </a:p>
        </p:txBody>
      </p:sp>
      <p:sp>
        <p:nvSpPr>
          <p:cNvPr id="5" name="object 5"/>
          <p:cNvSpPr txBox="1"/>
          <p:nvPr/>
        </p:nvSpPr>
        <p:spPr>
          <a:xfrm>
            <a:off x="9367678" y="5404448"/>
            <a:ext cx="142315" cy="102446"/>
          </a:xfrm>
          <a:prstGeom prst="rect">
            <a:avLst/>
          </a:prstGeom>
        </p:spPr>
        <p:txBody>
          <a:bodyPr vert="horz" wrap="square" lIns="0" tIns="7284" rIns="0" bIns="0" rtlCol="0">
            <a:spAutoFit/>
          </a:bodyPr>
          <a:lstStyle/>
          <a:p>
            <a:pPr marL="33619" defTabSz="806867">
              <a:spcBef>
                <a:spcPts val="57"/>
              </a:spcBef>
            </a:pPr>
            <a:fld id="{81D60167-4931-47E6-BA6A-407CBD079E47}" type="slidenum">
              <a:rPr sz="618" spc="-4" dirty="0">
                <a:solidFill>
                  <a:srgbClr val="898989"/>
                </a:solidFill>
                <a:latin typeface="Calibri"/>
                <a:cs typeface="Calibri"/>
              </a:rPr>
              <a:pPr marL="33619" defTabSz="806867">
                <a:spcBef>
                  <a:spcPts val="57"/>
                </a:spcBef>
              </a:pPr>
              <a:t>335</a:t>
            </a:fld>
            <a:endParaRPr sz="618">
              <a:solidFill>
                <a:prstClr val="black"/>
              </a:solidFill>
              <a:latin typeface="Calibri"/>
              <a:cs typeface="Calibri"/>
            </a:endParaRPr>
          </a:p>
        </p:txBody>
      </p:sp>
      <p:sp>
        <p:nvSpPr>
          <p:cNvPr id="3" name="object 3"/>
          <p:cNvSpPr txBox="1"/>
          <p:nvPr/>
        </p:nvSpPr>
        <p:spPr>
          <a:xfrm>
            <a:off x="2963808" y="2447632"/>
            <a:ext cx="5606303" cy="1709012"/>
          </a:xfrm>
          <a:prstGeom prst="rect">
            <a:avLst/>
          </a:prstGeom>
        </p:spPr>
        <p:txBody>
          <a:bodyPr vert="horz" wrap="square" lIns="0" tIns="21291" rIns="0" bIns="0" rtlCol="0">
            <a:spAutoFit/>
          </a:bodyPr>
          <a:lstStyle/>
          <a:p>
            <a:pPr marL="123271" marR="4483" indent="-112625" defTabSz="806867">
              <a:lnSpc>
                <a:spcPts val="1332"/>
              </a:lnSpc>
              <a:spcBef>
                <a:spcPts val="168"/>
              </a:spcBef>
              <a:buFont typeface="Arial MT"/>
              <a:buChar char="•"/>
              <a:tabLst>
                <a:tab pos="123832" algn="l"/>
              </a:tabLst>
            </a:pPr>
            <a:r>
              <a:rPr sz="1147" spc="9" dirty="0">
                <a:solidFill>
                  <a:prstClr val="black"/>
                </a:solidFill>
                <a:latin typeface="Times New Roman"/>
                <a:cs typeface="Times New Roman"/>
              </a:rPr>
              <a:t>The</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Real-Time</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Streaming</a:t>
            </a:r>
            <a:r>
              <a:rPr sz="1147" spc="26" dirty="0">
                <a:solidFill>
                  <a:prstClr val="black"/>
                </a:solidFill>
                <a:latin typeface="Times New Roman"/>
                <a:cs typeface="Times New Roman"/>
              </a:rPr>
              <a:t> </a:t>
            </a:r>
            <a:r>
              <a:rPr sz="1147" spc="9" dirty="0">
                <a:solidFill>
                  <a:prstClr val="black"/>
                </a:solidFill>
                <a:latin typeface="Times New Roman"/>
                <a:cs typeface="Times New Roman"/>
              </a:rPr>
              <a:t>Protocol</a:t>
            </a:r>
            <a:r>
              <a:rPr sz="1147" spc="13" dirty="0">
                <a:solidFill>
                  <a:prstClr val="black"/>
                </a:solidFill>
                <a:latin typeface="Times New Roman"/>
                <a:cs typeface="Times New Roman"/>
              </a:rPr>
              <a:t> </a:t>
            </a:r>
            <a:r>
              <a:rPr sz="1147" dirty="0">
                <a:solidFill>
                  <a:prstClr val="black"/>
                </a:solidFill>
                <a:latin typeface="Times New Roman"/>
                <a:cs typeface="Times New Roman"/>
              </a:rPr>
              <a:t>(RTSP),</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defined</a:t>
            </a:r>
            <a:r>
              <a:rPr sz="1147" spc="22" dirty="0">
                <a:solidFill>
                  <a:prstClr val="black"/>
                </a:solidFill>
                <a:latin typeface="Times New Roman"/>
                <a:cs typeface="Times New Roman"/>
              </a:rPr>
              <a:t> </a:t>
            </a:r>
            <a:r>
              <a:rPr sz="1147" dirty="0">
                <a:solidFill>
                  <a:prstClr val="black"/>
                </a:solidFill>
                <a:latin typeface="Times New Roman"/>
                <a:cs typeface="Times New Roman"/>
              </a:rPr>
              <a:t>in</a:t>
            </a:r>
            <a:r>
              <a:rPr sz="1147" spc="26" dirty="0">
                <a:solidFill>
                  <a:prstClr val="black"/>
                </a:solidFill>
                <a:latin typeface="Times New Roman"/>
                <a:cs typeface="Times New Roman"/>
              </a:rPr>
              <a:t> </a:t>
            </a:r>
            <a:r>
              <a:rPr sz="1147" spc="9" dirty="0">
                <a:solidFill>
                  <a:prstClr val="black"/>
                </a:solidFill>
                <a:latin typeface="Times New Roman"/>
                <a:cs typeface="Times New Roman"/>
              </a:rPr>
              <a:t>RFC</a:t>
            </a:r>
            <a:r>
              <a:rPr sz="1147" spc="31" dirty="0">
                <a:solidFill>
                  <a:prstClr val="black"/>
                </a:solidFill>
                <a:latin typeface="Times New Roman"/>
                <a:cs typeface="Times New Roman"/>
              </a:rPr>
              <a:t> </a:t>
            </a:r>
            <a:r>
              <a:rPr sz="1147" spc="9" dirty="0">
                <a:solidFill>
                  <a:prstClr val="black"/>
                </a:solidFill>
                <a:latin typeface="Times New Roman"/>
                <a:cs typeface="Times New Roman"/>
              </a:rPr>
              <a:t>2326,</a:t>
            </a:r>
            <a:r>
              <a:rPr sz="1147" spc="13" dirty="0">
                <a:solidFill>
                  <a:prstClr val="black"/>
                </a:solidFill>
                <a:latin typeface="Times New Roman"/>
                <a:cs typeface="Times New Roman"/>
              </a:rPr>
              <a:t> </a:t>
            </a:r>
            <a:r>
              <a:rPr sz="1147" dirty="0">
                <a:solidFill>
                  <a:prstClr val="black"/>
                </a:solidFill>
                <a:latin typeface="Times New Roman"/>
                <a:cs typeface="Times New Roman"/>
              </a:rPr>
              <a:t>is</a:t>
            </a:r>
            <a:r>
              <a:rPr sz="1147" spc="22" dirty="0">
                <a:solidFill>
                  <a:prstClr val="black"/>
                </a:solidFill>
                <a:latin typeface="Times New Roman"/>
                <a:cs typeface="Times New Roman"/>
              </a:rPr>
              <a:t> </a:t>
            </a:r>
            <a:r>
              <a:rPr sz="1147" dirty="0">
                <a:solidFill>
                  <a:prstClr val="black"/>
                </a:solidFill>
                <a:latin typeface="Times New Roman"/>
                <a:cs typeface="Times New Roman"/>
              </a:rPr>
              <a:t>a</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signaling</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protocol</a:t>
            </a:r>
            <a:r>
              <a:rPr sz="1147" spc="18" dirty="0">
                <a:solidFill>
                  <a:prstClr val="black"/>
                </a:solidFill>
                <a:latin typeface="Times New Roman"/>
                <a:cs typeface="Times New Roman"/>
              </a:rPr>
              <a:t> </a:t>
            </a:r>
            <a:r>
              <a:rPr sz="1147" dirty="0">
                <a:solidFill>
                  <a:prstClr val="black"/>
                </a:solidFill>
                <a:latin typeface="Times New Roman"/>
                <a:cs typeface="Times New Roman"/>
              </a:rPr>
              <a:t>to </a:t>
            </a:r>
            <a:r>
              <a:rPr sz="1147" spc="-274" dirty="0">
                <a:solidFill>
                  <a:prstClr val="black"/>
                </a:solidFill>
                <a:latin typeface="Times New Roman"/>
                <a:cs typeface="Times New Roman"/>
              </a:rPr>
              <a:t> </a:t>
            </a:r>
            <a:r>
              <a:rPr sz="1147" spc="9" dirty="0">
                <a:solidFill>
                  <a:prstClr val="black"/>
                </a:solidFill>
                <a:latin typeface="Times New Roman"/>
                <a:cs typeface="Times New Roman"/>
              </a:rPr>
              <a:t>control streaming</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media</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servers.</a:t>
            </a:r>
            <a:endParaRPr sz="1147">
              <a:solidFill>
                <a:prstClr val="black"/>
              </a:solidFill>
              <a:latin typeface="Times New Roman"/>
              <a:cs typeface="Times New Roman"/>
            </a:endParaRPr>
          </a:p>
          <a:p>
            <a:pPr marL="123271" indent="-112625" defTabSz="806867">
              <a:spcBef>
                <a:spcPts val="349"/>
              </a:spcBef>
              <a:buFont typeface="Arial MT"/>
              <a:buChar char="•"/>
              <a:tabLst>
                <a:tab pos="123832" algn="l"/>
              </a:tabLst>
            </a:pPr>
            <a:r>
              <a:rPr sz="1147" spc="9" dirty="0">
                <a:solidFill>
                  <a:prstClr val="black"/>
                </a:solidFill>
                <a:latin typeface="Times New Roman"/>
                <a:cs typeface="Times New Roman"/>
              </a:rPr>
              <a:t>The</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protocol</a:t>
            </a:r>
            <a:r>
              <a:rPr sz="1147" spc="13" dirty="0">
                <a:solidFill>
                  <a:prstClr val="black"/>
                </a:solidFill>
                <a:latin typeface="Times New Roman"/>
                <a:cs typeface="Times New Roman"/>
              </a:rPr>
              <a:t> </a:t>
            </a:r>
            <a:r>
              <a:rPr sz="1147" spc="4" dirty="0">
                <a:solidFill>
                  <a:prstClr val="black"/>
                </a:solidFill>
                <a:latin typeface="Times New Roman"/>
                <a:cs typeface="Times New Roman"/>
              </a:rPr>
              <a:t>is</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used</a:t>
            </a:r>
            <a:r>
              <a:rPr sz="1147" spc="22" dirty="0">
                <a:solidFill>
                  <a:prstClr val="black"/>
                </a:solidFill>
                <a:latin typeface="Times New Roman"/>
                <a:cs typeface="Times New Roman"/>
              </a:rPr>
              <a:t> </a:t>
            </a:r>
            <a:r>
              <a:rPr sz="1147" spc="4" dirty="0">
                <a:solidFill>
                  <a:prstClr val="black"/>
                </a:solidFill>
                <a:latin typeface="Times New Roman"/>
                <a:cs typeface="Times New Roman"/>
              </a:rPr>
              <a:t>for</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establishing</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and</a:t>
            </a:r>
            <a:r>
              <a:rPr sz="1147" spc="26" dirty="0">
                <a:solidFill>
                  <a:prstClr val="black"/>
                </a:solidFill>
                <a:latin typeface="Times New Roman"/>
                <a:cs typeface="Times New Roman"/>
              </a:rPr>
              <a:t> </a:t>
            </a:r>
            <a:r>
              <a:rPr sz="1147" spc="9" dirty="0">
                <a:solidFill>
                  <a:prstClr val="black"/>
                </a:solidFill>
                <a:latin typeface="Times New Roman"/>
                <a:cs typeface="Times New Roman"/>
              </a:rPr>
              <a:t>controlling</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media</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sessions</a:t>
            </a:r>
            <a:r>
              <a:rPr sz="1147" spc="18" dirty="0">
                <a:solidFill>
                  <a:prstClr val="black"/>
                </a:solidFill>
                <a:latin typeface="Times New Roman"/>
                <a:cs typeface="Times New Roman"/>
              </a:rPr>
              <a:t> </a:t>
            </a:r>
            <a:r>
              <a:rPr sz="1147" spc="9" dirty="0">
                <a:solidFill>
                  <a:prstClr val="black"/>
                </a:solidFill>
                <a:latin typeface="Times New Roman"/>
                <a:cs typeface="Times New Roman"/>
              </a:rPr>
              <a:t>between</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end</a:t>
            </a:r>
            <a:r>
              <a:rPr sz="1147" spc="22" dirty="0">
                <a:solidFill>
                  <a:prstClr val="black"/>
                </a:solidFill>
                <a:latin typeface="Times New Roman"/>
                <a:cs typeface="Times New Roman"/>
              </a:rPr>
              <a:t> </a:t>
            </a:r>
            <a:r>
              <a:rPr sz="1147" spc="9" dirty="0">
                <a:solidFill>
                  <a:prstClr val="black"/>
                </a:solidFill>
                <a:latin typeface="Times New Roman"/>
                <a:cs typeface="Times New Roman"/>
              </a:rPr>
              <a:t>points.</a:t>
            </a:r>
            <a:endParaRPr sz="1147">
              <a:solidFill>
                <a:prstClr val="black"/>
              </a:solidFill>
              <a:latin typeface="Times New Roman"/>
              <a:cs typeface="Times New Roman"/>
            </a:endParaRPr>
          </a:p>
          <a:p>
            <a:pPr marL="123271" indent="-112625" defTabSz="806867">
              <a:spcBef>
                <a:spcPts val="401"/>
              </a:spcBef>
              <a:buFont typeface="Arial MT"/>
              <a:buChar char="•"/>
              <a:tabLst>
                <a:tab pos="123832" algn="l"/>
              </a:tabLst>
            </a:pPr>
            <a:r>
              <a:rPr sz="1147" spc="9" dirty="0">
                <a:solidFill>
                  <a:prstClr val="black"/>
                </a:solidFill>
                <a:latin typeface="Times New Roman"/>
                <a:cs typeface="Times New Roman"/>
              </a:rPr>
              <a:t>Four</a:t>
            </a:r>
            <a:r>
              <a:rPr sz="1147" spc="4" dirty="0">
                <a:solidFill>
                  <a:prstClr val="black"/>
                </a:solidFill>
                <a:latin typeface="Times New Roman"/>
                <a:cs typeface="Times New Roman"/>
              </a:rPr>
              <a:t> </a:t>
            </a:r>
            <a:r>
              <a:rPr sz="1147" spc="9" dirty="0">
                <a:solidFill>
                  <a:prstClr val="black"/>
                </a:solidFill>
                <a:latin typeface="Times New Roman"/>
                <a:cs typeface="Times New Roman"/>
              </a:rPr>
              <a:t>typical</a:t>
            </a:r>
            <a:r>
              <a:rPr sz="1147" dirty="0">
                <a:solidFill>
                  <a:prstClr val="black"/>
                </a:solidFill>
                <a:latin typeface="Times New Roman"/>
                <a:cs typeface="Times New Roman"/>
              </a:rPr>
              <a:t> </a:t>
            </a:r>
            <a:r>
              <a:rPr sz="1147" spc="-9" dirty="0">
                <a:solidFill>
                  <a:prstClr val="black"/>
                </a:solidFill>
                <a:latin typeface="Times New Roman"/>
                <a:cs typeface="Times New Roman"/>
              </a:rPr>
              <a:t>RTSP</a:t>
            </a:r>
            <a:r>
              <a:rPr sz="1147" spc="-35" dirty="0">
                <a:solidFill>
                  <a:prstClr val="black"/>
                </a:solidFill>
                <a:latin typeface="Times New Roman"/>
                <a:cs typeface="Times New Roman"/>
              </a:rPr>
              <a:t> </a:t>
            </a:r>
            <a:r>
              <a:rPr sz="1147" spc="9" dirty="0">
                <a:solidFill>
                  <a:prstClr val="black"/>
                </a:solidFill>
                <a:latin typeface="Times New Roman"/>
                <a:cs typeface="Times New Roman"/>
              </a:rPr>
              <a:t>operations:</a:t>
            </a:r>
            <a:endParaRPr sz="1147">
              <a:solidFill>
                <a:prstClr val="black"/>
              </a:solidFill>
              <a:latin typeface="Times New Roman"/>
              <a:cs typeface="Times New Roman"/>
            </a:endParaRPr>
          </a:p>
          <a:p>
            <a:pPr marL="310419" lvl="1" indent="-149607" defTabSz="806867">
              <a:spcBef>
                <a:spcPts val="379"/>
              </a:spcBef>
              <a:buFontTx/>
              <a:buAutoNum type="arabicPeriod"/>
              <a:tabLst>
                <a:tab pos="310419" algn="l"/>
              </a:tabLst>
            </a:pPr>
            <a:r>
              <a:rPr sz="1147" spc="9" dirty="0">
                <a:solidFill>
                  <a:srgbClr val="C00000"/>
                </a:solidFill>
                <a:latin typeface="Times New Roman"/>
                <a:cs typeface="Times New Roman"/>
              </a:rPr>
              <a:t>Requesting presentation</a:t>
            </a:r>
            <a:r>
              <a:rPr sz="1147" spc="13" dirty="0">
                <a:solidFill>
                  <a:srgbClr val="C00000"/>
                </a:solidFill>
                <a:latin typeface="Times New Roman"/>
                <a:cs typeface="Times New Roman"/>
              </a:rPr>
              <a:t> </a:t>
            </a:r>
            <a:r>
              <a:rPr sz="1147" spc="9" dirty="0">
                <a:solidFill>
                  <a:srgbClr val="C00000"/>
                </a:solidFill>
                <a:latin typeface="Times New Roman"/>
                <a:cs typeface="Times New Roman"/>
              </a:rPr>
              <a:t>description</a:t>
            </a:r>
            <a:endParaRPr sz="1147">
              <a:solidFill>
                <a:prstClr val="black"/>
              </a:solidFill>
              <a:latin typeface="Times New Roman"/>
              <a:cs typeface="Times New Roman"/>
            </a:endParaRPr>
          </a:p>
          <a:p>
            <a:pPr marL="310419" lvl="1" indent="-149607" defTabSz="806867">
              <a:spcBef>
                <a:spcPts val="405"/>
              </a:spcBef>
              <a:buFontTx/>
              <a:buAutoNum type="arabicPeriod"/>
              <a:tabLst>
                <a:tab pos="310419" algn="l"/>
              </a:tabLst>
            </a:pPr>
            <a:r>
              <a:rPr sz="1147" spc="9" dirty="0">
                <a:solidFill>
                  <a:srgbClr val="C00000"/>
                </a:solidFill>
                <a:latin typeface="Times New Roman"/>
                <a:cs typeface="Times New Roman"/>
              </a:rPr>
              <a:t>Session</a:t>
            </a:r>
            <a:r>
              <a:rPr sz="1147" spc="-9" dirty="0">
                <a:solidFill>
                  <a:srgbClr val="C00000"/>
                </a:solidFill>
                <a:latin typeface="Times New Roman"/>
                <a:cs typeface="Times New Roman"/>
              </a:rPr>
              <a:t> </a:t>
            </a:r>
            <a:r>
              <a:rPr sz="1147" spc="4" dirty="0">
                <a:solidFill>
                  <a:srgbClr val="C00000"/>
                </a:solidFill>
                <a:latin typeface="Times New Roman"/>
                <a:cs typeface="Times New Roman"/>
              </a:rPr>
              <a:t>setup</a:t>
            </a:r>
            <a:endParaRPr sz="1147">
              <a:solidFill>
                <a:prstClr val="black"/>
              </a:solidFill>
              <a:latin typeface="Times New Roman"/>
              <a:cs typeface="Times New Roman"/>
            </a:endParaRPr>
          </a:p>
          <a:p>
            <a:pPr marL="310419" lvl="1" indent="-149607" defTabSz="806867">
              <a:spcBef>
                <a:spcPts val="463"/>
              </a:spcBef>
              <a:buFontTx/>
              <a:buAutoNum type="arabicPeriod"/>
              <a:tabLst>
                <a:tab pos="310419" algn="l"/>
              </a:tabLst>
            </a:pPr>
            <a:r>
              <a:rPr sz="1147" spc="9" dirty="0">
                <a:solidFill>
                  <a:srgbClr val="C00000"/>
                </a:solidFill>
                <a:latin typeface="Times New Roman"/>
                <a:cs typeface="Times New Roman"/>
              </a:rPr>
              <a:t>Requesting and</a:t>
            </a:r>
            <a:r>
              <a:rPr sz="1147" spc="13" dirty="0">
                <a:solidFill>
                  <a:srgbClr val="C00000"/>
                </a:solidFill>
                <a:latin typeface="Times New Roman"/>
                <a:cs typeface="Times New Roman"/>
              </a:rPr>
              <a:t> </a:t>
            </a:r>
            <a:r>
              <a:rPr sz="1147" spc="9" dirty="0">
                <a:solidFill>
                  <a:srgbClr val="C00000"/>
                </a:solidFill>
                <a:latin typeface="Times New Roman"/>
                <a:cs typeface="Times New Roman"/>
              </a:rPr>
              <a:t>receiving</a:t>
            </a:r>
            <a:r>
              <a:rPr sz="1147" spc="13" dirty="0">
                <a:solidFill>
                  <a:srgbClr val="C00000"/>
                </a:solidFill>
                <a:latin typeface="Times New Roman"/>
                <a:cs typeface="Times New Roman"/>
              </a:rPr>
              <a:t> </a:t>
            </a:r>
            <a:r>
              <a:rPr sz="1147" spc="9" dirty="0">
                <a:solidFill>
                  <a:srgbClr val="C00000"/>
                </a:solidFill>
                <a:latin typeface="Times New Roman"/>
                <a:cs typeface="Times New Roman"/>
              </a:rPr>
              <a:t>media</a:t>
            </a:r>
            <a:endParaRPr sz="1147">
              <a:solidFill>
                <a:prstClr val="black"/>
              </a:solidFill>
              <a:latin typeface="Times New Roman"/>
              <a:cs typeface="Times New Roman"/>
            </a:endParaRPr>
          </a:p>
          <a:p>
            <a:pPr marL="310419" lvl="1" indent="-149607" defTabSz="806867">
              <a:spcBef>
                <a:spcPts val="296"/>
              </a:spcBef>
              <a:buFontTx/>
              <a:buAutoNum type="arabicPeriod"/>
              <a:tabLst>
                <a:tab pos="310419" algn="l"/>
              </a:tabLst>
            </a:pPr>
            <a:r>
              <a:rPr sz="1147" spc="9" dirty="0">
                <a:solidFill>
                  <a:srgbClr val="C00000"/>
                </a:solidFill>
                <a:latin typeface="Times New Roman"/>
                <a:cs typeface="Times New Roman"/>
              </a:rPr>
              <a:t>Session</a:t>
            </a:r>
            <a:r>
              <a:rPr sz="1147" spc="-18" dirty="0">
                <a:solidFill>
                  <a:srgbClr val="C00000"/>
                </a:solidFill>
                <a:latin typeface="Times New Roman"/>
                <a:cs typeface="Times New Roman"/>
              </a:rPr>
              <a:t> </a:t>
            </a:r>
            <a:r>
              <a:rPr sz="1147" spc="9" dirty="0">
                <a:solidFill>
                  <a:srgbClr val="C00000"/>
                </a:solidFill>
                <a:latin typeface="Times New Roman"/>
                <a:cs typeface="Times New Roman"/>
              </a:rPr>
              <a:t>closure</a:t>
            </a:r>
            <a:endParaRPr sz="1147">
              <a:solidFill>
                <a:prstClr val="black"/>
              </a:solidFill>
              <a:latin typeface="Times New Roman"/>
              <a:cs typeface="Times New Roman"/>
            </a:endParaRPr>
          </a:p>
        </p:txBody>
      </p:sp>
      <p:sp>
        <p:nvSpPr>
          <p:cNvPr id="7" name="Footer Placeholder 6">
            <a:extLst>
              <a:ext uri="{FF2B5EF4-FFF2-40B4-BE49-F238E27FC236}">
                <a16:creationId xmlns:a16="http://schemas.microsoft.com/office/drawing/2014/main" id="{FDCD80B1-EC4F-4532-9203-41DBDAF5F909}"/>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170746581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18620" y="1885544"/>
            <a:ext cx="1218079" cy="362743"/>
          </a:xfrm>
          <a:prstGeom prst="rect">
            <a:avLst/>
          </a:prstGeom>
        </p:spPr>
        <p:txBody>
          <a:bodyPr vert="horz" wrap="square" lIns="0" tIns="5603" rIns="0" bIns="0" rtlCol="0">
            <a:spAutoFit/>
          </a:bodyPr>
          <a:lstStyle/>
          <a:p>
            <a:pPr marL="11206" marR="4483" defTabSz="806867">
              <a:lnSpc>
                <a:spcPct val="103099"/>
              </a:lnSpc>
              <a:spcBef>
                <a:spcPts val="44"/>
              </a:spcBef>
            </a:pPr>
            <a:r>
              <a:rPr sz="1147" spc="4" dirty="0">
                <a:solidFill>
                  <a:srgbClr val="C00000"/>
                </a:solidFill>
                <a:latin typeface="Calibri"/>
                <a:cs typeface="Calibri"/>
              </a:rPr>
              <a:t>Possible </a:t>
            </a:r>
            <a:r>
              <a:rPr sz="1147" spc="9" dirty="0">
                <a:solidFill>
                  <a:srgbClr val="C00000"/>
                </a:solidFill>
                <a:latin typeface="Calibri"/>
                <a:cs typeface="Calibri"/>
              </a:rPr>
              <a:t>scenario </a:t>
            </a:r>
            <a:r>
              <a:rPr sz="1147" spc="4" dirty="0">
                <a:solidFill>
                  <a:srgbClr val="C00000"/>
                </a:solidFill>
                <a:latin typeface="Calibri"/>
                <a:cs typeface="Calibri"/>
              </a:rPr>
              <a:t>of </a:t>
            </a:r>
            <a:r>
              <a:rPr sz="1147" spc="-247" dirty="0">
                <a:solidFill>
                  <a:srgbClr val="C00000"/>
                </a:solidFill>
                <a:latin typeface="Calibri"/>
                <a:cs typeface="Calibri"/>
              </a:rPr>
              <a:t> </a:t>
            </a:r>
            <a:r>
              <a:rPr sz="1147" dirty="0">
                <a:solidFill>
                  <a:srgbClr val="C00000"/>
                </a:solidFill>
                <a:latin typeface="Calibri"/>
                <a:cs typeface="Calibri"/>
              </a:rPr>
              <a:t>RTSP</a:t>
            </a:r>
            <a:r>
              <a:rPr sz="1147" spc="13" dirty="0">
                <a:solidFill>
                  <a:srgbClr val="C00000"/>
                </a:solidFill>
                <a:latin typeface="Calibri"/>
                <a:cs typeface="Calibri"/>
              </a:rPr>
              <a:t> </a:t>
            </a:r>
            <a:r>
              <a:rPr sz="1147" spc="4" dirty="0">
                <a:solidFill>
                  <a:srgbClr val="C00000"/>
                </a:solidFill>
                <a:latin typeface="Calibri"/>
                <a:cs typeface="Calibri"/>
              </a:rPr>
              <a:t>operations:</a:t>
            </a:r>
            <a:endParaRPr sz="1147">
              <a:solidFill>
                <a:prstClr val="black"/>
              </a:solidFill>
              <a:latin typeface="Calibri"/>
              <a:cs typeface="Calibri"/>
            </a:endParaRPr>
          </a:p>
        </p:txBody>
      </p:sp>
      <p:sp>
        <p:nvSpPr>
          <p:cNvPr id="4" name="Footer Placeholder 3">
            <a:extLst>
              <a:ext uri="{FF2B5EF4-FFF2-40B4-BE49-F238E27FC236}">
                <a16:creationId xmlns:a16="http://schemas.microsoft.com/office/drawing/2014/main" id="{D1768459-6615-4400-9D4F-39BFC93B32DB}"/>
              </a:ext>
            </a:extLst>
          </p:cNvPr>
          <p:cNvSpPr>
            <a:spLocks noGrp="1"/>
          </p:cNvSpPr>
          <p:nvPr>
            <p:ph type="ftr" sz="quarter" idx="5"/>
          </p:nvPr>
        </p:nvSpPr>
        <p:spPr/>
        <p:txBody>
          <a:bodyPr/>
          <a:lstStyle/>
          <a:p>
            <a:pPr defTabSz="806867"/>
            <a:r>
              <a:rPr lang="en-GB" sz="1588">
                <a:solidFill>
                  <a:prstClr val="black">
                    <a:tint val="75000"/>
                  </a:prstClr>
                </a:solidFill>
              </a:rPr>
              <a:t>Prepared By: Mohammad Rony Lecturer, Dept. Of CSE University Of Global Village (UGV), Barishal</a:t>
            </a:r>
          </a:p>
        </p:txBody>
      </p:sp>
    </p:spTree>
    <p:extLst>
      <p:ext uri="{BB962C8B-B14F-4D97-AF65-F5344CB8AC3E}">
        <p14:creationId xmlns:p14="http://schemas.microsoft.com/office/powerpoint/2010/main" val="114196866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1984309"/>
            <a:ext cx="7772400"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15</a:t>
            </a:r>
            <a:endParaRPr lang="en-GB" sz="1800" b="1" dirty="0">
              <a:effectLst/>
              <a:latin typeface="Times New Roman" panose="02020603050405020304" pitchFamily="18" charset="0"/>
              <a:ea typeface="Times New Roman" panose="02020603050405020304" pitchFamily="18" charset="0"/>
            </a:endParaRPr>
          </a:p>
          <a:p>
            <a:pPr marL="0" algn="ctr" rtl="0" eaLnBrk="1" latinLnBrk="0" hangingPunct="1">
              <a:spcBef>
                <a:spcPts val="0"/>
              </a:spcBef>
              <a:spcAft>
                <a:spcPts val="0"/>
              </a:spcAft>
            </a:pPr>
            <a:r>
              <a:rPr lang="en-US" sz="1800" kern="1200" dirty="0">
                <a:solidFill>
                  <a:srgbClr val="000000"/>
                </a:solidFill>
                <a:effectLst/>
                <a:latin typeface="Calibri" panose="020F0502020204030204" pitchFamily="34" charset="0"/>
                <a:ea typeface="+mn-ea"/>
                <a:cs typeface="+mn-cs"/>
              </a:rPr>
              <a:t>Characteristics of Wireless Channels</a:t>
            </a:r>
            <a:endParaRPr lang="en-GB" dirty="0">
              <a:effectLst/>
            </a:endParaRPr>
          </a:p>
          <a:p>
            <a:pPr marL="0" algn="ctr" rtl="0" eaLnBrk="1" latinLnBrk="0" hangingPunct="1">
              <a:spcBef>
                <a:spcPts val="0"/>
              </a:spcBef>
              <a:spcAft>
                <a:spcPts val="0"/>
              </a:spcAft>
            </a:pPr>
            <a:r>
              <a:rPr lang="en-US" sz="1800" kern="1200" dirty="0">
                <a:solidFill>
                  <a:srgbClr val="000000"/>
                </a:solidFill>
                <a:effectLst/>
                <a:latin typeface="Calibri" panose="020F0502020204030204" pitchFamily="34" charset="0"/>
                <a:ea typeface="+mn-ea"/>
                <a:cs typeface="+mn-cs"/>
              </a:rPr>
              <a:t>Path Loss and Multipath Fading</a:t>
            </a:r>
            <a:endParaRPr lang="en-GB" dirty="0">
              <a:effectLst/>
            </a:endParaRPr>
          </a:p>
          <a:p>
            <a:pPr marL="0" algn="ctr" rtl="0" eaLnBrk="1" latinLnBrk="0" hangingPunct="1">
              <a:spcBef>
                <a:spcPts val="0"/>
              </a:spcBef>
              <a:spcAft>
                <a:spcPts val="0"/>
              </a:spcAft>
            </a:pPr>
            <a:r>
              <a:rPr lang="en-US" sz="1800" kern="1200" dirty="0">
                <a:solidFill>
                  <a:srgbClr val="000000"/>
                </a:solidFill>
                <a:effectLst/>
                <a:latin typeface="Calibri" panose="020F0502020204030204" pitchFamily="34" charset="0"/>
                <a:ea typeface="+mn-ea"/>
                <a:cs typeface="+mn-cs"/>
              </a:rPr>
              <a:t>Understand the characteristics of wireless channels.</a:t>
            </a:r>
            <a:endParaRPr lang="en-GB" dirty="0">
              <a:effectLst/>
            </a:endParaRPr>
          </a:p>
          <a:p>
            <a:pPr marL="0" algn="ctr" rtl="0" eaLnBrk="1" latinLnBrk="0" hangingPunct="1">
              <a:spcBef>
                <a:spcPts val="0"/>
              </a:spcBef>
              <a:spcAft>
                <a:spcPts val="0"/>
              </a:spcAft>
            </a:pPr>
            <a:r>
              <a:rPr lang="en-US" sz="1800" kern="1200" dirty="0">
                <a:solidFill>
                  <a:srgbClr val="000000"/>
                </a:solidFill>
                <a:effectLst/>
                <a:latin typeface="Calibri" panose="020F0502020204030204" pitchFamily="34" charset="0"/>
                <a:ea typeface="+mn-ea"/>
                <a:cs typeface="+mn-cs"/>
              </a:rPr>
              <a:t>Address path loss and multipath fading in wireless communication.</a:t>
            </a:r>
            <a:endParaRPr lang="en-GB" dirty="0">
              <a:effectLst/>
            </a:endParaRPr>
          </a:p>
        </p:txBody>
      </p:sp>
      <p:sp>
        <p:nvSpPr>
          <p:cNvPr id="3" name="Footer Placeholder 2">
            <a:extLst>
              <a:ext uri="{FF2B5EF4-FFF2-40B4-BE49-F238E27FC236}">
                <a16:creationId xmlns:a16="http://schemas.microsoft.com/office/drawing/2014/main" id="{E22F9AEF-9E07-430F-8B43-146F2DBD023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56268106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70104" y="1927225"/>
            <a:ext cx="6223794" cy="1173361"/>
          </a:xfrm>
          <a:prstGeom prst="rect">
            <a:avLst/>
          </a:prstGeom>
          <a:noFill/>
          <a:ln/>
        </p:spPr>
        <p:txBody>
          <a:bodyPr wrap="squar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Understanding Wireless Channel Characteristics</a:t>
            </a:r>
            <a:endParaRPr lang="en-US" sz="3667" dirty="0"/>
          </a:p>
        </p:txBody>
      </p:sp>
      <p:sp>
        <p:nvSpPr>
          <p:cNvPr id="4" name="Text 1"/>
          <p:cNvSpPr/>
          <p:nvPr/>
        </p:nvSpPr>
        <p:spPr>
          <a:xfrm>
            <a:off x="5270104" y="3399731"/>
            <a:ext cx="6223794" cy="957560"/>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This presentation explores the fundamental characteristics of wireless channels and the impact of path loss and multipath fading on wireless communication.</a:t>
            </a:r>
            <a:endParaRPr lang="en-US" sz="1542" dirty="0"/>
          </a:p>
        </p:txBody>
      </p:sp>
      <p:sp>
        <p:nvSpPr>
          <p:cNvPr id="5" name="Shape 2"/>
          <p:cNvSpPr/>
          <p:nvPr/>
        </p:nvSpPr>
        <p:spPr>
          <a:xfrm>
            <a:off x="5270104" y="4596507"/>
            <a:ext cx="319088" cy="319088"/>
          </a:xfrm>
          <a:prstGeom prst="roundRect">
            <a:avLst>
              <a:gd name="adj" fmla="val 23878209"/>
            </a:avLst>
          </a:prstGeom>
          <a:solidFill>
            <a:srgbClr val="4A79FA"/>
          </a:solidFill>
          <a:ln w="7620">
            <a:solidFill>
              <a:srgbClr val="FFFFFF"/>
            </a:solidFill>
            <a:prstDash val="solid"/>
          </a:ln>
        </p:spPr>
      </p:sp>
      <p:sp>
        <p:nvSpPr>
          <p:cNvPr id="6" name="Text 3"/>
          <p:cNvSpPr/>
          <p:nvPr/>
        </p:nvSpPr>
        <p:spPr>
          <a:xfrm>
            <a:off x="5380931" y="4715371"/>
            <a:ext cx="97433" cy="81260"/>
          </a:xfrm>
          <a:prstGeom prst="rect">
            <a:avLst/>
          </a:prstGeom>
          <a:noFill/>
          <a:ln/>
        </p:spPr>
        <p:txBody>
          <a:bodyPr wrap="none" lIns="0" tIns="0" rIns="0" bIns="0" rtlCol="0" anchor="t"/>
          <a:lstStyle/>
          <a:p>
            <a:pPr algn="ctr">
              <a:lnSpc>
                <a:spcPts val="625"/>
              </a:lnSpc>
            </a:pPr>
            <a:r>
              <a:rPr lang="en-US" sz="625" kern="0" spc="-32" dirty="0">
                <a:solidFill>
                  <a:srgbClr val="FFFFFF"/>
                </a:solidFill>
                <a:latin typeface="Source Sans Pro Medium" pitchFamily="34" charset="0"/>
                <a:ea typeface="Source Sans Pro Medium" pitchFamily="34" charset="-122"/>
                <a:cs typeface="Source Sans Pro Medium" pitchFamily="34" charset="-120"/>
              </a:rPr>
              <a:t>MR</a:t>
            </a:r>
            <a:endParaRPr lang="en-US" sz="625" dirty="0"/>
          </a:p>
        </p:txBody>
      </p:sp>
      <p:sp>
        <p:nvSpPr>
          <p:cNvPr id="7" name="Text 4"/>
          <p:cNvSpPr/>
          <p:nvPr/>
        </p:nvSpPr>
        <p:spPr>
          <a:xfrm>
            <a:off x="5688906" y="4581624"/>
            <a:ext cx="2170906" cy="349052"/>
          </a:xfrm>
          <a:prstGeom prst="rect">
            <a:avLst/>
          </a:prstGeom>
          <a:noFill/>
          <a:ln/>
        </p:spPr>
        <p:txBody>
          <a:bodyPr wrap="none" lIns="0" tIns="0" rIns="0" bIns="0" rtlCol="0" anchor="t"/>
          <a:lstStyle/>
          <a:p>
            <a:pPr>
              <a:lnSpc>
                <a:spcPts val="2708"/>
              </a:lnSpc>
            </a:pPr>
            <a:r>
              <a:rPr lang="en-US" sz="1958" b="1" kern="0" spc="-32" dirty="0">
                <a:solidFill>
                  <a:srgbClr val="272525"/>
                </a:solidFill>
                <a:latin typeface="Source Sans Pro Bold" pitchFamily="34" charset="0"/>
                <a:ea typeface="Source Sans Pro Bold" pitchFamily="34" charset="-122"/>
                <a:cs typeface="Source Sans Pro Bold" pitchFamily="34" charset="-120"/>
              </a:rPr>
              <a:t>by Mohammad Rony</a:t>
            </a:r>
            <a:endParaRPr lang="en-US" sz="1958" dirty="0"/>
          </a:p>
        </p:txBody>
      </p:sp>
      <p:sp>
        <p:nvSpPr>
          <p:cNvPr id="8" name="Rectangle 7">
            <a:extLst>
              <a:ext uri="{FF2B5EF4-FFF2-40B4-BE49-F238E27FC236}">
                <a16:creationId xmlns:a16="http://schemas.microsoft.com/office/drawing/2014/main" id="{4BC8E48C-0596-4CEE-B21A-C1DCD270A36A}"/>
              </a:ext>
            </a:extLst>
          </p:cNvPr>
          <p:cNvSpPr/>
          <p:nvPr/>
        </p:nvSpPr>
        <p:spPr>
          <a:xfrm>
            <a:off x="10376452" y="6341165"/>
            <a:ext cx="1729409" cy="447261"/>
          </a:xfrm>
          <a:prstGeom prst="rect">
            <a:avLst/>
          </a:prstGeom>
          <a:solidFill>
            <a:srgbClr val="D7D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799767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1765201"/>
            <a:ext cx="6141343"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Wireless Channel Propagation</a:t>
            </a:r>
            <a:endParaRPr lang="en-US" sz="3667" dirty="0"/>
          </a:p>
        </p:txBody>
      </p:sp>
      <p:sp>
        <p:nvSpPr>
          <p:cNvPr id="3" name="Text 1"/>
          <p:cNvSpPr/>
          <p:nvPr/>
        </p:nvSpPr>
        <p:spPr>
          <a:xfrm>
            <a:off x="698103" y="2850456"/>
            <a:ext cx="2334022" cy="586582"/>
          </a:xfrm>
          <a:prstGeom prst="rect">
            <a:avLst/>
          </a:prstGeom>
          <a:noFill/>
          <a:ln/>
        </p:spPr>
        <p:txBody>
          <a:bodyPr wrap="squar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Free Space Propagation</a:t>
            </a:r>
            <a:endParaRPr lang="en-US" sz="1833" dirty="0"/>
          </a:p>
        </p:txBody>
      </p:sp>
      <p:sp>
        <p:nvSpPr>
          <p:cNvPr id="4" name="Text 2"/>
          <p:cNvSpPr/>
          <p:nvPr/>
        </p:nvSpPr>
        <p:spPr>
          <a:xfrm>
            <a:off x="698103" y="3636467"/>
            <a:ext cx="2334022" cy="1276747"/>
          </a:xfrm>
          <a:prstGeom prst="rect">
            <a:avLst/>
          </a:prstGeom>
          <a:noFill/>
          <a:ln/>
        </p:spPr>
        <p:txBody>
          <a:bodyPr wrap="squar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Radio waves travel in a straight line in an ideal environment without any obstacles.</a:t>
            </a:r>
            <a:endParaRPr lang="en-US" sz="1542" dirty="0">
              <a:solidFill>
                <a:schemeClr val="bg1"/>
              </a:solidFill>
            </a:endParaRPr>
          </a:p>
        </p:txBody>
      </p:sp>
      <p:sp>
        <p:nvSpPr>
          <p:cNvPr id="5" name="Text 3"/>
          <p:cNvSpPr/>
          <p:nvPr/>
        </p:nvSpPr>
        <p:spPr>
          <a:xfrm>
            <a:off x="3525044" y="2850456"/>
            <a:ext cx="2334022" cy="586582"/>
          </a:xfrm>
          <a:prstGeom prst="rect">
            <a:avLst/>
          </a:prstGeom>
          <a:noFill/>
          <a:ln/>
        </p:spPr>
        <p:txBody>
          <a:bodyPr wrap="squar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Reflection and Diffraction</a:t>
            </a:r>
            <a:endParaRPr lang="en-US" sz="1833" dirty="0"/>
          </a:p>
        </p:txBody>
      </p:sp>
      <p:sp>
        <p:nvSpPr>
          <p:cNvPr id="6" name="Text 4"/>
          <p:cNvSpPr/>
          <p:nvPr/>
        </p:nvSpPr>
        <p:spPr>
          <a:xfrm>
            <a:off x="3525044" y="3636467"/>
            <a:ext cx="2334022" cy="1276747"/>
          </a:xfrm>
          <a:prstGeom prst="rect">
            <a:avLst/>
          </a:prstGeom>
          <a:noFill/>
          <a:ln/>
        </p:spPr>
        <p:txBody>
          <a:bodyPr wrap="squar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Radio waves encounter obstacles and reflect or diffract, creating multiple paths.</a:t>
            </a:r>
            <a:endParaRPr lang="en-US" sz="1542" dirty="0">
              <a:solidFill>
                <a:schemeClr val="bg1"/>
              </a:solidFill>
            </a:endParaRPr>
          </a:p>
        </p:txBody>
      </p:sp>
      <p:sp>
        <p:nvSpPr>
          <p:cNvPr id="7" name="Text 5"/>
          <p:cNvSpPr/>
          <p:nvPr/>
        </p:nvSpPr>
        <p:spPr>
          <a:xfrm>
            <a:off x="6351984" y="2850456"/>
            <a:ext cx="2334022"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Scattering</a:t>
            </a:r>
            <a:endParaRPr lang="en-US" sz="1833" dirty="0"/>
          </a:p>
        </p:txBody>
      </p:sp>
      <p:sp>
        <p:nvSpPr>
          <p:cNvPr id="8" name="Text 6"/>
          <p:cNvSpPr/>
          <p:nvPr/>
        </p:nvSpPr>
        <p:spPr>
          <a:xfrm>
            <a:off x="6351984" y="3343176"/>
            <a:ext cx="2334022" cy="1276747"/>
          </a:xfrm>
          <a:prstGeom prst="rect">
            <a:avLst/>
          </a:prstGeom>
          <a:noFill/>
          <a:ln/>
        </p:spPr>
        <p:txBody>
          <a:bodyPr wrap="squar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Radio waves interact with small objects, leading to scattering and multiple signal paths.</a:t>
            </a:r>
            <a:endParaRPr lang="en-US" sz="1542" dirty="0">
              <a:solidFill>
                <a:schemeClr val="bg1"/>
              </a:solidFill>
            </a:endParaRPr>
          </a:p>
        </p:txBody>
      </p:sp>
      <p:sp>
        <p:nvSpPr>
          <p:cNvPr id="9" name="Text 7"/>
          <p:cNvSpPr/>
          <p:nvPr/>
        </p:nvSpPr>
        <p:spPr>
          <a:xfrm>
            <a:off x="9178925" y="2850456"/>
            <a:ext cx="2334022"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Absorption</a:t>
            </a:r>
            <a:endParaRPr lang="en-US" sz="1833" dirty="0"/>
          </a:p>
        </p:txBody>
      </p:sp>
      <p:sp>
        <p:nvSpPr>
          <p:cNvPr id="10" name="Text 8"/>
          <p:cNvSpPr/>
          <p:nvPr/>
        </p:nvSpPr>
        <p:spPr>
          <a:xfrm>
            <a:off x="9178925" y="3343176"/>
            <a:ext cx="2334022" cy="957560"/>
          </a:xfrm>
          <a:prstGeom prst="rect">
            <a:avLst/>
          </a:prstGeom>
          <a:noFill/>
          <a:ln/>
        </p:spPr>
        <p:txBody>
          <a:bodyPr wrap="squar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Radio waves can be absorbed by materials, causing signal attenuation.</a:t>
            </a:r>
            <a:endParaRPr lang="en-US" sz="1542" dirty="0">
              <a:solidFill>
                <a:schemeClr val="bg1"/>
              </a:solidFill>
            </a:endParaRPr>
          </a:p>
        </p:txBody>
      </p:sp>
      <p:sp>
        <p:nvSpPr>
          <p:cNvPr id="11" name="Rectangle 10">
            <a:extLst>
              <a:ext uri="{FF2B5EF4-FFF2-40B4-BE49-F238E27FC236}">
                <a16:creationId xmlns:a16="http://schemas.microsoft.com/office/drawing/2014/main" id="{F4DB9821-1F92-40C7-9350-4F6B78766D3F}"/>
              </a:ext>
            </a:extLst>
          </p:cNvPr>
          <p:cNvSpPr/>
          <p:nvPr/>
        </p:nvSpPr>
        <p:spPr>
          <a:xfrm>
            <a:off x="10376452" y="6341165"/>
            <a:ext cx="1729409" cy="447261"/>
          </a:xfrm>
          <a:prstGeom prst="rect">
            <a:avLst/>
          </a:prstGeom>
          <a:solidFill>
            <a:srgbClr val="272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240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9587" rIns="0" bIns="0" rtlCol="0">
            <a:spAutoFit/>
          </a:bodyPr>
          <a:lstStyle/>
          <a:p>
            <a:pPr marL="2719705">
              <a:lnSpc>
                <a:spcPct val="100000"/>
              </a:lnSpc>
              <a:spcBef>
                <a:spcPts val="100"/>
              </a:spcBef>
            </a:pPr>
            <a:r>
              <a:rPr spc="-405" dirty="0"/>
              <a:t>INTEGRATION</a:t>
            </a:r>
          </a:p>
        </p:txBody>
      </p:sp>
      <p:sp>
        <p:nvSpPr>
          <p:cNvPr id="3" name="object 3"/>
          <p:cNvSpPr txBox="1"/>
          <p:nvPr/>
        </p:nvSpPr>
        <p:spPr>
          <a:xfrm>
            <a:off x="1131214" y="1839591"/>
            <a:ext cx="10208895" cy="3537585"/>
          </a:xfrm>
          <a:prstGeom prst="rect">
            <a:avLst/>
          </a:prstGeom>
        </p:spPr>
        <p:txBody>
          <a:bodyPr vert="horz" wrap="square" lIns="0" tIns="12065" rIns="0" bIns="0" rtlCol="0">
            <a:spAutoFit/>
          </a:bodyPr>
          <a:lstStyle/>
          <a:p>
            <a:pPr marL="239395" marR="5080" indent="-227329" algn="just">
              <a:lnSpc>
                <a:spcPct val="120000"/>
              </a:lnSpc>
              <a:spcBef>
                <a:spcPts val="95"/>
              </a:spcBef>
              <a:buChar char="•"/>
              <a:tabLst>
                <a:tab pos="240665" algn="l"/>
              </a:tabLst>
            </a:pPr>
            <a:r>
              <a:rPr sz="2400" spc="-165" dirty="0">
                <a:latin typeface="Arial MT"/>
                <a:cs typeface="Arial MT"/>
              </a:rPr>
              <a:t>Computer-</a:t>
            </a:r>
            <a:r>
              <a:rPr sz="2400" spc="-65" dirty="0">
                <a:latin typeface="Arial MT"/>
                <a:cs typeface="Arial MT"/>
              </a:rPr>
              <a:t>controlled</a:t>
            </a:r>
            <a:r>
              <a:rPr sz="2400" spc="40" dirty="0">
                <a:latin typeface="Arial MT"/>
                <a:cs typeface="Arial MT"/>
              </a:rPr>
              <a:t> </a:t>
            </a:r>
            <a:r>
              <a:rPr sz="2400" spc="-80" dirty="0">
                <a:latin typeface="Arial MT"/>
                <a:cs typeface="Arial MT"/>
              </a:rPr>
              <a:t>independent</a:t>
            </a:r>
            <a:r>
              <a:rPr sz="2400" spc="40" dirty="0">
                <a:latin typeface="Arial MT"/>
                <a:cs typeface="Arial MT"/>
              </a:rPr>
              <a:t> </a:t>
            </a:r>
            <a:r>
              <a:rPr sz="2400" dirty="0">
                <a:latin typeface="Arial MT"/>
                <a:cs typeface="Arial MT"/>
              </a:rPr>
              <a:t>media</a:t>
            </a:r>
            <a:r>
              <a:rPr sz="2400" spc="40" dirty="0">
                <a:latin typeface="Arial MT"/>
                <a:cs typeface="Arial MT"/>
              </a:rPr>
              <a:t> </a:t>
            </a:r>
            <a:r>
              <a:rPr sz="2400" spc="-130" dirty="0">
                <a:latin typeface="Arial MT"/>
                <a:cs typeface="Arial MT"/>
              </a:rPr>
              <a:t>streams</a:t>
            </a:r>
            <a:r>
              <a:rPr sz="2400" spc="50" dirty="0">
                <a:latin typeface="Arial MT"/>
                <a:cs typeface="Arial MT"/>
              </a:rPr>
              <a:t> </a:t>
            </a:r>
            <a:r>
              <a:rPr sz="2400" dirty="0">
                <a:latin typeface="Arial MT"/>
                <a:cs typeface="Arial MT"/>
              </a:rPr>
              <a:t>can</a:t>
            </a:r>
            <a:r>
              <a:rPr sz="2400" spc="45" dirty="0">
                <a:latin typeface="Arial MT"/>
                <a:cs typeface="Arial MT"/>
              </a:rPr>
              <a:t> </a:t>
            </a:r>
            <a:r>
              <a:rPr sz="2400" dirty="0">
                <a:latin typeface="Arial MT"/>
                <a:cs typeface="Arial MT"/>
              </a:rPr>
              <a:t>be</a:t>
            </a:r>
            <a:r>
              <a:rPr sz="2400" spc="50" dirty="0">
                <a:latin typeface="Arial MT"/>
                <a:cs typeface="Arial MT"/>
              </a:rPr>
              <a:t> </a:t>
            </a:r>
            <a:r>
              <a:rPr sz="2400" spc="-10" dirty="0">
                <a:latin typeface="Arial MT"/>
                <a:cs typeface="Arial MT"/>
              </a:rPr>
              <a:t>integrated</a:t>
            </a:r>
            <a:r>
              <a:rPr sz="2400" spc="45" dirty="0">
                <a:latin typeface="Arial MT"/>
                <a:cs typeface="Arial MT"/>
              </a:rPr>
              <a:t> </a:t>
            </a:r>
            <a:r>
              <a:rPr sz="2400" dirty="0">
                <a:latin typeface="Arial MT"/>
                <a:cs typeface="Arial MT"/>
              </a:rPr>
              <a:t>to</a:t>
            </a:r>
            <a:r>
              <a:rPr sz="2400" spc="50" dirty="0">
                <a:latin typeface="Arial MT"/>
                <a:cs typeface="Arial MT"/>
              </a:rPr>
              <a:t> </a:t>
            </a:r>
            <a:r>
              <a:rPr sz="2400" dirty="0">
                <a:latin typeface="Arial MT"/>
                <a:cs typeface="Arial MT"/>
              </a:rPr>
              <a:t>form</a:t>
            </a:r>
            <a:r>
              <a:rPr sz="2400" spc="40" dirty="0">
                <a:latin typeface="Arial MT"/>
                <a:cs typeface="Arial MT"/>
              </a:rPr>
              <a:t> </a:t>
            </a:r>
            <a:r>
              <a:rPr sz="2400" spc="-50" dirty="0">
                <a:latin typeface="Arial MT"/>
                <a:cs typeface="Arial MT"/>
              </a:rPr>
              <a:t>a 	</a:t>
            </a:r>
            <a:r>
              <a:rPr sz="2400" dirty="0">
                <a:latin typeface="Arial MT"/>
                <a:cs typeface="Arial MT"/>
              </a:rPr>
              <a:t>global</a:t>
            </a:r>
            <a:r>
              <a:rPr sz="2400" spc="80" dirty="0">
                <a:latin typeface="Arial MT"/>
                <a:cs typeface="Arial MT"/>
              </a:rPr>
              <a:t> </a:t>
            </a:r>
            <a:r>
              <a:rPr sz="2400" spc="-125" dirty="0">
                <a:latin typeface="Arial MT"/>
                <a:cs typeface="Arial MT"/>
              </a:rPr>
              <a:t>system</a:t>
            </a:r>
            <a:r>
              <a:rPr sz="2400" spc="150" dirty="0">
                <a:latin typeface="Arial MT"/>
                <a:cs typeface="Arial MT"/>
              </a:rPr>
              <a:t> </a:t>
            </a:r>
            <a:r>
              <a:rPr sz="2400" spc="-280" dirty="0">
                <a:latin typeface="Arial MT"/>
                <a:cs typeface="Arial MT"/>
              </a:rPr>
              <a:t>so</a:t>
            </a:r>
            <a:r>
              <a:rPr sz="2400" spc="150" dirty="0">
                <a:latin typeface="Arial MT"/>
                <a:cs typeface="Arial MT"/>
              </a:rPr>
              <a:t> </a:t>
            </a:r>
            <a:r>
              <a:rPr sz="2400" dirty="0">
                <a:latin typeface="Arial MT"/>
                <a:cs typeface="Arial MT"/>
              </a:rPr>
              <a:t>that,</a:t>
            </a:r>
            <a:r>
              <a:rPr sz="2400" spc="150" dirty="0">
                <a:latin typeface="Arial MT"/>
                <a:cs typeface="Arial MT"/>
              </a:rPr>
              <a:t> </a:t>
            </a:r>
            <a:r>
              <a:rPr sz="2400" spc="-50" dirty="0">
                <a:latin typeface="Arial MT"/>
                <a:cs typeface="Arial MT"/>
              </a:rPr>
              <a:t>together,</a:t>
            </a:r>
            <a:r>
              <a:rPr sz="2400" spc="145" dirty="0">
                <a:latin typeface="Arial MT"/>
                <a:cs typeface="Arial MT"/>
              </a:rPr>
              <a:t> </a:t>
            </a:r>
            <a:r>
              <a:rPr sz="2400" dirty="0">
                <a:latin typeface="Arial MT"/>
                <a:cs typeface="Arial MT"/>
              </a:rPr>
              <a:t>they</a:t>
            </a:r>
            <a:r>
              <a:rPr sz="2400" spc="145" dirty="0">
                <a:latin typeface="Arial MT"/>
                <a:cs typeface="Arial MT"/>
              </a:rPr>
              <a:t> </a:t>
            </a:r>
            <a:r>
              <a:rPr sz="2400" dirty="0">
                <a:latin typeface="Arial MT"/>
                <a:cs typeface="Arial MT"/>
              </a:rPr>
              <a:t>provide</a:t>
            </a:r>
            <a:r>
              <a:rPr sz="2400" spc="150" dirty="0">
                <a:latin typeface="Arial MT"/>
                <a:cs typeface="Arial MT"/>
              </a:rPr>
              <a:t> </a:t>
            </a:r>
            <a:r>
              <a:rPr sz="2400" dirty="0">
                <a:latin typeface="Arial MT"/>
                <a:cs typeface="Arial MT"/>
              </a:rPr>
              <a:t>a</a:t>
            </a:r>
            <a:r>
              <a:rPr sz="2400" spc="145" dirty="0">
                <a:latin typeface="Arial MT"/>
                <a:cs typeface="Arial MT"/>
              </a:rPr>
              <a:t> </a:t>
            </a:r>
            <a:r>
              <a:rPr sz="2400" dirty="0">
                <a:latin typeface="Arial MT"/>
                <a:cs typeface="Arial MT"/>
              </a:rPr>
              <a:t>certain</a:t>
            </a:r>
            <a:r>
              <a:rPr sz="2400" spc="145" dirty="0">
                <a:latin typeface="Arial MT"/>
                <a:cs typeface="Arial MT"/>
              </a:rPr>
              <a:t> </a:t>
            </a:r>
            <a:r>
              <a:rPr sz="2400" spc="-80" dirty="0">
                <a:latin typeface="Arial MT"/>
                <a:cs typeface="Arial MT"/>
              </a:rPr>
              <a:t>function.</a:t>
            </a:r>
            <a:r>
              <a:rPr sz="2400" spc="140" dirty="0">
                <a:latin typeface="Arial MT"/>
                <a:cs typeface="Arial MT"/>
              </a:rPr>
              <a:t> </a:t>
            </a:r>
            <a:r>
              <a:rPr sz="2400" spc="-375" dirty="0">
                <a:latin typeface="Arial MT"/>
                <a:cs typeface="Arial MT"/>
              </a:rPr>
              <a:t>To</a:t>
            </a:r>
            <a:r>
              <a:rPr sz="2400" spc="210" dirty="0">
                <a:latin typeface="Arial MT"/>
                <a:cs typeface="Arial MT"/>
              </a:rPr>
              <a:t> </a:t>
            </a:r>
            <a:r>
              <a:rPr sz="2400" dirty="0">
                <a:latin typeface="Arial MT"/>
                <a:cs typeface="Arial MT"/>
              </a:rPr>
              <a:t>this</a:t>
            </a:r>
            <a:r>
              <a:rPr sz="2400" spc="155" dirty="0">
                <a:latin typeface="Arial MT"/>
                <a:cs typeface="Arial MT"/>
              </a:rPr>
              <a:t> </a:t>
            </a:r>
            <a:r>
              <a:rPr sz="2400" spc="-35" dirty="0">
                <a:latin typeface="Arial MT"/>
                <a:cs typeface="Arial MT"/>
              </a:rPr>
              <a:t>end, 	</a:t>
            </a:r>
            <a:r>
              <a:rPr sz="2400" spc="-195" dirty="0">
                <a:latin typeface="Arial MT"/>
                <a:cs typeface="Arial MT"/>
              </a:rPr>
              <a:t>synchronic</a:t>
            </a:r>
            <a:r>
              <a:rPr sz="2400" spc="25" dirty="0">
                <a:latin typeface="Arial MT"/>
                <a:cs typeface="Arial MT"/>
              </a:rPr>
              <a:t> </a:t>
            </a:r>
            <a:r>
              <a:rPr sz="2400" spc="-135" dirty="0">
                <a:latin typeface="Arial MT"/>
                <a:cs typeface="Arial MT"/>
              </a:rPr>
              <a:t>relationships</a:t>
            </a:r>
            <a:r>
              <a:rPr sz="2400" spc="-30" dirty="0">
                <a:latin typeface="Arial MT"/>
                <a:cs typeface="Arial MT"/>
              </a:rPr>
              <a:t> </a:t>
            </a:r>
            <a:r>
              <a:rPr sz="2400" dirty="0">
                <a:latin typeface="Arial MT"/>
                <a:cs typeface="Arial MT"/>
              </a:rPr>
              <a:t>of</a:t>
            </a:r>
            <a:r>
              <a:rPr sz="2400" spc="70" dirty="0">
                <a:latin typeface="Arial MT"/>
                <a:cs typeface="Arial MT"/>
              </a:rPr>
              <a:t> </a:t>
            </a:r>
            <a:r>
              <a:rPr sz="2400" spc="-140" dirty="0">
                <a:latin typeface="Arial MT"/>
                <a:cs typeface="Arial MT"/>
              </a:rPr>
              <a:t>time,</a:t>
            </a:r>
            <a:r>
              <a:rPr sz="2400" spc="10" dirty="0">
                <a:latin typeface="Arial MT"/>
                <a:cs typeface="Arial MT"/>
              </a:rPr>
              <a:t> </a:t>
            </a:r>
            <a:r>
              <a:rPr sz="2400" spc="-165" dirty="0">
                <a:latin typeface="Arial MT"/>
                <a:cs typeface="Arial MT"/>
              </a:rPr>
              <a:t>space,</a:t>
            </a:r>
            <a:r>
              <a:rPr sz="2400" spc="5" dirty="0">
                <a:latin typeface="Arial MT"/>
                <a:cs typeface="Arial MT"/>
              </a:rPr>
              <a:t> </a:t>
            </a:r>
            <a:r>
              <a:rPr sz="2400" spc="-20" dirty="0">
                <a:latin typeface="Arial MT"/>
                <a:cs typeface="Arial MT"/>
              </a:rPr>
              <a:t>and</a:t>
            </a:r>
            <a:r>
              <a:rPr sz="2400" spc="5" dirty="0">
                <a:latin typeface="Arial MT"/>
                <a:cs typeface="Arial MT"/>
              </a:rPr>
              <a:t> </a:t>
            </a:r>
            <a:r>
              <a:rPr sz="2400" spc="-150" dirty="0">
                <a:latin typeface="Arial MT"/>
                <a:cs typeface="Arial MT"/>
              </a:rPr>
              <a:t>content</a:t>
            </a:r>
            <a:r>
              <a:rPr sz="2400" spc="5" dirty="0">
                <a:latin typeface="Arial MT"/>
                <a:cs typeface="Arial MT"/>
              </a:rPr>
              <a:t> </a:t>
            </a:r>
            <a:r>
              <a:rPr sz="2400" dirty="0">
                <a:latin typeface="Arial MT"/>
                <a:cs typeface="Arial MT"/>
              </a:rPr>
              <a:t>are</a:t>
            </a:r>
            <a:r>
              <a:rPr sz="2400" spc="10" dirty="0">
                <a:latin typeface="Arial MT"/>
                <a:cs typeface="Arial MT"/>
              </a:rPr>
              <a:t> </a:t>
            </a:r>
            <a:r>
              <a:rPr sz="2400" spc="-70" dirty="0">
                <a:latin typeface="Arial MT"/>
                <a:cs typeface="Arial MT"/>
              </a:rPr>
              <a:t>created</a:t>
            </a:r>
            <a:r>
              <a:rPr sz="2400" dirty="0">
                <a:latin typeface="Arial MT"/>
                <a:cs typeface="Arial MT"/>
              </a:rPr>
              <a:t> </a:t>
            </a:r>
            <a:r>
              <a:rPr sz="2400" spc="-110" dirty="0">
                <a:latin typeface="Arial MT"/>
                <a:cs typeface="Arial MT"/>
              </a:rPr>
              <a:t>between</a:t>
            </a:r>
            <a:r>
              <a:rPr sz="2400" spc="20" dirty="0">
                <a:latin typeface="Arial MT"/>
                <a:cs typeface="Arial MT"/>
              </a:rPr>
              <a:t> </a:t>
            </a:r>
            <a:r>
              <a:rPr sz="2400" spc="-190" dirty="0">
                <a:latin typeface="Arial MT"/>
                <a:cs typeface="Arial MT"/>
              </a:rPr>
              <a:t>them.</a:t>
            </a:r>
            <a:r>
              <a:rPr sz="2400" spc="25" dirty="0">
                <a:latin typeface="Arial MT"/>
                <a:cs typeface="Arial MT"/>
              </a:rPr>
              <a:t> </a:t>
            </a:r>
            <a:r>
              <a:rPr sz="2400" spc="-50" dirty="0">
                <a:latin typeface="Arial MT"/>
                <a:cs typeface="Arial MT"/>
              </a:rPr>
              <a:t>A 	</a:t>
            </a:r>
            <a:r>
              <a:rPr sz="2400" spc="-20" dirty="0">
                <a:latin typeface="Arial MT"/>
                <a:cs typeface="Arial MT"/>
              </a:rPr>
              <a:t>word</a:t>
            </a:r>
            <a:r>
              <a:rPr sz="2400" spc="-150" dirty="0">
                <a:latin typeface="Arial MT"/>
                <a:cs typeface="Arial MT"/>
              </a:rPr>
              <a:t> </a:t>
            </a:r>
            <a:r>
              <a:rPr sz="2400" spc="-165" dirty="0">
                <a:latin typeface="Arial MT"/>
                <a:cs typeface="Arial MT"/>
              </a:rPr>
              <a:t>processor</a:t>
            </a:r>
            <a:r>
              <a:rPr sz="2400" dirty="0">
                <a:latin typeface="Arial MT"/>
                <a:cs typeface="Arial MT"/>
              </a:rPr>
              <a:t> </a:t>
            </a:r>
            <a:r>
              <a:rPr sz="2400" spc="-20" dirty="0">
                <a:latin typeface="Arial MT"/>
                <a:cs typeface="Arial MT"/>
              </a:rPr>
              <a:t>that</a:t>
            </a:r>
            <a:r>
              <a:rPr sz="2400" spc="-95" dirty="0">
                <a:latin typeface="Arial MT"/>
                <a:cs typeface="Arial MT"/>
              </a:rPr>
              <a:t> </a:t>
            </a:r>
            <a:r>
              <a:rPr sz="2400" spc="-145" dirty="0">
                <a:latin typeface="Arial MT"/>
                <a:cs typeface="Arial MT"/>
              </a:rPr>
              <a:t>supports</a:t>
            </a:r>
            <a:r>
              <a:rPr sz="2400" spc="-25" dirty="0">
                <a:latin typeface="Arial MT"/>
                <a:cs typeface="Arial MT"/>
              </a:rPr>
              <a:t> text,</a:t>
            </a:r>
            <a:r>
              <a:rPr sz="2400" spc="-45" dirty="0">
                <a:latin typeface="Arial MT"/>
                <a:cs typeface="Arial MT"/>
              </a:rPr>
              <a:t> </a:t>
            </a:r>
            <a:r>
              <a:rPr sz="2400" spc="-165" dirty="0">
                <a:latin typeface="Arial MT"/>
                <a:cs typeface="Arial MT"/>
              </a:rPr>
              <a:t>spreadsheets,</a:t>
            </a:r>
            <a:r>
              <a:rPr sz="2400" dirty="0">
                <a:latin typeface="Arial MT"/>
                <a:cs typeface="Arial MT"/>
              </a:rPr>
              <a:t> </a:t>
            </a:r>
            <a:r>
              <a:rPr sz="2400" spc="-10" dirty="0">
                <a:latin typeface="Arial MT"/>
                <a:cs typeface="Arial MT"/>
              </a:rPr>
              <a:t>and</a:t>
            </a:r>
            <a:r>
              <a:rPr sz="2400" spc="-45" dirty="0">
                <a:latin typeface="Arial MT"/>
                <a:cs typeface="Arial MT"/>
              </a:rPr>
              <a:t> </a:t>
            </a:r>
            <a:r>
              <a:rPr sz="2400" spc="-110" dirty="0">
                <a:latin typeface="Arial MT"/>
                <a:cs typeface="Arial MT"/>
              </a:rPr>
              <a:t>graphics</a:t>
            </a:r>
            <a:r>
              <a:rPr sz="2400" spc="-45" dirty="0">
                <a:latin typeface="Arial MT"/>
                <a:cs typeface="Arial MT"/>
              </a:rPr>
              <a:t> </a:t>
            </a:r>
            <a:r>
              <a:rPr sz="2400" spc="-145" dirty="0">
                <a:latin typeface="Arial MT"/>
                <a:cs typeface="Arial MT"/>
              </a:rPr>
              <a:t>does</a:t>
            </a:r>
            <a:r>
              <a:rPr sz="2400" spc="-20" dirty="0">
                <a:latin typeface="Arial MT"/>
                <a:cs typeface="Arial MT"/>
              </a:rPr>
              <a:t> </a:t>
            </a:r>
            <a:r>
              <a:rPr sz="2400" spc="-85" dirty="0">
                <a:latin typeface="Arial MT"/>
                <a:cs typeface="Arial MT"/>
              </a:rPr>
              <a:t>not</a:t>
            </a:r>
            <a:r>
              <a:rPr sz="2400" spc="-45" dirty="0">
                <a:latin typeface="Arial MT"/>
                <a:cs typeface="Arial MT"/>
              </a:rPr>
              <a:t> </a:t>
            </a:r>
            <a:r>
              <a:rPr sz="2400" spc="-135" dirty="0">
                <a:latin typeface="Arial MT"/>
                <a:cs typeface="Arial MT"/>
              </a:rPr>
              <a:t>meet</a:t>
            </a:r>
            <a:r>
              <a:rPr sz="2400" spc="-30" dirty="0">
                <a:latin typeface="Arial MT"/>
                <a:cs typeface="Arial MT"/>
              </a:rPr>
              <a:t> </a:t>
            </a:r>
            <a:r>
              <a:rPr sz="2400" spc="-25" dirty="0">
                <a:latin typeface="Arial MT"/>
                <a:cs typeface="Arial MT"/>
              </a:rPr>
              <a:t>the 	</a:t>
            </a:r>
            <a:r>
              <a:rPr sz="2400" spc="-55" dirty="0">
                <a:latin typeface="Arial MT"/>
                <a:cs typeface="Arial MT"/>
              </a:rPr>
              <a:t>integration</a:t>
            </a:r>
            <a:r>
              <a:rPr sz="2400" spc="10" dirty="0">
                <a:latin typeface="Arial MT"/>
                <a:cs typeface="Arial MT"/>
              </a:rPr>
              <a:t> </a:t>
            </a:r>
            <a:r>
              <a:rPr sz="2400" spc="-60" dirty="0">
                <a:latin typeface="Arial MT"/>
                <a:cs typeface="Arial MT"/>
              </a:rPr>
              <a:t>criterion</a:t>
            </a:r>
            <a:r>
              <a:rPr sz="2400" spc="50" dirty="0">
                <a:latin typeface="Arial MT"/>
                <a:cs typeface="Arial MT"/>
              </a:rPr>
              <a:t> </a:t>
            </a:r>
            <a:r>
              <a:rPr sz="2400" spc="-265" dirty="0">
                <a:latin typeface="Arial MT"/>
                <a:cs typeface="Arial MT"/>
              </a:rPr>
              <a:t>unless</a:t>
            </a:r>
            <a:r>
              <a:rPr sz="2400" spc="100" dirty="0">
                <a:latin typeface="Arial MT"/>
                <a:cs typeface="Arial MT"/>
              </a:rPr>
              <a:t> </a:t>
            </a:r>
            <a:r>
              <a:rPr sz="2400" dirty="0">
                <a:latin typeface="Arial MT"/>
                <a:cs typeface="Arial MT"/>
              </a:rPr>
              <a:t>it</a:t>
            </a:r>
            <a:r>
              <a:rPr sz="2400" spc="55" dirty="0">
                <a:latin typeface="Arial MT"/>
                <a:cs typeface="Arial MT"/>
              </a:rPr>
              <a:t> </a:t>
            </a:r>
            <a:r>
              <a:rPr sz="2400" spc="-70" dirty="0">
                <a:latin typeface="Arial MT"/>
                <a:cs typeface="Arial MT"/>
              </a:rPr>
              <a:t>allows</a:t>
            </a:r>
            <a:r>
              <a:rPr sz="2400" spc="55" dirty="0">
                <a:latin typeface="Arial MT"/>
                <a:cs typeface="Arial MT"/>
              </a:rPr>
              <a:t> </a:t>
            </a:r>
            <a:r>
              <a:rPr sz="2400" spc="-95" dirty="0">
                <a:latin typeface="Arial MT"/>
                <a:cs typeface="Arial MT"/>
              </a:rPr>
              <a:t>program-</a:t>
            </a:r>
            <a:r>
              <a:rPr sz="2400" spc="-75" dirty="0">
                <a:latin typeface="Arial MT"/>
                <a:cs typeface="Arial MT"/>
              </a:rPr>
              <a:t>supported</a:t>
            </a:r>
            <a:r>
              <a:rPr sz="2400" spc="55" dirty="0">
                <a:latin typeface="Arial MT"/>
                <a:cs typeface="Arial MT"/>
              </a:rPr>
              <a:t> </a:t>
            </a:r>
            <a:r>
              <a:rPr sz="2400" spc="-114" dirty="0">
                <a:latin typeface="Arial MT"/>
                <a:cs typeface="Arial MT"/>
              </a:rPr>
              <a:t>references</a:t>
            </a:r>
            <a:r>
              <a:rPr sz="2400" spc="55" dirty="0">
                <a:latin typeface="Arial MT"/>
                <a:cs typeface="Arial MT"/>
              </a:rPr>
              <a:t> </a:t>
            </a:r>
            <a:r>
              <a:rPr sz="2400" spc="-85" dirty="0">
                <a:latin typeface="Arial MT"/>
                <a:cs typeface="Arial MT"/>
              </a:rPr>
              <a:t>between</a:t>
            </a:r>
            <a:r>
              <a:rPr sz="2400" spc="55" dirty="0">
                <a:latin typeface="Arial MT"/>
                <a:cs typeface="Arial MT"/>
              </a:rPr>
              <a:t> </a:t>
            </a:r>
            <a:r>
              <a:rPr sz="2400" spc="-25" dirty="0">
                <a:latin typeface="Arial MT"/>
                <a:cs typeface="Arial MT"/>
              </a:rPr>
              <a:t>the 	</a:t>
            </a:r>
            <a:r>
              <a:rPr sz="2400" dirty="0">
                <a:latin typeface="Arial MT"/>
                <a:cs typeface="Arial MT"/>
              </a:rPr>
              <a:t>data.</a:t>
            </a:r>
            <a:r>
              <a:rPr sz="2400" spc="-85" dirty="0">
                <a:latin typeface="Arial MT"/>
                <a:cs typeface="Arial MT"/>
              </a:rPr>
              <a:t> </a:t>
            </a:r>
            <a:r>
              <a:rPr sz="2400" dirty="0">
                <a:latin typeface="Arial MT"/>
                <a:cs typeface="Arial MT"/>
              </a:rPr>
              <a:t>We</a:t>
            </a:r>
            <a:r>
              <a:rPr sz="2400" spc="-15" dirty="0">
                <a:latin typeface="Arial MT"/>
                <a:cs typeface="Arial MT"/>
              </a:rPr>
              <a:t> </a:t>
            </a:r>
            <a:r>
              <a:rPr sz="2400" spc="-135" dirty="0">
                <a:latin typeface="Arial MT"/>
                <a:cs typeface="Arial MT"/>
              </a:rPr>
              <a:t>achieve</a:t>
            </a:r>
            <a:r>
              <a:rPr sz="2400" spc="-25" dirty="0">
                <a:latin typeface="Arial MT"/>
                <a:cs typeface="Arial MT"/>
              </a:rPr>
              <a:t> </a:t>
            </a:r>
            <a:r>
              <a:rPr sz="2400" dirty="0">
                <a:latin typeface="Arial MT"/>
                <a:cs typeface="Arial MT"/>
              </a:rPr>
              <a:t>a</a:t>
            </a:r>
            <a:r>
              <a:rPr sz="2400" spc="-35" dirty="0">
                <a:latin typeface="Arial MT"/>
                <a:cs typeface="Arial MT"/>
              </a:rPr>
              <a:t> </a:t>
            </a:r>
            <a:r>
              <a:rPr sz="2400" spc="-140" dirty="0">
                <a:latin typeface="Arial MT"/>
                <a:cs typeface="Arial MT"/>
              </a:rPr>
              <a:t>high</a:t>
            </a:r>
            <a:r>
              <a:rPr sz="2400" spc="-25" dirty="0">
                <a:latin typeface="Arial MT"/>
                <a:cs typeface="Arial MT"/>
              </a:rPr>
              <a:t> </a:t>
            </a:r>
            <a:r>
              <a:rPr sz="2400" spc="-60" dirty="0">
                <a:latin typeface="Arial MT"/>
                <a:cs typeface="Arial MT"/>
              </a:rPr>
              <a:t>degree</a:t>
            </a:r>
            <a:r>
              <a:rPr sz="2400" spc="-25" dirty="0">
                <a:latin typeface="Arial MT"/>
                <a:cs typeface="Arial MT"/>
              </a:rPr>
              <a:t> </a:t>
            </a:r>
            <a:r>
              <a:rPr sz="2400" dirty="0">
                <a:latin typeface="Arial MT"/>
                <a:cs typeface="Arial MT"/>
              </a:rPr>
              <a:t>of</a:t>
            </a:r>
            <a:r>
              <a:rPr sz="2400" spc="40" dirty="0">
                <a:latin typeface="Arial MT"/>
                <a:cs typeface="Arial MT"/>
              </a:rPr>
              <a:t> </a:t>
            </a:r>
            <a:r>
              <a:rPr sz="2400" spc="-75" dirty="0">
                <a:latin typeface="Arial MT"/>
                <a:cs typeface="Arial MT"/>
              </a:rPr>
              <a:t>integration</a:t>
            </a:r>
            <a:r>
              <a:rPr sz="2400" spc="-30" dirty="0">
                <a:latin typeface="Arial MT"/>
                <a:cs typeface="Arial MT"/>
              </a:rPr>
              <a:t> </a:t>
            </a:r>
            <a:r>
              <a:rPr sz="2400" spc="-75" dirty="0">
                <a:latin typeface="Arial MT"/>
                <a:cs typeface="Arial MT"/>
              </a:rPr>
              <a:t>only</a:t>
            </a:r>
            <a:r>
              <a:rPr sz="2400" spc="-20" dirty="0">
                <a:latin typeface="Arial MT"/>
                <a:cs typeface="Arial MT"/>
              </a:rPr>
              <a:t> </a:t>
            </a:r>
            <a:r>
              <a:rPr sz="2400" spc="60" dirty="0">
                <a:latin typeface="Arial MT"/>
                <a:cs typeface="Arial MT"/>
              </a:rPr>
              <a:t>if</a:t>
            </a:r>
            <a:r>
              <a:rPr sz="2400" spc="35" dirty="0">
                <a:latin typeface="Arial MT"/>
                <a:cs typeface="Arial MT"/>
              </a:rPr>
              <a:t> </a:t>
            </a:r>
            <a:r>
              <a:rPr sz="2400" spc="-120" dirty="0">
                <a:latin typeface="Arial MT"/>
                <a:cs typeface="Arial MT"/>
              </a:rPr>
              <a:t>the</a:t>
            </a:r>
            <a:r>
              <a:rPr sz="2400" spc="-25" dirty="0">
                <a:latin typeface="Arial MT"/>
                <a:cs typeface="Arial MT"/>
              </a:rPr>
              <a:t> </a:t>
            </a:r>
            <a:r>
              <a:rPr sz="2400" spc="-75" dirty="0">
                <a:latin typeface="Arial MT"/>
                <a:cs typeface="Arial MT"/>
              </a:rPr>
              <a:t>application</a:t>
            </a:r>
            <a:r>
              <a:rPr sz="2400" spc="-25" dirty="0">
                <a:latin typeface="Arial MT"/>
                <a:cs typeface="Arial MT"/>
              </a:rPr>
              <a:t> </a:t>
            </a:r>
            <a:r>
              <a:rPr sz="2400" spc="-190" dirty="0">
                <a:latin typeface="Arial MT"/>
                <a:cs typeface="Arial MT"/>
              </a:rPr>
              <a:t>is</a:t>
            </a:r>
            <a:r>
              <a:rPr sz="2400" spc="25" dirty="0">
                <a:latin typeface="Arial MT"/>
                <a:cs typeface="Arial MT"/>
              </a:rPr>
              <a:t> </a:t>
            </a:r>
            <a:r>
              <a:rPr sz="2400" spc="-10" dirty="0">
                <a:latin typeface="Arial MT"/>
                <a:cs typeface="Arial MT"/>
              </a:rPr>
              <a:t>capable 	</a:t>
            </a:r>
            <a:r>
              <a:rPr sz="2400" spc="-70" dirty="0">
                <a:latin typeface="Arial MT"/>
                <a:cs typeface="Arial MT"/>
              </a:rPr>
              <a:t>of,</a:t>
            </a:r>
            <a:r>
              <a:rPr sz="2400" spc="-100" dirty="0">
                <a:latin typeface="Arial MT"/>
                <a:cs typeface="Arial MT"/>
              </a:rPr>
              <a:t> </a:t>
            </a:r>
            <a:r>
              <a:rPr sz="2400" dirty="0">
                <a:latin typeface="Arial MT"/>
                <a:cs typeface="Arial MT"/>
              </a:rPr>
              <a:t>for</a:t>
            </a:r>
            <a:r>
              <a:rPr sz="2400" spc="-165" dirty="0">
                <a:latin typeface="Arial MT"/>
                <a:cs typeface="Arial MT"/>
              </a:rPr>
              <a:t> </a:t>
            </a:r>
            <a:r>
              <a:rPr sz="2400" spc="-140" dirty="0">
                <a:latin typeface="Arial MT"/>
                <a:cs typeface="Arial MT"/>
              </a:rPr>
              <a:t>example,</a:t>
            </a:r>
            <a:r>
              <a:rPr sz="2400" spc="-25" dirty="0">
                <a:latin typeface="Arial MT"/>
                <a:cs typeface="Arial MT"/>
              </a:rPr>
              <a:t> </a:t>
            </a:r>
            <a:r>
              <a:rPr sz="2400" spc="-90" dirty="0">
                <a:latin typeface="Arial MT"/>
                <a:cs typeface="Arial MT"/>
              </a:rPr>
              <a:t>updating</a:t>
            </a:r>
            <a:r>
              <a:rPr sz="2400" spc="-40" dirty="0">
                <a:latin typeface="Arial MT"/>
                <a:cs typeface="Arial MT"/>
              </a:rPr>
              <a:t> </a:t>
            </a:r>
            <a:r>
              <a:rPr sz="2400" spc="-130" dirty="0">
                <a:latin typeface="Arial MT"/>
                <a:cs typeface="Arial MT"/>
              </a:rPr>
              <a:t>graphics</a:t>
            </a:r>
            <a:r>
              <a:rPr sz="2400" spc="10" dirty="0">
                <a:latin typeface="Arial MT"/>
                <a:cs typeface="Arial MT"/>
              </a:rPr>
              <a:t> </a:t>
            </a:r>
            <a:r>
              <a:rPr sz="2400" spc="-85" dirty="0">
                <a:latin typeface="Arial MT"/>
                <a:cs typeface="Arial MT"/>
              </a:rPr>
              <a:t>and</a:t>
            </a:r>
            <a:r>
              <a:rPr sz="2400" spc="-5" dirty="0">
                <a:latin typeface="Arial MT"/>
                <a:cs typeface="Arial MT"/>
              </a:rPr>
              <a:t> </a:t>
            </a:r>
            <a:r>
              <a:rPr sz="2400" spc="-30" dirty="0">
                <a:latin typeface="Arial MT"/>
                <a:cs typeface="Arial MT"/>
              </a:rPr>
              <a:t>text</a:t>
            </a:r>
            <a:r>
              <a:rPr sz="2400" spc="-5" dirty="0">
                <a:latin typeface="Arial MT"/>
                <a:cs typeface="Arial MT"/>
              </a:rPr>
              <a:t> </a:t>
            </a:r>
            <a:r>
              <a:rPr sz="2400" spc="-204" dirty="0">
                <a:latin typeface="Arial MT"/>
                <a:cs typeface="Arial MT"/>
              </a:rPr>
              <a:t>elements</a:t>
            </a:r>
            <a:r>
              <a:rPr sz="2400" spc="40" dirty="0">
                <a:latin typeface="Arial MT"/>
                <a:cs typeface="Arial MT"/>
              </a:rPr>
              <a:t> </a:t>
            </a:r>
            <a:r>
              <a:rPr sz="2400" spc="-95" dirty="0">
                <a:latin typeface="Arial MT"/>
                <a:cs typeface="Arial MT"/>
              </a:rPr>
              <a:t>automatically</a:t>
            </a:r>
            <a:r>
              <a:rPr sz="2400" dirty="0">
                <a:latin typeface="Arial MT"/>
                <a:cs typeface="Arial MT"/>
              </a:rPr>
              <a:t> </a:t>
            </a:r>
            <a:r>
              <a:rPr sz="2400" spc="-270" dirty="0">
                <a:latin typeface="Arial MT"/>
                <a:cs typeface="Arial MT"/>
              </a:rPr>
              <a:t>as</a:t>
            </a:r>
            <a:r>
              <a:rPr sz="2400" spc="100" dirty="0">
                <a:latin typeface="Arial MT"/>
                <a:cs typeface="Arial MT"/>
              </a:rPr>
              <a:t> </a:t>
            </a:r>
            <a:r>
              <a:rPr sz="2400" spc="-270" dirty="0">
                <a:latin typeface="Arial MT"/>
                <a:cs typeface="Arial MT"/>
              </a:rPr>
              <a:t>soon</a:t>
            </a:r>
            <a:r>
              <a:rPr sz="2400" spc="105" dirty="0">
                <a:latin typeface="Arial MT"/>
                <a:cs typeface="Arial MT"/>
              </a:rPr>
              <a:t> </a:t>
            </a:r>
            <a:r>
              <a:rPr sz="2400" spc="-270" dirty="0">
                <a:latin typeface="Arial MT"/>
                <a:cs typeface="Arial MT"/>
              </a:rPr>
              <a:t>as</a:t>
            </a:r>
            <a:r>
              <a:rPr sz="2400" spc="105" dirty="0">
                <a:latin typeface="Arial MT"/>
                <a:cs typeface="Arial MT"/>
              </a:rPr>
              <a:t> </a:t>
            </a:r>
            <a:r>
              <a:rPr sz="2400" spc="-25" dirty="0">
                <a:latin typeface="Arial MT"/>
                <a:cs typeface="Arial MT"/>
              </a:rPr>
              <a:t>the 	</a:t>
            </a:r>
            <a:r>
              <a:rPr sz="2400" spc="-204" dirty="0">
                <a:latin typeface="Arial MT"/>
                <a:cs typeface="Arial MT"/>
              </a:rPr>
              <a:t>contents</a:t>
            </a:r>
            <a:r>
              <a:rPr sz="2400" spc="-15" dirty="0">
                <a:latin typeface="Arial MT"/>
                <a:cs typeface="Arial MT"/>
              </a:rPr>
              <a:t> </a:t>
            </a:r>
            <a:r>
              <a:rPr sz="2400" dirty="0">
                <a:latin typeface="Arial MT"/>
                <a:cs typeface="Arial MT"/>
              </a:rPr>
              <a:t>of</a:t>
            </a:r>
            <a:r>
              <a:rPr sz="2400" spc="45" dirty="0">
                <a:latin typeface="Arial MT"/>
                <a:cs typeface="Arial MT"/>
              </a:rPr>
              <a:t> </a:t>
            </a:r>
            <a:r>
              <a:rPr sz="2400" spc="-155" dirty="0">
                <a:latin typeface="Arial MT"/>
                <a:cs typeface="Arial MT"/>
              </a:rPr>
              <a:t>the</a:t>
            </a:r>
            <a:r>
              <a:rPr sz="2400" spc="-10" dirty="0">
                <a:latin typeface="Arial MT"/>
                <a:cs typeface="Arial MT"/>
              </a:rPr>
              <a:t> </a:t>
            </a:r>
            <a:r>
              <a:rPr sz="2400" spc="-35" dirty="0">
                <a:latin typeface="Arial MT"/>
                <a:cs typeface="Arial MT"/>
              </a:rPr>
              <a:t>related</a:t>
            </a:r>
            <a:r>
              <a:rPr sz="2400" spc="-15" dirty="0">
                <a:latin typeface="Arial MT"/>
                <a:cs typeface="Arial MT"/>
              </a:rPr>
              <a:t> </a:t>
            </a:r>
            <a:r>
              <a:rPr sz="2400" spc="-150" dirty="0">
                <a:latin typeface="Arial MT"/>
                <a:cs typeface="Arial MT"/>
              </a:rPr>
              <a:t>spreadsheet</a:t>
            </a:r>
            <a:r>
              <a:rPr sz="2400" spc="-15" dirty="0">
                <a:latin typeface="Arial MT"/>
                <a:cs typeface="Arial MT"/>
              </a:rPr>
              <a:t> </a:t>
            </a:r>
            <a:r>
              <a:rPr sz="2400" spc="-110" dirty="0">
                <a:latin typeface="Arial MT"/>
                <a:cs typeface="Arial MT"/>
              </a:rPr>
              <a:t>cell</a:t>
            </a:r>
            <a:r>
              <a:rPr sz="2400" spc="-15" dirty="0">
                <a:latin typeface="Arial MT"/>
                <a:cs typeface="Arial MT"/>
              </a:rPr>
              <a:t> </a:t>
            </a:r>
            <a:r>
              <a:rPr sz="2400" spc="-60" dirty="0">
                <a:latin typeface="Arial MT"/>
                <a:cs typeface="Arial MT"/>
              </a:rPr>
              <a:t>changes.</a:t>
            </a:r>
            <a:endParaRPr sz="2400">
              <a:latin typeface="Arial MT"/>
              <a:cs typeface="Arial MT"/>
            </a:endParaRPr>
          </a:p>
        </p:txBody>
      </p:sp>
      <p:sp>
        <p:nvSpPr>
          <p:cNvPr id="5" name="Footer Placeholder 4">
            <a:extLst>
              <a:ext uri="{FF2B5EF4-FFF2-40B4-BE49-F238E27FC236}">
                <a16:creationId xmlns:a16="http://schemas.microsoft.com/office/drawing/2014/main" id="{32D95CD0-5A3B-4688-BD07-2FCC6AB4B8F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6616500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599480"/>
            <a:ext cx="6291064"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Path Loss in Wireless Channels</a:t>
            </a:r>
            <a:endParaRPr lang="en-US" sz="3667" dirty="0"/>
          </a:p>
        </p:txBody>
      </p:sp>
      <p:pic>
        <p:nvPicPr>
          <p:cNvPr id="3" name="Image 0" descr="preencoded.png"/>
          <p:cNvPicPr>
            <a:picLocks noChangeAspect="1"/>
          </p:cNvPicPr>
          <p:nvPr/>
        </p:nvPicPr>
        <p:blipFill>
          <a:blip r:embed="rId3"/>
          <a:stretch>
            <a:fillRect/>
          </a:stretch>
        </p:blipFill>
        <p:spPr>
          <a:xfrm>
            <a:off x="2729012" y="1585120"/>
            <a:ext cx="1335882" cy="1130994"/>
          </a:xfrm>
          <a:prstGeom prst="rect">
            <a:avLst/>
          </a:prstGeom>
        </p:spPr>
      </p:pic>
      <p:sp>
        <p:nvSpPr>
          <p:cNvPr id="4" name="Text 1"/>
          <p:cNvSpPr/>
          <p:nvPr/>
        </p:nvSpPr>
        <p:spPr>
          <a:xfrm>
            <a:off x="3334644" y="2090837"/>
            <a:ext cx="124619" cy="398859"/>
          </a:xfrm>
          <a:prstGeom prst="rect">
            <a:avLst/>
          </a:prstGeom>
          <a:noFill/>
          <a:ln/>
        </p:spPr>
        <p:txBody>
          <a:bodyPr wrap="none" lIns="0" tIns="0" rIns="0" bIns="0" rtlCol="0" anchor="t"/>
          <a:lstStyle/>
          <a:p>
            <a:pPr algn="ctr">
              <a:lnSpc>
                <a:spcPts val="3125"/>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1</a:t>
            </a:r>
            <a:endParaRPr lang="en-US" sz="1958" dirty="0"/>
          </a:p>
        </p:txBody>
      </p:sp>
      <p:sp>
        <p:nvSpPr>
          <p:cNvPr id="5" name="Text 2"/>
          <p:cNvSpPr/>
          <p:nvPr/>
        </p:nvSpPr>
        <p:spPr>
          <a:xfrm>
            <a:off x="4264323" y="1784549"/>
            <a:ext cx="2346821" cy="293291"/>
          </a:xfrm>
          <a:prstGeom prst="rect">
            <a:avLst/>
          </a:prstGeom>
          <a:noFill/>
          <a:ln/>
        </p:spPr>
        <p:txBody>
          <a:bodyPr wrap="none" lIns="0" tIns="0" rIns="0" bIns="0" rtlCol="0" anchor="t"/>
          <a:lstStyle/>
          <a:p>
            <a:pPr>
              <a:lnSpc>
                <a:spcPts val="2292"/>
              </a:lnSpc>
            </a:pPr>
            <a:r>
              <a:rPr lang="en-US" sz="1833" kern="0" spc="-37" dirty="0">
                <a:solidFill>
                  <a:schemeClr val="bg1"/>
                </a:solidFill>
                <a:latin typeface="Source Serif Pro Semi Bold" pitchFamily="34" charset="0"/>
                <a:ea typeface="Source Serif Pro Semi Bold" pitchFamily="34" charset="-122"/>
                <a:cs typeface="Source Serif Pro Semi Bold" pitchFamily="34" charset="-120"/>
              </a:rPr>
              <a:t>Distance</a:t>
            </a:r>
            <a:endParaRPr lang="en-US" sz="1833" dirty="0">
              <a:solidFill>
                <a:schemeClr val="bg1"/>
              </a:solidFill>
            </a:endParaRPr>
          </a:p>
        </p:txBody>
      </p:sp>
      <p:sp>
        <p:nvSpPr>
          <p:cNvPr id="6" name="Text 3"/>
          <p:cNvSpPr/>
          <p:nvPr/>
        </p:nvSpPr>
        <p:spPr>
          <a:xfrm>
            <a:off x="4264323" y="2197497"/>
            <a:ext cx="3161109" cy="319187"/>
          </a:xfrm>
          <a:prstGeom prst="rect">
            <a:avLst/>
          </a:prstGeom>
          <a:noFill/>
          <a:ln/>
        </p:spPr>
        <p:txBody>
          <a:bodyPr wrap="non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Signal strength decreases with distance.</a:t>
            </a:r>
            <a:endParaRPr lang="en-US" sz="1542" dirty="0">
              <a:solidFill>
                <a:schemeClr val="bg1"/>
              </a:solidFill>
            </a:endParaRPr>
          </a:p>
        </p:txBody>
      </p:sp>
      <p:sp>
        <p:nvSpPr>
          <p:cNvPr id="7" name="Shape 4"/>
          <p:cNvSpPr/>
          <p:nvPr/>
        </p:nvSpPr>
        <p:spPr>
          <a:xfrm>
            <a:off x="4114701" y="2728318"/>
            <a:ext cx="7329388" cy="12700"/>
          </a:xfrm>
          <a:prstGeom prst="roundRect">
            <a:avLst>
              <a:gd name="adj" fmla="val 659712"/>
            </a:avLst>
          </a:prstGeom>
          <a:solidFill>
            <a:srgbClr val="DABADD"/>
          </a:solidFill>
          <a:ln/>
        </p:spPr>
      </p:sp>
      <p:pic>
        <p:nvPicPr>
          <p:cNvPr id="8" name="Image 1" descr="preencoded.png"/>
          <p:cNvPicPr>
            <a:picLocks noChangeAspect="1"/>
          </p:cNvPicPr>
          <p:nvPr/>
        </p:nvPicPr>
        <p:blipFill>
          <a:blip r:embed="rId4"/>
          <a:stretch>
            <a:fillRect/>
          </a:stretch>
        </p:blipFill>
        <p:spPr>
          <a:xfrm>
            <a:off x="2061071" y="2765921"/>
            <a:ext cx="2671862" cy="1130994"/>
          </a:xfrm>
          <a:prstGeom prst="rect">
            <a:avLst/>
          </a:prstGeom>
        </p:spPr>
      </p:pic>
      <p:sp>
        <p:nvSpPr>
          <p:cNvPr id="9" name="Text 5"/>
          <p:cNvSpPr/>
          <p:nvPr/>
        </p:nvSpPr>
        <p:spPr>
          <a:xfrm>
            <a:off x="3334644" y="3131940"/>
            <a:ext cx="124619" cy="398859"/>
          </a:xfrm>
          <a:prstGeom prst="rect">
            <a:avLst/>
          </a:prstGeom>
          <a:noFill/>
          <a:ln/>
        </p:spPr>
        <p:txBody>
          <a:bodyPr wrap="none" lIns="0" tIns="0" rIns="0" bIns="0" rtlCol="0" anchor="t"/>
          <a:lstStyle/>
          <a:p>
            <a:pPr algn="ctr">
              <a:lnSpc>
                <a:spcPts val="3125"/>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2</a:t>
            </a:r>
            <a:endParaRPr lang="en-US" sz="1958" dirty="0"/>
          </a:p>
        </p:txBody>
      </p:sp>
      <p:sp>
        <p:nvSpPr>
          <p:cNvPr id="10" name="Text 6"/>
          <p:cNvSpPr/>
          <p:nvPr/>
        </p:nvSpPr>
        <p:spPr>
          <a:xfrm>
            <a:off x="4932363" y="2965351"/>
            <a:ext cx="2346821" cy="293291"/>
          </a:xfrm>
          <a:prstGeom prst="rect">
            <a:avLst/>
          </a:prstGeom>
          <a:noFill/>
          <a:ln/>
        </p:spPr>
        <p:txBody>
          <a:bodyPr wrap="none" lIns="0" tIns="0" rIns="0" bIns="0" rtlCol="0" anchor="t"/>
          <a:lstStyle/>
          <a:p>
            <a:pPr>
              <a:lnSpc>
                <a:spcPts val="2292"/>
              </a:lnSpc>
            </a:pPr>
            <a:r>
              <a:rPr lang="en-US" sz="1833" kern="0" spc="-37" dirty="0">
                <a:solidFill>
                  <a:schemeClr val="bg1"/>
                </a:solidFill>
                <a:latin typeface="Source Serif Pro Semi Bold" pitchFamily="34" charset="0"/>
                <a:ea typeface="Source Serif Pro Semi Bold" pitchFamily="34" charset="-122"/>
                <a:cs typeface="Source Serif Pro Semi Bold" pitchFamily="34" charset="-120"/>
              </a:rPr>
              <a:t>Frequency</a:t>
            </a:r>
            <a:endParaRPr lang="en-US" sz="1833" dirty="0">
              <a:solidFill>
                <a:schemeClr val="bg1"/>
              </a:solidFill>
            </a:endParaRPr>
          </a:p>
        </p:txBody>
      </p:sp>
      <p:sp>
        <p:nvSpPr>
          <p:cNvPr id="11" name="Text 7"/>
          <p:cNvSpPr/>
          <p:nvPr/>
        </p:nvSpPr>
        <p:spPr>
          <a:xfrm>
            <a:off x="4932363" y="3378299"/>
            <a:ext cx="3654921" cy="319187"/>
          </a:xfrm>
          <a:prstGeom prst="rect">
            <a:avLst/>
          </a:prstGeom>
          <a:noFill/>
          <a:ln/>
        </p:spPr>
        <p:txBody>
          <a:bodyPr wrap="non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Higher frequencies experience more path loss.</a:t>
            </a:r>
            <a:endParaRPr lang="en-US" sz="1542" dirty="0">
              <a:solidFill>
                <a:schemeClr val="bg1"/>
              </a:solidFill>
            </a:endParaRPr>
          </a:p>
        </p:txBody>
      </p:sp>
      <p:sp>
        <p:nvSpPr>
          <p:cNvPr id="12" name="Shape 8"/>
          <p:cNvSpPr/>
          <p:nvPr/>
        </p:nvSpPr>
        <p:spPr>
          <a:xfrm>
            <a:off x="4782741" y="3909119"/>
            <a:ext cx="6661348" cy="12700"/>
          </a:xfrm>
          <a:prstGeom prst="roundRect">
            <a:avLst>
              <a:gd name="adj" fmla="val 659712"/>
            </a:avLst>
          </a:prstGeom>
          <a:solidFill>
            <a:srgbClr val="DABADD"/>
          </a:solidFill>
          <a:ln/>
        </p:spPr>
      </p:sp>
      <p:pic>
        <p:nvPicPr>
          <p:cNvPr id="13" name="Image 2" descr="preencoded.png"/>
          <p:cNvPicPr>
            <a:picLocks noChangeAspect="1"/>
          </p:cNvPicPr>
          <p:nvPr/>
        </p:nvPicPr>
        <p:blipFill>
          <a:blip r:embed="rId5"/>
          <a:stretch>
            <a:fillRect/>
          </a:stretch>
        </p:blipFill>
        <p:spPr>
          <a:xfrm>
            <a:off x="1393032" y="3946724"/>
            <a:ext cx="4007843" cy="1130994"/>
          </a:xfrm>
          <a:prstGeom prst="rect">
            <a:avLst/>
          </a:prstGeom>
        </p:spPr>
      </p:pic>
      <p:sp>
        <p:nvSpPr>
          <p:cNvPr id="14" name="Text 9"/>
          <p:cNvSpPr/>
          <p:nvPr/>
        </p:nvSpPr>
        <p:spPr>
          <a:xfrm>
            <a:off x="3334545" y="4312742"/>
            <a:ext cx="124619" cy="398859"/>
          </a:xfrm>
          <a:prstGeom prst="rect">
            <a:avLst/>
          </a:prstGeom>
          <a:noFill/>
          <a:ln/>
        </p:spPr>
        <p:txBody>
          <a:bodyPr wrap="none" lIns="0" tIns="0" rIns="0" bIns="0" rtlCol="0" anchor="t"/>
          <a:lstStyle/>
          <a:p>
            <a:pPr algn="ctr">
              <a:lnSpc>
                <a:spcPts val="3125"/>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3</a:t>
            </a:r>
            <a:endParaRPr lang="en-US" sz="1958" dirty="0"/>
          </a:p>
        </p:txBody>
      </p:sp>
      <p:sp>
        <p:nvSpPr>
          <p:cNvPr id="15" name="Text 10"/>
          <p:cNvSpPr/>
          <p:nvPr/>
        </p:nvSpPr>
        <p:spPr>
          <a:xfrm>
            <a:off x="5600304" y="4146154"/>
            <a:ext cx="2346821" cy="293291"/>
          </a:xfrm>
          <a:prstGeom prst="rect">
            <a:avLst/>
          </a:prstGeom>
          <a:noFill/>
          <a:ln/>
        </p:spPr>
        <p:txBody>
          <a:bodyPr wrap="none" lIns="0" tIns="0" rIns="0" bIns="0" rtlCol="0" anchor="t"/>
          <a:lstStyle/>
          <a:p>
            <a:pPr>
              <a:lnSpc>
                <a:spcPts val="2292"/>
              </a:lnSpc>
            </a:pPr>
            <a:r>
              <a:rPr lang="en-US" sz="1833" kern="0" spc="-37" dirty="0">
                <a:solidFill>
                  <a:schemeClr val="bg1"/>
                </a:solidFill>
                <a:latin typeface="Source Serif Pro Semi Bold" pitchFamily="34" charset="0"/>
                <a:ea typeface="Source Serif Pro Semi Bold" pitchFamily="34" charset="-122"/>
                <a:cs typeface="Source Serif Pro Semi Bold" pitchFamily="34" charset="-120"/>
              </a:rPr>
              <a:t>Obstacles</a:t>
            </a:r>
            <a:endParaRPr lang="en-US" sz="1833" dirty="0">
              <a:solidFill>
                <a:schemeClr val="bg1"/>
              </a:solidFill>
            </a:endParaRPr>
          </a:p>
        </p:txBody>
      </p:sp>
      <p:sp>
        <p:nvSpPr>
          <p:cNvPr id="16" name="Text 11"/>
          <p:cNvSpPr/>
          <p:nvPr/>
        </p:nvSpPr>
        <p:spPr>
          <a:xfrm>
            <a:off x="5600304" y="4559102"/>
            <a:ext cx="3899396" cy="319187"/>
          </a:xfrm>
          <a:prstGeom prst="rect">
            <a:avLst/>
          </a:prstGeom>
          <a:noFill/>
          <a:ln/>
        </p:spPr>
        <p:txBody>
          <a:bodyPr wrap="non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Walls and buildings cause significant attenuation.</a:t>
            </a:r>
            <a:endParaRPr lang="en-US" sz="1542" dirty="0">
              <a:solidFill>
                <a:schemeClr val="bg1"/>
              </a:solidFill>
            </a:endParaRPr>
          </a:p>
        </p:txBody>
      </p:sp>
      <p:sp>
        <p:nvSpPr>
          <p:cNvPr id="17" name="Shape 12"/>
          <p:cNvSpPr/>
          <p:nvPr/>
        </p:nvSpPr>
        <p:spPr>
          <a:xfrm>
            <a:off x="5450682" y="5089922"/>
            <a:ext cx="5993408" cy="12700"/>
          </a:xfrm>
          <a:prstGeom prst="roundRect">
            <a:avLst>
              <a:gd name="adj" fmla="val 659712"/>
            </a:avLst>
          </a:prstGeom>
          <a:solidFill>
            <a:srgbClr val="DABADD"/>
          </a:solidFill>
          <a:ln/>
        </p:spPr>
      </p:sp>
      <p:pic>
        <p:nvPicPr>
          <p:cNvPr id="18" name="Image 3" descr="preencoded.png"/>
          <p:cNvPicPr>
            <a:picLocks noChangeAspect="1"/>
          </p:cNvPicPr>
          <p:nvPr/>
        </p:nvPicPr>
        <p:blipFill>
          <a:blip r:embed="rId6"/>
          <a:stretch>
            <a:fillRect/>
          </a:stretch>
        </p:blipFill>
        <p:spPr>
          <a:xfrm>
            <a:off x="725091" y="5127526"/>
            <a:ext cx="5343823" cy="1130994"/>
          </a:xfrm>
          <a:prstGeom prst="rect">
            <a:avLst/>
          </a:prstGeom>
        </p:spPr>
      </p:pic>
      <p:sp>
        <p:nvSpPr>
          <p:cNvPr id="19" name="Text 13"/>
          <p:cNvSpPr/>
          <p:nvPr/>
        </p:nvSpPr>
        <p:spPr>
          <a:xfrm>
            <a:off x="3334644" y="5493545"/>
            <a:ext cx="124619" cy="398859"/>
          </a:xfrm>
          <a:prstGeom prst="rect">
            <a:avLst/>
          </a:prstGeom>
          <a:noFill/>
          <a:ln/>
        </p:spPr>
        <p:txBody>
          <a:bodyPr wrap="none" lIns="0" tIns="0" rIns="0" bIns="0" rtlCol="0" anchor="t"/>
          <a:lstStyle/>
          <a:p>
            <a:pPr algn="ctr">
              <a:lnSpc>
                <a:spcPts val="3125"/>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4</a:t>
            </a:r>
            <a:endParaRPr lang="en-US" sz="1958" dirty="0"/>
          </a:p>
        </p:txBody>
      </p:sp>
      <p:sp>
        <p:nvSpPr>
          <p:cNvPr id="20" name="Text 14"/>
          <p:cNvSpPr/>
          <p:nvPr/>
        </p:nvSpPr>
        <p:spPr>
          <a:xfrm>
            <a:off x="6268344" y="5326956"/>
            <a:ext cx="2346821" cy="293291"/>
          </a:xfrm>
          <a:prstGeom prst="rect">
            <a:avLst/>
          </a:prstGeom>
          <a:noFill/>
          <a:ln/>
        </p:spPr>
        <p:txBody>
          <a:bodyPr wrap="none" lIns="0" tIns="0" rIns="0" bIns="0" rtlCol="0" anchor="t"/>
          <a:lstStyle/>
          <a:p>
            <a:pPr>
              <a:lnSpc>
                <a:spcPts val="2292"/>
              </a:lnSpc>
            </a:pPr>
            <a:r>
              <a:rPr lang="en-US" sz="1833" kern="0" spc="-37" dirty="0">
                <a:solidFill>
                  <a:schemeClr val="bg1"/>
                </a:solidFill>
                <a:latin typeface="Source Serif Pro Semi Bold" pitchFamily="34" charset="0"/>
                <a:ea typeface="Source Serif Pro Semi Bold" pitchFamily="34" charset="-122"/>
                <a:cs typeface="Source Serif Pro Semi Bold" pitchFamily="34" charset="-120"/>
              </a:rPr>
              <a:t>Environment</a:t>
            </a:r>
            <a:endParaRPr lang="en-US" sz="1833" dirty="0">
              <a:solidFill>
                <a:schemeClr val="bg1"/>
              </a:solidFill>
            </a:endParaRPr>
          </a:p>
        </p:txBody>
      </p:sp>
      <p:sp>
        <p:nvSpPr>
          <p:cNvPr id="21" name="Text 15"/>
          <p:cNvSpPr/>
          <p:nvPr/>
        </p:nvSpPr>
        <p:spPr>
          <a:xfrm>
            <a:off x="6268343" y="5739904"/>
            <a:ext cx="4302720" cy="319187"/>
          </a:xfrm>
          <a:prstGeom prst="rect">
            <a:avLst/>
          </a:prstGeom>
          <a:noFill/>
          <a:ln/>
        </p:spPr>
        <p:txBody>
          <a:bodyPr wrap="none" lIns="0" tIns="0" rIns="0" bIns="0" rtlCol="0" anchor="t"/>
          <a:lstStyle/>
          <a:p>
            <a:pPr>
              <a:lnSpc>
                <a:spcPts val="2500"/>
              </a:lnSpc>
            </a:pPr>
            <a:r>
              <a:rPr lang="en-US" sz="1542" kern="0" spc="-32" dirty="0">
                <a:solidFill>
                  <a:schemeClr val="bg1"/>
                </a:solidFill>
                <a:latin typeface="Source Sans Pro" pitchFamily="34" charset="0"/>
                <a:ea typeface="Source Sans Pro" pitchFamily="34" charset="-122"/>
                <a:cs typeface="Source Sans Pro" pitchFamily="34" charset="-120"/>
              </a:rPr>
              <a:t>Urban areas exhibit higher path loss than open spaces.</a:t>
            </a:r>
            <a:endParaRPr lang="en-US" sz="1542" dirty="0">
              <a:solidFill>
                <a:schemeClr val="bg1"/>
              </a:solidFill>
            </a:endParaRPr>
          </a:p>
        </p:txBody>
      </p:sp>
      <p:sp>
        <p:nvSpPr>
          <p:cNvPr id="22" name="Rectangle 21">
            <a:extLst>
              <a:ext uri="{FF2B5EF4-FFF2-40B4-BE49-F238E27FC236}">
                <a16:creationId xmlns:a16="http://schemas.microsoft.com/office/drawing/2014/main" id="{FED73587-5284-402C-98DD-3CC71E39BC56}"/>
              </a:ext>
            </a:extLst>
          </p:cNvPr>
          <p:cNvSpPr/>
          <p:nvPr/>
        </p:nvSpPr>
        <p:spPr>
          <a:xfrm>
            <a:off x="10376452" y="6341165"/>
            <a:ext cx="1729409" cy="447261"/>
          </a:xfrm>
          <a:prstGeom prst="rect">
            <a:avLst/>
          </a:prstGeom>
          <a:solidFill>
            <a:srgbClr val="272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212605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98103" y="592336"/>
            <a:ext cx="4693742"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Multipath Fading</a:t>
            </a:r>
            <a:endParaRPr lang="en-US" sz="3667" dirty="0"/>
          </a:p>
        </p:txBody>
      </p:sp>
      <p:pic>
        <p:nvPicPr>
          <p:cNvPr id="4" name="Image 1" descr="preencoded.png"/>
          <p:cNvPicPr>
            <a:picLocks noChangeAspect="1"/>
          </p:cNvPicPr>
          <p:nvPr/>
        </p:nvPicPr>
        <p:blipFill>
          <a:blip r:embed="rId4"/>
          <a:stretch>
            <a:fillRect/>
          </a:stretch>
        </p:blipFill>
        <p:spPr>
          <a:xfrm>
            <a:off x="698103" y="1478161"/>
            <a:ext cx="997347" cy="1595834"/>
          </a:xfrm>
          <a:prstGeom prst="rect">
            <a:avLst/>
          </a:prstGeom>
        </p:spPr>
      </p:pic>
      <p:sp>
        <p:nvSpPr>
          <p:cNvPr id="5" name="Text 1"/>
          <p:cNvSpPr/>
          <p:nvPr/>
        </p:nvSpPr>
        <p:spPr>
          <a:xfrm>
            <a:off x="1994595" y="1677591"/>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Multiple Paths</a:t>
            </a:r>
            <a:endParaRPr lang="en-US" sz="1833" dirty="0"/>
          </a:p>
        </p:txBody>
      </p:sp>
      <p:sp>
        <p:nvSpPr>
          <p:cNvPr id="6" name="Text 2"/>
          <p:cNvSpPr/>
          <p:nvPr/>
        </p:nvSpPr>
        <p:spPr>
          <a:xfrm>
            <a:off x="1994594" y="2090539"/>
            <a:ext cx="4927303" cy="319187"/>
          </a:xfrm>
          <a:prstGeom prst="rect">
            <a:avLst/>
          </a:prstGeom>
          <a:noFill/>
          <a:ln/>
        </p:spPr>
        <p:txBody>
          <a:bodyPr wrap="non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Signal arrives at the receiver via multiple paths.</a:t>
            </a:r>
            <a:endParaRPr lang="en-US" sz="1542" dirty="0"/>
          </a:p>
        </p:txBody>
      </p:sp>
      <p:pic>
        <p:nvPicPr>
          <p:cNvPr id="7" name="Image 2" descr="preencoded.png"/>
          <p:cNvPicPr>
            <a:picLocks noChangeAspect="1"/>
          </p:cNvPicPr>
          <p:nvPr/>
        </p:nvPicPr>
        <p:blipFill>
          <a:blip r:embed="rId5"/>
          <a:stretch>
            <a:fillRect/>
          </a:stretch>
        </p:blipFill>
        <p:spPr>
          <a:xfrm>
            <a:off x="698103" y="3073996"/>
            <a:ext cx="997347" cy="1595834"/>
          </a:xfrm>
          <a:prstGeom prst="rect">
            <a:avLst/>
          </a:prstGeom>
        </p:spPr>
      </p:pic>
      <p:sp>
        <p:nvSpPr>
          <p:cNvPr id="8" name="Text 3"/>
          <p:cNvSpPr/>
          <p:nvPr/>
        </p:nvSpPr>
        <p:spPr>
          <a:xfrm>
            <a:off x="1994595" y="3273425"/>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Phase Differences</a:t>
            </a:r>
            <a:endParaRPr lang="en-US" sz="1833" dirty="0"/>
          </a:p>
        </p:txBody>
      </p:sp>
      <p:sp>
        <p:nvSpPr>
          <p:cNvPr id="9" name="Text 4"/>
          <p:cNvSpPr/>
          <p:nvPr/>
        </p:nvSpPr>
        <p:spPr>
          <a:xfrm>
            <a:off x="1994594" y="3686373"/>
            <a:ext cx="4927303" cy="319187"/>
          </a:xfrm>
          <a:prstGeom prst="rect">
            <a:avLst/>
          </a:prstGeom>
          <a:noFill/>
          <a:ln/>
        </p:spPr>
        <p:txBody>
          <a:bodyPr wrap="non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Paths have different lengths, causing phase differences.</a:t>
            </a:r>
            <a:endParaRPr lang="en-US" sz="1542" dirty="0"/>
          </a:p>
        </p:txBody>
      </p:sp>
      <p:pic>
        <p:nvPicPr>
          <p:cNvPr id="10" name="Image 3" descr="preencoded.png"/>
          <p:cNvPicPr>
            <a:picLocks noChangeAspect="1"/>
          </p:cNvPicPr>
          <p:nvPr/>
        </p:nvPicPr>
        <p:blipFill>
          <a:blip r:embed="rId6"/>
          <a:stretch>
            <a:fillRect/>
          </a:stretch>
        </p:blipFill>
        <p:spPr>
          <a:xfrm>
            <a:off x="698103" y="4669831"/>
            <a:ext cx="997347" cy="1595834"/>
          </a:xfrm>
          <a:prstGeom prst="rect">
            <a:avLst/>
          </a:prstGeom>
        </p:spPr>
      </p:pic>
      <p:sp>
        <p:nvSpPr>
          <p:cNvPr id="11" name="Text 5"/>
          <p:cNvSpPr/>
          <p:nvPr/>
        </p:nvSpPr>
        <p:spPr>
          <a:xfrm>
            <a:off x="1994595" y="4869260"/>
            <a:ext cx="4268986"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Constructive and Destructive Interference</a:t>
            </a:r>
            <a:endParaRPr lang="en-US" sz="1833" dirty="0"/>
          </a:p>
        </p:txBody>
      </p:sp>
      <p:sp>
        <p:nvSpPr>
          <p:cNvPr id="12" name="Text 6"/>
          <p:cNvSpPr/>
          <p:nvPr/>
        </p:nvSpPr>
        <p:spPr>
          <a:xfrm>
            <a:off x="1994594" y="5282208"/>
            <a:ext cx="4927303" cy="63837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Signals can interfere constructively or destructively, causing fading.</a:t>
            </a:r>
            <a:endParaRPr lang="en-US" sz="1542" dirty="0"/>
          </a:p>
        </p:txBody>
      </p:sp>
    </p:spTree>
    <p:extLst>
      <p:ext uri="{BB962C8B-B14F-4D97-AF65-F5344CB8AC3E}">
        <p14:creationId xmlns:p14="http://schemas.microsoft.com/office/powerpoint/2010/main" val="162205397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2390676"/>
            <a:ext cx="7103864"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Rayleigh and Rician Fading Models</a:t>
            </a:r>
            <a:endParaRPr lang="en-US" sz="3667" dirty="0"/>
          </a:p>
        </p:txBody>
      </p:sp>
      <p:sp>
        <p:nvSpPr>
          <p:cNvPr id="3" name="Text 1"/>
          <p:cNvSpPr/>
          <p:nvPr/>
        </p:nvSpPr>
        <p:spPr>
          <a:xfrm>
            <a:off x="698104" y="3475931"/>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Rayleigh Fading</a:t>
            </a:r>
            <a:endParaRPr lang="en-US" sz="1833" dirty="0"/>
          </a:p>
        </p:txBody>
      </p:sp>
      <p:sp>
        <p:nvSpPr>
          <p:cNvPr id="4" name="Text 2"/>
          <p:cNvSpPr/>
          <p:nvPr/>
        </p:nvSpPr>
        <p:spPr>
          <a:xfrm>
            <a:off x="698104" y="3968651"/>
            <a:ext cx="5154613" cy="319187"/>
          </a:xfrm>
          <a:prstGeom prst="rect">
            <a:avLst/>
          </a:prstGeom>
          <a:noFill/>
          <a:ln/>
        </p:spPr>
        <p:txBody>
          <a:bodyPr wrap="non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Models fading when no dominant path exists.</a:t>
            </a:r>
            <a:endParaRPr lang="en-US" sz="1542" dirty="0"/>
          </a:p>
        </p:txBody>
      </p:sp>
      <p:sp>
        <p:nvSpPr>
          <p:cNvPr id="5" name="Text 3"/>
          <p:cNvSpPr/>
          <p:nvPr/>
        </p:nvSpPr>
        <p:spPr>
          <a:xfrm>
            <a:off x="6345635" y="3475931"/>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Rician Fading</a:t>
            </a:r>
            <a:endParaRPr lang="en-US" sz="1833" dirty="0"/>
          </a:p>
        </p:txBody>
      </p:sp>
      <p:sp>
        <p:nvSpPr>
          <p:cNvPr id="6" name="Text 4"/>
          <p:cNvSpPr/>
          <p:nvPr/>
        </p:nvSpPr>
        <p:spPr>
          <a:xfrm>
            <a:off x="6345634" y="3968651"/>
            <a:ext cx="5154613" cy="319187"/>
          </a:xfrm>
          <a:prstGeom prst="rect">
            <a:avLst/>
          </a:prstGeom>
          <a:noFill/>
          <a:ln/>
        </p:spPr>
        <p:txBody>
          <a:bodyPr wrap="non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Accounts for a dominant path, with weaker scattered paths.</a:t>
            </a:r>
            <a:endParaRPr lang="en-US" sz="1542" dirty="0"/>
          </a:p>
        </p:txBody>
      </p:sp>
      <p:sp>
        <p:nvSpPr>
          <p:cNvPr id="7" name="Rectangle 6">
            <a:extLst>
              <a:ext uri="{FF2B5EF4-FFF2-40B4-BE49-F238E27FC236}">
                <a16:creationId xmlns:a16="http://schemas.microsoft.com/office/drawing/2014/main" id="{12BF4482-2E03-41A7-B21F-3FB490D42D11}"/>
              </a:ext>
            </a:extLst>
          </p:cNvPr>
          <p:cNvSpPr/>
          <p:nvPr/>
        </p:nvSpPr>
        <p:spPr>
          <a:xfrm>
            <a:off x="10376452" y="6341165"/>
            <a:ext cx="1729409" cy="4472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172446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493467"/>
          </a:xfrm>
          <a:prstGeom prst="rect">
            <a:avLst/>
          </a:prstGeom>
        </p:spPr>
      </p:pic>
      <p:sp>
        <p:nvSpPr>
          <p:cNvPr id="3" name="Text 0"/>
          <p:cNvSpPr/>
          <p:nvPr/>
        </p:nvSpPr>
        <p:spPr>
          <a:xfrm>
            <a:off x="698104" y="3501331"/>
            <a:ext cx="7654826"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Impact of Fading on Wireless Systems</a:t>
            </a:r>
            <a:endParaRPr lang="en-US" sz="3667" dirty="0"/>
          </a:p>
        </p:txBody>
      </p:sp>
      <p:sp>
        <p:nvSpPr>
          <p:cNvPr id="4" name="Shape 1"/>
          <p:cNvSpPr/>
          <p:nvPr/>
        </p:nvSpPr>
        <p:spPr>
          <a:xfrm>
            <a:off x="698103" y="4387156"/>
            <a:ext cx="3465612" cy="1462882"/>
          </a:xfrm>
          <a:prstGeom prst="roundRect">
            <a:avLst>
              <a:gd name="adj" fmla="val 5727"/>
            </a:avLst>
          </a:prstGeom>
          <a:solidFill>
            <a:srgbClr val="F4D4F7"/>
          </a:solidFill>
          <a:ln w="7620">
            <a:solidFill>
              <a:srgbClr val="DABADD"/>
            </a:solidFill>
            <a:prstDash val="solid"/>
          </a:ln>
        </p:spPr>
      </p:sp>
      <p:sp>
        <p:nvSpPr>
          <p:cNvPr id="5" name="Text 2"/>
          <p:cNvSpPr/>
          <p:nvPr/>
        </p:nvSpPr>
        <p:spPr>
          <a:xfrm>
            <a:off x="903883" y="4592935"/>
            <a:ext cx="2775248"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Signal Strength Fluctuation</a:t>
            </a:r>
            <a:endParaRPr lang="en-US" sz="1833" dirty="0"/>
          </a:p>
        </p:txBody>
      </p:sp>
      <p:sp>
        <p:nvSpPr>
          <p:cNvPr id="6" name="Text 3"/>
          <p:cNvSpPr/>
          <p:nvPr/>
        </p:nvSpPr>
        <p:spPr>
          <a:xfrm>
            <a:off x="903883" y="5005884"/>
            <a:ext cx="3054053" cy="63837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Fading causes fluctuations in signal strength, leading to poor reception.</a:t>
            </a:r>
            <a:endParaRPr lang="en-US" sz="1542" dirty="0"/>
          </a:p>
        </p:txBody>
      </p:sp>
      <p:sp>
        <p:nvSpPr>
          <p:cNvPr id="7" name="Shape 4"/>
          <p:cNvSpPr/>
          <p:nvPr/>
        </p:nvSpPr>
        <p:spPr>
          <a:xfrm>
            <a:off x="4363144" y="4387156"/>
            <a:ext cx="3465612" cy="1462882"/>
          </a:xfrm>
          <a:prstGeom prst="roundRect">
            <a:avLst>
              <a:gd name="adj" fmla="val 5727"/>
            </a:avLst>
          </a:prstGeom>
          <a:solidFill>
            <a:srgbClr val="F4D4F7"/>
          </a:solidFill>
          <a:ln w="7620">
            <a:solidFill>
              <a:srgbClr val="DABADD"/>
            </a:solidFill>
            <a:prstDash val="solid"/>
          </a:ln>
        </p:spPr>
      </p:sp>
      <p:sp>
        <p:nvSpPr>
          <p:cNvPr id="8" name="Text 5"/>
          <p:cNvSpPr/>
          <p:nvPr/>
        </p:nvSpPr>
        <p:spPr>
          <a:xfrm>
            <a:off x="4568925" y="4592935"/>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Data Errors</a:t>
            </a:r>
            <a:endParaRPr lang="en-US" sz="1833" dirty="0"/>
          </a:p>
        </p:txBody>
      </p:sp>
      <p:sp>
        <p:nvSpPr>
          <p:cNvPr id="9" name="Text 6"/>
          <p:cNvSpPr/>
          <p:nvPr/>
        </p:nvSpPr>
        <p:spPr>
          <a:xfrm>
            <a:off x="4568924" y="5005884"/>
            <a:ext cx="3054053" cy="63837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Fading can introduce errors in data transmission.</a:t>
            </a:r>
            <a:endParaRPr lang="en-US" sz="1542" dirty="0"/>
          </a:p>
        </p:txBody>
      </p:sp>
      <p:sp>
        <p:nvSpPr>
          <p:cNvPr id="10" name="Shape 7"/>
          <p:cNvSpPr/>
          <p:nvPr/>
        </p:nvSpPr>
        <p:spPr>
          <a:xfrm>
            <a:off x="8028186" y="4387156"/>
            <a:ext cx="3465612" cy="1462882"/>
          </a:xfrm>
          <a:prstGeom prst="roundRect">
            <a:avLst>
              <a:gd name="adj" fmla="val 5727"/>
            </a:avLst>
          </a:prstGeom>
          <a:solidFill>
            <a:srgbClr val="F4D4F7"/>
          </a:solidFill>
          <a:ln w="7620">
            <a:solidFill>
              <a:srgbClr val="DABADD"/>
            </a:solidFill>
            <a:prstDash val="solid"/>
          </a:ln>
        </p:spPr>
      </p:sp>
      <p:sp>
        <p:nvSpPr>
          <p:cNvPr id="11" name="Text 8"/>
          <p:cNvSpPr/>
          <p:nvPr/>
        </p:nvSpPr>
        <p:spPr>
          <a:xfrm>
            <a:off x="8233966" y="4592935"/>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Interference</a:t>
            </a:r>
            <a:endParaRPr lang="en-US" sz="1833" dirty="0"/>
          </a:p>
        </p:txBody>
      </p:sp>
      <p:sp>
        <p:nvSpPr>
          <p:cNvPr id="12" name="Text 9"/>
          <p:cNvSpPr/>
          <p:nvPr/>
        </p:nvSpPr>
        <p:spPr>
          <a:xfrm>
            <a:off x="8233966" y="5005884"/>
            <a:ext cx="3054053" cy="63837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Fading increases interference from other signals.</a:t>
            </a:r>
            <a:endParaRPr lang="en-US" sz="1542" dirty="0"/>
          </a:p>
        </p:txBody>
      </p:sp>
      <p:sp>
        <p:nvSpPr>
          <p:cNvPr id="13" name="Rectangle 12">
            <a:extLst>
              <a:ext uri="{FF2B5EF4-FFF2-40B4-BE49-F238E27FC236}">
                <a16:creationId xmlns:a16="http://schemas.microsoft.com/office/drawing/2014/main" id="{C3B8A42D-E718-4527-8D7B-D4EA0D88BAA8}"/>
              </a:ext>
            </a:extLst>
          </p:cNvPr>
          <p:cNvSpPr/>
          <p:nvPr/>
        </p:nvSpPr>
        <p:spPr>
          <a:xfrm>
            <a:off x="10376452" y="6341165"/>
            <a:ext cx="1729409" cy="4472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059519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70104" y="644129"/>
            <a:ext cx="6223794" cy="1173361"/>
          </a:xfrm>
          <a:prstGeom prst="rect">
            <a:avLst/>
          </a:prstGeom>
          <a:noFill/>
          <a:ln/>
        </p:spPr>
        <p:txBody>
          <a:bodyPr wrap="squar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Mitigating Fading through Diversity Techniques</a:t>
            </a:r>
            <a:endParaRPr lang="en-US" sz="3667" dirty="0"/>
          </a:p>
        </p:txBody>
      </p:sp>
      <p:pic>
        <p:nvPicPr>
          <p:cNvPr id="4" name="Image 1" descr="preencoded.png"/>
          <p:cNvPicPr>
            <a:picLocks noChangeAspect="1"/>
          </p:cNvPicPr>
          <p:nvPr/>
        </p:nvPicPr>
        <p:blipFill>
          <a:blip r:embed="rId4"/>
          <a:stretch>
            <a:fillRect/>
          </a:stretch>
        </p:blipFill>
        <p:spPr>
          <a:xfrm>
            <a:off x="5270104" y="2116634"/>
            <a:ext cx="498673" cy="498673"/>
          </a:xfrm>
          <a:prstGeom prst="rect">
            <a:avLst/>
          </a:prstGeom>
        </p:spPr>
      </p:pic>
      <p:sp>
        <p:nvSpPr>
          <p:cNvPr id="5" name="Text 1"/>
          <p:cNvSpPr/>
          <p:nvPr/>
        </p:nvSpPr>
        <p:spPr>
          <a:xfrm>
            <a:off x="5270104" y="2814737"/>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Spatial Diversity</a:t>
            </a:r>
            <a:endParaRPr lang="en-US" sz="1833" dirty="0"/>
          </a:p>
        </p:txBody>
      </p:sp>
      <p:sp>
        <p:nvSpPr>
          <p:cNvPr id="6" name="Text 2"/>
          <p:cNvSpPr/>
          <p:nvPr/>
        </p:nvSpPr>
        <p:spPr>
          <a:xfrm>
            <a:off x="5270103" y="3227685"/>
            <a:ext cx="2962275" cy="319187"/>
          </a:xfrm>
          <a:prstGeom prst="rect">
            <a:avLst/>
          </a:prstGeom>
          <a:noFill/>
          <a:ln/>
        </p:spPr>
        <p:txBody>
          <a:bodyPr wrap="non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Multiple antennas at the receiver.</a:t>
            </a:r>
            <a:endParaRPr lang="en-US" sz="1542" dirty="0"/>
          </a:p>
        </p:txBody>
      </p:sp>
      <p:pic>
        <p:nvPicPr>
          <p:cNvPr id="7" name="Image 2" descr="preencoded.png"/>
          <p:cNvPicPr>
            <a:picLocks noChangeAspect="1"/>
          </p:cNvPicPr>
          <p:nvPr/>
        </p:nvPicPr>
        <p:blipFill>
          <a:blip r:embed="rId5"/>
          <a:stretch>
            <a:fillRect/>
          </a:stretch>
        </p:blipFill>
        <p:spPr>
          <a:xfrm>
            <a:off x="8531523" y="2116634"/>
            <a:ext cx="498673" cy="498673"/>
          </a:xfrm>
          <a:prstGeom prst="rect">
            <a:avLst/>
          </a:prstGeom>
        </p:spPr>
      </p:pic>
      <p:sp>
        <p:nvSpPr>
          <p:cNvPr id="8" name="Text 3"/>
          <p:cNvSpPr/>
          <p:nvPr/>
        </p:nvSpPr>
        <p:spPr>
          <a:xfrm>
            <a:off x="8531523" y="2814737"/>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Frequency Diversity</a:t>
            </a:r>
            <a:endParaRPr lang="en-US" sz="1833" dirty="0"/>
          </a:p>
        </p:txBody>
      </p:sp>
      <p:sp>
        <p:nvSpPr>
          <p:cNvPr id="9" name="Text 4"/>
          <p:cNvSpPr/>
          <p:nvPr/>
        </p:nvSpPr>
        <p:spPr>
          <a:xfrm>
            <a:off x="8531523" y="3227685"/>
            <a:ext cx="2962374" cy="63837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Transmitting on multiple frequencies.</a:t>
            </a:r>
            <a:endParaRPr lang="en-US" sz="1542" dirty="0"/>
          </a:p>
        </p:txBody>
      </p:sp>
      <p:pic>
        <p:nvPicPr>
          <p:cNvPr id="10" name="Image 3" descr="preencoded.png"/>
          <p:cNvPicPr>
            <a:picLocks noChangeAspect="1"/>
          </p:cNvPicPr>
          <p:nvPr/>
        </p:nvPicPr>
        <p:blipFill>
          <a:blip r:embed="rId6"/>
          <a:stretch>
            <a:fillRect/>
          </a:stretch>
        </p:blipFill>
        <p:spPr>
          <a:xfrm>
            <a:off x="5270104" y="4464447"/>
            <a:ext cx="498673" cy="498673"/>
          </a:xfrm>
          <a:prstGeom prst="rect">
            <a:avLst/>
          </a:prstGeom>
        </p:spPr>
      </p:pic>
      <p:sp>
        <p:nvSpPr>
          <p:cNvPr id="11" name="Text 5"/>
          <p:cNvSpPr/>
          <p:nvPr/>
        </p:nvSpPr>
        <p:spPr>
          <a:xfrm>
            <a:off x="5270104" y="5162550"/>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Time Diversity</a:t>
            </a:r>
            <a:endParaRPr lang="en-US" sz="1833" dirty="0"/>
          </a:p>
        </p:txBody>
      </p:sp>
      <p:sp>
        <p:nvSpPr>
          <p:cNvPr id="12" name="Text 6"/>
          <p:cNvSpPr/>
          <p:nvPr/>
        </p:nvSpPr>
        <p:spPr>
          <a:xfrm>
            <a:off x="5270103" y="5575499"/>
            <a:ext cx="2962275" cy="63837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Transmitting the same data at different times.</a:t>
            </a:r>
            <a:endParaRPr lang="en-US" sz="1542" dirty="0"/>
          </a:p>
        </p:txBody>
      </p:sp>
      <p:sp>
        <p:nvSpPr>
          <p:cNvPr id="13" name="Rectangle 12">
            <a:extLst>
              <a:ext uri="{FF2B5EF4-FFF2-40B4-BE49-F238E27FC236}">
                <a16:creationId xmlns:a16="http://schemas.microsoft.com/office/drawing/2014/main" id="{47833094-E732-4515-B227-06800424D6E1}"/>
              </a:ext>
            </a:extLst>
          </p:cNvPr>
          <p:cNvSpPr/>
          <p:nvPr/>
        </p:nvSpPr>
        <p:spPr>
          <a:xfrm>
            <a:off x="10376452" y="6341165"/>
            <a:ext cx="1729409" cy="4472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289529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98104" y="2054325"/>
            <a:ext cx="6223794" cy="1173361"/>
          </a:xfrm>
          <a:prstGeom prst="rect">
            <a:avLst/>
          </a:prstGeom>
          <a:noFill/>
          <a:ln/>
        </p:spPr>
        <p:txBody>
          <a:bodyPr wrap="squar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Conclusion and Key Takeaways</a:t>
            </a:r>
            <a:endParaRPr lang="en-US" sz="3667" dirty="0"/>
          </a:p>
        </p:txBody>
      </p:sp>
      <p:sp>
        <p:nvSpPr>
          <p:cNvPr id="4" name="Text 1"/>
          <p:cNvSpPr/>
          <p:nvPr/>
        </p:nvSpPr>
        <p:spPr>
          <a:xfrm>
            <a:off x="698104" y="3526830"/>
            <a:ext cx="6223794" cy="127674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Understanding wireless channel characteristics is crucial for designing robust wireless systems. By addressing path loss and multipath fading through diversity techniques, we can ensure reliable wireless communication in challenging environments.</a:t>
            </a:r>
            <a:endParaRPr lang="en-US" sz="1542" dirty="0"/>
          </a:p>
        </p:txBody>
      </p:sp>
    </p:spTree>
    <p:extLst>
      <p:ext uri="{BB962C8B-B14F-4D97-AF65-F5344CB8AC3E}">
        <p14:creationId xmlns:p14="http://schemas.microsoft.com/office/powerpoint/2010/main" val="114435132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556206"/>
            <a:ext cx="7772400" cy="14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en-GB" altLang="en-US" sz="1588" b="1" dirty="0">
                <a:solidFill>
                  <a:srgbClr val="000000"/>
                </a:solidFill>
              </a:rPr>
              <a:t>Week: 16</a:t>
            </a:r>
            <a:br>
              <a:rPr lang="en-GB" altLang="en-US" sz="1588" dirty="0">
                <a:solidFill>
                  <a:srgbClr val="000000"/>
                </a:solidFill>
              </a:rPr>
            </a:br>
            <a:r>
              <a:rPr lang="en-US" sz="1800" b="1" kern="1200" dirty="0">
                <a:solidFill>
                  <a:srgbClr val="000000"/>
                </a:solidFill>
                <a:effectLst/>
                <a:latin typeface="Calibri" panose="020F0502020204030204" pitchFamily="34" charset="0"/>
                <a:ea typeface="+mn-ea"/>
                <a:cs typeface="+mn-cs"/>
              </a:rPr>
              <a:t>Practical Session: Multimedia Networking</a:t>
            </a:r>
            <a:endParaRPr lang="en-GB" sz="1600" dirty="0">
              <a:effectLst/>
            </a:endParaRPr>
          </a:p>
          <a:p>
            <a:pPr marL="0" algn="ctr" rtl="0" eaLnBrk="1" latinLnBrk="0" hangingPunct="1">
              <a:spcBef>
                <a:spcPts val="0"/>
              </a:spcBef>
              <a:spcAft>
                <a:spcPts val="0"/>
              </a:spcAft>
            </a:pPr>
            <a:r>
              <a:rPr lang="en-US" sz="1800" b="1" kern="1200" dirty="0">
                <a:solidFill>
                  <a:srgbClr val="000000"/>
                </a:solidFill>
                <a:effectLst/>
                <a:latin typeface="Calibri" panose="020F0502020204030204" pitchFamily="34" charset="0"/>
                <a:ea typeface="+mn-ea"/>
                <a:cs typeface="+mn-cs"/>
              </a:rPr>
              <a:t>Final Project Presentations and Review</a:t>
            </a:r>
            <a:endParaRPr lang="en-GB" sz="1600" dirty="0">
              <a:effectLst/>
            </a:endParaRPr>
          </a:p>
          <a:p>
            <a:pPr marL="0" algn="ctr" rtl="0" eaLnBrk="1" latinLnBrk="0" hangingPunct="1">
              <a:spcBef>
                <a:spcPts val="0"/>
              </a:spcBef>
              <a:spcAft>
                <a:spcPts val="0"/>
              </a:spcAft>
            </a:pPr>
            <a:r>
              <a:rPr lang="en-US" sz="1800" kern="1200" dirty="0">
                <a:solidFill>
                  <a:srgbClr val="000000"/>
                </a:solidFill>
                <a:effectLst/>
                <a:latin typeface="Calibri" panose="020F0502020204030204" pitchFamily="34" charset="0"/>
                <a:ea typeface="+mn-ea"/>
                <a:cs typeface="+mn-cs"/>
              </a:rPr>
              <a:t>Address multimedia networking issues in practical scenarios.</a:t>
            </a:r>
            <a:endParaRPr lang="en-GB" sz="1600" dirty="0">
              <a:effectLst/>
            </a:endParaRPr>
          </a:p>
          <a:p>
            <a:pPr marL="0" algn="ctr" rtl="0" eaLnBrk="1" latinLnBrk="0" hangingPunct="1">
              <a:spcBef>
                <a:spcPts val="0"/>
              </a:spcBef>
              <a:spcAft>
                <a:spcPts val="0"/>
              </a:spcAft>
            </a:pPr>
            <a:r>
              <a:rPr lang="en-US" sz="1800" kern="1200" dirty="0">
                <a:solidFill>
                  <a:srgbClr val="000000"/>
                </a:solidFill>
                <a:effectLst/>
                <a:latin typeface="Calibri" panose="020F0502020204030204" pitchFamily="34" charset="0"/>
                <a:ea typeface="+mn-ea"/>
                <a:cs typeface="+mn-cs"/>
              </a:rPr>
              <a:t>Present and review final multimedia projects.</a:t>
            </a:r>
            <a:endParaRPr lang="en-GB" sz="1600" dirty="0">
              <a:effectLst/>
            </a:endParaRPr>
          </a:p>
        </p:txBody>
      </p:sp>
    </p:spTree>
    <p:extLst>
      <p:ext uri="{BB962C8B-B14F-4D97-AF65-F5344CB8AC3E}">
        <p14:creationId xmlns:p14="http://schemas.microsoft.com/office/powerpoint/2010/main" val="307164790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1971279"/>
            <a:ext cx="6297018" cy="1181298"/>
          </a:xfrm>
          <a:prstGeom prst="rect">
            <a:avLst/>
          </a:prstGeom>
          <a:noFill/>
          <a:ln/>
        </p:spPr>
        <p:txBody>
          <a:bodyPr wrap="square" lIns="0" tIns="0" rIns="0" bIns="0" rtlCol="0" anchor="t"/>
          <a:lstStyle/>
          <a:p>
            <a:pPr>
              <a:lnSpc>
                <a:spcPts val="4625"/>
              </a:lnSpc>
            </a:pPr>
            <a:r>
              <a:rPr lang="en-US" sz="3708" dirty="0">
                <a:solidFill>
                  <a:srgbClr val="484237"/>
                </a:solidFill>
                <a:latin typeface="Gelasio Semi Bold" pitchFamily="34" charset="0"/>
                <a:ea typeface="Gelasio Semi Bold" pitchFamily="34" charset="-122"/>
                <a:cs typeface="Gelasio Semi Bold" pitchFamily="34" charset="-120"/>
              </a:rPr>
              <a:t>Practical Session: Multimedia Networking</a:t>
            </a:r>
            <a:endParaRPr lang="en-US" sz="3708" dirty="0"/>
          </a:p>
        </p:txBody>
      </p:sp>
      <p:sp>
        <p:nvSpPr>
          <p:cNvPr id="4" name="Text 1"/>
          <p:cNvSpPr/>
          <p:nvPr/>
        </p:nvSpPr>
        <p:spPr>
          <a:xfrm>
            <a:off x="661492" y="3436044"/>
            <a:ext cx="6297018" cy="907257"/>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Welcome to the practical session on multimedia networking. We'll dive into real-world challenges and explore effective solutions for seamless multimedia experiences.</a:t>
            </a:r>
            <a:endParaRPr lang="en-US" sz="1458" dirty="0"/>
          </a:p>
        </p:txBody>
      </p:sp>
      <p:sp>
        <p:nvSpPr>
          <p:cNvPr id="5" name="Shape 2"/>
          <p:cNvSpPr/>
          <p:nvPr/>
        </p:nvSpPr>
        <p:spPr>
          <a:xfrm>
            <a:off x="661492" y="4570016"/>
            <a:ext cx="302419" cy="302419"/>
          </a:xfrm>
          <a:prstGeom prst="roundRect">
            <a:avLst>
              <a:gd name="adj" fmla="val 25194296"/>
            </a:avLst>
          </a:prstGeom>
          <a:solidFill>
            <a:srgbClr val="4A79FA"/>
          </a:solidFill>
          <a:ln w="7620">
            <a:solidFill>
              <a:srgbClr val="FFFFFF"/>
            </a:solidFill>
            <a:prstDash val="solid"/>
          </a:ln>
        </p:spPr>
      </p:sp>
      <p:sp>
        <p:nvSpPr>
          <p:cNvPr id="6" name="Text 3"/>
          <p:cNvSpPr/>
          <p:nvPr/>
        </p:nvSpPr>
        <p:spPr>
          <a:xfrm>
            <a:off x="745034" y="4680545"/>
            <a:ext cx="135334" cy="81260"/>
          </a:xfrm>
          <a:prstGeom prst="rect">
            <a:avLst/>
          </a:prstGeom>
          <a:noFill/>
          <a:ln/>
        </p:spPr>
        <p:txBody>
          <a:bodyPr wrap="none" lIns="0" tIns="0" rIns="0" bIns="0" rtlCol="0" anchor="t"/>
          <a:lstStyle/>
          <a:p>
            <a:pPr algn="ctr">
              <a:lnSpc>
                <a:spcPts val="625"/>
              </a:lnSpc>
            </a:pPr>
            <a:r>
              <a:rPr lang="en-US" sz="625" dirty="0">
                <a:solidFill>
                  <a:srgbClr val="FFFFFF"/>
                </a:solidFill>
                <a:latin typeface="Gelasio Medium" pitchFamily="34" charset="0"/>
                <a:ea typeface="Gelasio Medium" pitchFamily="34" charset="-122"/>
                <a:cs typeface="Gelasio Medium" pitchFamily="34" charset="-120"/>
              </a:rPr>
              <a:t>MR</a:t>
            </a:r>
            <a:endParaRPr lang="en-US" sz="625" dirty="0"/>
          </a:p>
        </p:txBody>
      </p:sp>
      <p:sp>
        <p:nvSpPr>
          <p:cNvPr id="7" name="Text 4"/>
          <p:cNvSpPr/>
          <p:nvPr/>
        </p:nvSpPr>
        <p:spPr>
          <a:xfrm>
            <a:off x="1058367" y="4555927"/>
            <a:ext cx="2509044" cy="330696"/>
          </a:xfrm>
          <a:prstGeom prst="rect">
            <a:avLst/>
          </a:prstGeom>
          <a:noFill/>
          <a:ln/>
        </p:spPr>
        <p:txBody>
          <a:bodyPr wrap="none" lIns="0" tIns="0" rIns="0" bIns="0" rtlCol="0" anchor="t"/>
          <a:lstStyle/>
          <a:p>
            <a:pPr>
              <a:lnSpc>
                <a:spcPts val="2583"/>
              </a:lnSpc>
            </a:pPr>
            <a:r>
              <a:rPr lang="en-US" sz="1833" b="1" dirty="0">
                <a:solidFill>
                  <a:srgbClr val="746558"/>
                </a:solidFill>
                <a:latin typeface="Gelasio Bold" pitchFamily="34" charset="0"/>
                <a:ea typeface="Gelasio Bold" pitchFamily="34" charset="-122"/>
                <a:cs typeface="Gelasio Bold" pitchFamily="34" charset="-120"/>
              </a:rPr>
              <a:t>by Mohammad Rony</a:t>
            </a:r>
            <a:endParaRPr lang="en-US" sz="1833" dirty="0"/>
          </a:p>
        </p:txBody>
      </p:sp>
    </p:spTree>
    <p:extLst>
      <p:ext uri="{BB962C8B-B14F-4D97-AF65-F5344CB8AC3E}">
        <p14:creationId xmlns:p14="http://schemas.microsoft.com/office/powerpoint/2010/main" val="259422580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2116634"/>
            <a:ext cx="9124851" cy="590649"/>
          </a:xfrm>
          <a:prstGeom prst="rect">
            <a:avLst/>
          </a:prstGeom>
          <a:noFill/>
          <a:ln/>
        </p:spPr>
        <p:txBody>
          <a:bodyPr wrap="none" lIns="0" tIns="0" rIns="0" bIns="0" rtlCol="0" anchor="t"/>
          <a:lstStyle/>
          <a:p>
            <a:pPr>
              <a:lnSpc>
                <a:spcPts val="4625"/>
              </a:lnSpc>
            </a:pPr>
            <a:r>
              <a:rPr lang="en-US" sz="3708" dirty="0">
                <a:solidFill>
                  <a:schemeClr val="bg1"/>
                </a:solidFill>
                <a:latin typeface="Gelasio Semi Bold" pitchFamily="34" charset="0"/>
                <a:ea typeface="Gelasio Semi Bold" pitchFamily="34" charset="-122"/>
                <a:cs typeface="Gelasio Semi Bold" pitchFamily="34" charset="-120"/>
              </a:rPr>
              <a:t>Final Project Presentations and Review</a:t>
            </a:r>
            <a:endParaRPr lang="en-US" sz="3708" dirty="0">
              <a:solidFill>
                <a:schemeClr val="bg1"/>
              </a:solidFill>
            </a:endParaRPr>
          </a:p>
        </p:txBody>
      </p:sp>
      <p:sp>
        <p:nvSpPr>
          <p:cNvPr id="3" name="Text 1"/>
          <p:cNvSpPr/>
          <p:nvPr/>
        </p:nvSpPr>
        <p:spPr>
          <a:xfrm>
            <a:off x="661492" y="3179763"/>
            <a:ext cx="2362696" cy="295275"/>
          </a:xfrm>
          <a:prstGeom prst="rect">
            <a:avLst/>
          </a:prstGeom>
          <a:noFill/>
          <a:ln/>
        </p:spPr>
        <p:txBody>
          <a:bodyPr wrap="none" lIns="0" tIns="0" rIns="0" bIns="0" rtlCol="0" anchor="t"/>
          <a:lstStyle/>
          <a:p>
            <a:pPr>
              <a:lnSpc>
                <a:spcPts val="2292"/>
              </a:lnSpc>
            </a:pPr>
            <a:r>
              <a:rPr lang="en-US" sz="1833" dirty="0">
                <a:solidFill>
                  <a:schemeClr val="bg1"/>
                </a:solidFill>
                <a:latin typeface="Gelasio Semi Bold" pitchFamily="34" charset="0"/>
                <a:ea typeface="Gelasio Semi Bold" pitchFamily="34" charset="-122"/>
                <a:cs typeface="Gelasio Semi Bold" pitchFamily="34" charset="-120"/>
              </a:rPr>
              <a:t>Project Showcase</a:t>
            </a:r>
            <a:endParaRPr lang="en-US" sz="1833" dirty="0">
              <a:solidFill>
                <a:schemeClr val="bg1"/>
              </a:solidFill>
            </a:endParaRPr>
          </a:p>
        </p:txBody>
      </p:sp>
      <p:sp>
        <p:nvSpPr>
          <p:cNvPr id="4" name="Text 2"/>
          <p:cNvSpPr/>
          <p:nvPr/>
        </p:nvSpPr>
        <p:spPr>
          <a:xfrm>
            <a:off x="661492" y="3664049"/>
            <a:ext cx="5203924" cy="604838"/>
          </a:xfrm>
          <a:prstGeom prst="rect">
            <a:avLst/>
          </a:prstGeom>
          <a:noFill/>
          <a:ln/>
        </p:spPr>
        <p:txBody>
          <a:bodyPr wrap="square" lIns="0" tIns="0" rIns="0" bIns="0" rtlCol="0" anchor="t"/>
          <a:lstStyle/>
          <a:p>
            <a:pPr>
              <a:lnSpc>
                <a:spcPts val="2375"/>
              </a:lnSpc>
            </a:pPr>
            <a:r>
              <a:rPr lang="en-US" sz="1458" dirty="0">
                <a:solidFill>
                  <a:schemeClr val="bg1"/>
                </a:solidFill>
                <a:latin typeface="Gelasio" pitchFamily="34" charset="0"/>
                <a:ea typeface="Gelasio" pitchFamily="34" charset="-122"/>
                <a:cs typeface="Gelasio" pitchFamily="34" charset="-120"/>
              </a:rPr>
              <a:t>Witness the culmination of your multimedia networking knowledge through engaging project presentations.</a:t>
            </a:r>
            <a:endParaRPr lang="en-US" sz="1458" dirty="0">
              <a:solidFill>
                <a:schemeClr val="bg1"/>
              </a:solidFill>
            </a:endParaRPr>
          </a:p>
        </p:txBody>
      </p:sp>
      <p:sp>
        <p:nvSpPr>
          <p:cNvPr id="5" name="Text 3"/>
          <p:cNvSpPr/>
          <p:nvPr/>
        </p:nvSpPr>
        <p:spPr>
          <a:xfrm>
            <a:off x="6332935" y="3179763"/>
            <a:ext cx="2362696" cy="295275"/>
          </a:xfrm>
          <a:prstGeom prst="rect">
            <a:avLst/>
          </a:prstGeom>
          <a:noFill/>
          <a:ln/>
        </p:spPr>
        <p:txBody>
          <a:bodyPr wrap="none" lIns="0" tIns="0" rIns="0" bIns="0" rtlCol="0" anchor="t"/>
          <a:lstStyle/>
          <a:p>
            <a:pPr>
              <a:lnSpc>
                <a:spcPts val="2292"/>
              </a:lnSpc>
            </a:pPr>
            <a:r>
              <a:rPr lang="en-US" sz="1833" dirty="0">
                <a:solidFill>
                  <a:schemeClr val="bg1"/>
                </a:solidFill>
                <a:latin typeface="Gelasio Semi Bold" pitchFamily="34" charset="0"/>
                <a:ea typeface="Gelasio Semi Bold" pitchFamily="34" charset="-122"/>
                <a:cs typeface="Gelasio Semi Bold" pitchFamily="34" charset="-120"/>
              </a:rPr>
              <a:t>Expert Feedback</a:t>
            </a:r>
            <a:endParaRPr lang="en-US" sz="1833" dirty="0">
              <a:solidFill>
                <a:schemeClr val="bg1"/>
              </a:solidFill>
            </a:endParaRPr>
          </a:p>
        </p:txBody>
      </p:sp>
      <p:sp>
        <p:nvSpPr>
          <p:cNvPr id="6" name="Text 4"/>
          <p:cNvSpPr/>
          <p:nvPr/>
        </p:nvSpPr>
        <p:spPr>
          <a:xfrm>
            <a:off x="6332935" y="3664049"/>
            <a:ext cx="5203924" cy="907257"/>
          </a:xfrm>
          <a:prstGeom prst="rect">
            <a:avLst/>
          </a:prstGeom>
          <a:noFill/>
          <a:ln/>
        </p:spPr>
        <p:txBody>
          <a:bodyPr wrap="square" lIns="0" tIns="0" rIns="0" bIns="0" rtlCol="0" anchor="t"/>
          <a:lstStyle/>
          <a:p>
            <a:pPr>
              <a:lnSpc>
                <a:spcPts val="2375"/>
              </a:lnSpc>
            </a:pPr>
            <a:r>
              <a:rPr lang="en-US" sz="1458" dirty="0">
                <a:solidFill>
                  <a:schemeClr val="bg1"/>
                </a:solidFill>
                <a:latin typeface="Gelasio" pitchFamily="34" charset="0"/>
                <a:ea typeface="Gelasio" pitchFamily="34" charset="-122"/>
                <a:cs typeface="Gelasio" pitchFamily="34" charset="-120"/>
              </a:rPr>
              <a:t>Receive valuable feedback from instructors on the technical aspects, design considerations, and overall effectiveness of your projects.</a:t>
            </a:r>
            <a:endParaRPr lang="en-US" sz="1458" dirty="0">
              <a:solidFill>
                <a:schemeClr val="bg1"/>
              </a:solidFill>
            </a:endParaRPr>
          </a:p>
        </p:txBody>
      </p:sp>
      <p:sp>
        <p:nvSpPr>
          <p:cNvPr id="7" name="Rectangle 6">
            <a:extLst>
              <a:ext uri="{FF2B5EF4-FFF2-40B4-BE49-F238E27FC236}">
                <a16:creationId xmlns:a16="http://schemas.microsoft.com/office/drawing/2014/main" id="{6F43B40B-BDF8-4CDF-9F7F-8AA5BF2D3CDC}"/>
              </a:ext>
            </a:extLst>
          </p:cNvPr>
          <p:cNvSpPr/>
          <p:nvPr/>
        </p:nvSpPr>
        <p:spPr>
          <a:xfrm>
            <a:off x="10681855" y="6431973"/>
            <a:ext cx="1423554" cy="353291"/>
          </a:xfrm>
          <a:prstGeom prst="rect">
            <a:avLst/>
          </a:prstGeom>
          <a:solidFill>
            <a:srgbClr val="272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555347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908149"/>
            <a:ext cx="6297018" cy="1181298"/>
          </a:xfrm>
          <a:prstGeom prst="rect">
            <a:avLst/>
          </a:prstGeom>
          <a:noFill/>
          <a:ln/>
        </p:spPr>
        <p:txBody>
          <a:bodyPr wrap="square" lIns="0" tIns="0" rIns="0" bIns="0" rtlCol="0" anchor="t"/>
          <a:lstStyle/>
          <a:p>
            <a:pPr>
              <a:lnSpc>
                <a:spcPts val="4625"/>
              </a:lnSpc>
            </a:pPr>
            <a:r>
              <a:rPr lang="en-US" sz="3708" dirty="0">
                <a:solidFill>
                  <a:schemeClr val="bg1"/>
                </a:solidFill>
                <a:latin typeface="Gelasio Semi Bold" pitchFamily="34" charset="0"/>
                <a:ea typeface="Gelasio Semi Bold" pitchFamily="34" charset="-122"/>
                <a:cs typeface="Gelasio Semi Bold" pitchFamily="34" charset="-120"/>
              </a:rPr>
              <a:t>Multimedia Networking Issues and Challenges</a:t>
            </a:r>
            <a:endParaRPr lang="en-US" sz="3708" dirty="0">
              <a:solidFill>
                <a:schemeClr val="bg1"/>
              </a:solidFill>
            </a:endParaRPr>
          </a:p>
        </p:txBody>
      </p:sp>
      <p:sp>
        <p:nvSpPr>
          <p:cNvPr id="4" name="Shape 1"/>
          <p:cNvSpPr/>
          <p:nvPr/>
        </p:nvSpPr>
        <p:spPr>
          <a:xfrm>
            <a:off x="661492" y="2372916"/>
            <a:ext cx="3054053" cy="1996381"/>
          </a:xfrm>
          <a:prstGeom prst="roundRect">
            <a:avLst>
              <a:gd name="adj" fmla="val 1420"/>
            </a:avLst>
          </a:prstGeom>
          <a:solidFill>
            <a:srgbClr val="EEE8DD"/>
          </a:solidFill>
          <a:ln/>
        </p:spPr>
      </p:sp>
      <p:sp>
        <p:nvSpPr>
          <p:cNvPr id="5" name="Text 2"/>
          <p:cNvSpPr/>
          <p:nvPr/>
        </p:nvSpPr>
        <p:spPr>
          <a:xfrm>
            <a:off x="850504" y="2561928"/>
            <a:ext cx="2676029" cy="590550"/>
          </a:xfrm>
          <a:prstGeom prst="rect">
            <a:avLst/>
          </a:prstGeom>
          <a:noFill/>
          <a:ln/>
        </p:spPr>
        <p:txBody>
          <a:bodyPr wrap="squar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Bandwidth Constraints</a:t>
            </a:r>
            <a:endParaRPr lang="en-US" sz="1833" dirty="0"/>
          </a:p>
        </p:txBody>
      </p:sp>
      <p:sp>
        <p:nvSpPr>
          <p:cNvPr id="6" name="Text 3"/>
          <p:cNvSpPr/>
          <p:nvPr/>
        </p:nvSpPr>
        <p:spPr>
          <a:xfrm>
            <a:off x="850504" y="3265884"/>
            <a:ext cx="2676029" cy="907257"/>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Addressing limited bandwidth for high-quality multimedia streaming and downloads.</a:t>
            </a:r>
            <a:endParaRPr lang="en-US" sz="1458" dirty="0"/>
          </a:p>
        </p:txBody>
      </p:sp>
      <p:sp>
        <p:nvSpPr>
          <p:cNvPr id="7" name="Shape 4"/>
          <p:cNvSpPr/>
          <p:nvPr/>
        </p:nvSpPr>
        <p:spPr>
          <a:xfrm>
            <a:off x="3904556" y="2372916"/>
            <a:ext cx="3054053" cy="1996381"/>
          </a:xfrm>
          <a:prstGeom prst="roundRect">
            <a:avLst>
              <a:gd name="adj" fmla="val 1420"/>
            </a:avLst>
          </a:prstGeom>
          <a:solidFill>
            <a:srgbClr val="EEE8DD"/>
          </a:solidFill>
          <a:ln/>
        </p:spPr>
      </p:sp>
      <p:sp>
        <p:nvSpPr>
          <p:cNvPr id="8" name="Text 5"/>
          <p:cNvSpPr/>
          <p:nvPr/>
        </p:nvSpPr>
        <p:spPr>
          <a:xfrm>
            <a:off x="4093568" y="2561928"/>
            <a:ext cx="2362696"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Latency and Jitter</a:t>
            </a:r>
            <a:endParaRPr lang="en-US" sz="1833" dirty="0"/>
          </a:p>
        </p:txBody>
      </p:sp>
      <p:sp>
        <p:nvSpPr>
          <p:cNvPr id="9" name="Text 6"/>
          <p:cNvSpPr/>
          <p:nvPr/>
        </p:nvSpPr>
        <p:spPr>
          <a:xfrm>
            <a:off x="4093568" y="2970609"/>
            <a:ext cx="2676029" cy="1209675"/>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Managing delays and variations in network transmission for real-time multimedia applications.</a:t>
            </a:r>
            <a:endParaRPr lang="en-US" sz="1458" dirty="0"/>
          </a:p>
        </p:txBody>
      </p:sp>
      <p:sp>
        <p:nvSpPr>
          <p:cNvPr id="10" name="Shape 7"/>
          <p:cNvSpPr/>
          <p:nvPr/>
        </p:nvSpPr>
        <p:spPr>
          <a:xfrm>
            <a:off x="661492" y="4558308"/>
            <a:ext cx="6297018" cy="1391543"/>
          </a:xfrm>
          <a:prstGeom prst="roundRect">
            <a:avLst>
              <a:gd name="adj" fmla="val 2038"/>
            </a:avLst>
          </a:prstGeom>
          <a:solidFill>
            <a:srgbClr val="EEE8DD"/>
          </a:solidFill>
          <a:ln/>
        </p:spPr>
      </p:sp>
      <p:sp>
        <p:nvSpPr>
          <p:cNvPr id="11" name="Text 8"/>
          <p:cNvSpPr/>
          <p:nvPr/>
        </p:nvSpPr>
        <p:spPr>
          <a:xfrm>
            <a:off x="850504" y="4747319"/>
            <a:ext cx="2362696"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Security Concerns</a:t>
            </a:r>
            <a:endParaRPr lang="en-US" sz="1833" dirty="0"/>
          </a:p>
        </p:txBody>
      </p:sp>
      <p:sp>
        <p:nvSpPr>
          <p:cNvPr id="12" name="Text 9"/>
          <p:cNvSpPr/>
          <p:nvPr/>
        </p:nvSpPr>
        <p:spPr>
          <a:xfrm>
            <a:off x="850504" y="5156002"/>
            <a:ext cx="5918994" cy="604838"/>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Protecting sensitive multimedia data from unauthorized access and cyber threats.</a:t>
            </a:r>
            <a:endParaRPr lang="en-US" sz="1458" dirty="0"/>
          </a:p>
        </p:txBody>
      </p:sp>
    </p:spTree>
    <p:extLst>
      <p:ext uri="{BB962C8B-B14F-4D97-AF65-F5344CB8AC3E}">
        <p14:creationId xmlns:p14="http://schemas.microsoft.com/office/powerpoint/2010/main" val="2594584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92530" y="2351214"/>
            <a:ext cx="10205085" cy="2348230"/>
          </a:xfrm>
          <a:prstGeom prst="rect">
            <a:avLst/>
          </a:prstGeom>
        </p:spPr>
        <p:txBody>
          <a:bodyPr vert="horz" wrap="square" lIns="0" tIns="86360" rIns="0" bIns="0" rtlCol="0">
            <a:spAutoFit/>
          </a:bodyPr>
          <a:lstStyle/>
          <a:p>
            <a:pPr marL="240029" indent="-227329">
              <a:lnSpc>
                <a:spcPct val="100000"/>
              </a:lnSpc>
              <a:spcBef>
                <a:spcPts val="680"/>
              </a:spcBef>
              <a:buFont typeface="Arial MT"/>
              <a:buChar char="•"/>
              <a:tabLst>
                <a:tab pos="240029" algn="l"/>
              </a:tabLst>
            </a:pPr>
            <a:r>
              <a:rPr sz="2400" spc="-300" dirty="0">
                <a:latin typeface="Arial MT"/>
                <a:cs typeface="Arial MT"/>
              </a:rPr>
              <a:t>Such</a:t>
            </a:r>
            <a:r>
              <a:rPr sz="2400" spc="-5" dirty="0">
                <a:latin typeface="Arial MT"/>
                <a:cs typeface="Arial MT"/>
              </a:rPr>
              <a:t> </a:t>
            </a:r>
            <a:r>
              <a:rPr sz="2400" spc="-260" dirty="0">
                <a:latin typeface="Arial MT"/>
                <a:cs typeface="Arial MT"/>
              </a:rPr>
              <a:t>systems</a:t>
            </a:r>
            <a:r>
              <a:rPr sz="2400" spc="-5" dirty="0">
                <a:latin typeface="Arial MT"/>
                <a:cs typeface="Arial MT"/>
              </a:rPr>
              <a:t> </a:t>
            </a:r>
            <a:r>
              <a:rPr sz="2400" spc="-200" dirty="0">
                <a:latin typeface="Arial MT"/>
                <a:cs typeface="Arial MT"/>
              </a:rPr>
              <a:t>should</a:t>
            </a:r>
            <a:r>
              <a:rPr sz="2400" spc="-20" dirty="0">
                <a:latin typeface="Arial MT"/>
                <a:cs typeface="Arial MT"/>
              </a:rPr>
              <a:t> </a:t>
            </a:r>
            <a:r>
              <a:rPr sz="2400" spc="-65" dirty="0">
                <a:latin typeface="Arial MT"/>
                <a:cs typeface="Arial MT"/>
              </a:rPr>
              <a:t>allow</a:t>
            </a:r>
            <a:r>
              <a:rPr sz="2400" spc="-105" dirty="0">
                <a:latin typeface="Arial MT"/>
                <a:cs typeface="Arial MT"/>
              </a:rPr>
              <a:t> </a:t>
            </a:r>
            <a:r>
              <a:rPr sz="2400" spc="-360" dirty="0">
                <a:latin typeface="Arial MT"/>
                <a:cs typeface="Arial MT"/>
              </a:rPr>
              <a:t>us</a:t>
            </a:r>
            <a:r>
              <a:rPr sz="2400" spc="-10" dirty="0">
                <a:latin typeface="Arial MT"/>
                <a:cs typeface="Arial MT"/>
              </a:rPr>
              <a:t> </a:t>
            </a:r>
            <a:r>
              <a:rPr sz="2400" dirty="0">
                <a:latin typeface="Arial MT"/>
                <a:cs typeface="Arial MT"/>
              </a:rPr>
              <a:t>to</a:t>
            </a:r>
            <a:r>
              <a:rPr sz="2400" spc="-155" dirty="0">
                <a:latin typeface="Arial MT"/>
                <a:cs typeface="Arial MT"/>
              </a:rPr>
              <a:t> </a:t>
            </a:r>
            <a:r>
              <a:rPr sz="2400" dirty="0">
                <a:latin typeface="Arial MT"/>
                <a:cs typeface="Arial MT"/>
              </a:rPr>
              <a:t>do</a:t>
            </a:r>
            <a:r>
              <a:rPr sz="2400" spc="-25" dirty="0">
                <a:latin typeface="Arial MT"/>
                <a:cs typeface="Arial MT"/>
              </a:rPr>
              <a:t> </a:t>
            </a:r>
            <a:r>
              <a:rPr sz="2400" spc="-105" dirty="0">
                <a:latin typeface="Arial MT"/>
                <a:cs typeface="Arial MT"/>
              </a:rPr>
              <a:t>with</a:t>
            </a:r>
            <a:r>
              <a:rPr sz="2400" spc="-30" dirty="0">
                <a:latin typeface="Arial MT"/>
                <a:cs typeface="Arial MT"/>
              </a:rPr>
              <a:t> </a:t>
            </a:r>
            <a:r>
              <a:rPr sz="2400" spc="-180" dirty="0">
                <a:latin typeface="Arial MT"/>
                <a:cs typeface="Arial MT"/>
              </a:rPr>
              <a:t>moving</a:t>
            </a:r>
            <a:r>
              <a:rPr sz="2400" spc="-5" dirty="0">
                <a:latin typeface="Arial MT"/>
                <a:cs typeface="Arial MT"/>
              </a:rPr>
              <a:t> </a:t>
            </a:r>
            <a:r>
              <a:rPr sz="2400" spc="-185" dirty="0">
                <a:latin typeface="Arial MT"/>
                <a:cs typeface="Arial MT"/>
              </a:rPr>
              <a:t>images</a:t>
            </a:r>
            <a:r>
              <a:rPr sz="2400" dirty="0">
                <a:latin typeface="Arial MT"/>
                <a:cs typeface="Arial MT"/>
              </a:rPr>
              <a:t> </a:t>
            </a:r>
            <a:r>
              <a:rPr sz="2400" spc="-85" dirty="0">
                <a:latin typeface="Arial MT"/>
                <a:cs typeface="Arial MT"/>
              </a:rPr>
              <a:t>and</a:t>
            </a:r>
            <a:r>
              <a:rPr sz="2400" spc="-20" dirty="0">
                <a:latin typeface="Arial MT"/>
                <a:cs typeface="Arial MT"/>
              </a:rPr>
              <a:t> </a:t>
            </a:r>
            <a:r>
              <a:rPr sz="2400" spc="-240" dirty="0">
                <a:latin typeface="Arial MT"/>
                <a:cs typeface="Arial MT"/>
              </a:rPr>
              <a:t>sound</a:t>
            </a:r>
            <a:r>
              <a:rPr sz="2400" spc="-20" dirty="0">
                <a:latin typeface="Arial MT"/>
                <a:cs typeface="Arial MT"/>
              </a:rPr>
              <a:t> </a:t>
            </a:r>
            <a:r>
              <a:rPr sz="2400" spc="-100" dirty="0">
                <a:latin typeface="Arial MT"/>
                <a:cs typeface="Arial MT"/>
              </a:rPr>
              <a:t>what</a:t>
            </a:r>
            <a:r>
              <a:rPr sz="2400" spc="-25" dirty="0">
                <a:latin typeface="Arial MT"/>
                <a:cs typeface="Arial MT"/>
              </a:rPr>
              <a:t> </a:t>
            </a:r>
            <a:r>
              <a:rPr sz="2400" spc="-175" dirty="0">
                <a:latin typeface="Arial MT"/>
                <a:cs typeface="Arial MT"/>
              </a:rPr>
              <a:t>we</a:t>
            </a:r>
            <a:r>
              <a:rPr sz="2400" spc="-5" dirty="0">
                <a:latin typeface="Arial MT"/>
                <a:cs typeface="Arial MT"/>
              </a:rPr>
              <a:t> </a:t>
            </a:r>
            <a:r>
              <a:rPr sz="2400" spc="-200" dirty="0">
                <a:latin typeface="Arial MT"/>
                <a:cs typeface="Arial MT"/>
              </a:rPr>
              <a:t>can</a:t>
            </a:r>
            <a:r>
              <a:rPr sz="2400" spc="10" dirty="0">
                <a:latin typeface="Arial MT"/>
                <a:cs typeface="Arial MT"/>
              </a:rPr>
              <a:t> </a:t>
            </a:r>
            <a:r>
              <a:rPr sz="2400" spc="-25" dirty="0">
                <a:latin typeface="Arial MT"/>
                <a:cs typeface="Arial MT"/>
              </a:rPr>
              <a:t>do</a:t>
            </a:r>
            <a:endParaRPr sz="2400">
              <a:latin typeface="Arial MT"/>
              <a:cs typeface="Arial MT"/>
            </a:endParaRPr>
          </a:p>
          <a:p>
            <a:pPr marL="241300">
              <a:lnSpc>
                <a:spcPct val="100000"/>
              </a:lnSpc>
              <a:spcBef>
                <a:spcPts val="580"/>
              </a:spcBef>
            </a:pPr>
            <a:r>
              <a:rPr sz="2400" spc="-110" dirty="0">
                <a:latin typeface="Arial MT"/>
                <a:cs typeface="Arial MT"/>
              </a:rPr>
              <a:t>with</a:t>
            </a:r>
            <a:r>
              <a:rPr sz="2400" spc="-60" dirty="0">
                <a:latin typeface="Arial MT"/>
                <a:cs typeface="Arial MT"/>
              </a:rPr>
              <a:t> </a:t>
            </a:r>
            <a:r>
              <a:rPr sz="2400" spc="-35" dirty="0">
                <a:latin typeface="Arial MT"/>
                <a:cs typeface="Arial MT"/>
              </a:rPr>
              <a:t>text</a:t>
            </a:r>
            <a:r>
              <a:rPr sz="2400" spc="-65" dirty="0">
                <a:latin typeface="Arial MT"/>
                <a:cs typeface="Arial MT"/>
              </a:rPr>
              <a:t> </a:t>
            </a:r>
            <a:r>
              <a:rPr sz="2400" spc="-90" dirty="0">
                <a:latin typeface="Arial MT"/>
                <a:cs typeface="Arial MT"/>
              </a:rPr>
              <a:t>and</a:t>
            </a:r>
            <a:r>
              <a:rPr sz="2400" spc="-65" dirty="0">
                <a:latin typeface="Arial MT"/>
                <a:cs typeface="Arial MT"/>
              </a:rPr>
              <a:t> </a:t>
            </a:r>
            <a:r>
              <a:rPr sz="2400" spc="-10" dirty="0">
                <a:latin typeface="Arial MT"/>
                <a:cs typeface="Arial MT"/>
              </a:rPr>
              <a:t>graphics</a:t>
            </a:r>
            <a:endParaRPr sz="2400">
              <a:latin typeface="Arial MT"/>
              <a:cs typeface="Arial MT"/>
            </a:endParaRPr>
          </a:p>
          <a:p>
            <a:pPr marL="240029" marR="596900" indent="-227329">
              <a:lnSpc>
                <a:spcPct val="120000"/>
              </a:lnSpc>
              <a:spcBef>
                <a:spcPts val="994"/>
              </a:spcBef>
              <a:buChar char="•"/>
              <a:tabLst>
                <a:tab pos="241300" algn="l"/>
              </a:tabLst>
            </a:pPr>
            <a:r>
              <a:rPr sz="2400" spc="-55" dirty="0">
                <a:latin typeface="Arial MT"/>
                <a:cs typeface="Arial MT"/>
              </a:rPr>
              <a:t>While</a:t>
            </a:r>
            <a:r>
              <a:rPr sz="2400" spc="-114" dirty="0">
                <a:latin typeface="Arial MT"/>
                <a:cs typeface="Arial MT"/>
              </a:rPr>
              <a:t> </a:t>
            </a:r>
            <a:r>
              <a:rPr sz="2400" spc="-160" dirty="0">
                <a:latin typeface="Arial MT"/>
                <a:cs typeface="Arial MT"/>
              </a:rPr>
              <a:t>conventional</a:t>
            </a:r>
            <a:r>
              <a:rPr sz="2400" spc="-20" dirty="0">
                <a:latin typeface="Arial MT"/>
                <a:cs typeface="Arial MT"/>
              </a:rPr>
              <a:t> </a:t>
            </a:r>
            <a:r>
              <a:rPr sz="2400" spc="-254" dirty="0">
                <a:latin typeface="Arial MT"/>
                <a:cs typeface="Arial MT"/>
              </a:rPr>
              <a:t>systems</a:t>
            </a:r>
            <a:r>
              <a:rPr sz="2400" spc="-15" dirty="0">
                <a:latin typeface="Arial MT"/>
                <a:cs typeface="Arial MT"/>
              </a:rPr>
              <a:t> </a:t>
            </a:r>
            <a:r>
              <a:rPr sz="2400" spc="-200" dirty="0">
                <a:latin typeface="Arial MT"/>
                <a:cs typeface="Arial MT"/>
              </a:rPr>
              <a:t>can</a:t>
            </a:r>
            <a:r>
              <a:rPr sz="2400" spc="10" dirty="0">
                <a:latin typeface="Arial MT"/>
                <a:cs typeface="Arial MT"/>
              </a:rPr>
              <a:t> </a:t>
            </a:r>
            <a:r>
              <a:rPr sz="2400" spc="-225" dirty="0">
                <a:latin typeface="Arial MT"/>
                <a:cs typeface="Arial MT"/>
              </a:rPr>
              <a:t>send</a:t>
            </a:r>
            <a:r>
              <a:rPr sz="2400" spc="-15" dirty="0">
                <a:latin typeface="Arial MT"/>
                <a:cs typeface="Arial MT"/>
              </a:rPr>
              <a:t> </a:t>
            </a:r>
            <a:r>
              <a:rPr sz="2400" dirty="0">
                <a:latin typeface="Arial MT"/>
                <a:cs typeface="Arial MT"/>
              </a:rPr>
              <a:t>a</a:t>
            </a:r>
            <a:r>
              <a:rPr sz="2400" spc="-35" dirty="0">
                <a:latin typeface="Arial MT"/>
                <a:cs typeface="Arial MT"/>
              </a:rPr>
              <a:t> text</a:t>
            </a:r>
            <a:r>
              <a:rPr sz="2400" spc="-10" dirty="0">
                <a:latin typeface="Arial MT"/>
                <a:cs typeface="Arial MT"/>
              </a:rPr>
              <a:t> </a:t>
            </a:r>
            <a:r>
              <a:rPr sz="2400" spc="-229" dirty="0">
                <a:latin typeface="Arial MT"/>
                <a:cs typeface="Arial MT"/>
              </a:rPr>
              <a:t>message</a:t>
            </a:r>
            <a:r>
              <a:rPr sz="2400" spc="-5" dirty="0">
                <a:latin typeface="Arial MT"/>
                <a:cs typeface="Arial MT"/>
              </a:rPr>
              <a:t> </a:t>
            </a:r>
            <a:r>
              <a:rPr sz="2400" dirty="0">
                <a:latin typeface="Arial MT"/>
                <a:cs typeface="Arial MT"/>
              </a:rPr>
              <a:t>to</a:t>
            </a:r>
            <a:r>
              <a:rPr sz="2400" spc="-5" dirty="0">
                <a:latin typeface="Arial MT"/>
                <a:cs typeface="Arial MT"/>
              </a:rPr>
              <a:t> </a:t>
            </a:r>
            <a:r>
              <a:rPr sz="2400" spc="-130" dirty="0">
                <a:latin typeface="Arial MT"/>
                <a:cs typeface="Arial MT"/>
              </a:rPr>
              <a:t>another</a:t>
            </a:r>
            <a:r>
              <a:rPr sz="2400" spc="-30" dirty="0">
                <a:latin typeface="Arial MT"/>
                <a:cs typeface="Arial MT"/>
              </a:rPr>
              <a:t> </a:t>
            </a:r>
            <a:r>
              <a:rPr sz="2400" spc="-240" dirty="0">
                <a:latin typeface="Arial MT"/>
                <a:cs typeface="Arial MT"/>
              </a:rPr>
              <a:t>user,</a:t>
            </a:r>
            <a:r>
              <a:rPr sz="2400" spc="-15" dirty="0">
                <a:latin typeface="Arial MT"/>
                <a:cs typeface="Arial MT"/>
              </a:rPr>
              <a:t> </a:t>
            </a:r>
            <a:r>
              <a:rPr sz="2400" dirty="0">
                <a:latin typeface="Arial MT"/>
                <a:cs typeface="Arial MT"/>
              </a:rPr>
              <a:t>a</a:t>
            </a:r>
            <a:r>
              <a:rPr sz="2400" spc="-15" dirty="0">
                <a:latin typeface="Arial MT"/>
                <a:cs typeface="Arial MT"/>
              </a:rPr>
              <a:t> </a:t>
            </a:r>
            <a:r>
              <a:rPr sz="2400" spc="-30" dirty="0">
                <a:latin typeface="Arial MT"/>
                <a:cs typeface="Arial MT"/>
              </a:rPr>
              <a:t>highly 	</a:t>
            </a:r>
            <a:r>
              <a:rPr sz="2400" spc="-60" dirty="0">
                <a:latin typeface="Arial MT"/>
                <a:cs typeface="Arial MT"/>
              </a:rPr>
              <a:t>integrated</a:t>
            </a:r>
            <a:r>
              <a:rPr sz="2400" spc="-50" dirty="0">
                <a:latin typeface="Arial MT"/>
                <a:cs typeface="Arial MT"/>
              </a:rPr>
              <a:t> </a:t>
            </a:r>
            <a:r>
              <a:rPr sz="2400" spc="-130" dirty="0">
                <a:latin typeface="Arial MT"/>
                <a:cs typeface="Arial MT"/>
              </a:rPr>
              <a:t>multimedia</a:t>
            </a:r>
            <a:r>
              <a:rPr sz="2400" spc="-25" dirty="0">
                <a:latin typeface="Arial MT"/>
                <a:cs typeface="Arial MT"/>
              </a:rPr>
              <a:t> </a:t>
            </a:r>
            <a:r>
              <a:rPr sz="2400" spc="-240" dirty="0">
                <a:latin typeface="Arial MT"/>
                <a:cs typeface="Arial MT"/>
              </a:rPr>
              <a:t>system</a:t>
            </a:r>
            <a:r>
              <a:rPr sz="2400" spc="-5" dirty="0">
                <a:latin typeface="Arial MT"/>
                <a:cs typeface="Arial MT"/>
              </a:rPr>
              <a:t> </a:t>
            </a:r>
            <a:r>
              <a:rPr sz="2400" spc="-114" dirty="0">
                <a:latin typeface="Arial MT"/>
                <a:cs typeface="Arial MT"/>
              </a:rPr>
              <a:t>provides</a:t>
            </a:r>
            <a:r>
              <a:rPr sz="2400" spc="-15" dirty="0">
                <a:latin typeface="Arial MT"/>
                <a:cs typeface="Arial MT"/>
              </a:rPr>
              <a:t> </a:t>
            </a:r>
            <a:r>
              <a:rPr sz="2400" spc="-185" dirty="0">
                <a:latin typeface="Arial MT"/>
                <a:cs typeface="Arial MT"/>
              </a:rPr>
              <a:t>this</a:t>
            </a:r>
            <a:r>
              <a:rPr sz="2400" spc="-15" dirty="0">
                <a:latin typeface="Arial MT"/>
                <a:cs typeface="Arial MT"/>
              </a:rPr>
              <a:t> </a:t>
            </a:r>
            <a:r>
              <a:rPr sz="2400" spc="-155" dirty="0">
                <a:latin typeface="Arial MT"/>
                <a:cs typeface="Arial MT"/>
              </a:rPr>
              <a:t>function</a:t>
            </a:r>
            <a:r>
              <a:rPr sz="2400" spc="-10" dirty="0">
                <a:latin typeface="Arial MT"/>
                <a:cs typeface="Arial MT"/>
              </a:rPr>
              <a:t> </a:t>
            </a:r>
            <a:r>
              <a:rPr sz="2400" spc="-90" dirty="0">
                <a:latin typeface="Arial MT"/>
                <a:cs typeface="Arial MT"/>
              </a:rPr>
              <a:t>and</a:t>
            </a:r>
            <a:r>
              <a:rPr sz="2400" spc="-20" dirty="0">
                <a:latin typeface="Arial MT"/>
                <a:cs typeface="Arial MT"/>
              </a:rPr>
              <a:t> </a:t>
            </a:r>
            <a:r>
              <a:rPr sz="2400" spc="-120" dirty="0">
                <a:latin typeface="Arial MT"/>
                <a:cs typeface="Arial MT"/>
              </a:rPr>
              <a:t>support</a:t>
            </a:r>
            <a:r>
              <a:rPr sz="2400" spc="-15" dirty="0">
                <a:latin typeface="Arial MT"/>
                <a:cs typeface="Arial MT"/>
              </a:rPr>
              <a:t> </a:t>
            </a:r>
            <a:r>
              <a:rPr sz="2400" dirty="0">
                <a:latin typeface="Arial MT"/>
                <a:cs typeface="Arial MT"/>
              </a:rPr>
              <a:t>for</a:t>
            </a:r>
            <a:r>
              <a:rPr sz="2400" spc="-10" dirty="0">
                <a:latin typeface="Arial MT"/>
                <a:cs typeface="Arial MT"/>
              </a:rPr>
              <a:t> voice 	</a:t>
            </a:r>
            <a:r>
              <a:rPr sz="2400" spc="-254" dirty="0">
                <a:latin typeface="Arial MT"/>
                <a:cs typeface="Arial MT"/>
              </a:rPr>
              <a:t>messages</a:t>
            </a:r>
            <a:r>
              <a:rPr sz="2400" dirty="0">
                <a:latin typeface="Arial MT"/>
                <a:cs typeface="Arial MT"/>
              </a:rPr>
              <a:t> or</a:t>
            </a:r>
            <a:r>
              <a:rPr sz="2400" spc="-85" dirty="0">
                <a:latin typeface="Arial MT"/>
                <a:cs typeface="Arial MT"/>
              </a:rPr>
              <a:t> </a:t>
            </a:r>
            <a:r>
              <a:rPr sz="2400" dirty="0">
                <a:latin typeface="Arial MT"/>
                <a:cs typeface="Arial MT"/>
              </a:rPr>
              <a:t>a</a:t>
            </a:r>
            <a:r>
              <a:rPr sz="2400" spc="-40" dirty="0">
                <a:latin typeface="Arial MT"/>
                <a:cs typeface="Arial MT"/>
              </a:rPr>
              <a:t> </a:t>
            </a:r>
            <a:r>
              <a:rPr sz="2400" spc="-145" dirty="0">
                <a:latin typeface="Arial MT"/>
                <a:cs typeface="Arial MT"/>
              </a:rPr>
              <a:t>voice-</a:t>
            </a:r>
            <a:r>
              <a:rPr sz="2400" spc="-45" dirty="0">
                <a:latin typeface="Arial MT"/>
                <a:cs typeface="Arial MT"/>
              </a:rPr>
              <a:t>text</a:t>
            </a:r>
            <a:r>
              <a:rPr sz="2400" spc="-60" dirty="0">
                <a:latin typeface="Arial MT"/>
                <a:cs typeface="Arial MT"/>
              </a:rPr>
              <a:t> combination.</a:t>
            </a:r>
            <a:endParaRPr sz="2400">
              <a:latin typeface="Arial MT"/>
              <a:cs typeface="Arial MT"/>
            </a:endParaRPr>
          </a:p>
        </p:txBody>
      </p:sp>
      <p:sp>
        <p:nvSpPr>
          <p:cNvPr id="4" name="Footer Placeholder 3">
            <a:extLst>
              <a:ext uri="{FF2B5EF4-FFF2-40B4-BE49-F238E27FC236}">
                <a16:creationId xmlns:a16="http://schemas.microsoft.com/office/drawing/2014/main" id="{D8637E87-960C-4FF7-B90C-AE69C344598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88194278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02159" y="566738"/>
            <a:ext cx="6415683" cy="1075134"/>
          </a:xfrm>
          <a:prstGeom prst="rect">
            <a:avLst/>
          </a:prstGeom>
          <a:noFill/>
          <a:ln/>
        </p:spPr>
        <p:txBody>
          <a:bodyPr wrap="square" lIns="0" tIns="0" rIns="0" bIns="0" rtlCol="0" anchor="t"/>
          <a:lstStyle/>
          <a:p>
            <a:pPr>
              <a:lnSpc>
                <a:spcPts val="4208"/>
              </a:lnSpc>
            </a:pPr>
            <a:r>
              <a:rPr lang="en-US" sz="3375" dirty="0">
                <a:solidFill>
                  <a:srgbClr val="484237"/>
                </a:solidFill>
                <a:latin typeface="Gelasio Semi Bold" pitchFamily="34" charset="0"/>
                <a:ea typeface="Gelasio Semi Bold" pitchFamily="34" charset="-122"/>
                <a:cs typeface="Gelasio Semi Bold" pitchFamily="34" charset="-120"/>
              </a:rPr>
              <a:t>Real-World Scenario Demonstrations</a:t>
            </a:r>
            <a:endParaRPr lang="en-US" sz="3375" dirty="0"/>
          </a:p>
        </p:txBody>
      </p:sp>
      <p:pic>
        <p:nvPicPr>
          <p:cNvPr id="4" name="Image 1" descr="preencoded.png"/>
          <p:cNvPicPr>
            <a:picLocks noChangeAspect="1"/>
          </p:cNvPicPr>
          <p:nvPr/>
        </p:nvPicPr>
        <p:blipFill>
          <a:blip r:embed="rId4"/>
          <a:stretch>
            <a:fillRect/>
          </a:stretch>
        </p:blipFill>
        <p:spPr>
          <a:xfrm>
            <a:off x="602159" y="1899940"/>
            <a:ext cx="430113" cy="430113"/>
          </a:xfrm>
          <a:prstGeom prst="rect">
            <a:avLst/>
          </a:prstGeom>
        </p:spPr>
      </p:pic>
      <p:sp>
        <p:nvSpPr>
          <p:cNvPr id="5" name="Text 1"/>
          <p:cNvSpPr/>
          <p:nvPr/>
        </p:nvSpPr>
        <p:spPr>
          <a:xfrm>
            <a:off x="602158" y="2502099"/>
            <a:ext cx="2555280" cy="268883"/>
          </a:xfrm>
          <a:prstGeom prst="rect">
            <a:avLst/>
          </a:prstGeom>
          <a:noFill/>
          <a:ln/>
        </p:spPr>
        <p:txBody>
          <a:bodyPr wrap="none" lIns="0" tIns="0" rIns="0" bIns="0" rtlCol="0" anchor="t"/>
          <a:lstStyle/>
          <a:p>
            <a:pPr>
              <a:lnSpc>
                <a:spcPts val="2083"/>
              </a:lnSpc>
            </a:pPr>
            <a:r>
              <a:rPr lang="en-US" sz="1667" dirty="0">
                <a:solidFill>
                  <a:srgbClr val="746558"/>
                </a:solidFill>
                <a:latin typeface="Gelasio Semi Bold" pitchFamily="34" charset="0"/>
                <a:ea typeface="Gelasio Semi Bold" pitchFamily="34" charset="-122"/>
                <a:cs typeface="Gelasio Semi Bold" pitchFamily="34" charset="-120"/>
              </a:rPr>
              <a:t>Wireless Network Setup</a:t>
            </a:r>
            <a:endParaRPr lang="en-US" sz="1667" dirty="0"/>
          </a:p>
        </p:txBody>
      </p:sp>
      <p:sp>
        <p:nvSpPr>
          <p:cNvPr id="6" name="Text 2"/>
          <p:cNvSpPr/>
          <p:nvPr/>
        </p:nvSpPr>
        <p:spPr>
          <a:xfrm>
            <a:off x="602159" y="2874169"/>
            <a:ext cx="3078758" cy="1100932"/>
          </a:xfrm>
          <a:prstGeom prst="rect">
            <a:avLst/>
          </a:prstGeom>
          <a:noFill/>
          <a:ln/>
        </p:spPr>
        <p:txBody>
          <a:bodyPr wrap="square" lIns="0" tIns="0" rIns="0" bIns="0" rtlCol="0" anchor="t"/>
          <a:lstStyle/>
          <a:p>
            <a:pPr>
              <a:lnSpc>
                <a:spcPts val="2167"/>
              </a:lnSpc>
            </a:pPr>
            <a:r>
              <a:rPr lang="en-US" sz="1333" dirty="0">
                <a:solidFill>
                  <a:srgbClr val="746558"/>
                </a:solidFill>
                <a:latin typeface="Gelasio" pitchFamily="34" charset="0"/>
                <a:ea typeface="Gelasio" pitchFamily="34" charset="-122"/>
                <a:cs typeface="Gelasio" pitchFamily="34" charset="-120"/>
              </a:rPr>
              <a:t>Demonstrating the setup and configuration of a secure and reliable wireless network for multimedia sharing.</a:t>
            </a:r>
            <a:endParaRPr lang="en-US" sz="1333" dirty="0"/>
          </a:p>
        </p:txBody>
      </p:sp>
      <p:pic>
        <p:nvPicPr>
          <p:cNvPr id="7" name="Image 2" descr="preencoded.png"/>
          <p:cNvPicPr>
            <a:picLocks noChangeAspect="1"/>
          </p:cNvPicPr>
          <p:nvPr/>
        </p:nvPicPr>
        <p:blipFill>
          <a:blip r:embed="rId5"/>
          <a:stretch>
            <a:fillRect/>
          </a:stretch>
        </p:blipFill>
        <p:spPr>
          <a:xfrm>
            <a:off x="3938984" y="1899940"/>
            <a:ext cx="430113" cy="430113"/>
          </a:xfrm>
          <a:prstGeom prst="rect">
            <a:avLst/>
          </a:prstGeom>
        </p:spPr>
      </p:pic>
      <p:sp>
        <p:nvSpPr>
          <p:cNvPr id="8" name="Text 3"/>
          <p:cNvSpPr/>
          <p:nvPr/>
        </p:nvSpPr>
        <p:spPr>
          <a:xfrm>
            <a:off x="3938985" y="2502099"/>
            <a:ext cx="2150666" cy="268883"/>
          </a:xfrm>
          <a:prstGeom prst="rect">
            <a:avLst/>
          </a:prstGeom>
          <a:noFill/>
          <a:ln/>
        </p:spPr>
        <p:txBody>
          <a:bodyPr wrap="none" lIns="0" tIns="0" rIns="0" bIns="0" rtlCol="0" anchor="t"/>
          <a:lstStyle/>
          <a:p>
            <a:pPr>
              <a:lnSpc>
                <a:spcPts val="2083"/>
              </a:lnSpc>
            </a:pPr>
            <a:r>
              <a:rPr lang="en-US" sz="1667" dirty="0">
                <a:solidFill>
                  <a:srgbClr val="746558"/>
                </a:solidFill>
                <a:latin typeface="Gelasio Semi Bold" pitchFamily="34" charset="0"/>
                <a:ea typeface="Gelasio Semi Bold" pitchFamily="34" charset="-122"/>
                <a:cs typeface="Gelasio Semi Bold" pitchFamily="34" charset="-120"/>
              </a:rPr>
              <a:t>Video Conferencing</a:t>
            </a:r>
            <a:endParaRPr lang="en-US" sz="1667" dirty="0"/>
          </a:p>
        </p:txBody>
      </p:sp>
      <p:sp>
        <p:nvSpPr>
          <p:cNvPr id="9" name="Text 4"/>
          <p:cNvSpPr/>
          <p:nvPr/>
        </p:nvSpPr>
        <p:spPr>
          <a:xfrm>
            <a:off x="3938984" y="2874169"/>
            <a:ext cx="3078857" cy="825698"/>
          </a:xfrm>
          <a:prstGeom prst="rect">
            <a:avLst/>
          </a:prstGeom>
          <a:noFill/>
          <a:ln/>
        </p:spPr>
        <p:txBody>
          <a:bodyPr wrap="square" lIns="0" tIns="0" rIns="0" bIns="0" rtlCol="0" anchor="t"/>
          <a:lstStyle/>
          <a:p>
            <a:pPr>
              <a:lnSpc>
                <a:spcPts val="2167"/>
              </a:lnSpc>
            </a:pPr>
            <a:r>
              <a:rPr lang="en-US" sz="1333" dirty="0">
                <a:solidFill>
                  <a:srgbClr val="746558"/>
                </a:solidFill>
                <a:latin typeface="Gelasio" pitchFamily="34" charset="0"/>
                <a:ea typeface="Gelasio" pitchFamily="34" charset="-122"/>
                <a:cs typeface="Gelasio" pitchFamily="34" charset="-120"/>
              </a:rPr>
              <a:t>Analyzing the factors affecting video conferencing quality and exploring optimization techniques.</a:t>
            </a:r>
            <a:endParaRPr lang="en-US" sz="1333" dirty="0"/>
          </a:p>
        </p:txBody>
      </p:sp>
      <p:pic>
        <p:nvPicPr>
          <p:cNvPr id="10" name="Image 3" descr="preencoded.png"/>
          <p:cNvPicPr>
            <a:picLocks noChangeAspect="1"/>
          </p:cNvPicPr>
          <p:nvPr/>
        </p:nvPicPr>
        <p:blipFill>
          <a:blip r:embed="rId5"/>
          <a:stretch>
            <a:fillRect/>
          </a:stretch>
        </p:blipFill>
        <p:spPr>
          <a:xfrm>
            <a:off x="602159" y="4491236"/>
            <a:ext cx="430113" cy="430113"/>
          </a:xfrm>
          <a:prstGeom prst="rect">
            <a:avLst/>
          </a:prstGeom>
        </p:spPr>
      </p:pic>
      <p:sp>
        <p:nvSpPr>
          <p:cNvPr id="11" name="Text 5"/>
          <p:cNvSpPr/>
          <p:nvPr/>
        </p:nvSpPr>
        <p:spPr>
          <a:xfrm>
            <a:off x="602159" y="5093394"/>
            <a:ext cx="2747963" cy="268883"/>
          </a:xfrm>
          <a:prstGeom prst="rect">
            <a:avLst/>
          </a:prstGeom>
          <a:noFill/>
          <a:ln/>
        </p:spPr>
        <p:txBody>
          <a:bodyPr wrap="none" lIns="0" tIns="0" rIns="0" bIns="0" rtlCol="0" anchor="t"/>
          <a:lstStyle/>
          <a:p>
            <a:pPr>
              <a:lnSpc>
                <a:spcPts val="2083"/>
              </a:lnSpc>
            </a:pPr>
            <a:r>
              <a:rPr lang="en-US" sz="1667" dirty="0">
                <a:solidFill>
                  <a:srgbClr val="746558"/>
                </a:solidFill>
                <a:latin typeface="Gelasio Semi Bold" pitchFamily="34" charset="0"/>
                <a:ea typeface="Gelasio Semi Bold" pitchFamily="34" charset="-122"/>
                <a:cs typeface="Gelasio Semi Bold" pitchFamily="34" charset="-120"/>
              </a:rPr>
              <a:t>Cloud Storage Integration</a:t>
            </a:r>
            <a:endParaRPr lang="en-US" sz="1667" dirty="0"/>
          </a:p>
        </p:txBody>
      </p:sp>
      <p:sp>
        <p:nvSpPr>
          <p:cNvPr id="12" name="Text 6"/>
          <p:cNvSpPr/>
          <p:nvPr/>
        </p:nvSpPr>
        <p:spPr>
          <a:xfrm>
            <a:off x="602159" y="5465465"/>
            <a:ext cx="3078758" cy="825698"/>
          </a:xfrm>
          <a:prstGeom prst="rect">
            <a:avLst/>
          </a:prstGeom>
          <a:noFill/>
          <a:ln/>
        </p:spPr>
        <p:txBody>
          <a:bodyPr wrap="square" lIns="0" tIns="0" rIns="0" bIns="0" rtlCol="0" anchor="t"/>
          <a:lstStyle/>
          <a:p>
            <a:pPr>
              <a:lnSpc>
                <a:spcPts val="2167"/>
              </a:lnSpc>
            </a:pPr>
            <a:r>
              <a:rPr lang="en-US" sz="1333" dirty="0">
                <a:solidFill>
                  <a:srgbClr val="746558"/>
                </a:solidFill>
                <a:latin typeface="Gelasio" pitchFamily="34" charset="0"/>
                <a:ea typeface="Gelasio" pitchFamily="34" charset="-122"/>
                <a:cs typeface="Gelasio" pitchFamily="34" charset="-120"/>
              </a:rPr>
              <a:t>Illustrating the seamless integration of cloud storage solutions for multimedia content management.</a:t>
            </a:r>
            <a:endParaRPr lang="en-US" sz="1333" dirty="0"/>
          </a:p>
        </p:txBody>
      </p:sp>
    </p:spTree>
    <p:extLst>
      <p:ext uri="{BB962C8B-B14F-4D97-AF65-F5344CB8AC3E}">
        <p14:creationId xmlns:p14="http://schemas.microsoft.com/office/powerpoint/2010/main" val="89226300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749796"/>
            <a:ext cx="6297018" cy="1181298"/>
          </a:xfrm>
          <a:prstGeom prst="rect">
            <a:avLst/>
          </a:prstGeom>
          <a:noFill/>
          <a:ln/>
        </p:spPr>
        <p:txBody>
          <a:bodyPr wrap="square" lIns="0" tIns="0" rIns="0" bIns="0" rtlCol="0" anchor="t"/>
          <a:lstStyle/>
          <a:p>
            <a:pPr>
              <a:lnSpc>
                <a:spcPts val="4625"/>
              </a:lnSpc>
            </a:pPr>
            <a:r>
              <a:rPr lang="en-US" sz="3708" dirty="0">
                <a:solidFill>
                  <a:srgbClr val="484237"/>
                </a:solidFill>
                <a:latin typeface="Gelasio Semi Bold" pitchFamily="34" charset="0"/>
                <a:ea typeface="Gelasio Semi Bold" pitchFamily="34" charset="-122"/>
                <a:cs typeface="Gelasio Semi Bold" pitchFamily="34" charset="-120"/>
              </a:rPr>
              <a:t>Troubleshooting and Optimization Techniques</a:t>
            </a:r>
            <a:endParaRPr lang="en-US" sz="3708" dirty="0"/>
          </a:p>
        </p:txBody>
      </p:sp>
      <p:sp>
        <p:nvSpPr>
          <p:cNvPr id="4" name="Shape 1"/>
          <p:cNvSpPr/>
          <p:nvPr/>
        </p:nvSpPr>
        <p:spPr>
          <a:xfrm>
            <a:off x="932259" y="2214562"/>
            <a:ext cx="25400" cy="3893642"/>
          </a:xfrm>
          <a:prstGeom prst="roundRect">
            <a:avLst>
              <a:gd name="adj" fmla="val 111628"/>
            </a:avLst>
          </a:prstGeom>
          <a:solidFill>
            <a:srgbClr val="D4CEC3"/>
          </a:solidFill>
          <a:ln/>
        </p:spPr>
      </p:sp>
      <p:sp>
        <p:nvSpPr>
          <p:cNvPr id="5" name="Shape 2"/>
          <p:cNvSpPr/>
          <p:nvPr/>
        </p:nvSpPr>
        <p:spPr>
          <a:xfrm>
            <a:off x="1132185" y="2627114"/>
            <a:ext cx="661492" cy="25400"/>
          </a:xfrm>
          <a:prstGeom prst="roundRect">
            <a:avLst>
              <a:gd name="adj" fmla="val 111628"/>
            </a:avLst>
          </a:prstGeom>
          <a:solidFill>
            <a:srgbClr val="D4CEC3"/>
          </a:solidFill>
          <a:ln/>
        </p:spPr>
      </p:sp>
      <p:sp>
        <p:nvSpPr>
          <p:cNvPr id="6" name="Shape 3"/>
          <p:cNvSpPr/>
          <p:nvPr/>
        </p:nvSpPr>
        <p:spPr>
          <a:xfrm>
            <a:off x="732333" y="2427188"/>
            <a:ext cx="425252" cy="425252"/>
          </a:xfrm>
          <a:prstGeom prst="roundRect">
            <a:avLst>
              <a:gd name="adj" fmla="val 6667"/>
            </a:avLst>
          </a:prstGeom>
          <a:solidFill>
            <a:srgbClr val="EEE8DD"/>
          </a:solidFill>
          <a:ln/>
        </p:spPr>
      </p:sp>
      <p:sp>
        <p:nvSpPr>
          <p:cNvPr id="7" name="Text 4"/>
          <p:cNvSpPr/>
          <p:nvPr/>
        </p:nvSpPr>
        <p:spPr>
          <a:xfrm>
            <a:off x="878086" y="2498031"/>
            <a:ext cx="133747" cy="283568"/>
          </a:xfrm>
          <a:prstGeom prst="rect">
            <a:avLst/>
          </a:prstGeom>
          <a:noFill/>
          <a:ln/>
        </p:spPr>
        <p:txBody>
          <a:bodyPr wrap="none" lIns="0" tIns="0" rIns="0" bIns="0" rtlCol="0" anchor="t"/>
          <a:lstStyle/>
          <a:p>
            <a:pPr algn="ctr">
              <a:lnSpc>
                <a:spcPts val="2208"/>
              </a:lnSpc>
            </a:pPr>
            <a:r>
              <a:rPr lang="en-US" sz="2208" dirty="0">
                <a:solidFill>
                  <a:srgbClr val="746558"/>
                </a:solidFill>
                <a:latin typeface="Gelasio Semi Bold" pitchFamily="34" charset="0"/>
                <a:ea typeface="Gelasio Semi Bold" pitchFamily="34" charset="-122"/>
                <a:cs typeface="Gelasio Semi Bold" pitchFamily="34" charset="-120"/>
              </a:rPr>
              <a:t>1</a:t>
            </a:r>
            <a:endParaRPr lang="en-US" sz="2208" dirty="0"/>
          </a:p>
        </p:txBody>
      </p:sp>
      <p:sp>
        <p:nvSpPr>
          <p:cNvPr id="8" name="Text 5"/>
          <p:cNvSpPr/>
          <p:nvPr/>
        </p:nvSpPr>
        <p:spPr>
          <a:xfrm>
            <a:off x="1984573" y="2403575"/>
            <a:ext cx="4973935" cy="302419"/>
          </a:xfrm>
          <a:prstGeom prst="rect">
            <a:avLst/>
          </a:prstGeom>
          <a:noFill/>
          <a:ln/>
        </p:spPr>
        <p:txBody>
          <a:bodyPr wrap="non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Identifying and resolving network connectivity issues.</a:t>
            </a:r>
            <a:endParaRPr lang="en-US" sz="1458" dirty="0"/>
          </a:p>
        </p:txBody>
      </p:sp>
      <p:sp>
        <p:nvSpPr>
          <p:cNvPr id="9" name="Shape 6"/>
          <p:cNvSpPr/>
          <p:nvPr/>
        </p:nvSpPr>
        <p:spPr>
          <a:xfrm>
            <a:off x="1132185" y="3496568"/>
            <a:ext cx="661492" cy="25400"/>
          </a:xfrm>
          <a:prstGeom prst="roundRect">
            <a:avLst>
              <a:gd name="adj" fmla="val 111628"/>
            </a:avLst>
          </a:prstGeom>
          <a:solidFill>
            <a:srgbClr val="D4CEC3"/>
          </a:solidFill>
          <a:ln/>
        </p:spPr>
      </p:sp>
      <p:sp>
        <p:nvSpPr>
          <p:cNvPr id="10" name="Shape 7"/>
          <p:cNvSpPr/>
          <p:nvPr/>
        </p:nvSpPr>
        <p:spPr>
          <a:xfrm>
            <a:off x="732333" y="3296642"/>
            <a:ext cx="425252" cy="425252"/>
          </a:xfrm>
          <a:prstGeom prst="roundRect">
            <a:avLst>
              <a:gd name="adj" fmla="val 6667"/>
            </a:avLst>
          </a:prstGeom>
          <a:solidFill>
            <a:srgbClr val="EEE8DD"/>
          </a:solidFill>
          <a:ln/>
        </p:spPr>
      </p:sp>
      <p:sp>
        <p:nvSpPr>
          <p:cNvPr id="11" name="Text 8"/>
          <p:cNvSpPr/>
          <p:nvPr/>
        </p:nvSpPr>
        <p:spPr>
          <a:xfrm>
            <a:off x="859036" y="3367484"/>
            <a:ext cx="171847" cy="283568"/>
          </a:xfrm>
          <a:prstGeom prst="rect">
            <a:avLst/>
          </a:prstGeom>
          <a:noFill/>
          <a:ln/>
        </p:spPr>
        <p:txBody>
          <a:bodyPr wrap="none" lIns="0" tIns="0" rIns="0" bIns="0" rtlCol="0" anchor="t"/>
          <a:lstStyle/>
          <a:p>
            <a:pPr algn="ctr">
              <a:lnSpc>
                <a:spcPts val="2208"/>
              </a:lnSpc>
            </a:pPr>
            <a:r>
              <a:rPr lang="en-US" sz="2208" dirty="0">
                <a:solidFill>
                  <a:srgbClr val="746558"/>
                </a:solidFill>
                <a:latin typeface="Gelasio Semi Bold" pitchFamily="34" charset="0"/>
                <a:ea typeface="Gelasio Semi Bold" pitchFamily="34" charset="-122"/>
                <a:cs typeface="Gelasio Semi Bold" pitchFamily="34" charset="-120"/>
              </a:rPr>
              <a:t>2</a:t>
            </a:r>
            <a:endParaRPr lang="en-US" sz="2208" dirty="0"/>
          </a:p>
        </p:txBody>
      </p:sp>
      <p:sp>
        <p:nvSpPr>
          <p:cNvPr id="12" name="Text 9"/>
          <p:cNvSpPr/>
          <p:nvPr/>
        </p:nvSpPr>
        <p:spPr>
          <a:xfrm>
            <a:off x="1984573" y="3273029"/>
            <a:ext cx="4973935" cy="302419"/>
          </a:xfrm>
          <a:prstGeom prst="rect">
            <a:avLst/>
          </a:prstGeom>
          <a:noFill/>
          <a:ln/>
        </p:spPr>
        <p:txBody>
          <a:bodyPr wrap="non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Optimizing network settings for multimedia streaming.</a:t>
            </a:r>
            <a:endParaRPr lang="en-US" sz="1458" dirty="0"/>
          </a:p>
        </p:txBody>
      </p:sp>
      <p:sp>
        <p:nvSpPr>
          <p:cNvPr id="13" name="Shape 10"/>
          <p:cNvSpPr/>
          <p:nvPr/>
        </p:nvSpPr>
        <p:spPr>
          <a:xfrm>
            <a:off x="1132185" y="4366022"/>
            <a:ext cx="661492" cy="25400"/>
          </a:xfrm>
          <a:prstGeom prst="roundRect">
            <a:avLst>
              <a:gd name="adj" fmla="val 111628"/>
            </a:avLst>
          </a:prstGeom>
          <a:solidFill>
            <a:srgbClr val="D4CEC3"/>
          </a:solidFill>
          <a:ln/>
        </p:spPr>
      </p:sp>
      <p:sp>
        <p:nvSpPr>
          <p:cNvPr id="14" name="Shape 11"/>
          <p:cNvSpPr/>
          <p:nvPr/>
        </p:nvSpPr>
        <p:spPr>
          <a:xfrm>
            <a:off x="732333" y="4166096"/>
            <a:ext cx="425252" cy="425252"/>
          </a:xfrm>
          <a:prstGeom prst="roundRect">
            <a:avLst>
              <a:gd name="adj" fmla="val 6667"/>
            </a:avLst>
          </a:prstGeom>
          <a:solidFill>
            <a:srgbClr val="EEE8DD"/>
          </a:solidFill>
          <a:ln/>
        </p:spPr>
      </p:sp>
      <p:sp>
        <p:nvSpPr>
          <p:cNvPr id="15" name="Text 12"/>
          <p:cNvSpPr/>
          <p:nvPr/>
        </p:nvSpPr>
        <p:spPr>
          <a:xfrm>
            <a:off x="859532" y="4236939"/>
            <a:ext cx="170855" cy="283568"/>
          </a:xfrm>
          <a:prstGeom prst="rect">
            <a:avLst/>
          </a:prstGeom>
          <a:noFill/>
          <a:ln/>
        </p:spPr>
        <p:txBody>
          <a:bodyPr wrap="none" lIns="0" tIns="0" rIns="0" bIns="0" rtlCol="0" anchor="t"/>
          <a:lstStyle/>
          <a:p>
            <a:pPr algn="ctr">
              <a:lnSpc>
                <a:spcPts val="2208"/>
              </a:lnSpc>
            </a:pPr>
            <a:r>
              <a:rPr lang="en-US" sz="2208" dirty="0">
                <a:solidFill>
                  <a:srgbClr val="746558"/>
                </a:solidFill>
                <a:latin typeface="Gelasio Semi Bold" pitchFamily="34" charset="0"/>
                <a:ea typeface="Gelasio Semi Bold" pitchFamily="34" charset="-122"/>
                <a:cs typeface="Gelasio Semi Bold" pitchFamily="34" charset="-120"/>
              </a:rPr>
              <a:t>3</a:t>
            </a:r>
            <a:endParaRPr lang="en-US" sz="2208" dirty="0"/>
          </a:p>
        </p:txBody>
      </p:sp>
      <p:sp>
        <p:nvSpPr>
          <p:cNvPr id="16" name="Text 13"/>
          <p:cNvSpPr/>
          <p:nvPr/>
        </p:nvSpPr>
        <p:spPr>
          <a:xfrm>
            <a:off x="1984573" y="4142482"/>
            <a:ext cx="4973935" cy="604838"/>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Implementing security measures to protect multimedia content.</a:t>
            </a:r>
            <a:endParaRPr lang="en-US" sz="1458" dirty="0"/>
          </a:p>
        </p:txBody>
      </p:sp>
      <p:sp>
        <p:nvSpPr>
          <p:cNvPr id="17" name="Shape 14"/>
          <p:cNvSpPr/>
          <p:nvPr/>
        </p:nvSpPr>
        <p:spPr>
          <a:xfrm>
            <a:off x="1132185" y="5537894"/>
            <a:ext cx="661492" cy="25400"/>
          </a:xfrm>
          <a:prstGeom prst="roundRect">
            <a:avLst>
              <a:gd name="adj" fmla="val 111628"/>
            </a:avLst>
          </a:prstGeom>
          <a:solidFill>
            <a:srgbClr val="D4CEC3"/>
          </a:solidFill>
          <a:ln/>
        </p:spPr>
      </p:sp>
      <p:sp>
        <p:nvSpPr>
          <p:cNvPr id="18" name="Shape 15"/>
          <p:cNvSpPr/>
          <p:nvPr/>
        </p:nvSpPr>
        <p:spPr>
          <a:xfrm>
            <a:off x="732333" y="5337969"/>
            <a:ext cx="425252" cy="425252"/>
          </a:xfrm>
          <a:prstGeom prst="roundRect">
            <a:avLst>
              <a:gd name="adj" fmla="val 6667"/>
            </a:avLst>
          </a:prstGeom>
          <a:solidFill>
            <a:srgbClr val="EEE8DD"/>
          </a:solidFill>
          <a:ln/>
        </p:spPr>
      </p:sp>
      <p:sp>
        <p:nvSpPr>
          <p:cNvPr id="19" name="Text 16"/>
          <p:cNvSpPr/>
          <p:nvPr/>
        </p:nvSpPr>
        <p:spPr>
          <a:xfrm>
            <a:off x="856556" y="5408811"/>
            <a:ext cx="176808" cy="283568"/>
          </a:xfrm>
          <a:prstGeom prst="rect">
            <a:avLst/>
          </a:prstGeom>
          <a:noFill/>
          <a:ln/>
        </p:spPr>
        <p:txBody>
          <a:bodyPr wrap="none" lIns="0" tIns="0" rIns="0" bIns="0" rtlCol="0" anchor="t"/>
          <a:lstStyle/>
          <a:p>
            <a:pPr algn="ctr">
              <a:lnSpc>
                <a:spcPts val="2208"/>
              </a:lnSpc>
            </a:pPr>
            <a:r>
              <a:rPr lang="en-US" sz="2208" dirty="0">
                <a:solidFill>
                  <a:srgbClr val="746558"/>
                </a:solidFill>
                <a:latin typeface="Gelasio Semi Bold" pitchFamily="34" charset="0"/>
                <a:ea typeface="Gelasio Semi Bold" pitchFamily="34" charset="-122"/>
                <a:cs typeface="Gelasio Semi Bold" pitchFamily="34" charset="-120"/>
              </a:rPr>
              <a:t>4</a:t>
            </a:r>
            <a:endParaRPr lang="en-US" sz="2208" dirty="0"/>
          </a:p>
        </p:txBody>
      </p:sp>
      <p:sp>
        <p:nvSpPr>
          <p:cNvPr id="20" name="Text 17"/>
          <p:cNvSpPr/>
          <p:nvPr/>
        </p:nvSpPr>
        <p:spPr>
          <a:xfrm>
            <a:off x="1984573" y="5314355"/>
            <a:ext cx="4973935" cy="604838"/>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Analyzing network performance and identifying areas for improvement.</a:t>
            </a:r>
            <a:endParaRPr lang="en-US" sz="1458" dirty="0"/>
          </a:p>
        </p:txBody>
      </p:sp>
    </p:spTree>
    <p:extLst>
      <p:ext uri="{BB962C8B-B14F-4D97-AF65-F5344CB8AC3E}">
        <p14:creationId xmlns:p14="http://schemas.microsoft.com/office/powerpoint/2010/main" val="164530860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84775" y="565349"/>
            <a:ext cx="6394450" cy="1094383"/>
          </a:xfrm>
          <a:prstGeom prst="rect">
            <a:avLst/>
          </a:prstGeom>
          <a:noFill/>
          <a:ln/>
        </p:spPr>
        <p:txBody>
          <a:bodyPr wrap="square" lIns="0" tIns="0" rIns="0" bIns="0" rtlCol="0" anchor="t"/>
          <a:lstStyle/>
          <a:p>
            <a:pPr>
              <a:lnSpc>
                <a:spcPts val="4291"/>
              </a:lnSpc>
            </a:pPr>
            <a:r>
              <a:rPr lang="en-US" sz="3417" dirty="0">
                <a:solidFill>
                  <a:srgbClr val="484237"/>
                </a:solidFill>
                <a:latin typeface="Gelasio Semi Bold" pitchFamily="34" charset="0"/>
                <a:ea typeface="Gelasio Semi Bold" pitchFamily="34" charset="-122"/>
                <a:cs typeface="Gelasio Semi Bold" pitchFamily="34" charset="-120"/>
              </a:rPr>
              <a:t>Student Project Presentations</a:t>
            </a:r>
            <a:endParaRPr lang="en-US" sz="3417" dirty="0"/>
          </a:p>
        </p:txBody>
      </p:sp>
      <p:pic>
        <p:nvPicPr>
          <p:cNvPr id="4" name="Image 1" descr="preencoded.png"/>
          <p:cNvPicPr>
            <a:picLocks noChangeAspect="1"/>
          </p:cNvPicPr>
          <p:nvPr/>
        </p:nvPicPr>
        <p:blipFill>
          <a:blip r:embed="rId4"/>
          <a:stretch>
            <a:fillRect/>
          </a:stretch>
        </p:blipFill>
        <p:spPr>
          <a:xfrm>
            <a:off x="5184775" y="1922265"/>
            <a:ext cx="875407" cy="1569144"/>
          </a:xfrm>
          <a:prstGeom prst="rect">
            <a:avLst/>
          </a:prstGeom>
        </p:spPr>
      </p:pic>
      <p:sp>
        <p:nvSpPr>
          <p:cNvPr id="5" name="Text 1"/>
          <p:cNvSpPr/>
          <p:nvPr/>
        </p:nvSpPr>
        <p:spPr>
          <a:xfrm>
            <a:off x="6322715" y="2097286"/>
            <a:ext cx="3737570" cy="273546"/>
          </a:xfrm>
          <a:prstGeom prst="rect">
            <a:avLst/>
          </a:prstGeom>
          <a:noFill/>
          <a:ln/>
        </p:spPr>
        <p:txBody>
          <a:bodyPr wrap="none" lIns="0" tIns="0" rIns="0" bIns="0" rtlCol="0" anchor="t"/>
          <a:lstStyle/>
          <a:p>
            <a:pPr>
              <a:lnSpc>
                <a:spcPts val="2125"/>
              </a:lnSpc>
            </a:pPr>
            <a:r>
              <a:rPr lang="en-US" sz="1708" dirty="0">
                <a:solidFill>
                  <a:srgbClr val="746558"/>
                </a:solidFill>
                <a:latin typeface="Gelasio Semi Bold" pitchFamily="34" charset="0"/>
                <a:ea typeface="Gelasio Semi Bold" pitchFamily="34" charset="-122"/>
                <a:cs typeface="Gelasio Semi Bold" pitchFamily="34" charset="-120"/>
              </a:rPr>
              <a:t>Multimedia Streaming Application</a:t>
            </a:r>
            <a:endParaRPr lang="en-US" sz="1708" dirty="0"/>
          </a:p>
        </p:txBody>
      </p:sp>
      <p:sp>
        <p:nvSpPr>
          <p:cNvPr id="6" name="Text 2"/>
          <p:cNvSpPr/>
          <p:nvPr/>
        </p:nvSpPr>
        <p:spPr>
          <a:xfrm>
            <a:off x="6322715" y="2475806"/>
            <a:ext cx="5256510" cy="840582"/>
          </a:xfrm>
          <a:prstGeom prst="rect">
            <a:avLst/>
          </a:prstGeom>
          <a:noFill/>
          <a:ln/>
        </p:spPr>
        <p:txBody>
          <a:bodyPr wrap="square" lIns="0" tIns="0" rIns="0" bIns="0" rtlCol="0" anchor="t"/>
          <a:lstStyle/>
          <a:p>
            <a:pPr>
              <a:lnSpc>
                <a:spcPts val="2167"/>
              </a:lnSpc>
            </a:pPr>
            <a:r>
              <a:rPr lang="en-US" sz="1375" dirty="0">
                <a:solidFill>
                  <a:srgbClr val="746558"/>
                </a:solidFill>
                <a:latin typeface="Gelasio" pitchFamily="34" charset="0"/>
                <a:ea typeface="Gelasio" pitchFamily="34" charset="-122"/>
                <a:cs typeface="Gelasio" pitchFamily="34" charset="-120"/>
              </a:rPr>
              <a:t>A comprehensive presentation on a multimedia streaming application, highlighting its features, architecture, and performance.</a:t>
            </a:r>
            <a:endParaRPr lang="en-US" sz="1375" dirty="0"/>
          </a:p>
        </p:txBody>
      </p:sp>
      <p:pic>
        <p:nvPicPr>
          <p:cNvPr id="7" name="Image 2" descr="preencoded.png"/>
          <p:cNvPicPr>
            <a:picLocks noChangeAspect="1"/>
          </p:cNvPicPr>
          <p:nvPr/>
        </p:nvPicPr>
        <p:blipFill>
          <a:blip r:embed="rId5"/>
          <a:stretch>
            <a:fillRect/>
          </a:stretch>
        </p:blipFill>
        <p:spPr>
          <a:xfrm>
            <a:off x="5184775" y="3491408"/>
            <a:ext cx="875407" cy="1400572"/>
          </a:xfrm>
          <a:prstGeom prst="rect">
            <a:avLst/>
          </a:prstGeom>
        </p:spPr>
      </p:pic>
      <p:sp>
        <p:nvSpPr>
          <p:cNvPr id="8" name="Text 3"/>
          <p:cNvSpPr/>
          <p:nvPr/>
        </p:nvSpPr>
        <p:spPr>
          <a:xfrm>
            <a:off x="6322715" y="3666431"/>
            <a:ext cx="3503613" cy="273546"/>
          </a:xfrm>
          <a:prstGeom prst="rect">
            <a:avLst/>
          </a:prstGeom>
          <a:noFill/>
          <a:ln/>
        </p:spPr>
        <p:txBody>
          <a:bodyPr wrap="none" lIns="0" tIns="0" rIns="0" bIns="0" rtlCol="0" anchor="t"/>
          <a:lstStyle/>
          <a:p>
            <a:pPr>
              <a:lnSpc>
                <a:spcPts val="2125"/>
              </a:lnSpc>
            </a:pPr>
            <a:r>
              <a:rPr lang="en-US" sz="1708" dirty="0">
                <a:solidFill>
                  <a:srgbClr val="746558"/>
                </a:solidFill>
                <a:latin typeface="Gelasio Semi Bold" pitchFamily="34" charset="0"/>
                <a:ea typeface="Gelasio Semi Bold" pitchFamily="34" charset="-122"/>
                <a:cs typeface="Gelasio Semi Bold" pitchFamily="34" charset="-120"/>
              </a:rPr>
              <a:t>Interactive Multimedia Platform</a:t>
            </a:r>
            <a:endParaRPr lang="en-US" sz="1708" dirty="0"/>
          </a:p>
        </p:txBody>
      </p:sp>
      <p:sp>
        <p:nvSpPr>
          <p:cNvPr id="9" name="Text 4"/>
          <p:cNvSpPr/>
          <p:nvPr/>
        </p:nvSpPr>
        <p:spPr>
          <a:xfrm>
            <a:off x="6322715" y="4044950"/>
            <a:ext cx="5256510" cy="560388"/>
          </a:xfrm>
          <a:prstGeom prst="rect">
            <a:avLst/>
          </a:prstGeom>
          <a:noFill/>
          <a:ln/>
        </p:spPr>
        <p:txBody>
          <a:bodyPr wrap="square" lIns="0" tIns="0" rIns="0" bIns="0" rtlCol="0" anchor="t"/>
          <a:lstStyle/>
          <a:p>
            <a:pPr>
              <a:lnSpc>
                <a:spcPts val="2167"/>
              </a:lnSpc>
            </a:pPr>
            <a:r>
              <a:rPr lang="en-US" sz="1375" dirty="0">
                <a:solidFill>
                  <a:srgbClr val="746558"/>
                </a:solidFill>
                <a:latin typeface="Gelasio" pitchFamily="34" charset="0"/>
                <a:ea typeface="Gelasio" pitchFamily="34" charset="-122"/>
                <a:cs typeface="Gelasio" pitchFamily="34" charset="-120"/>
              </a:rPr>
              <a:t>A demonstration of an interactive multimedia platform, showcasing its engaging features and user experience.</a:t>
            </a:r>
            <a:endParaRPr lang="en-US" sz="1375" dirty="0"/>
          </a:p>
        </p:txBody>
      </p:sp>
      <p:pic>
        <p:nvPicPr>
          <p:cNvPr id="10" name="Image 3" descr="preencoded.png"/>
          <p:cNvPicPr>
            <a:picLocks noChangeAspect="1"/>
          </p:cNvPicPr>
          <p:nvPr/>
        </p:nvPicPr>
        <p:blipFill>
          <a:blip r:embed="rId6"/>
          <a:stretch>
            <a:fillRect/>
          </a:stretch>
        </p:blipFill>
        <p:spPr>
          <a:xfrm>
            <a:off x="5184775" y="4891981"/>
            <a:ext cx="875407" cy="1400572"/>
          </a:xfrm>
          <a:prstGeom prst="rect">
            <a:avLst/>
          </a:prstGeom>
        </p:spPr>
      </p:pic>
      <p:sp>
        <p:nvSpPr>
          <p:cNvPr id="11" name="Text 5"/>
          <p:cNvSpPr/>
          <p:nvPr/>
        </p:nvSpPr>
        <p:spPr>
          <a:xfrm>
            <a:off x="6322715" y="5067003"/>
            <a:ext cx="4467721" cy="273546"/>
          </a:xfrm>
          <a:prstGeom prst="rect">
            <a:avLst/>
          </a:prstGeom>
          <a:noFill/>
          <a:ln/>
        </p:spPr>
        <p:txBody>
          <a:bodyPr wrap="none" lIns="0" tIns="0" rIns="0" bIns="0" rtlCol="0" anchor="t"/>
          <a:lstStyle/>
          <a:p>
            <a:pPr>
              <a:lnSpc>
                <a:spcPts val="2125"/>
              </a:lnSpc>
            </a:pPr>
            <a:r>
              <a:rPr lang="en-US" sz="1708" dirty="0">
                <a:solidFill>
                  <a:srgbClr val="746558"/>
                </a:solidFill>
                <a:latin typeface="Gelasio Semi Bold" pitchFamily="34" charset="0"/>
                <a:ea typeface="Gelasio Semi Bold" pitchFamily="34" charset="-122"/>
                <a:cs typeface="Gelasio Semi Bold" pitchFamily="34" charset="-120"/>
              </a:rPr>
              <a:t>Multimedia Content Management System</a:t>
            </a:r>
            <a:endParaRPr lang="en-US" sz="1708" dirty="0"/>
          </a:p>
        </p:txBody>
      </p:sp>
      <p:sp>
        <p:nvSpPr>
          <p:cNvPr id="12" name="Text 6"/>
          <p:cNvSpPr/>
          <p:nvPr/>
        </p:nvSpPr>
        <p:spPr>
          <a:xfrm>
            <a:off x="6322715" y="5445522"/>
            <a:ext cx="5256510" cy="560388"/>
          </a:xfrm>
          <a:prstGeom prst="rect">
            <a:avLst/>
          </a:prstGeom>
          <a:noFill/>
          <a:ln/>
        </p:spPr>
        <p:txBody>
          <a:bodyPr wrap="square" lIns="0" tIns="0" rIns="0" bIns="0" rtlCol="0" anchor="t"/>
          <a:lstStyle/>
          <a:p>
            <a:pPr>
              <a:lnSpc>
                <a:spcPts val="2167"/>
              </a:lnSpc>
            </a:pPr>
            <a:r>
              <a:rPr lang="en-US" sz="1375" dirty="0">
                <a:solidFill>
                  <a:srgbClr val="746558"/>
                </a:solidFill>
                <a:latin typeface="Gelasio" pitchFamily="34" charset="0"/>
                <a:ea typeface="Gelasio" pitchFamily="34" charset="-122"/>
                <a:cs typeface="Gelasio" pitchFamily="34" charset="-120"/>
              </a:rPr>
              <a:t>A presentation on a robust multimedia content management system, emphasizing its organization, accessibility, and security.</a:t>
            </a:r>
            <a:endParaRPr lang="en-US" sz="1375" dirty="0"/>
          </a:p>
        </p:txBody>
      </p:sp>
      <p:sp>
        <p:nvSpPr>
          <p:cNvPr id="13" name="Rectangle 12">
            <a:extLst>
              <a:ext uri="{FF2B5EF4-FFF2-40B4-BE49-F238E27FC236}">
                <a16:creationId xmlns:a16="http://schemas.microsoft.com/office/drawing/2014/main" id="{01F85775-9B49-4048-8A78-196170AB8AAD}"/>
              </a:ext>
            </a:extLst>
          </p:cNvPr>
          <p:cNvSpPr/>
          <p:nvPr/>
        </p:nvSpPr>
        <p:spPr>
          <a:xfrm>
            <a:off x="10681855" y="6431973"/>
            <a:ext cx="1423554" cy="353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695848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810121"/>
            <a:ext cx="7975203" cy="590649"/>
          </a:xfrm>
          <a:prstGeom prst="rect">
            <a:avLst/>
          </a:prstGeom>
          <a:noFill/>
          <a:ln/>
        </p:spPr>
        <p:txBody>
          <a:bodyPr wrap="none" lIns="0" tIns="0" rIns="0" bIns="0" rtlCol="0" anchor="t"/>
          <a:lstStyle/>
          <a:p>
            <a:pPr>
              <a:lnSpc>
                <a:spcPts val="4625"/>
              </a:lnSpc>
            </a:pPr>
            <a:r>
              <a:rPr lang="en-US" sz="3708" dirty="0">
                <a:solidFill>
                  <a:srgbClr val="484237"/>
                </a:solidFill>
                <a:latin typeface="Gelasio Semi Bold" pitchFamily="34" charset="0"/>
                <a:ea typeface="Gelasio Semi Bold" pitchFamily="34" charset="-122"/>
                <a:cs typeface="Gelasio Semi Bold" pitchFamily="34" charset="-120"/>
              </a:rPr>
              <a:t>Project Feedback and Peer Review</a:t>
            </a:r>
            <a:endParaRPr lang="en-US" sz="3708" dirty="0"/>
          </a:p>
        </p:txBody>
      </p:sp>
      <p:pic>
        <p:nvPicPr>
          <p:cNvPr id="3" name="Image 0" descr="preencoded.png"/>
          <p:cNvPicPr>
            <a:picLocks noChangeAspect="1"/>
          </p:cNvPicPr>
          <p:nvPr/>
        </p:nvPicPr>
        <p:blipFill>
          <a:blip r:embed="rId3"/>
          <a:stretch>
            <a:fillRect/>
          </a:stretch>
        </p:blipFill>
        <p:spPr>
          <a:xfrm>
            <a:off x="2481957" y="1778794"/>
            <a:ext cx="1793379" cy="1391543"/>
          </a:xfrm>
          <a:prstGeom prst="rect">
            <a:avLst/>
          </a:prstGeom>
        </p:spPr>
      </p:pic>
      <p:sp>
        <p:nvSpPr>
          <p:cNvPr id="4" name="Text 1"/>
          <p:cNvSpPr/>
          <p:nvPr/>
        </p:nvSpPr>
        <p:spPr>
          <a:xfrm>
            <a:off x="3322935" y="2465983"/>
            <a:ext cx="111423" cy="377924"/>
          </a:xfrm>
          <a:prstGeom prst="rect">
            <a:avLst/>
          </a:prstGeom>
          <a:noFill/>
          <a:ln/>
        </p:spPr>
        <p:txBody>
          <a:bodyPr wrap="none" lIns="0" tIns="0" rIns="0" bIns="0" rtlCol="0" anchor="t"/>
          <a:lstStyle/>
          <a:p>
            <a:pPr algn="ctr">
              <a:lnSpc>
                <a:spcPts val="2958"/>
              </a:lnSpc>
            </a:pPr>
            <a:r>
              <a:rPr lang="en-US" sz="1833" dirty="0">
                <a:solidFill>
                  <a:srgbClr val="746558"/>
                </a:solidFill>
                <a:latin typeface="Gelasio Semi Bold" pitchFamily="34" charset="0"/>
                <a:ea typeface="Gelasio Semi Bold" pitchFamily="34" charset="-122"/>
                <a:cs typeface="Gelasio Semi Bold" pitchFamily="34" charset="-120"/>
              </a:rPr>
              <a:t>1</a:t>
            </a:r>
            <a:endParaRPr lang="en-US" sz="1833" dirty="0"/>
          </a:p>
        </p:txBody>
      </p:sp>
      <p:sp>
        <p:nvSpPr>
          <p:cNvPr id="5" name="Text 2"/>
          <p:cNvSpPr/>
          <p:nvPr/>
        </p:nvSpPr>
        <p:spPr>
          <a:xfrm>
            <a:off x="4464347" y="2119015"/>
            <a:ext cx="2499122"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Technical Proficiency</a:t>
            </a:r>
            <a:endParaRPr lang="en-US" sz="1833" dirty="0"/>
          </a:p>
        </p:txBody>
      </p:sp>
      <p:sp>
        <p:nvSpPr>
          <p:cNvPr id="6" name="Text 3"/>
          <p:cNvSpPr/>
          <p:nvPr/>
        </p:nvSpPr>
        <p:spPr>
          <a:xfrm>
            <a:off x="4464347" y="2527697"/>
            <a:ext cx="5230317" cy="302419"/>
          </a:xfrm>
          <a:prstGeom prst="rect">
            <a:avLst/>
          </a:prstGeom>
          <a:noFill/>
          <a:ln/>
        </p:spPr>
        <p:txBody>
          <a:bodyPr wrap="non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Evaluating the technical soundness of the multimedia projects.</a:t>
            </a:r>
            <a:endParaRPr lang="en-US" sz="1458" dirty="0"/>
          </a:p>
        </p:txBody>
      </p:sp>
      <p:sp>
        <p:nvSpPr>
          <p:cNvPr id="7" name="Shape 4"/>
          <p:cNvSpPr/>
          <p:nvPr/>
        </p:nvSpPr>
        <p:spPr>
          <a:xfrm>
            <a:off x="4322564" y="3181251"/>
            <a:ext cx="7160717" cy="12700"/>
          </a:xfrm>
          <a:prstGeom prst="roundRect">
            <a:avLst>
              <a:gd name="adj" fmla="val 223256"/>
            </a:avLst>
          </a:prstGeom>
          <a:solidFill>
            <a:srgbClr val="D4CEC3"/>
          </a:solidFill>
          <a:ln/>
        </p:spPr>
      </p:sp>
      <p:pic>
        <p:nvPicPr>
          <p:cNvPr id="8" name="Image 1" descr="preencoded.png"/>
          <p:cNvPicPr>
            <a:picLocks noChangeAspect="1"/>
          </p:cNvPicPr>
          <p:nvPr/>
        </p:nvPicPr>
        <p:blipFill>
          <a:blip r:embed="rId4"/>
          <a:stretch>
            <a:fillRect/>
          </a:stretch>
        </p:blipFill>
        <p:spPr>
          <a:xfrm>
            <a:off x="1585318" y="3217565"/>
            <a:ext cx="3586758" cy="1391543"/>
          </a:xfrm>
          <a:prstGeom prst="rect">
            <a:avLst/>
          </a:prstGeom>
        </p:spPr>
      </p:pic>
      <p:sp>
        <p:nvSpPr>
          <p:cNvPr id="9" name="Text 5"/>
          <p:cNvSpPr/>
          <p:nvPr/>
        </p:nvSpPr>
        <p:spPr>
          <a:xfrm>
            <a:off x="3307060" y="3724375"/>
            <a:ext cx="143173" cy="377924"/>
          </a:xfrm>
          <a:prstGeom prst="rect">
            <a:avLst/>
          </a:prstGeom>
          <a:noFill/>
          <a:ln/>
        </p:spPr>
        <p:txBody>
          <a:bodyPr wrap="none" lIns="0" tIns="0" rIns="0" bIns="0" rtlCol="0" anchor="t"/>
          <a:lstStyle/>
          <a:p>
            <a:pPr algn="ctr">
              <a:lnSpc>
                <a:spcPts val="2958"/>
              </a:lnSpc>
            </a:pPr>
            <a:r>
              <a:rPr lang="en-US" sz="1833" dirty="0">
                <a:solidFill>
                  <a:srgbClr val="746558"/>
                </a:solidFill>
                <a:latin typeface="Gelasio Semi Bold" pitchFamily="34" charset="0"/>
                <a:ea typeface="Gelasio Semi Bold" pitchFamily="34" charset="-122"/>
                <a:cs typeface="Gelasio Semi Bold" pitchFamily="34" charset="-120"/>
              </a:rPr>
              <a:t>2</a:t>
            </a:r>
            <a:endParaRPr lang="en-US" sz="1833" dirty="0"/>
          </a:p>
        </p:txBody>
      </p:sp>
      <p:sp>
        <p:nvSpPr>
          <p:cNvPr id="10" name="Text 6"/>
          <p:cNvSpPr/>
          <p:nvPr/>
        </p:nvSpPr>
        <p:spPr>
          <a:xfrm>
            <a:off x="5361087" y="3557786"/>
            <a:ext cx="2362696"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Multimedia Design</a:t>
            </a:r>
            <a:endParaRPr lang="en-US" sz="1833" dirty="0"/>
          </a:p>
        </p:txBody>
      </p:sp>
      <p:sp>
        <p:nvSpPr>
          <p:cNvPr id="11" name="Text 7"/>
          <p:cNvSpPr/>
          <p:nvPr/>
        </p:nvSpPr>
        <p:spPr>
          <a:xfrm>
            <a:off x="5361087" y="3966469"/>
            <a:ext cx="4910138" cy="302419"/>
          </a:xfrm>
          <a:prstGeom prst="rect">
            <a:avLst/>
          </a:prstGeom>
          <a:noFill/>
          <a:ln/>
        </p:spPr>
        <p:txBody>
          <a:bodyPr wrap="non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Assessing the aesthetic and user-friendly design principles.</a:t>
            </a:r>
            <a:endParaRPr lang="en-US" sz="1458" dirty="0"/>
          </a:p>
        </p:txBody>
      </p:sp>
      <p:sp>
        <p:nvSpPr>
          <p:cNvPr id="12" name="Shape 8"/>
          <p:cNvSpPr/>
          <p:nvPr/>
        </p:nvSpPr>
        <p:spPr>
          <a:xfrm>
            <a:off x="5219304" y="4620022"/>
            <a:ext cx="6263978" cy="12700"/>
          </a:xfrm>
          <a:prstGeom prst="roundRect">
            <a:avLst>
              <a:gd name="adj" fmla="val 223256"/>
            </a:avLst>
          </a:prstGeom>
          <a:solidFill>
            <a:srgbClr val="D4CEC3"/>
          </a:solidFill>
          <a:ln/>
        </p:spPr>
      </p:sp>
      <p:pic>
        <p:nvPicPr>
          <p:cNvPr id="13" name="Image 2" descr="preencoded.png"/>
          <p:cNvPicPr>
            <a:picLocks noChangeAspect="1"/>
          </p:cNvPicPr>
          <p:nvPr/>
        </p:nvPicPr>
        <p:blipFill>
          <a:blip r:embed="rId5"/>
          <a:stretch>
            <a:fillRect/>
          </a:stretch>
        </p:blipFill>
        <p:spPr>
          <a:xfrm>
            <a:off x="688578" y="4656336"/>
            <a:ext cx="5380137" cy="1391543"/>
          </a:xfrm>
          <a:prstGeom prst="rect">
            <a:avLst/>
          </a:prstGeom>
        </p:spPr>
      </p:pic>
      <p:sp>
        <p:nvSpPr>
          <p:cNvPr id="14" name="Text 9"/>
          <p:cNvSpPr/>
          <p:nvPr/>
        </p:nvSpPr>
        <p:spPr>
          <a:xfrm>
            <a:off x="3307358" y="5163146"/>
            <a:ext cx="142379" cy="377924"/>
          </a:xfrm>
          <a:prstGeom prst="rect">
            <a:avLst/>
          </a:prstGeom>
          <a:noFill/>
          <a:ln/>
        </p:spPr>
        <p:txBody>
          <a:bodyPr wrap="none" lIns="0" tIns="0" rIns="0" bIns="0" rtlCol="0" anchor="t"/>
          <a:lstStyle/>
          <a:p>
            <a:pPr algn="ctr">
              <a:lnSpc>
                <a:spcPts val="2958"/>
              </a:lnSpc>
            </a:pPr>
            <a:r>
              <a:rPr lang="en-US" sz="1833" dirty="0">
                <a:solidFill>
                  <a:srgbClr val="746558"/>
                </a:solidFill>
                <a:latin typeface="Gelasio Semi Bold" pitchFamily="34" charset="0"/>
                <a:ea typeface="Gelasio Semi Bold" pitchFamily="34" charset="-122"/>
                <a:cs typeface="Gelasio Semi Bold" pitchFamily="34" charset="-120"/>
              </a:rPr>
              <a:t>3</a:t>
            </a:r>
            <a:endParaRPr lang="en-US" sz="1833" dirty="0"/>
          </a:p>
        </p:txBody>
      </p:sp>
      <p:sp>
        <p:nvSpPr>
          <p:cNvPr id="15" name="Text 10"/>
          <p:cNvSpPr/>
          <p:nvPr/>
        </p:nvSpPr>
        <p:spPr>
          <a:xfrm>
            <a:off x="6257727" y="4845348"/>
            <a:ext cx="4740176"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Multimedia Networking Implementation</a:t>
            </a:r>
            <a:endParaRPr lang="en-US" sz="1833" dirty="0"/>
          </a:p>
        </p:txBody>
      </p:sp>
      <p:sp>
        <p:nvSpPr>
          <p:cNvPr id="16" name="Text 11"/>
          <p:cNvSpPr/>
          <p:nvPr/>
        </p:nvSpPr>
        <p:spPr>
          <a:xfrm>
            <a:off x="6257727" y="5254030"/>
            <a:ext cx="5083770" cy="604838"/>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Reviewing the effectiveness of multimedia networking solutions employed.</a:t>
            </a:r>
            <a:endParaRPr lang="en-US" sz="1458" dirty="0"/>
          </a:p>
        </p:txBody>
      </p:sp>
      <p:sp>
        <p:nvSpPr>
          <p:cNvPr id="17" name="Rectangle 16">
            <a:extLst>
              <a:ext uri="{FF2B5EF4-FFF2-40B4-BE49-F238E27FC236}">
                <a16:creationId xmlns:a16="http://schemas.microsoft.com/office/drawing/2014/main" id="{6EB7C1A9-E4E7-403D-9589-F6DEBDDBE041}"/>
              </a:ext>
            </a:extLst>
          </p:cNvPr>
          <p:cNvSpPr/>
          <p:nvPr/>
        </p:nvSpPr>
        <p:spPr>
          <a:xfrm>
            <a:off x="10681855" y="6431973"/>
            <a:ext cx="1423554" cy="353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730114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914103"/>
            <a:ext cx="7121128" cy="590649"/>
          </a:xfrm>
          <a:prstGeom prst="rect">
            <a:avLst/>
          </a:prstGeom>
          <a:noFill/>
          <a:ln/>
        </p:spPr>
        <p:txBody>
          <a:bodyPr wrap="none" lIns="0" tIns="0" rIns="0" bIns="0" rtlCol="0" anchor="t"/>
          <a:lstStyle/>
          <a:p>
            <a:pPr>
              <a:lnSpc>
                <a:spcPts val="4625"/>
              </a:lnSpc>
            </a:pPr>
            <a:r>
              <a:rPr lang="en-US" sz="3708" dirty="0">
                <a:solidFill>
                  <a:srgbClr val="484237"/>
                </a:solidFill>
                <a:latin typeface="Gelasio Semi Bold" pitchFamily="34" charset="0"/>
                <a:ea typeface="Gelasio Semi Bold" pitchFamily="34" charset="-122"/>
                <a:cs typeface="Gelasio Semi Bold" pitchFamily="34" charset="-120"/>
              </a:rPr>
              <a:t>Key Takeaways and Next Steps</a:t>
            </a:r>
            <a:endParaRPr lang="en-US" sz="3708" dirty="0"/>
          </a:p>
        </p:txBody>
      </p:sp>
      <p:sp>
        <p:nvSpPr>
          <p:cNvPr id="3" name="Shape 1"/>
          <p:cNvSpPr/>
          <p:nvPr/>
        </p:nvSpPr>
        <p:spPr>
          <a:xfrm>
            <a:off x="661492" y="1882776"/>
            <a:ext cx="1811437" cy="1089124"/>
          </a:xfrm>
          <a:prstGeom prst="roundRect">
            <a:avLst>
              <a:gd name="adj" fmla="val 2603"/>
            </a:avLst>
          </a:prstGeom>
          <a:solidFill>
            <a:srgbClr val="EEE8DD"/>
          </a:solidFill>
          <a:ln/>
        </p:spPr>
      </p:sp>
      <p:sp>
        <p:nvSpPr>
          <p:cNvPr id="4" name="Text 2"/>
          <p:cNvSpPr/>
          <p:nvPr/>
        </p:nvSpPr>
        <p:spPr>
          <a:xfrm>
            <a:off x="850504" y="2238376"/>
            <a:ext cx="111423" cy="377924"/>
          </a:xfrm>
          <a:prstGeom prst="rect">
            <a:avLst/>
          </a:prstGeom>
          <a:noFill/>
          <a:ln/>
        </p:spPr>
        <p:txBody>
          <a:bodyPr wrap="none" lIns="0" tIns="0" rIns="0" bIns="0" rtlCol="0" anchor="t"/>
          <a:lstStyle/>
          <a:p>
            <a:pPr algn="ctr">
              <a:lnSpc>
                <a:spcPts val="2958"/>
              </a:lnSpc>
            </a:pPr>
            <a:r>
              <a:rPr lang="en-US" sz="1833" dirty="0">
                <a:solidFill>
                  <a:srgbClr val="746558"/>
                </a:solidFill>
                <a:latin typeface="Gelasio Semi Bold" pitchFamily="34" charset="0"/>
                <a:ea typeface="Gelasio Semi Bold" pitchFamily="34" charset="-122"/>
                <a:cs typeface="Gelasio Semi Bold" pitchFamily="34" charset="-120"/>
              </a:rPr>
              <a:t>1</a:t>
            </a:r>
            <a:endParaRPr lang="en-US" sz="1833" dirty="0"/>
          </a:p>
        </p:txBody>
      </p:sp>
      <p:sp>
        <p:nvSpPr>
          <p:cNvPr id="5" name="Text 3"/>
          <p:cNvSpPr/>
          <p:nvPr/>
        </p:nvSpPr>
        <p:spPr>
          <a:xfrm>
            <a:off x="2661940" y="2071787"/>
            <a:ext cx="5400973"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Master Multimedia Networking Fundamentals</a:t>
            </a:r>
            <a:endParaRPr lang="en-US" sz="1833" dirty="0"/>
          </a:p>
        </p:txBody>
      </p:sp>
      <p:sp>
        <p:nvSpPr>
          <p:cNvPr id="6" name="Text 4"/>
          <p:cNvSpPr/>
          <p:nvPr/>
        </p:nvSpPr>
        <p:spPr>
          <a:xfrm>
            <a:off x="2661940" y="2480470"/>
            <a:ext cx="6941145" cy="302419"/>
          </a:xfrm>
          <a:prstGeom prst="rect">
            <a:avLst/>
          </a:prstGeom>
          <a:noFill/>
          <a:ln/>
        </p:spPr>
        <p:txBody>
          <a:bodyPr wrap="non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Solidify your understanding of key multimedia networking concepts and principles.</a:t>
            </a:r>
            <a:endParaRPr lang="en-US" sz="1458" dirty="0"/>
          </a:p>
        </p:txBody>
      </p:sp>
      <p:sp>
        <p:nvSpPr>
          <p:cNvPr id="7" name="Shape 5"/>
          <p:cNvSpPr/>
          <p:nvPr/>
        </p:nvSpPr>
        <p:spPr>
          <a:xfrm>
            <a:off x="2567384" y="2959199"/>
            <a:ext cx="8868668" cy="12700"/>
          </a:xfrm>
          <a:prstGeom prst="roundRect">
            <a:avLst>
              <a:gd name="adj" fmla="val 223256"/>
            </a:avLst>
          </a:prstGeom>
          <a:solidFill>
            <a:srgbClr val="D4CEC3"/>
          </a:solidFill>
          <a:ln/>
        </p:spPr>
      </p:sp>
      <p:sp>
        <p:nvSpPr>
          <p:cNvPr id="8" name="Shape 6"/>
          <p:cNvSpPr/>
          <p:nvPr/>
        </p:nvSpPr>
        <p:spPr>
          <a:xfrm>
            <a:off x="661492" y="3066356"/>
            <a:ext cx="3622973" cy="1391543"/>
          </a:xfrm>
          <a:prstGeom prst="roundRect">
            <a:avLst>
              <a:gd name="adj" fmla="val 2038"/>
            </a:avLst>
          </a:prstGeom>
          <a:solidFill>
            <a:srgbClr val="EEE8DD"/>
          </a:solidFill>
          <a:ln/>
        </p:spPr>
      </p:sp>
      <p:sp>
        <p:nvSpPr>
          <p:cNvPr id="9" name="Text 7"/>
          <p:cNvSpPr/>
          <p:nvPr/>
        </p:nvSpPr>
        <p:spPr>
          <a:xfrm>
            <a:off x="850504" y="3573166"/>
            <a:ext cx="143173" cy="377924"/>
          </a:xfrm>
          <a:prstGeom prst="rect">
            <a:avLst/>
          </a:prstGeom>
          <a:noFill/>
          <a:ln/>
        </p:spPr>
        <p:txBody>
          <a:bodyPr wrap="none" lIns="0" tIns="0" rIns="0" bIns="0" rtlCol="0" anchor="t"/>
          <a:lstStyle/>
          <a:p>
            <a:pPr algn="ctr">
              <a:lnSpc>
                <a:spcPts val="2958"/>
              </a:lnSpc>
            </a:pPr>
            <a:r>
              <a:rPr lang="en-US" sz="1833" dirty="0">
                <a:solidFill>
                  <a:srgbClr val="746558"/>
                </a:solidFill>
                <a:latin typeface="Gelasio Semi Bold" pitchFamily="34" charset="0"/>
                <a:ea typeface="Gelasio Semi Bold" pitchFamily="34" charset="-122"/>
                <a:cs typeface="Gelasio Semi Bold" pitchFamily="34" charset="-120"/>
              </a:rPr>
              <a:t>2</a:t>
            </a:r>
            <a:endParaRPr lang="en-US" sz="1833" dirty="0"/>
          </a:p>
        </p:txBody>
      </p:sp>
      <p:sp>
        <p:nvSpPr>
          <p:cNvPr id="10" name="Text 8"/>
          <p:cNvSpPr/>
          <p:nvPr/>
        </p:nvSpPr>
        <p:spPr>
          <a:xfrm>
            <a:off x="4473476" y="3255368"/>
            <a:ext cx="3702447"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Explore Advanced Technologies</a:t>
            </a:r>
            <a:endParaRPr lang="en-US" sz="1833" dirty="0"/>
          </a:p>
        </p:txBody>
      </p:sp>
      <p:sp>
        <p:nvSpPr>
          <p:cNvPr id="11" name="Text 9"/>
          <p:cNvSpPr/>
          <p:nvPr/>
        </p:nvSpPr>
        <p:spPr>
          <a:xfrm>
            <a:off x="4473476" y="3664049"/>
            <a:ext cx="6868021" cy="604838"/>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Investigate emerging technologies related to multimedia networking and content delivery.</a:t>
            </a:r>
            <a:endParaRPr lang="en-US" sz="1458" dirty="0"/>
          </a:p>
        </p:txBody>
      </p:sp>
      <p:sp>
        <p:nvSpPr>
          <p:cNvPr id="12" name="Shape 10"/>
          <p:cNvSpPr/>
          <p:nvPr/>
        </p:nvSpPr>
        <p:spPr>
          <a:xfrm>
            <a:off x="4378920" y="4445198"/>
            <a:ext cx="7057132" cy="12700"/>
          </a:xfrm>
          <a:prstGeom prst="roundRect">
            <a:avLst>
              <a:gd name="adj" fmla="val 223256"/>
            </a:avLst>
          </a:prstGeom>
          <a:solidFill>
            <a:srgbClr val="D4CEC3"/>
          </a:solidFill>
          <a:ln/>
        </p:spPr>
      </p:sp>
      <p:sp>
        <p:nvSpPr>
          <p:cNvPr id="13" name="Shape 11"/>
          <p:cNvSpPr/>
          <p:nvPr/>
        </p:nvSpPr>
        <p:spPr>
          <a:xfrm>
            <a:off x="661492" y="4552355"/>
            <a:ext cx="5434508" cy="1391543"/>
          </a:xfrm>
          <a:prstGeom prst="roundRect">
            <a:avLst>
              <a:gd name="adj" fmla="val 2038"/>
            </a:avLst>
          </a:prstGeom>
          <a:solidFill>
            <a:srgbClr val="EEE8DD"/>
          </a:solidFill>
          <a:ln/>
        </p:spPr>
      </p:sp>
      <p:sp>
        <p:nvSpPr>
          <p:cNvPr id="14" name="Text 12"/>
          <p:cNvSpPr/>
          <p:nvPr/>
        </p:nvSpPr>
        <p:spPr>
          <a:xfrm>
            <a:off x="850504" y="5059165"/>
            <a:ext cx="142379" cy="377924"/>
          </a:xfrm>
          <a:prstGeom prst="rect">
            <a:avLst/>
          </a:prstGeom>
          <a:noFill/>
          <a:ln/>
        </p:spPr>
        <p:txBody>
          <a:bodyPr wrap="none" lIns="0" tIns="0" rIns="0" bIns="0" rtlCol="0" anchor="t"/>
          <a:lstStyle/>
          <a:p>
            <a:pPr algn="ctr">
              <a:lnSpc>
                <a:spcPts val="2958"/>
              </a:lnSpc>
            </a:pPr>
            <a:r>
              <a:rPr lang="en-US" sz="1833" dirty="0">
                <a:solidFill>
                  <a:srgbClr val="746558"/>
                </a:solidFill>
                <a:latin typeface="Gelasio Semi Bold" pitchFamily="34" charset="0"/>
                <a:ea typeface="Gelasio Semi Bold" pitchFamily="34" charset="-122"/>
                <a:cs typeface="Gelasio Semi Bold" pitchFamily="34" charset="-120"/>
              </a:rPr>
              <a:t>3</a:t>
            </a:r>
            <a:endParaRPr lang="en-US" sz="1833" dirty="0"/>
          </a:p>
        </p:txBody>
      </p:sp>
      <p:sp>
        <p:nvSpPr>
          <p:cNvPr id="15" name="Text 13"/>
          <p:cNvSpPr/>
          <p:nvPr/>
        </p:nvSpPr>
        <p:spPr>
          <a:xfrm>
            <a:off x="6285012" y="4741367"/>
            <a:ext cx="3564334" cy="295275"/>
          </a:xfrm>
          <a:prstGeom prst="rect">
            <a:avLst/>
          </a:prstGeom>
          <a:noFill/>
          <a:ln/>
        </p:spPr>
        <p:txBody>
          <a:bodyPr wrap="none" lIns="0" tIns="0" rIns="0" bIns="0" rtlCol="0" anchor="t"/>
          <a:lstStyle/>
          <a:p>
            <a:pPr>
              <a:lnSpc>
                <a:spcPts val="2292"/>
              </a:lnSpc>
            </a:pPr>
            <a:r>
              <a:rPr lang="en-US" sz="1833" dirty="0">
                <a:solidFill>
                  <a:srgbClr val="746558"/>
                </a:solidFill>
                <a:latin typeface="Gelasio Semi Bold" pitchFamily="34" charset="0"/>
                <a:ea typeface="Gelasio Semi Bold" pitchFamily="34" charset="-122"/>
                <a:cs typeface="Gelasio Semi Bold" pitchFamily="34" charset="-120"/>
              </a:rPr>
              <a:t>Embrace Continuous Learning</a:t>
            </a:r>
            <a:endParaRPr lang="en-US" sz="1833" dirty="0"/>
          </a:p>
        </p:txBody>
      </p:sp>
      <p:sp>
        <p:nvSpPr>
          <p:cNvPr id="16" name="Text 14"/>
          <p:cNvSpPr/>
          <p:nvPr/>
        </p:nvSpPr>
        <p:spPr>
          <a:xfrm>
            <a:off x="6285012" y="5150049"/>
            <a:ext cx="5056485" cy="604838"/>
          </a:xfrm>
          <a:prstGeom prst="rect">
            <a:avLst/>
          </a:prstGeom>
          <a:noFill/>
          <a:ln/>
        </p:spPr>
        <p:txBody>
          <a:bodyPr wrap="square" lIns="0" tIns="0" rIns="0" bIns="0" rtlCol="0" anchor="t"/>
          <a:lstStyle/>
          <a:p>
            <a:pPr>
              <a:lnSpc>
                <a:spcPts val="2375"/>
              </a:lnSpc>
            </a:pPr>
            <a:r>
              <a:rPr lang="en-US" sz="1458" dirty="0">
                <a:solidFill>
                  <a:srgbClr val="746558"/>
                </a:solidFill>
                <a:latin typeface="Gelasio" pitchFamily="34" charset="0"/>
                <a:ea typeface="Gelasio" pitchFamily="34" charset="-122"/>
                <a:cs typeface="Gelasio" pitchFamily="34" charset="-120"/>
              </a:rPr>
              <a:t>Stay updated with industry trends and advancements in multimedia networking.</a:t>
            </a:r>
            <a:endParaRPr lang="en-US" sz="1458" dirty="0"/>
          </a:p>
        </p:txBody>
      </p:sp>
      <p:sp>
        <p:nvSpPr>
          <p:cNvPr id="17" name="Rectangle 16">
            <a:extLst>
              <a:ext uri="{FF2B5EF4-FFF2-40B4-BE49-F238E27FC236}">
                <a16:creationId xmlns:a16="http://schemas.microsoft.com/office/drawing/2014/main" id="{E2A118DD-D74C-4038-A488-886990FA99DF}"/>
              </a:ext>
            </a:extLst>
          </p:cNvPr>
          <p:cNvSpPr/>
          <p:nvPr/>
        </p:nvSpPr>
        <p:spPr>
          <a:xfrm>
            <a:off x="10681855" y="6431973"/>
            <a:ext cx="1423554" cy="353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260272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136710" y="2391139"/>
            <a:ext cx="7772400"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en-GB" altLang="en-US" sz="1588" dirty="0">
                <a:solidFill>
                  <a:srgbClr val="000000"/>
                </a:solidFill>
              </a:rPr>
              <a:t>Week: 17</a:t>
            </a:r>
            <a:br>
              <a:rPr lang="en-GB" altLang="en-US" sz="1588" dirty="0">
                <a:solidFill>
                  <a:srgbClr val="000000"/>
                </a:solidFill>
              </a:rPr>
            </a:br>
            <a:r>
              <a:rPr lang="en-US" sz="1800" b="1" kern="1200" dirty="0">
                <a:solidFill>
                  <a:srgbClr val="000000"/>
                </a:solidFill>
                <a:effectLst/>
                <a:latin typeface="Calibri" panose="020F0502020204030204" pitchFamily="34" charset="0"/>
                <a:ea typeface="+mn-ea"/>
                <a:cs typeface="+mn-cs"/>
              </a:rPr>
              <a:t>Present and review final multimedia projects</a:t>
            </a:r>
            <a:endParaRPr lang="en-GB" sz="1600" dirty="0">
              <a:effectLst/>
            </a:endParaRPr>
          </a:p>
        </p:txBody>
      </p:sp>
    </p:spTree>
    <p:extLst>
      <p:ext uri="{BB962C8B-B14F-4D97-AF65-F5344CB8AC3E}">
        <p14:creationId xmlns:p14="http://schemas.microsoft.com/office/powerpoint/2010/main" val="148929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431515"/>
            <a:ext cx="7772400" cy="199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02</a:t>
            </a:r>
            <a:br>
              <a:rPr lang="en-GB" altLang="en-US" sz="1588" dirty="0">
                <a:solidFill>
                  <a:srgbClr val="000000"/>
                </a:solidFill>
              </a:rPr>
            </a:br>
            <a:r>
              <a:rPr lang="en-US" sz="1600" dirty="0">
                <a:effectLst/>
              </a:rPr>
              <a:t>Multimedia: Past and Present</a:t>
            </a:r>
            <a:endParaRPr lang="en-GB" sz="1200" dirty="0">
              <a:effectLst/>
            </a:endParaRPr>
          </a:p>
          <a:p>
            <a:pPr algn="ctr"/>
            <a:r>
              <a:rPr lang="en-US" sz="1600" dirty="0">
                <a:effectLst/>
              </a:rPr>
              <a:t>Describe the history and evolution of multimedia.</a:t>
            </a:r>
          </a:p>
          <a:p>
            <a:pPr algn="ctr"/>
            <a:r>
              <a:rPr lang="en-US" sz="1600" dirty="0"/>
              <a:t>Multimedia Software Tools: A Quick Scan</a:t>
            </a:r>
            <a:endParaRPr lang="en-GB" sz="1600" dirty="0"/>
          </a:p>
          <a:p>
            <a:pPr algn="ctr"/>
            <a:r>
              <a:rPr lang="en-US" sz="1600" dirty="0"/>
              <a:t>Identify and use various multimedia software tools.</a:t>
            </a:r>
            <a:endParaRPr lang="en-GB" sz="1600" dirty="0"/>
          </a:p>
          <a:p>
            <a:pPr algn="ct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r>
              <a:rPr lang="en-GB" altLang="en-US" sz="1588" dirty="0"/>
            </a:br>
            <a:endParaRPr lang="en-GB" altLang="en-US" sz="1588" dirty="0"/>
          </a:p>
        </p:txBody>
      </p:sp>
    </p:spTree>
    <p:extLst>
      <p:ext uri="{BB962C8B-B14F-4D97-AF65-F5344CB8AC3E}">
        <p14:creationId xmlns:p14="http://schemas.microsoft.com/office/powerpoint/2010/main" val="197310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1827213"/>
            <a:ext cx="6297018" cy="1771948"/>
          </a:xfrm>
          <a:prstGeom prst="rect">
            <a:avLst/>
          </a:prstGeom>
          <a:noFill/>
          <a:ln/>
        </p:spPr>
        <p:txBody>
          <a:bodyPr wrap="square" lIns="0" tIns="0" rIns="0" bIns="0" rtlCol="0" anchor="t"/>
          <a:lstStyle/>
          <a:p>
            <a:pPr>
              <a:lnSpc>
                <a:spcPts val="4625"/>
              </a:lnSpc>
            </a:pPr>
            <a:r>
              <a:rPr lang="en-US" sz="3708" b="1" dirty="0">
                <a:solidFill>
                  <a:srgbClr val="333F70"/>
                </a:solidFill>
                <a:latin typeface="Unbounded Bold" pitchFamily="34" charset="0"/>
                <a:ea typeface="Unbounded Bold" pitchFamily="34" charset="-122"/>
                <a:cs typeface="Unbounded Bold" pitchFamily="34" charset="-120"/>
              </a:rPr>
              <a:t>Multimedia: A Journey Through Time</a:t>
            </a:r>
            <a:endParaRPr lang="en-US" sz="3708" dirty="0"/>
          </a:p>
        </p:txBody>
      </p:sp>
      <p:sp>
        <p:nvSpPr>
          <p:cNvPr id="4" name="Text 1"/>
          <p:cNvSpPr/>
          <p:nvPr/>
        </p:nvSpPr>
        <p:spPr>
          <a:xfrm>
            <a:off x="661492" y="3882629"/>
            <a:ext cx="6297018" cy="604838"/>
          </a:xfrm>
          <a:prstGeom prst="rect">
            <a:avLst/>
          </a:prstGeom>
          <a:noFill/>
          <a:ln/>
        </p:spPr>
        <p:txBody>
          <a:bodyPr wrap="square" lIns="0" tIns="0" rIns="0" bIns="0" rtlCol="0" anchor="t"/>
          <a:lstStyle/>
          <a:p>
            <a:pPr>
              <a:lnSpc>
                <a:spcPts val="2375"/>
              </a:lnSpc>
            </a:pPr>
            <a:r>
              <a:rPr lang="en-US" sz="1458" dirty="0">
                <a:solidFill>
                  <a:srgbClr val="333F70"/>
                </a:solidFill>
                <a:latin typeface="Open Sans" pitchFamily="34" charset="0"/>
                <a:ea typeface="Open Sans" pitchFamily="34" charset="-122"/>
                <a:cs typeface="Open Sans" pitchFamily="34" charset="-120"/>
              </a:rPr>
              <a:t>This presentation explores the fascinating history of multimedia, from its humble beginnings to its ever-evolving future.</a:t>
            </a:r>
            <a:endParaRPr lang="en-US" sz="1458" dirty="0"/>
          </a:p>
        </p:txBody>
      </p:sp>
      <p:sp>
        <p:nvSpPr>
          <p:cNvPr id="5" name="Shape 2"/>
          <p:cNvSpPr/>
          <p:nvPr/>
        </p:nvSpPr>
        <p:spPr>
          <a:xfrm>
            <a:off x="661492" y="4714181"/>
            <a:ext cx="302419" cy="302419"/>
          </a:xfrm>
          <a:prstGeom prst="roundRect">
            <a:avLst>
              <a:gd name="adj" fmla="val 25194296"/>
            </a:avLst>
          </a:prstGeom>
          <a:solidFill>
            <a:srgbClr val="4A79FA"/>
          </a:solidFill>
          <a:ln w="7620">
            <a:solidFill>
              <a:srgbClr val="FFFFFF"/>
            </a:solidFill>
            <a:prstDash val="solid"/>
          </a:ln>
        </p:spPr>
      </p:sp>
      <p:sp>
        <p:nvSpPr>
          <p:cNvPr id="6" name="Text 3"/>
          <p:cNvSpPr/>
          <p:nvPr/>
        </p:nvSpPr>
        <p:spPr>
          <a:xfrm>
            <a:off x="750194" y="4824710"/>
            <a:ext cx="125016" cy="81260"/>
          </a:xfrm>
          <a:prstGeom prst="rect">
            <a:avLst/>
          </a:prstGeom>
          <a:noFill/>
          <a:ln/>
        </p:spPr>
        <p:txBody>
          <a:bodyPr wrap="none" lIns="0" tIns="0" rIns="0" bIns="0" rtlCol="0" anchor="t"/>
          <a:lstStyle/>
          <a:p>
            <a:pPr algn="ctr">
              <a:lnSpc>
                <a:spcPts val="625"/>
              </a:lnSpc>
            </a:pPr>
            <a:r>
              <a:rPr lang="en-US" sz="625" dirty="0">
                <a:solidFill>
                  <a:srgbClr val="FFFFFF"/>
                </a:solidFill>
                <a:latin typeface="Open Sans Medium" pitchFamily="34" charset="0"/>
                <a:ea typeface="Open Sans Medium" pitchFamily="34" charset="-122"/>
                <a:cs typeface="Open Sans Medium" pitchFamily="34" charset="-120"/>
              </a:rPr>
              <a:t>MR</a:t>
            </a:r>
            <a:endParaRPr lang="en-US" sz="625" dirty="0"/>
          </a:p>
        </p:txBody>
      </p:sp>
      <p:sp>
        <p:nvSpPr>
          <p:cNvPr id="7" name="Text 4"/>
          <p:cNvSpPr/>
          <p:nvPr/>
        </p:nvSpPr>
        <p:spPr>
          <a:xfrm>
            <a:off x="1058367" y="4700092"/>
            <a:ext cx="2420640" cy="330696"/>
          </a:xfrm>
          <a:prstGeom prst="rect">
            <a:avLst/>
          </a:prstGeom>
          <a:noFill/>
          <a:ln/>
        </p:spPr>
        <p:txBody>
          <a:bodyPr wrap="none" lIns="0" tIns="0" rIns="0" bIns="0" rtlCol="0" anchor="t"/>
          <a:lstStyle/>
          <a:p>
            <a:pPr>
              <a:lnSpc>
                <a:spcPts val="2583"/>
              </a:lnSpc>
            </a:pPr>
            <a:r>
              <a:rPr lang="en-US" sz="1833" b="1" dirty="0">
                <a:solidFill>
                  <a:srgbClr val="333F70"/>
                </a:solidFill>
                <a:latin typeface="Open Sans Bold" pitchFamily="34" charset="0"/>
                <a:ea typeface="Open Sans Bold" pitchFamily="34" charset="-122"/>
                <a:cs typeface="Open Sans Bold" pitchFamily="34" charset="-120"/>
              </a:rPr>
              <a:t>by Mohammad Rony</a:t>
            </a:r>
            <a:endParaRPr lang="en-US" sz="1833" dirty="0"/>
          </a:p>
        </p:txBody>
      </p:sp>
    </p:spTree>
    <p:extLst>
      <p:ext uri="{BB962C8B-B14F-4D97-AF65-F5344CB8AC3E}">
        <p14:creationId xmlns:p14="http://schemas.microsoft.com/office/powerpoint/2010/main" val="935543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2000944"/>
          </a:xfrm>
          <a:prstGeom prst="rect">
            <a:avLst/>
          </a:prstGeom>
        </p:spPr>
      </p:pic>
      <p:sp>
        <p:nvSpPr>
          <p:cNvPr id="3" name="Text 0"/>
          <p:cNvSpPr/>
          <p:nvPr/>
        </p:nvSpPr>
        <p:spPr>
          <a:xfrm>
            <a:off x="560190" y="2480767"/>
            <a:ext cx="5958284" cy="500261"/>
          </a:xfrm>
          <a:prstGeom prst="rect">
            <a:avLst/>
          </a:prstGeom>
          <a:noFill/>
          <a:ln/>
        </p:spPr>
        <p:txBody>
          <a:bodyPr wrap="none" lIns="0" tIns="0" rIns="0" bIns="0" rtlCol="0" anchor="t"/>
          <a:lstStyle/>
          <a:p>
            <a:pPr>
              <a:lnSpc>
                <a:spcPts val="3917"/>
              </a:lnSpc>
            </a:pPr>
            <a:r>
              <a:rPr lang="en-US" sz="3125" b="1" dirty="0">
                <a:solidFill>
                  <a:srgbClr val="FFFFFF"/>
                </a:solidFill>
                <a:latin typeface="Unbounded Bold" pitchFamily="34" charset="0"/>
                <a:ea typeface="Unbounded Bold" pitchFamily="34" charset="-122"/>
                <a:cs typeface="Unbounded Bold" pitchFamily="34" charset="-120"/>
              </a:rPr>
              <a:t>Evolution of Multimedia</a:t>
            </a:r>
            <a:endParaRPr lang="en-US" sz="3125" dirty="0"/>
          </a:p>
        </p:txBody>
      </p:sp>
      <p:sp>
        <p:nvSpPr>
          <p:cNvPr id="4" name="Shape 1"/>
          <p:cNvSpPr/>
          <p:nvPr/>
        </p:nvSpPr>
        <p:spPr>
          <a:xfrm>
            <a:off x="560189" y="4799608"/>
            <a:ext cx="11071622" cy="19050"/>
          </a:xfrm>
          <a:prstGeom prst="roundRect">
            <a:avLst>
              <a:gd name="adj" fmla="val 352934"/>
            </a:avLst>
          </a:prstGeom>
          <a:solidFill>
            <a:srgbClr val="BCDBD4"/>
          </a:solidFill>
          <a:ln/>
        </p:spPr>
      </p:sp>
      <p:sp>
        <p:nvSpPr>
          <p:cNvPr id="5" name="Shape 2"/>
          <p:cNvSpPr/>
          <p:nvPr/>
        </p:nvSpPr>
        <p:spPr>
          <a:xfrm>
            <a:off x="2716907" y="4239420"/>
            <a:ext cx="19050" cy="560189"/>
          </a:xfrm>
          <a:prstGeom prst="roundRect">
            <a:avLst>
              <a:gd name="adj" fmla="val 352934"/>
            </a:avLst>
          </a:prstGeom>
          <a:solidFill>
            <a:srgbClr val="BCDBD4"/>
          </a:solidFill>
          <a:ln/>
        </p:spPr>
      </p:sp>
      <p:sp>
        <p:nvSpPr>
          <p:cNvPr id="6" name="Shape 3"/>
          <p:cNvSpPr/>
          <p:nvPr/>
        </p:nvSpPr>
        <p:spPr>
          <a:xfrm>
            <a:off x="2546351" y="4619526"/>
            <a:ext cx="360164" cy="360164"/>
          </a:xfrm>
          <a:prstGeom prst="roundRect">
            <a:avLst>
              <a:gd name="adj" fmla="val 18668"/>
            </a:avLst>
          </a:prstGeom>
          <a:solidFill>
            <a:srgbClr val="D6F5EE"/>
          </a:solidFill>
          <a:ln w="7620">
            <a:solidFill>
              <a:srgbClr val="BCDBD4"/>
            </a:solidFill>
            <a:prstDash val="solid"/>
          </a:ln>
        </p:spPr>
      </p:sp>
      <p:sp>
        <p:nvSpPr>
          <p:cNvPr id="7" name="Text 4"/>
          <p:cNvSpPr/>
          <p:nvPr/>
        </p:nvSpPr>
        <p:spPr>
          <a:xfrm>
            <a:off x="2664024" y="4679554"/>
            <a:ext cx="124818" cy="240109"/>
          </a:xfrm>
          <a:prstGeom prst="rect">
            <a:avLst/>
          </a:prstGeom>
          <a:noFill/>
          <a:ln/>
        </p:spPr>
        <p:txBody>
          <a:bodyPr wrap="none" lIns="0" tIns="0" rIns="0" bIns="0" rtlCol="0" anchor="t"/>
          <a:lstStyle/>
          <a:p>
            <a:pPr algn="ctr">
              <a:lnSpc>
                <a:spcPts val="1875"/>
              </a:lnSpc>
            </a:pPr>
            <a:r>
              <a:rPr lang="en-US" sz="1875" b="1" dirty="0">
                <a:solidFill>
                  <a:srgbClr val="000000"/>
                </a:solidFill>
                <a:latin typeface="Unbounded Bold" pitchFamily="34" charset="0"/>
                <a:ea typeface="Unbounded Bold" pitchFamily="34" charset="-122"/>
                <a:cs typeface="Unbounded Bold" pitchFamily="34" charset="-120"/>
              </a:rPr>
              <a:t>1</a:t>
            </a:r>
            <a:endParaRPr lang="en-US" sz="1875" dirty="0"/>
          </a:p>
        </p:txBody>
      </p:sp>
      <p:sp>
        <p:nvSpPr>
          <p:cNvPr id="8" name="Text 5"/>
          <p:cNvSpPr/>
          <p:nvPr/>
        </p:nvSpPr>
        <p:spPr>
          <a:xfrm>
            <a:off x="1726010" y="3221137"/>
            <a:ext cx="2000944" cy="250131"/>
          </a:xfrm>
          <a:prstGeom prst="rect">
            <a:avLst/>
          </a:prstGeom>
          <a:noFill/>
          <a:ln/>
        </p:spPr>
        <p:txBody>
          <a:bodyPr wrap="none" lIns="0" tIns="0" rIns="0" bIns="0" rtlCol="0" anchor="t"/>
          <a:lstStyle/>
          <a:p>
            <a:pPr algn="ctr">
              <a:lnSpc>
                <a:spcPts val="1958"/>
              </a:lnSpc>
            </a:pPr>
            <a:r>
              <a:rPr lang="en-US" sz="1542" b="1" dirty="0">
                <a:solidFill>
                  <a:srgbClr val="FFFFFF"/>
                </a:solidFill>
                <a:latin typeface="Unbounded Bold" pitchFamily="34" charset="0"/>
                <a:ea typeface="Unbounded Bold" pitchFamily="34" charset="-122"/>
                <a:cs typeface="Unbounded Bold" pitchFamily="34" charset="-120"/>
              </a:rPr>
              <a:t>Early Forms</a:t>
            </a:r>
            <a:endParaRPr lang="en-US" sz="1542" dirty="0"/>
          </a:p>
        </p:txBody>
      </p:sp>
      <p:sp>
        <p:nvSpPr>
          <p:cNvPr id="9" name="Text 6"/>
          <p:cNvSpPr/>
          <p:nvPr/>
        </p:nvSpPr>
        <p:spPr>
          <a:xfrm>
            <a:off x="720230" y="3567311"/>
            <a:ext cx="4012506" cy="511969"/>
          </a:xfrm>
          <a:prstGeom prst="rect">
            <a:avLst/>
          </a:prstGeom>
          <a:noFill/>
          <a:ln/>
        </p:spPr>
        <p:txBody>
          <a:bodyPr wrap="square" lIns="0" tIns="0" rIns="0" bIns="0" rtlCol="0" anchor="t"/>
          <a:lstStyle/>
          <a:p>
            <a:pPr algn="ctr">
              <a:lnSpc>
                <a:spcPts val="2000"/>
              </a:lnSpc>
            </a:pPr>
            <a:r>
              <a:rPr lang="en-US" sz="1250" dirty="0">
                <a:solidFill>
                  <a:srgbClr val="FFFFFF"/>
                </a:solidFill>
                <a:latin typeface="Open Sans" pitchFamily="34" charset="0"/>
                <a:ea typeface="Open Sans" pitchFamily="34" charset="-122"/>
                <a:cs typeface="Open Sans" pitchFamily="34" charset="-120"/>
              </a:rPr>
              <a:t>Cave paintings, ancient storytelling, and early printing presses laid the groundwork for multimedia.</a:t>
            </a:r>
            <a:endParaRPr lang="en-US" sz="1250" dirty="0"/>
          </a:p>
        </p:txBody>
      </p:sp>
      <p:sp>
        <p:nvSpPr>
          <p:cNvPr id="10" name="Shape 7"/>
          <p:cNvSpPr/>
          <p:nvPr/>
        </p:nvSpPr>
        <p:spPr>
          <a:xfrm>
            <a:off x="4963219" y="4799608"/>
            <a:ext cx="19050" cy="560189"/>
          </a:xfrm>
          <a:prstGeom prst="roundRect">
            <a:avLst>
              <a:gd name="adj" fmla="val 352934"/>
            </a:avLst>
          </a:prstGeom>
          <a:solidFill>
            <a:srgbClr val="BCDBD4"/>
          </a:solidFill>
          <a:ln/>
        </p:spPr>
      </p:sp>
      <p:sp>
        <p:nvSpPr>
          <p:cNvPr id="11" name="Shape 8"/>
          <p:cNvSpPr/>
          <p:nvPr/>
        </p:nvSpPr>
        <p:spPr>
          <a:xfrm>
            <a:off x="4792663" y="4619526"/>
            <a:ext cx="360164" cy="360164"/>
          </a:xfrm>
          <a:prstGeom prst="roundRect">
            <a:avLst>
              <a:gd name="adj" fmla="val 18668"/>
            </a:avLst>
          </a:prstGeom>
          <a:solidFill>
            <a:srgbClr val="D6F5EE"/>
          </a:solidFill>
          <a:ln w="7620">
            <a:solidFill>
              <a:srgbClr val="BCDBD4"/>
            </a:solidFill>
            <a:prstDash val="solid"/>
          </a:ln>
        </p:spPr>
      </p:sp>
      <p:sp>
        <p:nvSpPr>
          <p:cNvPr id="12" name="Text 9"/>
          <p:cNvSpPr/>
          <p:nvPr/>
        </p:nvSpPr>
        <p:spPr>
          <a:xfrm>
            <a:off x="4872533" y="4679554"/>
            <a:ext cx="200422" cy="240109"/>
          </a:xfrm>
          <a:prstGeom prst="rect">
            <a:avLst/>
          </a:prstGeom>
          <a:noFill/>
          <a:ln/>
        </p:spPr>
        <p:txBody>
          <a:bodyPr wrap="none" lIns="0" tIns="0" rIns="0" bIns="0" rtlCol="0" anchor="t"/>
          <a:lstStyle/>
          <a:p>
            <a:pPr algn="ctr">
              <a:lnSpc>
                <a:spcPts val="1875"/>
              </a:lnSpc>
            </a:pPr>
            <a:r>
              <a:rPr lang="en-US" sz="1875" b="1" dirty="0">
                <a:solidFill>
                  <a:srgbClr val="000000"/>
                </a:solidFill>
                <a:latin typeface="Unbounded Bold" pitchFamily="34" charset="0"/>
                <a:ea typeface="Unbounded Bold" pitchFamily="34" charset="-122"/>
                <a:cs typeface="Unbounded Bold" pitchFamily="34" charset="-120"/>
              </a:rPr>
              <a:t>2</a:t>
            </a:r>
            <a:endParaRPr lang="en-US" sz="1875" dirty="0"/>
          </a:p>
        </p:txBody>
      </p:sp>
      <p:sp>
        <p:nvSpPr>
          <p:cNvPr id="13" name="Text 10"/>
          <p:cNvSpPr/>
          <p:nvPr/>
        </p:nvSpPr>
        <p:spPr>
          <a:xfrm>
            <a:off x="3120628" y="5519936"/>
            <a:ext cx="3704332" cy="250131"/>
          </a:xfrm>
          <a:prstGeom prst="rect">
            <a:avLst/>
          </a:prstGeom>
          <a:noFill/>
          <a:ln/>
        </p:spPr>
        <p:txBody>
          <a:bodyPr wrap="none" lIns="0" tIns="0" rIns="0" bIns="0" rtlCol="0" anchor="t"/>
          <a:lstStyle/>
          <a:p>
            <a:pPr algn="ctr">
              <a:lnSpc>
                <a:spcPts val="1958"/>
              </a:lnSpc>
            </a:pPr>
            <a:r>
              <a:rPr lang="en-US" sz="1542" b="1" dirty="0">
                <a:solidFill>
                  <a:srgbClr val="FFFFFF"/>
                </a:solidFill>
                <a:latin typeface="Unbounded Bold" pitchFamily="34" charset="0"/>
                <a:ea typeface="Unbounded Bold" pitchFamily="34" charset="-122"/>
                <a:cs typeface="Unbounded Bold" pitchFamily="34" charset="-120"/>
              </a:rPr>
              <a:t>Emergence of Film and Sound</a:t>
            </a:r>
            <a:endParaRPr lang="en-US" sz="1542" dirty="0"/>
          </a:p>
        </p:txBody>
      </p:sp>
      <p:sp>
        <p:nvSpPr>
          <p:cNvPr id="14" name="Text 11"/>
          <p:cNvSpPr/>
          <p:nvPr/>
        </p:nvSpPr>
        <p:spPr>
          <a:xfrm>
            <a:off x="2966542" y="5866111"/>
            <a:ext cx="4012506" cy="511969"/>
          </a:xfrm>
          <a:prstGeom prst="rect">
            <a:avLst/>
          </a:prstGeom>
          <a:noFill/>
          <a:ln/>
        </p:spPr>
        <p:txBody>
          <a:bodyPr wrap="square" lIns="0" tIns="0" rIns="0" bIns="0" rtlCol="0" anchor="t"/>
          <a:lstStyle/>
          <a:p>
            <a:pPr algn="ctr">
              <a:lnSpc>
                <a:spcPts val="2000"/>
              </a:lnSpc>
            </a:pPr>
            <a:r>
              <a:rPr lang="en-US" sz="1250" dirty="0">
                <a:solidFill>
                  <a:srgbClr val="FFFFFF"/>
                </a:solidFill>
                <a:latin typeface="Open Sans" pitchFamily="34" charset="0"/>
                <a:ea typeface="Open Sans" pitchFamily="34" charset="-122"/>
                <a:cs typeface="Open Sans" pitchFamily="34" charset="-120"/>
              </a:rPr>
              <a:t>The invention of film and phonograph marked a significant shift, merging visual and audio elements.</a:t>
            </a:r>
            <a:endParaRPr lang="en-US" sz="1250" dirty="0"/>
          </a:p>
        </p:txBody>
      </p:sp>
      <p:sp>
        <p:nvSpPr>
          <p:cNvPr id="15" name="Shape 12"/>
          <p:cNvSpPr/>
          <p:nvPr/>
        </p:nvSpPr>
        <p:spPr>
          <a:xfrm>
            <a:off x="7209532" y="4239420"/>
            <a:ext cx="19050" cy="560189"/>
          </a:xfrm>
          <a:prstGeom prst="roundRect">
            <a:avLst>
              <a:gd name="adj" fmla="val 352934"/>
            </a:avLst>
          </a:prstGeom>
          <a:solidFill>
            <a:srgbClr val="BCDBD4"/>
          </a:solidFill>
          <a:ln/>
        </p:spPr>
      </p:sp>
      <p:sp>
        <p:nvSpPr>
          <p:cNvPr id="16" name="Shape 13"/>
          <p:cNvSpPr/>
          <p:nvPr/>
        </p:nvSpPr>
        <p:spPr>
          <a:xfrm>
            <a:off x="7038976" y="4619526"/>
            <a:ext cx="360164" cy="360164"/>
          </a:xfrm>
          <a:prstGeom prst="roundRect">
            <a:avLst>
              <a:gd name="adj" fmla="val 18668"/>
            </a:avLst>
          </a:prstGeom>
          <a:solidFill>
            <a:srgbClr val="D6F5EE"/>
          </a:solidFill>
          <a:ln w="7620">
            <a:solidFill>
              <a:srgbClr val="BCDBD4"/>
            </a:solidFill>
            <a:prstDash val="solid"/>
          </a:ln>
        </p:spPr>
      </p:sp>
      <p:sp>
        <p:nvSpPr>
          <p:cNvPr id="17" name="Text 14"/>
          <p:cNvSpPr/>
          <p:nvPr/>
        </p:nvSpPr>
        <p:spPr>
          <a:xfrm>
            <a:off x="7118351" y="4679554"/>
            <a:ext cx="201414" cy="240109"/>
          </a:xfrm>
          <a:prstGeom prst="rect">
            <a:avLst/>
          </a:prstGeom>
          <a:noFill/>
          <a:ln/>
        </p:spPr>
        <p:txBody>
          <a:bodyPr wrap="none" lIns="0" tIns="0" rIns="0" bIns="0" rtlCol="0" anchor="t"/>
          <a:lstStyle/>
          <a:p>
            <a:pPr algn="ctr">
              <a:lnSpc>
                <a:spcPts val="1875"/>
              </a:lnSpc>
            </a:pPr>
            <a:r>
              <a:rPr lang="en-US" sz="1875" b="1" dirty="0">
                <a:solidFill>
                  <a:srgbClr val="000000"/>
                </a:solidFill>
                <a:latin typeface="Unbounded Bold" pitchFamily="34" charset="0"/>
                <a:ea typeface="Unbounded Bold" pitchFamily="34" charset="-122"/>
                <a:cs typeface="Unbounded Bold" pitchFamily="34" charset="-120"/>
              </a:rPr>
              <a:t>3</a:t>
            </a:r>
            <a:endParaRPr lang="en-US" sz="1875" dirty="0"/>
          </a:p>
        </p:txBody>
      </p:sp>
      <p:sp>
        <p:nvSpPr>
          <p:cNvPr id="18" name="Text 15"/>
          <p:cNvSpPr/>
          <p:nvPr/>
        </p:nvSpPr>
        <p:spPr>
          <a:xfrm>
            <a:off x="5862539" y="3221137"/>
            <a:ext cx="2713038" cy="250131"/>
          </a:xfrm>
          <a:prstGeom prst="rect">
            <a:avLst/>
          </a:prstGeom>
          <a:noFill/>
          <a:ln/>
        </p:spPr>
        <p:txBody>
          <a:bodyPr wrap="none" lIns="0" tIns="0" rIns="0" bIns="0" rtlCol="0" anchor="t"/>
          <a:lstStyle/>
          <a:p>
            <a:pPr algn="ctr">
              <a:lnSpc>
                <a:spcPts val="1958"/>
              </a:lnSpc>
            </a:pPr>
            <a:r>
              <a:rPr lang="en-US" sz="1542" b="1" dirty="0">
                <a:solidFill>
                  <a:srgbClr val="FFFFFF"/>
                </a:solidFill>
                <a:latin typeface="Unbounded Bold" pitchFamily="34" charset="0"/>
                <a:ea typeface="Unbounded Bold" pitchFamily="34" charset="-122"/>
                <a:cs typeface="Unbounded Bold" pitchFamily="34" charset="-120"/>
              </a:rPr>
              <a:t>The Digital Revolution</a:t>
            </a:r>
            <a:endParaRPr lang="en-US" sz="1542" dirty="0"/>
          </a:p>
        </p:txBody>
      </p:sp>
      <p:sp>
        <p:nvSpPr>
          <p:cNvPr id="19" name="Text 16"/>
          <p:cNvSpPr/>
          <p:nvPr/>
        </p:nvSpPr>
        <p:spPr>
          <a:xfrm>
            <a:off x="5212855" y="3567311"/>
            <a:ext cx="4012506" cy="511969"/>
          </a:xfrm>
          <a:prstGeom prst="rect">
            <a:avLst/>
          </a:prstGeom>
          <a:noFill/>
          <a:ln/>
        </p:spPr>
        <p:txBody>
          <a:bodyPr wrap="square" lIns="0" tIns="0" rIns="0" bIns="0" rtlCol="0" anchor="t"/>
          <a:lstStyle/>
          <a:p>
            <a:pPr algn="ctr">
              <a:lnSpc>
                <a:spcPts val="2000"/>
              </a:lnSpc>
            </a:pPr>
            <a:r>
              <a:rPr lang="en-US" sz="1250" dirty="0">
                <a:solidFill>
                  <a:srgbClr val="FFFFFF"/>
                </a:solidFill>
                <a:latin typeface="Open Sans" pitchFamily="34" charset="0"/>
                <a:ea typeface="Open Sans" pitchFamily="34" charset="-122"/>
                <a:cs typeface="Open Sans" pitchFamily="34" charset="-120"/>
              </a:rPr>
              <a:t>Personal computers, internet, and digital media ushered in a new era of multimedia.</a:t>
            </a:r>
            <a:endParaRPr lang="en-US" sz="1250" dirty="0"/>
          </a:p>
        </p:txBody>
      </p:sp>
      <p:sp>
        <p:nvSpPr>
          <p:cNvPr id="20" name="Shape 17"/>
          <p:cNvSpPr/>
          <p:nvPr/>
        </p:nvSpPr>
        <p:spPr>
          <a:xfrm>
            <a:off x="9455844" y="4799608"/>
            <a:ext cx="19050" cy="560189"/>
          </a:xfrm>
          <a:prstGeom prst="roundRect">
            <a:avLst>
              <a:gd name="adj" fmla="val 352934"/>
            </a:avLst>
          </a:prstGeom>
          <a:solidFill>
            <a:srgbClr val="BCDBD4"/>
          </a:solidFill>
          <a:ln/>
        </p:spPr>
      </p:sp>
      <p:sp>
        <p:nvSpPr>
          <p:cNvPr id="21" name="Shape 18"/>
          <p:cNvSpPr/>
          <p:nvPr/>
        </p:nvSpPr>
        <p:spPr>
          <a:xfrm>
            <a:off x="9285288" y="4619526"/>
            <a:ext cx="360164" cy="360164"/>
          </a:xfrm>
          <a:prstGeom prst="roundRect">
            <a:avLst>
              <a:gd name="adj" fmla="val 18668"/>
            </a:avLst>
          </a:prstGeom>
          <a:solidFill>
            <a:srgbClr val="D6F5EE"/>
          </a:solidFill>
          <a:ln w="7620">
            <a:solidFill>
              <a:srgbClr val="BCDBD4"/>
            </a:solidFill>
            <a:prstDash val="solid"/>
          </a:ln>
        </p:spPr>
      </p:sp>
      <p:sp>
        <p:nvSpPr>
          <p:cNvPr id="22" name="Text 19"/>
          <p:cNvSpPr/>
          <p:nvPr/>
        </p:nvSpPr>
        <p:spPr>
          <a:xfrm>
            <a:off x="9361984" y="4679554"/>
            <a:ext cx="206673" cy="240109"/>
          </a:xfrm>
          <a:prstGeom prst="rect">
            <a:avLst/>
          </a:prstGeom>
          <a:noFill/>
          <a:ln/>
        </p:spPr>
        <p:txBody>
          <a:bodyPr wrap="none" lIns="0" tIns="0" rIns="0" bIns="0" rtlCol="0" anchor="t"/>
          <a:lstStyle/>
          <a:p>
            <a:pPr algn="ctr">
              <a:lnSpc>
                <a:spcPts val="1875"/>
              </a:lnSpc>
            </a:pPr>
            <a:r>
              <a:rPr lang="en-US" sz="1875" b="1" dirty="0">
                <a:solidFill>
                  <a:srgbClr val="000000"/>
                </a:solidFill>
                <a:latin typeface="Unbounded Bold" pitchFamily="34" charset="0"/>
                <a:ea typeface="Unbounded Bold" pitchFamily="34" charset="-122"/>
                <a:cs typeface="Unbounded Bold" pitchFamily="34" charset="-120"/>
              </a:rPr>
              <a:t>4</a:t>
            </a:r>
            <a:endParaRPr lang="en-US" sz="1875" dirty="0"/>
          </a:p>
        </p:txBody>
      </p:sp>
      <p:sp>
        <p:nvSpPr>
          <p:cNvPr id="23" name="Text 20"/>
          <p:cNvSpPr/>
          <p:nvPr/>
        </p:nvSpPr>
        <p:spPr>
          <a:xfrm>
            <a:off x="7977088" y="5519936"/>
            <a:ext cx="2976662" cy="250131"/>
          </a:xfrm>
          <a:prstGeom prst="rect">
            <a:avLst/>
          </a:prstGeom>
          <a:noFill/>
          <a:ln/>
        </p:spPr>
        <p:txBody>
          <a:bodyPr wrap="none" lIns="0" tIns="0" rIns="0" bIns="0" rtlCol="0" anchor="t"/>
          <a:lstStyle/>
          <a:p>
            <a:pPr algn="ctr">
              <a:lnSpc>
                <a:spcPts val="1958"/>
              </a:lnSpc>
            </a:pPr>
            <a:r>
              <a:rPr lang="en-US" sz="1542" b="1" dirty="0">
                <a:solidFill>
                  <a:srgbClr val="FFFFFF"/>
                </a:solidFill>
                <a:latin typeface="Unbounded Bold" pitchFamily="34" charset="0"/>
                <a:ea typeface="Unbounded Bold" pitchFamily="34" charset="-122"/>
                <a:cs typeface="Unbounded Bold" pitchFamily="34" charset="-120"/>
              </a:rPr>
              <a:t>Interactive Experiences</a:t>
            </a:r>
            <a:endParaRPr lang="en-US" sz="1542" dirty="0"/>
          </a:p>
        </p:txBody>
      </p:sp>
      <p:sp>
        <p:nvSpPr>
          <p:cNvPr id="24" name="Text 21"/>
          <p:cNvSpPr/>
          <p:nvPr/>
        </p:nvSpPr>
        <p:spPr>
          <a:xfrm>
            <a:off x="7459167" y="5866111"/>
            <a:ext cx="4012506" cy="511969"/>
          </a:xfrm>
          <a:prstGeom prst="rect">
            <a:avLst/>
          </a:prstGeom>
          <a:noFill/>
          <a:ln/>
        </p:spPr>
        <p:txBody>
          <a:bodyPr wrap="square" lIns="0" tIns="0" rIns="0" bIns="0" rtlCol="0" anchor="t"/>
          <a:lstStyle/>
          <a:p>
            <a:pPr algn="ctr">
              <a:lnSpc>
                <a:spcPts val="2000"/>
              </a:lnSpc>
            </a:pPr>
            <a:r>
              <a:rPr lang="en-US" sz="1250" dirty="0">
                <a:solidFill>
                  <a:srgbClr val="FFFFFF"/>
                </a:solidFill>
                <a:latin typeface="Open Sans" pitchFamily="34" charset="0"/>
                <a:ea typeface="Open Sans" pitchFamily="34" charset="-122"/>
                <a:cs typeface="Open Sans" pitchFamily="34" charset="-120"/>
              </a:rPr>
              <a:t>The focus shifted towards interactive multimedia, with technologies like VR and AR becoming integral.</a:t>
            </a:r>
            <a:endParaRPr lang="en-US" sz="1250" dirty="0"/>
          </a:p>
        </p:txBody>
      </p:sp>
      <p:sp>
        <p:nvSpPr>
          <p:cNvPr id="25" name="Rectangle 24">
            <a:extLst>
              <a:ext uri="{FF2B5EF4-FFF2-40B4-BE49-F238E27FC236}">
                <a16:creationId xmlns:a16="http://schemas.microsoft.com/office/drawing/2014/main" id="{E74A4517-D0D0-43B5-ABF7-E3F70E78E02F}"/>
              </a:ext>
            </a:extLst>
          </p:cNvPr>
          <p:cNvSpPr/>
          <p:nvPr/>
        </p:nvSpPr>
        <p:spPr>
          <a:xfrm>
            <a:off x="10702636" y="6378080"/>
            <a:ext cx="1489364" cy="401340"/>
          </a:xfrm>
          <a:prstGeom prst="rect">
            <a:avLst/>
          </a:prstGeom>
          <a:solidFill>
            <a:srgbClr val="272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477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65425"/>
            <a:ext cx="9932492" cy="590649"/>
          </a:xfrm>
          <a:prstGeom prst="rect">
            <a:avLst/>
          </a:prstGeom>
          <a:noFill/>
          <a:ln/>
        </p:spPr>
        <p:txBody>
          <a:bodyPr wrap="none" lIns="0" tIns="0" rIns="0" bIns="0" rtlCol="0" anchor="t"/>
          <a:lstStyle/>
          <a:p>
            <a:pPr>
              <a:lnSpc>
                <a:spcPts val="4625"/>
              </a:lnSpc>
            </a:pPr>
            <a:r>
              <a:rPr lang="en-US" sz="3708" b="1" dirty="0">
                <a:solidFill>
                  <a:srgbClr val="FFFFFF"/>
                </a:solidFill>
                <a:latin typeface="Unbounded Bold" pitchFamily="34" charset="0"/>
                <a:ea typeface="Unbounded Bold" pitchFamily="34" charset="-122"/>
                <a:cs typeface="Unbounded Bold" pitchFamily="34" charset="-120"/>
              </a:rPr>
              <a:t>Multimedia Before the Digital Age</a:t>
            </a:r>
            <a:endParaRPr lang="en-US" sz="3708" dirty="0"/>
          </a:p>
        </p:txBody>
      </p:sp>
      <p:sp>
        <p:nvSpPr>
          <p:cNvPr id="3" name="Text 1"/>
          <p:cNvSpPr/>
          <p:nvPr/>
        </p:nvSpPr>
        <p:spPr>
          <a:xfrm>
            <a:off x="661492" y="3028553"/>
            <a:ext cx="2362696" cy="295275"/>
          </a:xfrm>
          <a:prstGeom prst="rect">
            <a:avLst/>
          </a:prstGeom>
          <a:noFill/>
          <a:ln/>
        </p:spPr>
        <p:txBody>
          <a:bodyPr wrap="none" lIns="0" tIns="0" rIns="0" bIns="0" rtlCol="0" anchor="t"/>
          <a:lstStyle/>
          <a:p>
            <a:pPr>
              <a:lnSpc>
                <a:spcPts val="2292"/>
              </a:lnSpc>
            </a:pPr>
            <a:r>
              <a:rPr lang="en-US" sz="1833" b="1" dirty="0">
                <a:solidFill>
                  <a:srgbClr val="FFFFFF"/>
                </a:solidFill>
                <a:latin typeface="Unbounded Bold" pitchFamily="34" charset="0"/>
                <a:ea typeface="Unbounded Bold" pitchFamily="34" charset="-122"/>
                <a:cs typeface="Unbounded Bold" pitchFamily="34" charset="-120"/>
              </a:rPr>
              <a:t>Cave Paintings</a:t>
            </a:r>
            <a:endParaRPr lang="en-US" sz="1833" dirty="0"/>
          </a:p>
        </p:txBody>
      </p:sp>
      <p:sp>
        <p:nvSpPr>
          <p:cNvPr id="4" name="Text 2"/>
          <p:cNvSpPr/>
          <p:nvPr/>
        </p:nvSpPr>
        <p:spPr>
          <a:xfrm>
            <a:off x="661492" y="3512840"/>
            <a:ext cx="3315097" cy="1209675"/>
          </a:xfrm>
          <a:prstGeom prst="rect">
            <a:avLst/>
          </a:prstGeom>
          <a:noFill/>
          <a:ln/>
        </p:spPr>
        <p:txBody>
          <a:bodyPr wrap="squar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Cave paintings combined visual imagery and storytelling, representing the earliest forms of multimedia.</a:t>
            </a:r>
            <a:endParaRPr lang="en-US" sz="1458" dirty="0"/>
          </a:p>
        </p:txBody>
      </p:sp>
      <p:sp>
        <p:nvSpPr>
          <p:cNvPr id="5" name="Text 3"/>
          <p:cNvSpPr/>
          <p:nvPr/>
        </p:nvSpPr>
        <p:spPr>
          <a:xfrm>
            <a:off x="4444107" y="3028553"/>
            <a:ext cx="2972395" cy="295275"/>
          </a:xfrm>
          <a:prstGeom prst="rect">
            <a:avLst/>
          </a:prstGeom>
          <a:noFill/>
          <a:ln/>
        </p:spPr>
        <p:txBody>
          <a:bodyPr wrap="none" lIns="0" tIns="0" rIns="0" bIns="0" rtlCol="0" anchor="t"/>
          <a:lstStyle/>
          <a:p>
            <a:pPr>
              <a:lnSpc>
                <a:spcPts val="2292"/>
              </a:lnSpc>
            </a:pPr>
            <a:r>
              <a:rPr lang="en-US" sz="1833" b="1" dirty="0">
                <a:solidFill>
                  <a:srgbClr val="FFFFFF"/>
                </a:solidFill>
                <a:latin typeface="Unbounded Bold" pitchFamily="34" charset="0"/>
                <a:ea typeface="Unbounded Bold" pitchFamily="34" charset="-122"/>
                <a:cs typeface="Unbounded Bold" pitchFamily="34" charset="-120"/>
              </a:rPr>
              <a:t>Ancient Storytelling</a:t>
            </a:r>
            <a:endParaRPr lang="en-US" sz="1833" dirty="0"/>
          </a:p>
        </p:txBody>
      </p:sp>
      <p:sp>
        <p:nvSpPr>
          <p:cNvPr id="6" name="Text 4"/>
          <p:cNvSpPr/>
          <p:nvPr/>
        </p:nvSpPr>
        <p:spPr>
          <a:xfrm>
            <a:off x="4444107" y="3512840"/>
            <a:ext cx="3315097" cy="1209675"/>
          </a:xfrm>
          <a:prstGeom prst="rect">
            <a:avLst/>
          </a:prstGeom>
          <a:noFill/>
          <a:ln/>
        </p:spPr>
        <p:txBody>
          <a:bodyPr wrap="squar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Storytelling traditions often incorporated music, dance, and dramatic elements, creating a rich multimedia experience.</a:t>
            </a:r>
            <a:endParaRPr lang="en-US" sz="1458" dirty="0"/>
          </a:p>
        </p:txBody>
      </p:sp>
      <p:sp>
        <p:nvSpPr>
          <p:cNvPr id="7" name="Text 5"/>
          <p:cNvSpPr/>
          <p:nvPr/>
        </p:nvSpPr>
        <p:spPr>
          <a:xfrm>
            <a:off x="8226723" y="3028553"/>
            <a:ext cx="2362696" cy="295275"/>
          </a:xfrm>
          <a:prstGeom prst="rect">
            <a:avLst/>
          </a:prstGeom>
          <a:noFill/>
          <a:ln/>
        </p:spPr>
        <p:txBody>
          <a:bodyPr wrap="none" lIns="0" tIns="0" rIns="0" bIns="0" rtlCol="0" anchor="t"/>
          <a:lstStyle/>
          <a:p>
            <a:pPr>
              <a:lnSpc>
                <a:spcPts val="2292"/>
              </a:lnSpc>
            </a:pPr>
            <a:r>
              <a:rPr lang="en-US" sz="1833" b="1" dirty="0">
                <a:solidFill>
                  <a:srgbClr val="FFFFFF"/>
                </a:solidFill>
                <a:latin typeface="Unbounded Bold" pitchFamily="34" charset="0"/>
                <a:ea typeface="Unbounded Bold" pitchFamily="34" charset="-122"/>
                <a:cs typeface="Unbounded Bold" pitchFamily="34" charset="-120"/>
              </a:rPr>
              <a:t>Printing Press</a:t>
            </a:r>
            <a:endParaRPr lang="en-US" sz="1833" dirty="0"/>
          </a:p>
        </p:txBody>
      </p:sp>
      <p:sp>
        <p:nvSpPr>
          <p:cNvPr id="8" name="Text 6"/>
          <p:cNvSpPr/>
          <p:nvPr/>
        </p:nvSpPr>
        <p:spPr>
          <a:xfrm>
            <a:off x="8226722" y="3512840"/>
            <a:ext cx="3315097" cy="1209675"/>
          </a:xfrm>
          <a:prstGeom prst="rect">
            <a:avLst/>
          </a:prstGeom>
          <a:noFill/>
          <a:ln/>
        </p:spPr>
        <p:txBody>
          <a:bodyPr wrap="square" lIns="0" tIns="0" rIns="0" bIns="0" rtlCol="0" anchor="t"/>
          <a:lstStyle/>
          <a:p>
            <a:pPr>
              <a:lnSpc>
                <a:spcPts val="2375"/>
              </a:lnSpc>
            </a:pPr>
            <a:r>
              <a:rPr lang="en-US" sz="1458" dirty="0">
                <a:solidFill>
                  <a:srgbClr val="FFFFFF"/>
                </a:solidFill>
                <a:latin typeface="Open Sans" pitchFamily="34" charset="0"/>
                <a:ea typeface="Open Sans" pitchFamily="34" charset="-122"/>
                <a:cs typeface="Open Sans" pitchFamily="34" charset="-120"/>
              </a:rPr>
              <a:t>The printing press revolutionized information sharing, combining text and images, a foundational step in multimedia.</a:t>
            </a:r>
            <a:endParaRPr lang="en-US" sz="1458" dirty="0"/>
          </a:p>
        </p:txBody>
      </p:sp>
      <p:sp>
        <p:nvSpPr>
          <p:cNvPr id="9" name="Rectangle 8">
            <a:extLst>
              <a:ext uri="{FF2B5EF4-FFF2-40B4-BE49-F238E27FC236}">
                <a16:creationId xmlns:a16="http://schemas.microsoft.com/office/drawing/2014/main" id="{850B1D59-2D41-4228-84E4-CAC51BD010AB}"/>
              </a:ext>
            </a:extLst>
          </p:cNvPr>
          <p:cNvSpPr/>
          <p:nvPr/>
        </p:nvSpPr>
        <p:spPr>
          <a:xfrm>
            <a:off x="10702636" y="6378080"/>
            <a:ext cx="1489364" cy="401340"/>
          </a:xfrm>
          <a:prstGeom prst="rect">
            <a:avLst/>
          </a:prstGeom>
          <a:solidFill>
            <a:srgbClr val="272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400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6B6632F-7B13-48FA-B2A4-792B45CC63B5}"/>
              </a:ext>
            </a:extLst>
          </p:cNvPr>
          <p:cNvGraphicFramePr>
            <a:graphicFrameLocks noGrp="1"/>
          </p:cNvGraphicFramePr>
          <p:nvPr>
            <p:extLst>
              <p:ext uri="{D42A27DB-BD31-4B8C-83A1-F6EECF244321}">
                <p14:modId xmlns:p14="http://schemas.microsoft.com/office/powerpoint/2010/main" val="4085507800"/>
              </p:ext>
            </p:extLst>
          </p:nvPr>
        </p:nvGraphicFramePr>
        <p:xfrm>
          <a:off x="2196002" y="2007960"/>
          <a:ext cx="7264400" cy="2462231"/>
        </p:xfrm>
        <a:graphic>
          <a:graphicData uri="http://schemas.openxmlformats.org/drawingml/2006/table">
            <a:tbl>
              <a:tblPr firstRow="1" firstCol="1" bandRow="1">
                <a:tableStyleId>{2D5ABB26-0587-4C30-8999-92F81FD0307C}</a:tableStyleId>
              </a:tblPr>
              <a:tblGrid>
                <a:gridCol w="1753828">
                  <a:extLst>
                    <a:ext uri="{9D8B030D-6E8A-4147-A177-3AD203B41FA5}">
                      <a16:colId xmlns:a16="http://schemas.microsoft.com/office/drawing/2014/main" val="1572265624"/>
                    </a:ext>
                  </a:extLst>
                </a:gridCol>
                <a:gridCol w="4939646">
                  <a:extLst>
                    <a:ext uri="{9D8B030D-6E8A-4147-A177-3AD203B41FA5}">
                      <a16:colId xmlns:a16="http://schemas.microsoft.com/office/drawing/2014/main" val="3594784751"/>
                    </a:ext>
                  </a:extLst>
                </a:gridCol>
                <a:gridCol w="570926">
                  <a:extLst>
                    <a:ext uri="{9D8B030D-6E8A-4147-A177-3AD203B41FA5}">
                      <a16:colId xmlns:a16="http://schemas.microsoft.com/office/drawing/2014/main" val="4220725853"/>
                    </a:ext>
                  </a:extLst>
                </a:gridCol>
              </a:tblGrid>
              <a:tr h="273327">
                <a:tc>
                  <a:txBody>
                    <a:bodyPr/>
                    <a:lstStyle/>
                    <a:p>
                      <a:pPr indent="0" algn="ctr"/>
                      <a:r>
                        <a:rPr lang="en-US" sz="1200" b="1" dirty="0">
                          <a:latin typeface="Times New Roman"/>
                        </a:rPr>
                        <a:t>Topic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1200" b="1" dirty="0">
                          <a:latin typeface="Times New Roman"/>
                        </a:rPr>
                        <a:t>Details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1200" b="1" dirty="0">
                          <a:latin typeface="Times New Roman"/>
                        </a:rPr>
                        <a:t>CLOs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9878421"/>
                  </a:ext>
                </a:extLst>
              </a:tr>
              <a:tr h="725864">
                <a:tc>
                  <a:txBody>
                    <a:bodyPr/>
                    <a:lstStyle/>
                    <a:p>
                      <a:r>
                        <a:rPr lang="en-US" sz="1200">
                          <a:effectLst/>
                        </a:rPr>
                        <a:t>Multimedia Compression and Transmission</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rPr>
                        <a:t>Coding of Audio: Pulse Code Modulation and Differential Coding</a:t>
                      </a:r>
                      <a:endParaRPr lang="en-GB" sz="1200" dirty="0">
                        <a:effectLst/>
                      </a:endParaRPr>
                    </a:p>
                    <a:p>
                      <a:pPr marL="342900" lvl="0" indent="-342900">
                        <a:buFont typeface="Symbol" panose="05050102010706020507" pitchFamily="18" charset="2"/>
                        <a:buChar char=""/>
                      </a:pPr>
                      <a:r>
                        <a:rPr lang="en-US" sz="1200" dirty="0">
                          <a:effectLst/>
                        </a:rPr>
                        <a:t>Huffman Coding and Adaptive Huffman Coding</a:t>
                      </a:r>
                      <a:endParaRPr lang="en-GB" sz="1200" dirty="0">
                        <a:effectLst/>
                      </a:endParaRPr>
                    </a:p>
                    <a:p>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9194845"/>
                  </a:ext>
                </a:extLst>
              </a:tr>
              <a:tr h="0">
                <a:tc>
                  <a:txBody>
                    <a:bodyPr/>
                    <a:lstStyle/>
                    <a:p>
                      <a:r>
                        <a:rPr lang="en-US" sz="1200">
                          <a:effectLst/>
                        </a:rPr>
                        <a:t>Video Processing</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a:effectLst/>
                        </a:rPr>
                        <a:t>MPEG Standards: MPEG-1, MPEG-2, MPEG-4, MPEG-7</a:t>
                      </a:r>
                      <a:endParaRPr lang="en-GB" sz="1200">
                        <a:effectLst/>
                      </a:endParaRPr>
                    </a:p>
                    <a:p>
                      <a:pPr marL="342900" lvl="0" indent="-342900">
                        <a:buFont typeface="Symbol" panose="05050102010706020507" pitchFamily="18" charset="2"/>
                        <a:buChar char=""/>
                      </a:pPr>
                      <a:r>
                        <a:rPr lang="en-US" sz="1200">
                          <a:effectLst/>
                        </a:rPr>
                        <a:t>Video Compression Techniques</a:t>
                      </a:r>
                      <a:endParaRPr lang="en-GB" sz="1200">
                        <a:effectLst/>
                      </a:endParaRPr>
                    </a:p>
                    <a:p>
                      <a:pPr marL="342900" lvl="0" indent="-342900">
                        <a:buFont typeface="Symbol" panose="05050102010706020507" pitchFamily="18" charset="2"/>
                        <a:buChar char=""/>
                      </a:pPr>
                      <a:r>
                        <a:rPr lang="en-US" sz="1200">
                          <a:effectLst/>
                        </a:rPr>
                        <a:t>Motion Compensation in MPEG</a:t>
                      </a:r>
                      <a:endParaRPr lang="en-GB" sz="1200">
                        <a:effectLst/>
                      </a:endParaRPr>
                    </a:p>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991214"/>
                  </a:ext>
                </a:extLst>
              </a:tr>
              <a:tr h="0">
                <a:tc>
                  <a:txBody>
                    <a:bodyPr/>
                    <a:lstStyle/>
                    <a:p>
                      <a:r>
                        <a:rPr lang="en-US" sz="1200" dirty="0">
                          <a:effectLst/>
                        </a:rPr>
                        <a:t>Multimedia Networking</a:t>
                      </a:r>
                      <a:endParaRPr lang="en-GB" sz="1200" dirty="0">
                        <a:effectLst/>
                      </a:endParaRPr>
                    </a:p>
                    <a:p>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Symbol" panose="05050102010706020507" pitchFamily="18" charset="2"/>
                        <a:buChar char=""/>
                      </a:pPr>
                      <a:r>
                        <a:rPr lang="en-US" sz="1200" dirty="0">
                          <a:effectLst/>
                        </a:rPr>
                        <a:t>Network Layers: IP, TCP, UDP</a:t>
                      </a:r>
                      <a:endParaRPr lang="en-GB" sz="1200" dirty="0">
                        <a:effectLst/>
                      </a:endParaRPr>
                    </a:p>
                    <a:p>
                      <a:pPr marL="342900" lvl="0" indent="-342900">
                        <a:buFont typeface="Symbol" panose="05050102010706020507" pitchFamily="18" charset="2"/>
                        <a:buChar char=""/>
                      </a:pPr>
                      <a:r>
                        <a:rPr lang="en-US" sz="1200" dirty="0">
                          <a:effectLst/>
                        </a:rPr>
                        <a:t>Network Address Translation and Firewall</a:t>
                      </a:r>
                      <a:endParaRPr lang="en-GB" sz="1200" dirty="0">
                        <a:effectLst/>
                      </a:endParaRPr>
                    </a:p>
                    <a:p>
                      <a:pPr marL="342900" lvl="0" indent="-342900">
                        <a:buFont typeface="Symbol" panose="05050102010706020507" pitchFamily="18" charset="2"/>
                        <a:buChar char=""/>
                      </a:pPr>
                      <a:r>
                        <a:rPr lang="en-US" sz="1200" dirty="0">
                          <a:effectLst/>
                        </a:rPr>
                        <a:t>Characteristics of Wireless Channels</a:t>
                      </a:r>
                      <a:endParaRPr lang="en-GB" sz="1200" dirty="0">
                        <a:effectLst/>
                      </a:endParaRPr>
                    </a:p>
                    <a:p>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CLO7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826517"/>
                  </a:ext>
                </a:extLst>
              </a:tr>
            </a:tbl>
          </a:graphicData>
        </a:graphic>
      </p:graphicFrame>
      <p:sp>
        <p:nvSpPr>
          <p:cNvPr id="6" name="Rectangle 1">
            <a:extLst>
              <a:ext uri="{FF2B5EF4-FFF2-40B4-BE49-F238E27FC236}">
                <a16:creationId xmlns:a16="http://schemas.microsoft.com/office/drawing/2014/main" id="{0862409B-F1A1-4F90-AEAF-5908FB16B627}"/>
              </a:ext>
            </a:extLst>
          </p:cNvPr>
          <p:cNvSpPr>
            <a:spLocks noChangeArrowheads="1"/>
          </p:cNvSpPr>
          <p:nvPr/>
        </p:nvSpPr>
        <p:spPr bwMode="auto">
          <a:xfrm>
            <a:off x="1818586" y="11803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241" tIns="5713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Course Summary: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2834C3F7-0F57-4869-8631-42FF9B2F653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83197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8070" y="462161"/>
            <a:ext cx="7390209" cy="525066"/>
          </a:xfrm>
          <a:prstGeom prst="rect">
            <a:avLst/>
          </a:prstGeom>
          <a:noFill/>
          <a:ln/>
        </p:spPr>
        <p:txBody>
          <a:bodyPr wrap="none" lIns="0" tIns="0" rIns="0" bIns="0" rtlCol="0" anchor="t"/>
          <a:lstStyle/>
          <a:p>
            <a:pPr>
              <a:lnSpc>
                <a:spcPts val="4125"/>
              </a:lnSpc>
            </a:pPr>
            <a:r>
              <a:rPr lang="en-US" sz="3292" b="1" dirty="0">
                <a:solidFill>
                  <a:srgbClr val="333F70"/>
                </a:solidFill>
                <a:latin typeface="Unbounded Bold" pitchFamily="34" charset="0"/>
                <a:ea typeface="Unbounded Bold" pitchFamily="34" charset="-122"/>
                <a:cs typeface="Unbounded Bold" pitchFamily="34" charset="-120"/>
              </a:rPr>
              <a:t>Multimedia in the Digital Era</a:t>
            </a:r>
            <a:endParaRPr lang="en-US" sz="3292" dirty="0"/>
          </a:p>
        </p:txBody>
      </p:sp>
      <p:pic>
        <p:nvPicPr>
          <p:cNvPr id="3" name="Image 0" descr="preencoded.png"/>
          <p:cNvPicPr>
            <a:picLocks noChangeAspect="1"/>
          </p:cNvPicPr>
          <p:nvPr/>
        </p:nvPicPr>
        <p:blipFill>
          <a:blip r:embed="rId3"/>
          <a:stretch>
            <a:fillRect/>
          </a:stretch>
        </p:blipFill>
        <p:spPr>
          <a:xfrm>
            <a:off x="2660352" y="1323182"/>
            <a:ext cx="1363167" cy="1236663"/>
          </a:xfrm>
          <a:prstGeom prst="rect">
            <a:avLst/>
          </a:prstGeom>
        </p:spPr>
      </p:pic>
      <p:sp>
        <p:nvSpPr>
          <p:cNvPr id="4" name="Text 1"/>
          <p:cNvSpPr/>
          <p:nvPr/>
        </p:nvSpPr>
        <p:spPr>
          <a:xfrm>
            <a:off x="3287316" y="1933675"/>
            <a:ext cx="109240" cy="336054"/>
          </a:xfrm>
          <a:prstGeom prst="rect">
            <a:avLst/>
          </a:prstGeom>
          <a:noFill/>
          <a:ln/>
        </p:spPr>
        <p:txBody>
          <a:bodyPr wrap="none" lIns="0" tIns="0" rIns="0" bIns="0" rtlCol="0" anchor="t"/>
          <a:lstStyle/>
          <a:p>
            <a:pPr algn="ctr">
              <a:lnSpc>
                <a:spcPts val="2625"/>
              </a:lnSpc>
            </a:pPr>
            <a:r>
              <a:rPr lang="en-US" sz="1625" b="1" dirty="0">
                <a:solidFill>
                  <a:srgbClr val="333F70"/>
                </a:solidFill>
                <a:latin typeface="Unbounded Bold" pitchFamily="34" charset="0"/>
                <a:ea typeface="Unbounded Bold" pitchFamily="34" charset="-122"/>
                <a:cs typeface="Unbounded Bold" pitchFamily="34" charset="-120"/>
              </a:rPr>
              <a:t>1</a:t>
            </a:r>
            <a:endParaRPr lang="en-US" sz="1625" dirty="0"/>
          </a:p>
        </p:txBody>
      </p:sp>
      <p:sp>
        <p:nvSpPr>
          <p:cNvPr id="5" name="Text 2"/>
          <p:cNvSpPr/>
          <p:nvPr/>
        </p:nvSpPr>
        <p:spPr>
          <a:xfrm>
            <a:off x="4191496" y="1625501"/>
            <a:ext cx="2711252" cy="262533"/>
          </a:xfrm>
          <a:prstGeom prst="rect">
            <a:avLst/>
          </a:prstGeom>
          <a:noFill/>
          <a:ln/>
        </p:spPr>
        <p:txBody>
          <a:bodyPr wrap="none" lIns="0" tIns="0" rIns="0" bIns="0" rtlCol="0" anchor="t"/>
          <a:lstStyle/>
          <a:p>
            <a:pPr>
              <a:lnSpc>
                <a:spcPts val="2042"/>
              </a:lnSpc>
            </a:pPr>
            <a:r>
              <a:rPr lang="en-US" sz="1625" b="1" dirty="0">
                <a:solidFill>
                  <a:srgbClr val="333F70"/>
                </a:solidFill>
                <a:latin typeface="Unbounded Bold" pitchFamily="34" charset="0"/>
                <a:ea typeface="Unbounded Bold" pitchFamily="34" charset="-122"/>
                <a:cs typeface="Unbounded Bold" pitchFamily="34" charset="-120"/>
              </a:rPr>
              <a:t>Personal Computers</a:t>
            </a:r>
            <a:endParaRPr lang="en-US" sz="1625" dirty="0"/>
          </a:p>
        </p:txBody>
      </p:sp>
      <p:sp>
        <p:nvSpPr>
          <p:cNvPr id="6" name="Text 3"/>
          <p:cNvSpPr/>
          <p:nvPr/>
        </p:nvSpPr>
        <p:spPr>
          <a:xfrm>
            <a:off x="4191496" y="1988841"/>
            <a:ext cx="6707683" cy="268684"/>
          </a:xfrm>
          <a:prstGeom prst="rect">
            <a:avLst/>
          </a:prstGeom>
          <a:noFill/>
          <a:ln/>
        </p:spPr>
        <p:txBody>
          <a:bodyPr wrap="none" lIns="0" tIns="0" rIns="0" bIns="0" rtlCol="0" anchor="t"/>
          <a:lstStyle/>
          <a:p>
            <a:pPr>
              <a:lnSpc>
                <a:spcPts val="2083"/>
              </a:lnSpc>
            </a:pPr>
            <a:r>
              <a:rPr lang="en-US" sz="1292" dirty="0">
                <a:solidFill>
                  <a:srgbClr val="333F70"/>
                </a:solidFill>
                <a:latin typeface="Open Sans" pitchFamily="34" charset="0"/>
                <a:ea typeface="Open Sans" pitchFamily="34" charset="-122"/>
                <a:cs typeface="Open Sans" pitchFamily="34" charset="-120"/>
              </a:rPr>
              <a:t>Computers enabled the creation and manipulation of digital images, audio, and video.</a:t>
            </a:r>
            <a:endParaRPr lang="en-US" sz="1292" dirty="0"/>
          </a:p>
        </p:txBody>
      </p:sp>
      <p:sp>
        <p:nvSpPr>
          <p:cNvPr id="7" name="Shape 4"/>
          <p:cNvSpPr/>
          <p:nvPr/>
        </p:nvSpPr>
        <p:spPr>
          <a:xfrm>
            <a:off x="4065489" y="2572842"/>
            <a:ext cx="7496473" cy="9525"/>
          </a:xfrm>
          <a:prstGeom prst="roundRect">
            <a:avLst>
              <a:gd name="adj" fmla="val 740878"/>
            </a:avLst>
          </a:prstGeom>
          <a:solidFill>
            <a:srgbClr val="BCDBD4"/>
          </a:solidFill>
          <a:ln/>
        </p:spPr>
      </p:sp>
      <p:pic>
        <p:nvPicPr>
          <p:cNvPr id="8" name="Image 1" descr="preencoded.png"/>
          <p:cNvPicPr>
            <a:picLocks noChangeAspect="1"/>
          </p:cNvPicPr>
          <p:nvPr/>
        </p:nvPicPr>
        <p:blipFill>
          <a:blip r:embed="rId4"/>
          <a:stretch>
            <a:fillRect/>
          </a:stretch>
        </p:blipFill>
        <p:spPr>
          <a:xfrm>
            <a:off x="1978819" y="2601814"/>
            <a:ext cx="2726333" cy="1236663"/>
          </a:xfrm>
          <a:prstGeom prst="rect">
            <a:avLst/>
          </a:prstGeom>
        </p:spPr>
      </p:pic>
      <p:sp>
        <p:nvSpPr>
          <p:cNvPr id="9" name="Text 5"/>
          <p:cNvSpPr/>
          <p:nvPr/>
        </p:nvSpPr>
        <p:spPr>
          <a:xfrm>
            <a:off x="3254276" y="3052069"/>
            <a:ext cx="175319" cy="336054"/>
          </a:xfrm>
          <a:prstGeom prst="rect">
            <a:avLst/>
          </a:prstGeom>
          <a:noFill/>
          <a:ln/>
        </p:spPr>
        <p:txBody>
          <a:bodyPr wrap="none" lIns="0" tIns="0" rIns="0" bIns="0" rtlCol="0" anchor="t"/>
          <a:lstStyle/>
          <a:p>
            <a:pPr algn="ctr">
              <a:lnSpc>
                <a:spcPts val="2625"/>
              </a:lnSpc>
            </a:pPr>
            <a:r>
              <a:rPr lang="en-US" sz="1625" b="1" dirty="0">
                <a:solidFill>
                  <a:srgbClr val="333F70"/>
                </a:solidFill>
                <a:latin typeface="Unbounded Bold" pitchFamily="34" charset="0"/>
                <a:ea typeface="Unbounded Bold" pitchFamily="34" charset="-122"/>
                <a:cs typeface="Unbounded Bold" pitchFamily="34" charset="-120"/>
              </a:rPr>
              <a:t>2</a:t>
            </a:r>
            <a:endParaRPr lang="en-US" sz="1625" dirty="0"/>
          </a:p>
        </p:txBody>
      </p:sp>
      <p:sp>
        <p:nvSpPr>
          <p:cNvPr id="10" name="Text 6"/>
          <p:cNvSpPr/>
          <p:nvPr/>
        </p:nvSpPr>
        <p:spPr>
          <a:xfrm>
            <a:off x="4873129" y="2904133"/>
            <a:ext cx="2100163" cy="262533"/>
          </a:xfrm>
          <a:prstGeom prst="rect">
            <a:avLst/>
          </a:prstGeom>
          <a:noFill/>
          <a:ln/>
        </p:spPr>
        <p:txBody>
          <a:bodyPr wrap="none" lIns="0" tIns="0" rIns="0" bIns="0" rtlCol="0" anchor="t"/>
          <a:lstStyle/>
          <a:p>
            <a:pPr>
              <a:lnSpc>
                <a:spcPts val="2042"/>
              </a:lnSpc>
            </a:pPr>
            <a:r>
              <a:rPr lang="en-US" sz="1625" b="1" dirty="0">
                <a:solidFill>
                  <a:srgbClr val="333F70"/>
                </a:solidFill>
                <a:latin typeface="Unbounded Bold" pitchFamily="34" charset="0"/>
                <a:ea typeface="Unbounded Bold" pitchFamily="34" charset="-122"/>
                <a:cs typeface="Unbounded Bold" pitchFamily="34" charset="-120"/>
              </a:rPr>
              <a:t>Internet</a:t>
            </a:r>
            <a:endParaRPr lang="en-US" sz="1625" dirty="0"/>
          </a:p>
        </p:txBody>
      </p:sp>
      <p:sp>
        <p:nvSpPr>
          <p:cNvPr id="11" name="Text 7"/>
          <p:cNvSpPr/>
          <p:nvPr/>
        </p:nvSpPr>
        <p:spPr>
          <a:xfrm>
            <a:off x="4873129" y="3267472"/>
            <a:ext cx="6330057" cy="268684"/>
          </a:xfrm>
          <a:prstGeom prst="rect">
            <a:avLst/>
          </a:prstGeom>
          <a:noFill/>
          <a:ln/>
        </p:spPr>
        <p:txBody>
          <a:bodyPr wrap="none" lIns="0" tIns="0" rIns="0" bIns="0" rtlCol="0" anchor="t"/>
          <a:lstStyle/>
          <a:p>
            <a:pPr>
              <a:lnSpc>
                <a:spcPts val="2083"/>
              </a:lnSpc>
            </a:pPr>
            <a:r>
              <a:rPr lang="en-US" sz="1292" dirty="0">
                <a:solidFill>
                  <a:srgbClr val="333F70"/>
                </a:solidFill>
                <a:latin typeface="Open Sans" pitchFamily="34" charset="0"/>
                <a:ea typeface="Open Sans" pitchFamily="34" charset="-122"/>
                <a:cs typeface="Open Sans" pitchFamily="34" charset="-120"/>
              </a:rPr>
              <a:t>The internet facilitated the global distribution and sharing of multimedia content.</a:t>
            </a:r>
            <a:endParaRPr lang="en-US" sz="1292" dirty="0"/>
          </a:p>
        </p:txBody>
      </p:sp>
      <p:sp>
        <p:nvSpPr>
          <p:cNvPr id="12" name="Shape 8"/>
          <p:cNvSpPr/>
          <p:nvPr/>
        </p:nvSpPr>
        <p:spPr>
          <a:xfrm>
            <a:off x="4747121" y="3851473"/>
            <a:ext cx="6814840" cy="9525"/>
          </a:xfrm>
          <a:prstGeom prst="roundRect">
            <a:avLst>
              <a:gd name="adj" fmla="val 740878"/>
            </a:avLst>
          </a:prstGeom>
          <a:solidFill>
            <a:srgbClr val="BCDBD4"/>
          </a:solidFill>
          <a:ln/>
        </p:spPr>
      </p:sp>
      <p:pic>
        <p:nvPicPr>
          <p:cNvPr id="13" name="Image 2" descr="preencoded.png"/>
          <p:cNvPicPr>
            <a:picLocks noChangeAspect="1"/>
          </p:cNvPicPr>
          <p:nvPr/>
        </p:nvPicPr>
        <p:blipFill>
          <a:blip r:embed="rId5"/>
          <a:stretch>
            <a:fillRect/>
          </a:stretch>
        </p:blipFill>
        <p:spPr>
          <a:xfrm>
            <a:off x="1297186" y="3880445"/>
            <a:ext cx="4089598" cy="1236663"/>
          </a:xfrm>
          <a:prstGeom prst="rect">
            <a:avLst/>
          </a:prstGeom>
        </p:spPr>
      </p:pic>
      <p:sp>
        <p:nvSpPr>
          <p:cNvPr id="14" name="Text 9"/>
          <p:cNvSpPr/>
          <p:nvPr/>
        </p:nvSpPr>
        <p:spPr>
          <a:xfrm>
            <a:off x="3253780" y="4330701"/>
            <a:ext cx="176213" cy="336054"/>
          </a:xfrm>
          <a:prstGeom prst="rect">
            <a:avLst/>
          </a:prstGeom>
          <a:noFill/>
          <a:ln/>
        </p:spPr>
        <p:txBody>
          <a:bodyPr wrap="none" lIns="0" tIns="0" rIns="0" bIns="0" rtlCol="0" anchor="t"/>
          <a:lstStyle/>
          <a:p>
            <a:pPr algn="ctr">
              <a:lnSpc>
                <a:spcPts val="2625"/>
              </a:lnSpc>
            </a:pPr>
            <a:r>
              <a:rPr lang="en-US" sz="1625" b="1" dirty="0">
                <a:solidFill>
                  <a:srgbClr val="333F70"/>
                </a:solidFill>
                <a:latin typeface="Unbounded Bold" pitchFamily="34" charset="0"/>
                <a:ea typeface="Unbounded Bold" pitchFamily="34" charset="-122"/>
                <a:cs typeface="Unbounded Bold" pitchFamily="34" charset="-120"/>
              </a:rPr>
              <a:t>3</a:t>
            </a:r>
            <a:endParaRPr lang="en-US" sz="1625" dirty="0"/>
          </a:p>
        </p:txBody>
      </p:sp>
      <p:sp>
        <p:nvSpPr>
          <p:cNvPr id="15" name="Text 10"/>
          <p:cNvSpPr/>
          <p:nvPr/>
        </p:nvSpPr>
        <p:spPr>
          <a:xfrm>
            <a:off x="5554762" y="4182765"/>
            <a:ext cx="2940744" cy="262533"/>
          </a:xfrm>
          <a:prstGeom prst="rect">
            <a:avLst/>
          </a:prstGeom>
          <a:noFill/>
          <a:ln/>
        </p:spPr>
        <p:txBody>
          <a:bodyPr wrap="none" lIns="0" tIns="0" rIns="0" bIns="0" rtlCol="0" anchor="t"/>
          <a:lstStyle/>
          <a:p>
            <a:pPr>
              <a:lnSpc>
                <a:spcPts val="2042"/>
              </a:lnSpc>
            </a:pPr>
            <a:r>
              <a:rPr lang="en-US" sz="1625" b="1" dirty="0">
                <a:solidFill>
                  <a:srgbClr val="333F70"/>
                </a:solidFill>
                <a:latin typeface="Unbounded Bold" pitchFamily="34" charset="0"/>
                <a:ea typeface="Unbounded Bold" pitchFamily="34" charset="-122"/>
                <a:cs typeface="Unbounded Bold" pitchFamily="34" charset="-120"/>
              </a:rPr>
              <a:t>Digital Media Formats</a:t>
            </a:r>
            <a:endParaRPr lang="en-US" sz="1625" dirty="0"/>
          </a:p>
        </p:txBody>
      </p:sp>
      <p:sp>
        <p:nvSpPr>
          <p:cNvPr id="16" name="Text 11"/>
          <p:cNvSpPr/>
          <p:nvPr/>
        </p:nvSpPr>
        <p:spPr>
          <a:xfrm>
            <a:off x="5554762" y="4546105"/>
            <a:ext cx="5232995" cy="268684"/>
          </a:xfrm>
          <a:prstGeom prst="rect">
            <a:avLst/>
          </a:prstGeom>
          <a:noFill/>
          <a:ln/>
        </p:spPr>
        <p:txBody>
          <a:bodyPr wrap="none" lIns="0" tIns="0" rIns="0" bIns="0" rtlCol="0" anchor="t"/>
          <a:lstStyle/>
          <a:p>
            <a:pPr>
              <a:lnSpc>
                <a:spcPts val="2083"/>
              </a:lnSpc>
            </a:pPr>
            <a:r>
              <a:rPr lang="en-US" sz="1292" dirty="0">
                <a:solidFill>
                  <a:srgbClr val="333F70"/>
                </a:solidFill>
                <a:latin typeface="Open Sans" pitchFamily="34" charset="0"/>
                <a:ea typeface="Open Sans" pitchFamily="34" charset="-122"/>
                <a:cs typeface="Open Sans" pitchFamily="34" charset="-120"/>
              </a:rPr>
              <a:t>Multimedia formats like MP3, JPG, and AVI became widely adopted.</a:t>
            </a:r>
            <a:endParaRPr lang="en-US" sz="1292" dirty="0"/>
          </a:p>
        </p:txBody>
      </p:sp>
      <p:sp>
        <p:nvSpPr>
          <p:cNvPr id="17" name="Shape 12"/>
          <p:cNvSpPr/>
          <p:nvPr/>
        </p:nvSpPr>
        <p:spPr>
          <a:xfrm>
            <a:off x="5428754" y="5130106"/>
            <a:ext cx="6133207" cy="9525"/>
          </a:xfrm>
          <a:prstGeom prst="roundRect">
            <a:avLst>
              <a:gd name="adj" fmla="val 740878"/>
            </a:avLst>
          </a:prstGeom>
          <a:solidFill>
            <a:srgbClr val="BCDBD4"/>
          </a:solidFill>
          <a:ln/>
        </p:spPr>
      </p:sp>
      <p:pic>
        <p:nvPicPr>
          <p:cNvPr id="18" name="Image 3" descr="preencoded.png"/>
          <p:cNvPicPr>
            <a:picLocks noChangeAspect="1"/>
          </p:cNvPicPr>
          <p:nvPr/>
        </p:nvPicPr>
        <p:blipFill>
          <a:blip r:embed="rId6"/>
          <a:stretch>
            <a:fillRect/>
          </a:stretch>
        </p:blipFill>
        <p:spPr>
          <a:xfrm>
            <a:off x="615553" y="5159078"/>
            <a:ext cx="5452765" cy="1236663"/>
          </a:xfrm>
          <a:prstGeom prst="rect">
            <a:avLst/>
          </a:prstGeom>
        </p:spPr>
      </p:pic>
      <p:sp>
        <p:nvSpPr>
          <p:cNvPr id="19" name="Text 13"/>
          <p:cNvSpPr/>
          <p:nvPr/>
        </p:nvSpPr>
        <p:spPr>
          <a:xfrm>
            <a:off x="3251497" y="5609332"/>
            <a:ext cx="180777" cy="336054"/>
          </a:xfrm>
          <a:prstGeom prst="rect">
            <a:avLst/>
          </a:prstGeom>
          <a:noFill/>
          <a:ln/>
        </p:spPr>
        <p:txBody>
          <a:bodyPr wrap="none" lIns="0" tIns="0" rIns="0" bIns="0" rtlCol="0" anchor="t"/>
          <a:lstStyle/>
          <a:p>
            <a:pPr algn="ctr">
              <a:lnSpc>
                <a:spcPts val="2625"/>
              </a:lnSpc>
            </a:pPr>
            <a:r>
              <a:rPr lang="en-US" sz="1625" b="1" dirty="0">
                <a:solidFill>
                  <a:srgbClr val="333F70"/>
                </a:solidFill>
                <a:latin typeface="Unbounded Bold" pitchFamily="34" charset="0"/>
                <a:ea typeface="Unbounded Bold" pitchFamily="34" charset="-122"/>
                <a:cs typeface="Unbounded Bold" pitchFamily="34" charset="-120"/>
              </a:rPr>
              <a:t>4</a:t>
            </a:r>
            <a:endParaRPr lang="en-US" sz="1625" dirty="0"/>
          </a:p>
        </p:txBody>
      </p:sp>
      <p:sp>
        <p:nvSpPr>
          <p:cNvPr id="20" name="Text 14"/>
          <p:cNvSpPr/>
          <p:nvPr/>
        </p:nvSpPr>
        <p:spPr>
          <a:xfrm>
            <a:off x="6236295" y="5327055"/>
            <a:ext cx="3011488" cy="262533"/>
          </a:xfrm>
          <a:prstGeom prst="rect">
            <a:avLst/>
          </a:prstGeom>
          <a:noFill/>
          <a:ln/>
        </p:spPr>
        <p:txBody>
          <a:bodyPr wrap="none" lIns="0" tIns="0" rIns="0" bIns="0" rtlCol="0" anchor="t"/>
          <a:lstStyle/>
          <a:p>
            <a:pPr>
              <a:lnSpc>
                <a:spcPts val="2042"/>
              </a:lnSpc>
            </a:pPr>
            <a:r>
              <a:rPr lang="en-US" sz="1625" b="1" dirty="0">
                <a:solidFill>
                  <a:srgbClr val="333F70"/>
                </a:solidFill>
                <a:latin typeface="Unbounded Bold" pitchFamily="34" charset="0"/>
                <a:ea typeface="Unbounded Bold" pitchFamily="34" charset="-122"/>
                <a:cs typeface="Unbounded Bold" pitchFamily="34" charset="-120"/>
              </a:rPr>
              <a:t>Interactive Multimedia</a:t>
            </a:r>
            <a:endParaRPr lang="en-US" sz="1625" dirty="0"/>
          </a:p>
        </p:txBody>
      </p:sp>
      <p:sp>
        <p:nvSpPr>
          <p:cNvPr id="21" name="Text 15"/>
          <p:cNvSpPr/>
          <p:nvPr/>
        </p:nvSpPr>
        <p:spPr>
          <a:xfrm>
            <a:off x="6236295" y="5690395"/>
            <a:ext cx="5199658" cy="537369"/>
          </a:xfrm>
          <a:prstGeom prst="rect">
            <a:avLst/>
          </a:prstGeom>
          <a:noFill/>
          <a:ln/>
        </p:spPr>
        <p:txBody>
          <a:bodyPr wrap="square" lIns="0" tIns="0" rIns="0" bIns="0" rtlCol="0" anchor="t"/>
          <a:lstStyle/>
          <a:p>
            <a:pPr>
              <a:lnSpc>
                <a:spcPts val="2083"/>
              </a:lnSpc>
            </a:pPr>
            <a:r>
              <a:rPr lang="en-US" sz="1292" dirty="0">
                <a:solidFill>
                  <a:srgbClr val="333F70"/>
                </a:solidFill>
                <a:latin typeface="Open Sans" pitchFamily="34" charset="0"/>
                <a:ea typeface="Open Sans" pitchFamily="34" charset="-122"/>
                <a:cs typeface="Open Sans" pitchFamily="34" charset="-120"/>
              </a:rPr>
              <a:t>The rise of interactive media, including websites, games, and simulations, redefined multimedia experiences.</a:t>
            </a:r>
            <a:endParaRPr lang="en-US" sz="1292" dirty="0"/>
          </a:p>
        </p:txBody>
      </p:sp>
      <p:sp>
        <p:nvSpPr>
          <p:cNvPr id="22" name="Rectangle 21">
            <a:extLst>
              <a:ext uri="{FF2B5EF4-FFF2-40B4-BE49-F238E27FC236}">
                <a16:creationId xmlns:a16="http://schemas.microsoft.com/office/drawing/2014/main" id="{015357C5-0BA8-4269-82D1-5E9665189267}"/>
              </a:ext>
            </a:extLst>
          </p:cNvPr>
          <p:cNvSpPr/>
          <p:nvPr/>
        </p:nvSpPr>
        <p:spPr>
          <a:xfrm>
            <a:off x="10702636" y="6378080"/>
            <a:ext cx="1489364" cy="401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725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9396" y="733723"/>
            <a:ext cx="6425208" cy="1066800"/>
          </a:xfrm>
          <a:prstGeom prst="rect">
            <a:avLst/>
          </a:prstGeom>
          <a:noFill/>
          <a:ln/>
        </p:spPr>
        <p:txBody>
          <a:bodyPr wrap="square" lIns="0" tIns="0" rIns="0" bIns="0" rtlCol="0" anchor="t"/>
          <a:lstStyle/>
          <a:p>
            <a:pPr>
              <a:lnSpc>
                <a:spcPts val="4167"/>
              </a:lnSpc>
            </a:pPr>
            <a:r>
              <a:rPr lang="en-US" sz="3333" b="1" dirty="0">
                <a:solidFill>
                  <a:srgbClr val="333F70"/>
                </a:solidFill>
                <a:latin typeface="Unbounded Bold" pitchFamily="34" charset="0"/>
                <a:ea typeface="Unbounded Bold" pitchFamily="34" charset="-122"/>
                <a:cs typeface="Unbounded Bold" pitchFamily="34" charset="-120"/>
              </a:rPr>
              <a:t>Multimedia Software Tools Overview</a:t>
            </a:r>
            <a:endParaRPr lang="en-US" sz="3333" dirty="0"/>
          </a:p>
        </p:txBody>
      </p:sp>
      <p:sp>
        <p:nvSpPr>
          <p:cNvPr id="4" name="Shape 1"/>
          <p:cNvSpPr/>
          <p:nvPr/>
        </p:nvSpPr>
        <p:spPr>
          <a:xfrm>
            <a:off x="5169396" y="2056507"/>
            <a:ext cx="3127276" cy="1815207"/>
          </a:xfrm>
          <a:prstGeom prst="roundRect">
            <a:avLst>
              <a:gd name="adj" fmla="val 3949"/>
            </a:avLst>
          </a:prstGeom>
          <a:solidFill>
            <a:srgbClr val="D6F5EE"/>
          </a:solidFill>
          <a:ln w="7620">
            <a:solidFill>
              <a:srgbClr val="BCDBD4"/>
            </a:solidFill>
            <a:prstDash val="solid"/>
          </a:ln>
        </p:spPr>
      </p:sp>
      <p:sp>
        <p:nvSpPr>
          <p:cNvPr id="5" name="Text 2"/>
          <p:cNvSpPr/>
          <p:nvPr/>
        </p:nvSpPr>
        <p:spPr>
          <a:xfrm>
            <a:off x="5346403" y="2233514"/>
            <a:ext cx="2133600" cy="266601"/>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Image Editing</a:t>
            </a:r>
            <a:endParaRPr lang="en-US" sz="1667" dirty="0"/>
          </a:p>
        </p:txBody>
      </p:sp>
      <p:sp>
        <p:nvSpPr>
          <p:cNvPr id="6" name="Text 3"/>
          <p:cNvSpPr/>
          <p:nvPr/>
        </p:nvSpPr>
        <p:spPr>
          <a:xfrm>
            <a:off x="5346403" y="2602508"/>
            <a:ext cx="2773263" cy="819150"/>
          </a:xfrm>
          <a:prstGeom prst="rect">
            <a:avLst/>
          </a:prstGeom>
          <a:noFill/>
          <a:ln/>
        </p:spPr>
        <p:txBody>
          <a:bodyPr wrap="square" lIns="0" tIns="0" rIns="0" bIns="0" rtlCol="0" anchor="t"/>
          <a:lstStyle/>
          <a:p>
            <a:pPr>
              <a:lnSpc>
                <a:spcPts val="2125"/>
              </a:lnSpc>
            </a:pPr>
            <a:r>
              <a:rPr lang="en-US" sz="1333" dirty="0">
                <a:solidFill>
                  <a:srgbClr val="333F70"/>
                </a:solidFill>
                <a:latin typeface="Open Sans" pitchFamily="34" charset="0"/>
                <a:ea typeface="Open Sans" pitchFamily="34" charset="-122"/>
                <a:cs typeface="Open Sans" pitchFamily="34" charset="-120"/>
              </a:rPr>
              <a:t>Tools like Adobe Photoshop and GIMP are used for creating, editing, and manipulating images.</a:t>
            </a:r>
            <a:endParaRPr lang="en-US" sz="1333" dirty="0"/>
          </a:p>
        </p:txBody>
      </p:sp>
      <p:sp>
        <p:nvSpPr>
          <p:cNvPr id="7" name="Shape 4"/>
          <p:cNvSpPr/>
          <p:nvPr/>
        </p:nvSpPr>
        <p:spPr>
          <a:xfrm>
            <a:off x="8467329" y="2056507"/>
            <a:ext cx="3127276" cy="1815207"/>
          </a:xfrm>
          <a:prstGeom prst="roundRect">
            <a:avLst>
              <a:gd name="adj" fmla="val 3949"/>
            </a:avLst>
          </a:prstGeom>
          <a:solidFill>
            <a:srgbClr val="D6F5EE"/>
          </a:solidFill>
          <a:ln w="7620">
            <a:solidFill>
              <a:srgbClr val="BCDBD4"/>
            </a:solidFill>
            <a:prstDash val="solid"/>
          </a:ln>
        </p:spPr>
      </p:sp>
      <p:sp>
        <p:nvSpPr>
          <p:cNvPr id="8" name="Text 5"/>
          <p:cNvSpPr/>
          <p:nvPr/>
        </p:nvSpPr>
        <p:spPr>
          <a:xfrm>
            <a:off x="8644334" y="2233514"/>
            <a:ext cx="2133600" cy="266601"/>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Video Editing</a:t>
            </a:r>
            <a:endParaRPr lang="en-US" sz="1667" dirty="0"/>
          </a:p>
        </p:txBody>
      </p:sp>
      <p:sp>
        <p:nvSpPr>
          <p:cNvPr id="9" name="Text 6"/>
          <p:cNvSpPr/>
          <p:nvPr/>
        </p:nvSpPr>
        <p:spPr>
          <a:xfrm>
            <a:off x="8644334" y="2602508"/>
            <a:ext cx="2773263" cy="1092200"/>
          </a:xfrm>
          <a:prstGeom prst="rect">
            <a:avLst/>
          </a:prstGeom>
          <a:noFill/>
          <a:ln/>
        </p:spPr>
        <p:txBody>
          <a:bodyPr wrap="square" lIns="0" tIns="0" rIns="0" bIns="0" rtlCol="0" anchor="t"/>
          <a:lstStyle/>
          <a:p>
            <a:pPr>
              <a:lnSpc>
                <a:spcPts val="2125"/>
              </a:lnSpc>
            </a:pPr>
            <a:r>
              <a:rPr lang="en-US" sz="1333" dirty="0">
                <a:solidFill>
                  <a:srgbClr val="333F70"/>
                </a:solidFill>
                <a:latin typeface="Open Sans" pitchFamily="34" charset="0"/>
                <a:ea typeface="Open Sans" pitchFamily="34" charset="-122"/>
                <a:cs typeface="Open Sans" pitchFamily="34" charset="-120"/>
              </a:rPr>
              <a:t>Software like Adobe Premiere Pro and Final Cut Pro allow for professional video editing and post-production.</a:t>
            </a:r>
            <a:endParaRPr lang="en-US" sz="1333" dirty="0"/>
          </a:p>
        </p:txBody>
      </p:sp>
      <p:sp>
        <p:nvSpPr>
          <p:cNvPr id="10" name="Shape 7"/>
          <p:cNvSpPr/>
          <p:nvPr/>
        </p:nvSpPr>
        <p:spPr>
          <a:xfrm>
            <a:off x="5169396" y="4042370"/>
            <a:ext cx="3127276" cy="2081808"/>
          </a:xfrm>
          <a:prstGeom prst="roundRect">
            <a:avLst>
              <a:gd name="adj" fmla="val 3444"/>
            </a:avLst>
          </a:prstGeom>
          <a:solidFill>
            <a:srgbClr val="D6F5EE"/>
          </a:solidFill>
          <a:ln w="7620">
            <a:solidFill>
              <a:srgbClr val="BCDBD4"/>
            </a:solidFill>
            <a:prstDash val="solid"/>
          </a:ln>
        </p:spPr>
      </p:sp>
      <p:sp>
        <p:nvSpPr>
          <p:cNvPr id="11" name="Text 8"/>
          <p:cNvSpPr/>
          <p:nvPr/>
        </p:nvSpPr>
        <p:spPr>
          <a:xfrm>
            <a:off x="5346403" y="4219377"/>
            <a:ext cx="2133600" cy="266601"/>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Audio Editing</a:t>
            </a:r>
            <a:endParaRPr lang="en-US" sz="1667" dirty="0"/>
          </a:p>
        </p:txBody>
      </p:sp>
      <p:sp>
        <p:nvSpPr>
          <p:cNvPr id="12" name="Text 9"/>
          <p:cNvSpPr/>
          <p:nvPr/>
        </p:nvSpPr>
        <p:spPr>
          <a:xfrm>
            <a:off x="5346403" y="4588371"/>
            <a:ext cx="2773263" cy="819150"/>
          </a:xfrm>
          <a:prstGeom prst="rect">
            <a:avLst/>
          </a:prstGeom>
          <a:noFill/>
          <a:ln/>
        </p:spPr>
        <p:txBody>
          <a:bodyPr wrap="square" lIns="0" tIns="0" rIns="0" bIns="0" rtlCol="0" anchor="t"/>
          <a:lstStyle/>
          <a:p>
            <a:pPr>
              <a:lnSpc>
                <a:spcPts val="2125"/>
              </a:lnSpc>
            </a:pPr>
            <a:r>
              <a:rPr lang="en-US" sz="1333" dirty="0">
                <a:solidFill>
                  <a:srgbClr val="333F70"/>
                </a:solidFill>
                <a:latin typeface="Open Sans" pitchFamily="34" charset="0"/>
                <a:ea typeface="Open Sans" pitchFamily="34" charset="-122"/>
                <a:cs typeface="Open Sans" pitchFamily="34" charset="-120"/>
              </a:rPr>
              <a:t>Tools such as Audacity and GarageBand enable recording, editing, and mixing audio files.</a:t>
            </a:r>
            <a:endParaRPr lang="en-US" sz="1333" dirty="0"/>
          </a:p>
        </p:txBody>
      </p:sp>
      <p:sp>
        <p:nvSpPr>
          <p:cNvPr id="13" name="Shape 10"/>
          <p:cNvSpPr/>
          <p:nvPr/>
        </p:nvSpPr>
        <p:spPr>
          <a:xfrm>
            <a:off x="8467329" y="4042370"/>
            <a:ext cx="3127276" cy="2081808"/>
          </a:xfrm>
          <a:prstGeom prst="roundRect">
            <a:avLst>
              <a:gd name="adj" fmla="val 3444"/>
            </a:avLst>
          </a:prstGeom>
          <a:solidFill>
            <a:srgbClr val="D6F5EE"/>
          </a:solidFill>
          <a:ln w="7620">
            <a:solidFill>
              <a:srgbClr val="BCDBD4"/>
            </a:solidFill>
            <a:prstDash val="solid"/>
          </a:ln>
        </p:spPr>
      </p:sp>
      <p:sp>
        <p:nvSpPr>
          <p:cNvPr id="14" name="Text 11"/>
          <p:cNvSpPr/>
          <p:nvPr/>
        </p:nvSpPr>
        <p:spPr>
          <a:xfrm>
            <a:off x="8644334" y="4219377"/>
            <a:ext cx="2773263" cy="533202"/>
          </a:xfrm>
          <a:prstGeom prst="rect">
            <a:avLst/>
          </a:prstGeom>
          <a:noFill/>
          <a:ln/>
        </p:spPr>
        <p:txBody>
          <a:bodyPr wrap="squar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Presentation Software</a:t>
            </a:r>
            <a:endParaRPr lang="en-US" sz="1667" dirty="0"/>
          </a:p>
        </p:txBody>
      </p:sp>
      <p:sp>
        <p:nvSpPr>
          <p:cNvPr id="15" name="Text 12"/>
          <p:cNvSpPr/>
          <p:nvPr/>
        </p:nvSpPr>
        <p:spPr>
          <a:xfrm>
            <a:off x="8644334" y="4854972"/>
            <a:ext cx="2773263" cy="1092200"/>
          </a:xfrm>
          <a:prstGeom prst="rect">
            <a:avLst/>
          </a:prstGeom>
          <a:noFill/>
          <a:ln/>
        </p:spPr>
        <p:txBody>
          <a:bodyPr wrap="square" lIns="0" tIns="0" rIns="0" bIns="0" rtlCol="0" anchor="t"/>
          <a:lstStyle/>
          <a:p>
            <a:pPr>
              <a:lnSpc>
                <a:spcPts val="2125"/>
              </a:lnSpc>
            </a:pPr>
            <a:r>
              <a:rPr lang="en-US" sz="1333" dirty="0">
                <a:solidFill>
                  <a:srgbClr val="333F70"/>
                </a:solidFill>
                <a:latin typeface="Open Sans" pitchFamily="34" charset="0"/>
                <a:ea typeface="Open Sans" pitchFamily="34" charset="-122"/>
                <a:cs typeface="Open Sans" pitchFamily="34" charset="-120"/>
              </a:rPr>
              <a:t>Programs like PowerPoint and Keynote are used for creating dynamic multimedia presentations.</a:t>
            </a:r>
            <a:endParaRPr lang="en-US" sz="1333" dirty="0"/>
          </a:p>
        </p:txBody>
      </p:sp>
      <p:sp>
        <p:nvSpPr>
          <p:cNvPr id="16" name="Rectangle 15">
            <a:extLst>
              <a:ext uri="{FF2B5EF4-FFF2-40B4-BE49-F238E27FC236}">
                <a16:creationId xmlns:a16="http://schemas.microsoft.com/office/drawing/2014/main" id="{CD820522-66A5-4CB1-98E8-00D6929B9C4F}"/>
              </a:ext>
            </a:extLst>
          </p:cNvPr>
          <p:cNvSpPr/>
          <p:nvPr/>
        </p:nvSpPr>
        <p:spPr>
          <a:xfrm>
            <a:off x="10702636" y="6378080"/>
            <a:ext cx="1489364" cy="401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4308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02159" y="704355"/>
            <a:ext cx="6415683" cy="1075134"/>
          </a:xfrm>
          <a:prstGeom prst="rect">
            <a:avLst/>
          </a:prstGeom>
          <a:noFill/>
          <a:ln/>
        </p:spPr>
        <p:txBody>
          <a:bodyPr wrap="square" lIns="0" tIns="0" rIns="0" bIns="0" rtlCol="0" anchor="t"/>
          <a:lstStyle/>
          <a:p>
            <a:pPr>
              <a:lnSpc>
                <a:spcPts val="4208"/>
              </a:lnSpc>
            </a:pPr>
            <a:r>
              <a:rPr lang="en-US" sz="3375" b="1" dirty="0">
                <a:solidFill>
                  <a:srgbClr val="333F70"/>
                </a:solidFill>
                <a:latin typeface="Unbounded Bold" pitchFamily="34" charset="0"/>
                <a:ea typeface="Unbounded Bold" pitchFamily="34" charset="-122"/>
                <a:cs typeface="Unbounded Bold" pitchFamily="34" charset="-120"/>
              </a:rPr>
              <a:t>Popular Multimedia Software Tools</a:t>
            </a:r>
            <a:endParaRPr lang="en-US" sz="3375" dirty="0"/>
          </a:p>
        </p:txBody>
      </p:sp>
      <p:pic>
        <p:nvPicPr>
          <p:cNvPr id="4" name="Image 1" descr="preencoded.png"/>
          <p:cNvPicPr>
            <a:picLocks noChangeAspect="1"/>
          </p:cNvPicPr>
          <p:nvPr/>
        </p:nvPicPr>
        <p:blipFill>
          <a:blip r:embed="rId4"/>
          <a:stretch>
            <a:fillRect/>
          </a:stretch>
        </p:blipFill>
        <p:spPr>
          <a:xfrm>
            <a:off x="602159" y="2037557"/>
            <a:ext cx="430113" cy="430113"/>
          </a:xfrm>
          <a:prstGeom prst="rect">
            <a:avLst/>
          </a:prstGeom>
        </p:spPr>
      </p:pic>
      <p:sp>
        <p:nvSpPr>
          <p:cNvPr id="5" name="Text 1"/>
          <p:cNvSpPr/>
          <p:nvPr/>
        </p:nvSpPr>
        <p:spPr>
          <a:xfrm>
            <a:off x="602159" y="2639715"/>
            <a:ext cx="2933204" cy="268883"/>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Adobe Creative Cloud</a:t>
            </a:r>
            <a:endParaRPr lang="en-US" sz="1667" dirty="0"/>
          </a:p>
        </p:txBody>
      </p:sp>
      <p:sp>
        <p:nvSpPr>
          <p:cNvPr id="6" name="Text 2"/>
          <p:cNvSpPr/>
          <p:nvPr/>
        </p:nvSpPr>
        <p:spPr>
          <a:xfrm>
            <a:off x="602159" y="3011785"/>
            <a:ext cx="3078758" cy="825698"/>
          </a:xfrm>
          <a:prstGeom prst="rect">
            <a:avLst/>
          </a:prstGeom>
          <a:noFill/>
          <a:ln/>
        </p:spPr>
        <p:txBody>
          <a:bodyPr wrap="square" lIns="0" tIns="0" rIns="0" bIns="0" rtlCol="0" anchor="t"/>
          <a:lstStyle/>
          <a:p>
            <a:pPr>
              <a:lnSpc>
                <a:spcPts val="2167"/>
              </a:lnSpc>
            </a:pPr>
            <a:r>
              <a:rPr lang="en-US" sz="1333" dirty="0">
                <a:solidFill>
                  <a:srgbClr val="333F70"/>
                </a:solidFill>
                <a:latin typeface="Open Sans" pitchFamily="34" charset="0"/>
                <a:ea typeface="Open Sans" pitchFamily="34" charset="-122"/>
                <a:cs typeface="Open Sans" pitchFamily="34" charset="-120"/>
              </a:rPr>
              <a:t>Adobe Creative Cloud offers a comprehensive suite of multimedia software for professionals.</a:t>
            </a:r>
            <a:endParaRPr lang="en-US" sz="1333" dirty="0"/>
          </a:p>
        </p:txBody>
      </p:sp>
      <p:pic>
        <p:nvPicPr>
          <p:cNvPr id="7" name="Image 2" descr="preencoded.png"/>
          <p:cNvPicPr>
            <a:picLocks noChangeAspect="1"/>
          </p:cNvPicPr>
          <p:nvPr/>
        </p:nvPicPr>
        <p:blipFill>
          <a:blip r:embed="rId5"/>
          <a:stretch>
            <a:fillRect/>
          </a:stretch>
        </p:blipFill>
        <p:spPr>
          <a:xfrm>
            <a:off x="3938984" y="2037557"/>
            <a:ext cx="430113" cy="430113"/>
          </a:xfrm>
          <a:prstGeom prst="rect">
            <a:avLst/>
          </a:prstGeom>
        </p:spPr>
      </p:pic>
      <p:sp>
        <p:nvSpPr>
          <p:cNvPr id="8" name="Text 3"/>
          <p:cNvSpPr/>
          <p:nvPr/>
        </p:nvSpPr>
        <p:spPr>
          <a:xfrm>
            <a:off x="3938985" y="2639715"/>
            <a:ext cx="2549624" cy="268883"/>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Apple Final Cut Pro</a:t>
            </a:r>
            <a:endParaRPr lang="en-US" sz="1667" dirty="0"/>
          </a:p>
        </p:txBody>
      </p:sp>
      <p:sp>
        <p:nvSpPr>
          <p:cNvPr id="9" name="Text 4"/>
          <p:cNvSpPr/>
          <p:nvPr/>
        </p:nvSpPr>
        <p:spPr>
          <a:xfrm>
            <a:off x="3938984" y="3011785"/>
            <a:ext cx="3078857" cy="825698"/>
          </a:xfrm>
          <a:prstGeom prst="rect">
            <a:avLst/>
          </a:prstGeom>
          <a:noFill/>
          <a:ln/>
        </p:spPr>
        <p:txBody>
          <a:bodyPr wrap="square" lIns="0" tIns="0" rIns="0" bIns="0" rtlCol="0" anchor="t"/>
          <a:lstStyle/>
          <a:p>
            <a:pPr>
              <a:lnSpc>
                <a:spcPts val="2167"/>
              </a:lnSpc>
            </a:pPr>
            <a:r>
              <a:rPr lang="en-US" sz="1333" dirty="0">
                <a:solidFill>
                  <a:srgbClr val="333F70"/>
                </a:solidFill>
                <a:latin typeface="Open Sans" pitchFamily="34" charset="0"/>
                <a:ea typeface="Open Sans" pitchFamily="34" charset="-122"/>
                <a:cs typeface="Open Sans" pitchFamily="34" charset="-120"/>
              </a:rPr>
              <a:t>A powerful video editing tool renowned for its user-friendly interface and advanced features.</a:t>
            </a:r>
            <a:endParaRPr lang="en-US" sz="1333" dirty="0"/>
          </a:p>
        </p:txBody>
      </p:sp>
      <p:pic>
        <p:nvPicPr>
          <p:cNvPr id="10" name="Image 3" descr="preencoded.png"/>
          <p:cNvPicPr>
            <a:picLocks noChangeAspect="1"/>
          </p:cNvPicPr>
          <p:nvPr/>
        </p:nvPicPr>
        <p:blipFill>
          <a:blip r:embed="rId6"/>
          <a:stretch>
            <a:fillRect/>
          </a:stretch>
        </p:blipFill>
        <p:spPr>
          <a:xfrm>
            <a:off x="602159" y="4353619"/>
            <a:ext cx="430113" cy="430113"/>
          </a:xfrm>
          <a:prstGeom prst="rect">
            <a:avLst/>
          </a:prstGeom>
        </p:spPr>
      </p:pic>
      <p:sp>
        <p:nvSpPr>
          <p:cNvPr id="11" name="Text 5"/>
          <p:cNvSpPr/>
          <p:nvPr/>
        </p:nvSpPr>
        <p:spPr>
          <a:xfrm>
            <a:off x="602159" y="4955779"/>
            <a:ext cx="2150666" cy="268883"/>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Blender</a:t>
            </a:r>
            <a:endParaRPr lang="en-US" sz="1667" dirty="0"/>
          </a:p>
        </p:txBody>
      </p:sp>
      <p:sp>
        <p:nvSpPr>
          <p:cNvPr id="12" name="Text 6"/>
          <p:cNvSpPr/>
          <p:nvPr/>
        </p:nvSpPr>
        <p:spPr>
          <a:xfrm>
            <a:off x="602159" y="5327849"/>
            <a:ext cx="3078758" cy="825698"/>
          </a:xfrm>
          <a:prstGeom prst="rect">
            <a:avLst/>
          </a:prstGeom>
          <a:noFill/>
          <a:ln/>
        </p:spPr>
        <p:txBody>
          <a:bodyPr wrap="square" lIns="0" tIns="0" rIns="0" bIns="0" rtlCol="0" anchor="t"/>
          <a:lstStyle/>
          <a:p>
            <a:pPr>
              <a:lnSpc>
                <a:spcPts val="2167"/>
              </a:lnSpc>
            </a:pPr>
            <a:r>
              <a:rPr lang="en-US" sz="1333" dirty="0">
                <a:solidFill>
                  <a:srgbClr val="333F70"/>
                </a:solidFill>
                <a:latin typeface="Open Sans" pitchFamily="34" charset="0"/>
                <a:ea typeface="Open Sans" pitchFamily="34" charset="-122"/>
                <a:cs typeface="Open Sans" pitchFamily="34" charset="-120"/>
              </a:rPr>
              <a:t>A free and open-source 3D creation suite used for animation, modeling, and rendering.</a:t>
            </a:r>
            <a:endParaRPr lang="en-US" sz="1333" dirty="0"/>
          </a:p>
        </p:txBody>
      </p:sp>
      <p:pic>
        <p:nvPicPr>
          <p:cNvPr id="13" name="Image 4" descr="preencoded.png"/>
          <p:cNvPicPr>
            <a:picLocks noChangeAspect="1"/>
          </p:cNvPicPr>
          <p:nvPr/>
        </p:nvPicPr>
        <p:blipFill>
          <a:blip r:embed="rId7"/>
          <a:stretch>
            <a:fillRect/>
          </a:stretch>
        </p:blipFill>
        <p:spPr>
          <a:xfrm>
            <a:off x="3938984" y="4353619"/>
            <a:ext cx="430113" cy="430113"/>
          </a:xfrm>
          <a:prstGeom prst="rect">
            <a:avLst/>
          </a:prstGeom>
        </p:spPr>
      </p:pic>
      <p:sp>
        <p:nvSpPr>
          <p:cNvPr id="14" name="Text 7"/>
          <p:cNvSpPr/>
          <p:nvPr/>
        </p:nvSpPr>
        <p:spPr>
          <a:xfrm>
            <a:off x="3938985" y="4955779"/>
            <a:ext cx="2150666" cy="268883"/>
          </a:xfrm>
          <a:prstGeom prst="rect">
            <a:avLst/>
          </a:prstGeom>
          <a:noFill/>
          <a:ln/>
        </p:spPr>
        <p:txBody>
          <a:bodyPr wrap="none" lIns="0" tIns="0" rIns="0" bIns="0" rtlCol="0" anchor="t"/>
          <a:lstStyle/>
          <a:p>
            <a:pPr>
              <a:lnSpc>
                <a:spcPts val="2083"/>
              </a:lnSpc>
            </a:pPr>
            <a:r>
              <a:rPr lang="en-US" sz="1667" b="1" dirty="0">
                <a:solidFill>
                  <a:srgbClr val="333F70"/>
                </a:solidFill>
                <a:latin typeface="Unbounded Bold" pitchFamily="34" charset="0"/>
                <a:ea typeface="Unbounded Bold" pitchFamily="34" charset="-122"/>
                <a:cs typeface="Unbounded Bold" pitchFamily="34" charset="-120"/>
              </a:rPr>
              <a:t>Canva</a:t>
            </a:r>
            <a:endParaRPr lang="en-US" sz="1667" dirty="0"/>
          </a:p>
        </p:txBody>
      </p:sp>
      <p:sp>
        <p:nvSpPr>
          <p:cNvPr id="15" name="Text 8"/>
          <p:cNvSpPr/>
          <p:nvPr/>
        </p:nvSpPr>
        <p:spPr>
          <a:xfrm>
            <a:off x="3938984" y="5327849"/>
            <a:ext cx="3078857" cy="825698"/>
          </a:xfrm>
          <a:prstGeom prst="rect">
            <a:avLst/>
          </a:prstGeom>
          <a:noFill/>
          <a:ln/>
        </p:spPr>
        <p:txBody>
          <a:bodyPr wrap="square" lIns="0" tIns="0" rIns="0" bIns="0" rtlCol="0" anchor="t"/>
          <a:lstStyle/>
          <a:p>
            <a:pPr>
              <a:lnSpc>
                <a:spcPts val="2167"/>
              </a:lnSpc>
            </a:pPr>
            <a:r>
              <a:rPr lang="en-US" sz="1333" dirty="0">
                <a:solidFill>
                  <a:srgbClr val="333F70"/>
                </a:solidFill>
                <a:latin typeface="Open Sans" pitchFamily="34" charset="0"/>
                <a:ea typeface="Open Sans" pitchFamily="34" charset="-122"/>
                <a:cs typeface="Open Sans" pitchFamily="34" charset="-120"/>
              </a:rPr>
              <a:t>A user-friendly design platform for creating graphics, presentations, and social media content.</a:t>
            </a:r>
            <a:endParaRPr lang="en-US" sz="1333" dirty="0"/>
          </a:p>
        </p:txBody>
      </p:sp>
    </p:spTree>
    <p:extLst>
      <p:ext uri="{BB962C8B-B14F-4D97-AF65-F5344CB8AC3E}">
        <p14:creationId xmlns:p14="http://schemas.microsoft.com/office/powerpoint/2010/main" val="1598621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5574" y="634007"/>
            <a:ext cx="10193437" cy="558602"/>
          </a:xfrm>
          <a:prstGeom prst="rect">
            <a:avLst/>
          </a:prstGeom>
          <a:noFill/>
          <a:ln/>
        </p:spPr>
        <p:txBody>
          <a:bodyPr wrap="none" lIns="0" tIns="0" rIns="0" bIns="0" rtlCol="0" anchor="t"/>
          <a:lstStyle/>
          <a:p>
            <a:pPr>
              <a:lnSpc>
                <a:spcPts val="4375"/>
              </a:lnSpc>
            </a:pPr>
            <a:r>
              <a:rPr lang="en-US" sz="3500" b="1" dirty="0">
                <a:solidFill>
                  <a:srgbClr val="333F70"/>
                </a:solidFill>
                <a:latin typeface="Unbounded Bold" pitchFamily="34" charset="0"/>
                <a:ea typeface="Unbounded Bold" pitchFamily="34" charset="-122"/>
                <a:cs typeface="Unbounded Bold" pitchFamily="34" charset="-120"/>
              </a:rPr>
              <a:t>Hands-on with Multimedia Software</a:t>
            </a:r>
            <a:endParaRPr lang="en-US" sz="3500" dirty="0"/>
          </a:p>
        </p:txBody>
      </p:sp>
      <p:sp>
        <p:nvSpPr>
          <p:cNvPr id="3" name="Shape 1"/>
          <p:cNvSpPr/>
          <p:nvPr/>
        </p:nvSpPr>
        <p:spPr>
          <a:xfrm>
            <a:off x="625574" y="1550094"/>
            <a:ext cx="1367532" cy="1029990"/>
          </a:xfrm>
          <a:prstGeom prst="roundRect">
            <a:avLst>
              <a:gd name="adj" fmla="val 7289"/>
            </a:avLst>
          </a:prstGeom>
          <a:solidFill>
            <a:srgbClr val="D6F5EE"/>
          </a:solidFill>
          <a:ln w="7620">
            <a:solidFill>
              <a:srgbClr val="BCDBD4"/>
            </a:solidFill>
            <a:prstDash val="solid"/>
          </a:ln>
        </p:spPr>
      </p:sp>
      <p:sp>
        <p:nvSpPr>
          <p:cNvPr id="4" name="Text 2"/>
          <p:cNvSpPr/>
          <p:nvPr/>
        </p:nvSpPr>
        <p:spPr>
          <a:xfrm>
            <a:off x="810618" y="1886347"/>
            <a:ext cx="116185" cy="357485"/>
          </a:xfrm>
          <a:prstGeom prst="rect">
            <a:avLst/>
          </a:prstGeom>
          <a:noFill/>
          <a:ln/>
        </p:spPr>
        <p:txBody>
          <a:bodyPr wrap="none" lIns="0" tIns="0" rIns="0" bIns="0" rtlCol="0" anchor="t"/>
          <a:lstStyle/>
          <a:p>
            <a:pPr algn="ctr">
              <a:lnSpc>
                <a:spcPts val="2792"/>
              </a:lnSpc>
            </a:pPr>
            <a:r>
              <a:rPr lang="en-US" sz="1750" b="1" dirty="0">
                <a:solidFill>
                  <a:srgbClr val="333F70"/>
                </a:solidFill>
                <a:latin typeface="Unbounded Bold" pitchFamily="34" charset="0"/>
                <a:ea typeface="Unbounded Bold" pitchFamily="34" charset="-122"/>
                <a:cs typeface="Unbounded Bold" pitchFamily="34" charset="-120"/>
              </a:rPr>
              <a:t>1</a:t>
            </a:r>
            <a:endParaRPr lang="en-US" sz="1750" dirty="0"/>
          </a:p>
        </p:txBody>
      </p:sp>
      <p:sp>
        <p:nvSpPr>
          <p:cNvPr id="5" name="Text 3"/>
          <p:cNvSpPr/>
          <p:nvPr/>
        </p:nvSpPr>
        <p:spPr>
          <a:xfrm>
            <a:off x="2171799" y="1728788"/>
            <a:ext cx="3504903" cy="279301"/>
          </a:xfrm>
          <a:prstGeom prst="rect">
            <a:avLst/>
          </a:prstGeom>
          <a:noFill/>
          <a:ln/>
        </p:spPr>
        <p:txBody>
          <a:bodyPr wrap="none" lIns="0" tIns="0" rIns="0" bIns="0" rtlCol="0" anchor="t"/>
          <a:lstStyle/>
          <a:p>
            <a:pPr>
              <a:lnSpc>
                <a:spcPts val="2167"/>
              </a:lnSpc>
            </a:pPr>
            <a:r>
              <a:rPr lang="en-US" sz="1750" b="1" dirty="0">
                <a:solidFill>
                  <a:srgbClr val="333F70"/>
                </a:solidFill>
                <a:latin typeface="Unbounded Bold" pitchFamily="34" charset="0"/>
                <a:ea typeface="Unbounded Bold" pitchFamily="34" charset="-122"/>
                <a:cs typeface="Unbounded Bold" pitchFamily="34" charset="-120"/>
              </a:rPr>
              <a:t>Step 1: Choose Your Tools</a:t>
            </a:r>
            <a:endParaRPr lang="en-US" sz="1750" dirty="0"/>
          </a:p>
        </p:txBody>
      </p:sp>
      <p:sp>
        <p:nvSpPr>
          <p:cNvPr id="6" name="Text 4"/>
          <p:cNvSpPr/>
          <p:nvPr/>
        </p:nvSpPr>
        <p:spPr>
          <a:xfrm>
            <a:off x="2171800" y="2115344"/>
            <a:ext cx="5356324" cy="286048"/>
          </a:xfrm>
          <a:prstGeom prst="rect">
            <a:avLst/>
          </a:prstGeom>
          <a:noFill/>
          <a:ln/>
        </p:spPr>
        <p:txBody>
          <a:bodyPr wrap="none" lIns="0" tIns="0" rIns="0" bIns="0" rtlCol="0" anchor="t"/>
          <a:lstStyle/>
          <a:p>
            <a:pPr>
              <a:lnSpc>
                <a:spcPts val="2250"/>
              </a:lnSpc>
            </a:pPr>
            <a:r>
              <a:rPr lang="en-US" sz="1375" dirty="0">
                <a:solidFill>
                  <a:srgbClr val="333F70"/>
                </a:solidFill>
                <a:latin typeface="Open Sans" pitchFamily="34" charset="0"/>
                <a:ea typeface="Open Sans" pitchFamily="34" charset="-122"/>
                <a:cs typeface="Open Sans" pitchFamily="34" charset="-120"/>
              </a:rPr>
              <a:t>Select the software tools that best suit your needs and skill level.</a:t>
            </a:r>
            <a:endParaRPr lang="en-US" sz="1375" dirty="0"/>
          </a:p>
        </p:txBody>
      </p:sp>
      <p:sp>
        <p:nvSpPr>
          <p:cNvPr id="7" name="Shape 5"/>
          <p:cNvSpPr/>
          <p:nvPr/>
        </p:nvSpPr>
        <p:spPr>
          <a:xfrm>
            <a:off x="2082404" y="2567384"/>
            <a:ext cx="9394726" cy="12700"/>
          </a:xfrm>
          <a:prstGeom prst="roundRect">
            <a:avLst>
              <a:gd name="adj" fmla="val 591178"/>
            </a:avLst>
          </a:prstGeom>
          <a:solidFill>
            <a:srgbClr val="BCDBD4"/>
          </a:solidFill>
          <a:ln/>
        </p:spPr>
      </p:sp>
      <p:sp>
        <p:nvSpPr>
          <p:cNvPr id="8" name="Shape 6"/>
          <p:cNvSpPr/>
          <p:nvPr/>
        </p:nvSpPr>
        <p:spPr>
          <a:xfrm>
            <a:off x="625574" y="2669382"/>
            <a:ext cx="2735163" cy="1029990"/>
          </a:xfrm>
          <a:prstGeom prst="roundRect">
            <a:avLst>
              <a:gd name="adj" fmla="val 7289"/>
            </a:avLst>
          </a:prstGeom>
          <a:solidFill>
            <a:srgbClr val="D6F5EE"/>
          </a:solidFill>
          <a:ln w="7620">
            <a:solidFill>
              <a:srgbClr val="BCDBD4"/>
            </a:solidFill>
            <a:prstDash val="solid"/>
          </a:ln>
        </p:spPr>
      </p:sp>
      <p:sp>
        <p:nvSpPr>
          <p:cNvPr id="9" name="Text 7"/>
          <p:cNvSpPr/>
          <p:nvPr/>
        </p:nvSpPr>
        <p:spPr>
          <a:xfrm>
            <a:off x="810617" y="3005633"/>
            <a:ext cx="186532" cy="357485"/>
          </a:xfrm>
          <a:prstGeom prst="rect">
            <a:avLst/>
          </a:prstGeom>
          <a:noFill/>
          <a:ln/>
        </p:spPr>
        <p:txBody>
          <a:bodyPr wrap="none" lIns="0" tIns="0" rIns="0" bIns="0" rtlCol="0" anchor="t"/>
          <a:lstStyle/>
          <a:p>
            <a:pPr algn="ctr">
              <a:lnSpc>
                <a:spcPts val="2792"/>
              </a:lnSpc>
            </a:pPr>
            <a:r>
              <a:rPr lang="en-US" sz="1750" b="1" dirty="0">
                <a:solidFill>
                  <a:srgbClr val="333F70"/>
                </a:solidFill>
                <a:latin typeface="Unbounded Bold" pitchFamily="34" charset="0"/>
                <a:ea typeface="Unbounded Bold" pitchFamily="34" charset="-122"/>
                <a:cs typeface="Unbounded Bold" pitchFamily="34" charset="-120"/>
              </a:rPr>
              <a:t>2</a:t>
            </a:r>
            <a:endParaRPr lang="en-US" sz="1750" dirty="0"/>
          </a:p>
        </p:txBody>
      </p:sp>
      <p:sp>
        <p:nvSpPr>
          <p:cNvPr id="10" name="Text 8"/>
          <p:cNvSpPr/>
          <p:nvPr/>
        </p:nvSpPr>
        <p:spPr>
          <a:xfrm>
            <a:off x="3539431" y="2848075"/>
            <a:ext cx="4668342" cy="279301"/>
          </a:xfrm>
          <a:prstGeom prst="rect">
            <a:avLst/>
          </a:prstGeom>
          <a:noFill/>
          <a:ln/>
        </p:spPr>
        <p:txBody>
          <a:bodyPr wrap="none" lIns="0" tIns="0" rIns="0" bIns="0" rtlCol="0" anchor="t"/>
          <a:lstStyle/>
          <a:p>
            <a:pPr>
              <a:lnSpc>
                <a:spcPts val="2167"/>
              </a:lnSpc>
            </a:pPr>
            <a:r>
              <a:rPr lang="en-US" sz="1750" b="1" dirty="0">
                <a:solidFill>
                  <a:srgbClr val="333F70"/>
                </a:solidFill>
                <a:latin typeface="Unbounded Bold" pitchFamily="34" charset="0"/>
                <a:ea typeface="Unbounded Bold" pitchFamily="34" charset="-122"/>
                <a:cs typeface="Unbounded Bold" pitchFamily="34" charset="-120"/>
              </a:rPr>
              <a:t>Step 2: Experiment with Features</a:t>
            </a:r>
            <a:endParaRPr lang="en-US" sz="1750" dirty="0"/>
          </a:p>
        </p:txBody>
      </p:sp>
      <p:sp>
        <p:nvSpPr>
          <p:cNvPr id="11" name="Text 9"/>
          <p:cNvSpPr/>
          <p:nvPr/>
        </p:nvSpPr>
        <p:spPr>
          <a:xfrm>
            <a:off x="3539431" y="3234631"/>
            <a:ext cx="6032401" cy="286048"/>
          </a:xfrm>
          <a:prstGeom prst="rect">
            <a:avLst/>
          </a:prstGeom>
          <a:noFill/>
          <a:ln/>
        </p:spPr>
        <p:txBody>
          <a:bodyPr wrap="none" lIns="0" tIns="0" rIns="0" bIns="0" rtlCol="0" anchor="t"/>
          <a:lstStyle/>
          <a:p>
            <a:pPr>
              <a:lnSpc>
                <a:spcPts val="2250"/>
              </a:lnSpc>
            </a:pPr>
            <a:r>
              <a:rPr lang="en-US" sz="1375" dirty="0">
                <a:solidFill>
                  <a:srgbClr val="333F70"/>
                </a:solidFill>
                <a:latin typeface="Open Sans" pitchFamily="34" charset="0"/>
                <a:ea typeface="Open Sans" pitchFamily="34" charset="-122"/>
                <a:cs typeface="Open Sans" pitchFamily="34" charset="-120"/>
              </a:rPr>
              <a:t>Explore the various features and functionalities of your chosen software.</a:t>
            </a:r>
            <a:endParaRPr lang="en-US" sz="1375" dirty="0"/>
          </a:p>
        </p:txBody>
      </p:sp>
      <p:sp>
        <p:nvSpPr>
          <p:cNvPr id="12" name="Shape 10"/>
          <p:cNvSpPr/>
          <p:nvPr/>
        </p:nvSpPr>
        <p:spPr>
          <a:xfrm>
            <a:off x="3450035" y="3686671"/>
            <a:ext cx="8027094" cy="12700"/>
          </a:xfrm>
          <a:prstGeom prst="roundRect">
            <a:avLst>
              <a:gd name="adj" fmla="val 591178"/>
            </a:avLst>
          </a:prstGeom>
          <a:solidFill>
            <a:srgbClr val="BCDBD4"/>
          </a:solidFill>
          <a:ln/>
        </p:spPr>
      </p:sp>
      <p:sp>
        <p:nvSpPr>
          <p:cNvPr id="13" name="Shape 11"/>
          <p:cNvSpPr/>
          <p:nvPr/>
        </p:nvSpPr>
        <p:spPr>
          <a:xfrm>
            <a:off x="625575" y="3788668"/>
            <a:ext cx="4102794" cy="1029990"/>
          </a:xfrm>
          <a:prstGeom prst="roundRect">
            <a:avLst>
              <a:gd name="adj" fmla="val 7289"/>
            </a:avLst>
          </a:prstGeom>
          <a:solidFill>
            <a:srgbClr val="D6F5EE"/>
          </a:solidFill>
          <a:ln w="7620">
            <a:solidFill>
              <a:srgbClr val="BCDBD4"/>
            </a:solidFill>
            <a:prstDash val="solid"/>
          </a:ln>
        </p:spPr>
      </p:sp>
      <p:sp>
        <p:nvSpPr>
          <p:cNvPr id="14" name="Text 12"/>
          <p:cNvSpPr/>
          <p:nvPr/>
        </p:nvSpPr>
        <p:spPr>
          <a:xfrm>
            <a:off x="810618" y="4124920"/>
            <a:ext cx="187424" cy="357485"/>
          </a:xfrm>
          <a:prstGeom prst="rect">
            <a:avLst/>
          </a:prstGeom>
          <a:noFill/>
          <a:ln/>
        </p:spPr>
        <p:txBody>
          <a:bodyPr wrap="none" lIns="0" tIns="0" rIns="0" bIns="0" rtlCol="0" anchor="t"/>
          <a:lstStyle/>
          <a:p>
            <a:pPr algn="ctr">
              <a:lnSpc>
                <a:spcPts val="2792"/>
              </a:lnSpc>
            </a:pPr>
            <a:r>
              <a:rPr lang="en-US" sz="1750" b="1" dirty="0">
                <a:solidFill>
                  <a:srgbClr val="333F70"/>
                </a:solidFill>
                <a:latin typeface="Unbounded Bold" pitchFamily="34" charset="0"/>
                <a:ea typeface="Unbounded Bold" pitchFamily="34" charset="-122"/>
                <a:cs typeface="Unbounded Bold" pitchFamily="34" charset="-120"/>
              </a:rPr>
              <a:t>3</a:t>
            </a:r>
            <a:endParaRPr lang="en-US" sz="1750" dirty="0"/>
          </a:p>
        </p:txBody>
      </p:sp>
      <p:sp>
        <p:nvSpPr>
          <p:cNvPr id="15" name="Text 13"/>
          <p:cNvSpPr/>
          <p:nvPr/>
        </p:nvSpPr>
        <p:spPr>
          <a:xfrm>
            <a:off x="4907062" y="3967361"/>
            <a:ext cx="4478933" cy="279301"/>
          </a:xfrm>
          <a:prstGeom prst="rect">
            <a:avLst/>
          </a:prstGeom>
          <a:noFill/>
          <a:ln/>
        </p:spPr>
        <p:txBody>
          <a:bodyPr wrap="none" lIns="0" tIns="0" rIns="0" bIns="0" rtlCol="0" anchor="t"/>
          <a:lstStyle/>
          <a:p>
            <a:pPr>
              <a:lnSpc>
                <a:spcPts val="2167"/>
              </a:lnSpc>
            </a:pPr>
            <a:r>
              <a:rPr lang="en-US" sz="1750" b="1" dirty="0">
                <a:solidFill>
                  <a:srgbClr val="333F70"/>
                </a:solidFill>
                <a:latin typeface="Unbounded Bold" pitchFamily="34" charset="0"/>
                <a:ea typeface="Unbounded Bold" pitchFamily="34" charset="-122"/>
                <a:cs typeface="Unbounded Bold" pitchFamily="34" charset="-120"/>
              </a:rPr>
              <a:t>Step 3: Create Your First Project</a:t>
            </a:r>
            <a:endParaRPr lang="en-US" sz="1750" dirty="0"/>
          </a:p>
        </p:txBody>
      </p:sp>
      <p:sp>
        <p:nvSpPr>
          <p:cNvPr id="16" name="Text 14"/>
          <p:cNvSpPr/>
          <p:nvPr/>
        </p:nvSpPr>
        <p:spPr>
          <a:xfrm>
            <a:off x="4907062" y="4353918"/>
            <a:ext cx="6436618" cy="286048"/>
          </a:xfrm>
          <a:prstGeom prst="rect">
            <a:avLst/>
          </a:prstGeom>
          <a:noFill/>
          <a:ln/>
        </p:spPr>
        <p:txBody>
          <a:bodyPr wrap="none" lIns="0" tIns="0" rIns="0" bIns="0" rtlCol="0" anchor="t"/>
          <a:lstStyle/>
          <a:p>
            <a:pPr>
              <a:lnSpc>
                <a:spcPts val="2250"/>
              </a:lnSpc>
            </a:pPr>
            <a:r>
              <a:rPr lang="en-US" sz="1375" dirty="0">
                <a:solidFill>
                  <a:srgbClr val="333F70"/>
                </a:solidFill>
                <a:latin typeface="Open Sans" pitchFamily="34" charset="0"/>
                <a:ea typeface="Open Sans" pitchFamily="34" charset="-122"/>
                <a:cs typeface="Open Sans" pitchFamily="34" charset="-120"/>
              </a:rPr>
              <a:t>Start with a simple project, such as editing an image or creating a short video.</a:t>
            </a:r>
            <a:endParaRPr lang="en-US" sz="1375" dirty="0"/>
          </a:p>
        </p:txBody>
      </p:sp>
      <p:sp>
        <p:nvSpPr>
          <p:cNvPr id="17" name="Shape 15"/>
          <p:cNvSpPr/>
          <p:nvPr/>
        </p:nvSpPr>
        <p:spPr>
          <a:xfrm>
            <a:off x="4817666" y="4805958"/>
            <a:ext cx="6659463" cy="12700"/>
          </a:xfrm>
          <a:prstGeom prst="roundRect">
            <a:avLst>
              <a:gd name="adj" fmla="val 591178"/>
            </a:avLst>
          </a:prstGeom>
          <a:solidFill>
            <a:srgbClr val="BCDBD4"/>
          </a:solidFill>
          <a:ln/>
        </p:spPr>
      </p:sp>
      <p:sp>
        <p:nvSpPr>
          <p:cNvPr id="18" name="Shape 16"/>
          <p:cNvSpPr/>
          <p:nvPr/>
        </p:nvSpPr>
        <p:spPr>
          <a:xfrm>
            <a:off x="625575" y="4907955"/>
            <a:ext cx="5470426" cy="1316038"/>
          </a:xfrm>
          <a:prstGeom prst="roundRect">
            <a:avLst>
              <a:gd name="adj" fmla="val 5705"/>
            </a:avLst>
          </a:prstGeom>
          <a:solidFill>
            <a:srgbClr val="D6F5EE"/>
          </a:solidFill>
          <a:ln w="7620">
            <a:solidFill>
              <a:srgbClr val="BCDBD4"/>
            </a:solidFill>
            <a:prstDash val="solid"/>
          </a:ln>
        </p:spPr>
      </p:sp>
      <p:sp>
        <p:nvSpPr>
          <p:cNvPr id="19" name="Text 17"/>
          <p:cNvSpPr/>
          <p:nvPr/>
        </p:nvSpPr>
        <p:spPr>
          <a:xfrm>
            <a:off x="810618" y="5387182"/>
            <a:ext cx="192385" cy="357485"/>
          </a:xfrm>
          <a:prstGeom prst="rect">
            <a:avLst/>
          </a:prstGeom>
          <a:noFill/>
          <a:ln/>
        </p:spPr>
        <p:txBody>
          <a:bodyPr wrap="none" lIns="0" tIns="0" rIns="0" bIns="0" rtlCol="0" anchor="t"/>
          <a:lstStyle/>
          <a:p>
            <a:pPr algn="ctr">
              <a:lnSpc>
                <a:spcPts val="2792"/>
              </a:lnSpc>
            </a:pPr>
            <a:r>
              <a:rPr lang="en-US" sz="1750" b="1" dirty="0">
                <a:solidFill>
                  <a:srgbClr val="333F70"/>
                </a:solidFill>
                <a:latin typeface="Unbounded Bold" pitchFamily="34" charset="0"/>
                <a:ea typeface="Unbounded Bold" pitchFamily="34" charset="-122"/>
                <a:cs typeface="Unbounded Bold" pitchFamily="34" charset="-120"/>
              </a:rPr>
              <a:t>4</a:t>
            </a:r>
            <a:endParaRPr lang="en-US" sz="1750" dirty="0"/>
          </a:p>
        </p:txBody>
      </p:sp>
      <p:sp>
        <p:nvSpPr>
          <p:cNvPr id="20" name="Text 18"/>
          <p:cNvSpPr/>
          <p:nvPr/>
        </p:nvSpPr>
        <p:spPr>
          <a:xfrm>
            <a:off x="6274694" y="5086648"/>
            <a:ext cx="3728938" cy="279301"/>
          </a:xfrm>
          <a:prstGeom prst="rect">
            <a:avLst/>
          </a:prstGeom>
          <a:noFill/>
          <a:ln/>
        </p:spPr>
        <p:txBody>
          <a:bodyPr wrap="none" lIns="0" tIns="0" rIns="0" bIns="0" rtlCol="0" anchor="t"/>
          <a:lstStyle/>
          <a:p>
            <a:pPr>
              <a:lnSpc>
                <a:spcPts val="2167"/>
              </a:lnSpc>
            </a:pPr>
            <a:r>
              <a:rPr lang="en-US" sz="1750" b="1" dirty="0">
                <a:solidFill>
                  <a:srgbClr val="333F70"/>
                </a:solidFill>
                <a:latin typeface="Unbounded Bold" pitchFamily="34" charset="0"/>
                <a:ea typeface="Unbounded Bold" pitchFamily="34" charset="-122"/>
                <a:cs typeface="Unbounded Bold" pitchFamily="34" charset="-120"/>
              </a:rPr>
              <a:t>Step 4: Refine and Improve</a:t>
            </a:r>
            <a:endParaRPr lang="en-US" sz="1750" dirty="0"/>
          </a:p>
        </p:txBody>
      </p:sp>
      <p:sp>
        <p:nvSpPr>
          <p:cNvPr id="21" name="Text 19"/>
          <p:cNvSpPr/>
          <p:nvPr/>
        </p:nvSpPr>
        <p:spPr>
          <a:xfrm>
            <a:off x="6274693" y="5473204"/>
            <a:ext cx="5113040" cy="572095"/>
          </a:xfrm>
          <a:prstGeom prst="rect">
            <a:avLst/>
          </a:prstGeom>
          <a:noFill/>
          <a:ln/>
        </p:spPr>
        <p:txBody>
          <a:bodyPr wrap="square" lIns="0" tIns="0" rIns="0" bIns="0" rtlCol="0" anchor="t"/>
          <a:lstStyle/>
          <a:p>
            <a:pPr>
              <a:lnSpc>
                <a:spcPts val="2250"/>
              </a:lnSpc>
            </a:pPr>
            <a:r>
              <a:rPr lang="en-US" sz="1375" dirty="0">
                <a:solidFill>
                  <a:srgbClr val="333F70"/>
                </a:solidFill>
                <a:latin typeface="Open Sans" pitchFamily="34" charset="0"/>
                <a:ea typeface="Open Sans" pitchFamily="34" charset="-122"/>
                <a:cs typeface="Open Sans" pitchFamily="34" charset="-120"/>
              </a:rPr>
              <a:t>Practice and continue to learn, building your multimedia skills over time.</a:t>
            </a:r>
            <a:endParaRPr lang="en-US" sz="1375" dirty="0"/>
          </a:p>
        </p:txBody>
      </p:sp>
      <p:sp>
        <p:nvSpPr>
          <p:cNvPr id="22" name="Rectangle 21">
            <a:extLst>
              <a:ext uri="{FF2B5EF4-FFF2-40B4-BE49-F238E27FC236}">
                <a16:creationId xmlns:a16="http://schemas.microsoft.com/office/drawing/2014/main" id="{4D5F733B-D283-4D86-AC88-4CFFC4C622AB}"/>
              </a:ext>
            </a:extLst>
          </p:cNvPr>
          <p:cNvSpPr/>
          <p:nvPr/>
        </p:nvSpPr>
        <p:spPr>
          <a:xfrm>
            <a:off x="10702636" y="6378080"/>
            <a:ext cx="1489364" cy="401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724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48263" y="566837"/>
            <a:ext cx="6467475" cy="1029097"/>
          </a:xfrm>
          <a:prstGeom prst="rect">
            <a:avLst/>
          </a:prstGeom>
          <a:noFill/>
          <a:ln/>
        </p:spPr>
        <p:txBody>
          <a:bodyPr wrap="square" lIns="0" tIns="0" rIns="0" bIns="0" rtlCol="0" anchor="t"/>
          <a:lstStyle/>
          <a:p>
            <a:pPr>
              <a:lnSpc>
                <a:spcPts val="4042"/>
              </a:lnSpc>
            </a:pPr>
            <a:r>
              <a:rPr lang="en-US" sz="3208" b="1" dirty="0">
                <a:solidFill>
                  <a:srgbClr val="333F70"/>
                </a:solidFill>
                <a:latin typeface="Unbounded Bold" pitchFamily="34" charset="0"/>
                <a:ea typeface="Unbounded Bold" pitchFamily="34" charset="-122"/>
                <a:cs typeface="Unbounded Bold" pitchFamily="34" charset="-120"/>
              </a:rPr>
              <a:t>Trends and Future of Multimedia</a:t>
            </a:r>
            <a:endParaRPr lang="en-US" sz="3208" dirty="0"/>
          </a:p>
        </p:txBody>
      </p:sp>
      <p:sp>
        <p:nvSpPr>
          <p:cNvPr id="4" name="Text 1"/>
          <p:cNvSpPr/>
          <p:nvPr/>
        </p:nvSpPr>
        <p:spPr>
          <a:xfrm>
            <a:off x="5148263" y="1925142"/>
            <a:ext cx="3110210" cy="543322"/>
          </a:xfrm>
          <a:prstGeom prst="rect">
            <a:avLst/>
          </a:prstGeom>
          <a:noFill/>
          <a:ln/>
        </p:spPr>
        <p:txBody>
          <a:bodyPr wrap="none" lIns="0" tIns="0" rIns="0" bIns="0" rtlCol="0" anchor="t"/>
          <a:lstStyle/>
          <a:p>
            <a:pPr algn="ctr">
              <a:lnSpc>
                <a:spcPts val="4250"/>
              </a:lnSpc>
            </a:pPr>
            <a:r>
              <a:rPr lang="en-US" sz="4250" b="1" dirty="0">
                <a:solidFill>
                  <a:srgbClr val="333F70"/>
                </a:solidFill>
                <a:latin typeface="Unbounded Bold" pitchFamily="34" charset="0"/>
                <a:ea typeface="Unbounded Bold" pitchFamily="34" charset="-122"/>
                <a:cs typeface="Unbounded Bold" pitchFamily="34" charset="-120"/>
              </a:rPr>
              <a:t>1</a:t>
            </a:r>
            <a:endParaRPr lang="en-US" sz="4250" dirty="0"/>
          </a:p>
        </p:txBody>
      </p:sp>
      <p:sp>
        <p:nvSpPr>
          <p:cNvPr id="5" name="Text 2"/>
          <p:cNvSpPr/>
          <p:nvPr/>
        </p:nvSpPr>
        <p:spPr>
          <a:xfrm>
            <a:off x="5210969" y="2674144"/>
            <a:ext cx="2984698" cy="257175"/>
          </a:xfrm>
          <a:prstGeom prst="rect">
            <a:avLst/>
          </a:prstGeom>
          <a:noFill/>
          <a:ln/>
        </p:spPr>
        <p:txBody>
          <a:bodyPr wrap="none" lIns="0" tIns="0" rIns="0" bIns="0" rtlCol="0" anchor="t"/>
          <a:lstStyle/>
          <a:p>
            <a:pPr algn="ctr">
              <a:lnSpc>
                <a:spcPts val="2000"/>
              </a:lnSpc>
            </a:pPr>
            <a:r>
              <a:rPr lang="en-US" sz="1583" b="1" dirty="0">
                <a:solidFill>
                  <a:srgbClr val="333F70"/>
                </a:solidFill>
                <a:latin typeface="Unbounded Bold" pitchFamily="34" charset="0"/>
                <a:ea typeface="Unbounded Bold" pitchFamily="34" charset="-122"/>
                <a:cs typeface="Unbounded Bold" pitchFamily="34" charset="-120"/>
              </a:rPr>
              <a:t>Immersive Experiences</a:t>
            </a:r>
            <a:endParaRPr lang="en-US" sz="1583" dirty="0"/>
          </a:p>
        </p:txBody>
      </p:sp>
      <p:sp>
        <p:nvSpPr>
          <p:cNvPr id="6" name="Text 3"/>
          <p:cNvSpPr/>
          <p:nvPr/>
        </p:nvSpPr>
        <p:spPr>
          <a:xfrm>
            <a:off x="5148263" y="3030042"/>
            <a:ext cx="3110210" cy="789980"/>
          </a:xfrm>
          <a:prstGeom prst="rect">
            <a:avLst/>
          </a:prstGeom>
          <a:noFill/>
          <a:ln/>
        </p:spPr>
        <p:txBody>
          <a:bodyPr wrap="square" lIns="0" tIns="0" rIns="0" bIns="0" rtlCol="0" anchor="t"/>
          <a:lstStyle/>
          <a:p>
            <a:pPr algn="ctr">
              <a:lnSpc>
                <a:spcPts val="2042"/>
              </a:lnSpc>
            </a:pPr>
            <a:r>
              <a:rPr lang="en-US" sz="1292" dirty="0">
                <a:solidFill>
                  <a:srgbClr val="333F70"/>
                </a:solidFill>
                <a:latin typeface="Open Sans" pitchFamily="34" charset="0"/>
                <a:ea typeface="Open Sans" pitchFamily="34" charset="-122"/>
                <a:cs typeface="Open Sans" pitchFamily="34" charset="-120"/>
              </a:rPr>
              <a:t>Virtual reality and augmented reality will continue to transform multimedia experiences.</a:t>
            </a:r>
            <a:endParaRPr lang="en-US" sz="1292" dirty="0"/>
          </a:p>
        </p:txBody>
      </p:sp>
      <p:sp>
        <p:nvSpPr>
          <p:cNvPr id="7" name="Text 4"/>
          <p:cNvSpPr/>
          <p:nvPr/>
        </p:nvSpPr>
        <p:spPr>
          <a:xfrm>
            <a:off x="8505429" y="1925142"/>
            <a:ext cx="3110309" cy="543322"/>
          </a:xfrm>
          <a:prstGeom prst="rect">
            <a:avLst/>
          </a:prstGeom>
          <a:noFill/>
          <a:ln/>
        </p:spPr>
        <p:txBody>
          <a:bodyPr wrap="none" lIns="0" tIns="0" rIns="0" bIns="0" rtlCol="0" anchor="t"/>
          <a:lstStyle/>
          <a:p>
            <a:pPr algn="ctr">
              <a:lnSpc>
                <a:spcPts val="4250"/>
              </a:lnSpc>
            </a:pPr>
            <a:r>
              <a:rPr lang="en-US" sz="4250" b="1" dirty="0">
                <a:solidFill>
                  <a:srgbClr val="333F70"/>
                </a:solidFill>
                <a:latin typeface="Unbounded Bold" pitchFamily="34" charset="0"/>
                <a:ea typeface="Unbounded Bold" pitchFamily="34" charset="-122"/>
                <a:cs typeface="Unbounded Bold" pitchFamily="34" charset="-120"/>
              </a:rPr>
              <a:t>2</a:t>
            </a:r>
            <a:endParaRPr lang="en-US" sz="4250" dirty="0"/>
          </a:p>
        </p:txBody>
      </p:sp>
      <p:sp>
        <p:nvSpPr>
          <p:cNvPr id="8" name="Text 5"/>
          <p:cNvSpPr/>
          <p:nvPr/>
        </p:nvSpPr>
        <p:spPr>
          <a:xfrm>
            <a:off x="8953699" y="2674144"/>
            <a:ext cx="2213669" cy="257175"/>
          </a:xfrm>
          <a:prstGeom prst="rect">
            <a:avLst/>
          </a:prstGeom>
          <a:noFill/>
          <a:ln/>
        </p:spPr>
        <p:txBody>
          <a:bodyPr wrap="none" lIns="0" tIns="0" rIns="0" bIns="0" rtlCol="0" anchor="t"/>
          <a:lstStyle/>
          <a:p>
            <a:pPr algn="ctr">
              <a:lnSpc>
                <a:spcPts val="2000"/>
              </a:lnSpc>
            </a:pPr>
            <a:r>
              <a:rPr lang="en-US" sz="1583" b="1" dirty="0">
                <a:solidFill>
                  <a:srgbClr val="333F70"/>
                </a:solidFill>
                <a:latin typeface="Unbounded Bold" pitchFamily="34" charset="0"/>
                <a:ea typeface="Unbounded Bold" pitchFamily="34" charset="-122"/>
                <a:cs typeface="Unbounded Bold" pitchFamily="34" charset="-120"/>
              </a:rPr>
              <a:t>AI-powered Tools</a:t>
            </a:r>
            <a:endParaRPr lang="en-US" sz="1583" dirty="0"/>
          </a:p>
        </p:txBody>
      </p:sp>
      <p:sp>
        <p:nvSpPr>
          <p:cNvPr id="9" name="Text 6"/>
          <p:cNvSpPr/>
          <p:nvPr/>
        </p:nvSpPr>
        <p:spPr>
          <a:xfrm>
            <a:off x="8505429" y="3030042"/>
            <a:ext cx="3110309" cy="789980"/>
          </a:xfrm>
          <a:prstGeom prst="rect">
            <a:avLst/>
          </a:prstGeom>
          <a:noFill/>
          <a:ln/>
        </p:spPr>
        <p:txBody>
          <a:bodyPr wrap="square" lIns="0" tIns="0" rIns="0" bIns="0" rtlCol="0" anchor="t"/>
          <a:lstStyle/>
          <a:p>
            <a:pPr algn="ctr">
              <a:lnSpc>
                <a:spcPts val="2042"/>
              </a:lnSpc>
            </a:pPr>
            <a:r>
              <a:rPr lang="en-US" sz="1292" dirty="0">
                <a:solidFill>
                  <a:srgbClr val="333F70"/>
                </a:solidFill>
                <a:latin typeface="Open Sans" pitchFamily="34" charset="0"/>
                <a:ea typeface="Open Sans" pitchFamily="34" charset="-122"/>
                <a:cs typeface="Open Sans" pitchFamily="34" charset="-120"/>
              </a:rPr>
              <a:t>Artificial intelligence will automate and enhance multimedia creation and editing processes.</a:t>
            </a:r>
            <a:endParaRPr lang="en-US" sz="1292" dirty="0"/>
          </a:p>
        </p:txBody>
      </p:sp>
      <p:sp>
        <p:nvSpPr>
          <p:cNvPr id="10" name="Text 7"/>
          <p:cNvSpPr/>
          <p:nvPr/>
        </p:nvSpPr>
        <p:spPr>
          <a:xfrm>
            <a:off x="5148263" y="4396184"/>
            <a:ext cx="3110210" cy="543322"/>
          </a:xfrm>
          <a:prstGeom prst="rect">
            <a:avLst/>
          </a:prstGeom>
          <a:noFill/>
          <a:ln/>
        </p:spPr>
        <p:txBody>
          <a:bodyPr wrap="none" lIns="0" tIns="0" rIns="0" bIns="0" rtlCol="0" anchor="t"/>
          <a:lstStyle/>
          <a:p>
            <a:pPr algn="ctr">
              <a:lnSpc>
                <a:spcPts val="4250"/>
              </a:lnSpc>
            </a:pPr>
            <a:r>
              <a:rPr lang="en-US" sz="4250" b="1" dirty="0">
                <a:solidFill>
                  <a:srgbClr val="333F70"/>
                </a:solidFill>
                <a:latin typeface="Unbounded Bold" pitchFamily="34" charset="0"/>
                <a:ea typeface="Unbounded Bold" pitchFamily="34" charset="-122"/>
                <a:cs typeface="Unbounded Bold" pitchFamily="34" charset="-120"/>
              </a:rPr>
              <a:t>3</a:t>
            </a:r>
            <a:endParaRPr lang="en-US" sz="4250" dirty="0"/>
          </a:p>
        </p:txBody>
      </p:sp>
      <p:sp>
        <p:nvSpPr>
          <p:cNvPr id="11" name="Text 8"/>
          <p:cNvSpPr/>
          <p:nvPr/>
        </p:nvSpPr>
        <p:spPr>
          <a:xfrm>
            <a:off x="5309394" y="5145187"/>
            <a:ext cx="2787948" cy="257175"/>
          </a:xfrm>
          <a:prstGeom prst="rect">
            <a:avLst/>
          </a:prstGeom>
          <a:noFill/>
          <a:ln/>
        </p:spPr>
        <p:txBody>
          <a:bodyPr wrap="none" lIns="0" tIns="0" rIns="0" bIns="0" rtlCol="0" anchor="t"/>
          <a:lstStyle/>
          <a:p>
            <a:pPr algn="ctr">
              <a:lnSpc>
                <a:spcPts val="2000"/>
              </a:lnSpc>
            </a:pPr>
            <a:r>
              <a:rPr lang="en-US" sz="1583" b="1" dirty="0">
                <a:solidFill>
                  <a:srgbClr val="333F70"/>
                </a:solidFill>
                <a:latin typeface="Unbounded Bold" pitchFamily="34" charset="0"/>
                <a:ea typeface="Unbounded Bold" pitchFamily="34" charset="-122"/>
                <a:cs typeface="Unbounded Bold" pitchFamily="34" charset="-120"/>
              </a:rPr>
              <a:t>Personalized Content</a:t>
            </a:r>
            <a:endParaRPr lang="en-US" sz="1583" dirty="0"/>
          </a:p>
        </p:txBody>
      </p:sp>
      <p:sp>
        <p:nvSpPr>
          <p:cNvPr id="12" name="Text 9"/>
          <p:cNvSpPr/>
          <p:nvPr/>
        </p:nvSpPr>
        <p:spPr>
          <a:xfrm>
            <a:off x="5148263" y="5501084"/>
            <a:ext cx="3110210" cy="789980"/>
          </a:xfrm>
          <a:prstGeom prst="rect">
            <a:avLst/>
          </a:prstGeom>
          <a:noFill/>
          <a:ln/>
        </p:spPr>
        <p:txBody>
          <a:bodyPr wrap="square" lIns="0" tIns="0" rIns="0" bIns="0" rtlCol="0" anchor="t"/>
          <a:lstStyle/>
          <a:p>
            <a:pPr algn="ctr">
              <a:lnSpc>
                <a:spcPts val="2042"/>
              </a:lnSpc>
            </a:pPr>
            <a:r>
              <a:rPr lang="en-US" sz="1292" dirty="0">
                <a:solidFill>
                  <a:srgbClr val="333F70"/>
                </a:solidFill>
                <a:latin typeface="Open Sans" pitchFamily="34" charset="0"/>
                <a:ea typeface="Open Sans" pitchFamily="34" charset="-122"/>
                <a:cs typeface="Open Sans" pitchFamily="34" charset="-120"/>
              </a:rPr>
              <a:t>Multimedia content will become more personalized and tailored to individual preferences.</a:t>
            </a:r>
            <a:endParaRPr lang="en-US" sz="1292" dirty="0"/>
          </a:p>
        </p:txBody>
      </p:sp>
      <p:sp>
        <p:nvSpPr>
          <p:cNvPr id="13" name="Text 10"/>
          <p:cNvSpPr/>
          <p:nvPr/>
        </p:nvSpPr>
        <p:spPr>
          <a:xfrm>
            <a:off x="8505429" y="4396184"/>
            <a:ext cx="3110309" cy="543322"/>
          </a:xfrm>
          <a:prstGeom prst="rect">
            <a:avLst/>
          </a:prstGeom>
          <a:noFill/>
          <a:ln/>
        </p:spPr>
        <p:txBody>
          <a:bodyPr wrap="none" lIns="0" tIns="0" rIns="0" bIns="0" rtlCol="0" anchor="t"/>
          <a:lstStyle/>
          <a:p>
            <a:pPr algn="ctr">
              <a:lnSpc>
                <a:spcPts val="4250"/>
              </a:lnSpc>
            </a:pPr>
            <a:r>
              <a:rPr lang="en-US" sz="4250" b="1" dirty="0">
                <a:solidFill>
                  <a:srgbClr val="333F70"/>
                </a:solidFill>
                <a:latin typeface="Unbounded Bold" pitchFamily="34" charset="0"/>
                <a:ea typeface="Unbounded Bold" pitchFamily="34" charset="-122"/>
                <a:cs typeface="Unbounded Bold" pitchFamily="34" charset="-120"/>
              </a:rPr>
              <a:t>4</a:t>
            </a:r>
            <a:endParaRPr lang="en-US" sz="4250" dirty="0"/>
          </a:p>
        </p:txBody>
      </p:sp>
      <p:sp>
        <p:nvSpPr>
          <p:cNvPr id="14" name="Text 11"/>
          <p:cNvSpPr/>
          <p:nvPr/>
        </p:nvSpPr>
        <p:spPr>
          <a:xfrm>
            <a:off x="8582124" y="5145187"/>
            <a:ext cx="2956918" cy="257175"/>
          </a:xfrm>
          <a:prstGeom prst="rect">
            <a:avLst/>
          </a:prstGeom>
          <a:noFill/>
          <a:ln/>
        </p:spPr>
        <p:txBody>
          <a:bodyPr wrap="none" lIns="0" tIns="0" rIns="0" bIns="0" rtlCol="0" anchor="t"/>
          <a:lstStyle/>
          <a:p>
            <a:pPr algn="ctr">
              <a:lnSpc>
                <a:spcPts val="2000"/>
              </a:lnSpc>
            </a:pPr>
            <a:r>
              <a:rPr lang="en-US" sz="1583" b="1" dirty="0">
                <a:solidFill>
                  <a:srgbClr val="333F70"/>
                </a:solidFill>
                <a:latin typeface="Unbounded Bold" pitchFamily="34" charset="0"/>
                <a:ea typeface="Unbounded Bold" pitchFamily="34" charset="-122"/>
                <a:cs typeface="Unbounded Bold" pitchFamily="34" charset="-120"/>
              </a:rPr>
              <a:t>Ethical Considerations</a:t>
            </a:r>
            <a:endParaRPr lang="en-US" sz="1583" dirty="0"/>
          </a:p>
        </p:txBody>
      </p:sp>
      <p:sp>
        <p:nvSpPr>
          <p:cNvPr id="15" name="Text 12"/>
          <p:cNvSpPr/>
          <p:nvPr/>
        </p:nvSpPr>
        <p:spPr>
          <a:xfrm>
            <a:off x="8505429" y="5501084"/>
            <a:ext cx="3110309" cy="789980"/>
          </a:xfrm>
          <a:prstGeom prst="rect">
            <a:avLst/>
          </a:prstGeom>
          <a:noFill/>
          <a:ln/>
        </p:spPr>
        <p:txBody>
          <a:bodyPr wrap="square" lIns="0" tIns="0" rIns="0" bIns="0" rtlCol="0" anchor="t"/>
          <a:lstStyle/>
          <a:p>
            <a:pPr algn="ctr">
              <a:lnSpc>
                <a:spcPts val="2042"/>
              </a:lnSpc>
            </a:pPr>
            <a:r>
              <a:rPr lang="en-US" sz="1292" dirty="0">
                <a:solidFill>
                  <a:srgbClr val="333F70"/>
                </a:solidFill>
                <a:latin typeface="Open Sans" pitchFamily="34" charset="0"/>
                <a:ea typeface="Open Sans" pitchFamily="34" charset="-122"/>
                <a:cs typeface="Open Sans" pitchFamily="34" charset="-120"/>
              </a:rPr>
              <a:t>Ethical considerations regarding data privacy, accessibility, and responsible use will become increasingly important.</a:t>
            </a:r>
            <a:endParaRPr lang="en-US" sz="1292" dirty="0"/>
          </a:p>
        </p:txBody>
      </p:sp>
      <p:sp>
        <p:nvSpPr>
          <p:cNvPr id="16" name="Rectangle 15">
            <a:extLst>
              <a:ext uri="{FF2B5EF4-FFF2-40B4-BE49-F238E27FC236}">
                <a16:creationId xmlns:a16="http://schemas.microsoft.com/office/drawing/2014/main" id="{295A25FE-324A-4015-8F47-5A64D756B1F4}"/>
              </a:ext>
            </a:extLst>
          </p:cNvPr>
          <p:cNvSpPr/>
          <p:nvPr/>
        </p:nvSpPr>
        <p:spPr>
          <a:xfrm>
            <a:off x="10702636" y="6378080"/>
            <a:ext cx="1489364" cy="401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341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431515"/>
            <a:ext cx="7772400" cy="184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03</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Data Compression</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Create and manage multimedia presentations.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Apply data compression techniques for multimedia</a:t>
            </a:r>
            <a:r>
              <a:rPr lang="en-US" sz="1600" dirty="0"/>
              <a:t>.</a:t>
            </a:r>
            <a:endParaRPr lang="en-GB" sz="1600" dirty="0"/>
          </a:p>
          <a:p>
            <a:pPr algn="ct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r>
              <a:rPr lang="en-GB" altLang="en-US" sz="1588" dirty="0"/>
            </a:br>
            <a:endParaRPr lang="en-GB" altLang="en-US" sz="1588" dirty="0"/>
          </a:p>
        </p:txBody>
      </p:sp>
    </p:spTree>
    <p:extLst>
      <p:ext uri="{BB962C8B-B14F-4D97-AF65-F5344CB8AC3E}">
        <p14:creationId xmlns:p14="http://schemas.microsoft.com/office/powerpoint/2010/main" val="1450175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t>Asynchronous</a:t>
            </a:r>
            <a:r>
              <a:rPr spc="-200" dirty="0"/>
              <a:t> </a:t>
            </a:r>
            <a:r>
              <a:rPr dirty="0"/>
              <a:t>data</a:t>
            </a:r>
            <a:r>
              <a:rPr spc="-160" dirty="0"/>
              <a:t> </a:t>
            </a:r>
            <a:r>
              <a:rPr spc="-10" dirty="0"/>
              <a:t>transmission</a:t>
            </a:r>
          </a:p>
        </p:txBody>
      </p:sp>
      <p:grpSp>
        <p:nvGrpSpPr>
          <p:cNvPr id="3" name="object 3"/>
          <p:cNvGrpSpPr/>
          <p:nvPr/>
        </p:nvGrpSpPr>
        <p:grpSpPr>
          <a:xfrm>
            <a:off x="2602992" y="1690116"/>
            <a:ext cx="6986270" cy="4101465"/>
            <a:chOff x="2602992" y="1690116"/>
            <a:chExt cx="6986270" cy="4101465"/>
          </a:xfrm>
        </p:grpSpPr>
        <p:pic>
          <p:nvPicPr>
            <p:cNvPr id="4" name="object 4"/>
            <p:cNvPicPr/>
            <p:nvPr/>
          </p:nvPicPr>
          <p:blipFill>
            <a:blip r:embed="rId2" cstate="print"/>
            <a:stretch>
              <a:fillRect/>
            </a:stretch>
          </p:blipFill>
          <p:spPr>
            <a:xfrm>
              <a:off x="2602992" y="2366772"/>
              <a:ext cx="6986016" cy="3424428"/>
            </a:xfrm>
            <a:prstGeom prst="rect">
              <a:avLst/>
            </a:prstGeom>
          </p:spPr>
        </p:pic>
        <p:pic>
          <p:nvPicPr>
            <p:cNvPr id="5" name="object 5"/>
            <p:cNvPicPr/>
            <p:nvPr/>
          </p:nvPicPr>
          <p:blipFill>
            <a:blip r:embed="rId2" cstate="print"/>
            <a:stretch>
              <a:fillRect/>
            </a:stretch>
          </p:blipFill>
          <p:spPr>
            <a:xfrm>
              <a:off x="2602992" y="1690116"/>
              <a:ext cx="6986016" cy="3424428"/>
            </a:xfrm>
            <a:prstGeom prst="rect">
              <a:avLst/>
            </a:prstGeom>
          </p:spPr>
        </p:pic>
      </p:grpSp>
      <p:sp>
        <p:nvSpPr>
          <p:cNvPr id="7" name="Footer Placeholder 6">
            <a:extLst>
              <a:ext uri="{FF2B5EF4-FFF2-40B4-BE49-F238E27FC236}">
                <a16:creationId xmlns:a16="http://schemas.microsoft.com/office/drawing/2014/main" id="{C02DAE0B-E8F3-4DB3-948A-4B1472D4C99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16355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49860">
              <a:lnSpc>
                <a:spcPct val="100000"/>
              </a:lnSpc>
              <a:spcBef>
                <a:spcPts val="105"/>
              </a:spcBef>
            </a:pPr>
            <a:r>
              <a:rPr dirty="0"/>
              <a:t>Synchronous</a:t>
            </a:r>
            <a:r>
              <a:rPr spc="-175" dirty="0"/>
              <a:t> </a:t>
            </a:r>
            <a:r>
              <a:rPr dirty="0"/>
              <a:t>data</a:t>
            </a:r>
            <a:r>
              <a:rPr spc="-145" dirty="0"/>
              <a:t> </a:t>
            </a:r>
            <a:r>
              <a:rPr spc="-10" dirty="0"/>
              <a:t>transmission</a:t>
            </a:r>
          </a:p>
        </p:txBody>
      </p:sp>
      <p:pic>
        <p:nvPicPr>
          <p:cNvPr id="3" name="object 3"/>
          <p:cNvPicPr/>
          <p:nvPr/>
        </p:nvPicPr>
        <p:blipFill>
          <a:blip r:embed="rId2" cstate="print"/>
          <a:stretch>
            <a:fillRect/>
          </a:stretch>
        </p:blipFill>
        <p:spPr>
          <a:xfrm>
            <a:off x="1164336" y="2632362"/>
            <a:ext cx="9541764" cy="2886041"/>
          </a:xfrm>
          <a:prstGeom prst="rect">
            <a:avLst/>
          </a:prstGeom>
        </p:spPr>
      </p:pic>
      <p:sp>
        <p:nvSpPr>
          <p:cNvPr id="5" name="Footer Placeholder 4">
            <a:extLst>
              <a:ext uri="{FF2B5EF4-FFF2-40B4-BE49-F238E27FC236}">
                <a16:creationId xmlns:a16="http://schemas.microsoft.com/office/drawing/2014/main" id="{F283F928-83BA-42AE-A375-97EC837E109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478460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9941" y="10109"/>
            <a:ext cx="2679700" cy="635000"/>
          </a:xfrm>
          <a:prstGeom prst="rect">
            <a:avLst/>
          </a:prstGeom>
        </p:spPr>
        <p:txBody>
          <a:bodyPr vert="horz" wrap="square" lIns="0" tIns="12065" rIns="0" bIns="0" rtlCol="0">
            <a:spAutoFit/>
          </a:bodyPr>
          <a:lstStyle/>
          <a:p>
            <a:pPr marL="12700">
              <a:lnSpc>
                <a:spcPct val="100000"/>
              </a:lnSpc>
              <a:spcBef>
                <a:spcPts val="95"/>
              </a:spcBef>
            </a:pPr>
            <a:r>
              <a:rPr sz="4000" spc="-10" dirty="0"/>
              <a:t>Compression</a:t>
            </a:r>
            <a:endParaRPr sz="4000"/>
          </a:p>
        </p:txBody>
      </p:sp>
      <p:sp>
        <p:nvSpPr>
          <p:cNvPr id="3" name="object 3"/>
          <p:cNvSpPr txBox="1"/>
          <p:nvPr/>
        </p:nvSpPr>
        <p:spPr>
          <a:xfrm>
            <a:off x="1145539" y="646557"/>
            <a:ext cx="10131425" cy="5212080"/>
          </a:xfrm>
          <a:prstGeom prst="rect">
            <a:avLst/>
          </a:prstGeom>
        </p:spPr>
        <p:txBody>
          <a:bodyPr vert="horz" wrap="square" lIns="0" tIns="57785" rIns="0" bIns="0" rtlCol="0">
            <a:spAutoFit/>
          </a:bodyPr>
          <a:lstStyle/>
          <a:p>
            <a:pPr marL="241300" marR="5080" indent="-229235" algn="just">
              <a:lnSpc>
                <a:spcPts val="2810"/>
              </a:lnSpc>
              <a:spcBef>
                <a:spcPts val="455"/>
              </a:spcBef>
              <a:buFont typeface="Arial MT"/>
              <a:buChar char="•"/>
              <a:tabLst>
                <a:tab pos="241300" algn="l"/>
              </a:tabLst>
            </a:pPr>
            <a:r>
              <a:rPr sz="2600" dirty="0">
                <a:latin typeface="Times New Roman"/>
                <a:cs typeface="Times New Roman"/>
              </a:rPr>
              <a:t>Compression</a:t>
            </a:r>
            <a:r>
              <a:rPr sz="2600" spc="355" dirty="0">
                <a:latin typeface="Times New Roman"/>
                <a:cs typeface="Times New Roman"/>
              </a:rPr>
              <a:t> </a:t>
            </a:r>
            <a:r>
              <a:rPr sz="2600" dirty="0">
                <a:latin typeface="Times New Roman"/>
                <a:cs typeface="Times New Roman"/>
              </a:rPr>
              <a:t>is</a:t>
            </a:r>
            <a:r>
              <a:rPr sz="2600" spc="350" dirty="0">
                <a:latin typeface="Times New Roman"/>
                <a:cs typeface="Times New Roman"/>
              </a:rPr>
              <a:t> </a:t>
            </a:r>
            <a:r>
              <a:rPr sz="2600" dirty="0">
                <a:latin typeface="Times New Roman"/>
                <a:cs typeface="Times New Roman"/>
              </a:rPr>
              <a:t>a</a:t>
            </a:r>
            <a:r>
              <a:rPr sz="2600" spc="350" dirty="0">
                <a:latin typeface="Times New Roman"/>
                <a:cs typeface="Times New Roman"/>
              </a:rPr>
              <a:t> </a:t>
            </a:r>
            <a:r>
              <a:rPr sz="2600" dirty="0">
                <a:latin typeface="Times New Roman"/>
                <a:cs typeface="Times New Roman"/>
              </a:rPr>
              <a:t>process</a:t>
            </a:r>
            <a:r>
              <a:rPr sz="2600" spc="340" dirty="0">
                <a:latin typeface="Times New Roman"/>
                <a:cs typeface="Times New Roman"/>
              </a:rPr>
              <a:t> </a:t>
            </a:r>
            <a:r>
              <a:rPr sz="2600" dirty="0">
                <a:latin typeface="Times New Roman"/>
                <a:cs typeface="Times New Roman"/>
              </a:rPr>
              <a:t>that</a:t>
            </a:r>
            <a:r>
              <a:rPr sz="2600" spc="350" dirty="0">
                <a:latin typeface="Times New Roman"/>
                <a:cs typeface="Times New Roman"/>
              </a:rPr>
              <a:t> </a:t>
            </a:r>
            <a:r>
              <a:rPr sz="2600" dirty="0">
                <a:latin typeface="Times New Roman"/>
                <a:cs typeface="Times New Roman"/>
              </a:rPr>
              <a:t>creates</a:t>
            </a:r>
            <a:r>
              <a:rPr sz="2600" spc="350" dirty="0">
                <a:latin typeface="Times New Roman"/>
                <a:cs typeface="Times New Roman"/>
              </a:rPr>
              <a:t> </a:t>
            </a:r>
            <a:r>
              <a:rPr sz="2600" dirty="0">
                <a:latin typeface="Times New Roman"/>
                <a:cs typeface="Times New Roman"/>
              </a:rPr>
              <a:t>a</a:t>
            </a:r>
            <a:r>
              <a:rPr sz="2600" spc="350" dirty="0">
                <a:latin typeface="Times New Roman"/>
                <a:cs typeface="Times New Roman"/>
              </a:rPr>
              <a:t> </a:t>
            </a:r>
            <a:r>
              <a:rPr sz="2600" dirty="0">
                <a:latin typeface="Times New Roman"/>
                <a:cs typeface="Times New Roman"/>
              </a:rPr>
              <a:t>compact</a:t>
            </a:r>
            <a:r>
              <a:rPr sz="2600" spc="345" dirty="0">
                <a:latin typeface="Times New Roman"/>
                <a:cs typeface="Times New Roman"/>
              </a:rPr>
              <a:t> </a:t>
            </a:r>
            <a:r>
              <a:rPr sz="2600" dirty="0">
                <a:latin typeface="Times New Roman"/>
                <a:cs typeface="Times New Roman"/>
              </a:rPr>
              <a:t>data</a:t>
            </a:r>
            <a:r>
              <a:rPr sz="2600" spc="350" dirty="0">
                <a:latin typeface="Times New Roman"/>
                <a:cs typeface="Times New Roman"/>
              </a:rPr>
              <a:t> </a:t>
            </a:r>
            <a:r>
              <a:rPr sz="2600" dirty="0">
                <a:latin typeface="Times New Roman"/>
                <a:cs typeface="Times New Roman"/>
              </a:rPr>
              <a:t>representation</a:t>
            </a:r>
            <a:r>
              <a:rPr sz="2600" spc="370" dirty="0">
                <a:latin typeface="Times New Roman"/>
                <a:cs typeface="Times New Roman"/>
              </a:rPr>
              <a:t> </a:t>
            </a:r>
            <a:r>
              <a:rPr sz="2600" spc="-25" dirty="0">
                <a:latin typeface="Times New Roman"/>
                <a:cs typeface="Times New Roman"/>
              </a:rPr>
              <a:t>for </a:t>
            </a:r>
            <a:r>
              <a:rPr sz="2600" dirty="0">
                <a:latin typeface="Times New Roman"/>
                <a:cs typeface="Times New Roman"/>
              </a:rPr>
              <a:t>storage</a:t>
            </a:r>
            <a:r>
              <a:rPr sz="2600" spc="-50" dirty="0">
                <a:latin typeface="Times New Roman"/>
                <a:cs typeface="Times New Roman"/>
              </a:rPr>
              <a:t> </a:t>
            </a:r>
            <a:r>
              <a:rPr sz="2600" dirty="0">
                <a:latin typeface="Times New Roman"/>
                <a:cs typeface="Times New Roman"/>
              </a:rPr>
              <a:t>and</a:t>
            </a:r>
            <a:r>
              <a:rPr sz="2600" spc="-50" dirty="0">
                <a:latin typeface="Times New Roman"/>
                <a:cs typeface="Times New Roman"/>
              </a:rPr>
              <a:t> </a:t>
            </a:r>
            <a:r>
              <a:rPr sz="2600" dirty="0">
                <a:latin typeface="Times New Roman"/>
                <a:cs typeface="Times New Roman"/>
              </a:rPr>
              <a:t>transmission</a:t>
            </a:r>
            <a:r>
              <a:rPr sz="2600" spc="-15" dirty="0">
                <a:latin typeface="Times New Roman"/>
                <a:cs typeface="Times New Roman"/>
              </a:rPr>
              <a:t> </a:t>
            </a:r>
            <a:r>
              <a:rPr sz="2600" spc="-10" dirty="0">
                <a:latin typeface="Times New Roman"/>
                <a:cs typeface="Times New Roman"/>
              </a:rPr>
              <a:t>purposes.</a:t>
            </a:r>
            <a:endParaRPr sz="2600">
              <a:latin typeface="Times New Roman"/>
              <a:cs typeface="Times New Roman"/>
            </a:endParaRPr>
          </a:p>
          <a:p>
            <a:pPr marL="241300" marR="6985" indent="-229235" algn="just">
              <a:lnSpc>
                <a:spcPts val="2810"/>
              </a:lnSpc>
              <a:spcBef>
                <a:spcPts val="1005"/>
              </a:spcBef>
              <a:buFont typeface="Arial MT"/>
              <a:buChar char="•"/>
              <a:tabLst>
                <a:tab pos="241300" algn="l"/>
              </a:tabLst>
            </a:pPr>
            <a:r>
              <a:rPr sz="2600" dirty="0">
                <a:latin typeface="Times New Roman"/>
                <a:cs typeface="Times New Roman"/>
              </a:rPr>
              <a:t>Image</a:t>
            </a:r>
            <a:r>
              <a:rPr sz="2600" spc="125" dirty="0">
                <a:latin typeface="Times New Roman"/>
                <a:cs typeface="Times New Roman"/>
              </a:rPr>
              <a:t> </a:t>
            </a:r>
            <a:r>
              <a:rPr sz="2600" dirty="0">
                <a:latin typeface="Times New Roman"/>
                <a:cs typeface="Times New Roman"/>
              </a:rPr>
              <a:t>compression</a:t>
            </a:r>
            <a:r>
              <a:rPr sz="2600" spc="140" dirty="0">
                <a:latin typeface="Times New Roman"/>
                <a:cs typeface="Times New Roman"/>
              </a:rPr>
              <a:t> </a:t>
            </a:r>
            <a:r>
              <a:rPr sz="2600" dirty="0">
                <a:latin typeface="Times New Roman"/>
                <a:cs typeface="Times New Roman"/>
              </a:rPr>
              <a:t>methods</a:t>
            </a:r>
            <a:r>
              <a:rPr sz="2600" spc="130" dirty="0">
                <a:latin typeface="Times New Roman"/>
                <a:cs typeface="Times New Roman"/>
              </a:rPr>
              <a:t> </a:t>
            </a:r>
            <a:r>
              <a:rPr sz="2600" dirty="0">
                <a:latin typeface="Times New Roman"/>
                <a:cs typeface="Times New Roman"/>
              </a:rPr>
              <a:t>rely</a:t>
            </a:r>
            <a:r>
              <a:rPr sz="2600" spc="135" dirty="0">
                <a:latin typeface="Times New Roman"/>
                <a:cs typeface="Times New Roman"/>
              </a:rPr>
              <a:t> </a:t>
            </a:r>
            <a:r>
              <a:rPr sz="2600" dirty="0">
                <a:latin typeface="Times New Roman"/>
                <a:cs typeface="Times New Roman"/>
              </a:rPr>
              <a:t>upon</a:t>
            </a:r>
            <a:r>
              <a:rPr sz="2600" spc="135" dirty="0">
                <a:latin typeface="Times New Roman"/>
                <a:cs typeface="Times New Roman"/>
              </a:rPr>
              <a:t> </a:t>
            </a:r>
            <a:r>
              <a:rPr sz="2600" dirty="0">
                <a:latin typeface="Times New Roman"/>
                <a:cs typeface="Times New Roman"/>
              </a:rPr>
              <a:t>the</a:t>
            </a:r>
            <a:r>
              <a:rPr sz="2600" spc="125" dirty="0">
                <a:latin typeface="Times New Roman"/>
                <a:cs typeface="Times New Roman"/>
              </a:rPr>
              <a:t> </a:t>
            </a:r>
            <a:r>
              <a:rPr sz="2600" dirty="0">
                <a:latin typeface="Times New Roman"/>
                <a:cs typeface="Times New Roman"/>
              </a:rPr>
              <a:t>removal</a:t>
            </a:r>
            <a:r>
              <a:rPr sz="2600" spc="130" dirty="0">
                <a:latin typeface="Times New Roman"/>
                <a:cs typeface="Times New Roman"/>
              </a:rPr>
              <a:t> </a:t>
            </a:r>
            <a:r>
              <a:rPr sz="2600" dirty="0">
                <a:latin typeface="Times New Roman"/>
                <a:cs typeface="Times New Roman"/>
              </a:rPr>
              <a:t>of</a:t>
            </a:r>
            <a:r>
              <a:rPr sz="2600" spc="135" dirty="0">
                <a:latin typeface="Times New Roman"/>
                <a:cs typeface="Times New Roman"/>
              </a:rPr>
              <a:t> </a:t>
            </a:r>
            <a:r>
              <a:rPr sz="2600" dirty="0">
                <a:latin typeface="Times New Roman"/>
                <a:cs typeface="Times New Roman"/>
              </a:rPr>
              <a:t>information</a:t>
            </a:r>
            <a:r>
              <a:rPr sz="2600" spc="130" dirty="0">
                <a:latin typeface="Times New Roman"/>
                <a:cs typeface="Times New Roman"/>
              </a:rPr>
              <a:t> </a:t>
            </a:r>
            <a:r>
              <a:rPr sz="2600" spc="-10" dirty="0">
                <a:latin typeface="Times New Roman"/>
                <a:cs typeface="Times New Roman"/>
              </a:rPr>
              <a:t>within </a:t>
            </a:r>
            <a:r>
              <a:rPr sz="2600" dirty="0">
                <a:latin typeface="Times New Roman"/>
                <a:cs typeface="Times New Roman"/>
              </a:rPr>
              <a:t>images</a:t>
            </a:r>
            <a:r>
              <a:rPr sz="2600" spc="-15" dirty="0">
                <a:latin typeface="Times New Roman"/>
                <a:cs typeface="Times New Roman"/>
              </a:rPr>
              <a:t> </a:t>
            </a:r>
            <a:r>
              <a:rPr sz="2600" dirty="0">
                <a:latin typeface="Times New Roman"/>
                <a:cs typeface="Times New Roman"/>
              </a:rPr>
              <a:t>to</a:t>
            </a:r>
            <a:r>
              <a:rPr sz="2600" spc="-10" dirty="0">
                <a:latin typeface="Times New Roman"/>
                <a:cs typeface="Times New Roman"/>
              </a:rPr>
              <a:t> </a:t>
            </a:r>
            <a:r>
              <a:rPr sz="2600" dirty="0">
                <a:latin typeface="Times New Roman"/>
                <a:cs typeface="Times New Roman"/>
              </a:rPr>
              <a:t>reduce</a:t>
            </a:r>
            <a:r>
              <a:rPr sz="2600" spc="-40" dirty="0">
                <a:latin typeface="Times New Roman"/>
                <a:cs typeface="Times New Roman"/>
              </a:rPr>
              <a:t> </a:t>
            </a:r>
            <a:r>
              <a:rPr sz="2600" dirty="0">
                <a:latin typeface="Times New Roman"/>
                <a:cs typeface="Times New Roman"/>
              </a:rPr>
              <a:t>the</a:t>
            </a:r>
            <a:r>
              <a:rPr sz="2600" spc="-15" dirty="0">
                <a:latin typeface="Times New Roman"/>
                <a:cs typeface="Times New Roman"/>
              </a:rPr>
              <a:t> </a:t>
            </a:r>
            <a:r>
              <a:rPr sz="2600" dirty="0">
                <a:latin typeface="Times New Roman"/>
                <a:cs typeface="Times New Roman"/>
              </a:rPr>
              <a:t>amount</a:t>
            </a:r>
            <a:r>
              <a:rPr sz="2600" spc="-25" dirty="0">
                <a:latin typeface="Times New Roman"/>
                <a:cs typeface="Times New Roman"/>
              </a:rPr>
              <a:t> </a:t>
            </a:r>
            <a:r>
              <a:rPr sz="2600" dirty="0">
                <a:latin typeface="Times New Roman"/>
                <a:cs typeface="Times New Roman"/>
              </a:rPr>
              <a:t>of</a:t>
            </a:r>
            <a:r>
              <a:rPr sz="2600" spc="-30" dirty="0">
                <a:latin typeface="Times New Roman"/>
                <a:cs typeface="Times New Roman"/>
              </a:rPr>
              <a:t> </a:t>
            </a:r>
            <a:r>
              <a:rPr sz="2600" dirty="0">
                <a:latin typeface="Times New Roman"/>
                <a:cs typeface="Times New Roman"/>
              </a:rPr>
              <a:t>data</a:t>
            </a:r>
            <a:r>
              <a:rPr sz="2600" spc="-25" dirty="0">
                <a:latin typeface="Times New Roman"/>
                <a:cs typeface="Times New Roman"/>
              </a:rPr>
              <a:t> </a:t>
            </a:r>
            <a:r>
              <a:rPr sz="2600" dirty="0">
                <a:latin typeface="Times New Roman"/>
                <a:cs typeface="Times New Roman"/>
              </a:rPr>
              <a:t>necessary</a:t>
            </a:r>
            <a:r>
              <a:rPr sz="2600" spc="-20" dirty="0">
                <a:latin typeface="Times New Roman"/>
                <a:cs typeface="Times New Roman"/>
              </a:rPr>
              <a:t> </a:t>
            </a:r>
            <a:r>
              <a:rPr sz="2600" dirty="0">
                <a:latin typeface="Times New Roman"/>
                <a:cs typeface="Times New Roman"/>
              </a:rPr>
              <a:t>to</a:t>
            </a:r>
            <a:r>
              <a:rPr sz="2600" spc="-20" dirty="0">
                <a:latin typeface="Times New Roman"/>
                <a:cs typeface="Times New Roman"/>
              </a:rPr>
              <a:t> </a:t>
            </a:r>
            <a:r>
              <a:rPr sz="2600" dirty="0">
                <a:latin typeface="Times New Roman"/>
                <a:cs typeface="Times New Roman"/>
              </a:rPr>
              <a:t>represent</a:t>
            </a:r>
            <a:r>
              <a:rPr sz="2600" spc="-20" dirty="0">
                <a:latin typeface="Times New Roman"/>
                <a:cs typeface="Times New Roman"/>
              </a:rPr>
              <a:t> </a:t>
            </a:r>
            <a:r>
              <a:rPr sz="2600" spc="-10" dirty="0">
                <a:latin typeface="Times New Roman"/>
                <a:cs typeface="Times New Roman"/>
              </a:rPr>
              <a:t>them.</a:t>
            </a:r>
            <a:endParaRPr sz="2600">
              <a:latin typeface="Times New Roman"/>
              <a:cs typeface="Times New Roman"/>
            </a:endParaRPr>
          </a:p>
          <a:p>
            <a:pPr marL="241300" marR="6350" indent="-229235" algn="just">
              <a:lnSpc>
                <a:spcPts val="2810"/>
              </a:lnSpc>
              <a:spcBef>
                <a:spcPts val="995"/>
              </a:spcBef>
              <a:buFont typeface="Arial MT"/>
              <a:buChar char="•"/>
              <a:tabLst>
                <a:tab pos="241300" algn="l"/>
              </a:tabLst>
            </a:pPr>
            <a:r>
              <a:rPr sz="2600" dirty="0">
                <a:latin typeface="Times New Roman"/>
                <a:cs typeface="Times New Roman"/>
              </a:rPr>
              <a:t>The</a:t>
            </a:r>
            <a:r>
              <a:rPr sz="2600" spc="484" dirty="0">
                <a:latin typeface="Times New Roman"/>
                <a:cs typeface="Times New Roman"/>
              </a:rPr>
              <a:t> </a:t>
            </a:r>
            <a:r>
              <a:rPr sz="2600" dirty="0">
                <a:latin typeface="Times New Roman"/>
                <a:cs typeface="Times New Roman"/>
              </a:rPr>
              <a:t>information</a:t>
            </a:r>
            <a:r>
              <a:rPr sz="2600" spc="505" dirty="0">
                <a:latin typeface="Times New Roman"/>
                <a:cs typeface="Times New Roman"/>
              </a:rPr>
              <a:t> </a:t>
            </a:r>
            <a:r>
              <a:rPr sz="2600" dirty="0">
                <a:latin typeface="Times New Roman"/>
                <a:cs typeface="Times New Roman"/>
              </a:rPr>
              <a:t>to</a:t>
            </a:r>
            <a:r>
              <a:rPr sz="2600" spc="505" dirty="0">
                <a:latin typeface="Times New Roman"/>
                <a:cs typeface="Times New Roman"/>
              </a:rPr>
              <a:t> </a:t>
            </a:r>
            <a:r>
              <a:rPr sz="2600" dirty="0">
                <a:latin typeface="Times New Roman"/>
                <a:cs typeface="Times New Roman"/>
              </a:rPr>
              <a:t>be</a:t>
            </a:r>
            <a:r>
              <a:rPr sz="2600" spc="480" dirty="0">
                <a:latin typeface="Times New Roman"/>
                <a:cs typeface="Times New Roman"/>
              </a:rPr>
              <a:t> </a:t>
            </a:r>
            <a:r>
              <a:rPr sz="2600" dirty="0">
                <a:latin typeface="Times New Roman"/>
                <a:cs typeface="Times New Roman"/>
              </a:rPr>
              <a:t>removed</a:t>
            </a:r>
            <a:r>
              <a:rPr sz="2600" spc="505" dirty="0">
                <a:latin typeface="Times New Roman"/>
                <a:cs typeface="Times New Roman"/>
              </a:rPr>
              <a:t> </a:t>
            </a:r>
            <a:r>
              <a:rPr sz="2600" dirty="0">
                <a:latin typeface="Times New Roman"/>
                <a:cs typeface="Times New Roman"/>
              </a:rPr>
              <a:t>is</a:t>
            </a:r>
            <a:r>
              <a:rPr sz="2600" spc="490" dirty="0">
                <a:latin typeface="Times New Roman"/>
                <a:cs typeface="Times New Roman"/>
              </a:rPr>
              <a:t> </a:t>
            </a:r>
            <a:r>
              <a:rPr sz="2600" dirty="0">
                <a:latin typeface="Times New Roman"/>
                <a:cs typeface="Times New Roman"/>
              </a:rPr>
              <a:t>usually</a:t>
            </a:r>
            <a:r>
              <a:rPr sz="2600" spc="500" dirty="0">
                <a:latin typeface="Times New Roman"/>
                <a:cs typeface="Times New Roman"/>
              </a:rPr>
              <a:t> </a:t>
            </a:r>
            <a:r>
              <a:rPr sz="2600" dirty="0">
                <a:latin typeface="Times New Roman"/>
                <a:cs typeface="Times New Roman"/>
              </a:rPr>
              <a:t>characterized</a:t>
            </a:r>
            <a:r>
              <a:rPr sz="2600" spc="505" dirty="0">
                <a:latin typeface="Times New Roman"/>
                <a:cs typeface="Times New Roman"/>
              </a:rPr>
              <a:t> </a:t>
            </a:r>
            <a:r>
              <a:rPr sz="2600" dirty="0">
                <a:latin typeface="Times New Roman"/>
                <a:cs typeface="Times New Roman"/>
              </a:rPr>
              <a:t>as</a:t>
            </a:r>
            <a:r>
              <a:rPr sz="2600" spc="490" dirty="0">
                <a:latin typeface="Times New Roman"/>
                <a:cs typeface="Times New Roman"/>
              </a:rPr>
              <a:t> </a:t>
            </a:r>
            <a:r>
              <a:rPr sz="2600" dirty="0">
                <a:latin typeface="Times New Roman"/>
                <a:cs typeface="Times New Roman"/>
              </a:rPr>
              <a:t>one</a:t>
            </a:r>
            <a:r>
              <a:rPr sz="2600" spc="495" dirty="0">
                <a:latin typeface="Times New Roman"/>
                <a:cs typeface="Times New Roman"/>
              </a:rPr>
              <a:t> </a:t>
            </a:r>
            <a:r>
              <a:rPr sz="2600" dirty="0">
                <a:latin typeface="Times New Roman"/>
                <a:cs typeface="Times New Roman"/>
              </a:rPr>
              <a:t>of</a:t>
            </a:r>
            <a:r>
              <a:rPr sz="2600" spc="495" dirty="0">
                <a:latin typeface="Times New Roman"/>
                <a:cs typeface="Times New Roman"/>
              </a:rPr>
              <a:t> </a:t>
            </a:r>
            <a:r>
              <a:rPr sz="2600" spc="-25" dirty="0">
                <a:latin typeface="Times New Roman"/>
                <a:cs typeface="Times New Roman"/>
              </a:rPr>
              <a:t>two </a:t>
            </a:r>
            <a:r>
              <a:rPr sz="2600" dirty="0">
                <a:latin typeface="Times New Roman"/>
                <a:cs typeface="Times New Roman"/>
              </a:rPr>
              <a:t>classes:</a:t>
            </a:r>
            <a:r>
              <a:rPr sz="2600" spc="-30" dirty="0">
                <a:latin typeface="Times New Roman"/>
                <a:cs typeface="Times New Roman"/>
              </a:rPr>
              <a:t> </a:t>
            </a:r>
            <a:r>
              <a:rPr sz="2600" dirty="0">
                <a:latin typeface="Times New Roman"/>
                <a:cs typeface="Times New Roman"/>
              </a:rPr>
              <a:t>statistically</a:t>
            </a:r>
            <a:r>
              <a:rPr sz="2600" spc="-15" dirty="0">
                <a:latin typeface="Times New Roman"/>
                <a:cs typeface="Times New Roman"/>
              </a:rPr>
              <a:t> </a:t>
            </a:r>
            <a:r>
              <a:rPr sz="2600" dirty="0">
                <a:latin typeface="Times New Roman"/>
                <a:cs typeface="Times New Roman"/>
              </a:rPr>
              <a:t>redundant</a:t>
            </a:r>
            <a:r>
              <a:rPr sz="2600" spc="-80" dirty="0">
                <a:latin typeface="Times New Roman"/>
                <a:cs typeface="Times New Roman"/>
              </a:rPr>
              <a:t> </a:t>
            </a:r>
            <a:r>
              <a:rPr sz="2600" dirty="0">
                <a:latin typeface="Times New Roman"/>
                <a:cs typeface="Times New Roman"/>
              </a:rPr>
              <a:t>or</a:t>
            </a:r>
            <a:r>
              <a:rPr sz="2600" spc="-60" dirty="0">
                <a:latin typeface="Times New Roman"/>
                <a:cs typeface="Times New Roman"/>
              </a:rPr>
              <a:t> </a:t>
            </a:r>
            <a:r>
              <a:rPr sz="2600" dirty="0">
                <a:latin typeface="Times New Roman"/>
                <a:cs typeface="Times New Roman"/>
              </a:rPr>
              <a:t>visually</a:t>
            </a:r>
            <a:r>
              <a:rPr sz="2600" spc="-45" dirty="0">
                <a:latin typeface="Times New Roman"/>
                <a:cs typeface="Times New Roman"/>
              </a:rPr>
              <a:t> </a:t>
            </a:r>
            <a:r>
              <a:rPr sz="2600" spc="-10" dirty="0">
                <a:latin typeface="Times New Roman"/>
                <a:cs typeface="Times New Roman"/>
              </a:rPr>
              <a:t>irrelevant.</a:t>
            </a:r>
            <a:endParaRPr sz="2600">
              <a:latin typeface="Times New Roman"/>
              <a:cs typeface="Times New Roman"/>
            </a:endParaRPr>
          </a:p>
          <a:p>
            <a:pPr marL="241300" marR="5080" indent="-229235" algn="just">
              <a:lnSpc>
                <a:spcPts val="2810"/>
              </a:lnSpc>
              <a:spcBef>
                <a:spcPts val="990"/>
              </a:spcBef>
              <a:buFont typeface="Arial MT"/>
              <a:buChar char="•"/>
              <a:tabLst>
                <a:tab pos="241300" algn="l"/>
              </a:tabLst>
            </a:pPr>
            <a:r>
              <a:rPr sz="2600" dirty="0">
                <a:latin typeface="Times New Roman"/>
                <a:cs typeface="Times New Roman"/>
              </a:rPr>
              <a:t>Multimedia</a:t>
            </a:r>
            <a:r>
              <a:rPr sz="2600" spc="434" dirty="0">
                <a:latin typeface="Times New Roman"/>
                <a:cs typeface="Times New Roman"/>
              </a:rPr>
              <a:t> </a:t>
            </a:r>
            <a:r>
              <a:rPr sz="2600" dirty="0">
                <a:latin typeface="Times New Roman"/>
                <a:cs typeface="Times New Roman"/>
              </a:rPr>
              <a:t>computer</a:t>
            </a:r>
            <a:r>
              <a:rPr sz="2600" spc="425" dirty="0">
                <a:latin typeface="Times New Roman"/>
                <a:cs typeface="Times New Roman"/>
              </a:rPr>
              <a:t> </a:t>
            </a:r>
            <a:r>
              <a:rPr sz="2600" dirty="0">
                <a:latin typeface="Times New Roman"/>
                <a:cs typeface="Times New Roman"/>
              </a:rPr>
              <a:t>systems</a:t>
            </a:r>
            <a:r>
              <a:rPr sz="2600" spc="434" dirty="0">
                <a:latin typeface="Times New Roman"/>
                <a:cs typeface="Times New Roman"/>
              </a:rPr>
              <a:t> </a:t>
            </a:r>
            <a:r>
              <a:rPr sz="2600" dirty="0">
                <a:latin typeface="Times New Roman"/>
                <a:cs typeface="Times New Roman"/>
              </a:rPr>
              <a:t>have</a:t>
            </a:r>
            <a:r>
              <a:rPr sz="2600" spc="425" dirty="0">
                <a:latin typeface="Times New Roman"/>
                <a:cs typeface="Times New Roman"/>
              </a:rPr>
              <a:t> </a:t>
            </a:r>
            <a:r>
              <a:rPr sz="2600" dirty="0">
                <a:latin typeface="Times New Roman"/>
                <a:cs typeface="Times New Roman"/>
              </a:rPr>
              <a:t>opened</a:t>
            </a:r>
            <a:r>
              <a:rPr sz="2600" spc="430" dirty="0">
                <a:latin typeface="Times New Roman"/>
                <a:cs typeface="Times New Roman"/>
              </a:rPr>
              <a:t> </a:t>
            </a:r>
            <a:r>
              <a:rPr sz="2600" dirty="0">
                <a:latin typeface="Times New Roman"/>
                <a:cs typeface="Times New Roman"/>
              </a:rPr>
              <a:t>the</a:t>
            </a:r>
            <a:r>
              <a:rPr sz="2600" spc="434" dirty="0">
                <a:latin typeface="Times New Roman"/>
                <a:cs typeface="Times New Roman"/>
              </a:rPr>
              <a:t> </a:t>
            </a:r>
            <a:r>
              <a:rPr sz="2600" dirty="0">
                <a:latin typeface="Times New Roman"/>
                <a:cs typeface="Times New Roman"/>
              </a:rPr>
              <a:t>wide</a:t>
            </a:r>
            <a:r>
              <a:rPr sz="2600" spc="445" dirty="0">
                <a:latin typeface="Times New Roman"/>
                <a:cs typeface="Times New Roman"/>
              </a:rPr>
              <a:t> </a:t>
            </a:r>
            <a:r>
              <a:rPr sz="2600" dirty="0">
                <a:latin typeface="Times New Roman"/>
                <a:cs typeface="Times New Roman"/>
              </a:rPr>
              <a:t>range</a:t>
            </a:r>
            <a:r>
              <a:rPr sz="2600" spc="430" dirty="0">
                <a:latin typeface="Times New Roman"/>
                <a:cs typeface="Times New Roman"/>
              </a:rPr>
              <a:t> </a:t>
            </a:r>
            <a:r>
              <a:rPr sz="2600" dirty="0">
                <a:latin typeface="Times New Roman"/>
                <a:cs typeface="Times New Roman"/>
              </a:rPr>
              <a:t>of</a:t>
            </a:r>
            <a:r>
              <a:rPr sz="2600" spc="425" dirty="0">
                <a:latin typeface="Times New Roman"/>
                <a:cs typeface="Times New Roman"/>
              </a:rPr>
              <a:t> </a:t>
            </a:r>
            <a:r>
              <a:rPr sz="2600" spc="-10" dirty="0">
                <a:latin typeface="Times New Roman"/>
                <a:cs typeface="Times New Roman"/>
              </a:rPr>
              <a:t>potential </a:t>
            </a:r>
            <a:r>
              <a:rPr sz="2600" dirty="0">
                <a:latin typeface="Times New Roman"/>
                <a:cs typeface="Times New Roman"/>
              </a:rPr>
              <a:t>applications</a:t>
            </a:r>
            <a:r>
              <a:rPr sz="2600" spc="25" dirty="0">
                <a:latin typeface="Times New Roman"/>
                <a:cs typeface="Times New Roman"/>
              </a:rPr>
              <a:t> </a:t>
            </a:r>
            <a:r>
              <a:rPr sz="2600" dirty="0">
                <a:latin typeface="Times New Roman"/>
                <a:cs typeface="Times New Roman"/>
              </a:rPr>
              <a:t>by</a:t>
            </a:r>
            <a:r>
              <a:rPr sz="2600" spc="35" dirty="0">
                <a:latin typeface="Times New Roman"/>
                <a:cs typeface="Times New Roman"/>
              </a:rPr>
              <a:t> </a:t>
            </a:r>
            <a:r>
              <a:rPr sz="2600" dirty="0">
                <a:latin typeface="Times New Roman"/>
                <a:cs typeface="Times New Roman"/>
              </a:rPr>
              <a:t>combining</a:t>
            </a:r>
            <a:r>
              <a:rPr sz="2600" spc="40" dirty="0">
                <a:latin typeface="Times New Roman"/>
                <a:cs typeface="Times New Roman"/>
              </a:rPr>
              <a:t> </a:t>
            </a:r>
            <a:r>
              <a:rPr sz="2600" dirty="0">
                <a:latin typeface="Times New Roman"/>
                <a:cs typeface="Times New Roman"/>
              </a:rPr>
              <a:t>a</a:t>
            </a:r>
            <a:r>
              <a:rPr sz="2600" spc="25" dirty="0">
                <a:latin typeface="Times New Roman"/>
                <a:cs typeface="Times New Roman"/>
              </a:rPr>
              <a:t> </a:t>
            </a:r>
            <a:r>
              <a:rPr sz="2600" dirty="0">
                <a:latin typeface="Times New Roman"/>
                <a:cs typeface="Times New Roman"/>
              </a:rPr>
              <a:t>variety</a:t>
            </a:r>
            <a:r>
              <a:rPr sz="2600" spc="40" dirty="0">
                <a:latin typeface="Times New Roman"/>
                <a:cs typeface="Times New Roman"/>
              </a:rPr>
              <a:t> </a:t>
            </a:r>
            <a:r>
              <a:rPr sz="2600" dirty="0">
                <a:latin typeface="Times New Roman"/>
                <a:cs typeface="Times New Roman"/>
              </a:rPr>
              <a:t>of</a:t>
            </a:r>
            <a:r>
              <a:rPr sz="2600" spc="25" dirty="0">
                <a:latin typeface="Times New Roman"/>
                <a:cs typeface="Times New Roman"/>
              </a:rPr>
              <a:t> </a:t>
            </a:r>
            <a:r>
              <a:rPr sz="2600" dirty="0">
                <a:latin typeface="Times New Roman"/>
                <a:cs typeface="Times New Roman"/>
              </a:rPr>
              <a:t>information</a:t>
            </a:r>
            <a:r>
              <a:rPr sz="2600" spc="40" dirty="0">
                <a:latin typeface="Times New Roman"/>
                <a:cs typeface="Times New Roman"/>
              </a:rPr>
              <a:t> </a:t>
            </a:r>
            <a:r>
              <a:rPr sz="2600" dirty="0">
                <a:latin typeface="Times New Roman"/>
                <a:cs typeface="Times New Roman"/>
              </a:rPr>
              <a:t>sources,</a:t>
            </a:r>
            <a:r>
              <a:rPr sz="2600" spc="30" dirty="0">
                <a:latin typeface="Times New Roman"/>
                <a:cs typeface="Times New Roman"/>
              </a:rPr>
              <a:t> </a:t>
            </a:r>
            <a:r>
              <a:rPr sz="2600" dirty="0">
                <a:latin typeface="Times New Roman"/>
                <a:cs typeface="Times New Roman"/>
              </a:rPr>
              <a:t>such</a:t>
            </a:r>
            <a:r>
              <a:rPr sz="2600" spc="30" dirty="0">
                <a:latin typeface="Times New Roman"/>
                <a:cs typeface="Times New Roman"/>
              </a:rPr>
              <a:t> </a:t>
            </a:r>
            <a:r>
              <a:rPr sz="2600" dirty="0">
                <a:latin typeface="Times New Roman"/>
                <a:cs typeface="Times New Roman"/>
              </a:rPr>
              <a:t>as</a:t>
            </a:r>
            <a:r>
              <a:rPr sz="2600" spc="30" dirty="0">
                <a:latin typeface="Times New Roman"/>
                <a:cs typeface="Times New Roman"/>
              </a:rPr>
              <a:t> </a:t>
            </a:r>
            <a:r>
              <a:rPr sz="2600" spc="-10" dirty="0">
                <a:latin typeface="Times New Roman"/>
                <a:cs typeface="Times New Roman"/>
              </a:rPr>
              <a:t>voice, </a:t>
            </a:r>
            <a:r>
              <a:rPr sz="2600" dirty="0">
                <a:latin typeface="Times New Roman"/>
                <a:cs typeface="Times New Roman"/>
              </a:rPr>
              <a:t>graphics,</a:t>
            </a:r>
            <a:r>
              <a:rPr sz="2600" spc="-35" dirty="0">
                <a:latin typeface="Times New Roman"/>
                <a:cs typeface="Times New Roman"/>
              </a:rPr>
              <a:t> </a:t>
            </a:r>
            <a:r>
              <a:rPr sz="2600" dirty="0">
                <a:latin typeface="Times New Roman"/>
                <a:cs typeface="Times New Roman"/>
              </a:rPr>
              <a:t>animation,</a:t>
            </a:r>
            <a:r>
              <a:rPr sz="2600" spc="-10" dirty="0">
                <a:latin typeface="Times New Roman"/>
                <a:cs typeface="Times New Roman"/>
              </a:rPr>
              <a:t> </a:t>
            </a:r>
            <a:r>
              <a:rPr sz="2600" dirty="0">
                <a:latin typeface="Times New Roman"/>
                <a:cs typeface="Times New Roman"/>
              </a:rPr>
              <a:t>images,</a:t>
            </a:r>
            <a:r>
              <a:rPr sz="2600" spc="-5" dirty="0">
                <a:latin typeface="Times New Roman"/>
                <a:cs typeface="Times New Roman"/>
              </a:rPr>
              <a:t> </a:t>
            </a:r>
            <a:r>
              <a:rPr sz="2600" dirty="0">
                <a:latin typeface="Times New Roman"/>
                <a:cs typeface="Times New Roman"/>
              </a:rPr>
              <a:t>audio</a:t>
            </a:r>
            <a:r>
              <a:rPr sz="2600" spc="-35" dirty="0">
                <a:latin typeface="Times New Roman"/>
                <a:cs typeface="Times New Roman"/>
              </a:rPr>
              <a:t> </a:t>
            </a:r>
            <a:r>
              <a:rPr sz="2600" dirty="0">
                <a:latin typeface="Times New Roman"/>
                <a:cs typeface="Times New Roman"/>
              </a:rPr>
              <a:t>and</a:t>
            </a:r>
            <a:r>
              <a:rPr sz="2600" spc="-20" dirty="0">
                <a:latin typeface="Times New Roman"/>
                <a:cs typeface="Times New Roman"/>
              </a:rPr>
              <a:t> </a:t>
            </a:r>
            <a:r>
              <a:rPr sz="2600" spc="-10" dirty="0">
                <a:latin typeface="Times New Roman"/>
                <a:cs typeface="Times New Roman"/>
              </a:rPr>
              <a:t>full-</a:t>
            </a:r>
            <a:r>
              <a:rPr sz="2600" dirty="0">
                <a:latin typeface="Times New Roman"/>
                <a:cs typeface="Times New Roman"/>
              </a:rPr>
              <a:t>motion</a:t>
            </a:r>
            <a:r>
              <a:rPr sz="2600" spc="-20" dirty="0">
                <a:latin typeface="Times New Roman"/>
                <a:cs typeface="Times New Roman"/>
              </a:rPr>
              <a:t> </a:t>
            </a:r>
            <a:r>
              <a:rPr sz="2600" spc="-10" dirty="0">
                <a:latin typeface="Times New Roman"/>
                <a:cs typeface="Times New Roman"/>
              </a:rPr>
              <a:t>video.</a:t>
            </a:r>
            <a:endParaRPr sz="2600">
              <a:latin typeface="Times New Roman"/>
              <a:cs typeface="Times New Roman"/>
            </a:endParaRPr>
          </a:p>
          <a:p>
            <a:pPr marL="241300" marR="5715" indent="-229235" algn="just">
              <a:lnSpc>
                <a:spcPct val="90000"/>
              </a:lnSpc>
              <a:spcBef>
                <a:spcPts val="965"/>
              </a:spcBef>
              <a:buFont typeface="Arial MT"/>
              <a:buChar char="•"/>
              <a:tabLst>
                <a:tab pos="241300" algn="l"/>
              </a:tabLst>
            </a:pPr>
            <a:r>
              <a:rPr sz="2600" dirty="0">
                <a:latin typeface="Times New Roman"/>
                <a:cs typeface="Times New Roman"/>
              </a:rPr>
              <a:t>Multimedia</a:t>
            </a:r>
            <a:r>
              <a:rPr sz="2600" spc="455" dirty="0">
                <a:latin typeface="Times New Roman"/>
                <a:cs typeface="Times New Roman"/>
              </a:rPr>
              <a:t> </a:t>
            </a:r>
            <a:r>
              <a:rPr sz="2600" dirty="0">
                <a:latin typeface="Times New Roman"/>
                <a:cs typeface="Times New Roman"/>
              </a:rPr>
              <a:t>compression</a:t>
            </a:r>
            <a:r>
              <a:rPr sz="2600" spc="465" dirty="0">
                <a:latin typeface="Times New Roman"/>
                <a:cs typeface="Times New Roman"/>
              </a:rPr>
              <a:t> </a:t>
            </a:r>
            <a:r>
              <a:rPr sz="2600" dirty="0">
                <a:latin typeface="Times New Roman"/>
                <a:cs typeface="Times New Roman"/>
              </a:rPr>
              <a:t>is</a:t>
            </a:r>
            <a:r>
              <a:rPr sz="2600" spc="450" dirty="0">
                <a:latin typeface="Times New Roman"/>
                <a:cs typeface="Times New Roman"/>
              </a:rPr>
              <a:t> </a:t>
            </a:r>
            <a:r>
              <a:rPr sz="2600" dirty="0">
                <a:latin typeface="Times New Roman"/>
                <a:cs typeface="Times New Roman"/>
              </a:rPr>
              <a:t>employing</a:t>
            </a:r>
            <a:r>
              <a:rPr sz="2600" spc="475" dirty="0">
                <a:latin typeface="Times New Roman"/>
                <a:cs typeface="Times New Roman"/>
              </a:rPr>
              <a:t> </a:t>
            </a:r>
            <a:r>
              <a:rPr sz="2600" dirty="0">
                <a:latin typeface="Times New Roman"/>
                <a:cs typeface="Times New Roman"/>
              </a:rPr>
              <a:t>tools</a:t>
            </a:r>
            <a:r>
              <a:rPr sz="2600" spc="455" dirty="0">
                <a:latin typeface="Times New Roman"/>
                <a:cs typeface="Times New Roman"/>
              </a:rPr>
              <a:t> </a:t>
            </a:r>
            <a:r>
              <a:rPr sz="2600" dirty="0">
                <a:latin typeface="Times New Roman"/>
                <a:cs typeface="Times New Roman"/>
              </a:rPr>
              <a:t>and</a:t>
            </a:r>
            <a:r>
              <a:rPr sz="2600" spc="465" dirty="0">
                <a:latin typeface="Times New Roman"/>
                <a:cs typeface="Times New Roman"/>
              </a:rPr>
              <a:t> </a:t>
            </a:r>
            <a:r>
              <a:rPr sz="2600" dirty="0">
                <a:latin typeface="Times New Roman"/>
                <a:cs typeface="Times New Roman"/>
              </a:rPr>
              <a:t>techniques</a:t>
            </a:r>
            <a:r>
              <a:rPr sz="2600" spc="455" dirty="0">
                <a:latin typeface="Times New Roman"/>
                <a:cs typeface="Times New Roman"/>
              </a:rPr>
              <a:t> </a:t>
            </a:r>
            <a:r>
              <a:rPr sz="2600" dirty="0">
                <a:latin typeface="Times New Roman"/>
                <a:cs typeface="Times New Roman"/>
              </a:rPr>
              <a:t>in</a:t>
            </a:r>
            <a:r>
              <a:rPr sz="2600" spc="459" dirty="0">
                <a:latin typeface="Times New Roman"/>
                <a:cs typeface="Times New Roman"/>
              </a:rPr>
              <a:t> </a:t>
            </a:r>
            <a:r>
              <a:rPr sz="2600" dirty="0">
                <a:latin typeface="Times New Roman"/>
                <a:cs typeface="Times New Roman"/>
              </a:rPr>
              <a:t>order</a:t>
            </a:r>
            <a:r>
              <a:rPr sz="2600" spc="455" dirty="0">
                <a:latin typeface="Times New Roman"/>
                <a:cs typeface="Times New Roman"/>
              </a:rPr>
              <a:t> </a:t>
            </a:r>
            <a:r>
              <a:rPr sz="2600" spc="-25" dirty="0">
                <a:latin typeface="Times New Roman"/>
                <a:cs typeface="Times New Roman"/>
              </a:rPr>
              <a:t>to </a:t>
            </a:r>
            <a:r>
              <a:rPr sz="2600" dirty="0">
                <a:latin typeface="Times New Roman"/>
                <a:cs typeface="Times New Roman"/>
              </a:rPr>
              <a:t>reduce</a:t>
            </a:r>
            <a:r>
              <a:rPr sz="2600" spc="370" dirty="0">
                <a:latin typeface="Times New Roman"/>
                <a:cs typeface="Times New Roman"/>
              </a:rPr>
              <a:t> </a:t>
            </a:r>
            <a:r>
              <a:rPr sz="2600" dirty="0">
                <a:latin typeface="Times New Roman"/>
                <a:cs typeface="Times New Roman"/>
              </a:rPr>
              <a:t>the</a:t>
            </a:r>
            <a:r>
              <a:rPr sz="2600" spc="370" dirty="0">
                <a:latin typeface="Times New Roman"/>
                <a:cs typeface="Times New Roman"/>
              </a:rPr>
              <a:t> </a:t>
            </a:r>
            <a:r>
              <a:rPr sz="2600" dirty="0">
                <a:latin typeface="Times New Roman"/>
                <a:cs typeface="Times New Roman"/>
              </a:rPr>
              <a:t>file</a:t>
            </a:r>
            <a:r>
              <a:rPr sz="2600" spc="365" dirty="0">
                <a:latin typeface="Times New Roman"/>
                <a:cs typeface="Times New Roman"/>
              </a:rPr>
              <a:t> </a:t>
            </a:r>
            <a:r>
              <a:rPr sz="2600" dirty="0">
                <a:latin typeface="Times New Roman"/>
                <a:cs typeface="Times New Roman"/>
              </a:rPr>
              <a:t>size</a:t>
            </a:r>
            <a:r>
              <a:rPr sz="2600" spc="370" dirty="0">
                <a:latin typeface="Times New Roman"/>
                <a:cs typeface="Times New Roman"/>
              </a:rPr>
              <a:t> </a:t>
            </a:r>
            <a:r>
              <a:rPr sz="2600" dirty="0">
                <a:latin typeface="Times New Roman"/>
                <a:cs typeface="Times New Roman"/>
              </a:rPr>
              <a:t>of</a:t>
            </a:r>
            <a:r>
              <a:rPr sz="2600" spc="370" dirty="0">
                <a:latin typeface="Times New Roman"/>
                <a:cs typeface="Times New Roman"/>
              </a:rPr>
              <a:t> </a:t>
            </a:r>
            <a:r>
              <a:rPr sz="2600" dirty="0">
                <a:latin typeface="Times New Roman"/>
                <a:cs typeface="Times New Roman"/>
              </a:rPr>
              <a:t>various</a:t>
            </a:r>
            <a:r>
              <a:rPr sz="2600" spc="375" dirty="0">
                <a:latin typeface="Times New Roman"/>
                <a:cs typeface="Times New Roman"/>
              </a:rPr>
              <a:t> </a:t>
            </a:r>
            <a:r>
              <a:rPr sz="2600" dirty="0">
                <a:latin typeface="Times New Roman"/>
                <a:cs typeface="Times New Roman"/>
              </a:rPr>
              <a:t>media</a:t>
            </a:r>
            <a:r>
              <a:rPr sz="2600" spc="370" dirty="0">
                <a:latin typeface="Times New Roman"/>
                <a:cs typeface="Times New Roman"/>
              </a:rPr>
              <a:t> </a:t>
            </a:r>
            <a:r>
              <a:rPr sz="2600" dirty="0">
                <a:latin typeface="Times New Roman"/>
                <a:cs typeface="Times New Roman"/>
              </a:rPr>
              <a:t>formats.</a:t>
            </a:r>
            <a:r>
              <a:rPr sz="2600" spc="370" dirty="0">
                <a:latin typeface="Times New Roman"/>
                <a:cs typeface="Times New Roman"/>
              </a:rPr>
              <a:t> </a:t>
            </a:r>
            <a:r>
              <a:rPr sz="2600" dirty="0">
                <a:latin typeface="Times New Roman"/>
                <a:cs typeface="Times New Roman"/>
              </a:rPr>
              <a:t>With</a:t>
            </a:r>
            <a:r>
              <a:rPr sz="2600" spc="380" dirty="0">
                <a:latin typeface="Times New Roman"/>
                <a:cs typeface="Times New Roman"/>
              </a:rPr>
              <a:t> </a:t>
            </a:r>
            <a:r>
              <a:rPr sz="2600" dirty="0">
                <a:latin typeface="Times New Roman"/>
                <a:cs typeface="Times New Roman"/>
              </a:rPr>
              <a:t>the</a:t>
            </a:r>
            <a:r>
              <a:rPr sz="2600" spc="375" dirty="0">
                <a:latin typeface="Times New Roman"/>
                <a:cs typeface="Times New Roman"/>
              </a:rPr>
              <a:t> </a:t>
            </a:r>
            <a:r>
              <a:rPr sz="2600" dirty="0">
                <a:latin typeface="Times New Roman"/>
                <a:cs typeface="Times New Roman"/>
              </a:rPr>
              <a:t>development</a:t>
            </a:r>
            <a:r>
              <a:rPr sz="2600" spc="375" dirty="0">
                <a:latin typeface="Times New Roman"/>
                <a:cs typeface="Times New Roman"/>
              </a:rPr>
              <a:t> </a:t>
            </a:r>
            <a:r>
              <a:rPr sz="2600" spc="-25" dirty="0">
                <a:latin typeface="Times New Roman"/>
                <a:cs typeface="Times New Roman"/>
              </a:rPr>
              <a:t>of </a:t>
            </a:r>
            <a:r>
              <a:rPr sz="2600" dirty="0">
                <a:latin typeface="Times New Roman"/>
                <a:cs typeface="Times New Roman"/>
              </a:rPr>
              <a:t>World</a:t>
            </a:r>
            <a:r>
              <a:rPr sz="2600" spc="190" dirty="0">
                <a:latin typeface="Times New Roman"/>
                <a:cs typeface="Times New Roman"/>
              </a:rPr>
              <a:t> </a:t>
            </a:r>
            <a:r>
              <a:rPr sz="2600" dirty="0">
                <a:latin typeface="Times New Roman"/>
                <a:cs typeface="Times New Roman"/>
              </a:rPr>
              <a:t>Wide</a:t>
            </a:r>
            <a:r>
              <a:rPr sz="2600" spc="190" dirty="0">
                <a:latin typeface="Times New Roman"/>
                <a:cs typeface="Times New Roman"/>
              </a:rPr>
              <a:t> </a:t>
            </a:r>
            <a:r>
              <a:rPr sz="2600" dirty="0">
                <a:latin typeface="Times New Roman"/>
                <a:cs typeface="Times New Roman"/>
              </a:rPr>
              <a:t>Web</a:t>
            </a:r>
            <a:r>
              <a:rPr sz="2600" spc="195" dirty="0">
                <a:latin typeface="Times New Roman"/>
                <a:cs typeface="Times New Roman"/>
              </a:rPr>
              <a:t> </a:t>
            </a:r>
            <a:r>
              <a:rPr sz="2600" dirty="0">
                <a:latin typeface="Times New Roman"/>
                <a:cs typeface="Times New Roman"/>
              </a:rPr>
              <a:t>the</a:t>
            </a:r>
            <a:r>
              <a:rPr sz="2600" spc="190" dirty="0">
                <a:latin typeface="Times New Roman"/>
                <a:cs typeface="Times New Roman"/>
              </a:rPr>
              <a:t> </a:t>
            </a:r>
            <a:r>
              <a:rPr sz="2600" dirty="0">
                <a:latin typeface="Times New Roman"/>
                <a:cs typeface="Times New Roman"/>
              </a:rPr>
              <a:t>importance</a:t>
            </a:r>
            <a:r>
              <a:rPr sz="2600" spc="180" dirty="0">
                <a:latin typeface="Times New Roman"/>
                <a:cs typeface="Times New Roman"/>
              </a:rPr>
              <a:t> </a:t>
            </a:r>
            <a:r>
              <a:rPr sz="2600" dirty="0">
                <a:latin typeface="Times New Roman"/>
                <a:cs typeface="Times New Roman"/>
              </a:rPr>
              <a:t>of</a:t>
            </a:r>
            <a:r>
              <a:rPr sz="2600" spc="185" dirty="0">
                <a:latin typeface="Times New Roman"/>
                <a:cs typeface="Times New Roman"/>
              </a:rPr>
              <a:t> </a:t>
            </a:r>
            <a:r>
              <a:rPr sz="2600" dirty="0">
                <a:latin typeface="Times New Roman"/>
                <a:cs typeface="Times New Roman"/>
              </a:rPr>
              <a:t>compress</a:t>
            </a:r>
            <a:r>
              <a:rPr sz="2600" spc="170" dirty="0">
                <a:latin typeface="Times New Roman"/>
                <a:cs typeface="Times New Roman"/>
              </a:rPr>
              <a:t> </a:t>
            </a:r>
            <a:r>
              <a:rPr sz="2600" dirty="0">
                <a:latin typeface="Times New Roman"/>
                <a:cs typeface="Times New Roman"/>
              </a:rPr>
              <a:t>algorithm</a:t>
            </a:r>
            <a:r>
              <a:rPr sz="2600" spc="185" dirty="0">
                <a:latin typeface="Times New Roman"/>
                <a:cs typeface="Times New Roman"/>
              </a:rPr>
              <a:t> </a:t>
            </a:r>
            <a:r>
              <a:rPr sz="2600" dirty="0">
                <a:latin typeface="Times New Roman"/>
                <a:cs typeface="Times New Roman"/>
              </a:rPr>
              <a:t>was</a:t>
            </a:r>
            <a:r>
              <a:rPr sz="2600" spc="185" dirty="0">
                <a:latin typeface="Times New Roman"/>
                <a:cs typeface="Times New Roman"/>
              </a:rPr>
              <a:t> </a:t>
            </a:r>
            <a:r>
              <a:rPr sz="2600" spc="-10" dirty="0">
                <a:latin typeface="Times New Roman"/>
                <a:cs typeface="Times New Roman"/>
              </a:rPr>
              <a:t>highlighted </a:t>
            </a:r>
            <a:r>
              <a:rPr sz="2600" dirty="0">
                <a:latin typeface="Times New Roman"/>
                <a:cs typeface="Times New Roman"/>
              </a:rPr>
              <a:t>because</a:t>
            </a:r>
            <a:r>
              <a:rPr sz="2600" spc="-35" dirty="0">
                <a:latin typeface="Times New Roman"/>
                <a:cs typeface="Times New Roman"/>
              </a:rPr>
              <a:t> </a:t>
            </a:r>
            <a:r>
              <a:rPr sz="2600" dirty="0">
                <a:latin typeface="Times New Roman"/>
                <a:cs typeface="Times New Roman"/>
              </a:rPr>
              <a:t>it</a:t>
            </a:r>
            <a:r>
              <a:rPr sz="2600" spc="-5" dirty="0">
                <a:latin typeface="Times New Roman"/>
                <a:cs typeface="Times New Roman"/>
              </a:rPr>
              <a:t> </a:t>
            </a:r>
            <a:r>
              <a:rPr sz="2600" dirty="0">
                <a:latin typeface="Times New Roman"/>
                <a:cs typeface="Times New Roman"/>
              </a:rPr>
              <a:t>performs</a:t>
            </a:r>
            <a:r>
              <a:rPr sz="2600" spc="-25" dirty="0">
                <a:latin typeface="Times New Roman"/>
                <a:cs typeface="Times New Roman"/>
              </a:rPr>
              <a:t> </a:t>
            </a:r>
            <a:r>
              <a:rPr sz="2600" dirty="0">
                <a:latin typeface="Times New Roman"/>
                <a:cs typeface="Times New Roman"/>
              </a:rPr>
              <a:t>faster</a:t>
            </a:r>
            <a:r>
              <a:rPr sz="2600" spc="-15" dirty="0">
                <a:latin typeface="Times New Roman"/>
                <a:cs typeface="Times New Roman"/>
              </a:rPr>
              <a:t> </a:t>
            </a:r>
            <a:r>
              <a:rPr sz="2600" dirty="0">
                <a:latin typeface="Times New Roman"/>
                <a:cs typeface="Times New Roman"/>
              </a:rPr>
              <a:t>in</a:t>
            </a:r>
            <a:r>
              <a:rPr sz="2600" spc="-10" dirty="0">
                <a:latin typeface="Times New Roman"/>
                <a:cs typeface="Times New Roman"/>
              </a:rPr>
              <a:t> </a:t>
            </a:r>
            <a:r>
              <a:rPr sz="2600" dirty="0">
                <a:latin typeface="Times New Roman"/>
                <a:cs typeface="Times New Roman"/>
              </a:rPr>
              <a:t>networks</a:t>
            </a:r>
            <a:r>
              <a:rPr sz="2600" spc="-30" dirty="0">
                <a:latin typeface="Times New Roman"/>
                <a:cs typeface="Times New Roman"/>
              </a:rPr>
              <a:t> </a:t>
            </a:r>
            <a:r>
              <a:rPr sz="2600" dirty="0">
                <a:latin typeface="Times New Roman"/>
                <a:cs typeface="Times New Roman"/>
              </a:rPr>
              <a:t>due</a:t>
            </a:r>
            <a:r>
              <a:rPr sz="2600" spc="-30" dirty="0">
                <a:latin typeface="Times New Roman"/>
                <a:cs typeface="Times New Roman"/>
              </a:rPr>
              <a:t> </a:t>
            </a:r>
            <a:r>
              <a:rPr sz="2600" dirty="0">
                <a:latin typeface="Times New Roman"/>
                <a:cs typeface="Times New Roman"/>
              </a:rPr>
              <a:t>to</a:t>
            </a:r>
            <a:r>
              <a:rPr sz="2600" spc="-10" dirty="0">
                <a:latin typeface="Times New Roman"/>
                <a:cs typeface="Times New Roman"/>
              </a:rPr>
              <a:t> </a:t>
            </a:r>
            <a:r>
              <a:rPr sz="2600" dirty="0">
                <a:latin typeface="Times New Roman"/>
                <a:cs typeface="Times New Roman"/>
              </a:rPr>
              <a:t>its highly</a:t>
            </a:r>
            <a:r>
              <a:rPr sz="2600" spc="-25" dirty="0">
                <a:latin typeface="Times New Roman"/>
                <a:cs typeface="Times New Roman"/>
              </a:rPr>
              <a:t> </a:t>
            </a:r>
            <a:r>
              <a:rPr sz="2600" dirty="0">
                <a:latin typeface="Times New Roman"/>
                <a:cs typeface="Times New Roman"/>
              </a:rPr>
              <a:t>reduced</a:t>
            </a:r>
            <a:r>
              <a:rPr sz="2600" spc="-30" dirty="0">
                <a:latin typeface="Times New Roman"/>
                <a:cs typeface="Times New Roman"/>
              </a:rPr>
              <a:t> </a:t>
            </a:r>
            <a:r>
              <a:rPr sz="2600" dirty="0">
                <a:latin typeface="Times New Roman"/>
                <a:cs typeface="Times New Roman"/>
              </a:rPr>
              <a:t>file </a:t>
            </a:r>
            <a:r>
              <a:rPr sz="2600" spc="-10" dirty="0">
                <a:latin typeface="Times New Roman"/>
                <a:cs typeface="Times New Roman"/>
              </a:rPr>
              <a:t>size.</a:t>
            </a:r>
            <a:endParaRPr sz="2600">
              <a:latin typeface="Times New Roman"/>
              <a:cs typeface="Times New Roman"/>
            </a:endParaRPr>
          </a:p>
        </p:txBody>
      </p:sp>
      <p:sp>
        <p:nvSpPr>
          <p:cNvPr id="5" name="Footer Placeholder 4">
            <a:extLst>
              <a:ext uri="{FF2B5EF4-FFF2-40B4-BE49-F238E27FC236}">
                <a16:creationId xmlns:a16="http://schemas.microsoft.com/office/drawing/2014/main" id="{B878661B-3111-4ADD-B155-36399E0C4BA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74962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464945">
              <a:lnSpc>
                <a:spcPct val="100000"/>
              </a:lnSpc>
              <a:spcBef>
                <a:spcPts val="105"/>
              </a:spcBef>
            </a:pPr>
            <a:r>
              <a:rPr dirty="0"/>
              <a:t>Why</a:t>
            </a:r>
            <a:r>
              <a:rPr spc="-90" dirty="0"/>
              <a:t> </a:t>
            </a:r>
            <a:r>
              <a:rPr spc="-10" dirty="0"/>
              <a:t>Compression?</a:t>
            </a:r>
          </a:p>
        </p:txBody>
      </p:sp>
      <p:sp>
        <p:nvSpPr>
          <p:cNvPr id="3" name="object 3"/>
          <p:cNvSpPr txBox="1">
            <a:spLocks noGrp="1"/>
          </p:cNvSpPr>
          <p:nvPr>
            <p:ph type="body" idx="1"/>
          </p:nvPr>
        </p:nvSpPr>
        <p:spPr>
          <a:prstGeom prst="rect">
            <a:avLst/>
          </a:prstGeom>
        </p:spPr>
        <p:txBody>
          <a:bodyPr vert="horz" wrap="square" lIns="0" tIns="98425" rIns="0" bIns="0" rtlCol="0">
            <a:spAutoFit/>
          </a:bodyPr>
          <a:lstStyle/>
          <a:p>
            <a:pPr marL="240029" indent="-227329" algn="just">
              <a:lnSpc>
                <a:spcPct val="100000"/>
              </a:lnSpc>
              <a:spcBef>
                <a:spcPts val="775"/>
              </a:spcBef>
              <a:buFont typeface="Arial MT"/>
              <a:buChar char="•"/>
              <a:tabLst>
                <a:tab pos="240029" algn="l"/>
              </a:tabLst>
            </a:pPr>
            <a:r>
              <a:rPr dirty="0"/>
              <a:t>Storage:</a:t>
            </a:r>
            <a:r>
              <a:rPr spc="-95" dirty="0"/>
              <a:t> </a:t>
            </a:r>
            <a:r>
              <a:rPr dirty="0"/>
              <a:t>Large</a:t>
            </a:r>
            <a:r>
              <a:rPr spc="-110" dirty="0"/>
              <a:t> </a:t>
            </a:r>
            <a:r>
              <a:rPr spc="-10" dirty="0"/>
              <a:t>storage</a:t>
            </a:r>
            <a:r>
              <a:rPr spc="-85" dirty="0"/>
              <a:t> </a:t>
            </a:r>
            <a:r>
              <a:rPr spc="-10" dirty="0"/>
              <a:t>requirements</a:t>
            </a:r>
            <a:r>
              <a:rPr spc="-40" dirty="0"/>
              <a:t> </a:t>
            </a:r>
            <a:r>
              <a:rPr dirty="0"/>
              <a:t>of</a:t>
            </a:r>
            <a:r>
              <a:rPr spc="-100" dirty="0"/>
              <a:t> </a:t>
            </a:r>
            <a:r>
              <a:rPr dirty="0"/>
              <a:t>multimedia</a:t>
            </a:r>
            <a:r>
              <a:rPr spc="-55" dirty="0"/>
              <a:t> </a:t>
            </a:r>
            <a:r>
              <a:rPr spc="-20" dirty="0"/>
              <a:t>data</a:t>
            </a:r>
          </a:p>
          <a:p>
            <a:pPr marL="240029" marR="5715" indent="-227329" algn="just">
              <a:lnSpc>
                <a:spcPts val="3020"/>
              </a:lnSpc>
              <a:spcBef>
                <a:spcPts val="1060"/>
              </a:spcBef>
              <a:buFont typeface="Arial MT"/>
              <a:buChar char="•"/>
              <a:tabLst>
                <a:tab pos="241300" algn="l"/>
              </a:tabLst>
            </a:pPr>
            <a:r>
              <a:rPr dirty="0"/>
              <a:t>Device</a:t>
            </a:r>
            <a:r>
              <a:rPr spc="280" dirty="0"/>
              <a:t> </a:t>
            </a:r>
            <a:r>
              <a:rPr dirty="0"/>
              <a:t>Speed:</a:t>
            </a:r>
            <a:r>
              <a:rPr spc="285" dirty="0"/>
              <a:t> </a:t>
            </a:r>
            <a:r>
              <a:rPr dirty="0"/>
              <a:t>Relatively</a:t>
            </a:r>
            <a:r>
              <a:rPr spc="280" dirty="0"/>
              <a:t> </a:t>
            </a:r>
            <a:r>
              <a:rPr dirty="0"/>
              <a:t>slow</a:t>
            </a:r>
            <a:r>
              <a:rPr spc="305" dirty="0"/>
              <a:t> </a:t>
            </a:r>
            <a:r>
              <a:rPr dirty="0"/>
              <a:t>storage</a:t>
            </a:r>
            <a:r>
              <a:rPr spc="290" dirty="0"/>
              <a:t> </a:t>
            </a:r>
            <a:r>
              <a:rPr dirty="0"/>
              <a:t>devices</a:t>
            </a:r>
            <a:r>
              <a:rPr spc="290" dirty="0"/>
              <a:t> </a:t>
            </a:r>
            <a:r>
              <a:rPr dirty="0"/>
              <a:t>which</a:t>
            </a:r>
            <a:r>
              <a:rPr spc="295" dirty="0"/>
              <a:t> </a:t>
            </a:r>
            <a:r>
              <a:rPr dirty="0"/>
              <a:t>does</a:t>
            </a:r>
            <a:r>
              <a:rPr spc="310" dirty="0"/>
              <a:t> </a:t>
            </a:r>
            <a:r>
              <a:rPr dirty="0"/>
              <a:t>not</a:t>
            </a:r>
            <a:r>
              <a:rPr spc="290" dirty="0"/>
              <a:t> </a:t>
            </a:r>
            <a:r>
              <a:rPr spc="-10" dirty="0"/>
              <a:t>allow 	</a:t>
            </a:r>
            <a:r>
              <a:rPr dirty="0"/>
              <a:t>playing</a:t>
            </a:r>
            <a:r>
              <a:rPr spc="-80" dirty="0"/>
              <a:t> </a:t>
            </a:r>
            <a:r>
              <a:rPr dirty="0"/>
              <a:t>multimedia</a:t>
            </a:r>
            <a:r>
              <a:rPr spc="-60" dirty="0"/>
              <a:t> </a:t>
            </a:r>
            <a:r>
              <a:rPr dirty="0"/>
              <a:t>data</a:t>
            </a:r>
            <a:r>
              <a:rPr spc="-75" dirty="0"/>
              <a:t> </a:t>
            </a:r>
            <a:r>
              <a:rPr dirty="0"/>
              <a:t>in</a:t>
            </a:r>
            <a:r>
              <a:rPr spc="-65" dirty="0"/>
              <a:t> </a:t>
            </a:r>
            <a:r>
              <a:rPr dirty="0"/>
              <a:t>real</a:t>
            </a:r>
            <a:r>
              <a:rPr spc="-95" dirty="0"/>
              <a:t> </a:t>
            </a:r>
            <a:r>
              <a:rPr spc="-20" dirty="0"/>
              <a:t>time</a:t>
            </a:r>
          </a:p>
          <a:p>
            <a:pPr marL="240029" marR="5715" indent="-227329" algn="just">
              <a:lnSpc>
                <a:spcPts val="3020"/>
              </a:lnSpc>
              <a:spcBef>
                <a:spcPts val="1005"/>
              </a:spcBef>
              <a:buFont typeface="Arial MT"/>
              <a:buChar char="•"/>
              <a:tabLst>
                <a:tab pos="241300" algn="l"/>
              </a:tabLst>
            </a:pPr>
            <a:r>
              <a:rPr dirty="0"/>
              <a:t>Transmission</a:t>
            </a:r>
            <a:r>
              <a:rPr spc="160" dirty="0"/>
              <a:t> </a:t>
            </a:r>
            <a:r>
              <a:rPr dirty="0"/>
              <a:t>speed:</a:t>
            </a:r>
            <a:r>
              <a:rPr spc="175" dirty="0"/>
              <a:t> </a:t>
            </a:r>
            <a:r>
              <a:rPr dirty="0"/>
              <a:t>File</a:t>
            </a:r>
            <a:r>
              <a:rPr spc="170" dirty="0"/>
              <a:t> </a:t>
            </a:r>
            <a:r>
              <a:rPr dirty="0"/>
              <a:t>compression</a:t>
            </a:r>
            <a:r>
              <a:rPr spc="185" dirty="0"/>
              <a:t> </a:t>
            </a:r>
            <a:r>
              <a:rPr dirty="0"/>
              <a:t>also</a:t>
            </a:r>
            <a:r>
              <a:rPr spc="180" dirty="0"/>
              <a:t> </a:t>
            </a:r>
            <a:r>
              <a:rPr dirty="0"/>
              <a:t>reduces</a:t>
            </a:r>
            <a:r>
              <a:rPr spc="190" dirty="0"/>
              <a:t> </a:t>
            </a:r>
            <a:r>
              <a:rPr dirty="0"/>
              <a:t>the</a:t>
            </a:r>
            <a:r>
              <a:rPr spc="180" dirty="0"/>
              <a:t> </a:t>
            </a:r>
            <a:r>
              <a:rPr dirty="0"/>
              <a:t>financial</a:t>
            </a:r>
            <a:r>
              <a:rPr spc="175" dirty="0"/>
              <a:t> </a:t>
            </a:r>
            <a:r>
              <a:rPr spc="-20" dirty="0"/>
              <a:t>cost 	</a:t>
            </a:r>
            <a:r>
              <a:rPr dirty="0"/>
              <a:t>of</a:t>
            </a:r>
            <a:r>
              <a:rPr spc="-70" dirty="0"/>
              <a:t> </a:t>
            </a:r>
            <a:r>
              <a:rPr dirty="0"/>
              <a:t>running</a:t>
            </a:r>
            <a:r>
              <a:rPr spc="-30" dirty="0"/>
              <a:t> </a:t>
            </a:r>
            <a:r>
              <a:rPr dirty="0"/>
              <a:t>a</a:t>
            </a:r>
            <a:r>
              <a:rPr spc="-60" dirty="0"/>
              <a:t> </a:t>
            </a:r>
            <a:r>
              <a:rPr dirty="0"/>
              <a:t>network.</a:t>
            </a:r>
            <a:r>
              <a:rPr spc="-55" dirty="0"/>
              <a:t> </a:t>
            </a:r>
            <a:r>
              <a:rPr dirty="0"/>
              <a:t>It</a:t>
            </a:r>
            <a:r>
              <a:rPr spc="-75" dirty="0"/>
              <a:t> </a:t>
            </a:r>
            <a:r>
              <a:rPr dirty="0"/>
              <a:t>reduces</a:t>
            </a:r>
            <a:r>
              <a:rPr spc="-45" dirty="0"/>
              <a:t> </a:t>
            </a:r>
            <a:r>
              <a:rPr dirty="0"/>
              <a:t>the</a:t>
            </a:r>
            <a:r>
              <a:rPr spc="-60" dirty="0"/>
              <a:t> </a:t>
            </a:r>
            <a:r>
              <a:rPr spc="-10" dirty="0"/>
              <a:t>transmission.</a:t>
            </a:r>
          </a:p>
          <a:p>
            <a:pPr marL="240029" marR="5080" indent="-227329" algn="just">
              <a:lnSpc>
                <a:spcPct val="90000"/>
              </a:lnSpc>
              <a:spcBef>
                <a:spcPts val="960"/>
              </a:spcBef>
              <a:buFont typeface="Arial MT"/>
              <a:buChar char="•"/>
              <a:tabLst>
                <a:tab pos="241300" algn="l"/>
              </a:tabLst>
            </a:pPr>
            <a:r>
              <a:rPr dirty="0"/>
              <a:t>Archiving</a:t>
            </a:r>
            <a:r>
              <a:rPr spc="280" dirty="0"/>
              <a:t> </a:t>
            </a:r>
            <a:r>
              <a:rPr dirty="0"/>
              <a:t>and</a:t>
            </a:r>
            <a:r>
              <a:rPr spc="280" dirty="0"/>
              <a:t>  </a:t>
            </a:r>
            <a:r>
              <a:rPr dirty="0"/>
              <a:t>Back</a:t>
            </a:r>
            <a:r>
              <a:rPr spc="305" dirty="0"/>
              <a:t> </a:t>
            </a:r>
            <a:r>
              <a:rPr dirty="0"/>
              <a:t>up:</a:t>
            </a:r>
            <a:r>
              <a:rPr spc="290" dirty="0"/>
              <a:t> </a:t>
            </a:r>
            <a:r>
              <a:rPr dirty="0"/>
              <a:t>Archived</a:t>
            </a:r>
            <a:r>
              <a:rPr spc="275" dirty="0"/>
              <a:t> </a:t>
            </a:r>
            <a:r>
              <a:rPr dirty="0"/>
              <a:t>files</a:t>
            </a:r>
            <a:r>
              <a:rPr spc="290" dirty="0"/>
              <a:t> </a:t>
            </a:r>
            <a:r>
              <a:rPr dirty="0"/>
              <a:t>don’t</a:t>
            </a:r>
            <a:r>
              <a:rPr spc="290" dirty="0"/>
              <a:t> </a:t>
            </a:r>
            <a:r>
              <a:rPr dirty="0"/>
              <a:t>have</a:t>
            </a:r>
            <a:r>
              <a:rPr spc="285" dirty="0"/>
              <a:t> </a:t>
            </a:r>
            <a:r>
              <a:rPr dirty="0"/>
              <a:t>to</a:t>
            </a:r>
            <a:r>
              <a:rPr spc="285" dirty="0"/>
              <a:t> </a:t>
            </a:r>
            <a:r>
              <a:rPr dirty="0"/>
              <a:t>be</a:t>
            </a:r>
            <a:r>
              <a:rPr spc="280" dirty="0"/>
              <a:t> </a:t>
            </a:r>
            <a:r>
              <a:rPr spc="-10" dirty="0"/>
              <a:t>compressed 	</a:t>
            </a:r>
            <a:r>
              <a:rPr dirty="0"/>
              <a:t>but</a:t>
            </a:r>
            <a:r>
              <a:rPr spc="670" dirty="0"/>
              <a:t> </a:t>
            </a:r>
            <a:r>
              <a:rPr dirty="0"/>
              <a:t>they</a:t>
            </a:r>
            <a:r>
              <a:rPr spc="665" dirty="0"/>
              <a:t> </a:t>
            </a:r>
            <a:r>
              <a:rPr dirty="0"/>
              <a:t>are</a:t>
            </a:r>
            <a:r>
              <a:rPr spc="675" dirty="0"/>
              <a:t> </a:t>
            </a:r>
            <a:r>
              <a:rPr dirty="0"/>
              <a:t>often</a:t>
            </a:r>
            <a:r>
              <a:rPr spc="670" dirty="0"/>
              <a:t> </a:t>
            </a:r>
            <a:r>
              <a:rPr dirty="0"/>
              <a:t>several</a:t>
            </a:r>
            <a:r>
              <a:rPr spc="670" dirty="0"/>
              <a:t> </a:t>
            </a:r>
            <a:r>
              <a:rPr dirty="0"/>
              <a:t>gigabytes</a:t>
            </a:r>
            <a:r>
              <a:rPr spc="675" dirty="0"/>
              <a:t> </a:t>
            </a:r>
            <a:r>
              <a:rPr dirty="0"/>
              <a:t>in</a:t>
            </a:r>
            <a:r>
              <a:rPr spc="670" dirty="0"/>
              <a:t> </a:t>
            </a:r>
            <a:r>
              <a:rPr dirty="0"/>
              <a:t>size.</a:t>
            </a:r>
            <a:r>
              <a:rPr spc="675" dirty="0"/>
              <a:t> </a:t>
            </a:r>
            <a:r>
              <a:rPr dirty="0"/>
              <a:t>So,</a:t>
            </a:r>
            <a:r>
              <a:rPr spc="670" dirty="0"/>
              <a:t> </a:t>
            </a:r>
            <a:r>
              <a:rPr dirty="0"/>
              <a:t>they</a:t>
            </a:r>
            <a:r>
              <a:rPr spc="665" dirty="0"/>
              <a:t> </a:t>
            </a:r>
            <a:r>
              <a:rPr dirty="0"/>
              <a:t>are</a:t>
            </a:r>
            <a:r>
              <a:rPr spc="675" dirty="0"/>
              <a:t> </a:t>
            </a:r>
            <a:r>
              <a:rPr spc="-10" dirty="0"/>
              <a:t>usually 	</a:t>
            </a:r>
            <a:r>
              <a:rPr dirty="0"/>
              <a:t>compressed</a:t>
            </a:r>
            <a:r>
              <a:rPr spc="114" dirty="0"/>
              <a:t>  </a:t>
            </a:r>
            <a:r>
              <a:rPr dirty="0"/>
              <a:t>to</a:t>
            </a:r>
            <a:r>
              <a:rPr spc="135" dirty="0"/>
              <a:t>  </a:t>
            </a:r>
            <a:r>
              <a:rPr dirty="0"/>
              <a:t>save</a:t>
            </a:r>
            <a:r>
              <a:rPr spc="135" dirty="0"/>
              <a:t>  </a:t>
            </a:r>
            <a:r>
              <a:rPr dirty="0"/>
              <a:t>storage</a:t>
            </a:r>
            <a:r>
              <a:rPr spc="125" dirty="0"/>
              <a:t>  </a:t>
            </a:r>
            <a:r>
              <a:rPr dirty="0"/>
              <a:t>space</a:t>
            </a:r>
            <a:r>
              <a:rPr spc="135" dirty="0"/>
              <a:t>  </a:t>
            </a:r>
            <a:r>
              <a:rPr dirty="0"/>
              <a:t>and</a:t>
            </a:r>
            <a:r>
              <a:rPr spc="125" dirty="0"/>
              <a:t>  </a:t>
            </a:r>
            <a:r>
              <a:rPr dirty="0"/>
              <a:t>transmission</a:t>
            </a:r>
            <a:r>
              <a:rPr spc="135" dirty="0"/>
              <a:t>  </a:t>
            </a:r>
            <a:r>
              <a:rPr dirty="0"/>
              <a:t>time.</a:t>
            </a:r>
            <a:r>
              <a:rPr spc="130" dirty="0"/>
              <a:t>  </a:t>
            </a:r>
            <a:r>
              <a:rPr spc="-20" dirty="0"/>
              <a:t>Most 	</a:t>
            </a:r>
            <a:r>
              <a:rPr dirty="0"/>
              <a:t>operating</a:t>
            </a:r>
            <a:r>
              <a:rPr spc="-95" dirty="0"/>
              <a:t> </a:t>
            </a:r>
            <a:r>
              <a:rPr spc="-20" dirty="0"/>
              <a:t>system</a:t>
            </a:r>
            <a:r>
              <a:rPr spc="-85" dirty="0"/>
              <a:t> </a:t>
            </a:r>
            <a:r>
              <a:rPr dirty="0"/>
              <a:t>compress</a:t>
            </a:r>
            <a:r>
              <a:rPr spc="-65" dirty="0"/>
              <a:t> </a:t>
            </a:r>
            <a:r>
              <a:rPr dirty="0"/>
              <a:t>their</a:t>
            </a:r>
            <a:r>
              <a:rPr spc="-80" dirty="0"/>
              <a:t> </a:t>
            </a:r>
            <a:r>
              <a:rPr dirty="0"/>
              <a:t>back</a:t>
            </a:r>
            <a:r>
              <a:rPr spc="-70" dirty="0"/>
              <a:t> </a:t>
            </a:r>
            <a:r>
              <a:rPr dirty="0"/>
              <a:t>up</a:t>
            </a:r>
            <a:r>
              <a:rPr spc="-65" dirty="0"/>
              <a:t> </a:t>
            </a:r>
            <a:r>
              <a:rPr spc="-10" dirty="0"/>
              <a:t>files.</a:t>
            </a:r>
          </a:p>
        </p:txBody>
      </p:sp>
      <p:sp>
        <p:nvSpPr>
          <p:cNvPr id="5" name="Footer Placeholder 4">
            <a:extLst>
              <a:ext uri="{FF2B5EF4-FFF2-40B4-BE49-F238E27FC236}">
                <a16:creationId xmlns:a16="http://schemas.microsoft.com/office/drawing/2014/main" id="{E44BC1B7-DD4D-4DCE-B30D-88A439B4F64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3587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A4F49E9-09EE-4646-8D4C-6B8DBDAF7CC5}"/>
              </a:ext>
            </a:extLst>
          </p:cNvPr>
          <p:cNvGraphicFramePr>
            <a:graphicFrameLocks noGrp="1"/>
          </p:cNvGraphicFramePr>
          <p:nvPr>
            <p:extLst>
              <p:ext uri="{D42A27DB-BD31-4B8C-83A1-F6EECF244321}">
                <p14:modId xmlns:p14="http://schemas.microsoft.com/office/powerpoint/2010/main" val="973376988"/>
              </p:ext>
            </p:extLst>
          </p:nvPr>
        </p:nvGraphicFramePr>
        <p:xfrm>
          <a:off x="2251411" y="1588611"/>
          <a:ext cx="6542393" cy="2764855"/>
        </p:xfrm>
        <a:graphic>
          <a:graphicData uri="http://schemas.openxmlformats.org/drawingml/2006/table">
            <a:tbl>
              <a:tblPr firstRow="1" firstCol="1" lastRow="1" lastCol="1" bandRow="1" bandCol="1">
                <a:tableStyleId>{5A111915-BE36-4E01-A7E5-04B1672EAD32}</a:tableStyleId>
              </a:tblPr>
              <a:tblGrid>
                <a:gridCol w="3095947">
                  <a:extLst>
                    <a:ext uri="{9D8B030D-6E8A-4147-A177-3AD203B41FA5}">
                      <a16:colId xmlns:a16="http://schemas.microsoft.com/office/drawing/2014/main" val="3821462748"/>
                    </a:ext>
                  </a:extLst>
                </a:gridCol>
                <a:gridCol w="3446446">
                  <a:extLst>
                    <a:ext uri="{9D8B030D-6E8A-4147-A177-3AD203B41FA5}">
                      <a16:colId xmlns:a16="http://schemas.microsoft.com/office/drawing/2014/main" val="2831258352"/>
                    </a:ext>
                  </a:extLst>
                </a:gridCol>
              </a:tblGrid>
              <a:tr h="197035">
                <a:tc>
                  <a:txBody>
                    <a:bodyPr/>
                    <a:lstStyle/>
                    <a:p>
                      <a:pPr marL="742950">
                        <a:lnSpc>
                          <a:spcPts val="1365"/>
                        </a:lnSpc>
                      </a:pPr>
                      <a:r>
                        <a:rPr lang="en-US" sz="1200">
                          <a:effectLst/>
                        </a:rPr>
                        <a:t>Conducted</a:t>
                      </a:r>
                      <a:r>
                        <a:rPr lang="en-US" sz="1200" spc="-10">
                          <a:effectLst/>
                        </a:rPr>
                        <a:t> </a:t>
                      </a:r>
                      <a:r>
                        <a:rPr lang="en-US" sz="1200">
                          <a:effectLst/>
                        </a:rPr>
                        <a:t>Textbook</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43305">
                        <a:lnSpc>
                          <a:spcPts val="1365"/>
                        </a:lnSpc>
                      </a:pPr>
                      <a:r>
                        <a:rPr lang="en-US" sz="1200">
                          <a:effectLst/>
                        </a:rPr>
                        <a:t>Reference</a:t>
                      </a:r>
                      <a:r>
                        <a:rPr lang="en-US" sz="1200" spc="-20">
                          <a:effectLst/>
                        </a:rPr>
                        <a:t> </a:t>
                      </a:r>
                      <a:r>
                        <a:rPr lang="en-US" sz="1200">
                          <a:effectLst/>
                        </a:rPr>
                        <a:t>Books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517695"/>
                  </a:ext>
                </a:extLst>
              </a:tr>
              <a:tr h="477608">
                <a:tc>
                  <a:txBody>
                    <a:bodyPr/>
                    <a:lstStyle/>
                    <a:p>
                      <a:pPr marL="342900" marR="56515" lvl="0" indent="-342900">
                        <a:spcAft>
                          <a:spcPts val="0"/>
                        </a:spcAft>
                        <a:buSzPts val="1100"/>
                        <a:buFont typeface="+mj-lt"/>
                        <a:buAutoNum type="arabicPeriod"/>
                      </a:pPr>
                      <a:r>
                        <a:rPr lang="en-US" sz="1100">
                          <a:effectLst/>
                        </a:rPr>
                        <a:t>"Multimedia: Making It Work" by Tay Vaughan</a:t>
                      </a:r>
                      <a:endParaRPr lang="en-GB" sz="1100">
                        <a:effectLst/>
                      </a:endParaRPr>
                    </a:p>
                    <a:p>
                      <a:pPr marL="296545">
                        <a:lnSpc>
                          <a:spcPts val="132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56515" lvl="0" indent="-342900">
                        <a:spcAft>
                          <a:spcPts val="0"/>
                        </a:spcAft>
                        <a:buSzPts val="1100"/>
                        <a:buFont typeface="+mj-lt"/>
                        <a:buAutoNum type="arabicPeriod"/>
                      </a:pPr>
                      <a:r>
                        <a:rPr lang="en-US" sz="1100" dirty="0">
                          <a:effectLst/>
                        </a:rPr>
                        <a:t>Principles of Multimedia" by Ranjan Parekh</a:t>
                      </a:r>
                      <a:endParaRPr lang="en-GB" sz="1100" dirty="0">
                        <a:effectLst/>
                      </a:endParaRPr>
                    </a:p>
                    <a:p>
                      <a:pPr marL="67945" marR="56515"/>
                      <a:r>
                        <a:rPr lang="en-US" sz="12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306448"/>
                  </a:ext>
                </a:extLst>
              </a:tr>
              <a:tr h="477032">
                <a:tc>
                  <a:txBody>
                    <a:bodyPr/>
                    <a:lstStyle/>
                    <a:p>
                      <a:pPr marL="342900" lvl="0" indent="-342900">
                        <a:lnSpc>
                          <a:spcPts val="1340"/>
                        </a:lnSpc>
                        <a:buSzPts val="1100"/>
                        <a:buFont typeface="+mj-lt"/>
                        <a:buAutoNum type="arabicPeriod"/>
                      </a:pPr>
                      <a:r>
                        <a:rPr lang="en-US" sz="1200">
                          <a:effectLst/>
                        </a:rPr>
                        <a:t>Faculty</a:t>
                      </a:r>
                      <a:r>
                        <a:rPr lang="en-US" sz="1200" spc="-25">
                          <a:effectLst/>
                        </a:rPr>
                        <a:t> </a:t>
                      </a:r>
                      <a:r>
                        <a:rPr lang="en-US" sz="1200">
                          <a:effectLst/>
                        </a:rPr>
                        <a:t>Note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56515"/>
                      <a:r>
                        <a:rPr lang="en-US" sz="1100">
                          <a:effectLst/>
                        </a:rPr>
                        <a:t>2.   Fundamentals of Multimedia" by Ze-Nian Li and Mark S. Drew</a:t>
                      </a:r>
                      <a:endParaRPr lang="en-GB" sz="1100">
                        <a:effectLst/>
                      </a:endParaRPr>
                    </a:p>
                    <a:p>
                      <a:pPr marL="67945">
                        <a:lnSpc>
                          <a:spcPts val="132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795880"/>
                  </a:ext>
                </a:extLst>
              </a:tr>
              <a:tr h="1567060">
                <a:tc gridSpan="2">
                  <a:txBody>
                    <a:bodyPr/>
                    <a:lstStyle/>
                    <a:p>
                      <a:pPr marL="342900" marR="373380" lvl="0" indent="-342900">
                        <a:lnSpc>
                          <a:spcPts val="1420"/>
                        </a:lnSpc>
                        <a:spcBef>
                          <a:spcPts val="45"/>
                        </a:spcBef>
                        <a:spcAft>
                          <a:spcPts val="0"/>
                        </a:spcAft>
                        <a:buSzPts val="1100"/>
                        <a:buFont typeface="+mj-lt"/>
                        <a:buAutoNum type="arabicPeriod"/>
                      </a:pPr>
                      <a:r>
                        <a:rPr lang="en-US" sz="1200" dirty="0">
                          <a:effectLst/>
                        </a:rPr>
                        <a:t>Other Resources: Online Tutorials, YouTube, Simulation video, Animation video etc.</a:t>
                      </a:r>
                      <a:endParaRPr lang="en-GB" sz="1100" dirty="0">
                        <a:effectLst/>
                      </a:endParaRPr>
                    </a:p>
                    <a:p>
                      <a:pPr marL="67945" marR="373380">
                        <a:lnSpc>
                          <a:spcPts val="1420"/>
                        </a:lnSpc>
                        <a:spcBef>
                          <a:spcPts val="45"/>
                        </a:spcBef>
                        <a:spcAft>
                          <a:spcPts val="0"/>
                        </a:spcAft>
                      </a:pPr>
                      <a:r>
                        <a:rPr lang="en-US" sz="1200" dirty="0">
                          <a:effectLst/>
                        </a:rPr>
                        <a:t> </a:t>
                      </a:r>
                      <a:endParaRPr lang="en-GB" sz="1100" dirty="0">
                        <a:effectLst/>
                      </a:endParaRPr>
                    </a:p>
                    <a:p>
                      <a:pPr marL="342900" lvl="0" indent="-342900">
                        <a:buSzPts val="1000"/>
                        <a:buFont typeface="Symbol" panose="05050102010706020507" pitchFamily="18" charset="2"/>
                        <a:buChar char=""/>
                        <a:tabLst>
                          <a:tab pos="457200" algn="l"/>
                        </a:tabLst>
                      </a:pPr>
                      <a:r>
                        <a:rPr lang="en-US" sz="1100" dirty="0">
                          <a:effectLst/>
                        </a:rPr>
                        <a:t>W3Schools - Multimedia</a:t>
                      </a:r>
                      <a:endParaRPr lang="en-GB" sz="1100" dirty="0">
                        <a:effectLst/>
                      </a:endParaRPr>
                    </a:p>
                    <a:p>
                      <a:pPr marL="342900" lvl="0" indent="-342900">
                        <a:buSzPts val="1000"/>
                        <a:buFont typeface="Symbol" panose="05050102010706020507" pitchFamily="18" charset="2"/>
                        <a:buChar char=""/>
                        <a:tabLst>
                          <a:tab pos="457200" algn="l"/>
                        </a:tabLst>
                      </a:pPr>
                      <a:r>
                        <a:rPr lang="en-US" sz="1100" dirty="0" err="1">
                          <a:effectLst/>
                        </a:rPr>
                        <a:t>GeeksforGeeks</a:t>
                      </a:r>
                      <a:r>
                        <a:rPr lang="en-US" sz="1100" dirty="0">
                          <a:effectLst/>
                        </a:rPr>
                        <a:t> - Multimedia Systems</a:t>
                      </a:r>
                      <a:endParaRPr lang="en-GB" sz="1100" dirty="0">
                        <a:effectLst/>
                      </a:endParaRPr>
                    </a:p>
                    <a:p>
                      <a:pPr marL="342900" lvl="0" indent="-342900">
                        <a:buSzPts val="1000"/>
                        <a:buFont typeface="Symbol" panose="05050102010706020507" pitchFamily="18" charset="2"/>
                        <a:buChar char=""/>
                        <a:tabLst>
                          <a:tab pos="457200" algn="l"/>
                        </a:tabLst>
                      </a:pPr>
                      <a:r>
                        <a:rPr lang="en-US" sz="1100" dirty="0" err="1">
                          <a:effectLst/>
                        </a:rPr>
                        <a:t>Programiz</a:t>
                      </a:r>
                      <a:r>
                        <a:rPr lang="en-US" sz="1100" dirty="0">
                          <a:effectLst/>
                        </a:rPr>
                        <a:t> - Digital Multimedia</a:t>
                      </a:r>
                      <a:endParaRPr lang="en-GB" sz="1100" dirty="0">
                        <a:effectLst/>
                      </a:endParaRPr>
                    </a:p>
                    <a:p>
                      <a:pPr marL="342900" lvl="0" indent="-342900">
                        <a:buSzPts val="1000"/>
                        <a:buFont typeface="Symbol" panose="05050102010706020507" pitchFamily="18" charset="2"/>
                        <a:buChar char=""/>
                        <a:tabLst>
                          <a:tab pos="457200" algn="l"/>
                        </a:tabLst>
                      </a:pPr>
                      <a:r>
                        <a:rPr lang="en-US" sz="1100" u="sng" dirty="0">
                          <a:effectLst/>
                          <a:hlinkClick r:id="rId2"/>
                        </a:rPr>
                        <a:t>YouTube - Multimedia Applications Playlist by Tech Guru</a:t>
                      </a:r>
                      <a:endParaRPr lang="en-GB" sz="1100" dirty="0">
                        <a:effectLst/>
                      </a:endParaRPr>
                    </a:p>
                    <a:p>
                      <a:pPr marL="342900" lvl="0" indent="-342900">
                        <a:buSzPts val="1000"/>
                        <a:buFont typeface="Symbol" panose="05050102010706020507" pitchFamily="18" charset="2"/>
                        <a:buChar char=""/>
                        <a:tabLst>
                          <a:tab pos="457200" algn="l"/>
                        </a:tabLst>
                      </a:pPr>
                      <a:r>
                        <a:rPr lang="en-US" sz="1100" u="sng" dirty="0">
                          <a:effectLst/>
                          <a:hlinkClick r:id="rId3"/>
                        </a:rPr>
                        <a:t>YouTube - Multimedia Tutorials by Learn Engineering</a:t>
                      </a:r>
                      <a:endParaRPr lang="en-GB" sz="1100" dirty="0">
                        <a:effectLst/>
                      </a:endParaRPr>
                    </a:p>
                    <a:p>
                      <a:pPr marL="457200" marR="373380">
                        <a:lnSpc>
                          <a:spcPts val="1420"/>
                        </a:lnSpc>
                        <a:spcBef>
                          <a:spcPts val="45"/>
                        </a:spcBef>
                        <a:spcAft>
                          <a:spcPts val="0"/>
                        </a:spcAft>
                      </a:pPr>
                      <a:r>
                        <a:rPr lang="en-US" sz="1000" dirty="0">
                          <a:effectLst/>
                        </a:rPr>
                        <a:t> </a:t>
                      </a:r>
                      <a:endParaRPr lang="en-GB" sz="1100" dirty="0">
                        <a:effectLst/>
                      </a:endParaRPr>
                    </a:p>
                    <a:p>
                      <a:pPr marL="67945" marR="373380">
                        <a:lnSpc>
                          <a:spcPts val="1420"/>
                        </a:lnSpc>
                        <a:spcBef>
                          <a:spcPts val="45"/>
                        </a:spcBef>
                        <a:spcAft>
                          <a:spcPts val="0"/>
                        </a:spcAft>
                      </a:pPr>
                      <a:r>
                        <a:rPr lang="en-US" sz="12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559826345"/>
                  </a:ext>
                </a:extLst>
              </a:tr>
            </a:tbl>
          </a:graphicData>
        </a:graphic>
      </p:graphicFrame>
      <p:sp>
        <p:nvSpPr>
          <p:cNvPr id="5" name="Rectangle 1">
            <a:extLst>
              <a:ext uri="{FF2B5EF4-FFF2-40B4-BE49-F238E27FC236}">
                <a16:creationId xmlns:a16="http://schemas.microsoft.com/office/drawing/2014/main" id="{6E4567AF-3F93-4928-9478-B4B3269DB224}"/>
              </a:ext>
            </a:extLst>
          </p:cNvPr>
          <p:cNvSpPr>
            <a:spLocks noChangeArrowheads="1"/>
          </p:cNvSpPr>
          <p:nvPr/>
        </p:nvSpPr>
        <p:spPr bwMode="auto">
          <a:xfrm>
            <a:off x="1070043" y="738233"/>
            <a:ext cx="11584968" cy="6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45985" tIns="82524"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Textbooks and other resources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81033D15-5CB6-4A7A-8CEB-786AA85FA2F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88008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8823" y="221995"/>
            <a:ext cx="4867910" cy="696595"/>
          </a:xfrm>
          <a:prstGeom prst="rect">
            <a:avLst/>
          </a:prstGeom>
        </p:spPr>
        <p:txBody>
          <a:bodyPr vert="horz" wrap="square" lIns="0" tIns="12700" rIns="0" bIns="0" rtlCol="0">
            <a:spAutoFit/>
          </a:bodyPr>
          <a:lstStyle/>
          <a:p>
            <a:pPr marL="12700">
              <a:lnSpc>
                <a:spcPct val="100000"/>
              </a:lnSpc>
              <a:spcBef>
                <a:spcPts val="100"/>
              </a:spcBef>
            </a:pPr>
            <a:r>
              <a:rPr dirty="0"/>
              <a:t>Lossless</a:t>
            </a:r>
            <a:r>
              <a:rPr spc="-30" dirty="0"/>
              <a:t> </a:t>
            </a:r>
            <a:r>
              <a:rPr spc="-10" dirty="0"/>
              <a:t>Compression</a:t>
            </a:r>
          </a:p>
        </p:txBody>
      </p:sp>
      <p:sp>
        <p:nvSpPr>
          <p:cNvPr id="3" name="object 3"/>
          <p:cNvSpPr txBox="1"/>
          <p:nvPr/>
        </p:nvSpPr>
        <p:spPr>
          <a:xfrm>
            <a:off x="854760" y="1006551"/>
            <a:ext cx="10424795" cy="4548505"/>
          </a:xfrm>
          <a:prstGeom prst="rect">
            <a:avLst/>
          </a:prstGeom>
        </p:spPr>
        <p:txBody>
          <a:bodyPr vert="horz" wrap="square" lIns="0" tIns="55244" rIns="0" bIns="0" rtlCol="0">
            <a:spAutoFit/>
          </a:bodyPr>
          <a:lstStyle/>
          <a:p>
            <a:pPr marL="240029" marR="6985" indent="-227329" algn="just">
              <a:lnSpc>
                <a:spcPct val="90000"/>
              </a:lnSpc>
              <a:spcBef>
                <a:spcPts val="434"/>
              </a:spcBef>
              <a:buFont typeface="Arial MT"/>
              <a:buChar char="•"/>
              <a:tabLst>
                <a:tab pos="241300" algn="l"/>
              </a:tabLst>
            </a:pPr>
            <a:r>
              <a:rPr sz="2800" dirty="0">
                <a:latin typeface="Calibri"/>
                <a:cs typeface="Calibri"/>
              </a:rPr>
              <a:t>Lossless</a:t>
            </a:r>
            <a:r>
              <a:rPr sz="2800" spc="409" dirty="0">
                <a:latin typeface="Calibri"/>
                <a:cs typeface="Calibri"/>
              </a:rPr>
              <a:t> </a:t>
            </a:r>
            <a:r>
              <a:rPr sz="2800" dirty="0">
                <a:latin typeface="Calibri"/>
                <a:cs typeface="Calibri"/>
              </a:rPr>
              <a:t>compression</a:t>
            </a:r>
            <a:r>
              <a:rPr sz="2800" spc="430" dirty="0">
                <a:latin typeface="Calibri"/>
                <a:cs typeface="Calibri"/>
              </a:rPr>
              <a:t> </a:t>
            </a:r>
            <a:r>
              <a:rPr sz="2800" dirty="0">
                <a:latin typeface="Calibri"/>
                <a:cs typeface="Calibri"/>
              </a:rPr>
              <a:t>refers</a:t>
            </a:r>
            <a:r>
              <a:rPr sz="2800" spc="409" dirty="0">
                <a:latin typeface="Calibri"/>
                <a:cs typeface="Calibri"/>
              </a:rPr>
              <a:t> </a:t>
            </a:r>
            <a:r>
              <a:rPr sz="2800" dirty="0">
                <a:latin typeface="Calibri"/>
                <a:cs typeface="Calibri"/>
              </a:rPr>
              <a:t>to</a:t>
            </a:r>
            <a:r>
              <a:rPr sz="2800" spc="409" dirty="0">
                <a:latin typeface="Calibri"/>
                <a:cs typeface="Calibri"/>
              </a:rPr>
              <a:t> </a:t>
            </a:r>
            <a:r>
              <a:rPr sz="2800" dirty="0">
                <a:latin typeface="Calibri"/>
                <a:cs typeface="Calibri"/>
              </a:rPr>
              <a:t>compression</a:t>
            </a:r>
            <a:r>
              <a:rPr sz="2800" spc="420" dirty="0">
                <a:latin typeface="Calibri"/>
                <a:cs typeface="Calibri"/>
              </a:rPr>
              <a:t> </a:t>
            </a:r>
            <a:r>
              <a:rPr sz="2800" dirty="0">
                <a:latin typeface="Calibri"/>
                <a:cs typeface="Calibri"/>
              </a:rPr>
              <a:t>methods</a:t>
            </a:r>
            <a:r>
              <a:rPr sz="2800" spc="405" dirty="0">
                <a:latin typeface="Calibri"/>
                <a:cs typeface="Calibri"/>
              </a:rPr>
              <a:t> </a:t>
            </a:r>
            <a:r>
              <a:rPr sz="2800" dirty="0">
                <a:latin typeface="Calibri"/>
                <a:cs typeface="Calibri"/>
              </a:rPr>
              <a:t>for</a:t>
            </a:r>
            <a:r>
              <a:rPr sz="2800" spc="430" dirty="0">
                <a:latin typeface="Calibri"/>
                <a:cs typeface="Calibri"/>
              </a:rPr>
              <a:t> </a:t>
            </a:r>
            <a:r>
              <a:rPr sz="2800" dirty="0">
                <a:latin typeface="Calibri"/>
                <a:cs typeface="Calibri"/>
              </a:rPr>
              <a:t>which</a:t>
            </a:r>
            <a:r>
              <a:rPr sz="2800" spc="405" dirty="0">
                <a:latin typeface="Calibri"/>
                <a:cs typeface="Calibri"/>
              </a:rPr>
              <a:t> </a:t>
            </a:r>
            <a:r>
              <a:rPr sz="2800" spc="-25" dirty="0">
                <a:latin typeface="Calibri"/>
                <a:cs typeface="Calibri"/>
              </a:rPr>
              <a:t>the 	</a:t>
            </a:r>
            <a:r>
              <a:rPr sz="2800" dirty="0">
                <a:latin typeface="Calibri"/>
                <a:cs typeface="Calibri"/>
              </a:rPr>
              <a:t>original</a:t>
            </a:r>
            <a:r>
              <a:rPr sz="2800" spc="470" dirty="0">
                <a:latin typeface="Calibri"/>
                <a:cs typeface="Calibri"/>
              </a:rPr>
              <a:t> </a:t>
            </a:r>
            <a:r>
              <a:rPr sz="2800" dirty="0">
                <a:latin typeface="Calibri"/>
                <a:cs typeface="Calibri"/>
              </a:rPr>
              <a:t>uncompressed</a:t>
            </a:r>
            <a:r>
              <a:rPr sz="2800" spc="495" dirty="0">
                <a:latin typeface="Calibri"/>
                <a:cs typeface="Calibri"/>
              </a:rPr>
              <a:t> </a:t>
            </a:r>
            <a:r>
              <a:rPr sz="2800" dirty="0">
                <a:latin typeface="Calibri"/>
                <a:cs typeface="Calibri"/>
              </a:rPr>
              <a:t>data</a:t>
            </a:r>
            <a:r>
              <a:rPr sz="2800" spc="500" dirty="0">
                <a:latin typeface="Calibri"/>
                <a:cs typeface="Calibri"/>
              </a:rPr>
              <a:t> </a:t>
            </a:r>
            <a:r>
              <a:rPr sz="2800" dirty="0">
                <a:latin typeface="Calibri"/>
                <a:cs typeface="Calibri"/>
              </a:rPr>
              <a:t>set</a:t>
            </a:r>
            <a:r>
              <a:rPr sz="2800" spc="484" dirty="0">
                <a:latin typeface="Calibri"/>
                <a:cs typeface="Calibri"/>
              </a:rPr>
              <a:t> </a:t>
            </a:r>
            <a:r>
              <a:rPr sz="2800" dirty="0">
                <a:latin typeface="Calibri"/>
                <a:cs typeface="Calibri"/>
              </a:rPr>
              <a:t>can</a:t>
            </a:r>
            <a:r>
              <a:rPr sz="2800" spc="500" dirty="0">
                <a:latin typeface="Calibri"/>
                <a:cs typeface="Calibri"/>
              </a:rPr>
              <a:t> </a:t>
            </a:r>
            <a:r>
              <a:rPr sz="2800" dirty="0">
                <a:latin typeface="Calibri"/>
                <a:cs typeface="Calibri"/>
              </a:rPr>
              <a:t>be</a:t>
            </a:r>
            <a:r>
              <a:rPr sz="2800" spc="480" dirty="0">
                <a:latin typeface="Calibri"/>
                <a:cs typeface="Calibri"/>
              </a:rPr>
              <a:t> </a:t>
            </a:r>
            <a:r>
              <a:rPr sz="2800" dirty="0">
                <a:latin typeface="Calibri"/>
                <a:cs typeface="Calibri"/>
              </a:rPr>
              <a:t>recovered</a:t>
            </a:r>
            <a:r>
              <a:rPr sz="2800" spc="484" dirty="0">
                <a:latin typeface="Calibri"/>
                <a:cs typeface="Calibri"/>
              </a:rPr>
              <a:t> </a:t>
            </a:r>
            <a:r>
              <a:rPr sz="2800" dirty="0">
                <a:latin typeface="Calibri"/>
                <a:cs typeface="Calibri"/>
              </a:rPr>
              <a:t>exactly</a:t>
            </a:r>
            <a:r>
              <a:rPr sz="2800" spc="484" dirty="0">
                <a:latin typeface="Calibri"/>
                <a:cs typeface="Calibri"/>
              </a:rPr>
              <a:t> </a:t>
            </a:r>
            <a:r>
              <a:rPr sz="2800" dirty="0">
                <a:latin typeface="Calibri"/>
                <a:cs typeface="Calibri"/>
              </a:rPr>
              <a:t>from</a:t>
            </a:r>
            <a:r>
              <a:rPr sz="2800" spc="500" dirty="0">
                <a:latin typeface="Calibri"/>
                <a:cs typeface="Calibri"/>
              </a:rPr>
              <a:t> </a:t>
            </a:r>
            <a:r>
              <a:rPr sz="2800" spc="-25" dirty="0">
                <a:latin typeface="Calibri"/>
                <a:cs typeface="Calibri"/>
              </a:rPr>
              <a:t>the 	</a:t>
            </a:r>
            <a:r>
              <a:rPr sz="2800" spc="-10" dirty="0">
                <a:latin typeface="Calibri"/>
                <a:cs typeface="Calibri"/>
              </a:rPr>
              <a:t>compressed</a:t>
            </a:r>
            <a:r>
              <a:rPr sz="2800" spc="-95" dirty="0">
                <a:latin typeface="Calibri"/>
                <a:cs typeface="Calibri"/>
              </a:rPr>
              <a:t> </a:t>
            </a:r>
            <a:r>
              <a:rPr sz="2800" spc="-10" dirty="0">
                <a:latin typeface="Calibri"/>
                <a:cs typeface="Calibri"/>
              </a:rPr>
              <a:t>stream.</a:t>
            </a:r>
            <a:endParaRPr sz="2800">
              <a:latin typeface="Calibri"/>
              <a:cs typeface="Calibri"/>
            </a:endParaRPr>
          </a:p>
          <a:p>
            <a:pPr marL="240029" marR="8255" indent="-227329" algn="just">
              <a:lnSpc>
                <a:spcPct val="90000"/>
              </a:lnSpc>
              <a:spcBef>
                <a:spcPts val="1005"/>
              </a:spcBef>
              <a:buFont typeface="Arial MT"/>
              <a:buChar char="•"/>
              <a:tabLst>
                <a:tab pos="241300" algn="l"/>
              </a:tabLst>
            </a:pPr>
            <a:r>
              <a:rPr sz="2800" dirty="0">
                <a:latin typeface="Calibri"/>
                <a:cs typeface="Calibri"/>
              </a:rPr>
              <a:t>The</a:t>
            </a:r>
            <a:r>
              <a:rPr sz="2800" spc="575" dirty="0">
                <a:latin typeface="Calibri"/>
                <a:cs typeface="Calibri"/>
              </a:rPr>
              <a:t> </a:t>
            </a:r>
            <a:r>
              <a:rPr sz="2800" dirty="0">
                <a:latin typeface="Calibri"/>
                <a:cs typeface="Calibri"/>
              </a:rPr>
              <a:t>need</a:t>
            </a:r>
            <a:r>
              <a:rPr sz="2800" spc="590" dirty="0">
                <a:latin typeface="Calibri"/>
                <a:cs typeface="Calibri"/>
              </a:rPr>
              <a:t> </a:t>
            </a:r>
            <a:r>
              <a:rPr sz="2800" dirty="0">
                <a:latin typeface="Calibri"/>
                <a:cs typeface="Calibri"/>
              </a:rPr>
              <a:t>for</a:t>
            </a:r>
            <a:r>
              <a:rPr sz="2800" spc="575" dirty="0">
                <a:latin typeface="Calibri"/>
                <a:cs typeface="Calibri"/>
              </a:rPr>
              <a:t> </a:t>
            </a:r>
            <a:r>
              <a:rPr sz="2800" dirty="0">
                <a:latin typeface="Calibri"/>
                <a:cs typeface="Calibri"/>
              </a:rPr>
              <a:t>lossless</a:t>
            </a:r>
            <a:r>
              <a:rPr sz="2800" spc="590" dirty="0">
                <a:latin typeface="Calibri"/>
                <a:cs typeface="Calibri"/>
              </a:rPr>
              <a:t> </a:t>
            </a:r>
            <a:r>
              <a:rPr sz="2800" dirty="0">
                <a:latin typeface="Calibri"/>
                <a:cs typeface="Calibri"/>
              </a:rPr>
              <a:t>compression</a:t>
            </a:r>
            <a:r>
              <a:rPr sz="2800" spc="580" dirty="0">
                <a:latin typeface="Calibri"/>
                <a:cs typeface="Calibri"/>
              </a:rPr>
              <a:t> </a:t>
            </a:r>
            <a:r>
              <a:rPr sz="2800" dirty="0">
                <a:latin typeface="Calibri"/>
                <a:cs typeface="Calibri"/>
              </a:rPr>
              <a:t>arises</a:t>
            </a:r>
            <a:r>
              <a:rPr sz="2800" spc="585" dirty="0">
                <a:latin typeface="Calibri"/>
                <a:cs typeface="Calibri"/>
              </a:rPr>
              <a:t> </a:t>
            </a:r>
            <a:r>
              <a:rPr sz="2800" dirty="0">
                <a:latin typeface="Calibri"/>
                <a:cs typeface="Calibri"/>
              </a:rPr>
              <a:t>from</a:t>
            </a:r>
            <a:r>
              <a:rPr sz="2800" spc="580" dirty="0">
                <a:latin typeface="Calibri"/>
                <a:cs typeface="Calibri"/>
              </a:rPr>
              <a:t> </a:t>
            </a:r>
            <a:r>
              <a:rPr sz="2800" dirty="0">
                <a:latin typeface="Calibri"/>
                <a:cs typeface="Calibri"/>
              </a:rPr>
              <a:t>the</a:t>
            </a:r>
            <a:r>
              <a:rPr sz="2800" spc="580" dirty="0">
                <a:latin typeface="Calibri"/>
                <a:cs typeface="Calibri"/>
              </a:rPr>
              <a:t> </a:t>
            </a:r>
            <a:r>
              <a:rPr sz="2800" dirty="0">
                <a:latin typeface="Calibri"/>
                <a:cs typeface="Calibri"/>
              </a:rPr>
              <a:t>fact</a:t>
            </a:r>
            <a:r>
              <a:rPr sz="2800" spc="585" dirty="0">
                <a:latin typeface="Calibri"/>
                <a:cs typeface="Calibri"/>
              </a:rPr>
              <a:t> </a:t>
            </a:r>
            <a:r>
              <a:rPr sz="2800" dirty="0">
                <a:latin typeface="Calibri"/>
                <a:cs typeface="Calibri"/>
              </a:rPr>
              <a:t>that</a:t>
            </a:r>
            <a:r>
              <a:rPr sz="2800" spc="585" dirty="0">
                <a:latin typeface="Calibri"/>
                <a:cs typeface="Calibri"/>
              </a:rPr>
              <a:t> </a:t>
            </a:r>
            <a:r>
              <a:rPr sz="2800" spc="-20" dirty="0">
                <a:latin typeface="Calibri"/>
                <a:cs typeface="Calibri"/>
              </a:rPr>
              <a:t>many 	</a:t>
            </a:r>
            <a:r>
              <a:rPr sz="2800" dirty="0">
                <a:latin typeface="Calibri"/>
                <a:cs typeface="Calibri"/>
              </a:rPr>
              <a:t>applications,</a:t>
            </a:r>
            <a:r>
              <a:rPr sz="2800" spc="150" dirty="0">
                <a:latin typeface="Calibri"/>
                <a:cs typeface="Calibri"/>
              </a:rPr>
              <a:t>  </a:t>
            </a:r>
            <a:r>
              <a:rPr sz="2800" dirty="0">
                <a:latin typeface="Calibri"/>
                <a:cs typeface="Calibri"/>
              </a:rPr>
              <a:t>such</a:t>
            </a:r>
            <a:r>
              <a:rPr sz="2800" spc="160" dirty="0">
                <a:latin typeface="Calibri"/>
                <a:cs typeface="Calibri"/>
              </a:rPr>
              <a:t>  </a:t>
            </a:r>
            <a:r>
              <a:rPr sz="2800" dirty="0">
                <a:latin typeface="Calibri"/>
                <a:cs typeface="Calibri"/>
              </a:rPr>
              <a:t>as</a:t>
            </a:r>
            <a:r>
              <a:rPr sz="2800" spc="150" dirty="0">
                <a:latin typeface="Calibri"/>
                <a:cs typeface="Calibri"/>
              </a:rPr>
              <a:t>  </a:t>
            </a:r>
            <a:r>
              <a:rPr sz="2800" dirty="0">
                <a:latin typeface="Calibri"/>
                <a:cs typeface="Calibri"/>
              </a:rPr>
              <a:t>the</a:t>
            </a:r>
            <a:r>
              <a:rPr sz="2800" spc="145" dirty="0">
                <a:latin typeface="Calibri"/>
                <a:cs typeface="Calibri"/>
              </a:rPr>
              <a:t>  </a:t>
            </a:r>
            <a:r>
              <a:rPr sz="2800" dirty="0">
                <a:latin typeface="Calibri"/>
                <a:cs typeface="Calibri"/>
              </a:rPr>
              <a:t>compression</a:t>
            </a:r>
            <a:r>
              <a:rPr sz="2800" spc="155" dirty="0">
                <a:latin typeface="Calibri"/>
                <a:cs typeface="Calibri"/>
              </a:rPr>
              <a:t>  </a:t>
            </a:r>
            <a:r>
              <a:rPr sz="2800" dirty="0">
                <a:latin typeface="Calibri"/>
                <a:cs typeface="Calibri"/>
              </a:rPr>
              <a:t>of</a:t>
            </a:r>
            <a:r>
              <a:rPr sz="2800" spc="150" dirty="0">
                <a:latin typeface="Calibri"/>
                <a:cs typeface="Calibri"/>
              </a:rPr>
              <a:t>  </a:t>
            </a:r>
            <a:r>
              <a:rPr sz="2800" dirty="0">
                <a:latin typeface="Calibri"/>
                <a:cs typeface="Calibri"/>
              </a:rPr>
              <a:t>digitized</a:t>
            </a:r>
            <a:r>
              <a:rPr sz="2800" spc="150" dirty="0">
                <a:latin typeface="Calibri"/>
                <a:cs typeface="Calibri"/>
              </a:rPr>
              <a:t>  </a:t>
            </a:r>
            <a:r>
              <a:rPr sz="2800" dirty="0">
                <a:latin typeface="Calibri"/>
                <a:cs typeface="Calibri"/>
              </a:rPr>
              <a:t>medical</a:t>
            </a:r>
            <a:r>
              <a:rPr sz="2800" spc="150" dirty="0">
                <a:latin typeface="Calibri"/>
                <a:cs typeface="Calibri"/>
              </a:rPr>
              <a:t>  </a:t>
            </a:r>
            <a:r>
              <a:rPr sz="2800" spc="-10" dirty="0">
                <a:latin typeface="Calibri"/>
                <a:cs typeface="Calibri"/>
              </a:rPr>
              <a:t>data, 	</a:t>
            </a:r>
            <a:r>
              <a:rPr sz="2800" dirty="0">
                <a:latin typeface="Calibri"/>
                <a:cs typeface="Calibri"/>
              </a:rPr>
              <a:t>require</a:t>
            </a:r>
            <a:r>
              <a:rPr sz="2800" spc="160" dirty="0">
                <a:latin typeface="Calibri"/>
                <a:cs typeface="Calibri"/>
              </a:rPr>
              <a:t> </a:t>
            </a:r>
            <a:r>
              <a:rPr sz="2800" dirty="0">
                <a:latin typeface="Calibri"/>
                <a:cs typeface="Calibri"/>
              </a:rPr>
              <a:t>that</a:t>
            </a:r>
            <a:r>
              <a:rPr sz="2800" spc="165" dirty="0">
                <a:latin typeface="Calibri"/>
                <a:cs typeface="Calibri"/>
              </a:rPr>
              <a:t> </a:t>
            </a:r>
            <a:r>
              <a:rPr sz="2800" dirty="0">
                <a:latin typeface="Calibri"/>
                <a:cs typeface="Calibri"/>
              </a:rPr>
              <a:t>no</a:t>
            </a:r>
            <a:r>
              <a:rPr sz="2800" spc="170" dirty="0">
                <a:latin typeface="Calibri"/>
                <a:cs typeface="Calibri"/>
              </a:rPr>
              <a:t> </a:t>
            </a:r>
            <a:r>
              <a:rPr sz="2800" dirty="0">
                <a:latin typeface="Calibri"/>
                <a:cs typeface="Calibri"/>
              </a:rPr>
              <a:t>loss</a:t>
            </a:r>
            <a:r>
              <a:rPr sz="2800" spc="170" dirty="0">
                <a:latin typeface="Calibri"/>
                <a:cs typeface="Calibri"/>
              </a:rPr>
              <a:t> </a:t>
            </a:r>
            <a:r>
              <a:rPr sz="2800" dirty="0">
                <a:latin typeface="Calibri"/>
                <a:cs typeface="Calibri"/>
              </a:rPr>
              <a:t>be</a:t>
            </a:r>
            <a:r>
              <a:rPr sz="2800" spc="165" dirty="0">
                <a:latin typeface="Calibri"/>
                <a:cs typeface="Calibri"/>
              </a:rPr>
              <a:t> </a:t>
            </a:r>
            <a:r>
              <a:rPr sz="2800" dirty="0">
                <a:latin typeface="Calibri"/>
                <a:cs typeface="Calibri"/>
              </a:rPr>
              <a:t>introduced</a:t>
            </a:r>
            <a:r>
              <a:rPr sz="2800" spc="185" dirty="0">
                <a:latin typeface="Calibri"/>
                <a:cs typeface="Calibri"/>
              </a:rPr>
              <a:t> </a:t>
            </a:r>
            <a:r>
              <a:rPr sz="2800" dirty="0">
                <a:latin typeface="Calibri"/>
                <a:cs typeface="Calibri"/>
              </a:rPr>
              <a:t>from</a:t>
            </a:r>
            <a:r>
              <a:rPr sz="2800" spc="165" dirty="0">
                <a:latin typeface="Calibri"/>
                <a:cs typeface="Calibri"/>
              </a:rPr>
              <a:t> </a:t>
            </a:r>
            <a:r>
              <a:rPr sz="2800" dirty="0">
                <a:latin typeface="Calibri"/>
                <a:cs typeface="Calibri"/>
              </a:rPr>
              <a:t>the</a:t>
            </a:r>
            <a:r>
              <a:rPr sz="2800" spc="165" dirty="0">
                <a:latin typeface="Calibri"/>
                <a:cs typeface="Calibri"/>
              </a:rPr>
              <a:t> </a:t>
            </a:r>
            <a:r>
              <a:rPr sz="2800" dirty="0">
                <a:latin typeface="Calibri"/>
                <a:cs typeface="Calibri"/>
              </a:rPr>
              <a:t>compression</a:t>
            </a:r>
            <a:r>
              <a:rPr sz="2800" spc="160" dirty="0">
                <a:latin typeface="Calibri"/>
                <a:cs typeface="Calibri"/>
              </a:rPr>
              <a:t> </a:t>
            </a:r>
            <a:r>
              <a:rPr sz="2800" dirty="0">
                <a:latin typeface="Calibri"/>
                <a:cs typeface="Calibri"/>
              </a:rPr>
              <a:t>method.</a:t>
            </a:r>
            <a:r>
              <a:rPr sz="2800" spc="170" dirty="0">
                <a:latin typeface="Calibri"/>
                <a:cs typeface="Calibri"/>
              </a:rPr>
              <a:t> </a:t>
            </a:r>
            <a:r>
              <a:rPr sz="2800" spc="-25" dirty="0">
                <a:latin typeface="Calibri"/>
                <a:cs typeface="Calibri"/>
              </a:rPr>
              <a:t>In 	</a:t>
            </a:r>
            <a:r>
              <a:rPr sz="2800" dirty="0">
                <a:latin typeface="Calibri"/>
                <a:cs typeface="Calibri"/>
              </a:rPr>
              <a:t>recent</a:t>
            </a:r>
            <a:r>
              <a:rPr sz="2800" spc="20" dirty="0">
                <a:latin typeface="Calibri"/>
                <a:cs typeface="Calibri"/>
              </a:rPr>
              <a:t> </a:t>
            </a:r>
            <a:r>
              <a:rPr sz="2800" dirty="0">
                <a:latin typeface="Calibri"/>
                <a:cs typeface="Calibri"/>
              </a:rPr>
              <a:t>years,</a:t>
            </a:r>
            <a:r>
              <a:rPr sz="2800" spc="30" dirty="0">
                <a:latin typeface="Calibri"/>
                <a:cs typeface="Calibri"/>
              </a:rPr>
              <a:t> </a:t>
            </a:r>
            <a:r>
              <a:rPr sz="2800" dirty="0">
                <a:latin typeface="Calibri"/>
                <a:cs typeface="Calibri"/>
              </a:rPr>
              <a:t>several</a:t>
            </a:r>
            <a:r>
              <a:rPr sz="2800" spc="15" dirty="0">
                <a:latin typeface="Calibri"/>
                <a:cs typeface="Calibri"/>
              </a:rPr>
              <a:t> </a:t>
            </a:r>
            <a:r>
              <a:rPr sz="2800" dirty="0">
                <a:latin typeface="Calibri"/>
                <a:cs typeface="Calibri"/>
              </a:rPr>
              <a:t>compression</a:t>
            </a:r>
            <a:r>
              <a:rPr sz="2800" spc="20" dirty="0">
                <a:latin typeface="Calibri"/>
                <a:cs typeface="Calibri"/>
              </a:rPr>
              <a:t> </a:t>
            </a:r>
            <a:r>
              <a:rPr sz="2800" dirty="0">
                <a:latin typeface="Calibri"/>
                <a:cs typeface="Calibri"/>
              </a:rPr>
              <a:t>standards</a:t>
            </a:r>
            <a:r>
              <a:rPr sz="2800" spc="35" dirty="0">
                <a:latin typeface="Calibri"/>
                <a:cs typeface="Calibri"/>
              </a:rPr>
              <a:t> </a:t>
            </a:r>
            <a:r>
              <a:rPr sz="2800" dirty="0">
                <a:latin typeface="Calibri"/>
                <a:cs typeface="Calibri"/>
              </a:rPr>
              <a:t>have</a:t>
            </a:r>
            <a:r>
              <a:rPr sz="2800" spc="15" dirty="0">
                <a:latin typeface="Calibri"/>
                <a:cs typeface="Calibri"/>
              </a:rPr>
              <a:t> </a:t>
            </a:r>
            <a:r>
              <a:rPr sz="2800" dirty="0">
                <a:latin typeface="Calibri"/>
                <a:cs typeface="Calibri"/>
              </a:rPr>
              <a:t>been</a:t>
            </a:r>
            <a:r>
              <a:rPr sz="2800" spc="20" dirty="0">
                <a:latin typeface="Calibri"/>
                <a:cs typeface="Calibri"/>
              </a:rPr>
              <a:t> </a:t>
            </a:r>
            <a:r>
              <a:rPr sz="2800" dirty="0">
                <a:latin typeface="Calibri"/>
                <a:cs typeface="Calibri"/>
              </a:rPr>
              <a:t>developed</a:t>
            </a:r>
            <a:r>
              <a:rPr sz="2800" spc="10" dirty="0">
                <a:latin typeface="Calibri"/>
                <a:cs typeface="Calibri"/>
              </a:rPr>
              <a:t> </a:t>
            </a:r>
            <a:r>
              <a:rPr sz="2800" spc="-25" dirty="0">
                <a:latin typeface="Calibri"/>
                <a:cs typeface="Calibri"/>
              </a:rPr>
              <a:t>for 	</a:t>
            </a:r>
            <a:r>
              <a:rPr sz="2800" dirty="0">
                <a:latin typeface="Calibri"/>
                <a:cs typeface="Calibri"/>
              </a:rPr>
              <a:t>the</a:t>
            </a:r>
            <a:r>
              <a:rPr sz="2800" spc="-60" dirty="0">
                <a:latin typeface="Calibri"/>
                <a:cs typeface="Calibri"/>
              </a:rPr>
              <a:t> </a:t>
            </a:r>
            <a:r>
              <a:rPr sz="2800" dirty="0">
                <a:latin typeface="Calibri"/>
                <a:cs typeface="Calibri"/>
              </a:rPr>
              <a:t>lossless</a:t>
            </a:r>
            <a:r>
              <a:rPr sz="2800" spc="-50" dirty="0">
                <a:latin typeface="Calibri"/>
                <a:cs typeface="Calibri"/>
              </a:rPr>
              <a:t> </a:t>
            </a:r>
            <a:r>
              <a:rPr sz="2800" spc="-10" dirty="0">
                <a:latin typeface="Calibri"/>
                <a:cs typeface="Calibri"/>
              </a:rPr>
              <a:t>compression</a:t>
            </a:r>
            <a:r>
              <a:rPr sz="2800" spc="-25" dirty="0">
                <a:latin typeface="Calibri"/>
                <a:cs typeface="Calibri"/>
              </a:rPr>
              <a:t> </a:t>
            </a:r>
            <a:r>
              <a:rPr sz="2800" dirty="0">
                <a:latin typeface="Calibri"/>
                <a:cs typeface="Calibri"/>
              </a:rPr>
              <a:t>of</a:t>
            </a:r>
            <a:r>
              <a:rPr sz="2800" spc="-65" dirty="0">
                <a:latin typeface="Calibri"/>
                <a:cs typeface="Calibri"/>
              </a:rPr>
              <a:t> </a:t>
            </a:r>
            <a:r>
              <a:rPr sz="2800" dirty="0">
                <a:latin typeface="Calibri"/>
                <a:cs typeface="Calibri"/>
              </a:rPr>
              <a:t>such</a:t>
            </a:r>
            <a:r>
              <a:rPr sz="2800" spc="-45" dirty="0">
                <a:latin typeface="Calibri"/>
                <a:cs typeface="Calibri"/>
              </a:rPr>
              <a:t> </a:t>
            </a:r>
            <a:r>
              <a:rPr sz="2800" spc="-10" dirty="0">
                <a:latin typeface="Calibri"/>
                <a:cs typeface="Calibri"/>
              </a:rPr>
              <a:t>images.</a:t>
            </a:r>
            <a:endParaRPr sz="2800">
              <a:latin typeface="Calibri"/>
              <a:cs typeface="Calibri"/>
            </a:endParaRPr>
          </a:p>
          <a:p>
            <a:pPr marL="240029" marR="5080" indent="-227329" algn="just">
              <a:lnSpc>
                <a:spcPct val="90000"/>
              </a:lnSpc>
              <a:spcBef>
                <a:spcPts val="994"/>
              </a:spcBef>
              <a:buFont typeface="Arial MT"/>
              <a:buChar char="•"/>
              <a:tabLst>
                <a:tab pos="241300" algn="l"/>
              </a:tabLst>
            </a:pPr>
            <a:r>
              <a:rPr sz="2800" dirty="0">
                <a:latin typeface="Calibri"/>
                <a:cs typeface="Calibri"/>
              </a:rPr>
              <a:t>In</a:t>
            </a:r>
            <a:r>
              <a:rPr sz="2800" spc="110" dirty="0">
                <a:latin typeface="Calibri"/>
                <a:cs typeface="Calibri"/>
              </a:rPr>
              <a:t>  </a:t>
            </a:r>
            <a:r>
              <a:rPr sz="2800" dirty="0">
                <a:latin typeface="Calibri"/>
                <a:cs typeface="Calibri"/>
              </a:rPr>
              <a:t>general,</a:t>
            </a:r>
            <a:r>
              <a:rPr sz="2800" spc="110" dirty="0">
                <a:latin typeface="Calibri"/>
                <a:cs typeface="Calibri"/>
              </a:rPr>
              <a:t>  </a:t>
            </a:r>
            <a:r>
              <a:rPr sz="2800" dirty="0">
                <a:latin typeface="Calibri"/>
                <a:cs typeface="Calibri"/>
              </a:rPr>
              <a:t>even</a:t>
            </a:r>
            <a:r>
              <a:rPr sz="2800" spc="110" dirty="0">
                <a:latin typeface="Calibri"/>
                <a:cs typeface="Calibri"/>
              </a:rPr>
              <a:t>  </a:t>
            </a:r>
            <a:r>
              <a:rPr sz="2800" dirty="0">
                <a:latin typeface="Calibri"/>
                <a:cs typeface="Calibri"/>
              </a:rPr>
              <a:t>when</a:t>
            </a:r>
            <a:r>
              <a:rPr sz="2800" spc="114" dirty="0">
                <a:latin typeface="Calibri"/>
                <a:cs typeface="Calibri"/>
              </a:rPr>
              <a:t>  </a:t>
            </a:r>
            <a:r>
              <a:rPr sz="2800" dirty="0">
                <a:latin typeface="Calibri"/>
                <a:cs typeface="Calibri"/>
              </a:rPr>
              <a:t>lossy</a:t>
            </a:r>
            <a:r>
              <a:rPr sz="2800" spc="120" dirty="0">
                <a:latin typeface="Calibri"/>
                <a:cs typeface="Calibri"/>
              </a:rPr>
              <a:t>  </a:t>
            </a:r>
            <a:r>
              <a:rPr sz="2800" dirty="0">
                <a:latin typeface="Calibri"/>
                <a:cs typeface="Calibri"/>
              </a:rPr>
              <a:t>compression</a:t>
            </a:r>
            <a:r>
              <a:rPr sz="2800" spc="120" dirty="0">
                <a:latin typeface="Calibri"/>
                <a:cs typeface="Calibri"/>
              </a:rPr>
              <a:t>  </a:t>
            </a:r>
            <a:r>
              <a:rPr sz="2800" dirty="0">
                <a:latin typeface="Calibri"/>
                <a:cs typeface="Calibri"/>
              </a:rPr>
              <a:t>is</a:t>
            </a:r>
            <a:r>
              <a:rPr sz="2800" spc="114" dirty="0">
                <a:latin typeface="Calibri"/>
                <a:cs typeface="Calibri"/>
              </a:rPr>
              <a:t>  </a:t>
            </a:r>
            <a:r>
              <a:rPr sz="2800" dirty="0">
                <a:latin typeface="Calibri"/>
                <a:cs typeface="Calibri"/>
              </a:rPr>
              <a:t>allowed,</a:t>
            </a:r>
            <a:r>
              <a:rPr sz="2800" spc="105" dirty="0">
                <a:latin typeface="Calibri"/>
                <a:cs typeface="Calibri"/>
              </a:rPr>
              <a:t>  </a:t>
            </a:r>
            <a:r>
              <a:rPr sz="2800" dirty="0">
                <a:latin typeface="Calibri"/>
                <a:cs typeface="Calibri"/>
              </a:rPr>
              <a:t>the</a:t>
            </a:r>
            <a:r>
              <a:rPr sz="2800" spc="120" dirty="0">
                <a:latin typeface="Calibri"/>
                <a:cs typeface="Calibri"/>
              </a:rPr>
              <a:t>  </a:t>
            </a:r>
            <a:r>
              <a:rPr sz="2800" spc="-10" dirty="0">
                <a:latin typeface="Calibri"/>
                <a:cs typeface="Calibri"/>
              </a:rPr>
              <a:t>overall 	</a:t>
            </a:r>
            <a:r>
              <a:rPr sz="2800" dirty="0">
                <a:latin typeface="Calibri"/>
                <a:cs typeface="Calibri"/>
              </a:rPr>
              <a:t>compression</a:t>
            </a:r>
            <a:r>
              <a:rPr sz="2800" spc="400" dirty="0">
                <a:latin typeface="Calibri"/>
                <a:cs typeface="Calibri"/>
              </a:rPr>
              <a:t> </a:t>
            </a:r>
            <a:r>
              <a:rPr sz="2800" dirty="0">
                <a:latin typeface="Calibri"/>
                <a:cs typeface="Calibri"/>
              </a:rPr>
              <a:t>scheme</a:t>
            </a:r>
            <a:r>
              <a:rPr sz="2800" spc="400" dirty="0">
                <a:latin typeface="Calibri"/>
                <a:cs typeface="Calibri"/>
              </a:rPr>
              <a:t> </a:t>
            </a:r>
            <a:r>
              <a:rPr sz="2800" dirty="0">
                <a:latin typeface="Calibri"/>
                <a:cs typeface="Calibri"/>
              </a:rPr>
              <a:t>may</a:t>
            </a:r>
            <a:r>
              <a:rPr sz="2800" spc="390" dirty="0">
                <a:latin typeface="Calibri"/>
                <a:cs typeface="Calibri"/>
              </a:rPr>
              <a:t> </a:t>
            </a:r>
            <a:r>
              <a:rPr sz="2800" dirty="0">
                <a:latin typeface="Calibri"/>
                <a:cs typeface="Calibri"/>
              </a:rPr>
              <a:t>be</a:t>
            </a:r>
            <a:r>
              <a:rPr sz="2800" spc="409" dirty="0">
                <a:latin typeface="Calibri"/>
                <a:cs typeface="Calibri"/>
              </a:rPr>
              <a:t> </a:t>
            </a:r>
            <a:r>
              <a:rPr sz="2800" dirty="0">
                <a:latin typeface="Calibri"/>
                <a:cs typeface="Calibri"/>
              </a:rPr>
              <a:t>a</a:t>
            </a:r>
            <a:r>
              <a:rPr sz="2800" spc="400" dirty="0">
                <a:latin typeface="Calibri"/>
                <a:cs typeface="Calibri"/>
              </a:rPr>
              <a:t> </a:t>
            </a:r>
            <a:r>
              <a:rPr sz="2800" dirty="0">
                <a:latin typeface="Calibri"/>
                <a:cs typeface="Calibri"/>
              </a:rPr>
              <a:t>combination</a:t>
            </a:r>
            <a:r>
              <a:rPr sz="2800" spc="395" dirty="0">
                <a:latin typeface="Calibri"/>
                <a:cs typeface="Calibri"/>
              </a:rPr>
              <a:t> </a:t>
            </a:r>
            <a:r>
              <a:rPr sz="2800" dirty="0">
                <a:latin typeface="Calibri"/>
                <a:cs typeface="Calibri"/>
              </a:rPr>
              <a:t>of</a:t>
            </a:r>
            <a:r>
              <a:rPr sz="2800" spc="395" dirty="0">
                <a:latin typeface="Calibri"/>
                <a:cs typeface="Calibri"/>
              </a:rPr>
              <a:t> </a:t>
            </a:r>
            <a:r>
              <a:rPr sz="2800" dirty="0">
                <a:latin typeface="Calibri"/>
                <a:cs typeface="Calibri"/>
              </a:rPr>
              <a:t>a</a:t>
            </a:r>
            <a:r>
              <a:rPr sz="2800" spc="400" dirty="0">
                <a:latin typeface="Calibri"/>
                <a:cs typeface="Calibri"/>
              </a:rPr>
              <a:t> </a:t>
            </a:r>
            <a:r>
              <a:rPr sz="2800" dirty="0">
                <a:latin typeface="Calibri"/>
                <a:cs typeface="Calibri"/>
              </a:rPr>
              <a:t>lossy</a:t>
            </a:r>
            <a:r>
              <a:rPr sz="2800" spc="390" dirty="0">
                <a:latin typeface="Calibri"/>
                <a:cs typeface="Calibri"/>
              </a:rPr>
              <a:t> </a:t>
            </a:r>
            <a:r>
              <a:rPr sz="2800" spc="-10" dirty="0">
                <a:latin typeface="Calibri"/>
                <a:cs typeface="Calibri"/>
              </a:rPr>
              <a:t>compression 	</a:t>
            </a:r>
            <a:r>
              <a:rPr sz="2800" dirty="0">
                <a:latin typeface="Calibri"/>
                <a:cs typeface="Calibri"/>
              </a:rPr>
              <a:t>process</a:t>
            </a:r>
            <a:r>
              <a:rPr sz="2800" spc="-60" dirty="0">
                <a:latin typeface="Calibri"/>
                <a:cs typeface="Calibri"/>
              </a:rPr>
              <a:t> </a:t>
            </a:r>
            <a:r>
              <a:rPr sz="2800" spc="-10" dirty="0">
                <a:latin typeface="Calibri"/>
                <a:cs typeface="Calibri"/>
              </a:rPr>
              <a:t>followed</a:t>
            </a:r>
            <a:r>
              <a:rPr sz="2800" spc="-75" dirty="0">
                <a:latin typeface="Calibri"/>
                <a:cs typeface="Calibri"/>
              </a:rPr>
              <a:t> </a:t>
            </a:r>
            <a:r>
              <a:rPr sz="2800" dirty="0">
                <a:latin typeface="Calibri"/>
                <a:cs typeface="Calibri"/>
              </a:rPr>
              <a:t>by</a:t>
            </a:r>
            <a:r>
              <a:rPr sz="2800" spc="-85" dirty="0">
                <a:latin typeface="Calibri"/>
                <a:cs typeface="Calibri"/>
              </a:rPr>
              <a:t> </a:t>
            </a:r>
            <a:r>
              <a:rPr sz="2800" dirty="0">
                <a:latin typeface="Calibri"/>
                <a:cs typeface="Calibri"/>
              </a:rPr>
              <a:t>a</a:t>
            </a:r>
            <a:r>
              <a:rPr sz="2800" spc="-85" dirty="0">
                <a:latin typeface="Calibri"/>
                <a:cs typeface="Calibri"/>
              </a:rPr>
              <a:t> </a:t>
            </a:r>
            <a:r>
              <a:rPr sz="2800" dirty="0">
                <a:latin typeface="Calibri"/>
                <a:cs typeface="Calibri"/>
              </a:rPr>
              <a:t>lossless</a:t>
            </a:r>
            <a:r>
              <a:rPr sz="2800" spc="-60" dirty="0">
                <a:latin typeface="Calibri"/>
                <a:cs typeface="Calibri"/>
              </a:rPr>
              <a:t> </a:t>
            </a:r>
            <a:r>
              <a:rPr sz="2800" spc="-10" dirty="0">
                <a:latin typeface="Calibri"/>
                <a:cs typeface="Calibri"/>
              </a:rPr>
              <a:t>compression</a:t>
            </a:r>
            <a:r>
              <a:rPr sz="2800" spc="-50" dirty="0">
                <a:latin typeface="Calibri"/>
                <a:cs typeface="Calibri"/>
              </a:rPr>
              <a:t> </a:t>
            </a:r>
            <a:r>
              <a:rPr sz="2800" spc="-10" dirty="0">
                <a:latin typeface="Calibri"/>
                <a:cs typeface="Calibri"/>
              </a:rPr>
              <a:t>process.</a:t>
            </a:r>
            <a:endParaRPr sz="2800">
              <a:latin typeface="Calibri"/>
              <a:cs typeface="Calibri"/>
            </a:endParaRPr>
          </a:p>
        </p:txBody>
      </p:sp>
      <p:sp>
        <p:nvSpPr>
          <p:cNvPr id="5" name="Footer Placeholder 4">
            <a:extLst>
              <a:ext uri="{FF2B5EF4-FFF2-40B4-BE49-F238E27FC236}">
                <a16:creationId xmlns:a16="http://schemas.microsoft.com/office/drawing/2014/main" id="{2BBD060E-9662-42A3-8581-227E9286514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90302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8338" y="346709"/>
            <a:ext cx="4271645" cy="696595"/>
          </a:xfrm>
          <a:prstGeom prst="rect">
            <a:avLst/>
          </a:prstGeom>
        </p:spPr>
        <p:txBody>
          <a:bodyPr vert="horz" wrap="square" lIns="0" tIns="12700" rIns="0" bIns="0" rtlCol="0">
            <a:spAutoFit/>
          </a:bodyPr>
          <a:lstStyle/>
          <a:p>
            <a:pPr marL="12700">
              <a:lnSpc>
                <a:spcPct val="100000"/>
              </a:lnSpc>
              <a:spcBef>
                <a:spcPts val="100"/>
              </a:spcBef>
            </a:pPr>
            <a:r>
              <a:rPr dirty="0"/>
              <a:t>Lossy</a:t>
            </a:r>
            <a:r>
              <a:rPr spc="-100" dirty="0"/>
              <a:t> </a:t>
            </a:r>
            <a:r>
              <a:rPr spc="-10" dirty="0"/>
              <a:t>Compression</a:t>
            </a:r>
          </a:p>
        </p:txBody>
      </p:sp>
      <p:sp>
        <p:nvSpPr>
          <p:cNvPr id="3" name="object 3"/>
          <p:cNvSpPr txBox="1"/>
          <p:nvPr/>
        </p:nvSpPr>
        <p:spPr>
          <a:xfrm>
            <a:off x="910234" y="1084021"/>
            <a:ext cx="10368280" cy="4870450"/>
          </a:xfrm>
          <a:prstGeom prst="rect">
            <a:avLst/>
          </a:prstGeom>
        </p:spPr>
        <p:txBody>
          <a:bodyPr vert="horz" wrap="square" lIns="0" tIns="12700" rIns="0" bIns="0" rtlCol="0">
            <a:spAutoFit/>
          </a:bodyPr>
          <a:lstStyle/>
          <a:p>
            <a:pPr marL="240029" indent="-227329">
              <a:lnSpc>
                <a:spcPts val="2450"/>
              </a:lnSpc>
              <a:spcBef>
                <a:spcPts val="100"/>
              </a:spcBef>
              <a:buFont typeface="Arial MT"/>
              <a:buChar char="•"/>
              <a:tabLst>
                <a:tab pos="240029" algn="l"/>
              </a:tabLst>
            </a:pPr>
            <a:r>
              <a:rPr sz="2400" dirty="0">
                <a:latin typeface="Calibri"/>
                <a:cs typeface="Calibri"/>
              </a:rPr>
              <a:t>Lossy</a:t>
            </a:r>
            <a:r>
              <a:rPr sz="2400" spc="20" dirty="0">
                <a:latin typeface="Calibri"/>
                <a:cs typeface="Calibri"/>
              </a:rPr>
              <a:t> </a:t>
            </a:r>
            <a:r>
              <a:rPr sz="2400" dirty="0">
                <a:latin typeface="Calibri"/>
                <a:cs typeface="Calibri"/>
              </a:rPr>
              <a:t>compression</a:t>
            </a:r>
            <a:r>
              <a:rPr sz="2400" spc="30" dirty="0">
                <a:latin typeface="Calibri"/>
                <a:cs typeface="Calibri"/>
              </a:rPr>
              <a:t> </a:t>
            </a:r>
            <a:r>
              <a:rPr sz="2400" dirty="0">
                <a:latin typeface="Calibri"/>
                <a:cs typeface="Calibri"/>
              </a:rPr>
              <a:t>differs</a:t>
            </a:r>
            <a:r>
              <a:rPr sz="2400" spc="30" dirty="0">
                <a:latin typeface="Calibri"/>
                <a:cs typeface="Calibri"/>
              </a:rPr>
              <a:t> </a:t>
            </a:r>
            <a:r>
              <a:rPr sz="2400" dirty="0">
                <a:latin typeface="Calibri"/>
                <a:cs typeface="Calibri"/>
              </a:rPr>
              <a:t>from</a:t>
            </a:r>
            <a:r>
              <a:rPr sz="2400" spc="20" dirty="0">
                <a:latin typeface="Calibri"/>
                <a:cs typeface="Calibri"/>
              </a:rPr>
              <a:t> </a:t>
            </a:r>
            <a:r>
              <a:rPr sz="2400" dirty="0">
                <a:latin typeface="Calibri"/>
                <a:cs typeface="Calibri"/>
              </a:rPr>
              <a:t>its</a:t>
            </a:r>
            <a:r>
              <a:rPr sz="2400" spc="30" dirty="0">
                <a:latin typeface="Calibri"/>
                <a:cs typeface="Calibri"/>
              </a:rPr>
              <a:t> </a:t>
            </a:r>
            <a:r>
              <a:rPr sz="2400" dirty="0">
                <a:latin typeface="Calibri"/>
                <a:cs typeface="Calibri"/>
              </a:rPr>
              <a:t>counterpart,</a:t>
            </a:r>
            <a:r>
              <a:rPr sz="2400" spc="30" dirty="0">
                <a:latin typeface="Calibri"/>
                <a:cs typeface="Calibri"/>
              </a:rPr>
              <a:t> </a:t>
            </a:r>
            <a:r>
              <a:rPr sz="2400" dirty="0">
                <a:latin typeface="Calibri"/>
                <a:cs typeface="Calibri"/>
              </a:rPr>
              <a:t>lossless</a:t>
            </a:r>
            <a:r>
              <a:rPr sz="2400" spc="25" dirty="0">
                <a:latin typeface="Calibri"/>
                <a:cs typeface="Calibri"/>
              </a:rPr>
              <a:t> </a:t>
            </a:r>
            <a:r>
              <a:rPr sz="2400" dirty="0">
                <a:latin typeface="Calibri"/>
                <a:cs typeface="Calibri"/>
              </a:rPr>
              <a:t>compression,</a:t>
            </a:r>
            <a:r>
              <a:rPr sz="2400" spc="30" dirty="0">
                <a:latin typeface="Calibri"/>
                <a:cs typeface="Calibri"/>
              </a:rPr>
              <a:t> </a:t>
            </a:r>
            <a:r>
              <a:rPr sz="2400" dirty="0">
                <a:latin typeface="Calibri"/>
                <a:cs typeface="Calibri"/>
              </a:rPr>
              <a:t>as</a:t>
            </a:r>
            <a:r>
              <a:rPr sz="2400" spc="35" dirty="0">
                <a:latin typeface="Calibri"/>
                <a:cs typeface="Calibri"/>
              </a:rPr>
              <a:t> </a:t>
            </a:r>
            <a:r>
              <a:rPr sz="2400" dirty="0">
                <a:latin typeface="Calibri"/>
                <a:cs typeface="Calibri"/>
              </a:rPr>
              <a:t>its</a:t>
            </a:r>
            <a:r>
              <a:rPr sz="2400" spc="25" dirty="0">
                <a:latin typeface="Calibri"/>
                <a:cs typeface="Calibri"/>
              </a:rPr>
              <a:t> </a:t>
            </a:r>
            <a:r>
              <a:rPr sz="2400" spc="-20" dirty="0">
                <a:latin typeface="Calibri"/>
                <a:cs typeface="Calibri"/>
              </a:rPr>
              <a:t>name</a:t>
            </a:r>
            <a:endParaRPr sz="2400">
              <a:latin typeface="Calibri"/>
              <a:cs typeface="Calibri"/>
            </a:endParaRPr>
          </a:p>
          <a:p>
            <a:pPr marL="241300">
              <a:lnSpc>
                <a:spcPts val="2014"/>
              </a:lnSpc>
              <a:tabLst>
                <a:tab pos="1313815" algn="l"/>
                <a:tab pos="2174875" algn="l"/>
                <a:tab pos="3330575" algn="l"/>
                <a:tab pos="3770629" algn="l"/>
                <a:tab pos="4505325" algn="l"/>
                <a:tab pos="5215890" algn="l"/>
                <a:tab pos="5715635" algn="l"/>
                <a:tab pos="6350000" algn="l"/>
                <a:tab pos="6767195" algn="l"/>
                <a:tab pos="7369175" algn="l"/>
                <a:tab pos="8573770" algn="l"/>
                <a:tab pos="9424035" algn="l"/>
                <a:tab pos="10207625" algn="l"/>
              </a:tabLst>
            </a:pPr>
            <a:r>
              <a:rPr sz="2400" spc="-10" dirty="0">
                <a:latin typeface="Calibri"/>
                <a:cs typeface="Calibri"/>
              </a:rPr>
              <a:t>implies</a:t>
            </a:r>
            <a:r>
              <a:rPr sz="2400" dirty="0">
                <a:latin typeface="Calibri"/>
                <a:cs typeface="Calibri"/>
              </a:rPr>
              <a:t>	</a:t>
            </a:r>
            <a:r>
              <a:rPr sz="2400" spc="-20" dirty="0">
                <a:latin typeface="Calibri"/>
                <a:cs typeface="Calibri"/>
              </a:rPr>
              <a:t>some</a:t>
            </a:r>
            <a:r>
              <a:rPr sz="2400" dirty="0">
                <a:latin typeface="Calibri"/>
                <a:cs typeface="Calibri"/>
              </a:rPr>
              <a:t>	</a:t>
            </a:r>
            <a:r>
              <a:rPr sz="2400" spc="-10" dirty="0">
                <a:latin typeface="Calibri"/>
                <a:cs typeface="Calibri"/>
              </a:rPr>
              <a:t>amount</a:t>
            </a:r>
            <a:r>
              <a:rPr sz="2400" dirty="0">
                <a:latin typeface="Calibri"/>
                <a:cs typeface="Calibri"/>
              </a:rPr>
              <a:t>	</a:t>
            </a:r>
            <a:r>
              <a:rPr sz="2400" spc="-25" dirty="0">
                <a:latin typeface="Calibri"/>
                <a:cs typeface="Calibri"/>
              </a:rPr>
              <a:t>of</a:t>
            </a:r>
            <a:r>
              <a:rPr sz="2400" dirty="0">
                <a:latin typeface="Calibri"/>
                <a:cs typeface="Calibri"/>
              </a:rPr>
              <a:t>	</a:t>
            </a:r>
            <a:r>
              <a:rPr sz="2400" spc="-20" dirty="0">
                <a:latin typeface="Calibri"/>
                <a:cs typeface="Calibri"/>
              </a:rPr>
              <a:t>data</a:t>
            </a:r>
            <a:r>
              <a:rPr sz="2400" dirty="0">
                <a:latin typeface="Calibri"/>
                <a:cs typeface="Calibri"/>
              </a:rPr>
              <a:t>	</a:t>
            </a:r>
            <a:r>
              <a:rPr sz="2400" spc="-25" dirty="0">
                <a:latin typeface="Calibri"/>
                <a:cs typeface="Calibri"/>
              </a:rPr>
              <a:t>may</a:t>
            </a:r>
            <a:r>
              <a:rPr sz="2400" dirty="0">
                <a:latin typeface="Calibri"/>
                <a:cs typeface="Calibri"/>
              </a:rPr>
              <a:t>	</a:t>
            </a:r>
            <a:r>
              <a:rPr sz="2400" spc="-25" dirty="0">
                <a:latin typeface="Calibri"/>
                <a:cs typeface="Calibri"/>
              </a:rPr>
              <a:t>be</a:t>
            </a:r>
            <a:r>
              <a:rPr sz="2400" dirty="0">
                <a:latin typeface="Calibri"/>
                <a:cs typeface="Calibri"/>
              </a:rPr>
              <a:t>	</a:t>
            </a:r>
            <a:r>
              <a:rPr sz="2400" spc="-20" dirty="0">
                <a:latin typeface="Calibri"/>
                <a:cs typeface="Calibri"/>
              </a:rPr>
              <a:t>lost</a:t>
            </a:r>
            <a:r>
              <a:rPr sz="2400" dirty="0">
                <a:latin typeface="Calibri"/>
                <a:cs typeface="Calibri"/>
              </a:rPr>
              <a:t>	</a:t>
            </a:r>
            <a:r>
              <a:rPr sz="2400" spc="-25" dirty="0">
                <a:latin typeface="Calibri"/>
                <a:cs typeface="Calibri"/>
              </a:rPr>
              <a:t>in</a:t>
            </a:r>
            <a:r>
              <a:rPr sz="2400" dirty="0">
                <a:latin typeface="Calibri"/>
                <a:cs typeface="Calibri"/>
              </a:rPr>
              <a:t>	</a:t>
            </a:r>
            <a:r>
              <a:rPr sz="2400" spc="-25" dirty="0">
                <a:latin typeface="Calibri"/>
                <a:cs typeface="Calibri"/>
              </a:rPr>
              <a:t>the</a:t>
            </a:r>
            <a:r>
              <a:rPr sz="2400" dirty="0">
                <a:latin typeface="Calibri"/>
                <a:cs typeface="Calibri"/>
              </a:rPr>
              <a:t>	</a:t>
            </a:r>
            <a:r>
              <a:rPr sz="2400" spc="-10" dirty="0">
                <a:latin typeface="Calibri"/>
                <a:cs typeface="Calibri"/>
              </a:rPr>
              <a:t>process.</a:t>
            </a:r>
            <a:r>
              <a:rPr sz="2400" dirty="0">
                <a:latin typeface="Calibri"/>
                <a:cs typeface="Calibri"/>
              </a:rPr>
              <a:t>	</a:t>
            </a:r>
            <a:r>
              <a:rPr sz="2400" spc="-10" dirty="0">
                <a:latin typeface="Calibri"/>
                <a:cs typeface="Calibri"/>
              </a:rPr>
              <a:t>Thus,</a:t>
            </a:r>
            <a:r>
              <a:rPr sz="2400" dirty="0">
                <a:latin typeface="Calibri"/>
                <a:cs typeface="Calibri"/>
              </a:rPr>
              <a:t>	</a:t>
            </a:r>
            <a:r>
              <a:rPr sz="2400" spc="-10" dirty="0">
                <a:latin typeface="Calibri"/>
                <a:cs typeface="Calibri"/>
              </a:rPr>
              <a:t>after</a:t>
            </a:r>
            <a:r>
              <a:rPr sz="2400" dirty="0">
                <a:latin typeface="Calibri"/>
                <a:cs typeface="Calibri"/>
              </a:rPr>
              <a:t>	</a:t>
            </a:r>
            <a:r>
              <a:rPr sz="2400" spc="-50" dirty="0">
                <a:latin typeface="Calibri"/>
                <a:cs typeface="Calibri"/>
              </a:rPr>
              <a:t>a</a:t>
            </a:r>
            <a:endParaRPr sz="2400">
              <a:latin typeface="Calibri"/>
              <a:cs typeface="Calibri"/>
            </a:endParaRPr>
          </a:p>
          <a:p>
            <a:pPr marL="241300" marR="6350">
              <a:lnSpc>
                <a:spcPct val="70000"/>
              </a:lnSpc>
              <a:spcBef>
                <a:spcPts val="434"/>
              </a:spcBef>
              <a:tabLst>
                <a:tab pos="3999229" algn="l"/>
                <a:tab pos="4872990" algn="l"/>
                <a:tab pos="5470525" algn="l"/>
                <a:tab pos="6202045" algn="l"/>
                <a:tab pos="6756400" algn="l"/>
                <a:tab pos="7367905" algn="l"/>
                <a:tab pos="7863205" algn="l"/>
                <a:tab pos="9157335" algn="l"/>
                <a:tab pos="9939020" algn="l"/>
              </a:tabLst>
            </a:pPr>
            <a:r>
              <a:rPr sz="2400" spc="-10" dirty="0">
                <a:latin typeface="Calibri"/>
                <a:cs typeface="Calibri"/>
              </a:rPr>
              <a:t>compression/decompression</a:t>
            </a:r>
            <a:r>
              <a:rPr sz="2400" dirty="0">
                <a:latin typeface="Calibri"/>
                <a:cs typeface="Calibri"/>
              </a:rPr>
              <a:t>	</a:t>
            </a:r>
            <a:r>
              <a:rPr sz="2400" spc="-10" dirty="0">
                <a:latin typeface="Calibri"/>
                <a:cs typeface="Calibri"/>
              </a:rPr>
              <a:t>cycle,</a:t>
            </a:r>
            <a:r>
              <a:rPr sz="2400" dirty="0">
                <a:latin typeface="Calibri"/>
                <a:cs typeface="Calibri"/>
              </a:rPr>
              <a:t>	</a:t>
            </a:r>
            <a:r>
              <a:rPr sz="2400" spc="-25" dirty="0">
                <a:latin typeface="Calibri"/>
                <a:cs typeface="Calibri"/>
              </a:rPr>
              <a:t>the</a:t>
            </a:r>
            <a:r>
              <a:rPr sz="2400" dirty="0">
                <a:latin typeface="Calibri"/>
                <a:cs typeface="Calibri"/>
              </a:rPr>
              <a:t>	</a:t>
            </a:r>
            <a:r>
              <a:rPr sz="2400" spc="-20" dirty="0">
                <a:latin typeface="Calibri"/>
                <a:cs typeface="Calibri"/>
              </a:rPr>
              <a:t>data</a:t>
            </a:r>
            <a:r>
              <a:rPr sz="2400" dirty="0">
                <a:latin typeface="Calibri"/>
                <a:cs typeface="Calibri"/>
              </a:rPr>
              <a:t>	</a:t>
            </a:r>
            <a:r>
              <a:rPr sz="2400" spc="-25" dirty="0">
                <a:latin typeface="Calibri"/>
                <a:cs typeface="Calibri"/>
              </a:rPr>
              <a:t>set</a:t>
            </a:r>
            <a:r>
              <a:rPr sz="2400" dirty="0">
                <a:latin typeface="Calibri"/>
                <a:cs typeface="Calibri"/>
              </a:rPr>
              <a:t>	</a:t>
            </a:r>
            <a:r>
              <a:rPr sz="2400" spc="-20" dirty="0">
                <a:latin typeface="Calibri"/>
                <a:cs typeface="Calibri"/>
              </a:rPr>
              <a:t>will</a:t>
            </a:r>
            <a:r>
              <a:rPr sz="2400" dirty="0">
                <a:latin typeface="Calibri"/>
                <a:cs typeface="Calibri"/>
              </a:rPr>
              <a:t>	</a:t>
            </a:r>
            <a:r>
              <a:rPr sz="2400" spc="-25" dirty="0">
                <a:latin typeface="Calibri"/>
                <a:cs typeface="Calibri"/>
              </a:rPr>
              <a:t>be</a:t>
            </a:r>
            <a:r>
              <a:rPr sz="2400" dirty="0">
                <a:latin typeface="Calibri"/>
                <a:cs typeface="Calibri"/>
              </a:rPr>
              <a:t>	</a:t>
            </a:r>
            <a:r>
              <a:rPr sz="2400" spc="-10" dirty="0">
                <a:latin typeface="Calibri"/>
                <a:cs typeface="Calibri"/>
              </a:rPr>
              <a:t>modified</a:t>
            </a:r>
            <a:r>
              <a:rPr sz="2400" dirty="0">
                <a:latin typeface="Calibri"/>
                <a:cs typeface="Calibri"/>
              </a:rPr>
              <a:t>	</a:t>
            </a:r>
            <a:r>
              <a:rPr sz="2400" spc="-20" dirty="0">
                <a:latin typeface="Calibri"/>
                <a:cs typeface="Calibri"/>
              </a:rPr>
              <a:t>from</a:t>
            </a:r>
            <a:r>
              <a:rPr sz="2400" dirty="0">
                <a:latin typeface="Calibri"/>
                <a:cs typeface="Calibri"/>
              </a:rPr>
              <a:t>	</a:t>
            </a:r>
            <a:r>
              <a:rPr sz="2400" spc="-25" dirty="0">
                <a:latin typeface="Calibri"/>
                <a:cs typeface="Calibri"/>
              </a:rPr>
              <a:t>the </a:t>
            </a:r>
            <a:r>
              <a:rPr sz="2400" spc="-10" dirty="0">
                <a:latin typeface="Calibri"/>
                <a:cs typeface="Calibri"/>
              </a:rPr>
              <a:t>uncompressed</a:t>
            </a:r>
            <a:r>
              <a:rPr sz="2400" spc="-40" dirty="0">
                <a:latin typeface="Calibri"/>
                <a:cs typeface="Calibri"/>
              </a:rPr>
              <a:t> </a:t>
            </a:r>
            <a:r>
              <a:rPr sz="2400" dirty="0">
                <a:latin typeface="Calibri"/>
                <a:cs typeface="Calibri"/>
              </a:rPr>
              <a:t>original</a:t>
            </a:r>
            <a:r>
              <a:rPr sz="2400" spc="-55" dirty="0">
                <a:latin typeface="Calibri"/>
                <a:cs typeface="Calibri"/>
              </a:rPr>
              <a:t> </a:t>
            </a:r>
            <a:r>
              <a:rPr sz="2400" dirty="0">
                <a:latin typeface="Calibri"/>
                <a:cs typeface="Calibri"/>
              </a:rPr>
              <a:t>and</a:t>
            </a:r>
            <a:r>
              <a:rPr sz="2400" spc="-35" dirty="0">
                <a:latin typeface="Calibri"/>
                <a:cs typeface="Calibri"/>
              </a:rPr>
              <a:t> </a:t>
            </a:r>
            <a:r>
              <a:rPr sz="2400" spc="-10" dirty="0">
                <a:latin typeface="Calibri"/>
                <a:cs typeface="Calibri"/>
              </a:rPr>
              <a:t>information</a:t>
            </a:r>
            <a:r>
              <a:rPr sz="2400" spc="-40" dirty="0">
                <a:latin typeface="Calibri"/>
                <a:cs typeface="Calibri"/>
              </a:rPr>
              <a:t> </a:t>
            </a:r>
            <a:r>
              <a:rPr sz="2400" dirty="0">
                <a:latin typeface="Calibri"/>
                <a:cs typeface="Calibri"/>
              </a:rPr>
              <a:t>may</a:t>
            </a:r>
            <a:r>
              <a:rPr sz="2400" spc="-40" dirty="0">
                <a:latin typeface="Calibri"/>
                <a:cs typeface="Calibri"/>
              </a:rPr>
              <a:t> </a:t>
            </a:r>
            <a:r>
              <a:rPr sz="2400" dirty="0">
                <a:latin typeface="Calibri"/>
                <a:cs typeface="Calibri"/>
              </a:rPr>
              <a:t>be</a:t>
            </a:r>
            <a:r>
              <a:rPr sz="2400" spc="-35" dirty="0">
                <a:latin typeface="Calibri"/>
                <a:cs typeface="Calibri"/>
              </a:rPr>
              <a:t> </a:t>
            </a:r>
            <a:r>
              <a:rPr sz="2400" spc="-10" dirty="0">
                <a:latin typeface="Calibri"/>
                <a:cs typeface="Calibri"/>
              </a:rPr>
              <a:t>lost.</a:t>
            </a:r>
            <a:endParaRPr sz="2400">
              <a:latin typeface="Calibri"/>
              <a:cs typeface="Calibri"/>
            </a:endParaRPr>
          </a:p>
          <a:p>
            <a:pPr marL="240029" indent="-227329">
              <a:lnSpc>
                <a:spcPts val="2450"/>
              </a:lnSpc>
              <a:spcBef>
                <a:spcPts val="130"/>
              </a:spcBef>
              <a:buFont typeface="Arial MT"/>
              <a:buChar char="•"/>
              <a:tabLst>
                <a:tab pos="240029" algn="l"/>
              </a:tabLst>
            </a:pPr>
            <a:r>
              <a:rPr sz="2400" dirty="0">
                <a:latin typeface="Calibri"/>
                <a:cs typeface="Calibri"/>
              </a:rPr>
              <a:t>Lossy</a:t>
            </a:r>
            <a:r>
              <a:rPr sz="2400" spc="325" dirty="0">
                <a:latin typeface="Calibri"/>
                <a:cs typeface="Calibri"/>
              </a:rPr>
              <a:t> </a:t>
            </a:r>
            <a:r>
              <a:rPr sz="2400" dirty="0">
                <a:latin typeface="Calibri"/>
                <a:cs typeface="Calibri"/>
              </a:rPr>
              <a:t>compression</a:t>
            </a:r>
            <a:r>
              <a:rPr sz="2400" spc="340" dirty="0">
                <a:latin typeface="Calibri"/>
                <a:cs typeface="Calibri"/>
              </a:rPr>
              <a:t> </a:t>
            </a:r>
            <a:r>
              <a:rPr sz="2400" dirty="0">
                <a:latin typeface="Calibri"/>
                <a:cs typeface="Calibri"/>
              </a:rPr>
              <a:t>techniques</a:t>
            </a:r>
            <a:r>
              <a:rPr sz="2400" spc="340" dirty="0">
                <a:latin typeface="Calibri"/>
                <a:cs typeface="Calibri"/>
              </a:rPr>
              <a:t> </a:t>
            </a:r>
            <a:r>
              <a:rPr sz="2400" dirty="0">
                <a:latin typeface="Calibri"/>
                <a:cs typeface="Calibri"/>
              </a:rPr>
              <a:t>attempt</a:t>
            </a:r>
            <a:r>
              <a:rPr sz="2400" spc="340" dirty="0">
                <a:latin typeface="Calibri"/>
                <a:cs typeface="Calibri"/>
              </a:rPr>
              <a:t> </a:t>
            </a:r>
            <a:r>
              <a:rPr sz="2400" dirty="0">
                <a:latin typeface="Calibri"/>
                <a:cs typeface="Calibri"/>
              </a:rPr>
              <a:t>to</a:t>
            </a:r>
            <a:r>
              <a:rPr sz="2400" spc="340" dirty="0">
                <a:latin typeface="Calibri"/>
                <a:cs typeface="Calibri"/>
              </a:rPr>
              <a:t> </a:t>
            </a:r>
            <a:r>
              <a:rPr sz="2400" dirty="0">
                <a:latin typeface="Calibri"/>
                <a:cs typeface="Calibri"/>
              </a:rPr>
              <a:t>eliminate</a:t>
            </a:r>
            <a:r>
              <a:rPr sz="2400" spc="345" dirty="0">
                <a:latin typeface="Calibri"/>
                <a:cs typeface="Calibri"/>
              </a:rPr>
              <a:t> </a:t>
            </a:r>
            <a:r>
              <a:rPr sz="2400" dirty="0">
                <a:latin typeface="Calibri"/>
                <a:cs typeface="Calibri"/>
              </a:rPr>
              <a:t>unnecessary</a:t>
            </a:r>
            <a:r>
              <a:rPr sz="2400" spc="325" dirty="0">
                <a:latin typeface="Calibri"/>
                <a:cs typeface="Calibri"/>
              </a:rPr>
              <a:t> </a:t>
            </a:r>
            <a:r>
              <a:rPr sz="2400" dirty="0">
                <a:latin typeface="Calibri"/>
                <a:cs typeface="Calibri"/>
              </a:rPr>
              <a:t>or</a:t>
            </a:r>
            <a:r>
              <a:rPr sz="2400" spc="345" dirty="0">
                <a:latin typeface="Calibri"/>
                <a:cs typeface="Calibri"/>
              </a:rPr>
              <a:t> </a:t>
            </a:r>
            <a:r>
              <a:rPr sz="2400" spc="-10" dirty="0">
                <a:latin typeface="Calibri"/>
                <a:cs typeface="Calibri"/>
              </a:rPr>
              <a:t>redundant</a:t>
            </a:r>
            <a:endParaRPr sz="2400">
              <a:latin typeface="Calibri"/>
              <a:cs typeface="Calibri"/>
            </a:endParaRPr>
          </a:p>
          <a:p>
            <a:pPr marL="241300">
              <a:lnSpc>
                <a:spcPts val="2014"/>
              </a:lnSpc>
            </a:pPr>
            <a:r>
              <a:rPr sz="2400" dirty="0">
                <a:latin typeface="Calibri"/>
                <a:cs typeface="Calibri"/>
              </a:rPr>
              <a:t>information,</a:t>
            </a:r>
            <a:r>
              <a:rPr sz="2400" spc="155" dirty="0">
                <a:latin typeface="Calibri"/>
                <a:cs typeface="Calibri"/>
              </a:rPr>
              <a:t> </a:t>
            </a:r>
            <a:r>
              <a:rPr sz="2400" dirty="0">
                <a:latin typeface="Calibri"/>
                <a:cs typeface="Calibri"/>
              </a:rPr>
              <a:t>focusing</a:t>
            </a:r>
            <a:r>
              <a:rPr sz="2400" spc="160" dirty="0">
                <a:latin typeface="Calibri"/>
                <a:cs typeface="Calibri"/>
              </a:rPr>
              <a:t> </a:t>
            </a:r>
            <a:r>
              <a:rPr sz="2400" dirty="0">
                <a:latin typeface="Calibri"/>
                <a:cs typeface="Calibri"/>
              </a:rPr>
              <a:t>more</a:t>
            </a:r>
            <a:r>
              <a:rPr sz="2400" spc="165" dirty="0">
                <a:latin typeface="Calibri"/>
                <a:cs typeface="Calibri"/>
              </a:rPr>
              <a:t> </a:t>
            </a:r>
            <a:r>
              <a:rPr sz="2400" dirty="0">
                <a:latin typeface="Calibri"/>
                <a:cs typeface="Calibri"/>
              </a:rPr>
              <a:t>on</a:t>
            </a:r>
            <a:r>
              <a:rPr sz="2400" spc="165" dirty="0">
                <a:latin typeface="Calibri"/>
                <a:cs typeface="Calibri"/>
              </a:rPr>
              <a:t> </a:t>
            </a:r>
            <a:r>
              <a:rPr sz="2400" dirty="0">
                <a:latin typeface="Calibri"/>
                <a:cs typeface="Calibri"/>
              </a:rPr>
              <a:t>saving</a:t>
            </a:r>
            <a:r>
              <a:rPr sz="2400" spc="165" dirty="0">
                <a:latin typeface="Calibri"/>
                <a:cs typeface="Calibri"/>
              </a:rPr>
              <a:t> </a:t>
            </a:r>
            <a:r>
              <a:rPr sz="2400" dirty="0">
                <a:latin typeface="Calibri"/>
                <a:cs typeface="Calibri"/>
              </a:rPr>
              <a:t>space</a:t>
            </a:r>
            <a:r>
              <a:rPr sz="2400" spc="170" dirty="0">
                <a:latin typeface="Calibri"/>
                <a:cs typeface="Calibri"/>
              </a:rPr>
              <a:t> </a:t>
            </a:r>
            <a:r>
              <a:rPr sz="2400" dirty="0">
                <a:latin typeface="Calibri"/>
                <a:cs typeface="Calibri"/>
              </a:rPr>
              <a:t>over</a:t>
            </a:r>
            <a:r>
              <a:rPr sz="2400" spc="170" dirty="0">
                <a:latin typeface="Calibri"/>
                <a:cs typeface="Calibri"/>
              </a:rPr>
              <a:t> </a:t>
            </a:r>
            <a:r>
              <a:rPr sz="2400" dirty="0">
                <a:latin typeface="Calibri"/>
                <a:cs typeface="Calibri"/>
              </a:rPr>
              <a:t>preserving</a:t>
            </a:r>
            <a:r>
              <a:rPr sz="2400" spc="170" dirty="0">
                <a:latin typeface="Calibri"/>
                <a:cs typeface="Calibri"/>
              </a:rPr>
              <a:t> </a:t>
            </a:r>
            <a:r>
              <a:rPr sz="2400" dirty="0">
                <a:latin typeface="Calibri"/>
                <a:cs typeface="Calibri"/>
              </a:rPr>
              <a:t>the</a:t>
            </a:r>
            <a:r>
              <a:rPr sz="2400" spc="165" dirty="0">
                <a:latin typeface="Calibri"/>
                <a:cs typeface="Calibri"/>
              </a:rPr>
              <a:t> </a:t>
            </a:r>
            <a:r>
              <a:rPr sz="2400" dirty="0">
                <a:latin typeface="Calibri"/>
                <a:cs typeface="Calibri"/>
              </a:rPr>
              <a:t>accuracy</a:t>
            </a:r>
            <a:r>
              <a:rPr sz="2400" spc="155" dirty="0">
                <a:latin typeface="Calibri"/>
                <a:cs typeface="Calibri"/>
              </a:rPr>
              <a:t> </a:t>
            </a:r>
            <a:r>
              <a:rPr sz="2400" dirty="0">
                <a:latin typeface="Calibri"/>
                <a:cs typeface="Calibri"/>
              </a:rPr>
              <a:t>of</a:t>
            </a:r>
            <a:r>
              <a:rPr sz="2400" spc="165" dirty="0">
                <a:latin typeface="Calibri"/>
                <a:cs typeface="Calibri"/>
              </a:rPr>
              <a:t> </a:t>
            </a:r>
            <a:r>
              <a:rPr sz="2400" spc="-25" dirty="0">
                <a:latin typeface="Calibri"/>
                <a:cs typeface="Calibri"/>
              </a:rPr>
              <a:t>the</a:t>
            </a:r>
            <a:endParaRPr sz="2400">
              <a:latin typeface="Calibri"/>
              <a:cs typeface="Calibri"/>
            </a:endParaRPr>
          </a:p>
          <a:p>
            <a:pPr marL="241300">
              <a:lnSpc>
                <a:spcPts val="2450"/>
              </a:lnSpc>
            </a:pPr>
            <a:r>
              <a:rPr sz="2400" dirty="0">
                <a:latin typeface="Calibri"/>
                <a:cs typeface="Calibri"/>
              </a:rPr>
              <a:t>data.</a:t>
            </a:r>
            <a:r>
              <a:rPr sz="2400" spc="-60" dirty="0">
                <a:latin typeface="Calibri"/>
                <a:cs typeface="Calibri"/>
              </a:rPr>
              <a:t> </a:t>
            </a:r>
            <a:r>
              <a:rPr sz="2400" spc="-20" dirty="0">
                <a:latin typeface="Calibri"/>
                <a:cs typeface="Calibri"/>
              </a:rPr>
              <a:t>Ideally,</a:t>
            </a:r>
            <a:r>
              <a:rPr sz="2400" spc="-55" dirty="0">
                <a:latin typeface="Calibri"/>
                <a:cs typeface="Calibri"/>
              </a:rPr>
              <a:t> </a:t>
            </a:r>
            <a:r>
              <a:rPr sz="2400" dirty="0">
                <a:latin typeface="Calibri"/>
                <a:cs typeface="Calibri"/>
              </a:rPr>
              <a:t>the</a:t>
            </a:r>
            <a:r>
              <a:rPr sz="2400" spc="-35" dirty="0">
                <a:latin typeface="Calibri"/>
                <a:cs typeface="Calibri"/>
              </a:rPr>
              <a:t> </a:t>
            </a:r>
            <a:r>
              <a:rPr sz="2400" dirty="0">
                <a:latin typeface="Calibri"/>
                <a:cs typeface="Calibri"/>
              </a:rPr>
              <a:t>loss</a:t>
            </a:r>
            <a:r>
              <a:rPr sz="2400" spc="-40" dirty="0">
                <a:latin typeface="Calibri"/>
                <a:cs typeface="Calibri"/>
              </a:rPr>
              <a:t> </a:t>
            </a:r>
            <a:r>
              <a:rPr sz="2400" dirty="0">
                <a:latin typeface="Calibri"/>
                <a:cs typeface="Calibri"/>
              </a:rPr>
              <a:t>is</a:t>
            </a:r>
            <a:r>
              <a:rPr sz="2400" spc="-55" dirty="0">
                <a:latin typeface="Calibri"/>
                <a:cs typeface="Calibri"/>
              </a:rPr>
              <a:t> </a:t>
            </a:r>
            <a:r>
              <a:rPr sz="2400" dirty="0">
                <a:latin typeface="Calibri"/>
                <a:cs typeface="Calibri"/>
              </a:rPr>
              <a:t>either</a:t>
            </a:r>
            <a:r>
              <a:rPr sz="2400" spc="-35" dirty="0">
                <a:latin typeface="Calibri"/>
                <a:cs typeface="Calibri"/>
              </a:rPr>
              <a:t> </a:t>
            </a:r>
            <a:r>
              <a:rPr sz="2400" dirty="0">
                <a:latin typeface="Calibri"/>
                <a:cs typeface="Calibri"/>
              </a:rPr>
              <a:t>minimal</a:t>
            </a:r>
            <a:r>
              <a:rPr sz="2400" spc="-60" dirty="0">
                <a:latin typeface="Calibri"/>
                <a:cs typeface="Calibri"/>
              </a:rPr>
              <a:t> </a:t>
            </a:r>
            <a:r>
              <a:rPr sz="2400" dirty="0">
                <a:latin typeface="Calibri"/>
                <a:cs typeface="Calibri"/>
              </a:rPr>
              <a:t>or</a:t>
            </a:r>
            <a:r>
              <a:rPr sz="2400" spc="-40" dirty="0">
                <a:latin typeface="Calibri"/>
                <a:cs typeface="Calibri"/>
              </a:rPr>
              <a:t> </a:t>
            </a:r>
            <a:r>
              <a:rPr sz="2400" spc="-10" dirty="0">
                <a:latin typeface="Calibri"/>
                <a:cs typeface="Calibri"/>
              </a:rPr>
              <a:t>undetectable</a:t>
            </a:r>
            <a:r>
              <a:rPr sz="2400" spc="-60" dirty="0">
                <a:latin typeface="Calibri"/>
                <a:cs typeface="Calibri"/>
              </a:rPr>
              <a:t> </a:t>
            </a:r>
            <a:r>
              <a:rPr sz="2400" dirty="0">
                <a:latin typeface="Calibri"/>
                <a:cs typeface="Calibri"/>
              </a:rPr>
              <a:t>by</a:t>
            </a:r>
            <a:r>
              <a:rPr sz="2400" spc="-35" dirty="0">
                <a:latin typeface="Calibri"/>
                <a:cs typeface="Calibri"/>
              </a:rPr>
              <a:t> </a:t>
            </a:r>
            <a:r>
              <a:rPr sz="2400" dirty="0">
                <a:latin typeface="Calibri"/>
                <a:cs typeface="Calibri"/>
              </a:rPr>
              <a:t>human</a:t>
            </a:r>
            <a:r>
              <a:rPr sz="2400" spc="-55" dirty="0">
                <a:latin typeface="Calibri"/>
                <a:cs typeface="Calibri"/>
              </a:rPr>
              <a:t> </a:t>
            </a:r>
            <a:r>
              <a:rPr sz="2400" spc="-10" dirty="0">
                <a:latin typeface="Calibri"/>
                <a:cs typeface="Calibri"/>
              </a:rPr>
              <a:t>observations.</a:t>
            </a:r>
            <a:endParaRPr sz="2400">
              <a:latin typeface="Calibri"/>
              <a:cs typeface="Calibri"/>
            </a:endParaRPr>
          </a:p>
          <a:p>
            <a:pPr marL="240029" indent="-227329">
              <a:lnSpc>
                <a:spcPts val="2450"/>
              </a:lnSpc>
              <a:spcBef>
                <a:spcPts val="145"/>
              </a:spcBef>
              <a:buFont typeface="Arial MT"/>
              <a:buChar char="•"/>
              <a:tabLst>
                <a:tab pos="240029" algn="l"/>
              </a:tabLst>
            </a:pPr>
            <a:r>
              <a:rPr sz="2400" dirty="0">
                <a:latin typeface="Calibri"/>
                <a:cs typeface="Calibri"/>
              </a:rPr>
              <a:t>Lossy</a:t>
            </a:r>
            <a:r>
              <a:rPr sz="2400" spc="195" dirty="0">
                <a:latin typeface="Calibri"/>
                <a:cs typeface="Calibri"/>
              </a:rPr>
              <a:t> </a:t>
            </a:r>
            <a:r>
              <a:rPr sz="2400" dirty="0">
                <a:latin typeface="Calibri"/>
                <a:cs typeface="Calibri"/>
              </a:rPr>
              <a:t>compression</a:t>
            </a:r>
            <a:r>
              <a:rPr sz="2400" spc="195" dirty="0">
                <a:latin typeface="Calibri"/>
                <a:cs typeface="Calibri"/>
              </a:rPr>
              <a:t> </a:t>
            </a:r>
            <a:r>
              <a:rPr sz="2400" dirty="0">
                <a:latin typeface="Calibri"/>
                <a:cs typeface="Calibri"/>
              </a:rPr>
              <a:t>techniques</a:t>
            </a:r>
            <a:r>
              <a:rPr sz="2400" spc="200" dirty="0">
                <a:latin typeface="Calibri"/>
                <a:cs typeface="Calibri"/>
              </a:rPr>
              <a:t> </a:t>
            </a:r>
            <a:r>
              <a:rPr sz="2400" dirty="0">
                <a:latin typeface="Calibri"/>
                <a:cs typeface="Calibri"/>
              </a:rPr>
              <a:t>are</a:t>
            </a:r>
            <a:r>
              <a:rPr sz="2400" spc="204" dirty="0">
                <a:latin typeface="Calibri"/>
                <a:cs typeface="Calibri"/>
              </a:rPr>
              <a:t> </a:t>
            </a:r>
            <a:r>
              <a:rPr sz="2400" dirty="0">
                <a:latin typeface="Calibri"/>
                <a:cs typeface="Calibri"/>
              </a:rPr>
              <a:t>used</a:t>
            </a:r>
            <a:r>
              <a:rPr sz="2400" spc="200" dirty="0">
                <a:latin typeface="Calibri"/>
                <a:cs typeface="Calibri"/>
              </a:rPr>
              <a:t> </a:t>
            </a:r>
            <a:r>
              <a:rPr sz="2400" dirty="0">
                <a:latin typeface="Calibri"/>
                <a:cs typeface="Calibri"/>
              </a:rPr>
              <a:t>for</a:t>
            </a:r>
            <a:r>
              <a:rPr sz="2400" spc="200" dirty="0">
                <a:latin typeface="Calibri"/>
                <a:cs typeface="Calibri"/>
              </a:rPr>
              <a:t> </a:t>
            </a:r>
            <a:r>
              <a:rPr sz="2400" dirty="0">
                <a:latin typeface="Calibri"/>
                <a:cs typeface="Calibri"/>
              </a:rPr>
              <a:t>pictures</a:t>
            </a:r>
            <a:r>
              <a:rPr sz="2400" spc="195" dirty="0">
                <a:latin typeface="Calibri"/>
                <a:cs typeface="Calibri"/>
              </a:rPr>
              <a:t> </a:t>
            </a:r>
            <a:r>
              <a:rPr sz="2400" dirty="0">
                <a:latin typeface="Calibri"/>
                <a:cs typeface="Calibri"/>
              </a:rPr>
              <a:t>and</a:t>
            </a:r>
            <a:r>
              <a:rPr sz="2400" spc="195" dirty="0">
                <a:latin typeface="Calibri"/>
                <a:cs typeface="Calibri"/>
              </a:rPr>
              <a:t> </a:t>
            </a:r>
            <a:r>
              <a:rPr sz="2400" dirty="0">
                <a:latin typeface="Calibri"/>
                <a:cs typeface="Calibri"/>
              </a:rPr>
              <a:t>music</a:t>
            </a:r>
            <a:r>
              <a:rPr sz="2400" spc="200" dirty="0">
                <a:latin typeface="Calibri"/>
                <a:cs typeface="Calibri"/>
              </a:rPr>
              <a:t> </a:t>
            </a:r>
            <a:r>
              <a:rPr sz="2400" dirty="0">
                <a:latin typeface="Calibri"/>
                <a:cs typeface="Calibri"/>
              </a:rPr>
              <a:t>files</a:t>
            </a:r>
            <a:r>
              <a:rPr sz="2400" spc="200" dirty="0">
                <a:latin typeface="Calibri"/>
                <a:cs typeface="Calibri"/>
              </a:rPr>
              <a:t> </a:t>
            </a:r>
            <a:r>
              <a:rPr sz="2400" dirty="0">
                <a:latin typeface="Calibri"/>
                <a:cs typeface="Calibri"/>
              </a:rPr>
              <a:t>that</a:t>
            </a:r>
            <a:r>
              <a:rPr sz="2400" spc="195" dirty="0">
                <a:latin typeface="Calibri"/>
                <a:cs typeface="Calibri"/>
              </a:rPr>
              <a:t> </a:t>
            </a:r>
            <a:r>
              <a:rPr sz="2400" dirty="0">
                <a:latin typeface="Calibri"/>
                <a:cs typeface="Calibri"/>
              </a:rPr>
              <a:t>can</a:t>
            </a:r>
            <a:r>
              <a:rPr sz="2400" spc="195" dirty="0">
                <a:latin typeface="Calibri"/>
                <a:cs typeface="Calibri"/>
              </a:rPr>
              <a:t> </a:t>
            </a:r>
            <a:r>
              <a:rPr sz="2400" spc="-25" dirty="0">
                <a:latin typeface="Calibri"/>
                <a:cs typeface="Calibri"/>
              </a:rPr>
              <a:t>be</a:t>
            </a:r>
            <a:endParaRPr sz="2400">
              <a:latin typeface="Calibri"/>
              <a:cs typeface="Calibri"/>
            </a:endParaRPr>
          </a:p>
          <a:p>
            <a:pPr marL="241300">
              <a:lnSpc>
                <a:spcPts val="2014"/>
              </a:lnSpc>
            </a:pPr>
            <a:r>
              <a:rPr sz="2400" dirty="0">
                <a:latin typeface="Calibri"/>
                <a:cs typeface="Calibri"/>
              </a:rPr>
              <a:t>trimmed</a:t>
            </a:r>
            <a:r>
              <a:rPr sz="2400" spc="-15" dirty="0">
                <a:latin typeface="Calibri"/>
                <a:cs typeface="Calibri"/>
              </a:rPr>
              <a:t> </a:t>
            </a:r>
            <a:r>
              <a:rPr sz="2400" dirty="0">
                <a:latin typeface="Calibri"/>
                <a:cs typeface="Calibri"/>
              </a:rPr>
              <a:t>at</a:t>
            </a:r>
            <a:r>
              <a:rPr sz="2400" spc="-35"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edges.</a:t>
            </a:r>
            <a:r>
              <a:rPr sz="2400" spc="-30" dirty="0">
                <a:latin typeface="Calibri"/>
                <a:cs typeface="Calibri"/>
              </a:rPr>
              <a:t> </a:t>
            </a:r>
            <a:r>
              <a:rPr sz="2400" dirty="0">
                <a:latin typeface="Calibri"/>
                <a:cs typeface="Calibri"/>
              </a:rPr>
              <a:t>Unlike</a:t>
            </a:r>
            <a:r>
              <a:rPr sz="2400" spc="-25" dirty="0">
                <a:latin typeface="Calibri"/>
                <a:cs typeface="Calibri"/>
              </a:rPr>
              <a:t> </a:t>
            </a:r>
            <a:r>
              <a:rPr sz="2400" dirty="0">
                <a:latin typeface="Calibri"/>
                <a:cs typeface="Calibri"/>
              </a:rPr>
              <a:t>text</a:t>
            </a:r>
            <a:r>
              <a:rPr sz="2400" spc="-20" dirty="0">
                <a:latin typeface="Calibri"/>
                <a:cs typeface="Calibri"/>
              </a:rPr>
              <a:t> </a:t>
            </a:r>
            <a:r>
              <a:rPr sz="2400" dirty="0">
                <a:latin typeface="Calibri"/>
                <a:cs typeface="Calibri"/>
              </a:rPr>
              <a:t>files</a:t>
            </a:r>
            <a:r>
              <a:rPr sz="2400" spc="-1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processing</a:t>
            </a:r>
            <a:r>
              <a:rPr sz="2400" spc="-30" dirty="0">
                <a:latin typeface="Calibri"/>
                <a:cs typeface="Calibri"/>
              </a:rPr>
              <a:t> </a:t>
            </a:r>
            <a:r>
              <a:rPr sz="2400" dirty="0">
                <a:latin typeface="Calibri"/>
                <a:cs typeface="Calibri"/>
              </a:rPr>
              <a:t>files,</a:t>
            </a:r>
            <a:r>
              <a:rPr sz="2400" spc="-15" dirty="0">
                <a:latin typeface="Calibri"/>
                <a:cs typeface="Calibri"/>
              </a:rPr>
              <a:t> </a:t>
            </a:r>
            <a:r>
              <a:rPr sz="2400" dirty="0">
                <a:latin typeface="Calibri"/>
                <a:cs typeface="Calibri"/>
              </a:rPr>
              <a:t>pictures</a:t>
            </a:r>
            <a:r>
              <a:rPr sz="2400" spc="-25" dirty="0">
                <a:latin typeface="Calibri"/>
                <a:cs typeface="Calibri"/>
              </a:rPr>
              <a:t> </a:t>
            </a:r>
            <a:r>
              <a:rPr sz="2400" dirty="0">
                <a:latin typeface="Calibri"/>
                <a:cs typeface="Calibri"/>
              </a:rPr>
              <a:t>and</a:t>
            </a:r>
            <a:r>
              <a:rPr sz="2400" spc="-15" dirty="0">
                <a:latin typeface="Calibri"/>
                <a:cs typeface="Calibri"/>
              </a:rPr>
              <a:t> </a:t>
            </a:r>
            <a:r>
              <a:rPr sz="2400" dirty="0">
                <a:latin typeface="Calibri"/>
                <a:cs typeface="Calibri"/>
              </a:rPr>
              <a:t>music</a:t>
            </a:r>
            <a:r>
              <a:rPr sz="2400" spc="-20" dirty="0">
                <a:latin typeface="Calibri"/>
                <a:cs typeface="Calibri"/>
              </a:rPr>
              <a:t> </a:t>
            </a:r>
            <a:r>
              <a:rPr sz="2400" spc="-25" dirty="0">
                <a:latin typeface="Calibri"/>
                <a:cs typeface="Calibri"/>
              </a:rPr>
              <a:t>do</a:t>
            </a:r>
            <a:endParaRPr sz="2400">
              <a:latin typeface="Calibri"/>
              <a:cs typeface="Calibri"/>
            </a:endParaRPr>
          </a:p>
          <a:p>
            <a:pPr marL="241300">
              <a:lnSpc>
                <a:spcPts val="2014"/>
              </a:lnSpc>
            </a:pPr>
            <a:r>
              <a:rPr sz="2400" dirty="0">
                <a:latin typeface="Calibri"/>
                <a:cs typeface="Calibri"/>
              </a:rPr>
              <a:t>not</a:t>
            </a:r>
            <a:r>
              <a:rPr sz="2400" spc="285" dirty="0">
                <a:latin typeface="Calibri"/>
                <a:cs typeface="Calibri"/>
              </a:rPr>
              <a:t> </a:t>
            </a:r>
            <a:r>
              <a:rPr sz="2400" dirty="0">
                <a:latin typeface="Calibri"/>
                <a:cs typeface="Calibri"/>
              </a:rPr>
              <a:t>require</a:t>
            </a:r>
            <a:r>
              <a:rPr sz="2400" spc="290" dirty="0">
                <a:latin typeface="Calibri"/>
                <a:cs typeface="Calibri"/>
              </a:rPr>
              <a:t> </a:t>
            </a:r>
            <a:r>
              <a:rPr sz="2400" dirty="0">
                <a:latin typeface="Calibri"/>
                <a:cs typeface="Calibri"/>
              </a:rPr>
              <a:t>reconstruction</a:t>
            </a:r>
            <a:r>
              <a:rPr sz="2400" spc="280" dirty="0">
                <a:latin typeface="Calibri"/>
                <a:cs typeface="Calibri"/>
              </a:rPr>
              <a:t> </a:t>
            </a:r>
            <a:r>
              <a:rPr sz="2400" dirty="0">
                <a:latin typeface="Calibri"/>
                <a:cs typeface="Calibri"/>
              </a:rPr>
              <a:t>to</a:t>
            </a:r>
            <a:r>
              <a:rPr sz="2400" spc="285" dirty="0">
                <a:latin typeface="Calibri"/>
                <a:cs typeface="Calibri"/>
              </a:rPr>
              <a:t> </a:t>
            </a:r>
            <a:r>
              <a:rPr sz="2400" dirty="0">
                <a:latin typeface="Calibri"/>
                <a:cs typeface="Calibri"/>
              </a:rPr>
              <a:t>be</a:t>
            </a:r>
            <a:r>
              <a:rPr sz="2400" spc="295" dirty="0">
                <a:latin typeface="Calibri"/>
                <a:cs typeface="Calibri"/>
              </a:rPr>
              <a:t> </a:t>
            </a:r>
            <a:r>
              <a:rPr sz="2400" dirty="0">
                <a:latin typeface="Calibri"/>
                <a:cs typeface="Calibri"/>
              </a:rPr>
              <a:t>identical</a:t>
            </a:r>
            <a:r>
              <a:rPr sz="2400" spc="295" dirty="0">
                <a:latin typeface="Calibri"/>
                <a:cs typeface="Calibri"/>
              </a:rPr>
              <a:t> </a:t>
            </a:r>
            <a:r>
              <a:rPr sz="2400" dirty="0">
                <a:latin typeface="Calibri"/>
                <a:cs typeface="Calibri"/>
              </a:rPr>
              <a:t>to</a:t>
            </a:r>
            <a:r>
              <a:rPr sz="2400" spc="270" dirty="0">
                <a:latin typeface="Calibri"/>
                <a:cs typeface="Calibri"/>
              </a:rPr>
              <a:t> </a:t>
            </a:r>
            <a:r>
              <a:rPr sz="2400" dirty="0">
                <a:latin typeface="Calibri"/>
                <a:cs typeface="Calibri"/>
              </a:rPr>
              <a:t>the</a:t>
            </a:r>
            <a:r>
              <a:rPr sz="2400" spc="290" dirty="0">
                <a:latin typeface="Calibri"/>
                <a:cs typeface="Calibri"/>
              </a:rPr>
              <a:t> </a:t>
            </a:r>
            <a:r>
              <a:rPr sz="2400" dirty="0">
                <a:latin typeface="Calibri"/>
                <a:cs typeface="Calibri"/>
              </a:rPr>
              <a:t>original,</a:t>
            </a:r>
            <a:r>
              <a:rPr sz="2400" spc="275" dirty="0">
                <a:latin typeface="Calibri"/>
                <a:cs typeface="Calibri"/>
              </a:rPr>
              <a:t> </a:t>
            </a:r>
            <a:r>
              <a:rPr sz="2400" dirty="0">
                <a:latin typeface="Calibri"/>
                <a:cs typeface="Calibri"/>
              </a:rPr>
              <a:t>especially</a:t>
            </a:r>
            <a:r>
              <a:rPr sz="2400" spc="285" dirty="0">
                <a:latin typeface="Calibri"/>
                <a:cs typeface="Calibri"/>
              </a:rPr>
              <a:t> </a:t>
            </a:r>
            <a:r>
              <a:rPr sz="2400" dirty="0">
                <a:latin typeface="Calibri"/>
                <a:cs typeface="Calibri"/>
              </a:rPr>
              <a:t>if</a:t>
            </a:r>
            <a:r>
              <a:rPr sz="2400" spc="290" dirty="0">
                <a:latin typeface="Calibri"/>
                <a:cs typeface="Calibri"/>
              </a:rPr>
              <a:t> </a:t>
            </a:r>
            <a:r>
              <a:rPr sz="2400" dirty="0">
                <a:latin typeface="Calibri"/>
                <a:cs typeface="Calibri"/>
              </a:rPr>
              <a:t>the</a:t>
            </a:r>
            <a:r>
              <a:rPr sz="2400" spc="285" dirty="0">
                <a:latin typeface="Calibri"/>
                <a:cs typeface="Calibri"/>
              </a:rPr>
              <a:t> </a:t>
            </a:r>
            <a:r>
              <a:rPr sz="2400" spc="-20" dirty="0">
                <a:latin typeface="Calibri"/>
                <a:cs typeface="Calibri"/>
              </a:rPr>
              <a:t>data</a:t>
            </a:r>
            <a:endParaRPr sz="2400">
              <a:latin typeface="Calibri"/>
              <a:cs typeface="Calibri"/>
            </a:endParaRPr>
          </a:p>
          <a:p>
            <a:pPr marL="241300">
              <a:lnSpc>
                <a:spcPts val="2450"/>
              </a:lnSpc>
            </a:pPr>
            <a:r>
              <a:rPr sz="2400" spc="-10" dirty="0">
                <a:latin typeface="Calibri"/>
                <a:cs typeface="Calibri"/>
              </a:rPr>
              <a:t>dropped</a:t>
            </a:r>
            <a:r>
              <a:rPr sz="2400" spc="-45" dirty="0">
                <a:latin typeface="Calibri"/>
                <a:cs typeface="Calibri"/>
              </a:rPr>
              <a:t> </a:t>
            </a:r>
            <a:r>
              <a:rPr sz="2400" dirty="0">
                <a:latin typeface="Calibri"/>
                <a:cs typeface="Calibri"/>
              </a:rPr>
              <a:t>is</a:t>
            </a:r>
            <a:r>
              <a:rPr sz="2400" spc="-45" dirty="0">
                <a:latin typeface="Calibri"/>
                <a:cs typeface="Calibri"/>
              </a:rPr>
              <a:t> </a:t>
            </a:r>
            <a:r>
              <a:rPr sz="2400" dirty="0">
                <a:latin typeface="Calibri"/>
                <a:cs typeface="Calibri"/>
              </a:rPr>
              <a:t>insignificant</a:t>
            </a:r>
            <a:r>
              <a:rPr sz="2400" spc="-40" dirty="0">
                <a:latin typeface="Calibri"/>
                <a:cs typeface="Calibri"/>
              </a:rPr>
              <a:t> </a:t>
            </a:r>
            <a:r>
              <a:rPr sz="2400" dirty="0">
                <a:latin typeface="Calibri"/>
                <a:cs typeface="Calibri"/>
              </a:rPr>
              <a:t>or</a:t>
            </a:r>
            <a:r>
              <a:rPr sz="2400" spc="-55" dirty="0">
                <a:latin typeface="Calibri"/>
                <a:cs typeface="Calibri"/>
              </a:rPr>
              <a:t> </a:t>
            </a:r>
            <a:r>
              <a:rPr sz="2400" spc="-10" dirty="0">
                <a:latin typeface="Calibri"/>
                <a:cs typeface="Calibri"/>
              </a:rPr>
              <a:t>undetectable.</a:t>
            </a:r>
            <a:endParaRPr sz="2400">
              <a:latin typeface="Calibri"/>
              <a:cs typeface="Calibri"/>
            </a:endParaRPr>
          </a:p>
          <a:p>
            <a:pPr marL="240029" indent="-227329">
              <a:lnSpc>
                <a:spcPts val="2450"/>
              </a:lnSpc>
              <a:spcBef>
                <a:spcPts val="130"/>
              </a:spcBef>
              <a:buFont typeface="Arial MT"/>
              <a:buChar char="•"/>
              <a:tabLst>
                <a:tab pos="240029" algn="l"/>
              </a:tabLst>
            </a:pPr>
            <a:r>
              <a:rPr sz="2400" dirty="0">
                <a:latin typeface="Calibri"/>
                <a:cs typeface="Calibri"/>
              </a:rPr>
              <a:t>Lossy</a:t>
            </a:r>
            <a:r>
              <a:rPr sz="2400" spc="315" dirty="0">
                <a:latin typeface="Calibri"/>
                <a:cs typeface="Calibri"/>
              </a:rPr>
              <a:t> </a:t>
            </a:r>
            <a:r>
              <a:rPr sz="2400" dirty="0">
                <a:latin typeface="Calibri"/>
                <a:cs typeface="Calibri"/>
              </a:rPr>
              <a:t>compression</a:t>
            </a:r>
            <a:r>
              <a:rPr sz="2400" spc="310" dirty="0">
                <a:latin typeface="Calibri"/>
                <a:cs typeface="Calibri"/>
              </a:rPr>
              <a:t> </a:t>
            </a:r>
            <a:r>
              <a:rPr sz="2400" dirty="0">
                <a:latin typeface="Calibri"/>
                <a:cs typeface="Calibri"/>
              </a:rPr>
              <a:t>is</a:t>
            </a:r>
            <a:r>
              <a:rPr sz="2400" spc="315" dirty="0">
                <a:latin typeface="Calibri"/>
                <a:cs typeface="Calibri"/>
              </a:rPr>
              <a:t> </a:t>
            </a:r>
            <a:r>
              <a:rPr sz="2400" dirty="0">
                <a:latin typeface="Calibri"/>
                <a:cs typeface="Calibri"/>
              </a:rPr>
              <a:t>achieved</a:t>
            </a:r>
            <a:r>
              <a:rPr sz="2400" spc="315" dirty="0">
                <a:latin typeface="Calibri"/>
                <a:cs typeface="Calibri"/>
              </a:rPr>
              <a:t> </a:t>
            </a:r>
            <a:r>
              <a:rPr sz="2400" dirty="0">
                <a:latin typeface="Calibri"/>
                <a:cs typeface="Calibri"/>
              </a:rPr>
              <a:t>by</a:t>
            </a:r>
            <a:r>
              <a:rPr sz="2400" spc="315" dirty="0">
                <a:latin typeface="Calibri"/>
                <a:cs typeface="Calibri"/>
              </a:rPr>
              <a:t> </a:t>
            </a:r>
            <a:r>
              <a:rPr sz="2400" dirty="0">
                <a:latin typeface="Calibri"/>
                <a:cs typeface="Calibri"/>
              </a:rPr>
              <a:t>combining</a:t>
            </a:r>
            <a:r>
              <a:rPr sz="2400" spc="310" dirty="0">
                <a:latin typeface="Calibri"/>
                <a:cs typeface="Calibri"/>
              </a:rPr>
              <a:t> </a:t>
            </a:r>
            <a:r>
              <a:rPr sz="2400" dirty="0">
                <a:latin typeface="Calibri"/>
                <a:cs typeface="Calibri"/>
              </a:rPr>
              <a:t>standard</a:t>
            </a:r>
            <a:r>
              <a:rPr sz="2400" spc="305" dirty="0">
                <a:latin typeface="Calibri"/>
                <a:cs typeface="Calibri"/>
              </a:rPr>
              <a:t> </a:t>
            </a:r>
            <a:r>
              <a:rPr sz="2400" dirty="0">
                <a:latin typeface="Calibri"/>
                <a:cs typeface="Calibri"/>
              </a:rPr>
              <a:t>compression</a:t>
            </a:r>
            <a:r>
              <a:rPr sz="2400" spc="315" dirty="0">
                <a:latin typeface="Calibri"/>
                <a:cs typeface="Calibri"/>
              </a:rPr>
              <a:t> </a:t>
            </a:r>
            <a:r>
              <a:rPr sz="2400" spc="-10" dirty="0">
                <a:latin typeface="Calibri"/>
                <a:cs typeface="Calibri"/>
              </a:rPr>
              <a:t>techniques</a:t>
            </a:r>
            <a:endParaRPr sz="2400">
              <a:latin typeface="Calibri"/>
              <a:cs typeface="Calibri"/>
            </a:endParaRPr>
          </a:p>
          <a:p>
            <a:pPr marL="241300">
              <a:lnSpc>
                <a:spcPts val="2014"/>
              </a:lnSpc>
            </a:pPr>
            <a:r>
              <a:rPr sz="2400" dirty="0">
                <a:latin typeface="Calibri"/>
                <a:cs typeface="Calibri"/>
              </a:rPr>
              <a:t>plus</a:t>
            </a:r>
            <a:r>
              <a:rPr sz="2400" spc="-50" dirty="0">
                <a:latin typeface="Calibri"/>
                <a:cs typeface="Calibri"/>
              </a:rPr>
              <a:t> </a:t>
            </a:r>
            <a:r>
              <a:rPr sz="2400" dirty="0">
                <a:latin typeface="Calibri"/>
                <a:cs typeface="Calibri"/>
              </a:rPr>
              <a:t>simplifications</a:t>
            </a:r>
            <a:r>
              <a:rPr sz="2400" spc="-50" dirty="0">
                <a:latin typeface="Calibri"/>
                <a:cs typeface="Calibri"/>
              </a:rPr>
              <a:t> </a:t>
            </a:r>
            <a:r>
              <a:rPr sz="2400" dirty="0">
                <a:latin typeface="Calibri"/>
                <a:cs typeface="Calibri"/>
              </a:rPr>
              <a:t>to</a:t>
            </a:r>
            <a:r>
              <a:rPr sz="2400" spc="-50" dirty="0">
                <a:latin typeface="Calibri"/>
                <a:cs typeface="Calibri"/>
              </a:rPr>
              <a:t> </a:t>
            </a:r>
            <a:r>
              <a:rPr sz="2400" dirty="0">
                <a:latin typeface="Calibri"/>
                <a:cs typeface="Calibri"/>
              </a:rPr>
              <a:t>the</a:t>
            </a:r>
            <a:r>
              <a:rPr sz="2400" spc="-40" dirty="0">
                <a:latin typeface="Calibri"/>
                <a:cs typeface="Calibri"/>
              </a:rPr>
              <a:t> </a:t>
            </a:r>
            <a:r>
              <a:rPr sz="2400" dirty="0">
                <a:latin typeface="Calibri"/>
                <a:cs typeface="Calibri"/>
              </a:rPr>
              <a:t>image</a:t>
            </a:r>
            <a:r>
              <a:rPr sz="2400" spc="-45" dirty="0">
                <a:latin typeface="Calibri"/>
                <a:cs typeface="Calibri"/>
              </a:rPr>
              <a:t> </a:t>
            </a:r>
            <a:r>
              <a:rPr sz="2400" dirty="0">
                <a:latin typeface="Calibri"/>
                <a:cs typeface="Calibri"/>
              </a:rPr>
              <a:t>that</a:t>
            </a:r>
            <a:r>
              <a:rPr sz="2400" spc="-55" dirty="0">
                <a:latin typeface="Calibri"/>
                <a:cs typeface="Calibri"/>
              </a:rPr>
              <a:t> </a:t>
            </a:r>
            <a:r>
              <a:rPr sz="2400" dirty="0">
                <a:latin typeface="Calibri"/>
                <a:cs typeface="Calibri"/>
              </a:rPr>
              <a:t>reduce</a:t>
            </a:r>
            <a:r>
              <a:rPr sz="2400" spc="-40" dirty="0">
                <a:latin typeface="Calibri"/>
                <a:cs typeface="Calibri"/>
              </a:rPr>
              <a:t> </a:t>
            </a:r>
            <a:r>
              <a:rPr sz="2400" dirty="0">
                <a:latin typeface="Calibri"/>
                <a:cs typeface="Calibri"/>
              </a:rPr>
              <a:t>the</a:t>
            </a:r>
            <a:r>
              <a:rPr sz="2400" spc="-45" dirty="0">
                <a:latin typeface="Calibri"/>
                <a:cs typeface="Calibri"/>
              </a:rPr>
              <a:t> </a:t>
            </a:r>
            <a:r>
              <a:rPr sz="2400" dirty="0">
                <a:latin typeface="Calibri"/>
                <a:cs typeface="Calibri"/>
              </a:rPr>
              <a:t>amount</a:t>
            </a:r>
            <a:r>
              <a:rPr sz="2400" spc="-45" dirty="0">
                <a:latin typeface="Calibri"/>
                <a:cs typeface="Calibri"/>
              </a:rPr>
              <a:t> </a:t>
            </a:r>
            <a:r>
              <a:rPr sz="2400" dirty="0">
                <a:latin typeface="Calibri"/>
                <a:cs typeface="Calibri"/>
              </a:rPr>
              <a:t>of</a:t>
            </a:r>
            <a:r>
              <a:rPr sz="2400" spc="-45" dirty="0">
                <a:latin typeface="Calibri"/>
                <a:cs typeface="Calibri"/>
              </a:rPr>
              <a:t> </a:t>
            </a:r>
            <a:r>
              <a:rPr sz="2400" dirty="0">
                <a:latin typeface="Calibri"/>
                <a:cs typeface="Calibri"/>
              </a:rPr>
              <a:t>data</a:t>
            </a:r>
            <a:r>
              <a:rPr sz="2400" spc="-40" dirty="0">
                <a:latin typeface="Calibri"/>
                <a:cs typeface="Calibri"/>
              </a:rPr>
              <a:t> </a:t>
            </a:r>
            <a:r>
              <a:rPr sz="2400" spc="-10" dirty="0">
                <a:latin typeface="Calibri"/>
                <a:cs typeface="Calibri"/>
              </a:rPr>
              <a:t>required</a:t>
            </a:r>
            <a:r>
              <a:rPr sz="2400" spc="-50" dirty="0">
                <a:latin typeface="Calibri"/>
                <a:cs typeface="Calibri"/>
              </a:rPr>
              <a:t> </a:t>
            </a:r>
            <a:r>
              <a:rPr sz="2400" dirty="0">
                <a:latin typeface="Calibri"/>
                <a:cs typeface="Calibri"/>
              </a:rPr>
              <a:t>to</a:t>
            </a:r>
            <a:r>
              <a:rPr sz="2400" spc="-50" dirty="0">
                <a:latin typeface="Calibri"/>
                <a:cs typeface="Calibri"/>
              </a:rPr>
              <a:t> </a:t>
            </a:r>
            <a:r>
              <a:rPr sz="2400" spc="-10" dirty="0">
                <a:latin typeface="Calibri"/>
                <a:cs typeface="Calibri"/>
              </a:rPr>
              <a:t>store</a:t>
            </a:r>
            <a:endParaRPr sz="2400">
              <a:latin typeface="Calibri"/>
              <a:cs typeface="Calibri"/>
            </a:endParaRPr>
          </a:p>
          <a:p>
            <a:pPr marL="241300">
              <a:lnSpc>
                <a:spcPts val="2014"/>
              </a:lnSpc>
            </a:pPr>
            <a:r>
              <a:rPr sz="2400" dirty="0">
                <a:latin typeface="Calibri"/>
                <a:cs typeface="Calibri"/>
              </a:rPr>
              <a:t>it.</a:t>
            </a:r>
            <a:r>
              <a:rPr sz="2400" spc="80" dirty="0">
                <a:latin typeface="Calibri"/>
                <a:cs typeface="Calibri"/>
              </a:rPr>
              <a:t> </a:t>
            </a:r>
            <a:r>
              <a:rPr sz="2400" dirty="0">
                <a:latin typeface="Calibri"/>
                <a:cs typeface="Calibri"/>
              </a:rPr>
              <a:t>A</a:t>
            </a:r>
            <a:r>
              <a:rPr sz="2400" spc="75" dirty="0">
                <a:latin typeface="Calibri"/>
                <a:cs typeface="Calibri"/>
              </a:rPr>
              <a:t> </a:t>
            </a:r>
            <a:r>
              <a:rPr sz="2400" dirty="0">
                <a:latin typeface="Calibri"/>
                <a:cs typeface="Calibri"/>
              </a:rPr>
              <a:t>very</a:t>
            </a:r>
            <a:r>
              <a:rPr sz="2400" spc="85" dirty="0">
                <a:latin typeface="Calibri"/>
                <a:cs typeface="Calibri"/>
              </a:rPr>
              <a:t> </a:t>
            </a:r>
            <a:r>
              <a:rPr sz="2400" dirty="0">
                <a:latin typeface="Calibri"/>
                <a:cs typeface="Calibri"/>
              </a:rPr>
              <a:t>popular</a:t>
            </a:r>
            <a:r>
              <a:rPr sz="2400" spc="85" dirty="0">
                <a:latin typeface="Calibri"/>
                <a:cs typeface="Calibri"/>
              </a:rPr>
              <a:t> </a:t>
            </a:r>
            <a:r>
              <a:rPr sz="2400" dirty="0">
                <a:latin typeface="Calibri"/>
                <a:cs typeface="Calibri"/>
              </a:rPr>
              <a:t>image</a:t>
            </a:r>
            <a:r>
              <a:rPr sz="2400" spc="85" dirty="0">
                <a:latin typeface="Calibri"/>
                <a:cs typeface="Calibri"/>
              </a:rPr>
              <a:t> </a:t>
            </a:r>
            <a:r>
              <a:rPr sz="2400" dirty="0">
                <a:latin typeface="Calibri"/>
                <a:cs typeface="Calibri"/>
              </a:rPr>
              <a:t>format,</a:t>
            </a:r>
            <a:r>
              <a:rPr sz="2400" spc="75" dirty="0">
                <a:latin typeface="Calibri"/>
                <a:cs typeface="Calibri"/>
              </a:rPr>
              <a:t> </a:t>
            </a:r>
            <a:r>
              <a:rPr sz="2400" dirty="0">
                <a:latin typeface="Calibri"/>
                <a:cs typeface="Calibri"/>
              </a:rPr>
              <a:t>jpeg,</a:t>
            </a:r>
            <a:r>
              <a:rPr sz="2400" spc="90" dirty="0">
                <a:latin typeface="Calibri"/>
                <a:cs typeface="Calibri"/>
              </a:rPr>
              <a:t> </a:t>
            </a:r>
            <a:r>
              <a:rPr sz="2400" dirty="0">
                <a:latin typeface="Calibri"/>
                <a:cs typeface="Calibri"/>
              </a:rPr>
              <a:t>is</a:t>
            </a:r>
            <a:r>
              <a:rPr sz="2400" spc="85" dirty="0">
                <a:latin typeface="Calibri"/>
                <a:cs typeface="Calibri"/>
              </a:rPr>
              <a:t> </a:t>
            </a:r>
            <a:r>
              <a:rPr sz="2400" dirty="0">
                <a:latin typeface="Calibri"/>
                <a:cs typeface="Calibri"/>
              </a:rPr>
              <a:t>also</a:t>
            </a:r>
            <a:r>
              <a:rPr sz="2400" spc="80" dirty="0">
                <a:latin typeface="Calibri"/>
                <a:cs typeface="Calibri"/>
              </a:rPr>
              <a:t> </a:t>
            </a:r>
            <a:r>
              <a:rPr sz="2400" spc="-10" dirty="0">
                <a:latin typeface="Calibri"/>
                <a:cs typeface="Calibri"/>
              </a:rPr>
              <a:t>lossy.</a:t>
            </a:r>
            <a:r>
              <a:rPr sz="2400" spc="85" dirty="0">
                <a:latin typeface="Calibri"/>
                <a:cs typeface="Calibri"/>
              </a:rPr>
              <a:t> </a:t>
            </a:r>
            <a:r>
              <a:rPr sz="2400" dirty="0">
                <a:latin typeface="Calibri"/>
                <a:cs typeface="Calibri"/>
              </a:rPr>
              <a:t>The</a:t>
            </a:r>
            <a:r>
              <a:rPr sz="2400" spc="90" dirty="0">
                <a:latin typeface="Calibri"/>
                <a:cs typeface="Calibri"/>
              </a:rPr>
              <a:t> </a:t>
            </a:r>
            <a:r>
              <a:rPr sz="2400" dirty="0">
                <a:latin typeface="Calibri"/>
                <a:cs typeface="Calibri"/>
              </a:rPr>
              <a:t>goal</a:t>
            </a:r>
            <a:r>
              <a:rPr sz="2400" spc="70" dirty="0">
                <a:latin typeface="Calibri"/>
                <a:cs typeface="Calibri"/>
              </a:rPr>
              <a:t> </a:t>
            </a:r>
            <a:r>
              <a:rPr sz="2400" dirty="0">
                <a:latin typeface="Calibri"/>
                <a:cs typeface="Calibri"/>
              </a:rPr>
              <a:t>in</a:t>
            </a:r>
            <a:r>
              <a:rPr sz="2400" spc="85" dirty="0">
                <a:latin typeface="Calibri"/>
                <a:cs typeface="Calibri"/>
              </a:rPr>
              <a:t> </a:t>
            </a:r>
            <a:r>
              <a:rPr sz="2400" dirty="0">
                <a:latin typeface="Calibri"/>
                <a:cs typeface="Calibri"/>
              </a:rPr>
              <a:t>lossy</a:t>
            </a:r>
            <a:r>
              <a:rPr sz="2400" spc="85" dirty="0">
                <a:latin typeface="Calibri"/>
                <a:cs typeface="Calibri"/>
              </a:rPr>
              <a:t> </a:t>
            </a:r>
            <a:r>
              <a:rPr sz="2400" spc="-10" dirty="0">
                <a:latin typeface="Calibri"/>
                <a:cs typeface="Calibri"/>
              </a:rPr>
              <a:t>compression</a:t>
            </a:r>
            <a:endParaRPr sz="2400">
              <a:latin typeface="Calibri"/>
              <a:cs typeface="Calibri"/>
            </a:endParaRPr>
          </a:p>
          <a:p>
            <a:pPr marL="241300">
              <a:lnSpc>
                <a:spcPts val="2014"/>
              </a:lnSpc>
            </a:pPr>
            <a:r>
              <a:rPr sz="2400" dirty="0">
                <a:latin typeface="Calibri"/>
                <a:cs typeface="Calibri"/>
              </a:rPr>
              <a:t>is</a:t>
            </a:r>
            <a:r>
              <a:rPr sz="2400" spc="65" dirty="0">
                <a:latin typeface="Calibri"/>
                <a:cs typeface="Calibri"/>
              </a:rPr>
              <a:t> </a:t>
            </a:r>
            <a:r>
              <a:rPr sz="2400" dirty="0">
                <a:latin typeface="Calibri"/>
                <a:cs typeface="Calibri"/>
              </a:rPr>
              <a:t>to</a:t>
            </a:r>
            <a:r>
              <a:rPr sz="2400" spc="65" dirty="0">
                <a:latin typeface="Calibri"/>
                <a:cs typeface="Calibri"/>
              </a:rPr>
              <a:t> </a:t>
            </a:r>
            <a:r>
              <a:rPr sz="2400" dirty="0">
                <a:latin typeface="Calibri"/>
                <a:cs typeface="Calibri"/>
              </a:rPr>
              <a:t>reduce</a:t>
            </a:r>
            <a:r>
              <a:rPr sz="2400" spc="65" dirty="0">
                <a:latin typeface="Calibri"/>
                <a:cs typeface="Calibri"/>
              </a:rPr>
              <a:t> </a:t>
            </a:r>
            <a:r>
              <a:rPr sz="2400" dirty="0">
                <a:latin typeface="Calibri"/>
                <a:cs typeface="Calibri"/>
              </a:rPr>
              <a:t>the</a:t>
            </a:r>
            <a:r>
              <a:rPr sz="2400" spc="70" dirty="0">
                <a:latin typeface="Calibri"/>
                <a:cs typeface="Calibri"/>
              </a:rPr>
              <a:t> </a:t>
            </a:r>
            <a:r>
              <a:rPr sz="2400" dirty="0">
                <a:latin typeface="Calibri"/>
                <a:cs typeface="Calibri"/>
              </a:rPr>
              <a:t>file</a:t>
            </a:r>
            <a:r>
              <a:rPr sz="2400" spc="75" dirty="0">
                <a:latin typeface="Calibri"/>
                <a:cs typeface="Calibri"/>
              </a:rPr>
              <a:t> </a:t>
            </a:r>
            <a:r>
              <a:rPr sz="2400" dirty="0">
                <a:latin typeface="Calibri"/>
                <a:cs typeface="Calibri"/>
              </a:rPr>
              <a:t>size</a:t>
            </a:r>
            <a:r>
              <a:rPr sz="2400" spc="60" dirty="0">
                <a:latin typeface="Calibri"/>
                <a:cs typeface="Calibri"/>
              </a:rPr>
              <a:t> </a:t>
            </a:r>
            <a:r>
              <a:rPr sz="2400" dirty="0">
                <a:latin typeface="Calibri"/>
                <a:cs typeface="Calibri"/>
              </a:rPr>
              <a:t>further</a:t>
            </a:r>
            <a:r>
              <a:rPr sz="2400" spc="70" dirty="0">
                <a:latin typeface="Calibri"/>
                <a:cs typeface="Calibri"/>
              </a:rPr>
              <a:t> </a:t>
            </a:r>
            <a:r>
              <a:rPr sz="2400" dirty="0">
                <a:latin typeface="Calibri"/>
                <a:cs typeface="Calibri"/>
              </a:rPr>
              <a:t>than</a:t>
            </a:r>
            <a:r>
              <a:rPr sz="2400" spc="75" dirty="0">
                <a:latin typeface="Calibri"/>
                <a:cs typeface="Calibri"/>
              </a:rPr>
              <a:t> </a:t>
            </a:r>
            <a:r>
              <a:rPr sz="2400" dirty="0">
                <a:latin typeface="Calibri"/>
                <a:cs typeface="Calibri"/>
              </a:rPr>
              <a:t>is</a:t>
            </a:r>
            <a:r>
              <a:rPr sz="2400" spc="65" dirty="0">
                <a:latin typeface="Calibri"/>
                <a:cs typeface="Calibri"/>
              </a:rPr>
              <a:t> </a:t>
            </a:r>
            <a:r>
              <a:rPr sz="2400" dirty="0">
                <a:latin typeface="Calibri"/>
                <a:cs typeface="Calibri"/>
              </a:rPr>
              <a:t>possible</a:t>
            </a:r>
            <a:r>
              <a:rPr sz="2400" spc="70" dirty="0">
                <a:latin typeface="Calibri"/>
                <a:cs typeface="Calibri"/>
              </a:rPr>
              <a:t> </a:t>
            </a:r>
            <a:r>
              <a:rPr sz="2400" dirty="0">
                <a:latin typeface="Calibri"/>
                <a:cs typeface="Calibri"/>
              </a:rPr>
              <a:t>with</a:t>
            </a:r>
            <a:r>
              <a:rPr sz="2400" spc="75" dirty="0">
                <a:latin typeface="Calibri"/>
                <a:cs typeface="Calibri"/>
              </a:rPr>
              <a:t> </a:t>
            </a:r>
            <a:r>
              <a:rPr sz="2400" dirty="0">
                <a:latin typeface="Calibri"/>
                <a:cs typeface="Calibri"/>
              </a:rPr>
              <a:t>lossless</a:t>
            </a:r>
            <a:r>
              <a:rPr sz="2400" spc="70" dirty="0">
                <a:latin typeface="Calibri"/>
                <a:cs typeface="Calibri"/>
              </a:rPr>
              <a:t> </a:t>
            </a:r>
            <a:r>
              <a:rPr sz="2400" dirty="0">
                <a:latin typeface="Calibri"/>
                <a:cs typeface="Calibri"/>
              </a:rPr>
              <a:t>compression</a:t>
            </a:r>
            <a:r>
              <a:rPr sz="2400" spc="65" dirty="0">
                <a:latin typeface="Calibri"/>
                <a:cs typeface="Calibri"/>
              </a:rPr>
              <a:t> </a:t>
            </a:r>
            <a:r>
              <a:rPr sz="2400" dirty="0">
                <a:latin typeface="Calibri"/>
                <a:cs typeface="Calibri"/>
              </a:rPr>
              <a:t>but</a:t>
            </a:r>
            <a:r>
              <a:rPr sz="2400" spc="70" dirty="0">
                <a:latin typeface="Calibri"/>
                <a:cs typeface="Calibri"/>
              </a:rPr>
              <a:t> </a:t>
            </a:r>
            <a:r>
              <a:rPr sz="2400" spc="-25" dirty="0">
                <a:latin typeface="Calibri"/>
                <a:cs typeface="Calibri"/>
              </a:rPr>
              <a:t>to</a:t>
            </a:r>
            <a:endParaRPr sz="2400">
              <a:latin typeface="Calibri"/>
              <a:cs typeface="Calibri"/>
            </a:endParaRPr>
          </a:p>
          <a:p>
            <a:pPr marL="241300" marR="6985">
              <a:lnSpc>
                <a:spcPct val="70000"/>
              </a:lnSpc>
              <a:spcBef>
                <a:spcPts val="434"/>
              </a:spcBef>
              <a:tabLst>
                <a:tab pos="1002665" algn="l"/>
                <a:tab pos="1583690" algn="l"/>
                <a:tab pos="3202305" algn="l"/>
                <a:tab pos="3623310" algn="l"/>
                <a:tab pos="4204970" algn="l"/>
                <a:tab pos="5124450" algn="l"/>
                <a:tab pos="5557520" algn="l"/>
                <a:tab pos="6426200" algn="l"/>
                <a:tab pos="6858634" algn="l"/>
                <a:tab pos="8035290" algn="l"/>
                <a:tab pos="8872220" algn="l"/>
                <a:tab pos="9940290" algn="l"/>
              </a:tabLst>
            </a:pPr>
            <a:r>
              <a:rPr sz="2400" spc="-20" dirty="0">
                <a:latin typeface="Calibri"/>
                <a:cs typeface="Calibri"/>
              </a:rPr>
              <a:t>keep</a:t>
            </a:r>
            <a:r>
              <a:rPr sz="2400" dirty="0">
                <a:latin typeface="Calibri"/>
                <a:cs typeface="Calibri"/>
              </a:rPr>
              <a:t>	</a:t>
            </a:r>
            <a:r>
              <a:rPr sz="2400" spc="-25" dirty="0">
                <a:latin typeface="Calibri"/>
                <a:cs typeface="Calibri"/>
              </a:rPr>
              <a:t>the</a:t>
            </a:r>
            <a:r>
              <a:rPr sz="2400" dirty="0">
                <a:latin typeface="Calibri"/>
                <a:cs typeface="Calibri"/>
              </a:rPr>
              <a:t>	</a:t>
            </a:r>
            <a:r>
              <a:rPr sz="2400" spc="-10" dirty="0">
                <a:latin typeface="Calibri"/>
                <a:cs typeface="Calibri"/>
              </a:rPr>
              <a:t>appearance</a:t>
            </a:r>
            <a:r>
              <a:rPr sz="2400" dirty="0">
                <a:latin typeface="Calibri"/>
                <a:cs typeface="Calibri"/>
              </a:rPr>
              <a:t>	</a:t>
            </a:r>
            <a:r>
              <a:rPr sz="2400" spc="-25" dirty="0">
                <a:latin typeface="Calibri"/>
                <a:cs typeface="Calibri"/>
              </a:rPr>
              <a:t>of</a:t>
            </a:r>
            <a:r>
              <a:rPr sz="2400" dirty="0">
                <a:latin typeface="Calibri"/>
                <a:cs typeface="Calibri"/>
              </a:rPr>
              <a:t>	</a:t>
            </a:r>
            <a:r>
              <a:rPr sz="2400" spc="-25" dirty="0">
                <a:latin typeface="Calibri"/>
                <a:cs typeface="Calibri"/>
              </a:rPr>
              <a:t>the</a:t>
            </a:r>
            <a:r>
              <a:rPr sz="2400" dirty="0">
                <a:latin typeface="Calibri"/>
                <a:cs typeface="Calibri"/>
              </a:rPr>
              <a:t>	</a:t>
            </a:r>
            <a:r>
              <a:rPr sz="2400" spc="-10" dirty="0">
                <a:latin typeface="Calibri"/>
                <a:cs typeface="Calibri"/>
              </a:rPr>
              <a:t>image</a:t>
            </a:r>
            <a:r>
              <a:rPr sz="2400" dirty="0">
                <a:latin typeface="Calibri"/>
                <a:cs typeface="Calibri"/>
              </a:rPr>
              <a:t>	</a:t>
            </a:r>
            <a:r>
              <a:rPr sz="2400" spc="-25" dirty="0">
                <a:latin typeface="Calibri"/>
                <a:cs typeface="Calibri"/>
              </a:rPr>
              <a:t>as</a:t>
            </a:r>
            <a:r>
              <a:rPr sz="2400" dirty="0">
                <a:latin typeface="Calibri"/>
                <a:cs typeface="Calibri"/>
              </a:rPr>
              <a:t>	</a:t>
            </a:r>
            <a:r>
              <a:rPr sz="2400" spc="-10" dirty="0">
                <a:latin typeface="Calibri"/>
                <a:cs typeface="Calibri"/>
              </a:rPr>
              <a:t>intact</a:t>
            </a:r>
            <a:r>
              <a:rPr sz="2400" dirty="0">
                <a:latin typeface="Calibri"/>
                <a:cs typeface="Calibri"/>
              </a:rPr>
              <a:t>	</a:t>
            </a:r>
            <a:r>
              <a:rPr sz="2400" spc="-25" dirty="0">
                <a:latin typeface="Calibri"/>
                <a:cs typeface="Calibri"/>
              </a:rPr>
              <a:t>as</a:t>
            </a:r>
            <a:r>
              <a:rPr sz="2400" dirty="0">
                <a:latin typeface="Calibri"/>
                <a:cs typeface="Calibri"/>
              </a:rPr>
              <a:t>	</a:t>
            </a:r>
            <a:r>
              <a:rPr sz="2400" spc="-10" dirty="0">
                <a:latin typeface="Calibri"/>
                <a:cs typeface="Calibri"/>
              </a:rPr>
              <a:t>possible</a:t>
            </a:r>
            <a:r>
              <a:rPr sz="2400" dirty="0">
                <a:latin typeface="Calibri"/>
                <a:cs typeface="Calibri"/>
              </a:rPr>
              <a:t>	</a:t>
            </a:r>
            <a:r>
              <a:rPr sz="2400" spc="-10" dirty="0">
                <a:latin typeface="Calibri"/>
                <a:cs typeface="Calibri"/>
              </a:rPr>
              <a:t>while</a:t>
            </a:r>
            <a:r>
              <a:rPr sz="2400" dirty="0">
                <a:latin typeface="Calibri"/>
                <a:cs typeface="Calibri"/>
              </a:rPr>
              <a:t>	</a:t>
            </a:r>
            <a:r>
              <a:rPr sz="2400" spc="-10" dirty="0">
                <a:latin typeface="Calibri"/>
                <a:cs typeface="Calibri"/>
              </a:rPr>
              <a:t>making</a:t>
            </a:r>
            <a:r>
              <a:rPr sz="2400" dirty="0">
                <a:latin typeface="Calibri"/>
                <a:cs typeface="Calibri"/>
              </a:rPr>
              <a:t>	</a:t>
            </a:r>
            <a:r>
              <a:rPr sz="2400" spc="-25" dirty="0">
                <a:latin typeface="Calibri"/>
                <a:cs typeface="Calibri"/>
              </a:rPr>
              <a:t>the </a:t>
            </a:r>
            <a:r>
              <a:rPr sz="2400" spc="-10" dirty="0">
                <a:latin typeface="Calibri"/>
                <a:cs typeface="Calibri"/>
              </a:rPr>
              <a:t>simplifications.</a:t>
            </a:r>
            <a:endParaRPr sz="2400">
              <a:latin typeface="Calibri"/>
              <a:cs typeface="Calibri"/>
            </a:endParaRPr>
          </a:p>
        </p:txBody>
      </p:sp>
      <p:sp>
        <p:nvSpPr>
          <p:cNvPr id="5" name="Footer Placeholder 4">
            <a:extLst>
              <a:ext uri="{FF2B5EF4-FFF2-40B4-BE49-F238E27FC236}">
                <a16:creationId xmlns:a16="http://schemas.microsoft.com/office/drawing/2014/main" id="{988D5133-35AE-459A-BCB8-C84956709EB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791180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2497" y="781634"/>
            <a:ext cx="10131425" cy="4415790"/>
          </a:xfrm>
          <a:prstGeom prst="rect">
            <a:avLst/>
          </a:prstGeom>
        </p:spPr>
        <p:txBody>
          <a:bodyPr vert="horz" wrap="square" lIns="0" tIns="60325" rIns="0" bIns="0" rtlCol="0">
            <a:spAutoFit/>
          </a:bodyPr>
          <a:lstStyle/>
          <a:p>
            <a:pPr marL="12700" marR="5080">
              <a:lnSpc>
                <a:spcPts val="3030"/>
              </a:lnSpc>
              <a:spcBef>
                <a:spcPts val="475"/>
              </a:spcBef>
            </a:pPr>
            <a:r>
              <a:rPr sz="2800" dirty="0">
                <a:latin typeface="Times New Roman"/>
                <a:cs typeface="Times New Roman"/>
              </a:rPr>
              <a:t>Compression</a:t>
            </a:r>
            <a:r>
              <a:rPr sz="2800" spc="-25" dirty="0">
                <a:latin typeface="Times New Roman"/>
                <a:cs typeface="Times New Roman"/>
              </a:rPr>
              <a:t> </a:t>
            </a:r>
            <a:r>
              <a:rPr sz="2800" dirty="0">
                <a:latin typeface="Times New Roman"/>
                <a:cs typeface="Times New Roman"/>
              </a:rPr>
              <a:t>denotes</a:t>
            </a:r>
            <a:r>
              <a:rPr sz="2800" spc="-55" dirty="0">
                <a:latin typeface="Times New Roman"/>
                <a:cs typeface="Times New Roman"/>
              </a:rPr>
              <a:t> </a:t>
            </a:r>
            <a:r>
              <a:rPr sz="2800" dirty="0">
                <a:latin typeface="Times New Roman"/>
                <a:cs typeface="Times New Roman"/>
              </a:rPr>
              <a:t>compact</a:t>
            </a:r>
            <a:r>
              <a:rPr sz="2800" spc="-30" dirty="0">
                <a:latin typeface="Times New Roman"/>
                <a:cs typeface="Times New Roman"/>
              </a:rPr>
              <a:t> </a:t>
            </a:r>
            <a:r>
              <a:rPr sz="2800" dirty="0">
                <a:latin typeface="Times New Roman"/>
                <a:cs typeface="Times New Roman"/>
              </a:rPr>
              <a:t>representation</a:t>
            </a:r>
            <a:r>
              <a:rPr sz="2800" spc="-50" dirty="0">
                <a:latin typeface="Times New Roman"/>
                <a:cs typeface="Times New Roman"/>
              </a:rPr>
              <a:t> </a:t>
            </a:r>
            <a:r>
              <a:rPr sz="2800" dirty="0">
                <a:latin typeface="Times New Roman"/>
                <a:cs typeface="Times New Roman"/>
              </a:rPr>
              <a:t>of</a:t>
            </a:r>
            <a:r>
              <a:rPr sz="2800" spc="-20" dirty="0">
                <a:latin typeface="Times New Roman"/>
                <a:cs typeface="Times New Roman"/>
              </a:rPr>
              <a:t> </a:t>
            </a:r>
            <a:r>
              <a:rPr sz="2800" dirty="0">
                <a:latin typeface="Times New Roman"/>
                <a:cs typeface="Times New Roman"/>
              </a:rPr>
              <a:t>data.</a:t>
            </a:r>
            <a:r>
              <a:rPr sz="2800" spc="-30" dirty="0">
                <a:latin typeface="Times New Roman"/>
                <a:cs typeface="Times New Roman"/>
              </a:rPr>
              <a:t> </a:t>
            </a:r>
            <a:r>
              <a:rPr sz="2800" dirty="0">
                <a:latin typeface="Times New Roman"/>
                <a:cs typeface="Times New Roman"/>
              </a:rPr>
              <a:t>Examples</a:t>
            </a:r>
            <a:r>
              <a:rPr sz="2800" spc="-20" dirty="0">
                <a:latin typeface="Times New Roman"/>
                <a:cs typeface="Times New Roman"/>
              </a:rPr>
              <a:t> </a:t>
            </a:r>
            <a:r>
              <a:rPr sz="2800" dirty="0">
                <a:latin typeface="Times New Roman"/>
                <a:cs typeface="Times New Roman"/>
              </a:rPr>
              <a:t>for</a:t>
            </a:r>
            <a:r>
              <a:rPr sz="2800" spc="-35" dirty="0">
                <a:latin typeface="Times New Roman"/>
                <a:cs typeface="Times New Roman"/>
              </a:rPr>
              <a:t> </a:t>
            </a:r>
            <a:r>
              <a:rPr sz="2800" spc="-25" dirty="0">
                <a:latin typeface="Times New Roman"/>
                <a:cs typeface="Times New Roman"/>
              </a:rPr>
              <a:t>the </a:t>
            </a:r>
            <a:r>
              <a:rPr sz="2800" dirty="0">
                <a:latin typeface="Times New Roman"/>
                <a:cs typeface="Times New Roman"/>
              </a:rPr>
              <a:t>kind</a:t>
            </a:r>
            <a:r>
              <a:rPr sz="2800" spc="-35" dirty="0">
                <a:latin typeface="Times New Roman"/>
                <a:cs typeface="Times New Roman"/>
              </a:rPr>
              <a:t> </a:t>
            </a:r>
            <a:r>
              <a:rPr sz="2800" dirty="0">
                <a:latin typeface="Times New Roman"/>
                <a:cs typeface="Times New Roman"/>
              </a:rPr>
              <a:t>of</a:t>
            </a:r>
            <a:r>
              <a:rPr sz="2800" spc="-15" dirty="0">
                <a:latin typeface="Times New Roman"/>
                <a:cs typeface="Times New Roman"/>
              </a:rPr>
              <a:t> </a:t>
            </a:r>
            <a:r>
              <a:rPr sz="2800" dirty="0">
                <a:latin typeface="Times New Roman"/>
                <a:cs typeface="Times New Roman"/>
              </a:rPr>
              <a:t>data</a:t>
            </a:r>
            <a:r>
              <a:rPr sz="2800" spc="-25" dirty="0">
                <a:latin typeface="Times New Roman"/>
                <a:cs typeface="Times New Roman"/>
              </a:rPr>
              <a:t> </a:t>
            </a:r>
            <a:r>
              <a:rPr sz="2800" dirty="0">
                <a:latin typeface="Times New Roman"/>
                <a:cs typeface="Times New Roman"/>
              </a:rPr>
              <a:t>typically</a:t>
            </a:r>
            <a:r>
              <a:rPr sz="2800" spc="-45" dirty="0">
                <a:latin typeface="Times New Roman"/>
                <a:cs typeface="Times New Roman"/>
              </a:rPr>
              <a:t> </a:t>
            </a:r>
            <a:r>
              <a:rPr sz="2800" dirty="0">
                <a:latin typeface="Times New Roman"/>
                <a:cs typeface="Times New Roman"/>
              </a:rPr>
              <a:t>want</a:t>
            </a:r>
            <a:r>
              <a:rPr sz="2800" spc="-25" dirty="0">
                <a:latin typeface="Times New Roman"/>
                <a:cs typeface="Times New Roman"/>
              </a:rPr>
              <a:t> </a:t>
            </a:r>
            <a:r>
              <a:rPr sz="2800" dirty="0">
                <a:latin typeface="Times New Roman"/>
                <a:cs typeface="Times New Roman"/>
              </a:rPr>
              <a:t>to</a:t>
            </a:r>
            <a:r>
              <a:rPr sz="2800" spc="-25" dirty="0">
                <a:latin typeface="Times New Roman"/>
                <a:cs typeface="Times New Roman"/>
              </a:rPr>
              <a:t> </a:t>
            </a:r>
            <a:r>
              <a:rPr sz="2800" dirty="0">
                <a:latin typeface="Times New Roman"/>
                <a:cs typeface="Times New Roman"/>
              </a:rPr>
              <a:t>compress</a:t>
            </a:r>
            <a:r>
              <a:rPr sz="2800" spc="-30" dirty="0">
                <a:latin typeface="Times New Roman"/>
                <a:cs typeface="Times New Roman"/>
              </a:rPr>
              <a:t> </a:t>
            </a:r>
            <a:r>
              <a:rPr sz="2800" dirty="0">
                <a:latin typeface="Times New Roman"/>
                <a:cs typeface="Times New Roman"/>
              </a:rPr>
              <a:t>are</a:t>
            </a:r>
            <a:r>
              <a:rPr sz="2800" spc="-25" dirty="0">
                <a:latin typeface="Times New Roman"/>
                <a:cs typeface="Times New Roman"/>
              </a:rPr>
              <a:t> </a:t>
            </a:r>
            <a:r>
              <a:rPr sz="2800" spc="-20" dirty="0">
                <a:latin typeface="Times New Roman"/>
                <a:cs typeface="Times New Roman"/>
              </a:rPr>
              <a:t>e.g.</a:t>
            </a:r>
            <a:endParaRPr sz="2800">
              <a:latin typeface="Times New Roman"/>
              <a:cs typeface="Times New Roman"/>
            </a:endParaRPr>
          </a:p>
          <a:p>
            <a:pPr marL="217804" indent="-205104">
              <a:lnSpc>
                <a:spcPct val="100000"/>
              </a:lnSpc>
              <a:spcBef>
                <a:spcPts val="620"/>
              </a:spcBef>
              <a:buChar char="•"/>
              <a:tabLst>
                <a:tab pos="217804" algn="l"/>
              </a:tabLst>
            </a:pPr>
            <a:r>
              <a:rPr sz="2800" spc="-20" dirty="0">
                <a:latin typeface="Times New Roman"/>
                <a:cs typeface="Times New Roman"/>
              </a:rPr>
              <a:t>Text</a:t>
            </a:r>
            <a:endParaRPr sz="2800">
              <a:latin typeface="Times New Roman"/>
              <a:cs typeface="Times New Roman"/>
            </a:endParaRPr>
          </a:p>
          <a:p>
            <a:pPr marL="225425" indent="-212725">
              <a:lnSpc>
                <a:spcPct val="100000"/>
              </a:lnSpc>
              <a:spcBef>
                <a:spcPts val="660"/>
              </a:spcBef>
              <a:buChar char="•"/>
              <a:tabLst>
                <a:tab pos="225425" algn="l"/>
              </a:tabLst>
            </a:pPr>
            <a:r>
              <a:rPr sz="2800" spc="-10" dirty="0">
                <a:latin typeface="Times New Roman"/>
                <a:cs typeface="Times New Roman"/>
              </a:rPr>
              <a:t>Source-</a:t>
            </a:r>
            <a:r>
              <a:rPr sz="2800" spc="-20" dirty="0">
                <a:latin typeface="Times New Roman"/>
                <a:cs typeface="Times New Roman"/>
              </a:rPr>
              <a:t>code</a:t>
            </a:r>
            <a:endParaRPr sz="2800">
              <a:latin typeface="Times New Roman"/>
              <a:cs typeface="Times New Roman"/>
            </a:endParaRPr>
          </a:p>
          <a:p>
            <a:pPr marL="205740" indent="-193040">
              <a:lnSpc>
                <a:spcPct val="100000"/>
              </a:lnSpc>
              <a:spcBef>
                <a:spcPts val="665"/>
              </a:spcBef>
              <a:buChar char="•"/>
              <a:tabLst>
                <a:tab pos="205740" algn="l"/>
              </a:tabLst>
            </a:pPr>
            <a:r>
              <a:rPr sz="2800" dirty="0">
                <a:latin typeface="Times New Roman"/>
                <a:cs typeface="Times New Roman"/>
              </a:rPr>
              <a:t>Arbitrary</a:t>
            </a:r>
            <a:r>
              <a:rPr sz="2800" spc="-90" dirty="0">
                <a:latin typeface="Times New Roman"/>
                <a:cs typeface="Times New Roman"/>
              </a:rPr>
              <a:t> </a:t>
            </a:r>
            <a:r>
              <a:rPr sz="2800" spc="-20" dirty="0">
                <a:latin typeface="Times New Roman"/>
                <a:cs typeface="Times New Roman"/>
              </a:rPr>
              <a:t>files</a:t>
            </a:r>
            <a:endParaRPr sz="2800">
              <a:latin typeface="Times New Roman"/>
              <a:cs typeface="Times New Roman"/>
            </a:endParaRPr>
          </a:p>
          <a:p>
            <a:pPr marL="225425" indent="-212725">
              <a:lnSpc>
                <a:spcPct val="100000"/>
              </a:lnSpc>
              <a:spcBef>
                <a:spcPts val="670"/>
              </a:spcBef>
              <a:buChar char="•"/>
              <a:tabLst>
                <a:tab pos="225425" algn="l"/>
              </a:tabLst>
            </a:pPr>
            <a:r>
              <a:rPr sz="2800" spc="-10" dirty="0">
                <a:latin typeface="Times New Roman"/>
                <a:cs typeface="Times New Roman"/>
              </a:rPr>
              <a:t>Images</a:t>
            </a:r>
            <a:endParaRPr sz="2800">
              <a:latin typeface="Times New Roman"/>
              <a:cs typeface="Times New Roman"/>
            </a:endParaRPr>
          </a:p>
          <a:p>
            <a:pPr marL="217804" indent="-205104">
              <a:lnSpc>
                <a:spcPct val="100000"/>
              </a:lnSpc>
              <a:spcBef>
                <a:spcPts val="660"/>
              </a:spcBef>
              <a:buChar char="•"/>
              <a:tabLst>
                <a:tab pos="217804" algn="l"/>
              </a:tabLst>
            </a:pPr>
            <a:r>
              <a:rPr sz="2800" spc="-10" dirty="0">
                <a:latin typeface="Times New Roman"/>
                <a:cs typeface="Times New Roman"/>
              </a:rPr>
              <a:t>Video</a:t>
            </a:r>
            <a:endParaRPr sz="2800">
              <a:latin typeface="Times New Roman"/>
              <a:cs typeface="Times New Roman"/>
            </a:endParaRPr>
          </a:p>
          <a:p>
            <a:pPr marL="205740" indent="-193040">
              <a:lnSpc>
                <a:spcPct val="100000"/>
              </a:lnSpc>
              <a:spcBef>
                <a:spcPts val="660"/>
              </a:spcBef>
              <a:buChar char="•"/>
              <a:tabLst>
                <a:tab pos="205740" algn="l"/>
              </a:tabLst>
            </a:pPr>
            <a:r>
              <a:rPr sz="2800" dirty="0">
                <a:latin typeface="Times New Roman"/>
                <a:cs typeface="Times New Roman"/>
              </a:rPr>
              <a:t>Audio</a:t>
            </a:r>
            <a:r>
              <a:rPr sz="2800" spc="-85" dirty="0">
                <a:latin typeface="Times New Roman"/>
                <a:cs typeface="Times New Roman"/>
              </a:rPr>
              <a:t> </a:t>
            </a:r>
            <a:r>
              <a:rPr sz="2800" spc="-20" dirty="0">
                <a:latin typeface="Times New Roman"/>
                <a:cs typeface="Times New Roman"/>
              </a:rPr>
              <a:t>data</a:t>
            </a:r>
            <a:endParaRPr sz="2800">
              <a:latin typeface="Times New Roman"/>
              <a:cs typeface="Times New Roman"/>
            </a:endParaRPr>
          </a:p>
          <a:p>
            <a:pPr marL="225425" indent="-212725">
              <a:lnSpc>
                <a:spcPct val="100000"/>
              </a:lnSpc>
              <a:spcBef>
                <a:spcPts val="675"/>
              </a:spcBef>
              <a:buChar char="•"/>
              <a:tabLst>
                <a:tab pos="225425" algn="l"/>
              </a:tabLst>
            </a:pPr>
            <a:r>
              <a:rPr sz="2800" spc="-10" dirty="0">
                <a:latin typeface="Times New Roman"/>
                <a:cs typeface="Times New Roman"/>
              </a:rPr>
              <a:t>Speech</a:t>
            </a:r>
            <a:endParaRPr sz="2800">
              <a:latin typeface="Times New Roman"/>
              <a:cs typeface="Times New Roman"/>
            </a:endParaRPr>
          </a:p>
        </p:txBody>
      </p:sp>
      <p:sp>
        <p:nvSpPr>
          <p:cNvPr id="4" name="Footer Placeholder 3">
            <a:extLst>
              <a:ext uri="{FF2B5EF4-FFF2-40B4-BE49-F238E27FC236}">
                <a16:creationId xmlns:a16="http://schemas.microsoft.com/office/drawing/2014/main" id="{C5676503-1D2A-4141-95B7-894311FED5B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77226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8392" y="325882"/>
            <a:ext cx="6858634" cy="696595"/>
          </a:xfrm>
          <a:prstGeom prst="rect">
            <a:avLst/>
          </a:prstGeom>
        </p:spPr>
        <p:txBody>
          <a:bodyPr vert="horz" wrap="square" lIns="0" tIns="12700" rIns="0" bIns="0" rtlCol="0">
            <a:spAutoFit/>
          </a:bodyPr>
          <a:lstStyle/>
          <a:p>
            <a:pPr marL="12700">
              <a:lnSpc>
                <a:spcPct val="100000"/>
              </a:lnSpc>
              <a:spcBef>
                <a:spcPts val="100"/>
              </a:spcBef>
            </a:pPr>
            <a:r>
              <a:rPr dirty="0"/>
              <a:t>COMPRESSION</a:t>
            </a:r>
            <a:r>
              <a:rPr spc="-165" dirty="0"/>
              <a:t> </a:t>
            </a:r>
            <a:r>
              <a:rPr spc="-10" dirty="0"/>
              <a:t>TERMINOLOGY</a:t>
            </a:r>
          </a:p>
        </p:txBody>
      </p:sp>
      <p:sp>
        <p:nvSpPr>
          <p:cNvPr id="3" name="object 3"/>
          <p:cNvSpPr txBox="1"/>
          <p:nvPr/>
        </p:nvSpPr>
        <p:spPr>
          <a:xfrm>
            <a:off x="979424" y="1159509"/>
            <a:ext cx="10299700" cy="4925695"/>
          </a:xfrm>
          <a:prstGeom prst="rect">
            <a:avLst/>
          </a:prstGeom>
        </p:spPr>
        <p:txBody>
          <a:bodyPr vert="horz" wrap="square" lIns="0" tIns="92075" rIns="0" bIns="0" rtlCol="0">
            <a:spAutoFit/>
          </a:bodyPr>
          <a:lstStyle/>
          <a:p>
            <a:pPr marL="241300" marR="5080" indent="-228600" algn="just">
              <a:lnSpc>
                <a:spcPct val="80000"/>
              </a:lnSpc>
              <a:spcBef>
                <a:spcPts val="725"/>
              </a:spcBef>
              <a:buFont typeface="Arial MT"/>
              <a:buChar char="•"/>
              <a:tabLst>
                <a:tab pos="241300" algn="l"/>
              </a:tabLst>
            </a:pPr>
            <a:r>
              <a:rPr sz="2600" spc="-20" dirty="0">
                <a:latin typeface="Calibri"/>
                <a:cs typeface="Calibri"/>
              </a:rPr>
              <a:t>Terminologies</a:t>
            </a:r>
            <a:r>
              <a:rPr sz="2600" spc="-35" dirty="0">
                <a:latin typeface="Calibri"/>
                <a:cs typeface="Calibri"/>
              </a:rPr>
              <a:t> </a:t>
            </a:r>
            <a:r>
              <a:rPr sz="2600" dirty="0">
                <a:latin typeface="Calibri"/>
                <a:cs typeface="Calibri"/>
              </a:rPr>
              <a:t>are</a:t>
            </a:r>
            <a:r>
              <a:rPr sz="2600" spc="-40" dirty="0">
                <a:latin typeface="Calibri"/>
                <a:cs typeface="Calibri"/>
              </a:rPr>
              <a:t> </a:t>
            </a:r>
            <a:r>
              <a:rPr sz="2600" dirty="0">
                <a:latin typeface="Calibri"/>
                <a:cs typeface="Calibri"/>
              </a:rPr>
              <a:t>the</a:t>
            </a:r>
            <a:r>
              <a:rPr sz="2600" spc="-60" dirty="0">
                <a:latin typeface="Calibri"/>
                <a:cs typeface="Calibri"/>
              </a:rPr>
              <a:t> </a:t>
            </a:r>
            <a:r>
              <a:rPr sz="2600" dirty="0">
                <a:latin typeface="Calibri"/>
                <a:cs typeface="Calibri"/>
              </a:rPr>
              <a:t>resources</a:t>
            </a:r>
            <a:r>
              <a:rPr sz="2600" spc="-40" dirty="0">
                <a:latin typeface="Calibri"/>
                <a:cs typeface="Calibri"/>
              </a:rPr>
              <a:t> </a:t>
            </a:r>
            <a:r>
              <a:rPr sz="2600" dirty="0">
                <a:latin typeface="Calibri"/>
                <a:cs typeface="Calibri"/>
              </a:rPr>
              <a:t>of</a:t>
            </a:r>
            <a:r>
              <a:rPr sz="2600" spc="-45" dirty="0">
                <a:latin typeface="Calibri"/>
                <a:cs typeface="Calibri"/>
              </a:rPr>
              <a:t> </a:t>
            </a:r>
            <a:r>
              <a:rPr sz="2600" dirty="0">
                <a:latin typeface="Calibri"/>
                <a:cs typeface="Calibri"/>
              </a:rPr>
              <a:t>compressed</a:t>
            </a:r>
            <a:r>
              <a:rPr sz="2600" spc="-50" dirty="0">
                <a:latin typeface="Calibri"/>
                <a:cs typeface="Calibri"/>
              </a:rPr>
              <a:t> </a:t>
            </a:r>
            <a:r>
              <a:rPr sz="2600" dirty="0">
                <a:latin typeface="Calibri"/>
                <a:cs typeface="Calibri"/>
              </a:rPr>
              <a:t>data</a:t>
            </a:r>
            <a:r>
              <a:rPr sz="2600" spc="-45" dirty="0">
                <a:latin typeface="Calibri"/>
                <a:cs typeface="Calibri"/>
              </a:rPr>
              <a:t> </a:t>
            </a:r>
            <a:r>
              <a:rPr sz="2600" dirty="0">
                <a:latin typeface="Calibri"/>
                <a:cs typeface="Calibri"/>
              </a:rPr>
              <a:t>to</a:t>
            </a:r>
            <a:r>
              <a:rPr sz="2600" spc="-40" dirty="0">
                <a:latin typeface="Calibri"/>
                <a:cs typeface="Calibri"/>
              </a:rPr>
              <a:t> </a:t>
            </a:r>
            <a:r>
              <a:rPr sz="2600" dirty="0">
                <a:latin typeface="Calibri"/>
                <a:cs typeface="Calibri"/>
              </a:rPr>
              <a:t>find</a:t>
            </a:r>
            <a:r>
              <a:rPr sz="2600" spc="-40" dirty="0">
                <a:latin typeface="Calibri"/>
                <a:cs typeface="Calibri"/>
              </a:rPr>
              <a:t> </a:t>
            </a:r>
            <a:r>
              <a:rPr sz="2600" dirty="0">
                <a:latin typeface="Calibri"/>
                <a:cs typeface="Calibri"/>
              </a:rPr>
              <a:t>out</a:t>
            </a:r>
            <a:r>
              <a:rPr sz="2600" spc="-40" dirty="0">
                <a:latin typeface="Calibri"/>
                <a:cs typeface="Calibri"/>
              </a:rPr>
              <a:t> </a:t>
            </a:r>
            <a:r>
              <a:rPr sz="2600" dirty="0">
                <a:latin typeface="Calibri"/>
                <a:cs typeface="Calibri"/>
              </a:rPr>
              <a:t>the</a:t>
            </a:r>
            <a:r>
              <a:rPr sz="2600" spc="-50" dirty="0">
                <a:latin typeface="Calibri"/>
                <a:cs typeface="Calibri"/>
              </a:rPr>
              <a:t> </a:t>
            </a:r>
            <a:r>
              <a:rPr sz="2600" spc="-10" dirty="0">
                <a:latin typeface="Calibri"/>
                <a:cs typeface="Calibri"/>
              </a:rPr>
              <a:t>perfect </a:t>
            </a:r>
            <a:r>
              <a:rPr sz="2600" dirty="0">
                <a:latin typeface="Calibri"/>
                <a:cs typeface="Calibri"/>
              </a:rPr>
              <a:t>data</a:t>
            </a:r>
            <a:r>
              <a:rPr sz="2600" spc="-45" dirty="0">
                <a:latin typeface="Calibri"/>
                <a:cs typeface="Calibri"/>
              </a:rPr>
              <a:t> </a:t>
            </a:r>
            <a:r>
              <a:rPr sz="2600" dirty="0">
                <a:latin typeface="Calibri"/>
                <a:cs typeface="Calibri"/>
              </a:rPr>
              <a:t>size</a:t>
            </a:r>
            <a:r>
              <a:rPr sz="2600" spc="-35" dirty="0">
                <a:latin typeface="Calibri"/>
                <a:cs typeface="Calibri"/>
              </a:rPr>
              <a:t> </a:t>
            </a:r>
            <a:r>
              <a:rPr sz="2600" spc="-25" dirty="0">
                <a:latin typeface="Calibri"/>
                <a:cs typeface="Calibri"/>
              </a:rPr>
              <a:t>.The</a:t>
            </a:r>
            <a:r>
              <a:rPr sz="2600" spc="-40" dirty="0">
                <a:latin typeface="Calibri"/>
                <a:cs typeface="Calibri"/>
              </a:rPr>
              <a:t> </a:t>
            </a:r>
            <a:r>
              <a:rPr sz="2600" dirty="0">
                <a:latin typeface="Calibri"/>
                <a:cs typeface="Calibri"/>
              </a:rPr>
              <a:t>following</a:t>
            </a:r>
            <a:r>
              <a:rPr sz="2600" spc="-40" dirty="0">
                <a:latin typeface="Calibri"/>
                <a:cs typeface="Calibri"/>
              </a:rPr>
              <a:t> </a:t>
            </a:r>
            <a:r>
              <a:rPr sz="2600" dirty="0">
                <a:latin typeface="Calibri"/>
                <a:cs typeface="Calibri"/>
              </a:rPr>
              <a:t>section</a:t>
            </a:r>
            <a:r>
              <a:rPr sz="2600" spc="-40" dirty="0">
                <a:latin typeface="Calibri"/>
                <a:cs typeface="Calibri"/>
              </a:rPr>
              <a:t> </a:t>
            </a:r>
            <a:r>
              <a:rPr sz="2600" dirty="0">
                <a:latin typeface="Calibri"/>
                <a:cs typeface="Calibri"/>
              </a:rPr>
              <a:t>to</a:t>
            </a:r>
            <a:r>
              <a:rPr sz="2600" spc="-55" dirty="0">
                <a:latin typeface="Calibri"/>
                <a:cs typeface="Calibri"/>
              </a:rPr>
              <a:t> </a:t>
            </a:r>
            <a:r>
              <a:rPr sz="2600" dirty="0">
                <a:latin typeface="Calibri"/>
                <a:cs typeface="Calibri"/>
              </a:rPr>
              <a:t>discusses</a:t>
            </a:r>
            <a:r>
              <a:rPr sz="2600" spc="-50" dirty="0">
                <a:latin typeface="Calibri"/>
                <a:cs typeface="Calibri"/>
              </a:rPr>
              <a:t> </a:t>
            </a:r>
            <a:r>
              <a:rPr sz="2600" dirty="0">
                <a:latin typeface="Calibri"/>
                <a:cs typeface="Calibri"/>
              </a:rPr>
              <a:t>some</a:t>
            </a:r>
            <a:r>
              <a:rPr sz="2600" spc="-40" dirty="0">
                <a:latin typeface="Calibri"/>
                <a:cs typeface="Calibri"/>
              </a:rPr>
              <a:t> </a:t>
            </a:r>
            <a:r>
              <a:rPr sz="2600" dirty="0">
                <a:latin typeface="Calibri"/>
                <a:cs typeface="Calibri"/>
              </a:rPr>
              <a:t>of</a:t>
            </a:r>
            <a:r>
              <a:rPr sz="2600" spc="-45" dirty="0">
                <a:latin typeface="Calibri"/>
                <a:cs typeface="Calibri"/>
              </a:rPr>
              <a:t> </a:t>
            </a:r>
            <a:r>
              <a:rPr sz="2600" dirty="0">
                <a:latin typeface="Calibri"/>
                <a:cs typeface="Calibri"/>
              </a:rPr>
              <a:t>the</a:t>
            </a:r>
            <a:r>
              <a:rPr sz="2600" spc="-45" dirty="0">
                <a:latin typeface="Calibri"/>
                <a:cs typeface="Calibri"/>
              </a:rPr>
              <a:t> </a:t>
            </a:r>
            <a:r>
              <a:rPr sz="2600" dirty="0">
                <a:latin typeface="Calibri"/>
                <a:cs typeface="Calibri"/>
              </a:rPr>
              <a:t>basic</a:t>
            </a:r>
            <a:r>
              <a:rPr sz="2600" spc="-40" dirty="0">
                <a:latin typeface="Calibri"/>
                <a:cs typeface="Calibri"/>
              </a:rPr>
              <a:t> </a:t>
            </a:r>
            <a:r>
              <a:rPr sz="2600" spc="-10" dirty="0">
                <a:latin typeface="Calibri"/>
                <a:cs typeface="Calibri"/>
              </a:rPr>
              <a:t>compression terminology.</a:t>
            </a:r>
            <a:endParaRPr sz="2600">
              <a:latin typeface="Calibri"/>
              <a:cs typeface="Calibri"/>
            </a:endParaRPr>
          </a:p>
          <a:p>
            <a:pPr marL="241300" marR="6350" indent="-228600" algn="just">
              <a:lnSpc>
                <a:spcPts val="2500"/>
              </a:lnSpc>
              <a:spcBef>
                <a:spcPts val="975"/>
              </a:spcBef>
              <a:buFont typeface="Arial MT"/>
              <a:buChar char="•"/>
              <a:tabLst>
                <a:tab pos="241300" algn="l"/>
              </a:tabLst>
            </a:pPr>
            <a:r>
              <a:rPr sz="2600" b="1" dirty="0">
                <a:latin typeface="Calibri"/>
                <a:cs typeface="Calibri"/>
              </a:rPr>
              <a:t>Temporal</a:t>
            </a:r>
            <a:r>
              <a:rPr sz="2600" b="1" spc="345" dirty="0">
                <a:latin typeface="Calibri"/>
                <a:cs typeface="Calibri"/>
              </a:rPr>
              <a:t>  </a:t>
            </a:r>
            <a:r>
              <a:rPr sz="2600" b="1" dirty="0">
                <a:latin typeface="Calibri"/>
                <a:cs typeface="Calibri"/>
              </a:rPr>
              <a:t>compression</a:t>
            </a:r>
            <a:r>
              <a:rPr sz="2600" b="1" spc="340" dirty="0">
                <a:latin typeface="Calibri"/>
                <a:cs typeface="Calibri"/>
              </a:rPr>
              <a:t>  </a:t>
            </a:r>
            <a:r>
              <a:rPr sz="2600" b="1" dirty="0">
                <a:latin typeface="Calibri"/>
                <a:cs typeface="Calibri"/>
              </a:rPr>
              <a:t>and</a:t>
            </a:r>
            <a:r>
              <a:rPr sz="2600" b="1" spc="345" dirty="0">
                <a:latin typeface="Calibri"/>
                <a:cs typeface="Calibri"/>
              </a:rPr>
              <a:t>  </a:t>
            </a:r>
            <a:r>
              <a:rPr sz="2600" b="1" dirty="0">
                <a:latin typeface="Calibri"/>
                <a:cs typeface="Calibri"/>
              </a:rPr>
              <a:t>spatial</a:t>
            </a:r>
            <a:r>
              <a:rPr sz="2600" b="1" spc="335" dirty="0">
                <a:latin typeface="Calibri"/>
                <a:cs typeface="Calibri"/>
              </a:rPr>
              <a:t>  </a:t>
            </a:r>
            <a:r>
              <a:rPr sz="2600" b="1" dirty="0">
                <a:latin typeface="Calibri"/>
                <a:cs typeface="Calibri"/>
              </a:rPr>
              <a:t>compression:</a:t>
            </a:r>
            <a:r>
              <a:rPr sz="2600" b="1" spc="340" dirty="0">
                <a:latin typeface="Calibri"/>
                <a:cs typeface="Calibri"/>
              </a:rPr>
              <a:t>  </a:t>
            </a:r>
            <a:r>
              <a:rPr sz="2600" dirty="0">
                <a:latin typeface="Calibri"/>
                <a:cs typeface="Calibri"/>
              </a:rPr>
              <a:t>The</a:t>
            </a:r>
            <a:r>
              <a:rPr sz="2600" spc="335" dirty="0">
                <a:latin typeface="Calibri"/>
                <a:cs typeface="Calibri"/>
              </a:rPr>
              <a:t>  </a:t>
            </a:r>
            <a:r>
              <a:rPr sz="2600" dirty="0">
                <a:latin typeface="Calibri"/>
                <a:cs typeface="Calibri"/>
              </a:rPr>
              <a:t>two</a:t>
            </a:r>
            <a:r>
              <a:rPr sz="2600" spc="340" dirty="0">
                <a:latin typeface="Calibri"/>
                <a:cs typeface="Calibri"/>
              </a:rPr>
              <a:t>  </a:t>
            </a:r>
            <a:r>
              <a:rPr sz="2600" spc="-10" dirty="0">
                <a:latin typeface="Calibri"/>
                <a:cs typeface="Calibri"/>
              </a:rPr>
              <a:t>general </a:t>
            </a:r>
            <a:r>
              <a:rPr sz="2600" dirty="0">
                <a:latin typeface="Calibri"/>
                <a:cs typeface="Calibri"/>
              </a:rPr>
              <a:t>categories</a:t>
            </a:r>
            <a:r>
              <a:rPr sz="2600" spc="114" dirty="0">
                <a:latin typeface="Calibri"/>
                <a:cs typeface="Calibri"/>
              </a:rPr>
              <a:t>  </a:t>
            </a:r>
            <a:r>
              <a:rPr sz="2600" dirty="0">
                <a:latin typeface="Calibri"/>
                <a:cs typeface="Calibri"/>
              </a:rPr>
              <a:t>of</a:t>
            </a:r>
            <a:r>
              <a:rPr sz="2600" spc="120" dirty="0">
                <a:latin typeface="Calibri"/>
                <a:cs typeface="Calibri"/>
              </a:rPr>
              <a:t>  </a:t>
            </a:r>
            <a:r>
              <a:rPr sz="2600" dirty="0">
                <a:latin typeface="Calibri"/>
                <a:cs typeface="Calibri"/>
              </a:rPr>
              <a:t>compression</a:t>
            </a:r>
            <a:r>
              <a:rPr sz="2600" spc="120" dirty="0">
                <a:latin typeface="Calibri"/>
                <a:cs typeface="Calibri"/>
              </a:rPr>
              <a:t>  </a:t>
            </a:r>
            <a:r>
              <a:rPr sz="2600" dirty="0">
                <a:latin typeface="Calibri"/>
                <a:cs typeface="Calibri"/>
              </a:rPr>
              <a:t>for</a:t>
            </a:r>
            <a:r>
              <a:rPr sz="2600" spc="125" dirty="0">
                <a:latin typeface="Calibri"/>
                <a:cs typeface="Calibri"/>
              </a:rPr>
              <a:t>  </a:t>
            </a:r>
            <a:r>
              <a:rPr sz="2600" dirty="0">
                <a:latin typeface="Calibri"/>
                <a:cs typeface="Calibri"/>
              </a:rPr>
              <a:t>video</a:t>
            </a:r>
            <a:r>
              <a:rPr sz="2600" spc="120" dirty="0">
                <a:latin typeface="Calibri"/>
                <a:cs typeface="Calibri"/>
              </a:rPr>
              <a:t>  </a:t>
            </a:r>
            <a:r>
              <a:rPr sz="2600" dirty="0">
                <a:latin typeface="Calibri"/>
                <a:cs typeface="Calibri"/>
              </a:rPr>
              <a:t>and</a:t>
            </a:r>
            <a:r>
              <a:rPr sz="2600" spc="120" dirty="0">
                <a:latin typeface="Calibri"/>
                <a:cs typeface="Calibri"/>
              </a:rPr>
              <a:t>  </a:t>
            </a:r>
            <a:r>
              <a:rPr sz="2600" dirty="0">
                <a:latin typeface="Calibri"/>
                <a:cs typeface="Calibri"/>
              </a:rPr>
              <a:t>audio</a:t>
            </a:r>
            <a:r>
              <a:rPr sz="2600" spc="120" dirty="0">
                <a:latin typeface="Calibri"/>
                <a:cs typeface="Calibri"/>
              </a:rPr>
              <a:t>  </a:t>
            </a:r>
            <a:r>
              <a:rPr sz="2600" dirty="0">
                <a:latin typeface="Calibri"/>
                <a:cs typeface="Calibri"/>
              </a:rPr>
              <a:t>data</a:t>
            </a:r>
            <a:r>
              <a:rPr sz="2600" spc="125" dirty="0">
                <a:latin typeface="Calibri"/>
                <a:cs typeface="Calibri"/>
              </a:rPr>
              <a:t>  </a:t>
            </a:r>
            <a:r>
              <a:rPr sz="2600" dirty="0">
                <a:latin typeface="Calibri"/>
                <a:cs typeface="Calibri"/>
              </a:rPr>
              <a:t>are</a:t>
            </a:r>
            <a:r>
              <a:rPr sz="2600" spc="120" dirty="0">
                <a:latin typeface="Calibri"/>
                <a:cs typeface="Calibri"/>
              </a:rPr>
              <a:t>  </a:t>
            </a:r>
            <a:r>
              <a:rPr sz="2600" dirty="0">
                <a:latin typeface="Calibri"/>
                <a:cs typeface="Calibri"/>
              </a:rPr>
              <a:t>spatial</a:t>
            </a:r>
            <a:r>
              <a:rPr sz="2600" spc="125" dirty="0">
                <a:latin typeface="Calibri"/>
                <a:cs typeface="Calibri"/>
              </a:rPr>
              <a:t>  </a:t>
            </a:r>
            <a:r>
              <a:rPr sz="2600" spc="-25" dirty="0">
                <a:latin typeface="Calibri"/>
                <a:cs typeface="Calibri"/>
              </a:rPr>
              <a:t>and </a:t>
            </a:r>
            <a:r>
              <a:rPr sz="2600" spc="-10" dirty="0">
                <a:latin typeface="Calibri"/>
                <a:cs typeface="Calibri"/>
              </a:rPr>
              <a:t>temporal.</a:t>
            </a:r>
            <a:endParaRPr sz="2600">
              <a:latin typeface="Calibri"/>
              <a:cs typeface="Calibri"/>
            </a:endParaRPr>
          </a:p>
          <a:p>
            <a:pPr marL="241300" marR="6350" indent="-228600" algn="just">
              <a:lnSpc>
                <a:spcPct val="80000"/>
              </a:lnSpc>
              <a:spcBef>
                <a:spcPts val="1019"/>
              </a:spcBef>
              <a:buFont typeface="Arial MT"/>
              <a:buChar char="•"/>
              <a:tabLst>
                <a:tab pos="241300" algn="l"/>
              </a:tabLst>
            </a:pPr>
            <a:r>
              <a:rPr sz="2600" b="1" dirty="0">
                <a:latin typeface="Calibri"/>
                <a:cs typeface="Calibri"/>
              </a:rPr>
              <a:t>Spatial</a:t>
            </a:r>
            <a:r>
              <a:rPr sz="2600" b="1" spc="229" dirty="0">
                <a:latin typeface="Calibri"/>
                <a:cs typeface="Calibri"/>
              </a:rPr>
              <a:t> </a:t>
            </a:r>
            <a:r>
              <a:rPr sz="2600" b="1" dirty="0">
                <a:latin typeface="Calibri"/>
                <a:cs typeface="Calibri"/>
              </a:rPr>
              <a:t>compression</a:t>
            </a:r>
            <a:r>
              <a:rPr sz="2600" b="1" spc="240" dirty="0">
                <a:latin typeface="Calibri"/>
                <a:cs typeface="Calibri"/>
              </a:rPr>
              <a:t> </a:t>
            </a:r>
            <a:r>
              <a:rPr sz="2600" dirty="0">
                <a:latin typeface="Calibri"/>
                <a:cs typeface="Calibri"/>
              </a:rPr>
              <a:t>is</a:t>
            </a:r>
            <a:r>
              <a:rPr sz="2600" spc="245" dirty="0">
                <a:latin typeface="Calibri"/>
                <a:cs typeface="Calibri"/>
              </a:rPr>
              <a:t> </a:t>
            </a:r>
            <a:r>
              <a:rPr sz="2600" dirty="0">
                <a:latin typeface="Calibri"/>
                <a:cs typeface="Calibri"/>
              </a:rPr>
              <a:t>applied</a:t>
            </a:r>
            <a:r>
              <a:rPr sz="2600" spc="240" dirty="0">
                <a:latin typeface="Calibri"/>
                <a:cs typeface="Calibri"/>
              </a:rPr>
              <a:t> </a:t>
            </a:r>
            <a:r>
              <a:rPr sz="2600" dirty="0">
                <a:latin typeface="Calibri"/>
                <a:cs typeface="Calibri"/>
              </a:rPr>
              <a:t>to</a:t>
            </a:r>
            <a:r>
              <a:rPr sz="2600" spc="235" dirty="0">
                <a:latin typeface="Calibri"/>
                <a:cs typeface="Calibri"/>
              </a:rPr>
              <a:t> </a:t>
            </a:r>
            <a:r>
              <a:rPr sz="2600" dirty="0">
                <a:latin typeface="Calibri"/>
                <a:cs typeface="Calibri"/>
              </a:rPr>
              <a:t>a</a:t>
            </a:r>
            <a:r>
              <a:rPr sz="2600" spc="235" dirty="0">
                <a:latin typeface="Calibri"/>
                <a:cs typeface="Calibri"/>
              </a:rPr>
              <a:t> </a:t>
            </a:r>
            <a:r>
              <a:rPr sz="2600" dirty="0">
                <a:latin typeface="Calibri"/>
                <a:cs typeface="Calibri"/>
              </a:rPr>
              <a:t>single</a:t>
            </a:r>
            <a:r>
              <a:rPr sz="2600" spc="235" dirty="0">
                <a:latin typeface="Calibri"/>
                <a:cs typeface="Calibri"/>
              </a:rPr>
              <a:t> </a:t>
            </a:r>
            <a:r>
              <a:rPr sz="2600" dirty="0">
                <a:latin typeface="Calibri"/>
                <a:cs typeface="Calibri"/>
              </a:rPr>
              <a:t>frame</a:t>
            </a:r>
            <a:r>
              <a:rPr sz="2600" spc="229" dirty="0">
                <a:latin typeface="Calibri"/>
                <a:cs typeface="Calibri"/>
              </a:rPr>
              <a:t> </a:t>
            </a:r>
            <a:r>
              <a:rPr sz="2600" dirty="0">
                <a:latin typeface="Calibri"/>
                <a:cs typeface="Calibri"/>
              </a:rPr>
              <a:t>of</a:t>
            </a:r>
            <a:r>
              <a:rPr sz="2600" spc="225" dirty="0">
                <a:latin typeface="Calibri"/>
                <a:cs typeface="Calibri"/>
              </a:rPr>
              <a:t> </a:t>
            </a:r>
            <a:r>
              <a:rPr sz="2600" dirty="0">
                <a:latin typeface="Calibri"/>
                <a:cs typeface="Calibri"/>
              </a:rPr>
              <a:t>data,</a:t>
            </a:r>
            <a:r>
              <a:rPr sz="2600" spc="235" dirty="0">
                <a:latin typeface="Calibri"/>
                <a:cs typeface="Calibri"/>
              </a:rPr>
              <a:t> </a:t>
            </a:r>
            <a:r>
              <a:rPr sz="2600" dirty="0">
                <a:latin typeface="Calibri"/>
                <a:cs typeface="Calibri"/>
              </a:rPr>
              <a:t>independent</a:t>
            </a:r>
            <a:r>
              <a:rPr sz="2600" spc="235" dirty="0">
                <a:latin typeface="Calibri"/>
                <a:cs typeface="Calibri"/>
              </a:rPr>
              <a:t> </a:t>
            </a:r>
            <a:r>
              <a:rPr sz="2600" spc="-25" dirty="0">
                <a:latin typeface="Calibri"/>
                <a:cs typeface="Calibri"/>
              </a:rPr>
              <a:t>of </a:t>
            </a:r>
            <a:r>
              <a:rPr sz="2600" dirty="0">
                <a:latin typeface="Calibri"/>
                <a:cs typeface="Calibri"/>
              </a:rPr>
              <a:t>any</a:t>
            </a:r>
            <a:r>
              <a:rPr sz="2600" spc="515" dirty="0">
                <a:latin typeface="Calibri"/>
                <a:cs typeface="Calibri"/>
              </a:rPr>
              <a:t> </a:t>
            </a:r>
            <a:r>
              <a:rPr sz="2600" dirty="0">
                <a:latin typeface="Calibri"/>
                <a:cs typeface="Calibri"/>
              </a:rPr>
              <a:t>surrounding</a:t>
            </a:r>
            <a:r>
              <a:rPr sz="2600" spc="515" dirty="0">
                <a:latin typeface="Calibri"/>
                <a:cs typeface="Calibri"/>
              </a:rPr>
              <a:t> </a:t>
            </a:r>
            <a:r>
              <a:rPr sz="2600" dirty="0">
                <a:latin typeface="Calibri"/>
                <a:cs typeface="Calibri"/>
              </a:rPr>
              <a:t>frames.</a:t>
            </a:r>
            <a:r>
              <a:rPr sz="2600" spc="525" dirty="0">
                <a:latin typeface="Calibri"/>
                <a:cs typeface="Calibri"/>
              </a:rPr>
              <a:t> </a:t>
            </a:r>
            <a:r>
              <a:rPr sz="2600" dirty="0">
                <a:latin typeface="Calibri"/>
                <a:cs typeface="Calibri"/>
              </a:rPr>
              <a:t>Spatial</a:t>
            </a:r>
            <a:r>
              <a:rPr sz="2600" spc="515" dirty="0">
                <a:latin typeface="Calibri"/>
                <a:cs typeface="Calibri"/>
              </a:rPr>
              <a:t> </a:t>
            </a:r>
            <a:r>
              <a:rPr sz="2600" dirty="0">
                <a:latin typeface="Calibri"/>
                <a:cs typeface="Calibri"/>
              </a:rPr>
              <a:t>compression</a:t>
            </a:r>
            <a:r>
              <a:rPr sz="2600" spc="505" dirty="0">
                <a:latin typeface="Calibri"/>
                <a:cs typeface="Calibri"/>
              </a:rPr>
              <a:t> </a:t>
            </a:r>
            <a:r>
              <a:rPr sz="2600" dirty="0">
                <a:latin typeface="Calibri"/>
                <a:cs typeface="Calibri"/>
              </a:rPr>
              <a:t>is</a:t>
            </a:r>
            <a:r>
              <a:rPr sz="2600" spc="525" dirty="0">
                <a:latin typeface="Calibri"/>
                <a:cs typeface="Calibri"/>
              </a:rPr>
              <a:t> </a:t>
            </a:r>
            <a:r>
              <a:rPr sz="2600" dirty="0">
                <a:latin typeface="Calibri"/>
                <a:cs typeface="Calibri"/>
              </a:rPr>
              <a:t>often</a:t>
            </a:r>
            <a:r>
              <a:rPr sz="2600" spc="515" dirty="0">
                <a:latin typeface="Calibri"/>
                <a:cs typeface="Calibri"/>
              </a:rPr>
              <a:t> </a:t>
            </a:r>
            <a:r>
              <a:rPr sz="2600" dirty="0">
                <a:latin typeface="Calibri"/>
                <a:cs typeface="Calibri"/>
              </a:rPr>
              <a:t>called</a:t>
            </a:r>
            <a:r>
              <a:rPr sz="2600" spc="530" dirty="0">
                <a:latin typeface="Calibri"/>
                <a:cs typeface="Calibri"/>
              </a:rPr>
              <a:t> </a:t>
            </a:r>
            <a:r>
              <a:rPr sz="2600" spc="-10" dirty="0">
                <a:latin typeface="Calibri"/>
                <a:cs typeface="Calibri"/>
              </a:rPr>
              <a:t>intraframe compression.</a:t>
            </a:r>
            <a:endParaRPr sz="2600">
              <a:latin typeface="Calibri"/>
              <a:cs typeface="Calibri"/>
            </a:endParaRPr>
          </a:p>
          <a:p>
            <a:pPr marL="241300" marR="5715" indent="-228600" algn="just">
              <a:lnSpc>
                <a:spcPct val="80000"/>
              </a:lnSpc>
              <a:spcBef>
                <a:spcPts val="1000"/>
              </a:spcBef>
              <a:buFont typeface="Arial MT"/>
              <a:buChar char="•"/>
              <a:tabLst>
                <a:tab pos="241300" algn="l"/>
              </a:tabLst>
            </a:pPr>
            <a:r>
              <a:rPr sz="2600" b="1" dirty="0">
                <a:latin typeface="Calibri"/>
                <a:cs typeface="Calibri"/>
              </a:rPr>
              <a:t>Temporal</a:t>
            </a:r>
            <a:r>
              <a:rPr sz="2600" b="1" spc="45" dirty="0">
                <a:latin typeface="Calibri"/>
                <a:cs typeface="Calibri"/>
              </a:rPr>
              <a:t>  </a:t>
            </a:r>
            <a:r>
              <a:rPr sz="2600" b="1" dirty="0">
                <a:latin typeface="Calibri"/>
                <a:cs typeface="Calibri"/>
              </a:rPr>
              <a:t>compression</a:t>
            </a:r>
            <a:r>
              <a:rPr sz="2600" b="1" spc="45" dirty="0">
                <a:latin typeface="Calibri"/>
                <a:cs typeface="Calibri"/>
              </a:rPr>
              <a:t>  </a:t>
            </a:r>
            <a:r>
              <a:rPr sz="2600" dirty="0">
                <a:latin typeface="Calibri"/>
                <a:cs typeface="Calibri"/>
              </a:rPr>
              <a:t>identifies</a:t>
            </a:r>
            <a:r>
              <a:rPr sz="2600" spc="45" dirty="0">
                <a:latin typeface="Calibri"/>
                <a:cs typeface="Calibri"/>
              </a:rPr>
              <a:t>  </a:t>
            </a:r>
            <a:r>
              <a:rPr sz="2600" dirty="0">
                <a:latin typeface="Calibri"/>
                <a:cs typeface="Calibri"/>
              </a:rPr>
              <a:t>the</a:t>
            </a:r>
            <a:r>
              <a:rPr sz="2600" spc="35" dirty="0">
                <a:latin typeface="Calibri"/>
                <a:cs typeface="Calibri"/>
              </a:rPr>
              <a:t>  </a:t>
            </a:r>
            <a:r>
              <a:rPr sz="2600" dirty="0">
                <a:latin typeface="Calibri"/>
                <a:cs typeface="Calibri"/>
              </a:rPr>
              <a:t>differences</a:t>
            </a:r>
            <a:r>
              <a:rPr sz="2600" spc="40" dirty="0">
                <a:latin typeface="Calibri"/>
                <a:cs typeface="Calibri"/>
              </a:rPr>
              <a:t>  </a:t>
            </a:r>
            <a:r>
              <a:rPr sz="2600" dirty="0">
                <a:latin typeface="Calibri"/>
                <a:cs typeface="Calibri"/>
              </a:rPr>
              <a:t>between</a:t>
            </a:r>
            <a:r>
              <a:rPr sz="2600" spc="45" dirty="0">
                <a:latin typeface="Calibri"/>
                <a:cs typeface="Calibri"/>
              </a:rPr>
              <a:t>  </a:t>
            </a:r>
            <a:r>
              <a:rPr sz="2600" dirty="0">
                <a:latin typeface="Calibri"/>
                <a:cs typeface="Calibri"/>
              </a:rPr>
              <a:t>frames</a:t>
            </a:r>
            <a:r>
              <a:rPr sz="2600" spc="40" dirty="0">
                <a:latin typeface="Calibri"/>
                <a:cs typeface="Calibri"/>
              </a:rPr>
              <a:t>  </a:t>
            </a:r>
            <a:r>
              <a:rPr sz="2600" spc="-25" dirty="0">
                <a:latin typeface="Calibri"/>
                <a:cs typeface="Calibri"/>
              </a:rPr>
              <a:t>and </a:t>
            </a:r>
            <a:r>
              <a:rPr sz="2600" dirty="0">
                <a:latin typeface="Calibri"/>
                <a:cs typeface="Calibri"/>
              </a:rPr>
              <a:t>stores</a:t>
            </a:r>
            <a:r>
              <a:rPr sz="2600" spc="100" dirty="0">
                <a:latin typeface="Calibri"/>
                <a:cs typeface="Calibri"/>
              </a:rPr>
              <a:t> </a:t>
            </a:r>
            <a:r>
              <a:rPr sz="2600" dirty="0">
                <a:latin typeface="Calibri"/>
                <a:cs typeface="Calibri"/>
              </a:rPr>
              <a:t>only</a:t>
            </a:r>
            <a:r>
              <a:rPr sz="2600" spc="80" dirty="0">
                <a:latin typeface="Calibri"/>
                <a:cs typeface="Calibri"/>
              </a:rPr>
              <a:t> </a:t>
            </a:r>
            <a:r>
              <a:rPr sz="2600" dirty="0">
                <a:latin typeface="Calibri"/>
                <a:cs typeface="Calibri"/>
              </a:rPr>
              <a:t>those</a:t>
            </a:r>
            <a:r>
              <a:rPr sz="2600" spc="80" dirty="0">
                <a:latin typeface="Calibri"/>
                <a:cs typeface="Calibri"/>
              </a:rPr>
              <a:t> </a:t>
            </a:r>
            <a:r>
              <a:rPr sz="2600" dirty="0">
                <a:latin typeface="Calibri"/>
                <a:cs typeface="Calibri"/>
              </a:rPr>
              <a:t>differences,</a:t>
            </a:r>
            <a:r>
              <a:rPr sz="2600" spc="105" dirty="0">
                <a:latin typeface="Calibri"/>
                <a:cs typeface="Calibri"/>
              </a:rPr>
              <a:t> </a:t>
            </a:r>
            <a:r>
              <a:rPr sz="2600" dirty="0">
                <a:latin typeface="Calibri"/>
                <a:cs typeface="Calibri"/>
              </a:rPr>
              <a:t>so</a:t>
            </a:r>
            <a:r>
              <a:rPr sz="2600" spc="100" dirty="0">
                <a:latin typeface="Calibri"/>
                <a:cs typeface="Calibri"/>
              </a:rPr>
              <a:t> </a:t>
            </a:r>
            <a:r>
              <a:rPr sz="2600" dirty="0">
                <a:latin typeface="Calibri"/>
                <a:cs typeface="Calibri"/>
              </a:rPr>
              <a:t>that</a:t>
            </a:r>
            <a:r>
              <a:rPr sz="2600" spc="100" dirty="0">
                <a:latin typeface="Calibri"/>
                <a:cs typeface="Calibri"/>
              </a:rPr>
              <a:t> </a:t>
            </a:r>
            <a:r>
              <a:rPr sz="2600" dirty="0">
                <a:latin typeface="Calibri"/>
                <a:cs typeface="Calibri"/>
              </a:rPr>
              <a:t>frames</a:t>
            </a:r>
            <a:r>
              <a:rPr sz="2600" spc="100" dirty="0">
                <a:latin typeface="Calibri"/>
                <a:cs typeface="Calibri"/>
              </a:rPr>
              <a:t> </a:t>
            </a:r>
            <a:r>
              <a:rPr sz="2600" dirty="0">
                <a:latin typeface="Calibri"/>
                <a:cs typeface="Calibri"/>
              </a:rPr>
              <a:t>are</a:t>
            </a:r>
            <a:r>
              <a:rPr sz="2600" spc="100" dirty="0">
                <a:latin typeface="Calibri"/>
                <a:cs typeface="Calibri"/>
              </a:rPr>
              <a:t> </a:t>
            </a:r>
            <a:r>
              <a:rPr sz="2600" dirty="0">
                <a:latin typeface="Calibri"/>
                <a:cs typeface="Calibri"/>
              </a:rPr>
              <a:t>described</a:t>
            </a:r>
            <a:r>
              <a:rPr sz="2600" spc="95" dirty="0">
                <a:latin typeface="Calibri"/>
                <a:cs typeface="Calibri"/>
              </a:rPr>
              <a:t> </a:t>
            </a:r>
            <a:r>
              <a:rPr sz="2600" dirty="0">
                <a:latin typeface="Calibri"/>
                <a:cs typeface="Calibri"/>
              </a:rPr>
              <a:t>based</a:t>
            </a:r>
            <a:r>
              <a:rPr sz="2600" spc="85" dirty="0">
                <a:latin typeface="Calibri"/>
                <a:cs typeface="Calibri"/>
              </a:rPr>
              <a:t> </a:t>
            </a:r>
            <a:r>
              <a:rPr sz="2600" dirty="0">
                <a:latin typeface="Calibri"/>
                <a:cs typeface="Calibri"/>
              </a:rPr>
              <a:t>on</a:t>
            </a:r>
            <a:r>
              <a:rPr sz="2600" spc="100" dirty="0">
                <a:latin typeface="Calibri"/>
                <a:cs typeface="Calibri"/>
              </a:rPr>
              <a:t> </a:t>
            </a:r>
            <a:r>
              <a:rPr sz="2600" spc="-10" dirty="0">
                <a:latin typeface="Calibri"/>
                <a:cs typeface="Calibri"/>
              </a:rPr>
              <a:t>their </a:t>
            </a:r>
            <a:r>
              <a:rPr sz="2600" dirty="0">
                <a:latin typeface="Calibri"/>
                <a:cs typeface="Calibri"/>
              </a:rPr>
              <a:t>difference</a:t>
            </a:r>
            <a:r>
              <a:rPr sz="2600" spc="60" dirty="0">
                <a:latin typeface="Calibri"/>
                <a:cs typeface="Calibri"/>
              </a:rPr>
              <a:t> </a:t>
            </a:r>
            <a:r>
              <a:rPr sz="2600" dirty="0">
                <a:latin typeface="Calibri"/>
                <a:cs typeface="Calibri"/>
              </a:rPr>
              <a:t>from</a:t>
            </a:r>
            <a:r>
              <a:rPr sz="2600" spc="55" dirty="0">
                <a:latin typeface="Calibri"/>
                <a:cs typeface="Calibri"/>
              </a:rPr>
              <a:t> </a:t>
            </a:r>
            <a:r>
              <a:rPr sz="2600" dirty="0">
                <a:latin typeface="Calibri"/>
                <a:cs typeface="Calibri"/>
              </a:rPr>
              <a:t>the</a:t>
            </a:r>
            <a:r>
              <a:rPr sz="2600" spc="55" dirty="0">
                <a:latin typeface="Calibri"/>
                <a:cs typeface="Calibri"/>
              </a:rPr>
              <a:t> </a:t>
            </a:r>
            <a:r>
              <a:rPr sz="2600" dirty="0">
                <a:latin typeface="Calibri"/>
                <a:cs typeface="Calibri"/>
              </a:rPr>
              <a:t>preceding</a:t>
            </a:r>
            <a:r>
              <a:rPr sz="2600" spc="65" dirty="0">
                <a:latin typeface="Calibri"/>
                <a:cs typeface="Calibri"/>
              </a:rPr>
              <a:t> </a:t>
            </a:r>
            <a:r>
              <a:rPr sz="2600" dirty="0">
                <a:latin typeface="Calibri"/>
                <a:cs typeface="Calibri"/>
              </a:rPr>
              <a:t>frame.</a:t>
            </a:r>
            <a:r>
              <a:rPr sz="2600" spc="70" dirty="0">
                <a:latin typeface="Calibri"/>
                <a:cs typeface="Calibri"/>
              </a:rPr>
              <a:t> </a:t>
            </a:r>
            <a:r>
              <a:rPr sz="2600" dirty="0">
                <a:latin typeface="Calibri"/>
                <a:cs typeface="Calibri"/>
              </a:rPr>
              <a:t>Unchanged</a:t>
            </a:r>
            <a:r>
              <a:rPr sz="2600" spc="65" dirty="0">
                <a:latin typeface="Calibri"/>
                <a:cs typeface="Calibri"/>
              </a:rPr>
              <a:t> </a:t>
            </a:r>
            <a:r>
              <a:rPr sz="2600" dirty="0">
                <a:latin typeface="Calibri"/>
                <a:cs typeface="Calibri"/>
              </a:rPr>
              <a:t>areas</a:t>
            </a:r>
            <a:r>
              <a:rPr sz="2600" spc="55" dirty="0">
                <a:latin typeface="Calibri"/>
                <a:cs typeface="Calibri"/>
              </a:rPr>
              <a:t> </a:t>
            </a:r>
            <a:r>
              <a:rPr sz="2600" dirty="0">
                <a:latin typeface="Calibri"/>
                <a:cs typeface="Calibri"/>
              </a:rPr>
              <a:t>are</a:t>
            </a:r>
            <a:r>
              <a:rPr sz="2600" spc="65" dirty="0">
                <a:latin typeface="Calibri"/>
                <a:cs typeface="Calibri"/>
              </a:rPr>
              <a:t> </a:t>
            </a:r>
            <a:r>
              <a:rPr sz="2600" dirty="0">
                <a:latin typeface="Calibri"/>
                <a:cs typeface="Calibri"/>
              </a:rPr>
              <a:t>repeated</a:t>
            </a:r>
            <a:r>
              <a:rPr sz="2600" spc="65" dirty="0">
                <a:latin typeface="Calibri"/>
                <a:cs typeface="Calibri"/>
              </a:rPr>
              <a:t> </a:t>
            </a:r>
            <a:r>
              <a:rPr sz="2600" spc="-20" dirty="0">
                <a:latin typeface="Calibri"/>
                <a:cs typeface="Calibri"/>
              </a:rPr>
              <a:t>from </a:t>
            </a:r>
            <a:r>
              <a:rPr sz="2600" dirty="0">
                <a:latin typeface="Calibri"/>
                <a:cs typeface="Calibri"/>
              </a:rPr>
              <a:t>the</a:t>
            </a:r>
            <a:r>
              <a:rPr sz="2600" spc="635" dirty="0">
                <a:latin typeface="Calibri"/>
                <a:cs typeface="Calibri"/>
              </a:rPr>
              <a:t> </a:t>
            </a:r>
            <a:r>
              <a:rPr sz="2600" dirty="0">
                <a:latin typeface="Calibri"/>
                <a:cs typeface="Calibri"/>
              </a:rPr>
              <a:t>previous</a:t>
            </a:r>
            <a:r>
              <a:rPr sz="2600" spc="630" dirty="0">
                <a:latin typeface="Calibri"/>
                <a:cs typeface="Calibri"/>
              </a:rPr>
              <a:t> </a:t>
            </a:r>
            <a:r>
              <a:rPr sz="2600" dirty="0">
                <a:latin typeface="Calibri"/>
                <a:cs typeface="Calibri"/>
              </a:rPr>
              <a:t>frames.</a:t>
            </a:r>
            <a:r>
              <a:rPr sz="2600" spc="635" dirty="0">
                <a:latin typeface="Calibri"/>
                <a:cs typeface="Calibri"/>
              </a:rPr>
              <a:t> </a:t>
            </a:r>
            <a:r>
              <a:rPr sz="2600" dirty="0">
                <a:latin typeface="Calibri"/>
                <a:cs typeface="Calibri"/>
              </a:rPr>
              <a:t>Temporal</a:t>
            </a:r>
            <a:r>
              <a:rPr sz="2600" spc="30" dirty="0">
                <a:latin typeface="Calibri"/>
                <a:cs typeface="Calibri"/>
              </a:rPr>
              <a:t>  </a:t>
            </a:r>
            <a:r>
              <a:rPr sz="2600" dirty="0">
                <a:latin typeface="Calibri"/>
                <a:cs typeface="Calibri"/>
              </a:rPr>
              <a:t>compression</a:t>
            </a:r>
            <a:r>
              <a:rPr sz="2600" spc="645" dirty="0">
                <a:latin typeface="Calibri"/>
                <a:cs typeface="Calibri"/>
              </a:rPr>
              <a:t> </a:t>
            </a:r>
            <a:r>
              <a:rPr sz="2600" dirty="0">
                <a:latin typeface="Calibri"/>
                <a:cs typeface="Calibri"/>
              </a:rPr>
              <a:t>is</a:t>
            </a:r>
            <a:r>
              <a:rPr sz="2600" spc="635" dirty="0">
                <a:latin typeface="Calibri"/>
                <a:cs typeface="Calibri"/>
              </a:rPr>
              <a:t> </a:t>
            </a:r>
            <a:r>
              <a:rPr sz="2600" dirty="0">
                <a:latin typeface="Calibri"/>
                <a:cs typeface="Calibri"/>
              </a:rPr>
              <a:t>often</a:t>
            </a:r>
            <a:r>
              <a:rPr sz="2600" spc="640" dirty="0">
                <a:latin typeface="Calibri"/>
                <a:cs typeface="Calibri"/>
              </a:rPr>
              <a:t> </a:t>
            </a:r>
            <a:r>
              <a:rPr sz="2600" dirty="0">
                <a:latin typeface="Calibri"/>
                <a:cs typeface="Calibri"/>
              </a:rPr>
              <a:t>called</a:t>
            </a:r>
            <a:r>
              <a:rPr sz="2600" spc="635" dirty="0">
                <a:latin typeface="Calibri"/>
                <a:cs typeface="Calibri"/>
              </a:rPr>
              <a:t> </a:t>
            </a:r>
            <a:r>
              <a:rPr sz="2600" spc="-10" dirty="0">
                <a:latin typeface="Calibri"/>
                <a:cs typeface="Calibri"/>
              </a:rPr>
              <a:t>interframe compression.</a:t>
            </a:r>
            <a:endParaRPr sz="2600">
              <a:latin typeface="Calibri"/>
              <a:cs typeface="Calibri"/>
            </a:endParaRPr>
          </a:p>
        </p:txBody>
      </p:sp>
      <p:sp>
        <p:nvSpPr>
          <p:cNvPr id="5" name="Footer Placeholder 4">
            <a:extLst>
              <a:ext uri="{FF2B5EF4-FFF2-40B4-BE49-F238E27FC236}">
                <a16:creationId xmlns:a16="http://schemas.microsoft.com/office/drawing/2014/main" id="{2971111B-8816-4687-B1BB-88118061561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13042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7160" y="602386"/>
            <a:ext cx="10271760" cy="3738879"/>
          </a:xfrm>
          <a:prstGeom prst="rect">
            <a:avLst/>
          </a:prstGeom>
        </p:spPr>
        <p:txBody>
          <a:bodyPr vert="horz" wrap="square" lIns="0" tIns="97790" rIns="0" bIns="0" rtlCol="0">
            <a:spAutoFit/>
          </a:bodyPr>
          <a:lstStyle/>
          <a:p>
            <a:pPr marL="12700">
              <a:lnSpc>
                <a:spcPct val="100000"/>
              </a:lnSpc>
              <a:spcBef>
                <a:spcPts val="770"/>
              </a:spcBef>
            </a:pPr>
            <a:r>
              <a:rPr sz="2800" b="1" spc="-10" dirty="0">
                <a:latin typeface="Calibri"/>
                <a:cs typeface="Calibri"/>
              </a:rPr>
              <a:t>Bitrate:</a:t>
            </a:r>
            <a:endParaRPr sz="2800">
              <a:latin typeface="Calibri"/>
              <a:cs typeface="Calibri"/>
            </a:endParaRPr>
          </a:p>
          <a:p>
            <a:pPr marL="12700" marR="5080" algn="just">
              <a:lnSpc>
                <a:spcPct val="90000"/>
              </a:lnSpc>
              <a:spcBef>
                <a:spcPts val="1010"/>
              </a:spcBef>
            </a:pPr>
            <a:r>
              <a:rPr sz="2800" dirty="0">
                <a:latin typeface="Calibri"/>
                <a:cs typeface="Calibri"/>
              </a:rPr>
              <a:t>The</a:t>
            </a:r>
            <a:r>
              <a:rPr sz="2800" spc="185" dirty="0">
                <a:latin typeface="Calibri"/>
                <a:cs typeface="Calibri"/>
              </a:rPr>
              <a:t> </a:t>
            </a:r>
            <a:r>
              <a:rPr sz="2800" dirty="0">
                <a:latin typeface="Calibri"/>
                <a:cs typeface="Calibri"/>
              </a:rPr>
              <a:t>bit</a:t>
            </a:r>
            <a:r>
              <a:rPr sz="2800" spc="190" dirty="0">
                <a:latin typeface="Calibri"/>
                <a:cs typeface="Calibri"/>
              </a:rPr>
              <a:t> </a:t>
            </a:r>
            <a:r>
              <a:rPr sz="2800" dirty="0">
                <a:latin typeface="Calibri"/>
                <a:cs typeface="Calibri"/>
              </a:rPr>
              <a:t>rate,</a:t>
            </a:r>
            <a:r>
              <a:rPr sz="2800" spc="190" dirty="0">
                <a:latin typeface="Calibri"/>
                <a:cs typeface="Calibri"/>
              </a:rPr>
              <a:t> </a:t>
            </a:r>
            <a:r>
              <a:rPr sz="2800" dirty="0">
                <a:latin typeface="Calibri"/>
                <a:cs typeface="Calibri"/>
              </a:rPr>
              <a:t>or</a:t>
            </a:r>
            <a:r>
              <a:rPr sz="2800" spc="185" dirty="0">
                <a:latin typeface="Calibri"/>
                <a:cs typeface="Calibri"/>
              </a:rPr>
              <a:t> </a:t>
            </a:r>
            <a:r>
              <a:rPr sz="2800" dirty="0">
                <a:latin typeface="Calibri"/>
                <a:cs typeface="Calibri"/>
              </a:rPr>
              <a:t>data</a:t>
            </a:r>
            <a:r>
              <a:rPr sz="2800" spc="175" dirty="0">
                <a:latin typeface="Calibri"/>
                <a:cs typeface="Calibri"/>
              </a:rPr>
              <a:t> </a:t>
            </a:r>
            <a:r>
              <a:rPr sz="2800" dirty="0">
                <a:latin typeface="Calibri"/>
                <a:cs typeface="Calibri"/>
              </a:rPr>
              <a:t>rate</a:t>
            </a:r>
            <a:r>
              <a:rPr sz="2800" spc="195" dirty="0">
                <a:latin typeface="Calibri"/>
                <a:cs typeface="Calibri"/>
              </a:rPr>
              <a:t> </a:t>
            </a:r>
            <a:r>
              <a:rPr sz="2800" dirty="0">
                <a:latin typeface="Calibri"/>
                <a:cs typeface="Calibri"/>
              </a:rPr>
              <a:t>of</a:t>
            </a:r>
            <a:r>
              <a:rPr sz="2800" spc="170" dirty="0">
                <a:latin typeface="Calibri"/>
                <a:cs typeface="Calibri"/>
              </a:rPr>
              <a:t> </a:t>
            </a:r>
            <a:r>
              <a:rPr sz="2800" dirty="0">
                <a:latin typeface="Calibri"/>
                <a:cs typeface="Calibri"/>
              </a:rPr>
              <a:t>a</a:t>
            </a:r>
            <a:r>
              <a:rPr sz="2800" spc="195" dirty="0">
                <a:latin typeface="Calibri"/>
                <a:cs typeface="Calibri"/>
              </a:rPr>
              <a:t> </a:t>
            </a:r>
            <a:r>
              <a:rPr sz="2800" dirty="0">
                <a:latin typeface="Calibri"/>
                <a:cs typeface="Calibri"/>
              </a:rPr>
              <a:t>video</a:t>
            </a:r>
            <a:r>
              <a:rPr sz="2800" spc="195" dirty="0">
                <a:latin typeface="Calibri"/>
                <a:cs typeface="Calibri"/>
              </a:rPr>
              <a:t> </a:t>
            </a:r>
            <a:r>
              <a:rPr sz="2800" dirty="0">
                <a:latin typeface="Calibri"/>
                <a:cs typeface="Calibri"/>
              </a:rPr>
              <a:t>file</a:t>
            </a:r>
            <a:r>
              <a:rPr sz="2800" spc="190" dirty="0">
                <a:latin typeface="Calibri"/>
                <a:cs typeface="Calibri"/>
              </a:rPr>
              <a:t> </a:t>
            </a:r>
            <a:r>
              <a:rPr sz="2800" dirty="0">
                <a:latin typeface="Calibri"/>
                <a:cs typeface="Calibri"/>
              </a:rPr>
              <a:t>is</a:t>
            </a:r>
            <a:r>
              <a:rPr sz="2800" spc="200" dirty="0">
                <a:latin typeface="Calibri"/>
                <a:cs typeface="Calibri"/>
              </a:rPr>
              <a:t> </a:t>
            </a:r>
            <a:r>
              <a:rPr sz="2800" dirty="0">
                <a:latin typeface="Calibri"/>
                <a:cs typeface="Calibri"/>
              </a:rPr>
              <a:t>the</a:t>
            </a:r>
            <a:r>
              <a:rPr sz="2800" spc="180" dirty="0">
                <a:latin typeface="Calibri"/>
                <a:cs typeface="Calibri"/>
              </a:rPr>
              <a:t> </a:t>
            </a:r>
            <a:r>
              <a:rPr sz="2800" dirty="0">
                <a:latin typeface="Calibri"/>
                <a:cs typeface="Calibri"/>
              </a:rPr>
              <a:t>size</a:t>
            </a:r>
            <a:r>
              <a:rPr sz="2800" spc="190" dirty="0">
                <a:latin typeface="Calibri"/>
                <a:cs typeface="Calibri"/>
              </a:rPr>
              <a:t> </a:t>
            </a:r>
            <a:r>
              <a:rPr sz="2800" dirty="0">
                <a:latin typeface="Calibri"/>
                <a:cs typeface="Calibri"/>
              </a:rPr>
              <a:t>of</a:t>
            </a:r>
            <a:r>
              <a:rPr sz="2800" spc="190" dirty="0">
                <a:latin typeface="Calibri"/>
                <a:cs typeface="Calibri"/>
              </a:rPr>
              <a:t> </a:t>
            </a:r>
            <a:r>
              <a:rPr sz="2800" dirty="0">
                <a:latin typeface="Calibri"/>
                <a:cs typeface="Calibri"/>
              </a:rPr>
              <a:t>the</a:t>
            </a:r>
            <a:r>
              <a:rPr sz="2800" spc="180" dirty="0">
                <a:latin typeface="Calibri"/>
                <a:cs typeface="Calibri"/>
              </a:rPr>
              <a:t> </a:t>
            </a:r>
            <a:r>
              <a:rPr sz="2800" dirty="0">
                <a:latin typeface="Calibri"/>
                <a:cs typeface="Calibri"/>
              </a:rPr>
              <a:t>data</a:t>
            </a:r>
            <a:r>
              <a:rPr sz="2800" spc="195" dirty="0">
                <a:latin typeface="Calibri"/>
                <a:cs typeface="Calibri"/>
              </a:rPr>
              <a:t> </a:t>
            </a:r>
            <a:r>
              <a:rPr sz="2800" spc="-10" dirty="0">
                <a:latin typeface="Calibri"/>
                <a:cs typeface="Calibri"/>
              </a:rPr>
              <a:t>stream </a:t>
            </a:r>
            <a:r>
              <a:rPr sz="2800" dirty="0">
                <a:latin typeface="Calibri"/>
                <a:cs typeface="Calibri"/>
              </a:rPr>
              <a:t>when</a:t>
            </a:r>
            <a:r>
              <a:rPr sz="2800" spc="495" dirty="0">
                <a:latin typeface="Calibri"/>
                <a:cs typeface="Calibri"/>
              </a:rPr>
              <a:t> </a:t>
            </a:r>
            <a:r>
              <a:rPr sz="2800" dirty="0">
                <a:latin typeface="Calibri"/>
                <a:cs typeface="Calibri"/>
              </a:rPr>
              <a:t>the</a:t>
            </a:r>
            <a:r>
              <a:rPr sz="2800" spc="484" dirty="0">
                <a:latin typeface="Calibri"/>
                <a:cs typeface="Calibri"/>
              </a:rPr>
              <a:t> </a:t>
            </a:r>
            <a:r>
              <a:rPr sz="2800" dirty="0">
                <a:latin typeface="Calibri"/>
                <a:cs typeface="Calibri"/>
              </a:rPr>
              <a:t>video</a:t>
            </a:r>
            <a:r>
              <a:rPr sz="2800" spc="495" dirty="0">
                <a:latin typeface="Calibri"/>
                <a:cs typeface="Calibri"/>
              </a:rPr>
              <a:t> </a:t>
            </a:r>
            <a:r>
              <a:rPr sz="2800" dirty="0">
                <a:latin typeface="Calibri"/>
                <a:cs typeface="Calibri"/>
              </a:rPr>
              <a:t>is</a:t>
            </a:r>
            <a:r>
              <a:rPr sz="2800" spc="515" dirty="0">
                <a:latin typeface="Calibri"/>
                <a:cs typeface="Calibri"/>
              </a:rPr>
              <a:t> </a:t>
            </a:r>
            <a:r>
              <a:rPr sz="2800" dirty="0">
                <a:latin typeface="Calibri"/>
                <a:cs typeface="Calibri"/>
              </a:rPr>
              <a:t>playing,</a:t>
            </a:r>
            <a:r>
              <a:rPr sz="2800" spc="490" dirty="0">
                <a:latin typeface="Calibri"/>
                <a:cs typeface="Calibri"/>
              </a:rPr>
              <a:t> </a:t>
            </a:r>
            <a:r>
              <a:rPr sz="2800" dirty="0">
                <a:latin typeface="Calibri"/>
                <a:cs typeface="Calibri"/>
              </a:rPr>
              <a:t>as</a:t>
            </a:r>
            <a:r>
              <a:rPr sz="2800" spc="500" dirty="0">
                <a:latin typeface="Calibri"/>
                <a:cs typeface="Calibri"/>
              </a:rPr>
              <a:t> </a:t>
            </a:r>
            <a:r>
              <a:rPr sz="2800" dirty="0">
                <a:latin typeface="Calibri"/>
                <a:cs typeface="Calibri"/>
              </a:rPr>
              <a:t>measured</a:t>
            </a:r>
            <a:r>
              <a:rPr sz="2800" spc="490" dirty="0">
                <a:latin typeface="Calibri"/>
                <a:cs typeface="Calibri"/>
              </a:rPr>
              <a:t> </a:t>
            </a:r>
            <a:r>
              <a:rPr sz="2800" dirty="0">
                <a:latin typeface="Calibri"/>
                <a:cs typeface="Calibri"/>
              </a:rPr>
              <a:t>in</a:t>
            </a:r>
            <a:r>
              <a:rPr sz="2800" spc="500" dirty="0">
                <a:latin typeface="Calibri"/>
                <a:cs typeface="Calibri"/>
              </a:rPr>
              <a:t> </a:t>
            </a:r>
            <a:r>
              <a:rPr sz="2800" dirty="0">
                <a:latin typeface="Calibri"/>
                <a:cs typeface="Calibri"/>
              </a:rPr>
              <a:t>kilobits</a:t>
            </a:r>
            <a:r>
              <a:rPr sz="2800" spc="484" dirty="0">
                <a:latin typeface="Calibri"/>
                <a:cs typeface="Calibri"/>
              </a:rPr>
              <a:t> </a:t>
            </a:r>
            <a:r>
              <a:rPr sz="2800" dirty="0">
                <a:latin typeface="Calibri"/>
                <a:cs typeface="Calibri"/>
              </a:rPr>
              <a:t>or</a:t>
            </a:r>
            <a:r>
              <a:rPr sz="2800" spc="500" dirty="0">
                <a:latin typeface="Calibri"/>
                <a:cs typeface="Calibri"/>
              </a:rPr>
              <a:t> </a:t>
            </a:r>
            <a:r>
              <a:rPr sz="2800" dirty="0">
                <a:latin typeface="Calibri"/>
                <a:cs typeface="Calibri"/>
              </a:rPr>
              <a:t>megabits</a:t>
            </a:r>
            <a:r>
              <a:rPr sz="2800" spc="509" dirty="0">
                <a:latin typeface="Calibri"/>
                <a:cs typeface="Calibri"/>
              </a:rPr>
              <a:t> </a:t>
            </a:r>
            <a:r>
              <a:rPr sz="2800" spc="-25" dirty="0">
                <a:latin typeface="Calibri"/>
                <a:cs typeface="Calibri"/>
              </a:rPr>
              <a:t>per </a:t>
            </a:r>
            <a:r>
              <a:rPr sz="2800" dirty="0">
                <a:latin typeface="Calibri"/>
                <a:cs typeface="Calibri"/>
              </a:rPr>
              <a:t>second</a:t>
            </a:r>
            <a:r>
              <a:rPr sz="2800" spc="565" dirty="0">
                <a:latin typeface="Calibri"/>
                <a:cs typeface="Calibri"/>
              </a:rPr>
              <a:t> </a:t>
            </a:r>
            <a:r>
              <a:rPr sz="2800" dirty="0">
                <a:latin typeface="Calibri"/>
                <a:cs typeface="Calibri"/>
              </a:rPr>
              <a:t>(Kbps</a:t>
            </a:r>
            <a:r>
              <a:rPr sz="2800" spc="580" dirty="0">
                <a:latin typeface="Calibri"/>
                <a:cs typeface="Calibri"/>
              </a:rPr>
              <a:t> </a:t>
            </a:r>
            <a:r>
              <a:rPr sz="2800" dirty="0">
                <a:latin typeface="Calibri"/>
                <a:cs typeface="Calibri"/>
              </a:rPr>
              <a:t>or</a:t>
            </a:r>
            <a:r>
              <a:rPr sz="2800" spc="575" dirty="0">
                <a:latin typeface="Calibri"/>
                <a:cs typeface="Calibri"/>
              </a:rPr>
              <a:t> </a:t>
            </a:r>
            <a:r>
              <a:rPr sz="2800" dirty="0">
                <a:latin typeface="Calibri"/>
                <a:cs typeface="Calibri"/>
              </a:rPr>
              <a:t>Mbps).</a:t>
            </a:r>
            <a:r>
              <a:rPr sz="2800" spc="570" dirty="0">
                <a:latin typeface="Calibri"/>
                <a:cs typeface="Calibri"/>
              </a:rPr>
              <a:t> </a:t>
            </a:r>
            <a:r>
              <a:rPr sz="2800" dirty="0">
                <a:latin typeface="Calibri"/>
                <a:cs typeface="Calibri"/>
              </a:rPr>
              <a:t>Bit</a:t>
            </a:r>
            <a:r>
              <a:rPr sz="2800" spc="570" dirty="0">
                <a:latin typeface="Calibri"/>
                <a:cs typeface="Calibri"/>
              </a:rPr>
              <a:t> </a:t>
            </a:r>
            <a:r>
              <a:rPr sz="2800" dirty="0">
                <a:latin typeface="Calibri"/>
                <a:cs typeface="Calibri"/>
              </a:rPr>
              <a:t>rate</a:t>
            </a:r>
            <a:r>
              <a:rPr sz="2800" spc="565" dirty="0">
                <a:latin typeface="Calibri"/>
                <a:cs typeface="Calibri"/>
              </a:rPr>
              <a:t> </a:t>
            </a:r>
            <a:r>
              <a:rPr sz="2800" dirty="0">
                <a:latin typeface="Calibri"/>
                <a:cs typeface="Calibri"/>
              </a:rPr>
              <a:t>is</a:t>
            </a:r>
            <a:r>
              <a:rPr sz="2800" spc="570" dirty="0">
                <a:latin typeface="Calibri"/>
                <a:cs typeface="Calibri"/>
              </a:rPr>
              <a:t> </a:t>
            </a:r>
            <a:r>
              <a:rPr sz="2800" dirty="0">
                <a:latin typeface="Calibri"/>
                <a:cs typeface="Calibri"/>
              </a:rPr>
              <a:t>a</a:t>
            </a:r>
            <a:r>
              <a:rPr sz="2800" spc="575" dirty="0">
                <a:latin typeface="Calibri"/>
                <a:cs typeface="Calibri"/>
              </a:rPr>
              <a:t> </a:t>
            </a:r>
            <a:r>
              <a:rPr sz="2800" dirty="0">
                <a:latin typeface="Calibri"/>
                <a:cs typeface="Calibri"/>
              </a:rPr>
              <a:t>critical</a:t>
            </a:r>
            <a:r>
              <a:rPr sz="2800" spc="575" dirty="0">
                <a:latin typeface="Calibri"/>
                <a:cs typeface="Calibri"/>
              </a:rPr>
              <a:t> </a:t>
            </a:r>
            <a:r>
              <a:rPr sz="2800" dirty="0">
                <a:latin typeface="Calibri"/>
                <a:cs typeface="Calibri"/>
              </a:rPr>
              <a:t>characteristic</a:t>
            </a:r>
            <a:r>
              <a:rPr sz="2800" spc="575" dirty="0">
                <a:latin typeface="Calibri"/>
                <a:cs typeface="Calibri"/>
              </a:rPr>
              <a:t> </a:t>
            </a:r>
            <a:r>
              <a:rPr sz="2800" dirty="0">
                <a:latin typeface="Calibri"/>
                <a:cs typeface="Calibri"/>
              </a:rPr>
              <a:t>of</a:t>
            </a:r>
            <a:r>
              <a:rPr sz="2800" spc="570" dirty="0">
                <a:latin typeface="Calibri"/>
                <a:cs typeface="Calibri"/>
              </a:rPr>
              <a:t> </a:t>
            </a:r>
            <a:r>
              <a:rPr sz="2800" dirty="0">
                <a:latin typeface="Calibri"/>
                <a:cs typeface="Calibri"/>
              </a:rPr>
              <a:t>a</a:t>
            </a:r>
            <a:r>
              <a:rPr sz="2800" spc="570" dirty="0">
                <a:latin typeface="Calibri"/>
                <a:cs typeface="Calibri"/>
              </a:rPr>
              <a:t> </a:t>
            </a:r>
            <a:r>
              <a:rPr sz="2800" spc="-20" dirty="0">
                <a:latin typeface="Calibri"/>
                <a:cs typeface="Calibri"/>
              </a:rPr>
              <a:t>file </a:t>
            </a:r>
            <a:r>
              <a:rPr sz="2800" dirty="0">
                <a:latin typeface="Calibri"/>
                <a:cs typeface="Calibri"/>
              </a:rPr>
              <a:t>because</a:t>
            </a:r>
            <a:r>
              <a:rPr sz="2800" spc="-55" dirty="0">
                <a:latin typeface="Calibri"/>
                <a:cs typeface="Calibri"/>
              </a:rPr>
              <a:t> </a:t>
            </a:r>
            <a:r>
              <a:rPr sz="2800" dirty="0">
                <a:latin typeface="Calibri"/>
                <a:cs typeface="Calibri"/>
              </a:rPr>
              <a:t>it</a:t>
            </a:r>
            <a:r>
              <a:rPr sz="2800" spc="-40" dirty="0">
                <a:latin typeface="Calibri"/>
                <a:cs typeface="Calibri"/>
              </a:rPr>
              <a:t> </a:t>
            </a:r>
            <a:r>
              <a:rPr sz="2800" dirty="0">
                <a:latin typeface="Calibri"/>
                <a:cs typeface="Calibri"/>
              </a:rPr>
              <a:t>specifies</a:t>
            </a:r>
            <a:r>
              <a:rPr sz="2800" spc="-60" dirty="0">
                <a:latin typeface="Calibri"/>
                <a:cs typeface="Calibri"/>
              </a:rPr>
              <a:t> </a:t>
            </a:r>
            <a:r>
              <a:rPr sz="2800" dirty="0">
                <a:latin typeface="Calibri"/>
                <a:cs typeface="Calibri"/>
              </a:rPr>
              <a:t>the</a:t>
            </a:r>
            <a:r>
              <a:rPr sz="2800" spc="-55" dirty="0">
                <a:latin typeface="Calibri"/>
                <a:cs typeface="Calibri"/>
              </a:rPr>
              <a:t> </a:t>
            </a:r>
            <a:r>
              <a:rPr sz="2800" dirty="0">
                <a:latin typeface="Calibri"/>
                <a:cs typeface="Calibri"/>
              </a:rPr>
              <a:t>minimum</a:t>
            </a:r>
            <a:r>
              <a:rPr sz="2800" spc="-40" dirty="0">
                <a:latin typeface="Calibri"/>
                <a:cs typeface="Calibri"/>
              </a:rPr>
              <a:t> </a:t>
            </a:r>
            <a:r>
              <a:rPr sz="2800" dirty="0">
                <a:latin typeface="Calibri"/>
                <a:cs typeface="Calibri"/>
              </a:rPr>
              <a:t>capabilities</a:t>
            </a:r>
            <a:r>
              <a:rPr sz="2800" spc="-50"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the</a:t>
            </a:r>
            <a:r>
              <a:rPr sz="2800" spc="-45" dirty="0">
                <a:latin typeface="Calibri"/>
                <a:cs typeface="Calibri"/>
              </a:rPr>
              <a:t> </a:t>
            </a:r>
            <a:r>
              <a:rPr sz="2800" dirty="0">
                <a:latin typeface="Calibri"/>
                <a:cs typeface="Calibri"/>
              </a:rPr>
              <a:t>hard</a:t>
            </a:r>
            <a:r>
              <a:rPr sz="2800" spc="-35" dirty="0">
                <a:latin typeface="Calibri"/>
                <a:cs typeface="Calibri"/>
              </a:rPr>
              <a:t> </a:t>
            </a:r>
            <a:r>
              <a:rPr sz="2800" dirty="0">
                <a:latin typeface="Calibri"/>
                <a:cs typeface="Calibri"/>
              </a:rPr>
              <a:t>drive</a:t>
            </a:r>
            <a:r>
              <a:rPr sz="2800" spc="-45" dirty="0">
                <a:latin typeface="Calibri"/>
                <a:cs typeface="Calibri"/>
              </a:rPr>
              <a:t> </a:t>
            </a:r>
            <a:r>
              <a:rPr sz="2800" spc="-10" dirty="0">
                <a:latin typeface="Calibri"/>
                <a:cs typeface="Calibri"/>
              </a:rPr>
              <a:t>transfer </a:t>
            </a:r>
            <a:r>
              <a:rPr sz="2800" dirty="0">
                <a:latin typeface="Calibri"/>
                <a:cs typeface="Calibri"/>
              </a:rPr>
              <a:t>rate</a:t>
            </a:r>
            <a:r>
              <a:rPr sz="2800" spc="415" dirty="0">
                <a:latin typeface="Calibri"/>
                <a:cs typeface="Calibri"/>
              </a:rPr>
              <a:t>  </a:t>
            </a:r>
            <a:r>
              <a:rPr sz="2800" dirty="0">
                <a:latin typeface="Calibri"/>
                <a:cs typeface="Calibri"/>
              </a:rPr>
              <a:t>or</a:t>
            </a:r>
            <a:r>
              <a:rPr sz="2800" spc="409" dirty="0">
                <a:latin typeface="Calibri"/>
                <a:cs typeface="Calibri"/>
              </a:rPr>
              <a:t>  </a:t>
            </a:r>
            <a:r>
              <a:rPr sz="2800" dirty="0">
                <a:latin typeface="Calibri"/>
                <a:cs typeface="Calibri"/>
              </a:rPr>
              <a:t>Internet</a:t>
            </a:r>
            <a:r>
              <a:rPr sz="2800" spc="415" dirty="0">
                <a:latin typeface="Calibri"/>
                <a:cs typeface="Calibri"/>
              </a:rPr>
              <a:t>  </a:t>
            </a:r>
            <a:r>
              <a:rPr sz="2800" dirty="0">
                <a:latin typeface="Calibri"/>
                <a:cs typeface="Calibri"/>
              </a:rPr>
              <a:t>connection</a:t>
            </a:r>
            <a:r>
              <a:rPr sz="2800" spc="430" dirty="0">
                <a:latin typeface="Calibri"/>
                <a:cs typeface="Calibri"/>
              </a:rPr>
              <a:t>  </a:t>
            </a:r>
            <a:r>
              <a:rPr sz="2800" dirty="0">
                <a:latin typeface="Calibri"/>
                <a:cs typeface="Calibri"/>
              </a:rPr>
              <a:t>needed</a:t>
            </a:r>
            <a:r>
              <a:rPr sz="2800" spc="420" dirty="0">
                <a:latin typeface="Calibri"/>
                <a:cs typeface="Calibri"/>
              </a:rPr>
              <a:t>  </a:t>
            </a:r>
            <a:r>
              <a:rPr sz="2800" dirty="0">
                <a:latin typeface="Calibri"/>
                <a:cs typeface="Calibri"/>
              </a:rPr>
              <a:t>to</a:t>
            </a:r>
            <a:r>
              <a:rPr sz="2800" spc="420" dirty="0">
                <a:latin typeface="Calibri"/>
                <a:cs typeface="Calibri"/>
              </a:rPr>
              <a:t>  </a:t>
            </a:r>
            <a:r>
              <a:rPr sz="2800" dirty="0">
                <a:latin typeface="Calibri"/>
                <a:cs typeface="Calibri"/>
              </a:rPr>
              <a:t>play</a:t>
            </a:r>
            <a:r>
              <a:rPr sz="2800" spc="415" dirty="0">
                <a:latin typeface="Calibri"/>
                <a:cs typeface="Calibri"/>
              </a:rPr>
              <a:t>  </a:t>
            </a:r>
            <a:r>
              <a:rPr sz="2800" dirty="0">
                <a:latin typeface="Calibri"/>
                <a:cs typeface="Calibri"/>
              </a:rPr>
              <a:t>a</a:t>
            </a:r>
            <a:r>
              <a:rPr sz="2800" spc="420" dirty="0">
                <a:latin typeface="Calibri"/>
                <a:cs typeface="Calibri"/>
              </a:rPr>
              <a:t>  </a:t>
            </a:r>
            <a:r>
              <a:rPr sz="2800" dirty="0">
                <a:latin typeface="Calibri"/>
                <a:cs typeface="Calibri"/>
              </a:rPr>
              <a:t>video</a:t>
            </a:r>
            <a:r>
              <a:rPr sz="2800" spc="415" dirty="0">
                <a:latin typeface="Calibri"/>
                <a:cs typeface="Calibri"/>
              </a:rPr>
              <a:t>  </a:t>
            </a:r>
            <a:r>
              <a:rPr sz="2800" spc="-10" dirty="0">
                <a:latin typeface="Calibri"/>
                <a:cs typeface="Calibri"/>
              </a:rPr>
              <a:t>without </a:t>
            </a:r>
            <a:r>
              <a:rPr sz="2800" dirty="0">
                <a:latin typeface="Calibri"/>
                <a:cs typeface="Calibri"/>
              </a:rPr>
              <a:t>interruption.</a:t>
            </a:r>
            <a:r>
              <a:rPr sz="2800" spc="135" dirty="0">
                <a:latin typeface="Calibri"/>
                <a:cs typeface="Calibri"/>
              </a:rPr>
              <a:t> </a:t>
            </a:r>
            <a:r>
              <a:rPr sz="2800" dirty="0">
                <a:latin typeface="Calibri"/>
                <a:cs typeface="Calibri"/>
              </a:rPr>
              <a:t>Because</a:t>
            </a:r>
            <a:r>
              <a:rPr sz="2800" spc="135" dirty="0">
                <a:latin typeface="Calibri"/>
                <a:cs typeface="Calibri"/>
              </a:rPr>
              <a:t> </a:t>
            </a:r>
            <a:r>
              <a:rPr sz="2800" dirty="0">
                <a:latin typeface="Calibri"/>
                <a:cs typeface="Calibri"/>
              </a:rPr>
              <a:t>bit</a:t>
            </a:r>
            <a:r>
              <a:rPr sz="2800" spc="145" dirty="0">
                <a:latin typeface="Calibri"/>
                <a:cs typeface="Calibri"/>
              </a:rPr>
              <a:t> </a:t>
            </a:r>
            <a:r>
              <a:rPr sz="2800" dirty="0">
                <a:latin typeface="Calibri"/>
                <a:cs typeface="Calibri"/>
              </a:rPr>
              <a:t>rate</a:t>
            </a:r>
            <a:r>
              <a:rPr sz="2800" spc="130" dirty="0">
                <a:latin typeface="Calibri"/>
                <a:cs typeface="Calibri"/>
              </a:rPr>
              <a:t> </a:t>
            </a:r>
            <a:r>
              <a:rPr sz="2800" dirty="0">
                <a:latin typeface="Calibri"/>
                <a:cs typeface="Calibri"/>
              </a:rPr>
              <a:t>describes</a:t>
            </a:r>
            <a:r>
              <a:rPr sz="2800" spc="150" dirty="0">
                <a:latin typeface="Calibri"/>
                <a:cs typeface="Calibri"/>
              </a:rPr>
              <a:t> </a:t>
            </a:r>
            <a:r>
              <a:rPr sz="2800" dirty="0">
                <a:latin typeface="Calibri"/>
                <a:cs typeface="Calibri"/>
              </a:rPr>
              <a:t>how</a:t>
            </a:r>
            <a:r>
              <a:rPr sz="2800" spc="140" dirty="0">
                <a:latin typeface="Calibri"/>
                <a:cs typeface="Calibri"/>
              </a:rPr>
              <a:t> </a:t>
            </a:r>
            <a:r>
              <a:rPr sz="2800" dirty="0">
                <a:latin typeface="Calibri"/>
                <a:cs typeface="Calibri"/>
              </a:rPr>
              <a:t>much</a:t>
            </a:r>
            <a:r>
              <a:rPr sz="2800" spc="145" dirty="0">
                <a:latin typeface="Calibri"/>
                <a:cs typeface="Calibri"/>
              </a:rPr>
              <a:t> </a:t>
            </a:r>
            <a:r>
              <a:rPr sz="2800" dirty="0">
                <a:latin typeface="Calibri"/>
                <a:cs typeface="Calibri"/>
              </a:rPr>
              <a:t>data</a:t>
            </a:r>
            <a:r>
              <a:rPr sz="2800" spc="140" dirty="0">
                <a:latin typeface="Calibri"/>
                <a:cs typeface="Calibri"/>
              </a:rPr>
              <a:t> </a:t>
            </a:r>
            <a:r>
              <a:rPr sz="2800" dirty="0">
                <a:latin typeface="Calibri"/>
                <a:cs typeface="Calibri"/>
              </a:rPr>
              <a:t>can</a:t>
            </a:r>
            <a:r>
              <a:rPr sz="2800" spc="135" dirty="0">
                <a:latin typeface="Calibri"/>
                <a:cs typeface="Calibri"/>
              </a:rPr>
              <a:t> </a:t>
            </a:r>
            <a:r>
              <a:rPr sz="2800" dirty="0">
                <a:latin typeface="Calibri"/>
                <a:cs typeface="Calibri"/>
              </a:rPr>
              <a:t>be</a:t>
            </a:r>
            <a:r>
              <a:rPr sz="2800" spc="135" dirty="0">
                <a:latin typeface="Calibri"/>
                <a:cs typeface="Calibri"/>
              </a:rPr>
              <a:t> </a:t>
            </a:r>
            <a:r>
              <a:rPr sz="2800" dirty="0">
                <a:latin typeface="Calibri"/>
                <a:cs typeface="Calibri"/>
              </a:rPr>
              <a:t>in</a:t>
            </a:r>
            <a:r>
              <a:rPr sz="2800" spc="130" dirty="0">
                <a:latin typeface="Calibri"/>
                <a:cs typeface="Calibri"/>
              </a:rPr>
              <a:t> </a:t>
            </a:r>
            <a:r>
              <a:rPr sz="2800" spc="-25" dirty="0">
                <a:latin typeface="Calibri"/>
                <a:cs typeface="Calibri"/>
              </a:rPr>
              <a:t>the </a:t>
            </a:r>
            <a:r>
              <a:rPr sz="2800" dirty="0">
                <a:latin typeface="Calibri"/>
                <a:cs typeface="Calibri"/>
              </a:rPr>
              <a:t>video</a:t>
            </a:r>
            <a:r>
              <a:rPr sz="2800" spc="125" dirty="0">
                <a:latin typeface="Calibri"/>
                <a:cs typeface="Calibri"/>
              </a:rPr>
              <a:t> </a:t>
            </a:r>
            <a:r>
              <a:rPr sz="2800" dirty="0">
                <a:latin typeface="Calibri"/>
                <a:cs typeface="Calibri"/>
              </a:rPr>
              <a:t>signal,</a:t>
            </a:r>
            <a:r>
              <a:rPr sz="2800" spc="114" dirty="0">
                <a:latin typeface="Calibri"/>
                <a:cs typeface="Calibri"/>
              </a:rPr>
              <a:t> </a:t>
            </a:r>
            <a:r>
              <a:rPr sz="2800" dirty="0">
                <a:latin typeface="Calibri"/>
                <a:cs typeface="Calibri"/>
              </a:rPr>
              <a:t>it</a:t>
            </a:r>
            <a:r>
              <a:rPr sz="2800" spc="135" dirty="0">
                <a:latin typeface="Calibri"/>
                <a:cs typeface="Calibri"/>
              </a:rPr>
              <a:t> </a:t>
            </a:r>
            <a:r>
              <a:rPr sz="2800" dirty="0">
                <a:latin typeface="Calibri"/>
                <a:cs typeface="Calibri"/>
              </a:rPr>
              <a:t>has</a:t>
            </a:r>
            <a:r>
              <a:rPr sz="2800" spc="120" dirty="0">
                <a:latin typeface="Calibri"/>
                <a:cs typeface="Calibri"/>
              </a:rPr>
              <a:t> </a:t>
            </a:r>
            <a:r>
              <a:rPr sz="2800" dirty="0">
                <a:latin typeface="Calibri"/>
                <a:cs typeface="Calibri"/>
              </a:rPr>
              <a:t>a</a:t>
            </a:r>
            <a:r>
              <a:rPr sz="2800" spc="130" dirty="0">
                <a:latin typeface="Calibri"/>
                <a:cs typeface="Calibri"/>
              </a:rPr>
              <a:t> </a:t>
            </a:r>
            <a:r>
              <a:rPr sz="2800" dirty="0">
                <a:latin typeface="Calibri"/>
                <a:cs typeface="Calibri"/>
              </a:rPr>
              <a:t>vital</a:t>
            </a:r>
            <a:r>
              <a:rPr sz="2800" spc="120" dirty="0">
                <a:latin typeface="Calibri"/>
                <a:cs typeface="Calibri"/>
              </a:rPr>
              <a:t> </a:t>
            </a:r>
            <a:r>
              <a:rPr sz="2800" dirty="0">
                <a:latin typeface="Calibri"/>
                <a:cs typeface="Calibri"/>
              </a:rPr>
              <a:t>impact</a:t>
            </a:r>
            <a:r>
              <a:rPr sz="2800" spc="130" dirty="0">
                <a:latin typeface="Calibri"/>
                <a:cs typeface="Calibri"/>
              </a:rPr>
              <a:t> </a:t>
            </a:r>
            <a:r>
              <a:rPr sz="2800" dirty="0">
                <a:latin typeface="Calibri"/>
                <a:cs typeface="Calibri"/>
              </a:rPr>
              <a:t>on</a:t>
            </a:r>
            <a:r>
              <a:rPr sz="2800" spc="130" dirty="0">
                <a:latin typeface="Calibri"/>
                <a:cs typeface="Calibri"/>
              </a:rPr>
              <a:t> </a:t>
            </a:r>
            <a:r>
              <a:rPr sz="2800" dirty="0">
                <a:latin typeface="Calibri"/>
                <a:cs typeface="Calibri"/>
              </a:rPr>
              <a:t>the</a:t>
            </a:r>
            <a:r>
              <a:rPr sz="2800" spc="125" dirty="0">
                <a:latin typeface="Calibri"/>
                <a:cs typeface="Calibri"/>
              </a:rPr>
              <a:t> </a:t>
            </a:r>
            <a:r>
              <a:rPr sz="2800" dirty="0">
                <a:latin typeface="Calibri"/>
                <a:cs typeface="Calibri"/>
              </a:rPr>
              <a:t>video</a:t>
            </a:r>
            <a:r>
              <a:rPr sz="2800" spc="130" dirty="0">
                <a:latin typeface="Calibri"/>
                <a:cs typeface="Calibri"/>
              </a:rPr>
              <a:t> </a:t>
            </a:r>
            <a:r>
              <a:rPr sz="2800" dirty="0">
                <a:latin typeface="Calibri"/>
                <a:cs typeface="Calibri"/>
              </a:rPr>
              <a:t>quality.</a:t>
            </a:r>
            <a:r>
              <a:rPr sz="2800" spc="125" dirty="0">
                <a:latin typeface="Calibri"/>
                <a:cs typeface="Calibri"/>
              </a:rPr>
              <a:t> </a:t>
            </a:r>
            <a:r>
              <a:rPr sz="2800" dirty="0">
                <a:latin typeface="Calibri"/>
                <a:cs typeface="Calibri"/>
              </a:rPr>
              <a:t>With</a:t>
            </a:r>
            <a:r>
              <a:rPr sz="2800" spc="140" dirty="0">
                <a:latin typeface="Calibri"/>
                <a:cs typeface="Calibri"/>
              </a:rPr>
              <a:t> </a:t>
            </a:r>
            <a:r>
              <a:rPr sz="2800" dirty="0">
                <a:latin typeface="Calibri"/>
                <a:cs typeface="Calibri"/>
              </a:rPr>
              <a:t>higher</a:t>
            </a:r>
            <a:r>
              <a:rPr sz="2800" spc="125" dirty="0">
                <a:latin typeface="Calibri"/>
                <a:cs typeface="Calibri"/>
              </a:rPr>
              <a:t> </a:t>
            </a:r>
            <a:r>
              <a:rPr sz="2800" spc="-25" dirty="0">
                <a:latin typeface="Calibri"/>
                <a:cs typeface="Calibri"/>
              </a:rPr>
              <a:t>bit </a:t>
            </a:r>
            <a:r>
              <a:rPr sz="2800" spc="-10" dirty="0">
                <a:latin typeface="Calibri"/>
                <a:cs typeface="Calibri"/>
              </a:rPr>
              <a:t>rates,</a:t>
            </a:r>
            <a:r>
              <a:rPr sz="2800" spc="-85" dirty="0">
                <a:latin typeface="Calibri"/>
                <a:cs typeface="Calibri"/>
              </a:rPr>
              <a:t> </a:t>
            </a:r>
            <a:r>
              <a:rPr sz="2800" dirty="0">
                <a:latin typeface="Calibri"/>
                <a:cs typeface="Calibri"/>
              </a:rPr>
              <a:t>a</a:t>
            </a:r>
            <a:r>
              <a:rPr sz="2800" spc="-75" dirty="0">
                <a:latin typeface="Calibri"/>
                <a:cs typeface="Calibri"/>
              </a:rPr>
              <a:t> </a:t>
            </a:r>
            <a:r>
              <a:rPr sz="2800" dirty="0">
                <a:latin typeface="Calibri"/>
                <a:cs typeface="Calibri"/>
              </a:rPr>
              <a:t>particular</a:t>
            </a:r>
            <a:r>
              <a:rPr sz="2800" spc="-75" dirty="0">
                <a:latin typeface="Calibri"/>
                <a:cs typeface="Calibri"/>
              </a:rPr>
              <a:t> </a:t>
            </a:r>
            <a:r>
              <a:rPr sz="2800" dirty="0">
                <a:latin typeface="Calibri"/>
                <a:cs typeface="Calibri"/>
              </a:rPr>
              <a:t>codec</a:t>
            </a:r>
            <a:r>
              <a:rPr sz="2800" spc="-65" dirty="0">
                <a:latin typeface="Calibri"/>
                <a:cs typeface="Calibri"/>
              </a:rPr>
              <a:t> </a:t>
            </a:r>
            <a:r>
              <a:rPr sz="2800" dirty="0">
                <a:latin typeface="Calibri"/>
                <a:cs typeface="Calibri"/>
              </a:rPr>
              <a:t>can</a:t>
            </a:r>
            <a:r>
              <a:rPr sz="2800" spc="-65" dirty="0">
                <a:latin typeface="Calibri"/>
                <a:cs typeface="Calibri"/>
              </a:rPr>
              <a:t> </a:t>
            </a:r>
            <a:r>
              <a:rPr sz="2800" dirty="0">
                <a:latin typeface="Calibri"/>
                <a:cs typeface="Calibri"/>
              </a:rPr>
              <a:t>have</a:t>
            </a:r>
            <a:r>
              <a:rPr sz="2800" spc="-85" dirty="0">
                <a:latin typeface="Calibri"/>
                <a:cs typeface="Calibri"/>
              </a:rPr>
              <a:t> </a:t>
            </a:r>
            <a:r>
              <a:rPr sz="2800" spc="-50" dirty="0">
                <a:latin typeface="Calibri"/>
                <a:cs typeface="Calibri"/>
              </a:rPr>
              <a:t>a</a:t>
            </a:r>
            <a:endParaRPr sz="2800">
              <a:latin typeface="Calibri"/>
              <a:cs typeface="Calibri"/>
            </a:endParaRPr>
          </a:p>
        </p:txBody>
      </p:sp>
      <p:sp>
        <p:nvSpPr>
          <p:cNvPr id="4" name="Footer Placeholder 3">
            <a:extLst>
              <a:ext uri="{FF2B5EF4-FFF2-40B4-BE49-F238E27FC236}">
                <a16:creationId xmlns:a16="http://schemas.microsoft.com/office/drawing/2014/main" id="{0E2858C3-CAB8-4644-B8B2-080D13EDD6B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19009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9424" y="1139698"/>
            <a:ext cx="10297160" cy="4890770"/>
          </a:xfrm>
          <a:prstGeom prst="rect">
            <a:avLst/>
          </a:prstGeom>
        </p:spPr>
        <p:txBody>
          <a:bodyPr vert="horz" wrap="square" lIns="0" tIns="97155" rIns="0" bIns="0" rtlCol="0">
            <a:spAutoFit/>
          </a:bodyPr>
          <a:lstStyle/>
          <a:p>
            <a:pPr marL="12700" marR="5080" algn="just">
              <a:lnSpc>
                <a:spcPct val="80000"/>
              </a:lnSpc>
              <a:spcBef>
                <a:spcPts val="765"/>
              </a:spcBef>
            </a:pPr>
            <a:r>
              <a:rPr sz="2800" b="1" dirty="0">
                <a:latin typeface="Calibri"/>
                <a:cs typeface="Calibri"/>
              </a:rPr>
              <a:t>Compression</a:t>
            </a:r>
            <a:r>
              <a:rPr sz="2800" b="1" spc="55" dirty="0">
                <a:latin typeface="Calibri"/>
                <a:cs typeface="Calibri"/>
              </a:rPr>
              <a:t> </a:t>
            </a:r>
            <a:r>
              <a:rPr sz="2800" b="1" dirty="0">
                <a:latin typeface="Calibri"/>
                <a:cs typeface="Calibri"/>
              </a:rPr>
              <a:t>Ratio:</a:t>
            </a:r>
            <a:r>
              <a:rPr sz="2800" b="1" spc="50" dirty="0">
                <a:latin typeface="Calibri"/>
                <a:cs typeface="Calibri"/>
              </a:rPr>
              <a:t> </a:t>
            </a:r>
            <a:r>
              <a:rPr sz="2800" dirty="0">
                <a:latin typeface="Calibri"/>
                <a:cs typeface="Calibri"/>
              </a:rPr>
              <a:t>A</a:t>
            </a:r>
            <a:r>
              <a:rPr sz="2800" spc="55" dirty="0">
                <a:latin typeface="Calibri"/>
                <a:cs typeface="Calibri"/>
              </a:rPr>
              <a:t> </a:t>
            </a:r>
            <a:r>
              <a:rPr sz="2800" dirty="0">
                <a:latin typeface="Calibri"/>
                <a:cs typeface="Calibri"/>
              </a:rPr>
              <a:t>compression</a:t>
            </a:r>
            <a:r>
              <a:rPr sz="2800" spc="55" dirty="0">
                <a:latin typeface="Calibri"/>
                <a:cs typeface="Calibri"/>
              </a:rPr>
              <a:t> </a:t>
            </a:r>
            <a:r>
              <a:rPr sz="2800" dirty="0">
                <a:latin typeface="Calibri"/>
                <a:cs typeface="Calibri"/>
              </a:rPr>
              <a:t>ratio</a:t>
            </a:r>
            <a:r>
              <a:rPr sz="2800" spc="50" dirty="0">
                <a:latin typeface="Calibri"/>
                <a:cs typeface="Calibri"/>
              </a:rPr>
              <a:t> </a:t>
            </a:r>
            <a:r>
              <a:rPr sz="2800" dirty="0">
                <a:latin typeface="Calibri"/>
                <a:cs typeface="Calibri"/>
              </a:rPr>
              <a:t>is</a:t>
            </a:r>
            <a:r>
              <a:rPr sz="2800" spc="50" dirty="0">
                <a:latin typeface="Calibri"/>
                <a:cs typeface="Calibri"/>
              </a:rPr>
              <a:t> </a:t>
            </a:r>
            <a:r>
              <a:rPr sz="2800" dirty="0">
                <a:latin typeface="Calibri"/>
                <a:cs typeface="Calibri"/>
              </a:rPr>
              <a:t>the</a:t>
            </a:r>
            <a:r>
              <a:rPr sz="2800" spc="45" dirty="0">
                <a:latin typeface="Calibri"/>
                <a:cs typeface="Calibri"/>
              </a:rPr>
              <a:t> </a:t>
            </a:r>
            <a:r>
              <a:rPr sz="2800" dirty="0">
                <a:latin typeface="Calibri"/>
                <a:cs typeface="Calibri"/>
              </a:rPr>
              <a:t>average</a:t>
            </a:r>
            <a:r>
              <a:rPr sz="2800" spc="45" dirty="0">
                <a:latin typeface="Calibri"/>
                <a:cs typeface="Calibri"/>
              </a:rPr>
              <a:t> </a:t>
            </a:r>
            <a:r>
              <a:rPr sz="2800" dirty="0">
                <a:latin typeface="Calibri"/>
                <a:cs typeface="Calibri"/>
              </a:rPr>
              <a:t>number</a:t>
            </a:r>
            <a:r>
              <a:rPr sz="2800" spc="50" dirty="0">
                <a:latin typeface="Calibri"/>
                <a:cs typeface="Calibri"/>
              </a:rPr>
              <a:t> </a:t>
            </a:r>
            <a:r>
              <a:rPr sz="2800" dirty="0">
                <a:latin typeface="Calibri"/>
                <a:cs typeface="Calibri"/>
              </a:rPr>
              <a:t>of</a:t>
            </a:r>
            <a:r>
              <a:rPr sz="2800" spc="50" dirty="0">
                <a:latin typeface="Calibri"/>
                <a:cs typeface="Calibri"/>
              </a:rPr>
              <a:t> </a:t>
            </a:r>
            <a:r>
              <a:rPr sz="2800" spc="-20" dirty="0">
                <a:latin typeface="Calibri"/>
                <a:cs typeface="Calibri"/>
              </a:rPr>
              <a:t>bits </a:t>
            </a:r>
            <a:r>
              <a:rPr sz="2800" dirty="0">
                <a:latin typeface="Calibri"/>
                <a:cs typeface="Calibri"/>
              </a:rPr>
              <a:t>per</a:t>
            </a:r>
            <a:r>
              <a:rPr sz="2800" spc="145" dirty="0">
                <a:latin typeface="Calibri"/>
                <a:cs typeface="Calibri"/>
              </a:rPr>
              <a:t> </a:t>
            </a:r>
            <a:r>
              <a:rPr sz="2800" dirty="0">
                <a:latin typeface="Calibri"/>
                <a:cs typeface="Calibri"/>
              </a:rPr>
              <a:t>pixel</a:t>
            </a:r>
            <a:r>
              <a:rPr sz="2800" spc="135" dirty="0">
                <a:latin typeface="Calibri"/>
                <a:cs typeface="Calibri"/>
              </a:rPr>
              <a:t> </a:t>
            </a:r>
            <a:r>
              <a:rPr sz="2800" dirty="0">
                <a:latin typeface="Calibri"/>
                <a:cs typeface="Calibri"/>
              </a:rPr>
              <a:t>(bpp)</a:t>
            </a:r>
            <a:r>
              <a:rPr sz="2800" spc="160" dirty="0">
                <a:latin typeface="Calibri"/>
                <a:cs typeface="Calibri"/>
              </a:rPr>
              <a:t> </a:t>
            </a:r>
            <a:r>
              <a:rPr sz="2800" dirty="0">
                <a:latin typeface="Calibri"/>
                <a:cs typeface="Calibri"/>
              </a:rPr>
              <a:t>before</a:t>
            </a:r>
            <a:r>
              <a:rPr sz="2800" spc="145" dirty="0">
                <a:latin typeface="Calibri"/>
                <a:cs typeface="Calibri"/>
              </a:rPr>
              <a:t> </a:t>
            </a:r>
            <a:r>
              <a:rPr sz="2800" dirty="0">
                <a:latin typeface="Calibri"/>
                <a:cs typeface="Calibri"/>
              </a:rPr>
              <a:t>compression</a:t>
            </a:r>
            <a:r>
              <a:rPr sz="2800" spc="160" dirty="0">
                <a:latin typeface="Calibri"/>
                <a:cs typeface="Calibri"/>
              </a:rPr>
              <a:t> </a:t>
            </a:r>
            <a:r>
              <a:rPr sz="2800" dirty="0">
                <a:latin typeface="Calibri"/>
                <a:cs typeface="Calibri"/>
              </a:rPr>
              <a:t>divided</a:t>
            </a:r>
            <a:r>
              <a:rPr sz="2800" spc="145" dirty="0">
                <a:latin typeface="Calibri"/>
                <a:cs typeface="Calibri"/>
              </a:rPr>
              <a:t> </a:t>
            </a:r>
            <a:r>
              <a:rPr sz="2800" dirty="0">
                <a:latin typeface="Calibri"/>
                <a:cs typeface="Calibri"/>
              </a:rPr>
              <a:t>by</a:t>
            </a:r>
            <a:r>
              <a:rPr sz="2800" spc="140" dirty="0">
                <a:latin typeface="Calibri"/>
                <a:cs typeface="Calibri"/>
              </a:rPr>
              <a:t> </a:t>
            </a:r>
            <a:r>
              <a:rPr sz="2800" dirty="0">
                <a:latin typeface="Calibri"/>
                <a:cs typeface="Calibri"/>
              </a:rPr>
              <a:t>the</a:t>
            </a:r>
            <a:r>
              <a:rPr sz="2800" spc="160" dirty="0">
                <a:latin typeface="Calibri"/>
                <a:cs typeface="Calibri"/>
              </a:rPr>
              <a:t> </a:t>
            </a:r>
            <a:r>
              <a:rPr sz="2800" dirty="0">
                <a:latin typeface="Calibri"/>
                <a:cs typeface="Calibri"/>
              </a:rPr>
              <a:t>number</a:t>
            </a:r>
            <a:r>
              <a:rPr sz="2800" spc="135" dirty="0">
                <a:latin typeface="Calibri"/>
                <a:cs typeface="Calibri"/>
              </a:rPr>
              <a:t> </a:t>
            </a:r>
            <a:r>
              <a:rPr sz="2800" dirty="0">
                <a:latin typeface="Calibri"/>
                <a:cs typeface="Calibri"/>
              </a:rPr>
              <a:t>of</a:t>
            </a:r>
            <a:r>
              <a:rPr sz="2800" spc="155" dirty="0">
                <a:latin typeface="Calibri"/>
                <a:cs typeface="Calibri"/>
              </a:rPr>
              <a:t> </a:t>
            </a:r>
            <a:r>
              <a:rPr sz="2800" dirty="0">
                <a:latin typeface="Calibri"/>
                <a:cs typeface="Calibri"/>
              </a:rPr>
              <a:t>bits</a:t>
            </a:r>
            <a:r>
              <a:rPr sz="2800" spc="160" dirty="0">
                <a:latin typeface="Calibri"/>
                <a:cs typeface="Calibri"/>
              </a:rPr>
              <a:t> </a:t>
            </a:r>
            <a:r>
              <a:rPr sz="2800" spc="-25" dirty="0">
                <a:latin typeface="Calibri"/>
                <a:cs typeface="Calibri"/>
              </a:rPr>
              <a:t>per </a:t>
            </a:r>
            <a:r>
              <a:rPr sz="2800" dirty="0">
                <a:latin typeface="Calibri"/>
                <a:cs typeface="Calibri"/>
              </a:rPr>
              <a:t>pixel</a:t>
            </a:r>
            <a:r>
              <a:rPr sz="2800" spc="185" dirty="0">
                <a:latin typeface="Calibri"/>
                <a:cs typeface="Calibri"/>
              </a:rPr>
              <a:t> </a:t>
            </a:r>
            <a:r>
              <a:rPr sz="2800" dirty="0">
                <a:latin typeface="Calibri"/>
                <a:cs typeface="Calibri"/>
              </a:rPr>
              <a:t>after</a:t>
            </a:r>
            <a:r>
              <a:rPr sz="2800" spc="190" dirty="0">
                <a:latin typeface="Calibri"/>
                <a:cs typeface="Calibri"/>
              </a:rPr>
              <a:t> </a:t>
            </a:r>
            <a:r>
              <a:rPr sz="2800" dirty="0">
                <a:latin typeface="Calibri"/>
                <a:cs typeface="Calibri"/>
              </a:rPr>
              <a:t>compression.</a:t>
            </a:r>
            <a:r>
              <a:rPr sz="2800" spc="204" dirty="0">
                <a:latin typeface="Calibri"/>
                <a:cs typeface="Calibri"/>
              </a:rPr>
              <a:t> </a:t>
            </a:r>
            <a:r>
              <a:rPr sz="2800" dirty="0">
                <a:latin typeface="Calibri"/>
                <a:cs typeface="Calibri"/>
              </a:rPr>
              <a:t>For</a:t>
            </a:r>
            <a:r>
              <a:rPr sz="2800" spc="204" dirty="0">
                <a:latin typeface="Calibri"/>
                <a:cs typeface="Calibri"/>
              </a:rPr>
              <a:t> </a:t>
            </a:r>
            <a:r>
              <a:rPr sz="2800" dirty="0">
                <a:latin typeface="Calibri"/>
                <a:cs typeface="Calibri"/>
              </a:rPr>
              <a:t>example,</a:t>
            </a:r>
            <a:r>
              <a:rPr sz="2800" spc="185" dirty="0">
                <a:latin typeface="Calibri"/>
                <a:cs typeface="Calibri"/>
              </a:rPr>
              <a:t> </a:t>
            </a:r>
            <a:r>
              <a:rPr sz="2800" dirty="0">
                <a:latin typeface="Calibri"/>
                <a:cs typeface="Calibri"/>
              </a:rPr>
              <a:t>if</a:t>
            </a:r>
            <a:r>
              <a:rPr sz="2800" spc="215" dirty="0">
                <a:latin typeface="Calibri"/>
                <a:cs typeface="Calibri"/>
              </a:rPr>
              <a:t> </a:t>
            </a:r>
            <a:r>
              <a:rPr sz="2800" dirty="0">
                <a:latin typeface="Calibri"/>
                <a:cs typeface="Calibri"/>
              </a:rPr>
              <a:t>an</a:t>
            </a:r>
            <a:r>
              <a:rPr sz="2800" spc="200" dirty="0">
                <a:latin typeface="Calibri"/>
                <a:cs typeface="Calibri"/>
              </a:rPr>
              <a:t> </a:t>
            </a:r>
            <a:r>
              <a:rPr sz="2800" dirty="0">
                <a:latin typeface="Calibri"/>
                <a:cs typeface="Calibri"/>
              </a:rPr>
              <a:t>8</a:t>
            </a:r>
            <a:r>
              <a:rPr sz="2800" spc="204" dirty="0">
                <a:latin typeface="Calibri"/>
                <a:cs typeface="Calibri"/>
              </a:rPr>
              <a:t> </a:t>
            </a:r>
            <a:r>
              <a:rPr sz="2800" dirty="0">
                <a:latin typeface="Calibri"/>
                <a:cs typeface="Calibri"/>
              </a:rPr>
              <a:t>bit</a:t>
            </a:r>
            <a:r>
              <a:rPr sz="2800" spc="200" dirty="0">
                <a:latin typeface="Calibri"/>
                <a:cs typeface="Calibri"/>
              </a:rPr>
              <a:t> </a:t>
            </a:r>
            <a:r>
              <a:rPr sz="2800" dirty="0">
                <a:latin typeface="Calibri"/>
                <a:cs typeface="Calibri"/>
              </a:rPr>
              <a:t>image</a:t>
            </a:r>
            <a:r>
              <a:rPr sz="2800" spc="195" dirty="0">
                <a:latin typeface="Calibri"/>
                <a:cs typeface="Calibri"/>
              </a:rPr>
              <a:t> </a:t>
            </a:r>
            <a:r>
              <a:rPr sz="2800" dirty="0">
                <a:latin typeface="Calibri"/>
                <a:cs typeface="Calibri"/>
              </a:rPr>
              <a:t>is</a:t>
            </a:r>
            <a:r>
              <a:rPr sz="2800" spc="190" dirty="0">
                <a:latin typeface="Calibri"/>
                <a:cs typeface="Calibri"/>
              </a:rPr>
              <a:t> </a:t>
            </a:r>
            <a:r>
              <a:rPr sz="2800" spc="-10" dirty="0">
                <a:latin typeface="Calibri"/>
                <a:cs typeface="Calibri"/>
              </a:rPr>
              <a:t>compressed </a:t>
            </a:r>
            <a:r>
              <a:rPr sz="2800" dirty="0">
                <a:latin typeface="Calibri"/>
                <a:cs typeface="Calibri"/>
              </a:rPr>
              <a:t>and</a:t>
            </a:r>
            <a:r>
              <a:rPr sz="2800" spc="105" dirty="0">
                <a:latin typeface="Calibri"/>
                <a:cs typeface="Calibri"/>
              </a:rPr>
              <a:t> </a:t>
            </a:r>
            <a:r>
              <a:rPr sz="2800" dirty="0">
                <a:latin typeface="Calibri"/>
                <a:cs typeface="Calibri"/>
              </a:rPr>
              <a:t>each</a:t>
            </a:r>
            <a:r>
              <a:rPr sz="2800" spc="120" dirty="0">
                <a:latin typeface="Calibri"/>
                <a:cs typeface="Calibri"/>
              </a:rPr>
              <a:t> </a:t>
            </a:r>
            <a:r>
              <a:rPr sz="2800" dirty="0">
                <a:latin typeface="Calibri"/>
                <a:cs typeface="Calibri"/>
              </a:rPr>
              <a:t>pixel</a:t>
            </a:r>
            <a:r>
              <a:rPr sz="2800" spc="105" dirty="0">
                <a:latin typeface="Calibri"/>
                <a:cs typeface="Calibri"/>
              </a:rPr>
              <a:t> </a:t>
            </a:r>
            <a:r>
              <a:rPr sz="2800" dirty="0">
                <a:latin typeface="Calibri"/>
                <a:cs typeface="Calibri"/>
              </a:rPr>
              <a:t>is</a:t>
            </a:r>
            <a:r>
              <a:rPr sz="2800" spc="110" dirty="0">
                <a:latin typeface="Calibri"/>
                <a:cs typeface="Calibri"/>
              </a:rPr>
              <a:t> </a:t>
            </a:r>
            <a:r>
              <a:rPr sz="2800" dirty="0">
                <a:latin typeface="Calibri"/>
                <a:cs typeface="Calibri"/>
              </a:rPr>
              <a:t>then</a:t>
            </a:r>
            <a:r>
              <a:rPr sz="2800" spc="120" dirty="0">
                <a:latin typeface="Calibri"/>
                <a:cs typeface="Calibri"/>
              </a:rPr>
              <a:t> </a:t>
            </a:r>
            <a:r>
              <a:rPr sz="2800" dirty="0">
                <a:latin typeface="Calibri"/>
                <a:cs typeface="Calibri"/>
              </a:rPr>
              <a:t>represented</a:t>
            </a:r>
            <a:r>
              <a:rPr sz="2800" spc="114" dirty="0">
                <a:latin typeface="Calibri"/>
                <a:cs typeface="Calibri"/>
              </a:rPr>
              <a:t> </a:t>
            </a:r>
            <a:r>
              <a:rPr sz="2800" dirty="0">
                <a:latin typeface="Calibri"/>
                <a:cs typeface="Calibri"/>
              </a:rPr>
              <a:t>by</a:t>
            </a:r>
            <a:r>
              <a:rPr sz="2800" spc="114" dirty="0">
                <a:latin typeface="Calibri"/>
                <a:cs typeface="Calibri"/>
              </a:rPr>
              <a:t> </a:t>
            </a:r>
            <a:r>
              <a:rPr sz="2800" dirty="0">
                <a:latin typeface="Calibri"/>
                <a:cs typeface="Calibri"/>
              </a:rPr>
              <a:t>1</a:t>
            </a:r>
            <a:r>
              <a:rPr sz="2800" spc="125" dirty="0">
                <a:latin typeface="Calibri"/>
                <a:cs typeface="Calibri"/>
              </a:rPr>
              <a:t> </a:t>
            </a:r>
            <a:r>
              <a:rPr sz="2800" dirty="0">
                <a:latin typeface="Calibri"/>
                <a:cs typeface="Calibri"/>
              </a:rPr>
              <a:t>bit</a:t>
            </a:r>
            <a:r>
              <a:rPr sz="2800" spc="120" dirty="0">
                <a:latin typeface="Calibri"/>
                <a:cs typeface="Calibri"/>
              </a:rPr>
              <a:t> </a:t>
            </a:r>
            <a:r>
              <a:rPr sz="2800" dirty="0">
                <a:latin typeface="Calibri"/>
                <a:cs typeface="Calibri"/>
              </a:rPr>
              <a:t>per</a:t>
            </a:r>
            <a:r>
              <a:rPr sz="2800" spc="114" dirty="0">
                <a:latin typeface="Calibri"/>
                <a:cs typeface="Calibri"/>
              </a:rPr>
              <a:t> </a:t>
            </a:r>
            <a:r>
              <a:rPr sz="2800" dirty="0">
                <a:latin typeface="Calibri"/>
                <a:cs typeface="Calibri"/>
              </a:rPr>
              <a:t>pixel,</a:t>
            </a:r>
            <a:r>
              <a:rPr sz="2800" spc="105" dirty="0">
                <a:latin typeface="Calibri"/>
                <a:cs typeface="Calibri"/>
              </a:rPr>
              <a:t> </a:t>
            </a:r>
            <a:r>
              <a:rPr sz="2800" dirty="0">
                <a:latin typeface="Calibri"/>
                <a:cs typeface="Calibri"/>
              </a:rPr>
              <a:t>the</a:t>
            </a:r>
            <a:r>
              <a:rPr sz="2800" spc="110" dirty="0">
                <a:latin typeface="Calibri"/>
                <a:cs typeface="Calibri"/>
              </a:rPr>
              <a:t> </a:t>
            </a:r>
            <a:r>
              <a:rPr sz="2800" spc="-10" dirty="0">
                <a:latin typeface="Calibri"/>
                <a:cs typeface="Calibri"/>
              </a:rPr>
              <a:t>compression </a:t>
            </a:r>
            <a:r>
              <a:rPr sz="2800" dirty="0">
                <a:latin typeface="Calibri"/>
                <a:cs typeface="Calibri"/>
              </a:rPr>
              <a:t>ratio</a:t>
            </a:r>
            <a:r>
              <a:rPr sz="2800" spc="195" dirty="0">
                <a:latin typeface="Calibri"/>
                <a:cs typeface="Calibri"/>
              </a:rPr>
              <a:t> </a:t>
            </a:r>
            <a:r>
              <a:rPr sz="2800" dirty="0">
                <a:latin typeface="Calibri"/>
                <a:cs typeface="Calibri"/>
              </a:rPr>
              <a:t>=</a:t>
            </a:r>
            <a:r>
              <a:rPr sz="2800" spc="200" dirty="0">
                <a:latin typeface="Calibri"/>
                <a:cs typeface="Calibri"/>
              </a:rPr>
              <a:t> </a:t>
            </a:r>
            <a:r>
              <a:rPr sz="2800" dirty="0">
                <a:latin typeface="Calibri"/>
                <a:cs typeface="Calibri"/>
              </a:rPr>
              <a:t>8/1</a:t>
            </a:r>
            <a:r>
              <a:rPr sz="2800" spc="195" dirty="0">
                <a:latin typeface="Calibri"/>
                <a:cs typeface="Calibri"/>
              </a:rPr>
              <a:t> </a:t>
            </a:r>
            <a:r>
              <a:rPr sz="2800" dirty="0">
                <a:latin typeface="Calibri"/>
                <a:cs typeface="Calibri"/>
              </a:rPr>
              <a:t>=</a:t>
            </a:r>
            <a:r>
              <a:rPr sz="2800" spc="210" dirty="0">
                <a:latin typeface="Calibri"/>
                <a:cs typeface="Calibri"/>
              </a:rPr>
              <a:t> </a:t>
            </a:r>
            <a:r>
              <a:rPr sz="2800" dirty="0">
                <a:latin typeface="Calibri"/>
                <a:cs typeface="Calibri"/>
              </a:rPr>
              <a:t>8.</a:t>
            </a:r>
            <a:r>
              <a:rPr sz="2800" spc="200" dirty="0">
                <a:latin typeface="Calibri"/>
                <a:cs typeface="Calibri"/>
              </a:rPr>
              <a:t> </a:t>
            </a:r>
            <a:r>
              <a:rPr sz="2800" dirty="0">
                <a:latin typeface="Calibri"/>
                <a:cs typeface="Calibri"/>
              </a:rPr>
              <a:t>Or</a:t>
            </a:r>
            <a:r>
              <a:rPr sz="2800" spc="210" dirty="0">
                <a:latin typeface="Calibri"/>
                <a:cs typeface="Calibri"/>
              </a:rPr>
              <a:t> </a:t>
            </a:r>
            <a:r>
              <a:rPr sz="2800" dirty="0">
                <a:latin typeface="Calibri"/>
                <a:cs typeface="Calibri"/>
              </a:rPr>
              <a:t>equivalently</a:t>
            </a:r>
            <a:r>
              <a:rPr sz="2800" spc="185" dirty="0">
                <a:latin typeface="Calibri"/>
                <a:cs typeface="Calibri"/>
              </a:rPr>
              <a:t> </a:t>
            </a:r>
            <a:r>
              <a:rPr sz="2800" dirty="0">
                <a:latin typeface="Calibri"/>
                <a:cs typeface="Calibri"/>
              </a:rPr>
              <a:t>for</a:t>
            </a:r>
            <a:r>
              <a:rPr sz="2800" spc="200" dirty="0">
                <a:latin typeface="Calibri"/>
                <a:cs typeface="Calibri"/>
              </a:rPr>
              <a:t> </a:t>
            </a:r>
            <a:r>
              <a:rPr sz="2800" dirty="0">
                <a:latin typeface="Calibri"/>
                <a:cs typeface="Calibri"/>
              </a:rPr>
              <a:t>a</a:t>
            </a:r>
            <a:r>
              <a:rPr sz="2800" spc="200" dirty="0">
                <a:latin typeface="Calibri"/>
                <a:cs typeface="Calibri"/>
              </a:rPr>
              <a:t> </a:t>
            </a:r>
            <a:r>
              <a:rPr sz="2800" dirty="0">
                <a:latin typeface="Calibri"/>
                <a:cs typeface="Calibri"/>
              </a:rPr>
              <a:t>24</a:t>
            </a:r>
            <a:r>
              <a:rPr sz="2800" spc="200" dirty="0">
                <a:latin typeface="Calibri"/>
                <a:cs typeface="Calibri"/>
              </a:rPr>
              <a:t> </a:t>
            </a:r>
            <a:r>
              <a:rPr sz="2800" dirty="0">
                <a:latin typeface="Calibri"/>
                <a:cs typeface="Calibri"/>
              </a:rPr>
              <a:t>bit</a:t>
            </a:r>
            <a:r>
              <a:rPr sz="2800" spc="195" dirty="0">
                <a:latin typeface="Calibri"/>
                <a:cs typeface="Calibri"/>
              </a:rPr>
              <a:t> </a:t>
            </a:r>
            <a:r>
              <a:rPr sz="2800" dirty="0">
                <a:latin typeface="Calibri"/>
                <a:cs typeface="Calibri"/>
              </a:rPr>
              <a:t>image,</a:t>
            </a:r>
            <a:r>
              <a:rPr sz="2800" spc="195" dirty="0">
                <a:latin typeface="Calibri"/>
                <a:cs typeface="Calibri"/>
              </a:rPr>
              <a:t> </a:t>
            </a:r>
            <a:r>
              <a:rPr sz="2800" dirty="0">
                <a:latin typeface="Calibri"/>
                <a:cs typeface="Calibri"/>
              </a:rPr>
              <a:t>if</a:t>
            </a:r>
            <a:r>
              <a:rPr sz="2800" spc="195" dirty="0">
                <a:latin typeface="Calibri"/>
                <a:cs typeface="Calibri"/>
              </a:rPr>
              <a:t> </a:t>
            </a:r>
            <a:r>
              <a:rPr sz="2800" dirty="0">
                <a:latin typeface="Calibri"/>
                <a:cs typeface="Calibri"/>
              </a:rPr>
              <a:t>the</a:t>
            </a:r>
            <a:r>
              <a:rPr sz="2800" spc="195" dirty="0">
                <a:latin typeface="Calibri"/>
                <a:cs typeface="Calibri"/>
              </a:rPr>
              <a:t> </a:t>
            </a:r>
            <a:r>
              <a:rPr sz="2800" spc="-10" dirty="0">
                <a:latin typeface="Calibri"/>
                <a:cs typeface="Calibri"/>
              </a:rPr>
              <a:t>compression </a:t>
            </a:r>
            <a:r>
              <a:rPr sz="2800" dirty="0">
                <a:latin typeface="Calibri"/>
                <a:cs typeface="Calibri"/>
              </a:rPr>
              <a:t>ratio</a:t>
            </a:r>
            <a:r>
              <a:rPr sz="2800" spc="415" dirty="0">
                <a:latin typeface="Calibri"/>
                <a:cs typeface="Calibri"/>
              </a:rPr>
              <a:t> </a:t>
            </a:r>
            <a:r>
              <a:rPr sz="2800" dirty="0">
                <a:latin typeface="Calibri"/>
                <a:cs typeface="Calibri"/>
              </a:rPr>
              <a:t>=</a:t>
            </a:r>
            <a:r>
              <a:rPr sz="2800" spc="425" dirty="0">
                <a:latin typeface="Calibri"/>
                <a:cs typeface="Calibri"/>
              </a:rPr>
              <a:t> </a:t>
            </a:r>
            <a:r>
              <a:rPr sz="2800" dirty="0">
                <a:latin typeface="Calibri"/>
                <a:cs typeface="Calibri"/>
              </a:rPr>
              <a:t>18,</a:t>
            </a:r>
            <a:r>
              <a:rPr sz="2800" spc="420" dirty="0">
                <a:latin typeface="Calibri"/>
                <a:cs typeface="Calibri"/>
              </a:rPr>
              <a:t> </a:t>
            </a:r>
            <a:r>
              <a:rPr sz="2800" dirty="0">
                <a:latin typeface="Calibri"/>
                <a:cs typeface="Calibri"/>
              </a:rPr>
              <a:t>the</a:t>
            </a:r>
            <a:r>
              <a:rPr sz="2800" spc="420" dirty="0">
                <a:latin typeface="Calibri"/>
                <a:cs typeface="Calibri"/>
              </a:rPr>
              <a:t> </a:t>
            </a:r>
            <a:r>
              <a:rPr sz="2800" dirty="0">
                <a:latin typeface="Calibri"/>
                <a:cs typeface="Calibri"/>
              </a:rPr>
              <a:t>compressed</a:t>
            </a:r>
            <a:r>
              <a:rPr sz="2800" spc="420" dirty="0">
                <a:latin typeface="Calibri"/>
                <a:cs typeface="Calibri"/>
              </a:rPr>
              <a:t> </a:t>
            </a:r>
            <a:r>
              <a:rPr sz="2800" dirty="0">
                <a:latin typeface="Calibri"/>
                <a:cs typeface="Calibri"/>
              </a:rPr>
              <a:t>image</a:t>
            </a:r>
            <a:r>
              <a:rPr sz="2800" spc="420" dirty="0">
                <a:latin typeface="Calibri"/>
                <a:cs typeface="Calibri"/>
              </a:rPr>
              <a:t> </a:t>
            </a:r>
            <a:r>
              <a:rPr sz="2800" dirty="0">
                <a:latin typeface="Calibri"/>
                <a:cs typeface="Calibri"/>
              </a:rPr>
              <a:t>will</a:t>
            </a:r>
            <a:r>
              <a:rPr sz="2800" spc="395" dirty="0">
                <a:latin typeface="Calibri"/>
                <a:cs typeface="Calibri"/>
              </a:rPr>
              <a:t> </a:t>
            </a:r>
            <a:r>
              <a:rPr sz="2800" dirty="0">
                <a:latin typeface="Calibri"/>
                <a:cs typeface="Calibri"/>
              </a:rPr>
              <a:t>have</a:t>
            </a:r>
            <a:r>
              <a:rPr sz="2800" spc="434" dirty="0">
                <a:latin typeface="Calibri"/>
                <a:cs typeface="Calibri"/>
              </a:rPr>
              <a:t> </a:t>
            </a:r>
            <a:r>
              <a:rPr sz="2800" dirty="0">
                <a:latin typeface="Calibri"/>
                <a:cs typeface="Calibri"/>
              </a:rPr>
              <a:t>24/18</a:t>
            </a:r>
            <a:r>
              <a:rPr sz="2800" spc="440" dirty="0">
                <a:latin typeface="Calibri"/>
                <a:cs typeface="Calibri"/>
              </a:rPr>
              <a:t> </a:t>
            </a:r>
            <a:r>
              <a:rPr sz="2800" dirty="0">
                <a:latin typeface="Calibri"/>
                <a:cs typeface="Calibri"/>
              </a:rPr>
              <a:t>=</a:t>
            </a:r>
            <a:r>
              <a:rPr sz="2800" spc="425" dirty="0">
                <a:latin typeface="Calibri"/>
                <a:cs typeface="Calibri"/>
              </a:rPr>
              <a:t> </a:t>
            </a:r>
            <a:r>
              <a:rPr sz="2800" dirty="0">
                <a:latin typeface="Calibri"/>
                <a:cs typeface="Calibri"/>
              </a:rPr>
              <a:t>1.33</a:t>
            </a:r>
            <a:r>
              <a:rPr sz="2800" spc="430" dirty="0">
                <a:latin typeface="Calibri"/>
                <a:cs typeface="Calibri"/>
              </a:rPr>
              <a:t> </a:t>
            </a:r>
            <a:r>
              <a:rPr sz="2800" dirty="0">
                <a:latin typeface="Calibri"/>
                <a:cs typeface="Calibri"/>
              </a:rPr>
              <a:t>bpp.</a:t>
            </a:r>
            <a:r>
              <a:rPr sz="2800" spc="430" dirty="0">
                <a:latin typeface="Calibri"/>
                <a:cs typeface="Calibri"/>
              </a:rPr>
              <a:t> </a:t>
            </a:r>
            <a:r>
              <a:rPr sz="2800" spc="-20" dirty="0">
                <a:latin typeface="Calibri"/>
                <a:cs typeface="Calibri"/>
              </a:rPr>
              <a:t>Data </a:t>
            </a:r>
            <a:r>
              <a:rPr sz="2800" dirty="0">
                <a:latin typeface="Calibri"/>
                <a:cs typeface="Calibri"/>
              </a:rPr>
              <a:t>compression</a:t>
            </a:r>
            <a:r>
              <a:rPr sz="2800" spc="270" dirty="0">
                <a:latin typeface="Calibri"/>
                <a:cs typeface="Calibri"/>
              </a:rPr>
              <a:t> </a:t>
            </a:r>
            <a:r>
              <a:rPr sz="2800" dirty="0">
                <a:latin typeface="Calibri"/>
                <a:cs typeface="Calibri"/>
              </a:rPr>
              <a:t>ratio</a:t>
            </a:r>
            <a:r>
              <a:rPr sz="2800" spc="265" dirty="0">
                <a:latin typeface="Calibri"/>
                <a:cs typeface="Calibri"/>
              </a:rPr>
              <a:t> </a:t>
            </a:r>
            <a:r>
              <a:rPr sz="2800" dirty="0">
                <a:latin typeface="Calibri"/>
                <a:cs typeface="Calibri"/>
              </a:rPr>
              <a:t>is</a:t>
            </a:r>
            <a:r>
              <a:rPr sz="2800" spc="280" dirty="0">
                <a:latin typeface="Calibri"/>
                <a:cs typeface="Calibri"/>
              </a:rPr>
              <a:t> </a:t>
            </a:r>
            <a:r>
              <a:rPr sz="2800" dirty="0">
                <a:latin typeface="Calibri"/>
                <a:cs typeface="Calibri"/>
              </a:rPr>
              <a:t>defined</a:t>
            </a:r>
            <a:r>
              <a:rPr sz="2800" spc="275" dirty="0">
                <a:latin typeface="Calibri"/>
                <a:cs typeface="Calibri"/>
              </a:rPr>
              <a:t> </a:t>
            </a:r>
            <a:r>
              <a:rPr sz="2800" dirty="0">
                <a:latin typeface="Calibri"/>
                <a:cs typeface="Calibri"/>
              </a:rPr>
              <a:t>as</a:t>
            </a:r>
            <a:r>
              <a:rPr sz="2800" spc="265" dirty="0">
                <a:latin typeface="Calibri"/>
                <a:cs typeface="Calibri"/>
              </a:rPr>
              <a:t> </a:t>
            </a:r>
            <a:r>
              <a:rPr sz="2800" dirty="0">
                <a:latin typeface="Calibri"/>
                <a:cs typeface="Calibri"/>
              </a:rPr>
              <a:t>the</a:t>
            </a:r>
            <a:r>
              <a:rPr sz="2800" spc="275" dirty="0">
                <a:latin typeface="Calibri"/>
                <a:cs typeface="Calibri"/>
              </a:rPr>
              <a:t> </a:t>
            </a:r>
            <a:r>
              <a:rPr sz="2800" dirty="0">
                <a:latin typeface="Calibri"/>
                <a:cs typeface="Calibri"/>
              </a:rPr>
              <a:t>ratio</a:t>
            </a:r>
            <a:r>
              <a:rPr sz="2800" spc="265" dirty="0">
                <a:latin typeface="Calibri"/>
                <a:cs typeface="Calibri"/>
              </a:rPr>
              <a:t> </a:t>
            </a:r>
            <a:r>
              <a:rPr sz="2800" dirty="0">
                <a:latin typeface="Calibri"/>
                <a:cs typeface="Calibri"/>
              </a:rPr>
              <a:t>between</a:t>
            </a:r>
            <a:r>
              <a:rPr sz="2800" spc="275" dirty="0">
                <a:latin typeface="Calibri"/>
                <a:cs typeface="Calibri"/>
              </a:rPr>
              <a:t> </a:t>
            </a:r>
            <a:r>
              <a:rPr sz="2800" dirty="0">
                <a:latin typeface="Calibri"/>
                <a:cs typeface="Calibri"/>
              </a:rPr>
              <a:t>the</a:t>
            </a:r>
            <a:r>
              <a:rPr sz="2800" spc="270" dirty="0">
                <a:latin typeface="Calibri"/>
                <a:cs typeface="Calibri"/>
              </a:rPr>
              <a:t> </a:t>
            </a:r>
            <a:r>
              <a:rPr sz="2800" spc="-10" dirty="0">
                <a:latin typeface="Calibri"/>
                <a:cs typeface="Calibri"/>
              </a:rPr>
              <a:t>uncompressed </a:t>
            </a:r>
            <a:r>
              <a:rPr sz="2800" dirty="0">
                <a:latin typeface="Calibri"/>
                <a:cs typeface="Calibri"/>
              </a:rPr>
              <a:t>size</a:t>
            </a:r>
            <a:r>
              <a:rPr sz="2800" spc="625" dirty="0">
                <a:latin typeface="Calibri"/>
                <a:cs typeface="Calibri"/>
              </a:rPr>
              <a:t> </a:t>
            </a:r>
            <a:r>
              <a:rPr sz="2800" dirty="0">
                <a:latin typeface="Calibri"/>
                <a:cs typeface="Calibri"/>
              </a:rPr>
              <a:t>and</a:t>
            </a:r>
            <a:r>
              <a:rPr sz="2800" spc="640" dirty="0">
                <a:latin typeface="Calibri"/>
                <a:cs typeface="Calibri"/>
              </a:rPr>
              <a:t> </a:t>
            </a:r>
            <a:r>
              <a:rPr sz="2800" dirty="0">
                <a:latin typeface="Calibri"/>
                <a:cs typeface="Calibri"/>
              </a:rPr>
              <a:t>compressed</a:t>
            </a:r>
            <a:r>
              <a:rPr sz="2800" spc="610" dirty="0">
                <a:latin typeface="Calibri"/>
                <a:cs typeface="Calibri"/>
              </a:rPr>
              <a:t> </a:t>
            </a:r>
            <a:r>
              <a:rPr sz="2800" dirty="0">
                <a:latin typeface="Calibri"/>
                <a:cs typeface="Calibri"/>
              </a:rPr>
              <a:t>size.</a:t>
            </a:r>
            <a:r>
              <a:rPr sz="2800" spc="630" dirty="0">
                <a:latin typeface="Calibri"/>
                <a:cs typeface="Calibri"/>
              </a:rPr>
              <a:t> </a:t>
            </a:r>
            <a:r>
              <a:rPr sz="2800" dirty="0">
                <a:latin typeface="Calibri"/>
                <a:cs typeface="Calibri"/>
              </a:rPr>
              <a:t>Compression</a:t>
            </a:r>
            <a:r>
              <a:rPr sz="2800" spc="625" dirty="0">
                <a:latin typeface="Calibri"/>
                <a:cs typeface="Calibri"/>
              </a:rPr>
              <a:t> </a:t>
            </a:r>
            <a:r>
              <a:rPr sz="2800" dirty="0">
                <a:latin typeface="Calibri"/>
                <a:cs typeface="Calibri"/>
              </a:rPr>
              <a:t>ratio</a:t>
            </a:r>
            <a:r>
              <a:rPr sz="2800" spc="625" dirty="0">
                <a:latin typeface="Calibri"/>
                <a:cs typeface="Calibri"/>
              </a:rPr>
              <a:t> </a:t>
            </a:r>
            <a:r>
              <a:rPr sz="2800" dirty="0">
                <a:latin typeface="Calibri"/>
                <a:cs typeface="Calibri"/>
              </a:rPr>
              <a:t>=</a:t>
            </a:r>
            <a:r>
              <a:rPr sz="2800" spc="630" dirty="0">
                <a:latin typeface="Calibri"/>
                <a:cs typeface="Calibri"/>
              </a:rPr>
              <a:t> </a:t>
            </a:r>
            <a:r>
              <a:rPr sz="2800" dirty="0">
                <a:latin typeface="Calibri"/>
                <a:cs typeface="Calibri"/>
              </a:rPr>
              <a:t>Uncompressed</a:t>
            </a:r>
            <a:r>
              <a:rPr sz="2800" spc="625" dirty="0">
                <a:latin typeface="Calibri"/>
                <a:cs typeface="Calibri"/>
              </a:rPr>
              <a:t> </a:t>
            </a:r>
            <a:r>
              <a:rPr sz="2800" spc="-20" dirty="0">
                <a:latin typeface="Calibri"/>
                <a:cs typeface="Calibri"/>
              </a:rPr>
              <a:t>Size </a:t>
            </a:r>
            <a:r>
              <a:rPr sz="2800" dirty="0">
                <a:latin typeface="Calibri"/>
                <a:cs typeface="Calibri"/>
              </a:rPr>
              <a:t>Compressed</a:t>
            </a:r>
            <a:r>
              <a:rPr sz="2800" spc="-35" dirty="0">
                <a:latin typeface="Calibri"/>
                <a:cs typeface="Calibri"/>
              </a:rPr>
              <a:t> </a:t>
            </a:r>
            <a:r>
              <a:rPr sz="2800" dirty="0">
                <a:latin typeface="Calibri"/>
                <a:cs typeface="Calibri"/>
              </a:rPr>
              <a:t>Size</a:t>
            </a:r>
            <a:r>
              <a:rPr sz="2800" spc="-35" dirty="0">
                <a:latin typeface="Calibri"/>
                <a:cs typeface="Calibri"/>
              </a:rPr>
              <a:t> </a:t>
            </a:r>
            <a:r>
              <a:rPr sz="2800" dirty="0">
                <a:latin typeface="Calibri"/>
                <a:cs typeface="Calibri"/>
              </a:rPr>
              <a:t>Thus</a:t>
            </a:r>
            <a:r>
              <a:rPr sz="2800" spc="-25" dirty="0">
                <a:latin typeface="Calibri"/>
                <a:cs typeface="Calibri"/>
              </a:rPr>
              <a:t> </a:t>
            </a:r>
            <a:r>
              <a:rPr sz="2800" dirty="0">
                <a:latin typeface="Calibri"/>
                <a:cs typeface="Calibri"/>
              </a:rPr>
              <a:t>a</a:t>
            </a:r>
            <a:r>
              <a:rPr sz="2800" spc="-30" dirty="0">
                <a:latin typeface="Calibri"/>
                <a:cs typeface="Calibri"/>
              </a:rPr>
              <a:t> </a:t>
            </a:r>
            <a:r>
              <a:rPr sz="2800" spc="-10" dirty="0">
                <a:latin typeface="Calibri"/>
                <a:cs typeface="Calibri"/>
              </a:rPr>
              <a:t>representation</a:t>
            </a:r>
            <a:r>
              <a:rPr sz="2800" spc="-15" dirty="0">
                <a:latin typeface="Calibri"/>
                <a:cs typeface="Calibri"/>
              </a:rPr>
              <a:t> </a:t>
            </a:r>
            <a:r>
              <a:rPr sz="2800" dirty="0">
                <a:latin typeface="Calibri"/>
                <a:cs typeface="Calibri"/>
              </a:rPr>
              <a:t>that</a:t>
            </a:r>
            <a:r>
              <a:rPr sz="2800" spc="-30" dirty="0">
                <a:latin typeface="Calibri"/>
                <a:cs typeface="Calibri"/>
              </a:rPr>
              <a:t> </a:t>
            </a:r>
            <a:r>
              <a:rPr sz="2800" dirty="0">
                <a:latin typeface="Calibri"/>
                <a:cs typeface="Calibri"/>
              </a:rPr>
              <a:t>compresses</a:t>
            </a:r>
            <a:r>
              <a:rPr sz="2800" spc="-25" dirty="0">
                <a:latin typeface="Calibri"/>
                <a:cs typeface="Calibri"/>
              </a:rPr>
              <a:t> </a:t>
            </a:r>
            <a:r>
              <a:rPr sz="2800" dirty="0">
                <a:latin typeface="Calibri"/>
                <a:cs typeface="Calibri"/>
              </a:rPr>
              <a:t>a</a:t>
            </a:r>
            <a:r>
              <a:rPr sz="2800" spc="-30" dirty="0">
                <a:latin typeface="Calibri"/>
                <a:cs typeface="Calibri"/>
              </a:rPr>
              <a:t> </a:t>
            </a:r>
            <a:r>
              <a:rPr sz="2800" dirty="0">
                <a:latin typeface="Calibri"/>
                <a:cs typeface="Calibri"/>
              </a:rPr>
              <a:t>10MB</a:t>
            </a:r>
            <a:r>
              <a:rPr sz="2800" spc="-30" dirty="0">
                <a:latin typeface="Calibri"/>
                <a:cs typeface="Calibri"/>
              </a:rPr>
              <a:t> </a:t>
            </a:r>
            <a:r>
              <a:rPr sz="2800" dirty="0">
                <a:latin typeface="Calibri"/>
                <a:cs typeface="Calibri"/>
              </a:rPr>
              <a:t>file</a:t>
            </a:r>
            <a:r>
              <a:rPr sz="2800" spc="-40" dirty="0">
                <a:latin typeface="Calibri"/>
                <a:cs typeface="Calibri"/>
              </a:rPr>
              <a:t> </a:t>
            </a:r>
            <a:r>
              <a:rPr sz="2800" spc="-25" dirty="0">
                <a:latin typeface="Calibri"/>
                <a:cs typeface="Calibri"/>
              </a:rPr>
              <a:t>to </a:t>
            </a:r>
            <a:r>
              <a:rPr sz="2800" dirty="0">
                <a:latin typeface="Calibri"/>
                <a:cs typeface="Calibri"/>
              </a:rPr>
              <a:t>2MB</a:t>
            </a:r>
            <a:r>
              <a:rPr sz="2800" spc="160" dirty="0">
                <a:latin typeface="Calibri"/>
                <a:cs typeface="Calibri"/>
              </a:rPr>
              <a:t> </a:t>
            </a:r>
            <a:r>
              <a:rPr sz="2800" dirty="0">
                <a:latin typeface="Calibri"/>
                <a:cs typeface="Calibri"/>
              </a:rPr>
              <a:t>has</a:t>
            </a:r>
            <a:r>
              <a:rPr sz="2800" spc="155" dirty="0">
                <a:latin typeface="Calibri"/>
                <a:cs typeface="Calibri"/>
              </a:rPr>
              <a:t> </a:t>
            </a:r>
            <a:r>
              <a:rPr sz="2800" dirty="0">
                <a:latin typeface="Calibri"/>
                <a:cs typeface="Calibri"/>
              </a:rPr>
              <a:t>a</a:t>
            </a:r>
            <a:r>
              <a:rPr sz="2800" spc="150" dirty="0">
                <a:latin typeface="Calibri"/>
                <a:cs typeface="Calibri"/>
              </a:rPr>
              <a:t> </a:t>
            </a:r>
            <a:r>
              <a:rPr sz="2800" dirty="0">
                <a:latin typeface="Calibri"/>
                <a:cs typeface="Calibri"/>
              </a:rPr>
              <a:t>compression</a:t>
            </a:r>
            <a:r>
              <a:rPr sz="2800" spc="145" dirty="0">
                <a:latin typeface="Calibri"/>
                <a:cs typeface="Calibri"/>
              </a:rPr>
              <a:t> </a:t>
            </a:r>
            <a:r>
              <a:rPr sz="2800" dirty="0">
                <a:latin typeface="Calibri"/>
                <a:cs typeface="Calibri"/>
              </a:rPr>
              <a:t>ratio</a:t>
            </a:r>
            <a:r>
              <a:rPr sz="2800" spc="160" dirty="0">
                <a:latin typeface="Calibri"/>
                <a:cs typeface="Calibri"/>
              </a:rPr>
              <a:t> </a:t>
            </a:r>
            <a:r>
              <a:rPr sz="2800" dirty="0">
                <a:latin typeface="Calibri"/>
                <a:cs typeface="Calibri"/>
              </a:rPr>
              <a:t>of</a:t>
            </a:r>
            <a:r>
              <a:rPr sz="2800" spc="145" dirty="0">
                <a:latin typeface="Calibri"/>
                <a:cs typeface="Calibri"/>
              </a:rPr>
              <a:t> </a:t>
            </a:r>
            <a:r>
              <a:rPr sz="2800" dirty="0">
                <a:latin typeface="Calibri"/>
                <a:cs typeface="Calibri"/>
              </a:rPr>
              <a:t>10/2</a:t>
            </a:r>
            <a:r>
              <a:rPr sz="2800" spc="155" dirty="0">
                <a:latin typeface="Calibri"/>
                <a:cs typeface="Calibri"/>
              </a:rPr>
              <a:t> </a:t>
            </a:r>
            <a:r>
              <a:rPr sz="2800" dirty="0">
                <a:latin typeface="Calibri"/>
                <a:cs typeface="Calibri"/>
              </a:rPr>
              <a:t>=</a:t>
            </a:r>
            <a:r>
              <a:rPr sz="2800" spc="160" dirty="0">
                <a:latin typeface="Calibri"/>
                <a:cs typeface="Calibri"/>
              </a:rPr>
              <a:t> </a:t>
            </a:r>
            <a:r>
              <a:rPr sz="2800" dirty="0">
                <a:latin typeface="Calibri"/>
                <a:cs typeface="Calibri"/>
              </a:rPr>
              <a:t>5,</a:t>
            </a:r>
            <a:r>
              <a:rPr sz="2800" spc="145" dirty="0">
                <a:latin typeface="Calibri"/>
                <a:cs typeface="Calibri"/>
              </a:rPr>
              <a:t> </a:t>
            </a:r>
            <a:r>
              <a:rPr sz="2800" dirty="0">
                <a:latin typeface="Calibri"/>
                <a:cs typeface="Calibri"/>
              </a:rPr>
              <a:t>often</a:t>
            </a:r>
            <a:r>
              <a:rPr sz="2800" spc="150" dirty="0">
                <a:latin typeface="Calibri"/>
                <a:cs typeface="Calibri"/>
              </a:rPr>
              <a:t> </a:t>
            </a:r>
            <a:r>
              <a:rPr sz="2800" dirty="0">
                <a:latin typeface="Calibri"/>
                <a:cs typeface="Calibri"/>
              </a:rPr>
              <a:t>notated</a:t>
            </a:r>
            <a:r>
              <a:rPr sz="2800" spc="140" dirty="0">
                <a:latin typeface="Calibri"/>
                <a:cs typeface="Calibri"/>
              </a:rPr>
              <a:t> </a:t>
            </a:r>
            <a:r>
              <a:rPr sz="2800" dirty="0">
                <a:latin typeface="Calibri"/>
                <a:cs typeface="Calibri"/>
              </a:rPr>
              <a:t>as</a:t>
            </a:r>
            <a:r>
              <a:rPr sz="2800" spc="145" dirty="0">
                <a:latin typeface="Calibri"/>
                <a:cs typeface="Calibri"/>
              </a:rPr>
              <a:t> </a:t>
            </a:r>
            <a:r>
              <a:rPr sz="2800" dirty="0">
                <a:latin typeface="Calibri"/>
                <a:cs typeface="Calibri"/>
              </a:rPr>
              <a:t>an</a:t>
            </a:r>
            <a:r>
              <a:rPr sz="2800" spc="145" dirty="0">
                <a:latin typeface="Calibri"/>
                <a:cs typeface="Calibri"/>
              </a:rPr>
              <a:t> </a:t>
            </a:r>
            <a:r>
              <a:rPr sz="2800" spc="-10" dirty="0">
                <a:latin typeface="Calibri"/>
                <a:cs typeface="Calibri"/>
              </a:rPr>
              <a:t>explicit </a:t>
            </a:r>
            <a:r>
              <a:rPr sz="2800" dirty="0">
                <a:latin typeface="Calibri"/>
                <a:cs typeface="Calibri"/>
              </a:rPr>
              <a:t>ratio,</a:t>
            </a:r>
            <a:r>
              <a:rPr sz="2800" spc="185" dirty="0">
                <a:latin typeface="Calibri"/>
                <a:cs typeface="Calibri"/>
              </a:rPr>
              <a:t> </a:t>
            </a:r>
            <a:r>
              <a:rPr sz="2800" dirty="0">
                <a:latin typeface="Calibri"/>
                <a:cs typeface="Calibri"/>
              </a:rPr>
              <a:t>5:1</a:t>
            </a:r>
            <a:r>
              <a:rPr sz="2800" spc="185" dirty="0">
                <a:latin typeface="Calibri"/>
                <a:cs typeface="Calibri"/>
              </a:rPr>
              <a:t> </a:t>
            </a:r>
            <a:r>
              <a:rPr sz="2800" dirty="0">
                <a:latin typeface="Calibri"/>
                <a:cs typeface="Calibri"/>
              </a:rPr>
              <a:t>(read</a:t>
            </a:r>
            <a:r>
              <a:rPr sz="2800" spc="180" dirty="0">
                <a:latin typeface="Calibri"/>
                <a:cs typeface="Calibri"/>
              </a:rPr>
              <a:t> </a:t>
            </a:r>
            <a:r>
              <a:rPr sz="2800" dirty="0">
                <a:latin typeface="Calibri"/>
                <a:cs typeface="Calibri"/>
              </a:rPr>
              <a:t>"five"</a:t>
            </a:r>
            <a:r>
              <a:rPr sz="2800" spc="180" dirty="0">
                <a:latin typeface="Calibri"/>
                <a:cs typeface="Calibri"/>
              </a:rPr>
              <a:t> </a:t>
            </a:r>
            <a:r>
              <a:rPr sz="2800" dirty="0">
                <a:latin typeface="Calibri"/>
                <a:cs typeface="Calibri"/>
              </a:rPr>
              <a:t>to</a:t>
            </a:r>
            <a:r>
              <a:rPr sz="2800" spc="190" dirty="0">
                <a:latin typeface="Calibri"/>
                <a:cs typeface="Calibri"/>
              </a:rPr>
              <a:t> </a:t>
            </a:r>
            <a:r>
              <a:rPr sz="2800" dirty="0">
                <a:latin typeface="Calibri"/>
                <a:cs typeface="Calibri"/>
              </a:rPr>
              <a:t>"one"),</a:t>
            </a:r>
            <a:r>
              <a:rPr sz="2800" spc="200" dirty="0">
                <a:latin typeface="Calibri"/>
                <a:cs typeface="Calibri"/>
              </a:rPr>
              <a:t> </a:t>
            </a:r>
            <a:r>
              <a:rPr sz="2800" dirty="0">
                <a:latin typeface="Calibri"/>
                <a:cs typeface="Calibri"/>
              </a:rPr>
              <a:t>or</a:t>
            </a:r>
            <a:r>
              <a:rPr sz="2800" spc="185" dirty="0">
                <a:latin typeface="Calibri"/>
                <a:cs typeface="Calibri"/>
              </a:rPr>
              <a:t> </a:t>
            </a:r>
            <a:r>
              <a:rPr sz="2800" dirty="0">
                <a:latin typeface="Calibri"/>
                <a:cs typeface="Calibri"/>
              </a:rPr>
              <a:t>as</a:t>
            </a:r>
            <a:r>
              <a:rPr sz="2800" spc="185" dirty="0">
                <a:latin typeface="Calibri"/>
                <a:cs typeface="Calibri"/>
              </a:rPr>
              <a:t> </a:t>
            </a:r>
            <a:r>
              <a:rPr sz="2800" dirty="0">
                <a:latin typeface="Calibri"/>
                <a:cs typeface="Calibri"/>
              </a:rPr>
              <a:t>an</a:t>
            </a:r>
            <a:r>
              <a:rPr sz="2800" spc="195" dirty="0">
                <a:latin typeface="Calibri"/>
                <a:cs typeface="Calibri"/>
              </a:rPr>
              <a:t> </a:t>
            </a:r>
            <a:r>
              <a:rPr sz="2800" dirty="0">
                <a:latin typeface="Calibri"/>
                <a:cs typeface="Calibri"/>
              </a:rPr>
              <a:t>implicit</a:t>
            </a:r>
            <a:r>
              <a:rPr sz="2800" spc="195" dirty="0">
                <a:latin typeface="Calibri"/>
                <a:cs typeface="Calibri"/>
              </a:rPr>
              <a:t> </a:t>
            </a:r>
            <a:r>
              <a:rPr sz="2800" dirty="0">
                <a:latin typeface="Calibri"/>
                <a:cs typeface="Calibri"/>
              </a:rPr>
              <a:t>ratio,</a:t>
            </a:r>
            <a:r>
              <a:rPr sz="2800" spc="190" dirty="0">
                <a:latin typeface="Calibri"/>
                <a:cs typeface="Calibri"/>
              </a:rPr>
              <a:t> </a:t>
            </a:r>
            <a:r>
              <a:rPr sz="2800" dirty="0">
                <a:latin typeface="Calibri"/>
                <a:cs typeface="Calibri"/>
              </a:rPr>
              <a:t>5/1.</a:t>
            </a:r>
            <a:r>
              <a:rPr sz="2800" spc="195" dirty="0">
                <a:latin typeface="Calibri"/>
                <a:cs typeface="Calibri"/>
              </a:rPr>
              <a:t> </a:t>
            </a:r>
            <a:r>
              <a:rPr sz="2800" dirty="0">
                <a:latin typeface="Calibri"/>
                <a:cs typeface="Calibri"/>
              </a:rPr>
              <a:t>Note</a:t>
            </a:r>
            <a:r>
              <a:rPr sz="2800" spc="190" dirty="0">
                <a:latin typeface="Calibri"/>
                <a:cs typeface="Calibri"/>
              </a:rPr>
              <a:t> </a:t>
            </a:r>
            <a:r>
              <a:rPr sz="2800" spc="-20" dirty="0">
                <a:latin typeface="Calibri"/>
                <a:cs typeface="Calibri"/>
              </a:rPr>
              <a:t>that </a:t>
            </a:r>
            <a:r>
              <a:rPr sz="2800" dirty="0">
                <a:latin typeface="Calibri"/>
                <a:cs typeface="Calibri"/>
              </a:rPr>
              <a:t>this</a:t>
            </a:r>
            <a:r>
              <a:rPr sz="2800" spc="570" dirty="0">
                <a:latin typeface="Calibri"/>
                <a:cs typeface="Calibri"/>
              </a:rPr>
              <a:t>  </a:t>
            </a:r>
            <a:r>
              <a:rPr sz="2800" dirty="0">
                <a:latin typeface="Calibri"/>
                <a:cs typeface="Calibri"/>
              </a:rPr>
              <a:t>formulation</a:t>
            </a:r>
            <a:r>
              <a:rPr sz="2800" spc="570" dirty="0">
                <a:latin typeface="Calibri"/>
                <a:cs typeface="Calibri"/>
              </a:rPr>
              <a:t>  </a:t>
            </a:r>
            <a:r>
              <a:rPr sz="2800" dirty="0">
                <a:latin typeface="Calibri"/>
                <a:cs typeface="Calibri"/>
              </a:rPr>
              <a:t>applies</a:t>
            </a:r>
            <a:r>
              <a:rPr sz="2800" spc="575" dirty="0">
                <a:latin typeface="Calibri"/>
                <a:cs typeface="Calibri"/>
              </a:rPr>
              <a:t>  </a:t>
            </a:r>
            <a:r>
              <a:rPr sz="2800" dirty="0">
                <a:latin typeface="Calibri"/>
                <a:cs typeface="Calibri"/>
              </a:rPr>
              <a:t>equally</a:t>
            </a:r>
            <a:r>
              <a:rPr sz="2800" spc="570" dirty="0">
                <a:latin typeface="Calibri"/>
                <a:cs typeface="Calibri"/>
              </a:rPr>
              <a:t>  </a:t>
            </a:r>
            <a:r>
              <a:rPr sz="2800" dirty="0">
                <a:latin typeface="Calibri"/>
                <a:cs typeface="Calibri"/>
              </a:rPr>
              <a:t>for</a:t>
            </a:r>
            <a:r>
              <a:rPr sz="2800" spc="580" dirty="0">
                <a:latin typeface="Calibri"/>
                <a:cs typeface="Calibri"/>
              </a:rPr>
              <a:t>  </a:t>
            </a:r>
            <a:r>
              <a:rPr sz="2800" dirty="0">
                <a:latin typeface="Calibri"/>
                <a:cs typeface="Calibri"/>
              </a:rPr>
              <a:t>compression,</a:t>
            </a:r>
            <a:r>
              <a:rPr sz="2800" spc="575" dirty="0">
                <a:latin typeface="Calibri"/>
                <a:cs typeface="Calibri"/>
              </a:rPr>
              <a:t>  </a:t>
            </a:r>
            <a:r>
              <a:rPr sz="2800" dirty="0">
                <a:latin typeface="Calibri"/>
                <a:cs typeface="Calibri"/>
              </a:rPr>
              <a:t>where</a:t>
            </a:r>
            <a:r>
              <a:rPr sz="2800" spc="575" dirty="0">
                <a:latin typeface="Calibri"/>
                <a:cs typeface="Calibri"/>
              </a:rPr>
              <a:t>  </a:t>
            </a:r>
            <a:r>
              <a:rPr sz="2800" spc="-25" dirty="0">
                <a:latin typeface="Calibri"/>
                <a:cs typeface="Calibri"/>
              </a:rPr>
              <a:t>the </a:t>
            </a:r>
            <a:r>
              <a:rPr sz="2800" dirty="0">
                <a:latin typeface="Calibri"/>
                <a:cs typeface="Calibri"/>
              </a:rPr>
              <a:t>uncompressed</a:t>
            </a:r>
            <a:r>
              <a:rPr sz="2800" spc="40" dirty="0">
                <a:latin typeface="Calibri"/>
                <a:cs typeface="Calibri"/>
              </a:rPr>
              <a:t>  </a:t>
            </a:r>
            <a:r>
              <a:rPr sz="2800" dirty="0">
                <a:latin typeface="Calibri"/>
                <a:cs typeface="Calibri"/>
              </a:rPr>
              <a:t>size</a:t>
            </a:r>
            <a:r>
              <a:rPr sz="2800" spc="45" dirty="0">
                <a:latin typeface="Calibri"/>
                <a:cs typeface="Calibri"/>
              </a:rPr>
              <a:t>  </a:t>
            </a:r>
            <a:r>
              <a:rPr sz="2800" dirty="0">
                <a:latin typeface="Calibri"/>
                <a:cs typeface="Calibri"/>
              </a:rPr>
              <a:t>is</a:t>
            </a:r>
            <a:r>
              <a:rPr sz="2800" spc="40" dirty="0">
                <a:latin typeface="Calibri"/>
                <a:cs typeface="Calibri"/>
              </a:rPr>
              <a:t>  </a:t>
            </a:r>
            <a:r>
              <a:rPr sz="2800" dirty="0">
                <a:latin typeface="Calibri"/>
                <a:cs typeface="Calibri"/>
              </a:rPr>
              <a:t>that</a:t>
            </a:r>
            <a:r>
              <a:rPr sz="2800" spc="40" dirty="0">
                <a:latin typeface="Calibri"/>
                <a:cs typeface="Calibri"/>
              </a:rPr>
              <a:t>  </a:t>
            </a:r>
            <a:r>
              <a:rPr sz="2800" dirty="0">
                <a:latin typeface="Calibri"/>
                <a:cs typeface="Calibri"/>
              </a:rPr>
              <a:t>of</a:t>
            </a:r>
            <a:r>
              <a:rPr sz="2800" spc="40"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original;</a:t>
            </a:r>
            <a:r>
              <a:rPr sz="2800" spc="35" dirty="0">
                <a:latin typeface="Calibri"/>
                <a:cs typeface="Calibri"/>
              </a:rPr>
              <a:t>  </a:t>
            </a:r>
            <a:r>
              <a:rPr sz="2800" dirty="0">
                <a:latin typeface="Calibri"/>
                <a:cs typeface="Calibri"/>
              </a:rPr>
              <a:t>and</a:t>
            </a:r>
            <a:r>
              <a:rPr sz="2800" spc="35" dirty="0">
                <a:latin typeface="Calibri"/>
                <a:cs typeface="Calibri"/>
              </a:rPr>
              <a:t>  </a:t>
            </a:r>
            <a:r>
              <a:rPr sz="2800" dirty="0">
                <a:latin typeface="Calibri"/>
                <a:cs typeface="Calibri"/>
              </a:rPr>
              <a:t>for</a:t>
            </a:r>
            <a:r>
              <a:rPr sz="2800" spc="45" dirty="0">
                <a:latin typeface="Calibri"/>
                <a:cs typeface="Calibri"/>
              </a:rPr>
              <a:t>  </a:t>
            </a:r>
            <a:r>
              <a:rPr sz="2800" spc="-10" dirty="0">
                <a:latin typeface="Calibri"/>
                <a:cs typeface="Calibri"/>
              </a:rPr>
              <a:t>decompression, </a:t>
            </a:r>
            <a:r>
              <a:rPr sz="2800" dirty="0">
                <a:latin typeface="Calibri"/>
                <a:cs typeface="Calibri"/>
              </a:rPr>
              <a:t>where</a:t>
            </a:r>
            <a:r>
              <a:rPr sz="2800" spc="-50" dirty="0">
                <a:latin typeface="Calibri"/>
                <a:cs typeface="Calibri"/>
              </a:rPr>
              <a:t> </a:t>
            </a:r>
            <a:r>
              <a:rPr sz="2800" dirty="0">
                <a:latin typeface="Calibri"/>
                <a:cs typeface="Calibri"/>
              </a:rPr>
              <a:t>the</a:t>
            </a:r>
            <a:r>
              <a:rPr sz="2800" spc="-45" dirty="0">
                <a:latin typeface="Calibri"/>
                <a:cs typeface="Calibri"/>
              </a:rPr>
              <a:t> </a:t>
            </a:r>
            <a:r>
              <a:rPr sz="2800" spc="-10" dirty="0">
                <a:latin typeface="Calibri"/>
                <a:cs typeface="Calibri"/>
              </a:rPr>
              <a:t>uncompressed</a:t>
            </a:r>
            <a:r>
              <a:rPr sz="2800" spc="-5" dirty="0">
                <a:latin typeface="Calibri"/>
                <a:cs typeface="Calibri"/>
              </a:rPr>
              <a:t> </a:t>
            </a:r>
            <a:r>
              <a:rPr sz="2800" dirty="0">
                <a:latin typeface="Calibri"/>
                <a:cs typeface="Calibri"/>
              </a:rPr>
              <a:t>size</a:t>
            </a:r>
            <a:r>
              <a:rPr sz="2800" spc="-45" dirty="0">
                <a:latin typeface="Calibri"/>
                <a:cs typeface="Calibri"/>
              </a:rPr>
              <a:t> </a:t>
            </a:r>
            <a:r>
              <a:rPr sz="2800" dirty="0">
                <a:latin typeface="Calibri"/>
                <a:cs typeface="Calibri"/>
              </a:rPr>
              <a:t>is</a:t>
            </a:r>
            <a:r>
              <a:rPr sz="2800" spc="-40" dirty="0">
                <a:latin typeface="Calibri"/>
                <a:cs typeface="Calibri"/>
              </a:rPr>
              <a:t> </a:t>
            </a:r>
            <a:r>
              <a:rPr sz="2800" dirty="0">
                <a:latin typeface="Calibri"/>
                <a:cs typeface="Calibri"/>
              </a:rPr>
              <a:t>that</a:t>
            </a:r>
            <a:r>
              <a:rPr sz="2800" spc="-50" dirty="0">
                <a:latin typeface="Calibri"/>
                <a:cs typeface="Calibri"/>
              </a:rPr>
              <a:t> </a:t>
            </a:r>
            <a:r>
              <a:rPr sz="2800" dirty="0">
                <a:latin typeface="Calibri"/>
                <a:cs typeface="Calibri"/>
              </a:rPr>
              <a:t>of</a:t>
            </a:r>
            <a:r>
              <a:rPr sz="2800" spc="-45" dirty="0">
                <a:latin typeface="Calibri"/>
                <a:cs typeface="Calibri"/>
              </a:rPr>
              <a:t> </a:t>
            </a:r>
            <a:r>
              <a:rPr sz="2800" dirty="0">
                <a:latin typeface="Calibri"/>
                <a:cs typeface="Calibri"/>
              </a:rPr>
              <a:t>the</a:t>
            </a:r>
            <a:r>
              <a:rPr sz="2800" spc="-50" dirty="0">
                <a:latin typeface="Calibri"/>
                <a:cs typeface="Calibri"/>
              </a:rPr>
              <a:t> </a:t>
            </a:r>
            <a:r>
              <a:rPr sz="2800" spc="-10" dirty="0">
                <a:latin typeface="Calibri"/>
                <a:cs typeface="Calibri"/>
              </a:rPr>
              <a:t>reproduction</a:t>
            </a:r>
            <a:endParaRPr sz="2800">
              <a:latin typeface="Calibri"/>
              <a:cs typeface="Calibri"/>
            </a:endParaRPr>
          </a:p>
        </p:txBody>
      </p:sp>
      <p:sp>
        <p:nvSpPr>
          <p:cNvPr id="4" name="Footer Placeholder 3">
            <a:extLst>
              <a:ext uri="{FF2B5EF4-FFF2-40B4-BE49-F238E27FC236}">
                <a16:creationId xmlns:a16="http://schemas.microsoft.com/office/drawing/2014/main" id="{5DAA4DE2-5048-4141-9DC4-FDB74C1FA00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119630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403" y="754786"/>
            <a:ext cx="10312400" cy="3354704"/>
          </a:xfrm>
          <a:prstGeom prst="rect">
            <a:avLst/>
          </a:prstGeom>
        </p:spPr>
        <p:txBody>
          <a:bodyPr vert="horz" wrap="square" lIns="0" tIns="97790" rIns="0" bIns="0" rtlCol="0">
            <a:spAutoFit/>
          </a:bodyPr>
          <a:lstStyle/>
          <a:p>
            <a:pPr marL="12700">
              <a:lnSpc>
                <a:spcPct val="100000"/>
              </a:lnSpc>
              <a:spcBef>
                <a:spcPts val="770"/>
              </a:spcBef>
            </a:pPr>
            <a:r>
              <a:rPr sz="2800" b="1" spc="-10" dirty="0">
                <a:latin typeface="Calibri"/>
                <a:cs typeface="Calibri"/>
              </a:rPr>
              <a:t>Bandwidth:</a:t>
            </a:r>
            <a:endParaRPr sz="2800">
              <a:latin typeface="Calibri"/>
              <a:cs typeface="Calibri"/>
            </a:endParaRPr>
          </a:p>
          <a:p>
            <a:pPr marL="12700" marR="5080" algn="just">
              <a:lnSpc>
                <a:spcPct val="90000"/>
              </a:lnSpc>
              <a:spcBef>
                <a:spcPts val="1010"/>
              </a:spcBef>
            </a:pPr>
            <a:r>
              <a:rPr sz="2800" dirty="0">
                <a:latin typeface="Calibri"/>
                <a:cs typeface="Calibri"/>
              </a:rPr>
              <a:t>Bandwidth</a:t>
            </a:r>
            <a:r>
              <a:rPr sz="2800" spc="-35" dirty="0">
                <a:latin typeface="Calibri"/>
                <a:cs typeface="Calibri"/>
              </a:rPr>
              <a:t> </a:t>
            </a:r>
            <a:r>
              <a:rPr sz="2800" dirty="0">
                <a:latin typeface="Calibri"/>
                <a:cs typeface="Calibri"/>
              </a:rPr>
              <a:t>is</a:t>
            </a:r>
            <a:r>
              <a:rPr sz="2800" spc="-15" dirty="0">
                <a:latin typeface="Calibri"/>
                <a:cs typeface="Calibri"/>
              </a:rPr>
              <a:t> </a:t>
            </a:r>
            <a:r>
              <a:rPr sz="2800" dirty="0">
                <a:latin typeface="Calibri"/>
                <a:cs typeface="Calibri"/>
              </a:rPr>
              <a:t>the</a:t>
            </a:r>
            <a:r>
              <a:rPr sz="2800" spc="-20" dirty="0">
                <a:latin typeface="Calibri"/>
                <a:cs typeface="Calibri"/>
              </a:rPr>
              <a:t> </a:t>
            </a:r>
            <a:r>
              <a:rPr sz="2800" dirty="0">
                <a:latin typeface="Calibri"/>
                <a:cs typeface="Calibri"/>
              </a:rPr>
              <a:t>speed</a:t>
            </a:r>
            <a:r>
              <a:rPr sz="2800" spc="-30" dirty="0">
                <a:latin typeface="Calibri"/>
                <a:cs typeface="Calibri"/>
              </a:rPr>
              <a:t> </a:t>
            </a:r>
            <a:r>
              <a:rPr sz="2800" dirty="0">
                <a:latin typeface="Calibri"/>
                <a:cs typeface="Calibri"/>
              </a:rPr>
              <a:t>at</a:t>
            </a:r>
            <a:r>
              <a:rPr sz="2800" spc="-30" dirty="0">
                <a:latin typeface="Calibri"/>
                <a:cs typeface="Calibri"/>
              </a:rPr>
              <a:t> </a:t>
            </a:r>
            <a:r>
              <a:rPr sz="2800" dirty="0">
                <a:latin typeface="Calibri"/>
                <a:cs typeface="Calibri"/>
              </a:rPr>
              <a:t>which</a:t>
            </a:r>
            <a:r>
              <a:rPr sz="2800" spc="-20" dirty="0">
                <a:latin typeface="Calibri"/>
                <a:cs typeface="Calibri"/>
              </a:rPr>
              <a:t> </a:t>
            </a:r>
            <a:r>
              <a:rPr sz="2800" dirty="0">
                <a:latin typeface="Calibri"/>
                <a:cs typeface="Calibri"/>
              </a:rPr>
              <a:t>data</a:t>
            </a:r>
            <a:r>
              <a:rPr sz="2800" spc="-25" dirty="0">
                <a:latin typeface="Calibri"/>
                <a:cs typeface="Calibri"/>
              </a:rPr>
              <a:t> </a:t>
            </a:r>
            <a:r>
              <a:rPr sz="2800" dirty="0">
                <a:latin typeface="Calibri"/>
                <a:cs typeface="Calibri"/>
              </a:rPr>
              <a:t>is</a:t>
            </a:r>
            <a:r>
              <a:rPr sz="2800" spc="-15" dirty="0">
                <a:latin typeface="Calibri"/>
                <a:cs typeface="Calibri"/>
              </a:rPr>
              <a:t> </a:t>
            </a:r>
            <a:r>
              <a:rPr sz="2800" spc="-10" dirty="0">
                <a:latin typeface="Calibri"/>
                <a:cs typeface="Calibri"/>
              </a:rPr>
              <a:t>transmitted,</a:t>
            </a:r>
            <a:r>
              <a:rPr sz="2800" spc="-25" dirty="0">
                <a:latin typeface="Calibri"/>
                <a:cs typeface="Calibri"/>
              </a:rPr>
              <a:t> </a:t>
            </a:r>
            <a:r>
              <a:rPr sz="2800" dirty="0">
                <a:latin typeface="Calibri"/>
                <a:cs typeface="Calibri"/>
              </a:rPr>
              <a:t>like</a:t>
            </a:r>
            <a:r>
              <a:rPr sz="2800" spc="-20" dirty="0">
                <a:latin typeface="Calibri"/>
                <a:cs typeface="Calibri"/>
              </a:rPr>
              <a:t> </a:t>
            </a:r>
            <a:r>
              <a:rPr sz="2800" dirty="0">
                <a:latin typeface="Calibri"/>
                <a:cs typeface="Calibri"/>
              </a:rPr>
              <a:t>10</a:t>
            </a:r>
            <a:r>
              <a:rPr sz="2800" spc="-5" dirty="0">
                <a:latin typeface="Calibri"/>
                <a:cs typeface="Calibri"/>
              </a:rPr>
              <a:t> </a:t>
            </a:r>
            <a:r>
              <a:rPr sz="2800" dirty="0">
                <a:latin typeface="Calibri"/>
                <a:cs typeface="Calibri"/>
              </a:rPr>
              <a:t>MBPS,</a:t>
            </a:r>
            <a:r>
              <a:rPr sz="2800" spc="-10" dirty="0">
                <a:latin typeface="Calibri"/>
                <a:cs typeface="Calibri"/>
              </a:rPr>
              <a:t> </a:t>
            </a:r>
            <a:r>
              <a:rPr sz="2800" spc="-25" dirty="0">
                <a:latin typeface="Calibri"/>
                <a:cs typeface="Calibri"/>
              </a:rPr>
              <a:t>100 </a:t>
            </a:r>
            <a:r>
              <a:rPr sz="2800" dirty="0">
                <a:latin typeface="Calibri"/>
                <a:cs typeface="Calibri"/>
              </a:rPr>
              <a:t>MBPS</a:t>
            </a:r>
            <a:r>
              <a:rPr sz="2800" spc="305" dirty="0">
                <a:latin typeface="Calibri"/>
                <a:cs typeface="Calibri"/>
              </a:rPr>
              <a:t> </a:t>
            </a:r>
            <a:r>
              <a:rPr sz="2800" dirty="0">
                <a:latin typeface="Calibri"/>
                <a:cs typeface="Calibri"/>
              </a:rPr>
              <a:t>etc.</a:t>
            </a:r>
            <a:r>
              <a:rPr sz="2800" spc="325" dirty="0">
                <a:latin typeface="Calibri"/>
                <a:cs typeface="Calibri"/>
              </a:rPr>
              <a:t> </a:t>
            </a:r>
            <a:r>
              <a:rPr sz="2800" dirty="0">
                <a:latin typeface="Calibri"/>
                <a:cs typeface="Calibri"/>
              </a:rPr>
              <a:t>Data</a:t>
            </a:r>
            <a:r>
              <a:rPr sz="2800" spc="315" dirty="0">
                <a:latin typeface="Calibri"/>
                <a:cs typeface="Calibri"/>
              </a:rPr>
              <a:t> </a:t>
            </a:r>
            <a:r>
              <a:rPr sz="2800" dirty="0">
                <a:latin typeface="Calibri"/>
                <a:cs typeface="Calibri"/>
              </a:rPr>
              <a:t>compression</a:t>
            </a:r>
            <a:r>
              <a:rPr sz="2800" spc="305" dirty="0">
                <a:latin typeface="Calibri"/>
                <a:cs typeface="Calibri"/>
              </a:rPr>
              <a:t> </a:t>
            </a:r>
            <a:r>
              <a:rPr sz="2800" dirty="0">
                <a:latin typeface="Calibri"/>
                <a:cs typeface="Calibri"/>
              </a:rPr>
              <a:t>is</a:t>
            </a:r>
            <a:r>
              <a:rPr sz="2800" spc="315" dirty="0">
                <a:latin typeface="Calibri"/>
                <a:cs typeface="Calibri"/>
              </a:rPr>
              <a:t> </a:t>
            </a:r>
            <a:r>
              <a:rPr sz="2800" dirty="0">
                <a:latin typeface="Calibri"/>
                <a:cs typeface="Calibri"/>
              </a:rPr>
              <a:t>used</a:t>
            </a:r>
            <a:r>
              <a:rPr sz="2800" spc="310" dirty="0">
                <a:latin typeface="Calibri"/>
                <a:cs typeface="Calibri"/>
              </a:rPr>
              <a:t> </a:t>
            </a:r>
            <a:r>
              <a:rPr sz="2800" dirty="0">
                <a:latin typeface="Calibri"/>
                <a:cs typeface="Calibri"/>
              </a:rPr>
              <a:t>to</a:t>
            </a:r>
            <a:r>
              <a:rPr sz="2800" spc="315" dirty="0">
                <a:latin typeface="Calibri"/>
                <a:cs typeface="Calibri"/>
              </a:rPr>
              <a:t> </a:t>
            </a:r>
            <a:r>
              <a:rPr sz="2800" dirty="0">
                <a:latin typeface="Calibri"/>
                <a:cs typeface="Calibri"/>
              </a:rPr>
              <a:t>transmit</a:t>
            </a:r>
            <a:r>
              <a:rPr sz="2800" spc="320" dirty="0">
                <a:latin typeface="Calibri"/>
                <a:cs typeface="Calibri"/>
              </a:rPr>
              <a:t> </a:t>
            </a:r>
            <a:r>
              <a:rPr sz="2800" dirty="0">
                <a:latin typeface="Calibri"/>
                <a:cs typeface="Calibri"/>
              </a:rPr>
              <a:t>more</a:t>
            </a:r>
            <a:r>
              <a:rPr sz="2800" spc="310" dirty="0">
                <a:latin typeface="Calibri"/>
                <a:cs typeface="Calibri"/>
              </a:rPr>
              <a:t> </a:t>
            </a:r>
            <a:r>
              <a:rPr sz="2800" dirty="0">
                <a:latin typeface="Calibri"/>
                <a:cs typeface="Calibri"/>
              </a:rPr>
              <a:t>data</a:t>
            </a:r>
            <a:r>
              <a:rPr sz="2800" spc="315" dirty="0">
                <a:latin typeface="Calibri"/>
                <a:cs typeface="Calibri"/>
              </a:rPr>
              <a:t> </a:t>
            </a:r>
            <a:r>
              <a:rPr sz="2800" dirty="0">
                <a:latin typeface="Calibri"/>
                <a:cs typeface="Calibri"/>
              </a:rPr>
              <a:t>with</a:t>
            </a:r>
            <a:r>
              <a:rPr sz="2800" spc="305" dirty="0">
                <a:latin typeface="Calibri"/>
                <a:cs typeface="Calibri"/>
              </a:rPr>
              <a:t> </a:t>
            </a:r>
            <a:r>
              <a:rPr sz="2800" spc="-25" dirty="0">
                <a:latin typeface="Calibri"/>
                <a:cs typeface="Calibri"/>
              </a:rPr>
              <a:t>the </a:t>
            </a:r>
            <a:r>
              <a:rPr sz="2800" dirty="0">
                <a:latin typeface="Calibri"/>
                <a:cs typeface="Calibri"/>
              </a:rPr>
              <a:t>given</a:t>
            </a:r>
            <a:r>
              <a:rPr sz="2800" spc="80" dirty="0">
                <a:latin typeface="Calibri"/>
                <a:cs typeface="Calibri"/>
              </a:rPr>
              <a:t> </a:t>
            </a:r>
            <a:r>
              <a:rPr sz="2800" dirty="0">
                <a:latin typeface="Calibri"/>
                <a:cs typeface="Calibri"/>
              </a:rPr>
              <a:t>bandwidth.</a:t>
            </a:r>
            <a:r>
              <a:rPr sz="2800" spc="95" dirty="0">
                <a:latin typeface="Calibri"/>
                <a:cs typeface="Calibri"/>
              </a:rPr>
              <a:t> </a:t>
            </a:r>
            <a:r>
              <a:rPr sz="2800" dirty="0">
                <a:latin typeface="Calibri"/>
                <a:cs typeface="Calibri"/>
              </a:rPr>
              <a:t>Bandwidth</a:t>
            </a:r>
            <a:r>
              <a:rPr sz="2800" spc="80" dirty="0">
                <a:latin typeface="Calibri"/>
                <a:cs typeface="Calibri"/>
              </a:rPr>
              <a:t> </a:t>
            </a:r>
            <a:r>
              <a:rPr sz="2800" dirty="0">
                <a:latin typeface="Calibri"/>
                <a:cs typeface="Calibri"/>
              </a:rPr>
              <a:t>is</a:t>
            </a:r>
            <a:r>
              <a:rPr sz="2800" spc="90" dirty="0">
                <a:latin typeface="Calibri"/>
                <a:cs typeface="Calibri"/>
              </a:rPr>
              <a:t> </a:t>
            </a:r>
            <a:r>
              <a:rPr sz="2800" dirty="0">
                <a:latin typeface="Calibri"/>
                <a:cs typeface="Calibri"/>
              </a:rPr>
              <a:t>the</a:t>
            </a:r>
            <a:r>
              <a:rPr sz="2800" spc="90" dirty="0">
                <a:latin typeface="Calibri"/>
                <a:cs typeface="Calibri"/>
              </a:rPr>
              <a:t> </a:t>
            </a:r>
            <a:r>
              <a:rPr sz="2800" dirty="0">
                <a:latin typeface="Calibri"/>
                <a:cs typeface="Calibri"/>
              </a:rPr>
              <a:t>range</a:t>
            </a:r>
            <a:r>
              <a:rPr sz="2800" spc="85" dirty="0">
                <a:latin typeface="Calibri"/>
                <a:cs typeface="Calibri"/>
              </a:rPr>
              <a:t> </a:t>
            </a:r>
            <a:r>
              <a:rPr sz="2800" dirty="0">
                <a:latin typeface="Calibri"/>
                <a:cs typeface="Calibri"/>
              </a:rPr>
              <a:t>within</a:t>
            </a:r>
            <a:r>
              <a:rPr sz="2800" spc="85" dirty="0">
                <a:latin typeface="Calibri"/>
                <a:cs typeface="Calibri"/>
              </a:rPr>
              <a:t> </a:t>
            </a:r>
            <a:r>
              <a:rPr sz="2800" dirty="0">
                <a:latin typeface="Calibri"/>
                <a:cs typeface="Calibri"/>
              </a:rPr>
              <a:t>a</a:t>
            </a:r>
            <a:r>
              <a:rPr sz="2800" spc="100" dirty="0">
                <a:latin typeface="Calibri"/>
                <a:cs typeface="Calibri"/>
              </a:rPr>
              <a:t> </a:t>
            </a:r>
            <a:r>
              <a:rPr sz="2800" dirty="0">
                <a:latin typeface="Calibri"/>
                <a:cs typeface="Calibri"/>
              </a:rPr>
              <a:t>band</a:t>
            </a:r>
            <a:r>
              <a:rPr sz="2800" spc="95" dirty="0">
                <a:latin typeface="Calibri"/>
                <a:cs typeface="Calibri"/>
              </a:rPr>
              <a:t> </a:t>
            </a:r>
            <a:r>
              <a:rPr sz="2800" dirty="0">
                <a:latin typeface="Calibri"/>
                <a:cs typeface="Calibri"/>
              </a:rPr>
              <a:t>of</a:t>
            </a:r>
            <a:r>
              <a:rPr sz="2800" spc="100" dirty="0">
                <a:latin typeface="Calibri"/>
                <a:cs typeface="Calibri"/>
              </a:rPr>
              <a:t> </a:t>
            </a:r>
            <a:r>
              <a:rPr sz="2800" spc="-10" dirty="0">
                <a:latin typeface="Calibri"/>
                <a:cs typeface="Calibri"/>
              </a:rPr>
              <a:t>frequencies </a:t>
            </a:r>
            <a:r>
              <a:rPr sz="2800" dirty="0">
                <a:latin typeface="Calibri"/>
                <a:cs typeface="Calibri"/>
              </a:rPr>
              <a:t>or</a:t>
            </a:r>
            <a:r>
              <a:rPr sz="2800" spc="240" dirty="0">
                <a:latin typeface="Calibri"/>
                <a:cs typeface="Calibri"/>
              </a:rPr>
              <a:t> </a:t>
            </a:r>
            <a:r>
              <a:rPr sz="2800" dirty="0">
                <a:latin typeface="Calibri"/>
                <a:cs typeface="Calibri"/>
              </a:rPr>
              <a:t>wavelengths</a:t>
            </a:r>
            <a:r>
              <a:rPr sz="2800" spc="270" dirty="0">
                <a:latin typeface="Calibri"/>
                <a:cs typeface="Calibri"/>
              </a:rPr>
              <a:t> </a:t>
            </a:r>
            <a:r>
              <a:rPr sz="2800" dirty="0">
                <a:latin typeface="Calibri"/>
                <a:cs typeface="Calibri"/>
              </a:rPr>
              <a:t>and</a:t>
            </a:r>
            <a:r>
              <a:rPr sz="2800" spc="265" dirty="0">
                <a:latin typeface="Calibri"/>
                <a:cs typeface="Calibri"/>
              </a:rPr>
              <a:t> </a:t>
            </a:r>
            <a:r>
              <a:rPr sz="2800" dirty="0">
                <a:latin typeface="Calibri"/>
                <a:cs typeface="Calibri"/>
              </a:rPr>
              <a:t>the</a:t>
            </a:r>
            <a:r>
              <a:rPr sz="2800" spc="254" dirty="0">
                <a:latin typeface="Calibri"/>
                <a:cs typeface="Calibri"/>
              </a:rPr>
              <a:t> </a:t>
            </a:r>
            <a:r>
              <a:rPr sz="2800" dirty="0">
                <a:latin typeface="Calibri"/>
                <a:cs typeface="Calibri"/>
              </a:rPr>
              <a:t>amount</a:t>
            </a:r>
            <a:r>
              <a:rPr sz="2800" spc="260" dirty="0">
                <a:latin typeface="Calibri"/>
                <a:cs typeface="Calibri"/>
              </a:rPr>
              <a:t> </a:t>
            </a:r>
            <a:r>
              <a:rPr sz="2800" dirty="0">
                <a:latin typeface="Calibri"/>
                <a:cs typeface="Calibri"/>
              </a:rPr>
              <a:t>of</a:t>
            </a:r>
            <a:r>
              <a:rPr sz="2800" spc="280" dirty="0">
                <a:latin typeface="Calibri"/>
                <a:cs typeface="Calibri"/>
              </a:rPr>
              <a:t> </a:t>
            </a:r>
            <a:r>
              <a:rPr sz="2800" dirty="0">
                <a:latin typeface="Calibri"/>
                <a:cs typeface="Calibri"/>
              </a:rPr>
              <a:t>data</a:t>
            </a:r>
            <a:r>
              <a:rPr sz="2800" spc="260" dirty="0">
                <a:latin typeface="Calibri"/>
                <a:cs typeface="Calibri"/>
              </a:rPr>
              <a:t> </a:t>
            </a:r>
            <a:r>
              <a:rPr sz="2800" dirty="0">
                <a:latin typeface="Calibri"/>
                <a:cs typeface="Calibri"/>
              </a:rPr>
              <a:t>that</a:t>
            </a:r>
            <a:r>
              <a:rPr sz="2800" spc="260" dirty="0">
                <a:latin typeface="Calibri"/>
                <a:cs typeface="Calibri"/>
              </a:rPr>
              <a:t> </a:t>
            </a:r>
            <a:r>
              <a:rPr sz="2800" dirty="0">
                <a:latin typeface="Calibri"/>
                <a:cs typeface="Calibri"/>
              </a:rPr>
              <a:t>can</a:t>
            </a:r>
            <a:r>
              <a:rPr sz="2800" spc="265" dirty="0">
                <a:latin typeface="Calibri"/>
                <a:cs typeface="Calibri"/>
              </a:rPr>
              <a:t> </a:t>
            </a:r>
            <a:r>
              <a:rPr sz="2800" dirty="0">
                <a:latin typeface="Calibri"/>
                <a:cs typeface="Calibri"/>
              </a:rPr>
              <a:t>be</a:t>
            </a:r>
            <a:r>
              <a:rPr sz="2800" spc="265" dirty="0">
                <a:latin typeface="Calibri"/>
                <a:cs typeface="Calibri"/>
              </a:rPr>
              <a:t> </a:t>
            </a:r>
            <a:r>
              <a:rPr sz="2800" dirty="0">
                <a:latin typeface="Calibri"/>
                <a:cs typeface="Calibri"/>
              </a:rPr>
              <a:t>transmitted</a:t>
            </a:r>
            <a:r>
              <a:rPr sz="2800" spc="245" dirty="0">
                <a:latin typeface="Calibri"/>
                <a:cs typeface="Calibri"/>
              </a:rPr>
              <a:t> </a:t>
            </a:r>
            <a:r>
              <a:rPr sz="2800" dirty="0">
                <a:latin typeface="Calibri"/>
                <a:cs typeface="Calibri"/>
              </a:rPr>
              <a:t>in</a:t>
            </a:r>
            <a:r>
              <a:rPr sz="2800" spc="280" dirty="0">
                <a:latin typeface="Calibri"/>
                <a:cs typeface="Calibri"/>
              </a:rPr>
              <a:t> </a:t>
            </a:r>
            <a:r>
              <a:rPr sz="2800" spc="-50" dirty="0">
                <a:latin typeface="Calibri"/>
                <a:cs typeface="Calibri"/>
              </a:rPr>
              <a:t>a </a:t>
            </a:r>
            <a:r>
              <a:rPr sz="2800" dirty="0">
                <a:latin typeface="Calibri"/>
                <a:cs typeface="Calibri"/>
              </a:rPr>
              <a:t>fixed</a:t>
            </a:r>
            <a:r>
              <a:rPr sz="2800" spc="590" dirty="0">
                <a:latin typeface="Calibri"/>
                <a:cs typeface="Calibri"/>
              </a:rPr>
              <a:t> </a:t>
            </a:r>
            <a:r>
              <a:rPr sz="2800" dirty="0">
                <a:latin typeface="Calibri"/>
                <a:cs typeface="Calibri"/>
              </a:rPr>
              <a:t>amount</a:t>
            </a:r>
            <a:r>
              <a:rPr sz="2800" spc="605" dirty="0">
                <a:latin typeface="Calibri"/>
                <a:cs typeface="Calibri"/>
              </a:rPr>
              <a:t> </a:t>
            </a:r>
            <a:r>
              <a:rPr sz="2800" dirty="0">
                <a:latin typeface="Calibri"/>
                <a:cs typeface="Calibri"/>
              </a:rPr>
              <a:t>of</a:t>
            </a:r>
            <a:r>
              <a:rPr sz="2800" spc="595" dirty="0">
                <a:latin typeface="Calibri"/>
                <a:cs typeface="Calibri"/>
              </a:rPr>
              <a:t> </a:t>
            </a:r>
            <a:r>
              <a:rPr sz="2800" dirty="0">
                <a:latin typeface="Calibri"/>
                <a:cs typeface="Calibri"/>
              </a:rPr>
              <a:t>time.</a:t>
            </a:r>
            <a:r>
              <a:rPr sz="2800" spc="600" dirty="0">
                <a:latin typeface="Calibri"/>
                <a:cs typeface="Calibri"/>
              </a:rPr>
              <a:t> </a:t>
            </a:r>
            <a:r>
              <a:rPr sz="2800" dirty="0">
                <a:latin typeface="Calibri"/>
                <a:cs typeface="Calibri"/>
              </a:rPr>
              <a:t>For</a:t>
            </a:r>
            <a:r>
              <a:rPr sz="2800" spc="590" dirty="0">
                <a:latin typeface="Calibri"/>
                <a:cs typeface="Calibri"/>
              </a:rPr>
              <a:t> </a:t>
            </a:r>
            <a:r>
              <a:rPr sz="2800" dirty="0">
                <a:latin typeface="Calibri"/>
                <a:cs typeface="Calibri"/>
              </a:rPr>
              <a:t>digital</a:t>
            </a:r>
            <a:r>
              <a:rPr sz="2800" spc="600" dirty="0">
                <a:latin typeface="Calibri"/>
                <a:cs typeface="Calibri"/>
              </a:rPr>
              <a:t> </a:t>
            </a:r>
            <a:r>
              <a:rPr sz="2800" dirty="0">
                <a:latin typeface="Calibri"/>
                <a:cs typeface="Calibri"/>
              </a:rPr>
              <a:t>devices,</a:t>
            </a:r>
            <a:r>
              <a:rPr sz="2800" spc="585" dirty="0">
                <a:latin typeface="Calibri"/>
                <a:cs typeface="Calibri"/>
              </a:rPr>
              <a:t> </a:t>
            </a:r>
            <a:r>
              <a:rPr sz="2800" dirty="0">
                <a:latin typeface="Calibri"/>
                <a:cs typeface="Calibri"/>
              </a:rPr>
              <a:t>the</a:t>
            </a:r>
            <a:r>
              <a:rPr sz="2800" spc="600" dirty="0">
                <a:latin typeface="Calibri"/>
                <a:cs typeface="Calibri"/>
              </a:rPr>
              <a:t> </a:t>
            </a:r>
            <a:r>
              <a:rPr sz="2800" dirty="0">
                <a:latin typeface="Calibri"/>
                <a:cs typeface="Calibri"/>
              </a:rPr>
              <a:t>bandwidth</a:t>
            </a:r>
            <a:r>
              <a:rPr sz="2800" spc="605" dirty="0">
                <a:latin typeface="Calibri"/>
                <a:cs typeface="Calibri"/>
              </a:rPr>
              <a:t> </a:t>
            </a:r>
            <a:r>
              <a:rPr sz="2800" dirty="0">
                <a:latin typeface="Calibri"/>
                <a:cs typeface="Calibri"/>
              </a:rPr>
              <a:t>is</a:t>
            </a:r>
            <a:r>
              <a:rPr sz="2800" spc="610" dirty="0">
                <a:latin typeface="Calibri"/>
                <a:cs typeface="Calibri"/>
              </a:rPr>
              <a:t> </a:t>
            </a:r>
            <a:r>
              <a:rPr sz="2800" spc="-10" dirty="0">
                <a:latin typeface="Calibri"/>
                <a:cs typeface="Calibri"/>
              </a:rPr>
              <a:t>usually </a:t>
            </a:r>
            <a:r>
              <a:rPr sz="2800" dirty="0">
                <a:latin typeface="Calibri"/>
                <a:cs typeface="Calibri"/>
              </a:rPr>
              <a:t>expressed</a:t>
            </a:r>
            <a:r>
              <a:rPr sz="2800" spc="484" dirty="0">
                <a:latin typeface="Calibri"/>
                <a:cs typeface="Calibri"/>
              </a:rPr>
              <a:t> </a:t>
            </a:r>
            <a:r>
              <a:rPr sz="2800" dirty="0">
                <a:latin typeface="Calibri"/>
                <a:cs typeface="Calibri"/>
              </a:rPr>
              <a:t>in</a:t>
            </a:r>
            <a:r>
              <a:rPr sz="2800" spc="490" dirty="0">
                <a:latin typeface="Calibri"/>
                <a:cs typeface="Calibri"/>
              </a:rPr>
              <a:t> </a:t>
            </a:r>
            <a:r>
              <a:rPr sz="2800" dirty="0">
                <a:latin typeface="Calibri"/>
                <a:cs typeface="Calibri"/>
              </a:rPr>
              <a:t>bits</a:t>
            </a:r>
            <a:r>
              <a:rPr sz="2800" spc="505" dirty="0">
                <a:latin typeface="Calibri"/>
                <a:cs typeface="Calibri"/>
              </a:rPr>
              <a:t> </a:t>
            </a:r>
            <a:r>
              <a:rPr sz="2800" dirty="0">
                <a:latin typeface="Calibri"/>
                <a:cs typeface="Calibri"/>
              </a:rPr>
              <a:t>per</a:t>
            </a:r>
            <a:r>
              <a:rPr sz="2800" spc="495" dirty="0">
                <a:latin typeface="Calibri"/>
                <a:cs typeface="Calibri"/>
              </a:rPr>
              <a:t> </a:t>
            </a:r>
            <a:r>
              <a:rPr sz="2800" dirty="0">
                <a:latin typeface="Calibri"/>
                <a:cs typeface="Calibri"/>
              </a:rPr>
              <a:t>second</a:t>
            </a:r>
            <a:r>
              <a:rPr sz="2800" spc="505" dirty="0">
                <a:latin typeface="Calibri"/>
                <a:cs typeface="Calibri"/>
              </a:rPr>
              <a:t> </a:t>
            </a:r>
            <a:r>
              <a:rPr sz="2800" dirty="0">
                <a:latin typeface="Calibri"/>
                <a:cs typeface="Calibri"/>
              </a:rPr>
              <a:t>(bps)</a:t>
            </a:r>
            <a:r>
              <a:rPr sz="2800" spc="495" dirty="0">
                <a:latin typeface="Calibri"/>
                <a:cs typeface="Calibri"/>
              </a:rPr>
              <a:t> </a:t>
            </a:r>
            <a:r>
              <a:rPr sz="2800" dirty="0">
                <a:latin typeface="Calibri"/>
                <a:cs typeface="Calibri"/>
              </a:rPr>
              <a:t>or</a:t>
            </a:r>
            <a:r>
              <a:rPr sz="2800" spc="484" dirty="0">
                <a:latin typeface="Calibri"/>
                <a:cs typeface="Calibri"/>
              </a:rPr>
              <a:t> </a:t>
            </a:r>
            <a:r>
              <a:rPr sz="2800" dirty="0">
                <a:latin typeface="Calibri"/>
                <a:cs typeface="Calibri"/>
              </a:rPr>
              <a:t>bytes</a:t>
            </a:r>
            <a:r>
              <a:rPr sz="2800" spc="505" dirty="0">
                <a:latin typeface="Calibri"/>
                <a:cs typeface="Calibri"/>
              </a:rPr>
              <a:t> </a:t>
            </a:r>
            <a:r>
              <a:rPr sz="2800" dirty="0">
                <a:latin typeface="Calibri"/>
                <a:cs typeface="Calibri"/>
              </a:rPr>
              <a:t>per</a:t>
            </a:r>
            <a:r>
              <a:rPr sz="2800" spc="484" dirty="0">
                <a:latin typeface="Calibri"/>
                <a:cs typeface="Calibri"/>
              </a:rPr>
              <a:t> </a:t>
            </a:r>
            <a:r>
              <a:rPr sz="2800" dirty="0">
                <a:latin typeface="Calibri"/>
                <a:cs typeface="Calibri"/>
              </a:rPr>
              <a:t>second.</a:t>
            </a:r>
            <a:r>
              <a:rPr sz="2800" spc="509" dirty="0">
                <a:latin typeface="Calibri"/>
                <a:cs typeface="Calibri"/>
              </a:rPr>
              <a:t> </a:t>
            </a:r>
            <a:r>
              <a:rPr sz="2800" dirty="0">
                <a:latin typeface="Calibri"/>
                <a:cs typeface="Calibri"/>
              </a:rPr>
              <a:t>For</a:t>
            </a:r>
            <a:r>
              <a:rPr sz="2800" spc="490" dirty="0">
                <a:latin typeface="Calibri"/>
                <a:cs typeface="Calibri"/>
              </a:rPr>
              <a:t> </a:t>
            </a:r>
            <a:r>
              <a:rPr sz="2800" spc="-10" dirty="0">
                <a:latin typeface="Calibri"/>
                <a:cs typeface="Calibri"/>
              </a:rPr>
              <a:t>analog </a:t>
            </a:r>
            <a:r>
              <a:rPr sz="2800" dirty="0">
                <a:latin typeface="Calibri"/>
                <a:cs typeface="Calibri"/>
              </a:rPr>
              <a:t>devices,</a:t>
            </a:r>
            <a:r>
              <a:rPr sz="2800" spc="-90" dirty="0">
                <a:latin typeface="Calibri"/>
                <a:cs typeface="Calibri"/>
              </a:rPr>
              <a:t> </a:t>
            </a:r>
            <a:r>
              <a:rPr sz="2800" dirty="0">
                <a:latin typeface="Calibri"/>
                <a:cs typeface="Calibri"/>
              </a:rPr>
              <a:t>the</a:t>
            </a:r>
            <a:r>
              <a:rPr sz="2800" spc="-85" dirty="0">
                <a:latin typeface="Calibri"/>
                <a:cs typeface="Calibri"/>
              </a:rPr>
              <a:t> </a:t>
            </a:r>
            <a:r>
              <a:rPr sz="2800" dirty="0">
                <a:latin typeface="Calibri"/>
                <a:cs typeface="Calibri"/>
              </a:rPr>
              <a:t>bandwidth</a:t>
            </a:r>
            <a:r>
              <a:rPr sz="2800" spc="-60" dirty="0">
                <a:latin typeface="Calibri"/>
                <a:cs typeface="Calibri"/>
              </a:rPr>
              <a:t> </a:t>
            </a:r>
            <a:r>
              <a:rPr sz="2800" spc="-25" dirty="0">
                <a:latin typeface="Calibri"/>
                <a:cs typeface="Calibri"/>
              </a:rPr>
              <a:t>is</a:t>
            </a:r>
            <a:endParaRPr sz="2800">
              <a:latin typeface="Calibri"/>
              <a:cs typeface="Calibri"/>
            </a:endParaRPr>
          </a:p>
        </p:txBody>
      </p:sp>
      <p:sp>
        <p:nvSpPr>
          <p:cNvPr id="4" name="Footer Placeholder 3">
            <a:extLst>
              <a:ext uri="{FF2B5EF4-FFF2-40B4-BE49-F238E27FC236}">
                <a16:creationId xmlns:a16="http://schemas.microsoft.com/office/drawing/2014/main" id="{5AF752A0-24AD-4331-A96A-415AAA6D5E7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15077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2413" y="879093"/>
            <a:ext cx="10360025" cy="2884805"/>
          </a:xfrm>
          <a:prstGeom prst="rect">
            <a:avLst/>
          </a:prstGeom>
        </p:spPr>
        <p:txBody>
          <a:bodyPr vert="horz" wrap="square" lIns="0" tIns="54610" rIns="0" bIns="0" rtlCol="0">
            <a:spAutoFit/>
          </a:bodyPr>
          <a:lstStyle/>
          <a:p>
            <a:pPr marL="240029" marR="5080" indent="-227329" algn="just">
              <a:lnSpc>
                <a:spcPct val="90000"/>
              </a:lnSpc>
              <a:spcBef>
                <a:spcPts val="430"/>
              </a:spcBef>
              <a:buFont typeface="Arial MT"/>
              <a:buChar char="•"/>
              <a:tabLst>
                <a:tab pos="241300" algn="l"/>
              </a:tabLst>
            </a:pPr>
            <a:r>
              <a:rPr sz="2800" b="1" dirty="0">
                <a:latin typeface="Calibri"/>
                <a:cs typeface="Calibri"/>
              </a:rPr>
              <a:t>Pixels:</a:t>
            </a:r>
            <a:r>
              <a:rPr sz="2800" b="1" spc="355" dirty="0">
                <a:latin typeface="Calibri"/>
                <a:cs typeface="Calibri"/>
              </a:rPr>
              <a:t> </a:t>
            </a:r>
            <a:r>
              <a:rPr sz="2800" dirty="0">
                <a:latin typeface="Calibri"/>
                <a:cs typeface="Calibri"/>
              </a:rPr>
              <a:t>The</a:t>
            </a:r>
            <a:r>
              <a:rPr sz="2800" spc="375" dirty="0">
                <a:latin typeface="Calibri"/>
                <a:cs typeface="Calibri"/>
              </a:rPr>
              <a:t> </a:t>
            </a:r>
            <a:r>
              <a:rPr sz="2800" dirty="0">
                <a:latin typeface="Calibri"/>
                <a:cs typeface="Calibri"/>
              </a:rPr>
              <a:t>number</a:t>
            </a:r>
            <a:r>
              <a:rPr sz="2800" spc="360" dirty="0">
                <a:latin typeface="Calibri"/>
                <a:cs typeface="Calibri"/>
              </a:rPr>
              <a:t> </a:t>
            </a:r>
            <a:r>
              <a:rPr sz="2800" dirty="0">
                <a:latin typeface="Calibri"/>
                <a:cs typeface="Calibri"/>
              </a:rPr>
              <a:t>of</a:t>
            </a:r>
            <a:r>
              <a:rPr sz="2800" spc="365" dirty="0">
                <a:latin typeface="Calibri"/>
                <a:cs typeface="Calibri"/>
              </a:rPr>
              <a:t> </a:t>
            </a:r>
            <a:r>
              <a:rPr sz="2800" dirty="0">
                <a:latin typeface="Calibri"/>
                <a:cs typeface="Calibri"/>
              </a:rPr>
              <a:t>dots,</a:t>
            </a:r>
            <a:r>
              <a:rPr sz="2800" spc="375" dirty="0">
                <a:latin typeface="Calibri"/>
                <a:cs typeface="Calibri"/>
              </a:rPr>
              <a:t> </a:t>
            </a:r>
            <a:r>
              <a:rPr sz="2800" dirty="0">
                <a:latin typeface="Calibri"/>
                <a:cs typeface="Calibri"/>
              </a:rPr>
              <a:t>or</a:t>
            </a:r>
            <a:r>
              <a:rPr sz="2800" spc="355" dirty="0">
                <a:latin typeface="Calibri"/>
                <a:cs typeface="Calibri"/>
              </a:rPr>
              <a:t> </a:t>
            </a:r>
            <a:r>
              <a:rPr sz="2800" dirty="0">
                <a:latin typeface="Calibri"/>
                <a:cs typeface="Calibri"/>
              </a:rPr>
              <a:t>points</a:t>
            </a:r>
            <a:r>
              <a:rPr sz="2800" spc="385" dirty="0">
                <a:latin typeface="Calibri"/>
                <a:cs typeface="Calibri"/>
              </a:rPr>
              <a:t> </a:t>
            </a:r>
            <a:r>
              <a:rPr sz="2800" dirty="0">
                <a:latin typeface="Calibri"/>
                <a:cs typeface="Calibri"/>
              </a:rPr>
              <a:t>of</a:t>
            </a:r>
            <a:r>
              <a:rPr sz="2800" spc="360" dirty="0">
                <a:latin typeface="Calibri"/>
                <a:cs typeface="Calibri"/>
              </a:rPr>
              <a:t> </a:t>
            </a:r>
            <a:r>
              <a:rPr sz="2800" dirty="0">
                <a:latin typeface="Calibri"/>
                <a:cs typeface="Calibri"/>
              </a:rPr>
              <a:t>color,</a:t>
            </a:r>
            <a:r>
              <a:rPr sz="2800" spc="360" dirty="0">
                <a:latin typeface="Calibri"/>
                <a:cs typeface="Calibri"/>
              </a:rPr>
              <a:t> </a:t>
            </a:r>
            <a:r>
              <a:rPr sz="2800" dirty="0">
                <a:latin typeface="Calibri"/>
                <a:cs typeface="Calibri"/>
              </a:rPr>
              <a:t>that</a:t>
            </a:r>
            <a:r>
              <a:rPr sz="2800" spc="365" dirty="0">
                <a:latin typeface="Calibri"/>
                <a:cs typeface="Calibri"/>
              </a:rPr>
              <a:t> </a:t>
            </a:r>
            <a:r>
              <a:rPr sz="2800" dirty="0">
                <a:latin typeface="Calibri"/>
                <a:cs typeface="Calibri"/>
              </a:rPr>
              <a:t>are</a:t>
            </a:r>
            <a:r>
              <a:rPr sz="2800" spc="365" dirty="0">
                <a:latin typeface="Calibri"/>
                <a:cs typeface="Calibri"/>
              </a:rPr>
              <a:t> </a:t>
            </a:r>
            <a:r>
              <a:rPr sz="2800" dirty="0">
                <a:latin typeface="Calibri"/>
                <a:cs typeface="Calibri"/>
              </a:rPr>
              <a:t>the</a:t>
            </a:r>
            <a:r>
              <a:rPr sz="2800" spc="370" dirty="0">
                <a:latin typeface="Calibri"/>
                <a:cs typeface="Calibri"/>
              </a:rPr>
              <a:t> </a:t>
            </a:r>
            <a:r>
              <a:rPr sz="2800" dirty="0">
                <a:latin typeface="Calibri"/>
                <a:cs typeface="Calibri"/>
              </a:rPr>
              <a:t>unit</a:t>
            </a:r>
            <a:r>
              <a:rPr sz="2800" spc="360" dirty="0">
                <a:latin typeface="Calibri"/>
                <a:cs typeface="Calibri"/>
              </a:rPr>
              <a:t> </a:t>
            </a:r>
            <a:r>
              <a:rPr sz="2800" spc="-25" dirty="0">
                <a:latin typeface="Calibri"/>
                <a:cs typeface="Calibri"/>
              </a:rPr>
              <a:t>of 	</a:t>
            </a:r>
            <a:r>
              <a:rPr sz="2800" dirty="0">
                <a:latin typeface="Calibri"/>
                <a:cs typeface="Calibri"/>
              </a:rPr>
              <a:t>measurement</a:t>
            </a:r>
            <a:r>
              <a:rPr sz="2800" spc="185" dirty="0">
                <a:latin typeface="Calibri"/>
                <a:cs typeface="Calibri"/>
              </a:rPr>
              <a:t> </a:t>
            </a:r>
            <a:r>
              <a:rPr sz="2800" dirty="0">
                <a:latin typeface="Calibri"/>
                <a:cs typeface="Calibri"/>
              </a:rPr>
              <a:t>for</a:t>
            </a:r>
            <a:r>
              <a:rPr sz="2800" spc="180" dirty="0">
                <a:latin typeface="Calibri"/>
                <a:cs typeface="Calibri"/>
              </a:rPr>
              <a:t> </a:t>
            </a:r>
            <a:r>
              <a:rPr sz="2800" dirty="0">
                <a:latin typeface="Calibri"/>
                <a:cs typeface="Calibri"/>
              </a:rPr>
              <a:t>video.</a:t>
            </a:r>
            <a:r>
              <a:rPr sz="2800" spc="185" dirty="0">
                <a:latin typeface="Calibri"/>
                <a:cs typeface="Calibri"/>
              </a:rPr>
              <a:t> </a:t>
            </a:r>
            <a:r>
              <a:rPr sz="2800" dirty="0">
                <a:latin typeface="Calibri"/>
                <a:cs typeface="Calibri"/>
              </a:rPr>
              <a:t>For</a:t>
            </a:r>
            <a:r>
              <a:rPr sz="2800" spc="180" dirty="0">
                <a:latin typeface="Calibri"/>
                <a:cs typeface="Calibri"/>
              </a:rPr>
              <a:t> </a:t>
            </a:r>
            <a:r>
              <a:rPr sz="2800" dirty="0">
                <a:latin typeface="Calibri"/>
                <a:cs typeface="Calibri"/>
              </a:rPr>
              <a:t>example,</a:t>
            </a:r>
            <a:r>
              <a:rPr sz="2800" spc="175" dirty="0">
                <a:latin typeface="Calibri"/>
                <a:cs typeface="Calibri"/>
              </a:rPr>
              <a:t> </a:t>
            </a:r>
            <a:r>
              <a:rPr sz="2800" dirty="0">
                <a:latin typeface="Calibri"/>
                <a:cs typeface="Calibri"/>
              </a:rPr>
              <a:t>a</a:t>
            </a:r>
            <a:r>
              <a:rPr sz="2800" spc="190" dirty="0">
                <a:latin typeface="Calibri"/>
                <a:cs typeface="Calibri"/>
              </a:rPr>
              <a:t> </a:t>
            </a:r>
            <a:r>
              <a:rPr sz="2800" dirty="0">
                <a:latin typeface="Calibri"/>
                <a:cs typeface="Calibri"/>
              </a:rPr>
              <a:t>video</a:t>
            </a:r>
            <a:r>
              <a:rPr sz="2800" spc="185" dirty="0">
                <a:latin typeface="Calibri"/>
                <a:cs typeface="Calibri"/>
              </a:rPr>
              <a:t> </a:t>
            </a:r>
            <a:r>
              <a:rPr sz="2800" dirty="0">
                <a:latin typeface="Calibri"/>
                <a:cs typeface="Calibri"/>
              </a:rPr>
              <a:t>clip</a:t>
            </a:r>
            <a:r>
              <a:rPr sz="2800" spc="185" dirty="0">
                <a:latin typeface="Calibri"/>
                <a:cs typeface="Calibri"/>
              </a:rPr>
              <a:t> </a:t>
            </a:r>
            <a:r>
              <a:rPr sz="2800" dirty="0">
                <a:latin typeface="Calibri"/>
                <a:cs typeface="Calibri"/>
              </a:rPr>
              <a:t>can</a:t>
            </a:r>
            <a:r>
              <a:rPr sz="2800" spc="190" dirty="0">
                <a:latin typeface="Calibri"/>
                <a:cs typeface="Calibri"/>
              </a:rPr>
              <a:t> </a:t>
            </a:r>
            <a:r>
              <a:rPr sz="2800" dirty="0">
                <a:latin typeface="Calibri"/>
                <a:cs typeface="Calibri"/>
              </a:rPr>
              <a:t>be</a:t>
            </a:r>
            <a:r>
              <a:rPr sz="2800" spc="185" dirty="0">
                <a:latin typeface="Calibri"/>
                <a:cs typeface="Calibri"/>
              </a:rPr>
              <a:t> </a:t>
            </a:r>
            <a:r>
              <a:rPr sz="2800" dirty="0">
                <a:latin typeface="Calibri"/>
                <a:cs typeface="Calibri"/>
              </a:rPr>
              <a:t>240</a:t>
            </a:r>
            <a:r>
              <a:rPr sz="2800" spc="195" dirty="0">
                <a:latin typeface="Calibri"/>
                <a:cs typeface="Calibri"/>
              </a:rPr>
              <a:t> </a:t>
            </a:r>
            <a:r>
              <a:rPr sz="2800" dirty="0">
                <a:latin typeface="Calibri"/>
                <a:cs typeface="Calibri"/>
              </a:rPr>
              <a:t>x</a:t>
            </a:r>
            <a:r>
              <a:rPr sz="2800" spc="185" dirty="0">
                <a:latin typeface="Calibri"/>
                <a:cs typeface="Calibri"/>
              </a:rPr>
              <a:t> </a:t>
            </a:r>
            <a:r>
              <a:rPr sz="2800" spc="-20" dirty="0">
                <a:latin typeface="Calibri"/>
                <a:cs typeface="Calibri"/>
              </a:rPr>
              <a:t>180, 	</a:t>
            </a:r>
            <a:r>
              <a:rPr sz="2800" dirty="0">
                <a:latin typeface="Calibri"/>
                <a:cs typeface="Calibri"/>
              </a:rPr>
              <a:t>360</a:t>
            </a:r>
            <a:r>
              <a:rPr sz="2800" spc="240" dirty="0">
                <a:latin typeface="Calibri"/>
                <a:cs typeface="Calibri"/>
              </a:rPr>
              <a:t> </a:t>
            </a:r>
            <a:r>
              <a:rPr sz="2800" dirty="0">
                <a:latin typeface="Calibri"/>
                <a:cs typeface="Calibri"/>
              </a:rPr>
              <a:t>x</a:t>
            </a:r>
            <a:r>
              <a:rPr sz="2800" spc="250" dirty="0">
                <a:latin typeface="Calibri"/>
                <a:cs typeface="Calibri"/>
              </a:rPr>
              <a:t> </a:t>
            </a:r>
            <a:r>
              <a:rPr sz="2800" dirty="0">
                <a:latin typeface="Calibri"/>
                <a:cs typeface="Calibri"/>
              </a:rPr>
              <a:t>240,</a:t>
            </a:r>
            <a:r>
              <a:rPr sz="2800" spc="229" dirty="0">
                <a:latin typeface="Calibri"/>
                <a:cs typeface="Calibri"/>
              </a:rPr>
              <a:t> </a:t>
            </a:r>
            <a:r>
              <a:rPr sz="2800" dirty="0">
                <a:latin typeface="Calibri"/>
                <a:cs typeface="Calibri"/>
              </a:rPr>
              <a:t>800</a:t>
            </a:r>
            <a:r>
              <a:rPr sz="2800" spc="235" dirty="0">
                <a:latin typeface="Calibri"/>
                <a:cs typeface="Calibri"/>
              </a:rPr>
              <a:t> </a:t>
            </a:r>
            <a:r>
              <a:rPr sz="2800" dirty="0">
                <a:latin typeface="Calibri"/>
                <a:cs typeface="Calibri"/>
              </a:rPr>
              <a:t>x</a:t>
            </a:r>
            <a:r>
              <a:rPr sz="2800" spc="250" dirty="0">
                <a:latin typeface="Calibri"/>
                <a:cs typeface="Calibri"/>
              </a:rPr>
              <a:t> </a:t>
            </a:r>
            <a:r>
              <a:rPr sz="2800" dirty="0">
                <a:latin typeface="Calibri"/>
                <a:cs typeface="Calibri"/>
              </a:rPr>
              <a:t>600,</a:t>
            </a:r>
            <a:r>
              <a:rPr sz="2800" spc="229" dirty="0">
                <a:latin typeface="Calibri"/>
                <a:cs typeface="Calibri"/>
              </a:rPr>
              <a:t> </a:t>
            </a:r>
            <a:r>
              <a:rPr sz="2800" dirty="0">
                <a:latin typeface="Calibri"/>
                <a:cs typeface="Calibri"/>
              </a:rPr>
              <a:t>etc.</a:t>
            </a:r>
            <a:r>
              <a:rPr sz="2800" spc="240" dirty="0">
                <a:latin typeface="Calibri"/>
                <a:cs typeface="Calibri"/>
              </a:rPr>
              <a:t> </a:t>
            </a:r>
            <a:r>
              <a:rPr sz="2800" dirty="0">
                <a:latin typeface="Calibri"/>
                <a:cs typeface="Calibri"/>
              </a:rPr>
              <a:t>The</a:t>
            </a:r>
            <a:r>
              <a:rPr sz="2800" spc="240" dirty="0">
                <a:latin typeface="Calibri"/>
                <a:cs typeface="Calibri"/>
              </a:rPr>
              <a:t> </a:t>
            </a:r>
            <a:r>
              <a:rPr sz="2800" dirty="0">
                <a:latin typeface="Calibri"/>
                <a:cs typeface="Calibri"/>
              </a:rPr>
              <a:t>most</a:t>
            </a:r>
            <a:r>
              <a:rPr sz="2800" spc="235" dirty="0">
                <a:latin typeface="Calibri"/>
                <a:cs typeface="Calibri"/>
              </a:rPr>
              <a:t> </a:t>
            </a:r>
            <a:r>
              <a:rPr sz="2800" dirty="0">
                <a:latin typeface="Calibri"/>
                <a:cs typeface="Calibri"/>
              </a:rPr>
              <a:t>common</a:t>
            </a:r>
            <a:r>
              <a:rPr sz="2800" spc="235" dirty="0">
                <a:latin typeface="Calibri"/>
                <a:cs typeface="Calibri"/>
              </a:rPr>
              <a:t> </a:t>
            </a:r>
            <a:r>
              <a:rPr sz="2800" dirty="0">
                <a:latin typeface="Calibri"/>
                <a:cs typeface="Calibri"/>
              </a:rPr>
              <a:t>ratio</a:t>
            </a:r>
            <a:r>
              <a:rPr sz="2800" spc="240" dirty="0">
                <a:latin typeface="Calibri"/>
                <a:cs typeface="Calibri"/>
              </a:rPr>
              <a:t> </a:t>
            </a:r>
            <a:r>
              <a:rPr sz="2800" dirty="0">
                <a:latin typeface="Calibri"/>
                <a:cs typeface="Calibri"/>
              </a:rPr>
              <a:t>for</a:t>
            </a:r>
            <a:r>
              <a:rPr sz="2800" spc="235" dirty="0">
                <a:latin typeface="Calibri"/>
                <a:cs typeface="Calibri"/>
              </a:rPr>
              <a:t> </a:t>
            </a:r>
            <a:r>
              <a:rPr sz="2800" dirty="0">
                <a:latin typeface="Calibri"/>
                <a:cs typeface="Calibri"/>
              </a:rPr>
              <a:t>video</a:t>
            </a:r>
            <a:r>
              <a:rPr sz="2800" spc="235" dirty="0">
                <a:latin typeface="Calibri"/>
                <a:cs typeface="Calibri"/>
              </a:rPr>
              <a:t> </a:t>
            </a:r>
            <a:r>
              <a:rPr sz="2800" dirty="0">
                <a:latin typeface="Calibri"/>
                <a:cs typeface="Calibri"/>
              </a:rPr>
              <a:t>clips</a:t>
            </a:r>
            <a:r>
              <a:rPr sz="2800" spc="240" dirty="0">
                <a:latin typeface="Calibri"/>
                <a:cs typeface="Calibri"/>
              </a:rPr>
              <a:t> </a:t>
            </a:r>
            <a:r>
              <a:rPr sz="2800" spc="-25" dirty="0">
                <a:latin typeface="Calibri"/>
                <a:cs typeface="Calibri"/>
              </a:rPr>
              <a:t>is 	</a:t>
            </a:r>
            <a:r>
              <a:rPr sz="2800" dirty="0">
                <a:latin typeface="Calibri"/>
                <a:cs typeface="Calibri"/>
              </a:rPr>
              <a:t>4:3</a:t>
            </a:r>
            <a:r>
              <a:rPr sz="2800" spc="-45" dirty="0">
                <a:latin typeface="Calibri"/>
                <a:cs typeface="Calibri"/>
              </a:rPr>
              <a:t> </a:t>
            </a:r>
            <a:r>
              <a:rPr sz="2800" dirty="0">
                <a:latin typeface="Calibri"/>
                <a:cs typeface="Calibri"/>
              </a:rPr>
              <a:t>(width</a:t>
            </a:r>
            <a:r>
              <a:rPr sz="2800" spc="-40" dirty="0">
                <a:latin typeface="Calibri"/>
                <a:cs typeface="Calibri"/>
              </a:rPr>
              <a:t> </a:t>
            </a:r>
            <a:r>
              <a:rPr sz="2800" dirty="0">
                <a:latin typeface="Calibri"/>
                <a:cs typeface="Calibri"/>
              </a:rPr>
              <a:t>to</a:t>
            </a:r>
            <a:r>
              <a:rPr sz="2800" spc="-55" dirty="0">
                <a:latin typeface="Calibri"/>
                <a:cs typeface="Calibri"/>
              </a:rPr>
              <a:t> </a:t>
            </a:r>
            <a:r>
              <a:rPr sz="2800" spc="-10" dirty="0">
                <a:latin typeface="Calibri"/>
                <a:cs typeface="Calibri"/>
              </a:rPr>
              <a:t>height)</a:t>
            </a:r>
            <a:endParaRPr sz="2800">
              <a:latin typeface="Calibri"/>
              <a:cs typeface="Calibri"/>
            </a:endParaRPr>
          </a:p>
          <a:p>
            <a:pPr marL="240029" marR="236854" indent="-227329">
              <a:lnSpc>
                <a:spcPct val="90000"/>
              </a:lnSpc>
              <a:spcBef>
                <a:spcPts val="1010"/>
              </a:spcBef>
              <a:buFont typeface="Arial MT"/>
              <a:buChar char="•"/>
              <a:tabLst>
                <a:tab pos="241300" algn="l"/>
              </a:tabLst>
            </a:pPr>
            <a:r>
              <a:rPr sz="2800" b="1" dirty="0">
                <a:latin typeface="Calibri"/>
                <a:cs typeface="Calibri"/>
              </a:rPr>
              <a:t>Resolution:</a:t>
            </a:r>
            <a:r>
              <a:rPr sz="2800" b="1" spc="-60" dirty="0">
                <a:latin typeface="Calibri"/>
                <a:cs typeface="Calibri"/>
              </a:rPr>
              <a:t> </a:t>
            </a:r>
            <a:r>
              <a:rPr sz="2800" dirty="0">
                <a:latin typeface="Calibri"/>
                <a:cs typeface="Calibri"/>
              </a:rPr>
              <a:t>Common</a:t>
            </a:r>
            <a:r>
              <a:rPr sz="2800" spc="-65" dirty="0">
                <a:latin typeface="Calibri"/>
                <a:cs typeface="Calibri"/>
              </a:rPr>
              <a:t> </a:t>
            </a:r>
            <a:r>
              <a:rPr sz="2800" spc="-10" dirty="0">
                <a:latin typeface="Calibri"/>
                <a:cs typeface="Calibri"/>
              </a:rPr>
              <a:t>resolutions</a:t>
            </a:r>
            <a:r>
              <a:rPr sz="2800" spc="-50" dirty="0">
                <a:latin typeface="Calibri"/>
                <a:cs typeface="Calibri"/>
              </a:rPr>
              <a:t> </a:t>
            </a:r>
            <a:r>
              <a:rPr sz="2800" dirty="0">
                <a:latin typeface="Calibri"/>
                <a:cs typeface="Calibri"/>
              </a:rPr>
              <a:t>for</a:t>
            </a:r>
            <a:r>
              <a:rPr sz="2800" spc="-85" dirty="0">
                <a:latin typeface="Calibri"/>
                <a:cs typeface="Calibri"/>
              </a:rPr>
              <a:t> </a:t>
            </a:r>
            <a:r>
              <a:rPr sz="2800" dirty="0">
                <a:latin typeface="Calibri"/>
                <a:cs typeface="Calibri"/>
              </a:rPr>
              <a:t>SD</a:t>
            </a:r>
            <a:r>
              <a:rPr sz="2800" spc="-65" dirty="0">
                <a:latin typeface="Calibri"/>
                <a:cs typeface="Calibri"/>
              </a:rPr>
              <a:t> </a:t>
            </a:r>
            <a:r>
              <a:rPr sz="2800" dirty="0">
                <a:latin typeface="Calibri"/>
                <a:cs typeface="Calibri"/>
              </a:rPr>
              <a:t>video</a:t>
            </a:r>
            <a:r>
              <a:rPr sz="2800" spc="-75" dirty="0">
                <a:latin typeface="Calibri"/>
                <a:cs typeface="Calibri"/>
              </a:rPr>
              <a:t> </a:t>
            </a:r>
            <a:r>
              <a:rPr sz="2800" dirty="0">
                <a:latin typeface="Calibri"/>
                <a:cs typeface="Calibri"/>
              </a:rPr>
              <a:t>include</a:t>
            </a:r>
            <a:r>
              <a:rPr sz="2800" spc="-45" dirty="0">
                <a:latin typeface="Calibri"/>
                <a:cs typeface="Calibri"/>
              </a:rPr>
              <a:t> </a:t>
            </a:r>
            <a:r>
              <a:rPr sz="2800" dirty="0">
                <a:latin typeface="Calibri"/>
                <a:cs typeface="Calibri"/>
              </a:rPr>
              <a:t>640</a:t>
            </a:r>
            <a:r>
              <a:rPr sz="2800" spc="-65" dirty="0">
                <a:latin typeface="Calibri"/>
                <a:cs typeface="Calibri"/>
              </a:rPr>
              <a:t> </a:t>
            </a:r>
            <a:r>
              <a:rPr sz="2800" dirty="0">
                <a:latin typeface="Calibri"/>
                <a:cs typeface="Calibri"/>
              </a:rPr>
              <a:t>x</a:t>
            </a:r>
            <a:r>
              <a:rPr sz="2800" spc="-80" dirty="0">
                <a:latin typeface="Calibri"/>
                <a:cs typeface="Calibri"/>
              </a:rPr>
              <a:t> </a:t>
            </a:r>
            <a:r>
              <a:rPr sz="2800" dirty="0">
                <a:latin typeface="Calibri"/>
                <a:cs typeface="Calibri"/>
              </a:rPr>
              <a:t>480</a:t>
            </a:r>
            <a:r>
              <a:rPr sz="2800" spc="-10" dirty="0">
                <a:latin typeface="Calibri"/>
                <a:cs typeface="Calibri"/>
              </a:rPr>
              <a:t> </a:t>
            </a:r>
            <a:r>
              <a:rPr sz="2800" spc="-25" dirty="0">
                <a:latin typeface="Calibri"/>
                <a:cs typeface="Calibri"/>
              </a:rPr>
              <a:t>px 	</a:t>
            </a:r>
            <a:r>
              <a:rPr sz="2800" dirty="0">
                <a:latin typeface="Calibri"/>
                <a:cs typeface="Calibri"/>
              </a:rPr>
              <a:t>(4:3</a:t>
            </a:r>
            <a:r>
              <a:rPr sz="2800" spc="-50" dirty="0">
                <a:latin typeface="Calibri"/>
                <a:cs typeface="Calibri"/>
              </a:rPr>
              <a:t> </a:t>
            </a:r>
            <a:r>
              <a:rPr sz="2800" dirty="0">
                <a:latin typeface="Calibri"/>
                <a:cs typeface="Calibri"/>
              </a:rPr>
              <a:t>aspect</a:t>
            </a:r>
            <a:r>
              <a:rPr sz="2800" spc="-55" dirty="0">
                <a:latin typeface="Calibri"/>
                <a:cs typeface="Calibri"/>
              </a:rPr>
              <a:t> </a:t>
            </a:r>
            <a:r>
              <a:rPr sz="2800" dirty="0">
                <a:latin typeface="Calibri"/>
                <a:cs typeface="Calibri"/>
              </a:rPr>
              <a:t>ratio)</a:t>
            </a:r>
            <a:r>
              <a:rPr sz="2800" spc="-60" dirty="0">
                <a:latin typeface="Calibri"/>
                <a:cs typeface="Calibri"/>
              </a:rPr>
              <a:t> </a:t>
            </a:r>
            <a:r>
              <a:rPr sz="2800" dirty="0">
                <a:latin typeface="Calibri"/>
                <a:cs typeface="Calibri"/>
              </a:rPr>
              <a:t>and</a:t>
            </a:r>
            <a:r>
              <a:rPr sz="2800" spc="-60" dirty="0">
                <a:latin typeface="Calibri"/>
                <a:cs typeface="Calibri"/>
              </a:rPr>
              <a:t> </a:t>
            </a:r>
            <a:r>
              <a:rPr sz="2800" dirty="0">
                <a:latin typeface="Calibri"/>
                <a:cs typeface="Calibri"/>
              </a:rPr>
              <a:t>640</a:t>
            </a:r>
            <a:r>
              <a:rPr sz="2800" spc="-40" dirty="0">
                <a:latin typeface="Calibri"/>
                <a:cs typeface="Calibri"/>
              </a:rPr>
              <a:t> </a:t>
            </a:r>
            <a:r>
              <a:rPr sz="2800" dirty="0">
                <a:latin typeface="Calibri"/>
                <a:cs typeface="Calibri"/>
              </a:rPr>
              <a:t>x</a:t>
            </a:r>
            <a:r>
              <a:rPr sz="2800" spc="-65" dirty="0">
                <a:latin typeface="Calibri"/>
                <a:cs typeface="Calibri"/>
              </a:rPr>
              <a:t> </a:t>
            </a:r>
            <a:r>
              <a:rPr sz="2800" dirty="0">
                <a:latin typeface="Calibri"/>
                <a:cs typeface="Calibri"/>
              </a:rPr>
              <a:t>360</a:t>
            </a:r>
            <a:r>
              <a:rPr sz="2800" spc="-35" dirty="0">
                <a:latin typeface="Calibri"/>
                <a:cs typeface="Calibri"/>
              </a:rPr>
              <a:t> </a:t>
            </a:r>
            <a:r>
              <a:rPr sz="2800" dirty="0">
                <a:latin typeface="Calibri"/>
                <a:cs typeface="Calibri"/>
              </a:rPr>
              <a:t>px</a:t>
            </a:r>
            <a:r>
              <a:rPr sz="2800" spc="-50" dirty="0">
                <a:latin typeface="Calibri"/>
                <a:cs typeface="Calibri"/>
              </a:rPr>
              <a:t> </a:t>
            </a:r>
            <a:r>
              <a:rPr sz="2800" dirty="0">
                <a:latin typeface="Calibri"/>
                <a:cs typeface="Calibri"/>
              </a:rPr>
              <a:t>(16:9</a:t>
            </a:r>
            <a:r>
              <a:rPr sz="2800" spc="-40" dirty="0">
                <a:latin typeface="Calibri"/>
                <a:cs typeface="Calibri"/>
              </a:rPr>
              <a:t> </a:t>
            </a:r>
            <a:r>
              <a:rPr sz="2800" dirty="0">
                <a:latin typeface="Calibri"/>
                <a:cs typeface="Calibri"/>
              </a:rPr>
              <a:t>aspect</a:t>
            </a:r>
            <a:r>
              <a:rPr sz="2800" spc="-50" dirty="0">
                <a:latin typeface="Calibri"/>
                <a:cs typeface="Calibri"/>
              </a:rPr>
              <a:t> </a:t>
            </a:r>
            <a:r>
              <a:rPr sz="2800" dirty="0">
                <a:latin typeface="Calibri"/>
                <a:cs typeface="Calibri"/>
              </a:rPr>
              <a:t>ratio).</a:t>
            </a:r>
            <a:r>
              <a:rPr sz="2800" spc="-60" dirty="0">
                <a:latin typeface="Calibri"/>
                <a:cs typeface="Calibri"/>
              </a:rPr>
              <a:t> </a:t>
            </a:r>
            <a:r>
              <a:rPr sz="2800" dirty="0">
                <a:latin typeface="Calibri"/>
                <a:cs typeface="Calibri"/>
              </a:rPr>
              <a:t>HD</a:t>
            </a:r>
            <a:r>
              <a:rPr sz="2800" spc="-50" dirty="0">
                <a:latin typeface="Calibri"/>
                <a:cs typeface="Calibri"/>
              </a:rPr>
              <a:t> </a:t>
            </a:r>
            <a:r>
              <a:rPr sz="2800" dirty="0">
                <a:latin typeface="Calibri"/>
                <a:cs typeface="Calibri"/>
              </a:rPr>
              <a:t>video</a:t>
            </a:r>
            <a:r>
              <a:rPr sz="2800" spc="-55" dirty="0">
                <a:latin typeface="Calibri"/>
                <a:cs typeface="Calibri"/>
              </a:rPr>
              <a:t> </a:t>
            </a:r>
            <a:r>
              <a:rPr sz="2800" spc="-25" dirty="0">
                <a:latin typeface="Calibri"/>
                <a:cs typeface="Calibri"/>
              </a:rPr>
              <a:t>is 	</a:t>
            </a:r>
            <a:r>
              <a:rPr sz="2800" dirty="0">
                <a:latin typeface="Calibri"/>
                <a:cs typeface="Calibri"/>
              </a:rPr>
              <a:t>usually</a:t>
            </a:r>
            <a:r>
              <a:rPr sz="2800" spc="-30" dirty="0">
                <a:latin typeface="Calibri"/>
                <a:cs typeface="Calibri"/>
              </a:rPr>
              <a:t> </a:t>
            </a:r>
            <a:r>
              <a:rPr sz="2800" spc="-20" dirty="0">
                <a:latin typeface="Calibri"/>
                <a:cs typeface="Calibri"/>
              </a:rPr>
              <a:t>formatted</a:t>
            </a:r>
            <a:r>
              <a:rPr sz="2800" spc="-60" dirty="0">
                <a:latin typeface="Calibri"/>
                <a:cs typeface="Calibri"/>
              </a:rPr>
              <a:t> </a:t>
            </a:r>
            <a:r>
              <a:rPr sz="2800" dirty="0">
                <a:latin typeface="Calibri"/>
                <a:cs typeface="Calibri"/>
              </a:rPr>
              <a:t>at</a:t>
            </a:r>
            <a:r>
              <a:rPr sz="2800" spc="-65" dirty="0">
                <a:latin typeface="Calibri"/>
                <a:cs typeface="Calibri"/>
              </a:rPr>
              <a:t> </a:t>
            </a:r>
            <a:r>
              <a:rPr sz="2800" dirty="0">
                <a:latin typeface="Calibri"/>
                <a:cs typeface="Calibri"/>
              </a:rPr>
              <a:t>720p</a:t>
            </a:r>
            <a:r>
              <a:rPr sz="2800" spc="-30" dirty="0">
                <a:latin typeface="Calibri"/>
                <a:cs typeface="Calibri"/>
              </a:rPr>
              <a:t> </a:t>
            </a:r>
            <a:r>
              <a:rPr sz="2800" dirty="0">
                <a:latin typeface="Calibri"/>
                <a:cs typeface="Calibri"/>
              </a:rPr>
              <a:t>(1280</a:t>
            </a:r>
            <a:r>
              <a:rPr sz="2800" spc="-25" dirty="0">
                <a:latin typeface="Calibri"/>
                <a:cs typeface="Calibri"/>
              </a:rPr>
              <a:t> </a:t>
            </a:r>
            <a:r>
              <a:rPr sz="2800" dirty="0">
                <a:latin typeface="Calibri"/>
                <a:cs typeface="Calibri"/>
              </a:rPr>
              <a:t>x</a:t>
            </a:r>
            <a:r>
              <a:rPr sz="2800" spc="-60" dirty="0">
                <a:latin typeface="Calibri"/>
                <a:cs typeface="Calibri"/>
              </a:rPr>
              <a:t> </a:t>
            </a:r>
            <a:r>
              <a:rPr sz="2800" dirty="0">
                <a:latin typeface="Calibri"/>
                <a:cs typeface="Calibri"/>
              </a:rPr>
              <a:t>720</a:t>
            </a:r>
            <a:r>
              <a:rPr sz="2800" spc="-5" dirty="0">
                <a:latin typeface="Calibri"/>
                <a:cs typeface="Calibri"/>
              </a:rPr>
              <a:t> </a:t>
            </a:r>
            <a:r>
              <a:rPr sz="2800" dirty="0">
                <a:latin typeface="Calibri"/>
                <a:cs typeface="Calibri"/>
              </a:rPr>
              <a:t>px)</a:t>
            </a:r>
            <a:r>
              <a:rPr sz="2800" spc="-40" dirty="0">
                <a:latin typeface="Calibri"/>
                <a:cs typeface="Calibri"/>
              </a:rPr>
              <a:t> </a:t>
            </a:r>
            <a:r>
              <a:rPr sz="2800" dirty="0">
                <a:latin typeface="Calibri"/>
                <a:cs typeface="Calibri"/>
              </a:rPr>
              <a:t>or</a:t>
            </a:r>
            <a:r>
              <a:rPr sz="2800" spc="-60" dirty="0">
                <a:latin typeface="Calibri"/>
                <a:cs typeface="Calibri"/>
              </a:rPr>
              <a:t> </a:t>
            </a:r>
            <a:r>
              <a:rPr sz="2800" dirty="0">
                <a:latin typeface="Calibri"/>
                <a:cs typeface="Calibri"/>
              </a:rPr>
              <a:t>1080p</a:t>
            </a:r>
            <a:r>
              <a:rPr sz="2800" spc="-20" dirty="0">
                <a:latin typeface="Calibri"/>
                <a:cs typeface="Calibri"/>
              </a:rPr>
              <a:t> </a:t>
            </a:r>
            <a:r>
              <a:rPr sz="2800" dirty="0">
                <a:latin typeface="Calibri"/>
                <a:cs typeface="Calibri"/>
              </a:rPr>
              <a:t>(1920</a:t>
            </a:r>
            <a:r>
              <a:rPr sz="2800" spc="-25" dirty="0">
                <a:latin typeface="Calibri"/>
                <a:cs typeface="Calibri"/>
              </a:rPr>
              <a:t> </a:t>
            </a:r>
            <a:r>
              <a:rPr sz="2800" dirty="0">
                <a:latin typeface="Calibri"/>
                <a:cs typeface="Calibri"/>
              </a:rPr>
              <a:t>x</a:t>
            </a:r>
            <a:r>
              <a:rPr sz="2800" spc="-45" dirty="0">
                <a:latin typeface="Calibri"/>
                <a:cs typeface="Calibri"/>
              </a:rPr>
              <a:t> </a:t>
            </a:r>
            <a:r>
              <a:rPr sz="2800" dirty="0">
                <a:latin typeface="Calibri"/>
                <a:cs typeface="Calibri"/>
              </a:rPr>
              <a:t>1080</a:t>
            </a:r>
            <a:r>
              <a:rPr sz="2800" spc="-10" dirty="0">
                <a:latin typeface="Calibri"/>
                <a:cs typeface="Calibri"/>
              </a:rPr>
              <a:t> </a:t>
            </a:r>
            <a:r>
              <a:rPr sz="2800" spc="-25" dirty="0">
                <a:latin typeface="Calibri"/>
                <a:cs typeface="Calibri"/>
              </a:rPr>
              <a:t>px)</a:t>
            </a:r>
            <a:endParaRPr sz="2800">
              <a:latin typeface="Calibri"/>
              <a:cs typeface="Calibri"/>
            </a:endParaRPr>
          </a:p>
        </p:txBody>
      </p:sp>
      <p:sp>
        <p:nvSpPr>
          <p:cNvPr id="4" name="Footer Placeholder 3">
            <a:extLst>
              <a:ext uri="{FF2B5EF4-FFF2-40B4-BE49-F238E27FC236}">
                <a16:creationId xmlns:a16="http://schemas.microsoft.com/office/drawing/2014/main" id="{37709842-468E-468D-871D-C7582271ACC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421544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0150" y="1003808"/>
            <a:ext cx="10360025" cy="3140710"/>
          </a:xfrm>
          <a:prstGeom prst="rect">
            <a:avLst/>
          </a:prstGeom>
        </p:spPr>
        <p:txBody>
          <a:bodyPr vert="horz" wrap="square" lIns="0" tIns="54610" rIns="0" bIns="0" rtlCol="0">
            <a:spAutoFit/>
          </a:bodyPr>
          <a:lstStyle/>
          <a:p>
            <a:pPr marL="12700" marR="5080" algn="just">
              <a:lnSpc>
                <a:spcPct val="90000"/>
              </a:lnSpc>
              <a:spcBef>
                <a:spcPts val="430"/>
              </a:spcBef>
            </a:pPr>
            <a:r>
              <a:rPr sz="2800" b="1" dirty="0">
                <a:latin typeface="Calibri"/>
                <a:cs typeface="Calibri"/>
              </a:rPr>
              <a:t>Sample</a:t>
            </a:r>
            <a:r>
              <a:rPr sz="2800" b="1" spc="-50" dirty="0">
                <a:latin typeface="Calibri"/>
                <a:cs typeface="Calibri"/>
              </a:rPr>
              <a:t> </a:t>
            </a:r>
            <a:r>
              <a:rPr sz="2800" b="1" dirty="0">
                <a:latin typeface="Calibri"/>
                <a:cs typeface="Calibri"/>
              </a:rPr>
              <a:t>rate:</a:t>
            </a:r>
            <a:r>
              <a:rPr sz="2800" b="1" spc="-50" dirty="0">
                <a:latin typeface="Calibri"/>
                <a:cs typeface="Calibri"/>
              </a:rPr>
              <a:t> </a:t>
            </a:r>
            <a:r>
              <a:rPr sz="2800" dirty="0">
                <a:latin typeface="Calibri"/>
                <a:cs typeface="Calibri"/>
              </a:rPr>
              <a:t>Sample</a:t>
            </a:r>
            <a:r>
              <a:rPr sz="2800" spc="-50" dirty="0">
                <a:latin typeface="Calibri"/>
                <a:cs typeface="Calibri"/>
              </a:rPr>
              <a:t> </a:t>
            </a:r>
            <a:r>
              <a:rPr sz="2800" dirty="0">
                <a:latin typeface="Calibri"/>
                <a:cs typeface="Calibri"/>
              </a:rPr>
              <a:t>rate</a:t>
            </a:r>
            <a:r>
              <a:rPr sz="2800" spc="-45" dirty="0">
                <a:latin typeface="Calibri"/>
                <a:cs typeface="Calibri"/>
              </a:rPr>
              <a:t> </a:t>
            </a:r>
            <a:r>
              <a:rPr sz="2800" spc="-10" dirty="0">
                <a:latin typeface="Calibri"/>
                <a:cs typeface="Calibri"/>
              </a:rPr>
              <a:t>indicates</a:t>
            </a:r>
            <a:r>
              <a:rPr sz="2800" spc="-50" dirty="0">
                <a:latin typeface="Calibri"/>
                <a:cs typeface="Calibri"/>
              </a:rPr>
              <a:t> </a:t>
            </a:r>
            <a:r>
              <a:rPr sz="2800" dirty="0">
                <a:latin typeface="Calibri"/>
                <a:cs typeface="Calibri"/>
              </a:rPr>
              <a:t>the</a:t>
            </a:r>
            <a:r>
              <a:rPr sz="2800" spc="-50" dirty="0">
                <a:latin typeface="Calibri"/>
                <a:cs typeface="Calibri"/>
              </a:rPr>
              <a:t> </a:t>
            </a:r>
            <a:r>
              <a:rPr sz="2800" dirty="0">
                <a:latin typeface="Calibri"/>
                <a:cs typeface="Calibri"/>
              </a:rPr>
              <a:t>number</a:t>
            </a:r>
            <a:r>
              <a:rPr sz="2800" spc="-60" dirty="0">
                <a:latin typeface="Calibri"/>
                <a:cs typeface="Calibri"/>
              </a:rPr>
              <a:t> </a:t>
            </a:r>
            <a:r>
              <a:rPr sz="2800" dirty="0">
                <a:latin typeface="Calibri"/>
                <a:cs typeface="Calibri"/>
              </a:rPr>
              <a:t>of</a:t>
            </a:r>
            <a:r>
              <a:rPr sz="2800" spc="-40" dirty="0">
                <a:latin typeface="Calibri"/>
                <a:cs typeface="Calibri"/>
              </a:rPr>
              <a:t> </a:t>
            </a:r>
            <a:r>
              <a:rPr sz="2800" dirty="0">
                <a:latin typeface="Calibri"/>
                <a:cs typeface="Calibri"/>
              </a:rPr>
              <a:t>digital</a:t>
            </a:r>
            <a:r>
              <a:rPr sz="2800" spc="-50" dirty="0">
                <a:latin typeface="Calibri"/>
                <a:cs typeface="Calibri"/>
              </a:rPr>
              <a:t> </a:t>
            </a:r>
            <a:r>
              <a:rPr sz="2800" dirty="0">
                <a:latin typeface="Calibri"/>
                <a:cs typeface="Calibri"/>
              </a:rPr>
              <a:t>samples</a:t>
            </a:r>
            <a:r>
              <a:rPr sz="2800" spc="-50" dirty="0">
                <a:latin typeface="Calibri"/>
                <a:cs typeface="Calibri"/>
              </a:rPr>
              <a:t> </a:t>
            </a:r>
            <a:r>
              <a:rPr sz="2800" spc="-10" dirty="0">
                <a:latin typeface="Calibri"/>
                <a:cs typeface="Calibri"/>
              </a:rPr>
              <a:t>taken </a:t>
            </a:r>
            <a:r>
              <a:rPr sz="2800" dirty="0">
                <a:latin typeface="Calibri"/>
                <a:cs typeface="Calibri"/>
              </a:rPr>
              <a:t>of</a:t>
            </a:r>
            <a:r>
              <a:rPr sz="2800" spc="484" dirty="0">
                <a:latin typeface="Calibri"/>
                <a:cs typeface="Calibri"/>
              </a:rPr>
              <a:t> </a:t>
            </a:r>
            <a:r>
              <a:rPr sz="2800" dirty="0">
                <a:latin typeface="Calibri"/>
                <a:cs typeface="Calibri"/>
              </a:rPr>
              <a:t>an</a:t>
            </a:r>
            <a:r>
              <a:rPr sz="2800" spc="490" dirty="0">
                <a:latin typeface="Calibri"/>
                <a:cs typeface="Calibri"/>
              </a:rPr>
              <a:t> </a:t>
            </a:r>
            <a:r>
              <a:rPr sz="2800" dirty="0">
                <a:latin typeface="Calibri"/>
                <a:cs typeface="Calibri"/>
              </a:rPr>
              <a:t>audio</a:t>
            </a:r>
            <a:r>
              <a:rPr sz="2800" spc="490" dirty="0">
                <a:latin typeface="Calibri"/>
                <a:cs typeface="Calibri"/>
              </a:rPr>
              <a:t> </a:t>
            </a:r>
            <a:r>
              <a:rPr sz="2800" dirty="0">
                <a:latin typeface="Calibri"/>
                <a:cs typeface="Calibri"/>
              </a:rPr>
              <a:t>signal</a:t>
            </a:r>
            <a:r>
              <a:rPr sz="2800" spc="484" dirty="0">
                <a:latin typeface="Calibri"/>
                <a:cs typeface="Calibri"/>
              </a:rPr>
              <a:t> </a:t>
            </a:r>
            <a:r>
              <a:rPr sz="2800" dirty="0">
                <a:latin typeface="Calibri"/>
                <a:cs typeface="Calibri"/>
              </a:rPr>
              <a:t>each</a:t>
            </a:r>
            <a:r>
              <a:rPr sz="2800" spc="490" dirty="0">
                <a:latin typeface="Calibri"/>
                <a:cs typeface="Calibri"/>
              </a:rPr>
              <a:t> </a:t>
            </a:r>
            <a:r>
              <a:rPr sz="2800" dirty="0">
                <a:latin typeface="Calibri"/>
                <a:cs typeface="Calibri"/>
              </a:rPr>
              <a:t>second.</a:t>
            </a:r>
            <a:r>
              <a:rPr sz="2800" spc="490" dirty="0">
                <a:latin typeface="Calibri"/>
                <a:cs typeface="Calibri"/>
              </a:rPr>
              <a:t> </a:t>
            </a:r>
            <a:r>
              <a:rPr sz="2800" dirty="0">
                <a:latin typeface="Calibri"/>
                <a:cs typeface="Calibri"/>
              </a:rPr>
              <a:t>This</a:t>
            </a:r>
            <a:r>
              <a:rPr sz="2800" spc="490" dirty="0">
                <a:latin typeface="Calibri"/>
                <a:cs typeface="Calibri"/>
              </a:rPr>
              <a:t> </a:t>
            </a:r>
            <a:r>
              <a:rPr sz="2800" dirty="0">
                <a:latin typeface="Calibri"/>
                <a:cs typeface="Calibri"/>
              </a:rPr>
              <a:t>rate</a:t>
            </a:r>
            <a:r>
              <a:rPr sz="2800" spc="480" dirty="0">
                <a:latin typeface="Calibri"/>
                <a:cs typeface="Calibri"/>
              </a:rPr>
              <a:t> </a:t>
            </a:r>
            <a:r>
              <a:rPr sz="2800" dirty="0">
                <a:latin typeface="Calibri"/>
                <a:cs typeface="Calibri"/>
              </a:rPr>
              <a:t>determines</a:t>
            </a:r>
            <a:r>
              <a:rPr sz="2800" spc="495" dirty="0">
                <a:latin typeface="Calibri"/>
                <a:cs typeface="Calibri"/>
              </a:rPr>
              <a:t> </a:t>
            </a:r>
            <a:r>
              <a:rPr sz="2800" dirty="0">
                <a:latin typeface="Calibri"/>
                <a:cs typeface="Calibri"/>
              </a:rPr>
              <a:t>the</a:t>
            </a:r>
            <a:r>
              <a:rPr sz="2800" spc="490" dirty="0">
                <a:latin typeface="Calibri"/>
                <a:cs typeface="Calibri"/>
              </a:rPr>
              <a:t> </a:t>
            </a:r>
            <a:r>
              <a:rPr sz="2800" spc="-10" dirty="0">
                <a:latin typeface="Calibri"/>
                <a:cs typeface="Calibri"/>
              </a:rPr>
              <a:t>frequency </a:t>
            </a:r>
            <a:r>
              <a:rPr sz="2800" dirty="0">
                <a:latin typeface="Calibri"/>
                <a:cs typeface="Calibri"/>
              </a:rPr>
              <a:t>range</a:t>
            </a:r>
            <a:r>
              <a:rPr sz="2800" spc="45" dirty="0">
                <a:latin typeface="Calibri"/>
                <a:cs typeface="Calibri"/>
              </a:rPr>
              <a:t> </a:t>
            </a:r>
            <a:r>
              <a:rPr sz="2800" dirty="0">
                <a:latin typeface="Calibri"/>
                <a:cs typeface="Calibri"/>
              </a:rPr>
              <a:t>of</a:t>
            </a:r>
            <a:r>
              <a:rPr sz="2800" spc="55" dirty="0">
                <a:latin typeface="Calibri"/>
                <a:cs typeface="Calibri"/>
              </a:rPr>
              <a:t> </a:t>
            </a:r>
            <a:r>
              <a:rPr sz="2800" dirty="0">
                <a:latin typeface="Calibri"/>
                <a:cs typeface="Calibri"/>
              </a:rPr>
              <a:t>an</a:t>
            </a:r>
            <a:r>
              <a:rPr sz="2800" spc="45" dirty="0">
                <a:latin typeface="Calibri"/>
                <a:cs typeface="Calibri"/>
              </a:rPr>
              <a:t> </a:t>
            </a:r>
            <a:r>
              <a:rPr sz="2800" dirty="0">
                <a:latin typeface="Calibri"/>
                <a:cs typeface="Calibri"/>
              </a:rPr>
              <a:t>audio</a:t>
            </a:r>
            <a:r>
              <a:rPr sz="2800" spc="55" dirty="0">
                <a:latin typeface="Calibri"/>
                <a:cs typeface="Calibri"/>
              </a:rPr>
              <a:t> </a:t>
            </a:r>
            <a:r>
              <a:rPr sz="2800" dirty="0">
                <a:latin typeface="Calibri"/>
                <a:cs typeface="Calibri"/>
              </a:rPr>
              <a:t>file.</a:t>
            </a:r>
            <a:r>
              <a:rPr sz="2800" spc="50" dirty="0">
                <a:latin typeface="Calibri"/>
                <a:cs typeface="Calibri"/>
              </a:rPr>
              <a:t> </a:t>
            </a:r>
            <a:r>
              <a:rPr sz="2800" dirty="0">
                <a:latin typeface="Calibri"/>
                <a:cs typeface="Calibri"/>
              </a:rPr>
              <a:t>The</a:t>
            </a:r>
            <a:r>
              <a:rPr sz="2800" spc="50" dirty="0">
                <a:latin typeface="Calibri"/>
                <a:cs typeface="Calibri"/>
              </a:rPr>
              <a:t> </a:t>
            </a:r>
            <a:r>
              <a:rPr sz="2800" dirty="0">
                <a:latin typeface="Calibri"/>
                <a:cs typeface="Calibri"/>
              </a:rPr>
              <a:t>higher</a:t>
            </a:r>
            <a:r>
              <a:rPr sz="2800" spc="40" dirty="0">
                <a:latin typeface="Calibri"/>
                <a:cs typeface="Calibri"/>
              </a:rPr>
              <a:t> </a:t>
            </a:r>
            <a:r>
              <a:rPr sz="2800" dirty="0">
                <a:latin typeface="Calibri"/>
                <a:cs typeface="Calibri"/>
              </a:rPr>
              <a:t>the</a:t>
            </a:r>
            <a:r>
              <a:rPr sz="2800" spc="50" dirty="0">
                <a:latin typeface="Calibri"/>
                <a:cs typeface="Calibri"/>
              </a:rPr>
              <a:t> </a:t>
            </a:r>
            <a:r>
              <a:rPr sz="2800" dirty="0">
                <a:latin typeface="Calibri"/>
                <a:cs typeface="Calibri"/>
              </a:rPr>
              <a:t>sample</a:t>
            </a:r>
            <a:r>
              <a:rPr sz="2800" spc="60" dirty="0">
                <a:latin typeface="Calibri"/>
                <a:cs typeface="Calibri"/>
              </a:rPr>
              <a:t> </a:t>
            </a:r>
            <a:r>
              <a:rPr sz="2800" dirty="0">
                <a:latin typeface="Calibri"/>
                <a:cs typeface="Calibri"/>
              </a:rPr>
              <a:t>rate,</a:t>
            </a:r>
            <a:r>
              <a:rPr sz="2800" spc="35"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closer</a:t>
            </a:r>
            <a:r>
              <a:rPr sz="2800" spc="55" dirty="0">
                <a:latin typeface="Calibri"/>
                <a:cs typeface="Calibri"/>
              </a:rPr>
              <a:t> </a:t>
            </a:r>
            <a:r>
              <a:rPr sz="2800" dirty="0">
                <a:latin typeface="Calibri"/>
                <a:cs typeface="Calibri"/>
              </a:rPr>
              <a:t>the</a:t>
            </a:r>
            <a:r>
              <a:rPr sz="2800" spc="45" dirty="0">
                <a:latin typeface="Calibri"/>
                <a:cs typeface="Calibri"/>
              </a:rPr>
              <a:t> </a:t>
            </a:r>
            <a:r>
              <a:rPr sz="2800" spc="-10" dirty="0">
                <a:latin typeface="Calibri"/>
                <a:cs typeface="Calibri"/>
              </a:rPr>
              <a:t>shape </a:t>
            </a:r>
            <a:r>
              <a:rPr sz="2800" dirty="0">
                <a:latin typeface="Calibri"/>
                <a:cs typeface="Calibri"/>
              </a:rPr>
              <a:t>of</a:t>
            </a:r>
            <a:r>
              <a:rPr sz="2800" spc="55" dirty="0">
                <a:latin typeface="Calibri"/>
                <a:cs typeface="Calibri"/>
              </a:rPr>
              <a:t> </a:t>
            </a:r>
            <a:r>
              <a:rPr sz="2800" dirty="0">
                <a:latin typeface="Calibri"/>
                <a:cs typeface="Calibri"/>
              </a:rPr>
              <a:t>the</a:t>
            </a:r>
            <a:r>
              <a:rPr sz="2800" spc="65" dirty="0">
                <a:latin typeface="Calibri"/>
                <a:cs typeface="Calibri"/>
              </a:rPr>
              <a:t> </a:t>
            </a:r>
            <a:r>
              <a:rPr sz="2800" dirty="0">
                <a:latin typeface="Calibri"/>
                <a:cs typeface="Calibri"/>
              </a:rPr>
              <a:t>digital</a:t>
            </a:r>
            <a:r>
              <a:rPr sz="2800" spc="60" dirty="0">
                <a:latin typeface="Calibri"/>
                <a:cs typeface="Calibri"/>
              </a:rPr>
              <a:t> </a:t>
            </a:r>
            <a:r>
              <a:rPr sz="2800" dirty="0">
                <a:latin typeface="Calibri"/>
                <a:cs typeface="Calibri"/>
              </a:rPr>
              <a:t>waveform</a:t>
            </a:r>
            <a:r>
              <a:rPr sz="2800" spc="50" dirty="0">
                <a:latin typeface="Calibri"/>
                <a:cs typeface="Calibri"/>
              </a:rPr>
              <a:t> </a:t>
            </a:r>
            <a:r>
              <a:rPr sz="2800" dirty="0">
                <a:latin typeface="Calibri"/>
                <a:cs typeface="Calibri"/>
              </a:rPr>
              <a:t>is</a:t>
            </a:r>
            <a:r>
              <a:rPr sz="2800" spc="60" dirty="0">
                <a:latin typeface="Calibri"/>
                <a:cs typeface="Calibri"/>
              </a:rPr>
              <a:t> </a:t>
            </a:r>
            <a:r>
              <a:rPr sz="2800" dirty="0">
                <a:latin typeface="Calibri"/>
                <a:cs typeface="Calibri"/>
              </a:rPr>
              <a:t>to</a:t>
            </a:r>
            <a:r>
              <a:rPr sz="2800" spc="70" dirty="0">
                <a:latin typeface="Calibri"/>
                <a:cs typeface="Calibri"/>
              </a:rPr>
              <a:t> </a:t>
            </a:r>
            <a:r>
              <a:rPr sz="2800" dirty="0">
                <a:latin typeface="Calibri"/>
                <a:cs typeface="Calibri"/>
              </a:rPr>
              <a:t>that</a:t>
            </a:r>
            <a:r>
              <a:rPr sz="2800" spc="65" dirty="0">
                <a:latin typeface="Calibri"/>
                <a:cs typeface="Calibri"/>
              </a:rPr>
              <a:t> </a:t>
            </a:r>
            <a:r>
              <a:rPr sz="2800" dirty="0">
                <a:latin typeface="Calibri"/>
                <a:cs typeface="Calibri"/>
              </a:rPr>
              <a:t>of</a:t>
            </a:r>
            <a:r>
              <a:rPr sz="2800" spc="55" dirty="0">
                <a:latin typeface="Calibri"/>
                <a:cs typeface="Calibri"/>
              </a:rPr>
              <a:t> </a:t>
            </a:r>
            <a:r>
              <a:rPr sz="2800" dirty="0">
                <a:latin typeface="Calibri"/>
                <a:cs typeface="Calibri"/>
              </a:rPr>
              <a:t>the</a:t>
            </a:r>
            <a:r>
              <a:rPr sz="2800" spc="55" dirty="0">
                <a:latin typeface="Calibri"/>
                <a:cs typeface="Calibri"/>
              </a:rPr>
              <a:t> </a:t>
            </a:r>
            <a:r>
              <a:rPr sz="2800" dirty="0">
                <a:latin typeface="Calibri"/>
                <a:cs typeface="Calibri"/>
              </a:rPr>
              <a:t>original</a:t>
            </a:r>
            <a:r>
              <a:rPr sz="2800" spc="50" dirty="0">
                <a:latin typeface="Calibri"/>
                <a:cs typeface="Calibri"/>
              </a:rPr>
              <a:t> </a:t>
            </a:r>
            <a:r>
              <a:rPr sz="2800" dirty="0">
                <a:latin typeface="Calibri"/>
                <a:cs typeface="Calibri"/>
              </a:rPr>
              <a:t>analog</a:t>
            </a:r>
            <a:r>
              <a:rPr sz="2800" spc="65" dirty="0">
                <a:latin typeface="Calibri"/>
                <a:cs typeface="Calibri"/>
              </a:rPr>
              <a:t> </a:t>
            </a:r>
            <a:r>
              <a:rPr sz="2800" dirty="0">
                <a:latin typeface="Calibri"/>
                <a:cs typeface="Calibri"/>
              </a:rPr>
              <a:t>waveform.</a:t>
            </a:r>
            <a:r>
              <a:rPr sz="2800" spc="70" dirty="0">
                <a:latin typeface="Calibri"/>
                <a:cs typeface="Calibri"/>
              </a:rPr>
              <a:t> </a:t>
            </a:r>
            <a:r>
              <a:rPr sz="2800" spc="-25" dirty="0">
                <a:latin typeface="Calibri"/>
                <a:cs typeface="Calibri"/>
              </a:rPr>
              <a:t>Low </a:t>
            </a:r>
            <a:r>
              <a:rPr sz="2800" dirty="0">
                <a:latin typeface="Calibri"/>
                <a:cs typeface="Calibri"/>
              </a:rPr>
              <a:t>sample</a:t>
            </a:r>
            <a:r>
              <a:rPr sz="2800" spc="-45" dirty="0">
                <a:latin typeface="Calibri"/>
                <a:cs typeface="Calibri"/>
              </a:rPr>
              <a:t> </a:t>
            </a:r>
            <a:r>
              <a:rPr sz="2800" dirty="0">
                <a:latin typeface="Calibri"/>
                <a:cs typeface="Calibri"/>
              </a:rPr>
              <a:t>rates</a:t>
            </a:r>
            <a:r>
              <a:rPr sz="2800" spc="-45" dirty="0">
                <a:latin typeface="Calibri"/>
                <a:cs typeface="Calibri"/>
              </a:rPr>
              <a:t> </a:t>
            </a:r>
            <a:r>
              <a:rPr sz="2800" dirty="0">
                <a:latin typeface="Calibri"/>
                <a:cs typeface="Calibri"/>
              </a:rPr>
              <a:t>limit</a:t>
            </a:r>
            <a:r>
              <a:rPr sz="2800" spc="-35" dirty="0">
                <a:latin typeface="Calibri"/>
                <a:cs typeface="Calibri"/>
              </a:rPr>
              <a:t> </a:t>
            </a:r>
            <a:r>
              <a:rPr sz="2800" dirty="0">
                <a:latin typeface="Calibri"/>
                <a:cs typeface="Calibri"/>
              </a:rPr>
              <a:t>the</a:t>
            </a:r>
            <a:r>
              <a:rPr sz="2800" spc="-35" dirty="0">
                <a:latin typeface="Calibri"/>
                <a:cs typeface="Calibri"/>
              </a:rPr>
              <a:t> </a:t>
            </a:r>
            <a:r>
              <a:rPr sz="2800" dirty="0">
                <a:latin typeface="Calibri"/>
                <a:cs typeface="Calibri"/>
              </a:rPr>
              <a:t>range</a:t>
            </a:r>
            <a:r>
              <a:rPr sz="2800" spc="-45" dirty="0">
                <a:latin typeface="Calibri"/>
                <a:cs typeface="Calibri"/>
              </a:rPr>
              <a:t> </a:t>
            </a:r>
            <a:r>
              <a:rPr sz="2800" dirty="0">
                <a:latin typeface="Calibri"/>
                <a:cs typeface="Calibri"/>
              </a:rPr>
              <a:t>of</a:t>
            </a:r>
            <a:r>
              <a:rPr sz="2800" spc="-45" dirty="0">
                <a:latin typeface="Calibri"/>
                <a:cs typeface="Calibri"/>
              </a:rPr>
              <a:t> </a:t>
            </a:r>
            <a:r>
              <a:rPr sz="2800" dirty="0">
                <a:latin typeface="Calibri"/>
                <a:cs typeface="Calibri"/>
              </a:rPr>
              <a:t>frequencies</a:t>
            </a:r>
            <a:r>
              <a:rPr sz="2800" spc="-45" dirty="0">
                <a:latin typeface="Calibri"/>
                <a:cs typeface="Calibri"/>
              </a:rPr>
              <a:t> </a:t>
            </a:r>
            <a:r>
              <a:rPr sz="2800" dirty="0">
                <a:latin typeface="Calibri"/>
                <a:cs typeface="Calibri"/>
              </a:rPr>
              <a:t>that</a:t>
            </a:r>
            <a:r>
              <a:rPr sz="2800" spc="-45" dirty="0">
                <a:latin typeface="Calibri"/>
                <a:cs typeface="Calibri"/>
              </a:rPr>
              <a:t> </a:t>
            </a:r>
            <a:r>
              <a:rPr sz="2800" dirty="0">
                <a:latin typeface="Calibri"/>
                <a:cs typeface="Calibri"/>
              </a:rPr>
              <a:t>can</a:t>
            </a:r>
            <a:r>
              <a:rPr sz="2800" spc="-30" dirty="0">
                <a:latin typeface="Calibri"/>
                <a:cs typeface="Calibri"/>
              </a:rPr>
              <a:t> </a:t>
            </a:r>
            <a:r>
              <a:rPr sz="2800" dirty="0">
                <a:latin typeface="Calibri"/>
                <a:cs typeface="Calibri"/>
              </a:rPr>
              <a:t>be</a:t>
            </a:r>
            <a:r>
              <a:rPr sz="2800" spc="-45" dirty="0">
                <a:latin typeface="Calibri"/>
                <a:cs typeface="Calibri"/>
              </a:rPr>
              <a:t> </a:t>
            </a:r>
            <a:r>
              <a:rPr sz="2800" spc="-10" dirty="0">
                <a:latin typeface="Calibri"/>
                <a:cs typeface="Calibri"/>
              </a:rPr>
              <a:t>recorded,</a:t>
            </a:r>
            <a:r>
              <a:rPr sz="2800" spc="-45" dirty="0">
                <a:latin typeface="Calibri"/>
                <a:cs typeface="Calibri"/>
              </a:rPr>
              <a:t> </a:t>
            </a:r>
            <a:r>
              <a:rPr sz="2800" spc="-10" dirty="0">
                <a:latin typeface="Calibri"/>
                <a:cs typeface="Calibri"/>
              </a:rPr>
              <a:t>which </a:t>
            </a:r>
            <a:r>
              <a:rPr sz="2800" dirty="0">
                <a:latin typeface="Calibri"/>
                <a:cs typeface="Calibri"/>
              </a:rPr>
              <a:t>can</a:t>
            </a:r>
            <a:r>
              <a:rPr sz="2800" spc="10" dirty="0">
                <a:latin typeface="Calibri"/>
                <a:cs typeface="Calibri"/>
              </a:rPr>
              <a:t> </a:t>
            </a:r>
            <a:r>
              <a:rPr sz="2800" dirty="0">
                <a:latin typeface="Calibri"/>
                <a:cs typeface="Calibri"/>
              </a:rPr>
              <a:t>result</a:t>
            </a:r>
            <a:r>
              <a:rPr sz="2800" spc="20" dirty="0">
                <a:latin typeface="Calibri"/>
                <a:cs typeface="Calibri"/>
              </a:rPr>
              <a:t> </a:t>
            </a:r>
            <a:r>
              <a:rPr sz="2800" dirty="0">
                <a:latin typeface="Calibri"/>
                <a:cs typeface="Calibri"/>
              </a:rPr>
              <a:t>in</a:t>
            </a:r>
            <a:r>
              <a:rPr sz="2800" spc="10" dirty="0">
                <a:latin typeface="Calibri"/>
                <a:cs typeface="Calibri"/>
              </a:rPr>
              <a:t> </a:t>
            </a:r>
            <a:r>
              <a:rPr sz="2800" dirty="0">
                <a:latin typeface="Calibri"/>
                <a:cs typeface="Calibri"/>
              </a:rPr>
              <a:t>a</a:t>
            </a:r>
            <a:r>
              <a:rPr sz="2800" spc="15" dirty="0">
                <a:latin typeface="Calibri"/>
                <a:cs typeface="Calibri"/>
              </a:rPr>
              <a:t> </a:t>
            </a:r>
            <a:r>
              <a:rPr sz="2800" dirty="0">
                <a:latin typeface="Calibri"/>
                <a:cs typeface="Calibri"/>
              </a:rPr>
              <a:t>recording that</a:t>
            </a:r>
            <a:r>
              <a:rPr sz="2800" spc="15" dirty="0">
                <a:latin typeface="Calibri"/>
                <a:cs typeface="Calibri"/>
              </a:rPr>
              <a:t> </a:t>
            </a:r>
            <a:r>
              <a:rPr sz="2800" dirty="0">
                <a:latin typeface="Calibri"/>
                <a:cs typeface="Calibri"/>
              </a:rPr>
              <a:t>poorly</a:t>
            </a:r>
            <a:r>
              <a:rPr sz="2800" spc="5" dirty="0">
                <a:latin typeface="Calibri"/>
                <a:cs typeface="Calibri"/>
              </a:rPr>
              <a:t> </a:t>
            </a:r>
            <a:r>
              <a:rPr sz="2800" dirty="0">
                <a:latin typeface="Calibri"/>
                <a:cs typeface="Calibri"/>
              </a:rPr>
              <a:t>represents</a:t>
            </a:r>
            <a:r>
              <a:rPr sz="2800" spc="20" dirty="0">
                <a:latin typeface="Calibri"/>
                <a:cs typeface="Calibri"/>
              </a:rPr>
              <a:t> </a:t>
            </a:r>
            <a:r>
              <a:rPr sz="2800" dirty="0">
                <a:latin typeface="Calibri"/>
                <a:cs typeface="Calibri"/>
              </a:rPr>
              <a:t>the</a:t>
            </a:r>
            <a:r>
              <a:rPr sz="2800" spc="15" dirty="0">
                <a:latin typeface="Calibri"/>
                <a:cs typeface="Calibri"/>
              </a:rPr>
              <a:t> </a:t>
            </a:r>
            <a:r>
              <a:rPr sz="2800" dirty="0">
                <a:latin typeface="Calibri"/>
                <a:cs typeface="Calibri"/>
              </a:rPr>
              <a:t>original</a:t>
            </a:r>
            <a:r>
              <a:rPr sz="2800" spc="15" dirty="0">
                <a:latin typeface="Calibri"/>
                <a:cs typeface="Calibri"/>
              </a:rPr>
              <a:t> </a:t>
            </a:r>
            <a:r>
              <a:rPr sz="2800" dirty="0">
                <a:latin typeface="Calibri"/>
                <a:cs typeface="Calibri"/>
              </a:rPr>
              <a:t>sound.</a:t>
            </a:r>
            <a:r>
              <a:rPr sz="2800" spc="10" dirty="0">
                <a:latin typeface="Calibri"/>
                <a:cs typeface="Calibri"/>
              </a:rPr>
              <a:t> </a:t>
            </a:r>
            <a:r>
              <a:rPr sz="2800" spc="-25" dirty="0">
                <a:latin typeface="Calibri"/>
                <a:cs typeface="Calibri"/>
              </a:rPr>
              <a:t>Two </a:t>
            </a:r>
            <a:r>
              <a:rPr sz="2800" dirty="0">
                <a:latin typeface="Calibri"/>
                <a:cs typeface="Calibri"/>
              </a:rPr>
              <a:t>sample</a:t>
            </a:r>
            <a:r>
              <a:rPr sz="2800" spc="135" dirty="0">
                <a:latin typeface="Calibri"/>
                <a:cs typeface="Calibri"/>
              </a:rPr>
              <a:t> </a:t>
            </a:r>
            <a:r>
              <a:rPr sz="2800" dirty="0">
                <a:latin typeface="Calibri"/>
                <a:cs typeface="Calibri"/>
              </a:rPr>
              <a:t>rates</a:t>
            </a:r>
            <a:r>
              <a:rPr sz="2800" spc="150" dirty="0">
                <a:latin typeface="Calibri"/>
                <a:cs typeface="Calibri"/>
              </a:rPr>
              <a:t> </a:t>
            </a:r>
            <a:r>
              <a:rPr sz="2800" dirty="0">
                <a:latin typeface="Calibri"/>
                <a:cs typeface="Calibri"/>
              </a:rPr>
              <a:t>A.</a:t>
            </a:r>
            <a:r>
              <a:rPr sz="2800" spc="150" dirty="0">
                <a:latin typeface="Calibri"/>
                <a:cs typeface="Calibri"/>
              </a:rPr>
              <a:t> </a:t>
            </a:r>
            <a:r>
              <a:rPr sz="2800" dirty="0">
                <a:latin typeface="Calibri"/>
                <a:cs typeface="Calibri"/>
              </a:rPr>
              <a:t>Low</a:t>
            </a:r>
            <a:r>
              <a:rPr sz="2800" spc="145" dirty="0">
                <a:latin typeface="Calibri"/>
                <a:cs typeface="Calibri"/>
              </a:rPr>
              <a:t> </a:t>
            </a:r>
            <a:r>
              <a:rPr sz="2800" dirty="0">
                <a:latin typeface="Calibri"/>
                <a:cs typeface="Calibri"/>
              </a:rPr>
              <a:t>sample</a:t>
            </a:r>
            <a:r>
              <a:rPr sz="2800" spc="140" dirty="0">
                <a:latin typeface="Calibri"/>
                <a:cs typeface="Calibri"/>
              </a:rPr>
              <a:t> </a:t>
            </a:r>
            <a:r>
              <a:rPr sz="2800" dirty="0">
                <a:latin typeface="Calibri"/>
                <a:cs typeface="Calibri"/>
              </a:rPr>
              <a:t>rate</a:t>
            </a:r>
            <a:r>
              <a:rPr sz="2800" spc="140" dirty="0">
                <a:latin typeface="Calibri"/>
                <a:cs typeface="Calibri"/>
              </a:rPr>
              <a:t> </a:t>
            </a:r>
            <a:r>
              <a:rPr sz="2800" dirty="0">
                <a:latin typeface="Calibri"/>
                <a:cs typeface="Calibri"/>
              </a:rPr>
              <a:t>that</a:t>
            </a:r>
            <a:r>
              <a:rPr sz="2800" spc="145" dirty="0">
                <a:latin typeface="Calibri"/>
                <a:cs typeface="Calibri"/>
              </a:rPr>
              <a:t> </a:t>
            </a:r>
            <a:r>
              <a:rPr sz="2800" dirty="0">
                <a:latin typeface="Calibri"/>
                <a:cs typeface="Calibri"/>
              </a:rPr>
              <a:t>distorts</a:t>
            </a:r>
            <a:r>
              <a:rPr sz="2800" spc="150" dirty="0">
                <a:latin typeface="Calibri"/>
                <a:cs typeface="Calibri"/>
              </a:rPr>
              <a:t> </a:t>
            </a:r>
            <a:r>
              <a:rPr sz="2800" dirty="0">
                <a:latin typeface="Calibri"/>
                <a:cs typeface="Calibri"/>
              </a:rPr>
              <a:t>the</a:t>
            </a:r>
            <a:r>
              <a:rPr sz="2800" spc="135" dirty="0">
                <a:latin typeface="Calibri"/>
                <a:cs typeface="Calibri"/>
              </a:rPr>
              <a:t> </a:t>
            </a:r>
            <a:r>
              <a:rPr sz="2800" dirty="0">
                <a:latin typeface="Calibri"/>
                <a:cs typeface="Calibri"/>
              </a:rPr>
              <a:t>original</a:t>
            </a:r>
            <a:r>
              <a:rPr sz="2800" spc="140" dirty="0">
                <a:latin typeface="Calibri"/>
                <a:cs typeface="Calibri"/>
              </a:rPr>
              <a:t> </a:t>
            </a:r>
            <a:r>
              <a:rPr sz="2800" dirty="0">
                <a:latin typeface="Calibri"/>
                <a:cs typeface="Calibri"/>
              </a:rPr>
              <a:t>sound</a:t>
            </a:r>
            <a:r>
              <a:rPr sz="2800" spc="145" dirty="0">
                <a:latin typeface="Calibri"/>
                <a:cs typeface="Calibri"/>
              </a:rPr>
              <a:t> </a:t>
            </a:r>
            <a:r>
              <a:rPr sz="2800" spc="-20" dirty="0">
                <a:latin typeface="Calibri"/>
                <a:cs typeface="Calibri"/>
              </a:rPr>
              <a:t>wave</a:t>
            </a:r>
            <a:endParaRPr sz="2800">
              <a:latin typeface="Calibri"/>
              <a:cs typeface="Calibri"/>
            </a:endParaRPr>
          </a:p>
          <a:p>
            <a:pPr marL="12700" algn="just">
              <a:lnSpc>
                <a:spcPts val="3025"/>
              </a:lnSpc>
            </a:pPr>
            <a:r>
              <a:rPr sz="2800" dirty="0">
                <a:latin typeface="Calibri"/>
                <a:cs typeface="Calibri"/>
              </a:rPr>
              <a:t>B.</a:t>
            </a:r>
            <a:r>
              <a:rPr sz="2800" spc="-70" dirty="0">
                <a:latin typeface="Calibri"/>
                <a:cs typeface="Calibri"/>
              </a:rPr>
              <a:t> </a:t>
            </a:r>
            <a:r>
              <a:rPr sz="2800" dirty="0">
                <a:latin typeface="Calibri"/>
                <a:cs typeface="Calibri"/>
              </a:rPr>
              <a:t>High</a:t>
            </a:r>
            <a:r>
              <a:rPr sz="2800" spc="-65" dirty="0">
                <a:latin typeface="Calibri"/>
                <a:cs typeface="Calibri"/>
              </a:rPr>
              <a:t> </a:t>
            </a:r>
            <a:r>
              <a:rPr sz="2800" dirty="0">
                <a:latin typeface="Calibri"/>
                <a:cs typeface="Calibri"/>
              </a:rPr>
              <a:t>sample</a:t>
            </a:r>
            <a:r>
              <a:rPr sz="2800" spc="-75" dirty="0">
                <a:latin typeface="Calibri"/>
                <a:cs typeface="Calibri"/>
              </a:rPr>
              <a:t> </a:t>
            </a:r>
            <a:r>
              <a:rPr sz="2800" dirty="0">
                <a:latin typeface="Calibri"/>
                <a:cs typeface="Calibri"/>
              </a:rPr>
              <a:t>rate</a:t>
            </a:r>
            <a:r>
              <a:rPr sz="2800" spc="-90" dirty="0">
                <a:latin typeface="Calibri"/>
                <a:cs typeface="Calibri"/>
              </a:rPr>
              <a:t> </a:t>
            </a:r>
            <a:r>
              <a:rPr sz="2800" dirty="0">
                <a:latin typeface="Calibri"/>
                <a:cs typeface="Calibri"/>
              </a:rPr>
              <a:t>that</a:t>
            </a:r>
            <a:r>
              <a:rPr sz="2800" spc="-70" dirty="0">
                <a:latin typeface="Calibri"/>
                <a:cs typeface="Calibri"/>
              </a:rPr>
              <a:t> </a:t>
            </a:r>
            <a:r>
              <a:rPr sz="2800" dirty="0">
                <a:latin typeface="Calibri"/>
                <a:cs typeface="Calibri"/>
              </a:rPr>
              <a:t>perfectly</a:t>
            </a:r>
            <a:r>
              <a:rPr sz="2800" spc="-90" dirty="0">
                <a:latin typeface="Calibri"/>
                <a:cs typeface="Calibri"/>
              </a:rPr>
              <a:t> </a:t>
            </a:r>
            <a:r>
              <a:rPr sz="2800" spc="-10" dirty="0">
                <a:latin typeface="Calibri"/>
                <a:cs typeface="Calibri"/>
              </a:rPr>
              <a:t>reproduces</a:t>
            </a:r>
            <a:r>
              <a:rPr sz="2800" spc="-45" dirty="0">
                <a:latin typeface="Calibri"/>
                <a:cs typeface="Calibri"/>
              </a:rPr>
              <a:t> </a:t>
            </a:r>
            <a:r>
              <a:rPr sz="2800" dirty="0">
                <a:latin typeface="Calibri"/>
                <a:cs typeface="Calibri"/>
              </a:rPr>
              <a:t>the</a:t>
            </a:r>
            <a:r>
              <a:rPr sz="2800" spc="-75" dirty="0">
                <a:latin typeface="Calibri"/>
                <a:cs typeface="Calibri"/>
              </a:rPr>
              <a:t> </a:t>
            </a:r>
            <a:r>
              <a:rPr sz="2800" dirty="0">
                <a:latin typeface="Calibri"/>
                <a:cs typeface="Calibri"/>
              </a:rPr>
              <a:t>original</a:t>
            </a:r>
            <a:r>
              <a:rPr sz="2800" spc="-90" dirty="0">
                <a:latin typeface="Calibri"/>
                <a:cs typeface="Calibri"/>
              </a:rPr>
              <a:t> </a:t>
            </a:r>
            <a:r>
              <a:rPr sz="2800" dirty="0">
                <a:latin typeface="Calibri"/>
                <a:cs typeface="Calibri"/>
              </a:rPr>
              <a:t>sound</a:t>
            </a:r>
            <a:r>
              <a:rPr sz="2800" spc="-55" dirty="0">
                <a:latin typeface="Calibri"/>
                <a:cs typeface="Calibri"/>
              </a:rPr>
              <a:t> </a:t>
            </a:r>
            <a:r>
              <a:rPr sz="2800" spc="-25" dirty="0">
                <a:latin typeface="Calibri"/>
                <a:cs typeface="Calibri"/>
              </a:rPr>
              <a:t>wav</a:t>
            </a:r>
            <a:endParaRPr sz="2800">
              <a:latin typeface="Calibri"/>
              <a:cs typeface="Calibri"/>
            </a:endParaRPr>
          </a:p>
        </p:txBody>
      </p:sp>
      <p:sp>
        <p:nvSpPr>
          <p:cNvPr id="4" name="Footer Placeholder 3">
            <a:extLst>
              <a:ext uri="{FF2B5EF4-FFF2-40B4-BE49-F238E27FC236}">
                <a16:creationId xmlns:a16="http://schemas.microsoft.com/office/drawing/2014/main" id="{92553970-CAFD-44D8-8E85-DD52FB33582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141336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2634" y="1020825"/>
            <a:ext cx="10215880" cy="3140710"/>
          </a:xfrm>
          <a:prstGeom prst="rect">
            <a:avLst/>
          </a:prstGeom>
        </p:spPr>
        <p:txBody>
          <a:bodyPr vert="horz" wrap="square" lIns="0" tIns="54610" rIns="0" bIns="0" rtlCol="0">
            <a:spAutoFit/>
          </a:bodyPr>
          <a:lstStyle/>
          <a:p>
            <a:pPr marL="12700" marR="5080" algn="just">
              <a:lnSpc>
                <a:spcPct val="90000"/>
              </a:lnSpc>
              <a:spcBef>
                <a:spcPts val="430"/>
              </a:spcBef>
            </a:pPr>
            <a:r>
              <a:rPr sz="2800" b="1" dirty="0">
                <a:latin typeface="Calibri"/>
                <a:cs typeface="Calibri"/>
              </a:rPr>
              <a:t>Frame</a:t>
            </a:r>
            <a:r>
              <a:rPr sz="2800" b="1" spc="135" dirty="0">
                <a:latin typeface="Calibri"/>
                <a:cs typeface="Calibri"/>
              </a:rPr>
              <a:t> </a:t>
            </a:r>
            <a:r>
              <a:rPr sz="2800" b="1" dirty="0">
                <a:latin typeface="Calibri"/>
                <a:cs typeface="Calibri"/>
              </a:rPr>
              <a:t>rate:</a:t>
            </a:r>
            <a:r>
              <a:rPr sz="2800" b="1" spc="114" dirty="0">
                <a:latin typeface="Calibri"/>
                <a:cs typeface="Calibri"/>
              </a:rPr>
              <a:t> </a:t>
            </a:r>
            <a:r>
              <a:rPr sz="2800" dirty="0">
                <a:latin typeface="Calibri"/>
                <a:cs typeface="Calibri"/>
              </a:rPr>
              <a:t>Video</a:t>
            </a:r>
            <a:r>
              <a:rPr sz="2800" spc="125" dirty="0">
                <a:latin typeface="Calibri"/>
                <a:cs typeface="Calibri"/>
              </a:rPr>
              <a:t> </a:t>
            </a:r>
            <a:r>
              <a:rPr sz="2800" dirty="0">
                <a:latin typeface="Calibri"/>
                <a:cs typeface="Calibri"/>
              </a:rPr>
              <a:t>is</a:t>
            </a:r>
            <a:r>
              <a:rPr sz="2800" spc="130" dirty="0">
                <a:latin typeface="Calibri"/>
                <a:cs typeface="Calibri"/>
              </a:rPr>
              <a:t> </a:t>
            </a:r>
            <a:r>
              <a:rPr sz="2800" dirty="0">
                <a:latin typeface="Calibri"/>
                <a:cs typeface="Calibri"/>
              </a:rPr>
              <a:t>a</a:t>
            </a:r>
            <a:r>
              <a:rPr sz="2800" spc="125" dirty="0">
                <a:latin typeface="Calibri"/>
                <a:cs typeface="Calibri"/>
              </a:rPr>
              <a:t> </a:t>
            </a:r>
            <a:r>
              <a:rPr sz="2800" dirty="0">
                <a:latin typeface="Calibri"/>
                <a:cs typeface="Calibri"/>
              </a:rPr>
              <a:t>sequence</a:t>
            </a:r>
            <a:r>
              <a:rPr sz="2800" spc="125" dirty="0">
                <a:latin typeface="Calibri"/>
                <a:cs typeface="Calibri"/>
              </a:rPr>
              <a:t> </a:t>
            </a:r>
            <a:r>
              <a:rPr sz="2800" dirty="0">
                <a:latin typeface="Calibri"/>
                <a:cs typeface="Calibri"/>
              </a:rPr>
              <a:t>of</a:t>
            </a:r>
            <a:r>
              <a:rPr sz="2800" spc="120" dirty="0">
                <a:latin typeface="Calibri"/>
                <a:cs typeface="Calibri"/>
              </a:rPr>
              <a:t> </a:t>
            </a:r>
            <a:r>
              <a:rPr sz="2800" dirty="0">
                <a:latin typeface="Calibri"/>
                <a:cs typeface="Calibri"/>
              </a:rPr>
              <a:t>images</a:t>
            </a:r>
            <a:r>
              <a:rPr sz="2800" spc="120" dirty="0">
                <a:latin typeface="Calibri"/>
                <a:cs typeface="Calibri"/>
              </a:rPr>
              <a:t> </a:t>
            </a:r>
            <a:r>
              <a:rPr sz="2800" dirty="0">
                <a:latin typeface="Calibri"/>
                <a:cs typeface="Calibri"/>
              </a:rPr>
              <a:t>that</a:t>
            </a:r>
            <a:r>
              <a:rPr sz="2800" spc="114" dirty="0">
                <a:latin typeface="Calibri"/>
                <a:cs typeface="Calibri"/>
              </a:rPr>
              <a:t> </a:t>
            </a:r>
            <a:r>
              <a:rPr sz="2800" dirty="0">
                <a:latin typeface="Calibri"/>
                <a:cs typeface="Calibri"/>
              </a:rPr>
              <a:t>appear</a:t>
            </a:r>
            <a:r>
              <a:rPr sz="2800" spc="120" dirty="0">
                <a:latin typeface="Calibri"/>
                <a:cs typeface="Calibri"/>
              </a:rPr>
              <a:t> </a:t>
            </a:r>
            <a:r>
              <a:rPr sz="2800" dirty="0">
                <a:latin typeface="Calibri"/>
                <a:cs typeface="Calibri"/>
              </a:rPr>
              <a:t>on</a:t>
            </a:r>
            <a:r>
              <a:rPr sz="2800" spc="114" dirty="0">
                <a:latin typeface="Calibri"/>
                <a:cs typeface="Calibri"/>
              </a:rPr>
              <a:t> </a:t>
            </a:r>
            <a:r>
              <a:rPr sz="2800" dirty="0">
                <a:latin typeface="Calibri"/>
                <a:cs typeface="Calibri"/>
              </a:rPr>
              <a:t>the</a:t>
            </a:r>
            <a:r>
              <a:rPr sz="2800" spc="125" dirty="0">
                <a:latin typeface="Calibri"/>
                <a:cs typeface="Calibri"/>
              </a:rPr>
              <a:t> </a:t>
            </a:r>
            <a:r>
              <a:rPr sz="2800" spc="-10" dirty="0">
                <a:latin typeface="Calibri"/>
                <a:cs typeface="Calibri"/>
              </a:rPr>
              <a:t>screen </a:t>
            </a:r>
            <a:r>
              <a:rPr sz="2800" dirty="0">
                <a:latin typeface="Calibri"/>
                <a:cs typeface="Calibri"/>
              </a:rPr>
              <a:t>in</a:t>
            </a:r>
            <a:r>
              <a:rPr sz="2800" spc="35" dirty="0">
                <a:latin typeface="Calibri"/>
                <a:cs typeface="Calibri"/>
              </a:rPr>
              <a:t>  </a:t>
            </a:r>
            <a:r>
              <a:rPr sz="2800" dirty="0">
                <a:latin typeface="Calibri"/>
                <a:cs typeface="Calibri"/>
              </a:rPr>
              <a:t>rapid</a:t>
            </a:r>
            <a:r>
              <a:rPr sz="2800" spc="35" dirty="0">
                <a:latin typeface="Calibri"/>
                <a:cs typeface="Calibri"/>
              </a:rPr>
              <a:t>  </a:t>
            </a:r>
            <a:r>
              <a:rPr sz="2800" dirty="0">
                <a:latin typeface="Calibri"/>
                <a:cs typeface="Calibri"/>
              </a:rPr>
              <a:t>succession,</a:t>
            </a:r>
            <a:r>
              <a:rPr sz="2800" spc="35" dirty="0">
                <a:latin typeface="Calibri"/>
                <a:cs typeface="Calibri"/>
              </a:rPr>
              <a:t>  </a:t>
            </a:r>
            <a:r>
              <a:rPr sz="2800" dirty="0">
                <a:latin typeface="Calibri"/>
                <a:cs typeface="Calibri"/>
              </a:rPr>
              <a:t>giving</a:t>
            </a:r>
            <a:r>
              <a:rPr sz="2800" spc="30" dirty="0">
                <a:latin typeface="Calibri"/>
                <a:cs typeface="Calibri"/>
              </a:rPr>
              <a:t>  </a:t>
            </a:r>
            <a:r>
              <a:rPr sz="2800" dirty="0">
                <a:latin typeface="Calibri"/>
                <a:cs typeface="Calibri"/>
              </a:rPr>
              <a:t>the</a:t>
            </a:r>
            <a:r>
              <a:rPr sz="2800" spc="35" dirty="0">
                <a:latin typeface="Calibri"/>
                <a:cs typeface="Calibri"/>
              </a:rPr>
              <a:t>  </a:t>
            </a:r>
            <a:r>
              <a:rPr sz="2800" dirty="0">
                <a:latin typeface="Calibri"/>
                <a:cs typeface="Calibri"/>
              </a:rPr>
              <a:t>illusion</a:t>
            </a:r>
            <a:r>
              <a:rPr sz="2800" spc="40" dirty="0">
                <a:latin typeface="Calibri"/>
                <a:cs typeface="Calibri"/>
              </a:rPr>
              <a:t>  </a:t>
            </a:r>
            <a:r>
              <a:rPr sz="2800" dirty="0">
                <a:latin typeface="Calibri"/>
                <a:cs typeface="Calibri"/>
              </a:rPr>
              <a:t>of</a:t>
            </a:r>
            <a:r>
              <a:rPr sz="2800" spc="30" dirty="0">
                <a:latin typeface="Calibri"/>
                <a:cs typeface="Calibri"/>
              </a:rPr>
              <a:t>  </a:t>
            </a:r>
            <a:r>
              <a:rPr sz="2800" dirty="0">
                <a:latin typeface="Calibri"/>
                <a:cs typeface="Calibri"/>
              </a:rPr>
              <a:t>motion.</a:t>
            </a:r>
            <a:r>
              <a:rPr sz="2800" spc="30" dirty="0">
                <a:latin typeface="Calibri"/>
                <a:cs typeface="Calibri"/>
              </a:rPr>
              <a:t>  </a:t>
            </a:r>
            <a:r>
              <a:rPr sz="2800" dirty="0">
                <a:latin typeface="Calibri"/>
                <a:cs typeface="Calibri"/>
              </a:rPr>
              <a:t>The</a:t>
            </a:r>
            <a:r>
              <a:rPr sz="2800" spc="35" dirty="0">
                <a:latin typeface="Calibri"/>
                <a:cs typeface="Calibri"/>
              </a:rPr>
              <a:t>  </a:t>
            </a:r>
            <a:r>
              <a:rPr sz="2800" dirty="0">
                <a:latin typeface="Calibri"/>
                <a:cs typeface="Calibri"/>
              </a:rPr>
              <a:t>number</a:t>
            </a:r>
            <a:r>
              <a:rPr sz="2800" spc="695" dirty="0">
                <a:latin typeface="Calibri"/>
                <a:cs typeface="Calibri"/>
              </a:rPr>
              <a:t> </a:t>
            </a:r>
            <a:r>
              <a:rPr sz="2800" spc="-25" dirty="0">
                <a:latin typeface="Calibri"/>
                <a:cs typeface="Calibri"/>
              </a:rPr>
              <a:t>of </a:t>
            </a:r>
            <a:r>
              <a:rPr sz="2800" dirty="0">
                <a:latin typeface="Calibri"/>
                <a:cs typeface="Calibri"/>
              </a:rPr>
              <a:t>frames</a:t>
            </a:r>
            <a:r>
              <a:rPr sz="2800" spc="85" dirty="0">
                <a:latin typeface="Calibri"/>
                <a:cs typeface="Calibri"/>
              </a:rPr>
              <a:t> </a:t>
            </a:r>
            <a:r>
              <a:rPr sz="2800" dirty="0">
                <a:latin typeface="Calibri"/>
                <a:cs typeface="Calibri"/>
              </a:rPr>
              <a:t>that</a:t>
            </a:r>
            <a:r>
              <a:rPr sz="2800" spc="90" dirty="0">
                <a:latin typeface="Calibri"/>
                <a:cs typeface="Calibri"/>
              </a:rPr>
              <a:t> </a:t>
            </a:r>
            <a:r>
              <a:rPr sz="2800" dirty="0">
                <a:latin typeface="Calibri"/>
                <a:cs typeface="Calibri"/>
              </a:rPr>
              <a:t>appear</a:t>
            </a:r>
            <a:r>
              <a:rPr sz="2800" spc="90" dirty="0">
                <a:latin typeface="Calibri"/>
                <a:cs typeface="Calibri"/>
              </a:rPr>
              <a:t> </a:t>
            </a:r>
            <a:r>
              <a:rPr sz="2800" dirty="0">
                <a:latin typeface="Calibri"/>
                <a:cs typeface="Calibri"/>
              </a:rPr>
              <a:t>every</a:t>
            </a:r>
            <a:r>
              <a:rPr sz="2800" spc="90" dirty="0">
                <a:latin typeface="Calibri"/>
                <a:cs typeface="Calibri"/>
              </a:rPr>
              <a:t> </a:t>
            </a:r>
            <a:r>
              <a:rPr sz="2800" dirty="0">
                <a:latin typeface="Calibri"/>
                <a:cs typeface="Calibri"/>
              </a:rPr>
              <a:t>second</a:t>
            </a:r>
            <a:r>
              <a:rPr sz="2800" spc="95" dirty="0">
                <a:latin typeface="Calibri"/>
                <a:cs typeface="Calibri"/>
              </a:rPr>
              <a:t> </a:t>
            </a:r>
            <a:r>
              <a:rPr sz="2800" dirty="0">
                <a:latin typeface="Calibri"/>
                <a:cs typeface="Calibri"/>
              </a:rPr>
              <a:t>is</a:t>
            </a:r>
            <a:r>
              <a:rPr sz="2800" spc="100" dirty="0">
                <a:latin typeface="Calibri"/>
                <a:cs typeface="Calibri"/>
              </a:rPr>
              <a:t> </a:t>
            </a:r>
            <a:r>
              <a:rPr sz="2800" dirty="0">
                <a:latin typeface="Calibri"/>
                <a:cs typeface="Calibri"/>
              </a:rPr>
              <a:t>known</a:t>
            </a:r>
            <a:r>
              <a:rPr sz="2800" spc="85" dirty="0">
                <a:latin typeface="Calibri"/>
                <a:cs typeface="Calibri"/>
              </a:rPr>
              <a:t> </a:t>
            </a:r>
            <a:r>
              <a:rPr sz="2800" dirty="0">
                <a:latin typeface="Calibri"/>
                <a:cs typeface="Calibri"/>
              </a:rPr>
              <a:t>as</a:t>
            </a:r>
            <a:r>
              <a:rPr sz="2800" spc="85" dirty="0">
                <a:latin typeface="Calibri"/>
                <a:cs typeface="Calibri"/>
              </a:rPr>
              <a:t> </a:t>
            </a:r>
            <a:r>
              <a:rPr sz="2800" dirty="0">
                <a:latin typeface="Calibri"/>
                <a:cs typeface="Calibri"/>
              </a:rPr>
              <a:t>the</a:t>
            </a:r>
            <a:r>
              <a:rPr sz="2800" spc="95" dirty="0">
                <a:latin typeface="Calibri"/>
                <a:cs typeface="Calibri"/>
              </a:rPr>
              <a:t> </a:t>
            </a:r>
            <a:r>
              <a:rPr sz="2800" dirty="0">
                <a:latin typeface="Calibri"/>
                <a:cs typeface="Calibri"/>
              </a:rPr>
              <a:t>frame</a:t>
            </a:r>
            <a:r>
              <a:rPr sz="2800" spc="90" dirty="0">
                <a:latin typeface="Calibri"/>
                <a:cs typeface="Calibri"/>
              </a:rPr>
              <a:t> </a:t>
            </a:r>
            <a:r>
              <a:rPr sz="2800" dirty="0">
                <a:latin typeface="Calibri"/>
                <a:cs typeface="Calibri"/>
              </a:rPr>
              <a:t>rate,</a:t>
            </a:r>
            <a:r>
              <a:rPr sz="2800" spc="85" dirty="0">
                <a:latin typeface="Calibri"/>
                <a:cs typeface="Calibri"/>
              </a:rPr>
              <a:t> </a:t>
            </a:r>
            <a:r>
              <a:rPr sz="2800" dirty="0">
                <a:latin typeface="Calibri"/>
                <a:cs typeface="Calibri"/>
              </a:rPr>
              <a:t>and</a:t>
            </a:r>
            <a:r>
              <a:rPr sz="2800" spc="85" dirty="0">
                <a:latin typeface="Calibri"/>
                <a:cs typeface="Calibri"/>
              </a:rPr>
              <a:t> </a:t>
            </a:r>
            <a:r>
              <a:rPr sz="2800" dirty="0">
                <a:latin typeface="Calibri"/>
                <a:cs typeface="Calibri"/>
              </a:rPr>
              <a:t>it</a:t>
            </a:r>
            <a:r>
              <a:rPr sz="2800" spc="90" dirty="0">
                <a:latin typeface="Calibri"/>
                <a:cs typeface="Calibri"/>
              </a:rPr>
              <a:t> </a:t>
            </a:r>
            <a:r>
              <a:rPr sz="2800" spc="-25" dirty="0">
                <a:latin typeface="Calibri"/>
                <a:cs typeface="Calibri"/>
              </a:rPr>
              <a:t>is </a:t>
            </a:r>
            <a:r>
              <a:rPr sz="2800" dirty="0">
                <a:latin typeface="Calibri"/>
                <a:cs typeface="Calibri"/>
              </a:rPr>
              <a:t>measured</a:t>
            </a:r>
            <a:r>
              <a:rPr sz="2800" spc="225" dirty="0">
                <a:latin typeface="Calibri"/>
                <a:cs typeface="Calibri"/>
              </a:rPr>
              <a:t> </a:t>
            </a:r>
            <a:r>
              <a:rPr sz="2800" dirty="0">
                <a:latin typeface="Calibri"/>
                <a:cs typeface="Calibri"/>
              </a:rPr>
              <a:t>in</a:t>
            </a:r>
            <a:r>
              <a:rPr sz="2800" spc="220" dirty="0">
                <a:latin typeface="Calibri"/>
                <a:cs typeface="Calibri"/>
              </a:rPr>
              <a:t> </a:t>
            </a:r>
            <a:r>
              <a:rPr sz="2800" dirty="0">
                <a:latin typeface="Calibri"/>
                <a:cs typeface="Calibri"/>
              </a:rPr>
              <a:t>frames</a:t>
            </a:r>
            <a:r>
              <a:rPr sz="2800" spc="225" dirty="0">
                <a:latin typeface="Calibri"/>
                <a:cs typeface="Calibri"/>
              </a:rPr>
              <a:t> </a:t>
            </a:r>
            <a:r>
              <a:rPr sz="2800" dirty="0">
                <a:latin typeface="Calibri"/>
                <a:cs typeface="Calibri"/>
              </a:rPr>
              <a:t>per</a:t>
            </a:r>
            <a:r>
              <a:rPr sz="2800" spc="215" dirty="0">
                <a:latin typeface="Calibri"/>
                <a:cs typeface="Calibri"/>
              </a:rPr>
              <a:t> </a:t>
            </a:r>
            <a:r>
              <a:rPr sz="2800" dirty="0">
                <a:latin typeface="Calibri"/>
                <a:cs typeface="Calibri"/>
              </a:rPr>
              <a:t>second</a:t>
            </a:r>
            <a:r>
              <a:rPr sz="2800" spc="225" dirty="0">
                <a:latin typeface="Calibri"/>
                <a:cs typeface="Calibri"/>
              </a:rPr>
              <a:t> </a:t>
            </a:r>
            <a:r>
              <a:rPr sz="2800" dirty="0">
                <a:latin typeface="Calibri"/>
                <a:cs typeface="Calibri"/>
              </a:rPr>
              <a:t>(fps).</a:t>
            </a:r>
            <a:r>
              <a:rPr sz="2800" spc="225" dirty="0">
                <a:latin typeface="Calibri"/>
                <a:cs typeface="Calibri"/>
              </a:rPr>
              <a:t> </a:t>
            </a:r>
            <a:r>
              <a:rPr sz="2800" dirty="0">
                <a:latin typeface="Calibri"/>
                <a:cs typeface="Calibri"/>
              </a:rPr>
              <a:t>The</a:t>
            </a:r>
            <a:r>
              <a:rPr sz="2800" spc="229" dirty="0">
                <a:latin typeface="Calibri"/>
                <a:cs typeface="Calibri"/>
              </a:rPr>
              <a:t> </a:t>
            </a:r>
            <a:r>
              <a:rPr sz="2800" dirty="0">
                <a:latin typeface="Calibri"/>
                <a:cs typeface="Calibri"/>
              </a:rPr>
              <a:t>higher</a:t>
            </a:r>
            <a:r>
              <a:rPr sz="2800" spc="215" dirty="0">
                <a:latin typeface="Calibri"/>
                <a:cs typeface="Calibri"/>
              </a:rPr>
              <a:t> </a:t>
            </a:r>
            <a:r>
              <a:rPr sz="2800" dirty="0">
                <a:latin typeface="Calibri"/>
                <a:cs typeface="Calibri"/>
              </a:rPr>
              <a:t>the</a:t>
            </a:r>
            <a:r>
              <a:rPr sz="2800" spc="220" dirty="0">
                <a:latin typeface="Calibri"/>
                <a:cs typeface="Calibri"/>
              </a:rPr>
              <a:t> </a:t>
            </a:r>
            <a:r>
              <a:rPr sz="2800" dirty="0">
                <a:latin typeface="Calibri"/>
                <a:cs typeface="Calibri"/>
              </a:rPr>
              <a:t>frame</a:t>
            </a:r>
            <a:r>
              <a:rPr sz="2800" spc="220" dirty="0">
                <a:latin typeface="Calibri"/>
                <a:cs typeface="Calibri"/>
              </a:rPr>
              <a:t> </a:t>
            </a:r>
            <a:r>
              <a:rPr sz="2800" dirty="0">
                <a:latin typeface="Calibri"/>
                <a:cs typeface="Calibri"/>
              </a:rPr>
              <a:t>rate,</a:t>
            </a:r>
            <a:r>
              <a:rPr sz="2800" spc="225" dirty="0">
                <a:latin typeface="Calibri"/>
                <a:cs typeface="Calibri"/>
              </a:rPr>
              <a:t> </a:t>
            </a:r>
            <a:r>
              <a:rPr sz="2800" spc="-25" dirty="0">
                <a:latin typeface="Calibri"/>
                <a:cs typeface="Calibri"/>
              </a:rPr>
              <a:t>the </a:t>
            </a:r>
            <a:r>
              <a:rPr sz="2800" dirty="0">
                <a:latin typeface="Calibri"/>
                <a:cs typeface="Calibri"/>
              </a:rPr>
              <a:t>more</a:t>
            </a:r>
            <a:r>
              <a:rPr sz="2800" spc="145" dirty="0">
                <a:latin typeface="Calibri"/>
                <a:cs typeface="Calibri"/>
              </a:rPr>
              <a:t> </a:t>
            </a:r>
            <a:r>
              <a:rPr sz="2800" dirty="0">
                <a:latin typeface="Calibri"/>
                <a:cs typeface="Calibri"/>
              </a:rPr>
              <a:t>frames</a:t>
            </a:r>
            <a:r>
              <a:rPr sz="2800" spc="150" dirty="0">
                <a:latin typeface="Calibri"/>
                <a:cs typeface="Calibri"/>
              </a:rPr>
              <a:t> </a:t>
            </a:r>
            <a:r>
              <a:rPr sz="2800" dirty="0">
                <a:latin typeface="Calibri"/>
                <a:cs typeface="Calibri"/>
              </a:rPr>
              <a:t>per</a:t>
            </a:r>
            <a:r>
              <a:rPr sz="2800" spc="155" dirty="0">
                <a:latin typeface="Calibri"/>
                <a:cs typeface="Calibri"/>
              </a:rPr>
              <a:t> </a:t>
            </a:r>
            <a:r>
              <a:rPr sz="2800" dirty="0">
                <a:latin typeface="Calibri"/>
                <a:cs typeface="Calibri"/>
              </a:rPr>
              <a:t>second</a:t>
            </a:r>
            <a:r>
              <a:rPr sz="2800" spc="150" dirty="0">
                <a:latin typeface="Calibri"/>
                <a:cs typeface="Calibri"/>
              </a:rPr>
              <a:t> </a:t>
            </a:r>
            <a:r>
              <a:rPr sz="2800" dirty="0">
                <a:latin typeface="Calibri"/>
                <a:cs typeface="Calibri"/>
              </a:rPr>
              <a:t>are</a:t>
            </a:r>
            <a:r>
              <a:rPr sz="2800" spc="150" dirty="0">
                <a:latin typeface="Calibri"/>
                <a:cs typeface="Calibri"/>
              </a:rPr>
              <a:t> </a:t>
            </a:r>
            <a:r>
              <a:rPr sz="2800" dirty="0">
                <a:latin typeface="Calibri"/>
                <a:cs typeface="Calibri"/>
              </a:rPr>
              <a:t>used</a:t>
            </a:r>
            <a:r>
              <a:rPr sz="2800" spc="155" dirty="0">
                <a:latin typeface="Calibri"/>
                <a:cs typeface="Calibri"/>
              </a:rPr>
              <a:t> </a:t>
            </a:r>
            <a:r>
              <a:rPr sz="2800" dirty="0">
                <a:latin typeface="Calibri"/>
                <a:cs typeface="Calibri"/>
              </a:rPr>
              <a:t>to</a:t>
            </a:r>
            <a:r>
              <a:rPr sz="2800" spc="160" dirty="0">
                <a:latin typeface="Calibri"/>
                <a:cs typeface="Calibri"/>
              </a:rPr>
              <a:t> </a:t>
            </a:r>
            <a:r>
              <a:rPr sz="2800" dirty="0">
                <a:latin typeface="Calibri"/>
                <a:cs typeface="Calibri"/>
              </a:rPr>
              <a:t>display</a:t>
            </a:r>
            <a:r>
              <a:rPr sz="2800" spc="140" dirty="0">
                <a:latin typeface="Calibri"/>
                <a:cs typeface="Calibri"/>
              </a:rPr>
              <a:t> </a:t>
            </a:r>
            <a:r>
              <a:rPr sz="2800" dirty="0">
                <a:latin typeface="Calibri"/>
                <a:cs typeface="Calibri"/>
              </a:rPr>
              <a:t>the</a:t>
            </a:r>
            <a:r>
              <a:rPr sz="2800" spc="150" dirty="0">
                <a:latin typeface="Calibri"/>
                <a:cs typeface="Calibri"/>
              </a:rPr>
              <a:t> </a:t>
            </a:r>
            <a:r>
              <a:rPr sz="2800" dirty="0">
                <a:latin typeface="Calibri"/>
                <a:cs typeface="Calibri"/>
              </a:rPr>
              <a:t>sequence</a:t>
            </a:r>
            <a:r>
              <a:rPr sz="2800" spc="135" dirty="0">
                <a:latin typeface="Calibri"/>
                <a:cs typeface="Calibri"/>
              </a:rPr>
              <a:t> </a:t>
            </a:r>
            <a:r>
              <a:rPr sz="2800" dirty="0">
                <a:latin typeface="Calibri"/>
                <a:cs typeface="Calibri"/>
              </a:rPr>
              <a:t>of</a:t>
            </a:r>
            <a:r>
              <a:rPr sz="2800" spc="145" dirty="0">
                <a:latin typeface="Calibri"/>
                <a:cs typeface="Calibri"/>
              </a:rPr>
              <a:t> </a:t>
            </a:r>
            <a:r>
              <a:rPr sz="2800" spc="-10" dirty="0">
                <a:latin typeface="Calibri"/>
                <a:cs typeface="Calibri"/>
              </a:rPr>
              <a:t>images, </a:t>
            </a:r>
            <a:r>
              <a:rPr sz="2800" dirty="0">
                <a:latin typeface="Calibri"/>
                <a:cs typeface="Calibri"/>
              </a:rPr>
              <a:t>resulting</a:t>
            </a:r>
            <a:r>
              <a:rPr sz="2800" spc="300" dirty="0">
                <a:latin typeface="Calibri"/>
                <a:cs typeface="Calibri"/>
              </a:rPr>
              <a:t>  </a:t>
            </a:r>
            <a:r>
              <a:rPr sz="2800" dirty="0">
                <a:latin typeface="Calibri"/>
                <a:cs typeface="Calibri"/>
              </a:rPr>
              <a:t>in</a:t>
            </a:r>
            <a:r>
              <a:rPr sz="2800" spc="300" dirty="0">
                <a:latin typeface="Calibri"/>
                <a:cs typeface="Calibri"/>
              </a:rPr>
              <a:t>  </a:t>
            </a:r>
            <a:r>
              <a:rPr sz="2800" dirty="0">
                <a:latin typeface="Calibri"/>
                <a:cs typeface="Calibri"/>
              </a:rPr>
              <a:t>smoother</a:t>
            </a:r>
            <a:r>
              <a:rPr sz="2800" spc="290" dirty="0">
                <a:latin typeface="Calibri"/>
                <a:cs typeface="Calibri"/>
              </a:rPr>
              <a:t>  </a:t>
            </a:r>
            <a:r>
              <a:rPr sz="2800" dirty="0">
                <a:latin typeface="Calibri"/>
                <a:cs typeface="Calibri"/>
              </a:rPr>
              <a:t>motion.</a:t>
            </a:r>
            <a:r>
              <a:rPr sz="2800" spc="300" dirty="0">
                <a:latin typeface="Calibri"/>
                <a:cs typeface="Calibri"/>
              </a:rPr>
              <a:t>  </a:t>
            </a:r>
            <a:r>
              <a:rPr sz="2800" dirty="0">
                <a:latin typeface="Calibri"/>
                <a:cs typeface="Calibri"/>
              </a:rPr>
              <a:t>The</a:t>
            </a:r>
            <a:r>
              <a:rPr sz="2800" spc="305" dirty="0">
                <a:latin typeface="Calibri"/>
                <a:cs typeface="Calibri"/>
              </a:rPr>
              <a:t>  </a:t>
            </a:r>
            <a:r>
              <a:rPr sz="2800" spc="-25" dirty="0">
                <a:latin typeface="Calibri"/>
                <a:cs typeface="Calibri"/>
              </a:rPr>
              <a:t>trade-</a:t>
            </a:r>
            <a:r>
              <a:rPr sz="2800" dirty="0">
                <a:latin typeface="Calibri"/>
                <a:cs typeface="Calibri"/>
              </a:rPr>
              <a:t>off</a:t>
            </a:r>
            <a:r>
              <a:rPr sz="2800" spc="300" dirty="0">
                <a:latin typeface="Calibri"/>
                <a:cs typeface="Calibri"/>
              </a:rPr>
              <a:t>  </a:t>
            </a:r>
            <a:r>
              <a:rPr sz="2800" dirty="0">
                <a:latin typeface="Calibri"/>
                <a:cs typeface="Calibri"/>
              </a:rPr>
              <a:t>for</a:t>
            </a:r>
            <a:r>
              <a:rPr sz="2800" spc="300" dirty="0">
                <a:latin typeface="Calibri"/>
                <a:cs typeface="Calibri"/>
              </a:rPr>
              <a:t>  </a:t>
            </a:r>
            <a:r>
              <a:rPr sz="2800" dirty="0">
                <a:latin typeface="Calibri"/>
                <a:cs typeface="Calibri"/>
              </a:rPr>
              <a:t>higher</a:t>
            </a:r>
            <a:r>
              <a:rPr sz="2800" spc="300" dirty="0">
                <a:latin typeface="Calibri"/>
                <a:cs typeface="Calibri"/>
              </a:rPr>
              <a:t>  </a:t>
            </a:r>
            <a:r>
              <a:rPr sz="2800" spc="-20" dirty="0">
                <a:latin typeface="Calibri"/>
                <a:cs typeface="Calibri"/>
              </a:rPr>
              <a:t>quality, </a:t>
            </a:r>
            <a:r>
              <a:rPr sz="2800" dirty="0">
                <a:latin typeface="Calibri"/>
                <a:cs typeface="Calibri"/>
              </a:rPr>
              <a:t>however,</a:t>
            </a:r>
            <a:r>
              <a:rPr sz="2800" spc="235" dirty="0">
                <a:latin typeface="Calibri"/>
                <a:cs typeface="Calibri"/>
              </a:rPr>
              <a:t> </a:t>
            </a:r>
            <a:r>
              <a:rPr sz="2800" dirty="0">
                <a:latin typeface="Calibri"/>
                <a:cs typeface="Calibri"/>
              </a:rPr>
              <a:t>is</a:t>
            </a:r>
            <a:r>
              <a:rPr sz="2800" spc="240" dirty="0">
                <a:latin typeface="Calibri"/>
                <a:cs typeface="Calibri"/>
              </a:rPr>
              <a:t> </a:t>
            </a:r>
            <a:r>
              <a:rPr sz="2800" dirty="0">
                <a:latin typeface="Calibri"/>
                <a:cs typeface="Calibri"/>
              </a:rPr>
              <a:t>that</a:t>
            </a:r>
            <a:r>
              <a:rPr sz="2800" spc="260" dirty="0">
                <a:latin typeface="Calibri"/>
                <a:cs typeface="Calibri"/>
              </a:rPr>
              <a:t> </a:t>
            </a:r>
            <a:r>
              <a:rPr sz="2800" dirty="0">
                <a:latin typeface="Calibri"/>
                <a:cs typeface="Calibri"/>
              </a:rPr>
              <a:t>higher</a:t>
            </a:r>
            <a:r>
              <a:rPr sz="2800" spc="229" dirty="0">
                <a:latin typeface="Calibri"/>
                <a:cs typeface="Calibri"/>
              </a:rPr>
              <a:t> </a:t>
            </a:r>
            <a:r>
              <a:rPr sz="2800" dirty="0">
                <a:latin typeface="Calibri"/>
                <a:cs typeface="Calibri"/>
              </a:rPr>
              <a:t>frame</a:t>
            </a:r>
            <a:r>
              <a:rPr sz="2800" spc="250" dirty="0">
                <a:latin typeface="Calibri"/>
                <a:cs typeface="Calibri"/>
              </a:rPr>
              <a:t> </a:t>
            </a:r>
            <a:r>
              <a:rPr sz="2800" dirty="0">
                <a:latin typeface="Calibri"/>
                <a:cs typeface="Calibri"/>
              </a:rPr>
              <a:t>rates</a:t>
            </a:r>
            <a:r>
              <a:rPr sz="2800" spc="245" dirty="0">
                <a:latin typeface="Calibri"/>
                <a:cs typeface="Calibri"/>
              </a:rPr>
              <a:t> </a:t>
            </a:r>
            <a:r>
              <a:rPr sz="2800" dirty="0">
                <a:latin typeface="Calibri"/>
                <a:cs typeface="Calibri"/>
              </a:rPr>
              <a:t>require</a:t>
            </a:r>
            <a:r>
              <a:rPr sz="2800" spc="235" dirty="0">
                <a:latin typeface="Calibri"/>
                <a:cs typeface="Calibri"/>
              </a:rPr>
              <a:t> </a:t>
            </a:r>
            <a:r>
              <a:rPr sz="2800" dirty="0">
                <a:latin typeface="Calibri"/>
                <a:cs typeface="Calibri"/>
              </a:rPr>
              <a:t>a</a:t>
            </a:r>
            <a:r>
              <a:rPr sz="2800" spc="250" dirty="0">
                <a:latin typeface="Calibri"/>
                <a:cs typeface="Calibri"/>
              </a:rPr>
              <a:t> </a:t>
            </a:r>
            <a:r>
              <a:rPr sz="2800" dirty="0">
                <a:latin typeface="Calibri"/>
                <a:cs typeface="Calibri"/>
              </a:rPr>
              <a:t>larger</a:t>
            </a:r>
            <a:r>
              <a:rPr sz="2800" spc="235" dirty="0">
                <a:latin typeface="Calibri"/>
                <a:cs typeface="Calibri"/>
              </a:rPr>
              <a:t> </a:t>
            </a:r>
            <a:r>
              <a:rPr sz="2800" dirty="0">
                <a:latin typeface="Calibri"/>
                <a:cs typeface="Calibri"/>
              </a:rPr>
              <a:t>amount</a:t>
            </a:r>
            <a:r>
              <a:rPr sz="2800" spc="254" dirty="0">
                <a:latin typeface="Calibri"/>
                <a:cs typeface="Calibri"/>
              </a:rPr>
              <a:t> </a:t>
            </a:r>
            <a:r>
              <a:rPr sz="2800" dirty="0">
                <a:latin typeface="Calibri"/>
                <a:cs typeface="Calibri"/>
              </a:rPr>
              <a:t>of</a:t>
            </a:r>
            <a:r>
              <a:rPr sz="2800" spc="254" dirty="0">
                <a:latin typeface="Calibri"/>
                <a:cs typeface="Calibri"/>
              </a:rPr>
              <a:t> </a:t>
            </a:r>
            <a:r>
              <a:rPr sz="2800" spc="-10" dirty="0">
                <a:latin typeface="Calibri"/>
                <a:cs typeface="Calibri"/>
              </a:rPr>
              <a:t>data, </a:t>
            </a:r>
            <a:r>
              <a:rPr sz="2800" dirty="0">
                <a:latin typeface="Calibri"/>
                <a:cs typeface="Calibri"/>
              </a:rPr>
              <a:t>which</a:t>
            </a:r>
            <a:r>
              <a:rPr sz="2800" spc="-60" dirty="0">
                <a:latin typeface="Calibri"/>
                <a:cs typeface="Calibri"/>
              </a:rPr>
              <a:t> </a:t>
            </a:r>
            <a:r>
              <a:rPr sz="2800" dirty="0">
                <a:latin typeface="Calibri"/>
                <a:cs typeface="Calibri"/>
              </a:rPr>
              <a:t>uses</a:t>
            </a:r>
            <a:r>
              <a:rPr sz="2800" spc="-60" dirty="0">
                <a:latin typeface="Calibri"/>
                <a:cs typeface="Calibri"/>
              </a:rPr>
              <a:t> </a:t>
            </a:r>
            <a:r>
              <a:rPr sz="2800" dirty="0">
                <a:latin typeface="Calibri"/>
                <a:cs typeface="Calibri"/>
              </a:rPr>
              <a:t>more</a:t>
            </a:r>
            <a:r>
              <a:rPr sz="2800" spc="-80" dirty="0">
                <a:latin typeface="Calibri"/>
                <a:cs typeface="Calibri"/>
              </a:rPr>
              <a:t> </a:t>
            </a:r>
            <a:r>
              <a:rPr sz="2800" spc="-10" dirty="0">
                <a:latin typeface="Calibri"/>
                <a:cs typeface="Calibri"/>
              </a:rPr>
              <a:t>bandwidth.</a:t>
            </a:r>
            <a:endParaRPr sz="2800">
              <a:latin typeface="Calibri"/>
              <a:cs typeface="Calibri"/>
            </a:endParaRPr>
          </a:p>
        </p:txBody>
      </p:sp>
      <p:sp>
        <p:nvSpPr>
          <p:cNvPr id="4" name="Footer Placeholder 3">
            <a:extLst>
              <a:ext uri="{FF2B5EF4-FFF2-40B4-BE49-F238E27FC236}">
                <a16:creationId xmlns:a16="http://schemas.microsoft.com/office/drawing/2014/main" id="{C911172C-B987-4876-86A3-F33B015B5DF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406577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811654-3C0F-4D4B-A75A-E33299048E36}"/>
              </a:ext>
            </a:extLst>
          </p:cNvPr>
          <p:cNvGraphicFramePr>
            <a:graphicFrameLocks noGrp="1"/>
          </p:cNvGraphicFramePr>
          <p:nvPr>
            <p:extLst>
              <p:ext uri="{D42A27DB-BD31-4B8C-83A1-F6EECF244321}">
                <p14:modId xmlns:p14="http://schemas.microsoft.com/office/powerpoint/2010/main" val="2477833173"/>
              </p:ext>
            </p:extLst>
          </p:nvPr>
        </p:nvGraphicFramePr>
        <p:xfrm>
          <a:off x="2314487" y="1448621"/>
          <a:ext cx="8355330" cy="1544955"/>
        </p:xfrm>
        <a:graphic>
          <a:graphicData uri="http://schemas.openxmlformats.org/drawingml/2006/table">
            <a:tbl>
              <a:tblPr firstRow="1" firstCol="1" lastRow="1" lastCol="1" bandRow="1" bandCol="1">
                <a:tableStyleId>{5A111915-BE36-4E01-A7E5-04B1672EAD32}</a:tableStyleId>
              </a:tblPr>
              <a:tblGrid>
                <a:gridCol w="1783080">
                  <a:extLst>
                    <a:ext uri="{9D8B030D-6E8A-4147-A177-3AD203B41FA5}">
                      <a16:colId xmlns:a16="http://schemas.microsoft.com/office/drawing/2014/main" val="3034537314"/>
                    </a:ext>
                  </a:extLst>
                </a:gridCol>
                <a:gridCol w="1371600">
                  <a:extLst>
                    <a:ext uri="{9D8B030D-6E8A-4147-A177-3AD203B41FA5}">
                      <a16:colId xmlns:a16="http://schemas.microsoft.com/office/drawing/2014/main" val="3697466295"/>
                    </a:ext>
                  </a:extLst>
                </a:gridCol>
                <a:gridCol w="1657350">
                  <a:extLst>
                    <a:ext uri="{9D8B030D-6E8A-4147-A177-3AD203B41FA5}">
                      <a16:colId xmlns:a16="http://schemas.microsoft.com/office/drawing/2014/main" val="1723729781"/>
                    </a:ext>
                  </a:extLst>
                </a:gridCol>
                <a:gridCol w="1543050">
                  <a:extLst>
                    <a:ext uri="{9D8B030D-6E8A-4147-A177-3AD203B41FA5}">
                      <a16:colId xmlns:a16="http://schemas.microsoft.com/office/drawing/2014/main" val="3811385294"/>
                    </a:ext>
                  </a:extLst>
                </a:gridCol>
                <a:gridCol w="2000250">
                  <a:extLst>
                    <a:ext uri="{9D8B030D-6E8A-4147-A177-3AD203B41FA5}">
                      <a16:colId xmlns:a16="http://schemas.microsoft.com/office/drawing/2014/main" val="696723535"/>
                    </a:ext>
                  </a:extLst>
                </a:gridCol>
              </a:tblGrid>
              <a:tr h="350520">
                <a:tc>
                  <a:txBody>
                    <a:bodyPr/>
                    <a:lstStyle/>
                    <a:p>
                      <a:pPr marL="69850">
                        <a:lnSpc>
                          <a:spcPts val="1340"/>
                        </a:lnSpc>
                      </a:pPr>
                      <a:r>
                        <a:rPr lang="en-US" sz="1200" dirty="0">
                          <a:effectLst/>
                        </a:rPr>
                        <a:t>Bloom's Category</a:t>
                      </a:r>
                      <a:endParaRPr lang="en-GB" sz="1100" dirty="0">
                        <a:effectLst/>
                      </a:endParaRPr>
                    </a:p>
                    <a:p>
                      <a:pPr marL="69850">
                        <a:lnSpc>
                          <a:spcPts val="1320"/>
                        </a:lnSpc>
                      </a:pPr>
                      <a:r>
                        <a:rPr lang="en-US" sz="1200" dirty="0">
                          <a:effectLst/>
                        </a:rPr>
                        <a:t>Marks (out of 90)</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45110" marR="240665" algn="ctr">
                        <a:lnSpc>
                          <a:spcPts val="1340"/>
                        </a:lnSpc>
                        <a:spcAft>
                          <a:spcPts val="0"/>
                        </a:spcAft>
                      </a:pPr>
                      <a:r>
                        <a:rPr lang="en-US" sz="1200" dirty="0">
                          <a:effectLst/>
                        </a:rPr>
                        <a:t>Tests</a:t>
                      </a:r>
                      <a:endParaRPr lang="en-GB" sz="1100" dirty="0">
                        <a:effectLst/>
                      </a:endParaRPr>
                    </a:p>
                    <a:p>
                      <a:pPr marL="245110" marR="240665" algn="ctr">
                        <a:lnSpc>
                          <a:spcPts val="1320"/>
                        </a:lnSpc>
                        <a:spcAft>
                          <a:spcPts val="0"/>
                        </a:spcAft>
                      </a:pPr>
                      <a:r>
                        <a:rPr lang="en-US" sz="1200" dirty="0">
                          <a:effectLst/>
                        </a:rPr>
                        <a:t>(45)</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84455" marR="81915" algn="ctr">
                        <a:lnSpc>
                          <a:spcPts val="1340"/>
                        </a:lnSpc>
                        <a:spcAft>
                          <a:spcPts val="0"/>
                        </a:spcAft>
                      </a:pPr>
                      <a:r>
                        <a:rPr lang="en-US" sz="1200">
                          <a:effectLst/>
                        </a:rPr>
                        <a:t>Assignments</a:t>
                      </a:r>
                      <a:endParaRPr lang="en-GB" sz="1100">
                        <a:effectLst/>
                      </a:endParaRPr>
                    </a:p>
                    <a:p>
                      <a:pPr marL="84455" marR="80645" algn="ctr">
                        <a:lnSpc>
                          <a:spcPts val="1320"/>
                        </a:lnSpc>
                        <a:spcAft>
                          <a:spcPts val="0"/>
                        </a:spcAft>
                      </a:pPr>
                      <a:r>
                        <a:rPr lang="en-US" sz="1200">
                          <a:effectLst/>
                        </a:rPr>
                        <a:t>(15)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40970" marR="137160" algn="ctr">
                        <a:lnSpc>
                          <a:spcPts val="1340"/>
                        </a:lnSpc>
                        <a:spcAft>
                          <a:spcPts val="0"/>
                        </a:spcAft>
                      </a:pPr>
                      <a:r>
                        <a:rPr lang="en-US" sz="1200">
                          <a:effectLst/>
                        </a:rPr>
                        <a:t>Quizzes</a:t>
                      </a:r>
                      <a:endParaRPr lang="en-GB" sz="1100">
                        <a:effectLst/>
                      </a:endParaRPr>
                    </a:p>
                    <a:p>
                      <a:pPr marL="140970" marR="137160" algn="ctr">
                        <a:lnSpc>
                          <a:spcPts val="1320"/>
                        </a:lnSpc>
                        <a:spcAft>
                          <a:spcPts val="0"/>
                        </a:spcAft>
                      </a:pPr>
                      <a:r>
                        <a:rPr lang="en-US" sz="1200">
                          <a:effectLst/>
                        </a:rPr>
                        <a:t>(15)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66115" marR="666115" algn="ctr">
                        <a:lnSpc>
                          <a:spcPts val="1340"/>
                        </a:lnSpc>
                        <a:spcAft>
                          <a:spcPts val="0"/>
                        </a:spcAft>
                      </a:pPr>
                      <a:r>
                        <a:rPr lang="en-US" sz="1200">
                          <a:effectLst/>
                        </a:rPr>
                        <a:t>Attendance</a:t>
                      </a:r>
                      <a:endParaRPr lang="en-GB" sz="1100">
                        <a:effectLst/>
                      </a:endParaRPr>
                    </a:p>
                    <a:p>
                      <a:pPr marL="666115" marR="665480" algn="ctr">
                        <a:lnSpc>
                          <a:spcPts val="1320"/>
                        </a:lnSpc>
                        <a:spcAft>
                          <a:spcPts val="0"/>
                        </a:spcAft>
                      </a:pPr>
                      <a:r>
                        <a:rPr lang="en-US" sz="1200">
                          <a:effectLst/>
                        </a:rPr>
                        <a:t>(15)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4104980"/>
                  </a:ext>
                </a:extLst>
              </a:tr>
              <a:tr h="174625">
                <a:tc>
                  <a:txBody>
                    <a:bodyPr/>
                    <a:lstStyle/>
                    <a:p>
                      <a:pPr marL="69850">
                        <a:lnSpc>
                          <a:spcPts val="1340"/>
                        </a:lnSpc>
                      </a:pPr>
                      <a:r>
                        <a:rPr lang="en-US" sz="1200">
                          <a:effectLst/>
                        </a:rPr>
                        <a:t>Remember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175" algn="ctr">
                        <a:lnSpc>
                          <a:spcPts val="1340"/>
                        </a:lnSpc>
                      </a:pPr>
                      <a:r>
                        <a:rPr lang="en-US" sz="1200">
                          <a:effectLst/>
                        </a:rPr>
                        <a:t>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84455" marR="81280" algn="ctr">
                        <a:lnSpc>
                          <a:spcPts val="1340"/>
                        </a:lnSpc>
                        <a:spcAft>
                          <a:spcPts val="0"/>
                        </a:spcAft>
                      </a:pPr>
                      <a:r>
                        <a:rPr lang="en-US" sz="1200">
                          <a:effectLst/>
                        </a:rPr>
                        <a:t>03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1073237"/>
                  </a:ext>
                </a:extLst>
              </a:tr>
              <a:tr h="174625">
                <a:tc>
                  <a:txBody>
                    <a:bodyPr/>
                    <a:lstStyle/>
                    <a:p>
                      <a:pPr marL="69850">
                        <a:lnSpc>
                          <a:spcPts val="1340"/>
                        </a:lnSpc>
                      </a:pPr>
                      <a:r>
                        <a:rPr lang="en-US" sz="1200">
                          <a:effectLst/>
                        </a:rPr>
                        <a:t>Understand</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175" algn="ctr">
                        <a:lnSpc>
                          <a:spcPts val="1340"/>
                        </a:lnSpc>
                      </a:pPr>
                      <a:r>
                        <a:rPr lang="en-US" sz="1200">
                          <a:effectLst/>
                        </a:rPr>
                        <a:t>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84455" marR="81280" algn="ctr">
                        <a:lnSpc>
                          <a:spcPts val="1340"/>
                        </a:lnSpc>
                        <a:spcAft>
                          <a:spcPts val="0"/>
                        </a:spcAft>
                      </a:pPr>
                      <a:r>
                        <a:rPr lang="en-US" sz="1200">
                          <a:effectLst/>
                        </a:rPr>
                        <a:t>04</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318135" algn="r">
                        <a:lnSpc>
                          <a:spcPts val="1340"/>
                        </a:lnSpc>
                        <a:spcAft>
                          <a:spcPts val="0"/>
                        </a:spcAft>
                      </a:pPr>
                      <a:r>
                        <a:rPr lang="en-US" sz="1200">
                          <a:effectLst/>
                        </a:rPr>
                        <a:t>05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7097758"/>
                  </a:ext>
                </a:extLst>
              </a:tr>
              <a:tr h="174625">
                <a:tc>
                  <a:txBody>
                    <a:bodyPr/>
                    <a:lstStyle/>
                    <a:p>
                      <a:pPr marL="69850">
                        <a:lnSpc>
                          <a:spcPts val="1340"/>
                        </a:lnSpc>
                      </a:pPr>
                      <a:r>
                        <a:rPr lang="en-US" sz="1200">
                          <a:effectLst/>
                        </a:rPr>
                        <a:t>Apply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43840" marR="240665" algn="ctr">
                        <a:lnSpc>
                          <a:spcPts val="1340"/>
                        </a:lnSpc>
                        <a:spcAft>
                          <a:spcPts val="0"/>
                        </a:spcAft>
                      </a:pPr>
                      <a:r>
                        <a:rPr lang="en-US" sz="1200">
                          <a:effectLst/>
                        </a:rPr>
                        <a:t>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84455" marR="81280" algn="ctr">
                        <a:lnSpc>
                          <a:spcPts val="1340"/>
                        </a:lnSpc>
                        <a:spcAft>
                          <a:spcPts val="0"/>
                        </a:spcAft>
                      </a:pPr>
                      <a:r>
                        <a:rPr lang="en-US" sz="1200">
                          <a:effectLst/>
                        </a:rPr>
                        <a:t>05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318135" algn="r">
                        <a:lnSpc>
                          <a:spcPts val="1340"/>
                        </a:lnSpc>
                        <a:spcAft>
                          <a:spcPts val="0"/>
                        </a:spcAft>
                      </a:pPr>
                      <a:r>
                        <a:rPr lang="en-US" sz="1200">
                          <a:effectLst/>
                        </a:rPr>
                        <a:t>05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56282098"/>
                  </a:ext>
                </a:extLst>
              </a:tr>
              <a:tr h="176530">
                <a:tc>
                  <a:txBody>
                    <a:bodyPr/>
                    <a:lstStyle/>
                    <a:p>
                      <a:pPr marL="69850">
                        <a:lnSpc>
                          <a:spcPts val="1340"/>
                        </a:lnSpc>
                      </a:pPr>
                      <a:r>
                        <a:rPr lang="en-US" sz="1200">
                          <a:effectLst/>
                        </a:rPr>
                        <a:t>Analyze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43840" marR="240665" algn="ctr">
                        <a:lnSpc>
                          <a:spcPts val="1340"/>
                        </a:lnSpc>
                        <a:spcAft>
                          <a:spcPts val="0"/>
                        </a:spcAft>
                      </a:pPr>
                      <a:r>
                        <a:rPr lang="en-US" sz="1200">
                          <a:effectLst/>
                        </a:rPr>
                        <a:t>10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34141833"/>
                  </a:ext>
                </a:extLst>
              </a:tr>
              <a:tr h="174625">
                <a:tc>
                  <a:txBody>
                    <a:bodyPr/>
                    <a:lstStyle/>
                    <a:p>
                      <a:pPr marL="69850">
                        <a:lnSpc>
                          <a:spcPts val="1340"/>
                        </a:lnSpc>
                      </a:pPr>
                      <a:r>
                        <a:rPr lang="en-US" sz="1200">
                          <a:effectLst/>
                        </a:rPr>
                        <a:t>Evaluate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175" algn="ctr">
                        <a:lnSpc>
                          <a:spcPts val="1340"/>
                        </a:lnSpc>
                      </a:pPr>
                      <a:r>
                        <a:rPr lang="en-US" sz="1200">
                          <a:effectLst/>
                        </a:rPr>
                        <a:t>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84455" marR="81280" algn="ctr">
                        <a:lnSpc>
                          <a:spcPts val="1340"/>
                        </a:lnSpc>
                        <a:spcAft>
                          <a:spcPts val="0"/>
                        </a:spcAft>
                      </a:pPr>
                      <a:r>
                        <a:rPr lang="en-US" sz="1200">
                          <a:effectLst/>
                        </a:rPr>
                        <a:t>03</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318135" algn="r">
                        <a:lnSpc>
                          <a:spcPts val="1340"/>
                        </a:lnSpc>
                        <a:spcAft>
                          <a:spcPts val="0"/>
                        </a:spcAft>
                      </a:pPr>
                      <a:r>
                        <a:rPr lang="en-US" sz="1200">
                          <a:effectLst/>
                        </a:rPr>
                        <a:t>05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5532554"/>
                  </a:ext>
                </a:extLst>
              </a:tr>
              <a:tr h="174625">
                <a:tc>
                  <a:txBody>
                    <a:bodyPr/>
                    <a:lstStyle/>
                    <a:p>
                      <a:pPr marL="69850">
                        <a:lnSpc>
                          <a:spcPts val="1340"/>
                        </a:lnSpc>
                      </a:pPr>
                      <a:r>
                        <a:rPr lang="en-US" sz="1200">
                          <a:effectLst/>
                        </a:rPr>
                        <a:t>Create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175" algn="ctr">
                        <a:lnSpc>
                          <a:spcPts val="1340"/>
                        </a:lnSpc>
                      </a:pPr>
                      <a:r>
                        <a:rPr lang="en-US" sz="1200" dirty="0">
                          <a:effectLst/>
                        </a:rPr>
                        <a:t>5</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nSpc>
                          <a:spcPts val="1340"/>
                        </a:lnSpc>
                      </a:pPr>
                      <a:r>
                        <a:rPr lang="en-US" sz="1200" dirty="0">
                          <a:effectLst/>
                        </a:rPr>
                        <a:t> </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2344937"/>
                  </a:ext>
                </a:extLst>
              </a:tr>
            </a:tbl>
          </a:graphicData>
        </a:graphic>
      </p:graphicFrame>
      <p:graphicFrame>
        <p:nvGraphicFramePr>
          <p:cNvPr id="5" name="Table 4">
            <a:extLst>
              <a:ext uri="{FF2B5EF4-FFF2-40B4-BE49-F238E27FC236}">
                <a16:creationId xmlns:a16="http://schemas.microsoft.com/office/drawing/2014/main" id="{3F7AC4EF-4208-4E6F-AB9C-E6A47370C8A2}"/>
              </a:ext>
            </a:extLst>
          </p:cNvPr>
          <p:cNvGraphicFramePr>
            <a:graphicFrameLocks noGrp="1"/>
          </p:cNvGraphicFramePr>
          <p:nvPr>
            <p:extLst>
              <p:ext uri="{D42A27DB-BD31-4B8C-83A1-F6EECF244321}">
                <p14:modId xmlns:p14="http://schemas.microsoft.com/office/powerpoint/2010/main" val="4041978500"/>
              </p:ext>
            </p:extLst>
          </p:nvPr>
        </p:nvGraphicFramePr>
        <p:xfrm>
          <a:off x="3387964" y="3945861"/>
          <a:ext cx="5143500" cy="1224280"/>
        </p:xfrm>
        <a:graphic>
          <a:graphicData uri="http://schemas.openxmlformats.org/drawingml/2006/table">
            <a:tbl>
              <a:tblPr firstRow="1" firstCol="1" lastRow="1" lastCol="1" bandRow="1" bandCol="1">
                <a:tableStyleId>{5A111915-BE36-4E01-A7E5-04B1672EAD32}</a:tableStyleId>
              </a:tblPr>
              <a:tblGrid>
                <a:gridCol w="2400300">
                  <a:extLst>
                    <a:ext uri="{9D8B030D-6E8A-4147-A177-3AD203B41FA5}">
                      <a16:colId xmlns:a16="http://schemas.microsoft.com/office/drawing/2014/main" val="4195743111"/>
                    </a:ext>
                  </a:extLst>
                </a:gridCol>
                <a:gridCol w="2743200">
                  <a:extLst>
                    <a:ext uri="{9D8B030D-6E8A-4147-A177-3AD203B41FA5}">
                      <a16:colId xmlns:a16="http://schemas.microsoft.com/office/drawing/2014/main" val="1460676819"/>
                    </a:ext>
                  </a:extLst>
                </a:gridCol>
              </a:tblGrid>
              <a:tr h="174625">
                <a:tc>
                  <a:txBody>
                    <a:bodyPr/>
                    <a:lstStyle/>
                    <a:p>
                      <a:pPr marL="69850">
                        <a:lnSpc>
                          <a:spcPts val="1280"/>
                        </a:lnSpc>
                      </a:pPr>
                      <a:r>
                        <a:rPr lang="en-US" sz="1200">
                          <a:effectLst/>
                        </a:rPr>
                        <a:t>Bloom's</a:t>
                      </a:r>
                      <a:r>
                        <a:rPr lang="en-US" sz="1200" spc="-5">
                          <a:effectLst/>
                        </a:rPr>
                        <a:t> </a:t>
                      </a:r>
                      <a:r>
                        <a:rPr lang="en-US" sz="1200">
                          <a:effectLst/>
                        </a:rPr>
                        <a:t>Category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8220" marR="993140" algn="ctr">
                        <a:lnSpc>
                          <a:spcPts val="1280"/>
                        </a:lnSpc>
                        <a:spcAft>
                          <a:spcPts val="0"/>
                        </a:spcAft>
                      </a:pPr>
                      <a:r>
                        <a:rPr lang="en-US" sz="1200" dirty="0">
                          <a:effectLst/>
                        </a:rPr>
                        <a:t>Test</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2272568"/>
                  </a:ext>
                </a:extLst>
              </a:tr>
              <a:tr h="174625">
                <a:tc>
                  <a:txBody>
                    <a:bodyPr/>
                    <a:lstStyle/>
                    <a:p>
                      <a:pPr marL="69850">
                        <a:lnSpc>
                          <a:spcPts val="1280"/>
                        </a:lnSpc>
                      </a:pPr>
                      <a:r>
                        <a:rPr lang="en-US" sz="1200">
                          <a:effectLst/>
                        </a:rPr>
                        <a:t>Remember</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 algn="ctr">
                        <a:lnSpc>
                          <a:spcPts val="1280"/>
                        </a:lnSpc>
                      </a:pPr>
                      <a:r>
                        <a:rPr lang="en-US" sz="1200" dirty="0">
                          <a:effectLst/>
                        </a:rPr>
                        <a:t>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055155"/>
                  </a:ext>
                </a:extLst>
              </a:tr>
              <a:tr h="176530">
                <a:tc>
                  <a:txBody>
                    <a:bodyPr/>
                    <a:lstStyle/>
                    <a:p>
                      <a:pPr marL="69850">
                        <a:lnSpc>
                          <a:spcPts val="1290"/>
                        </a:lnSpc>
                      </a:pPr>
                      <a:r>
                        <a:rPr lang="en-US" sz="1200">
                          <a:effectLst/>
                        </a:rPr>
                        <a:t>Understand</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 algn="ctr">
                        <a:lnSpc>
                          <a:spcPts val="1290"/>
                        </a:lnSpc>
                      </a:pPr>
                      <a:r>
                        <a:rPr lang="en-US" sz="1200" dirty="0">
                          <a:effectLst/>
                        </a:rPr>
                        <a:t>7</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932781"/>
                  </a:ext>
                </a:extLst>
              </a:tr>
              <a:tr h="174625">
                <a:tc>
                  <a:txBody>
                    <a:bodyPr/>
                    <a:lstStyle/>
                    <a:p>
                      <a:pPr marL="69850">
                        <a:lnSpc>
                          <a:spcPts val="1280"/>
                        </a:lnSpc>
                      </a:pPr>
                      <a:r>
                        <a:rPr lang="en-US" sz="1200">
                          <a:effectLst/>
                        </a:rPr>
                        <a:t>Apply</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8220" marR="992505" algn="ctr">
                        <a:lnSpc>
                          <a:spcPts val="1280"/>
                        </a:lnSpc>
                        <a:spcAft>
                          <a:spcPts val="0"/>
                        </a:spcAft>
                      </a:pPr>
                      <a:r>
                        <a:rPr lang="en-US" sz="1200">
                          <a:effectLst/>
                        </a:rPr>
                        <a:t>20</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250280"/>
                  </a:ext>
                </a:extLst>
              </a:tr>
              <a:tr h="174625">
                <a:tc>
                  <a:txBody>
                    <a:bodyPr/>
                    <a:lstStyle/>
                    <a:p>
                      <a:pPr marL="69850">
                        <a:lnSpc>
                          <a:spcPts val="1280"/>
                        </a:lnSpc>
                      </a:pPr>
                      <a:r>
                        <a:rPr lang="en-US" sz="1200">
                          <a:effectLst/>
                        </a:rPr>
                        <a:t>Analyze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98220" marR="992505" algn="ctr">
                        <a:lnSpc>
                          <a:spcPts val="1280"/>
                        </a:lnSpc>
                        <a:spcAft>
                          <a:spcPts val="0"/>
                        </a:spcAft>
                      </a:pPr>
                      <a:r>
                        <a:rPr lang="en-US" sz="1200">
                          <a:effectLst/>
                        </a:rPr>
                        <a:t>15</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4865595"/>
                  </a:ext>
                </a:extLst>
              </a:tr>
              <a:tr h="174625">
                <a:tc>
                  <a:txBody>
                    <a:bodyPr/>
                    <a:lstStyle/>
                    <a:p>
                      <a:pPr marL="69850">
                        <a:lnSpc>
                          <a:spcPts val="1280"/>
                        </a:lnSpc>
                      </a:pPr>
                      <a:r>
                        <a:rPr lang="en-US" sz="1200">
                          <a:effectLst/>
                        </a:rPr>
                        <a:t>Evaluate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 algn="ctr">
                        <a:lnSpc>
                          <a:spcPts val="1280"/>
                        </a:lnSpc>
                      </a:pPr>
                      <a:r>
                        <a:rPr lang="en-US" sz="1200">
                          <a:effectLst/>
                        </a:rPr>
                        <a:t>6</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063592"/>
                  </a:ext>
                </a:extLst>
              </a:tr>
              <a:tr h="174625">
                <a:tc>
                  <a:txBody>
                    <a:bodyPr/>
                    <a:lstStyle/>
                    <a:p>
                      <a:pPr marL="69850">
                        <a:lnSpc>
                          <a:spcPts val="1280"/>
                        </a:lnSpc>
                      </a:pPr>
                      <a:r>
                        <a:rPr lang="en-US" sz="1200">
                          <a:effectLst/>
                        </a:rPr>
                        <a:t>Create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 algn="ctr">
                        <a:lnSpc>
                          <a:spcPts val="1280"/>
                        </a:lnSpc>
                      </a:pPr>
                      <a:r>
                        <a:rPr lang="en-US" sz="1200" dirty="0">
                          <a:effectLst/>
                        </a:rPr>
                        <a:t>5</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892134"/>
                  </a:ext>
                </a:extLst>
              </a:tr>
            </a:tbl>
          </a:graphicData>
        </a:graphic>
      </p:graphicFrame>
      <p:sp>
        <p:nvSpPr>
          <p:cNvPr id="6" name="Rectangle 1">
            <a:extLst>
              <a:ext uri="{FF2B5EF4-FFF2-40B4-BE49-F238E27FC236}">
                <a16:creationId xmlns:a16="http://schemas.microsoft.com/office/drawing/2014/main" id="{04798975-AB7F-4EB7-B200-5C95C3921DAC}"/>
              </a:ext>
            </a:extLst>
          </p:cNvPr>
          <p:cNvSpPr>
            <a:spLocks noChangeArrowheads="1"/>
          </p:cNvSpPr>
          <p:nvPr/>
        </p:nvSpPr>
        <p:spPr bwMode="auto">
          <a:xfrm>
            <a:off x="1871201" y="794262"/>
            <a:ext cx="47596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CIE- Continuous Internal Evaluation (90 Marks)</a:t>
            </a:r>
            <a:endParaRPr kumimoji="0" lang="en-GB" altLang="en-US" sz="16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C7F0A17-AF06-4815-B14E-76154ADF95FA}"/>
              </a:ext>
            </a:extLst>
          </p:cNvPr>
          <p:cNvSpPr txBox="1"/>
          <p:nvPr/>
        </p:nvSpPr>
        <p:spPr>
          <a:xfrm>
            <a:off x="1965695" y="3309381"/>
            <a:ext cx="6094428"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SEE- </a:t>
            </a:r>
            <a:r>
              <a:rPr lang="en-US" altLang="en-US" sz="1600" b="1" dirty="0">
                <a:latin typeface="Arial" panose="020B0604020202020204" pitchFamily="34" charset="0"/>
              </a:rPr>
              <a:t>Semester</a:t>
            </a: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End Examination (60 Marks)</a:t>
            </a:r>
            <a:endParaRPr kumimoji="0" lang="en-GB" altLang="en-US" sz="16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275E8D3C-B7DC-4F4E-B704-AC8B8A562FA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67082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3813" y="391414"/>
            <a:ext cx="10530205" cy="1414145"/>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BASIC</a:t>
            </a:r>
            <a:r>
              <a:rPr sz="2400" b="1" spc="-85" dirty="0">
                <a:latin typeface="Calibri"/>
                <a:cs typeface="Calibri"/>
              </a:rPr>
              <a:t> </a:t>
            </a:r>
            <a:r>
              <a:rPr sz="2400" b="1" spc="-10" dirty="0">
                <a:latin typeface="Calibri"/>
                <a:cs typeface="Calibri"/>
              </a:rPr>
              <a:t>COMPRESSION</a:t>
            </a:r>
            <a:r>
              <a:rPr sz="2400" b="1" spc="-85" dirty="0">
                <a:latin typeface="Calibri"/>
                <a:cs typeface="Calibri"/>
              </a:rPr>
              <a:t> </a:t>
            </a:r>
            <a:r>
              <a:rPr sz="2400" b="1" spc="-10" dirty="0">
                <a:latin typeface="Calibri"/>
                <a:cs typeface="Calibri"/>
              </a:rPr>
              <a:t>TECHNIQUES</a:t>
            </a:r>
            <a:endParaRPr sz="2400">
              <a:latin typeface="Calibri"/>
              <a:cs typeface="Calibri"/>
            </a:endParaRPr>
          </a:p>
          <a:p>
            <a:pPr marL="12700">
              <a:lnSpc>
                <a:spcPct val="100000"/>
              </a:lnSpc>
              <a:spcBef>
                <a:spcPts val="130"/>
              </a:spcBef>
            </a:pPr>
            <a:r>
              <a:rPr sz="2400" dirty="0">
                <a:latin typeface="Calibri"/>
                <a:cs typeface="Calibri"/>
              </a:rPr>
              <a:t>The</a:t>
            </a:r>
            <a:r>
              <a:rPr sz="2400" spc="-50" dirty="0">
                <a:latin typeface="Calibri"/>
                <a:cs typeface="Calibri"/>
              </a:rPr>
              <a:t> </a:t>
            </a:r>
            <a:r>
              <a:rPr sz="2400" dirty="0">
                <a:latin typeface="Calibri"/>
                <a:cs typeface="Calibri"/>
              </a:rPr>
              <a:t>most</a:t>
            </a:r>
            <a:r>
              <a:rPr sz="2400" spc="-70" dirty="0">
                <a:latin typeface="Calibri"/>
                <a:cs typeface="Calibri"/>
              </a:rPr>
              <a:t> </a:t>
            </a:r>
            <a:r>
              <a:rPr sz="2400" dirty="0">
                <a:latin typeface="Calibri"/>
                <a:cs typeface="Calibri"/>
              </a:rPr>
              <a:t>basic</a:t>
            </a:r>
            <a:r>
              <a:rPr sz="2400" spc="-75" dirty="0">
                <a:latin typeface="Calibri"/>
                <a:cs typeface="Calibri"/>
              </a:rPr>
              <a:t> </a:t>
            </a:r>
            <a:r>
              <a:rPr sz="2400" dirty="0">
                <a:latin typeface="Calibri"/>
                <a:cs typeface="Calibri"/>
              </a:rPr>
              <a:t>compression</a:t>
            </a:r>
            <a:r>
              <a:rPr sz="2400" spc="-65" dirty="0">
                <a:latin typeface="Calibri"/>
                <a:cs typeface="Calibri"/>
              </a:rPr>
              <a:t> </a:t>
            </a:r>
            <a:r>
              <a:rPr sz="2400" spc="-10" dirty="0">
                <a:latin typeface="Calibri"/>
                <a:cs typeface="Calibri"/>
              </a:rPr>
              <a:t>techniques</a:t>
            </a:r>
            <a:r>
              <a:rPr sz="2400" spc="-90" dirty="0">
                <a:latin typeface="Calibri"/>
                <a:cs typeface="Calibri"/>
              </a:rPr>
              <a:t> </a:t>
            </a:r>
            <a:r>
              <a:rPr sz="2400" dirty="0">
                <a:latin typeface="Calibri"/>
                <a:cs typeface="Calibri"/>
              </a:rPr>
              <a:t>are</a:t>
            </a:r>
            <a:r>
              <a:rPr sz="2400" spc="-55" dirty="0">
                <a:latin typeface="Calibri"/>
                <a:cs typeface="Calibri"/>
              </a:rPr>
              <a:t> </a:t>
            </a:r>
            <a:r>
              <a:rPr sz="2400" dirty="0">
                <a:latin typeface="Calibri"/>
                <a:cs typeface="Calibri"/>
              </a:rPr>
              <a:t>described</a:t>
            </a:r>
            <a:r>
              <a:rPr sz="2400" spc="-50" dirty="0">
                <a:latin typeface="Calibri"/>
                <a:cs typeface="Calibri"/>
              </a:rPr>
              <a:t> </a:t>
            </a:r>
            <a:r>
              <a:rPr sz="2400" spc="-10" dirty="0">
                <a:latin typeface="Calibri"/>
                <a:cs typeface="Calibri"/>
              </a:rPr>
              <a:t>here:</a:t>
            </a:r>
            <a:endParaRPr sz="2400">
              <a:latin typeface="Calibri"/>
              <a:cs typeface="Calibri"/>
            </a:endParaRPr>
          </a:p>
          <a:p>
            <a:pPr marL="12700" marR="5080" indent="269875">
              <a:lnSpc>
                <a:spcPct val="70000"/>
              </a:lnSpc>
              <a:spcBef>
                <a:spcPts val="1010"/>
              </a:spcBef>
              <a:buChar char="•"/>
              <a:tabLst>
                <a:tab pos="282575" algn="l"/>
              </a:tabLst>
            </a:pPr>
            <a:r>
              <a:rPr sz="2400" dirty="0">
                <a:latin typeface="Calibri"/>
                <a:cs typeface="Calibri"/>
              </a:rPr>
              <a:t>Null</a:t>
            </a:r>
            <a:r>
              <a:rPr sz="2400" spc="310" dirty="0">
                <a:latin typeface="Calibri"/>
                <a:cs typeface="Calibri"/>
              </a:rPr>
              <a:t> </a:t>
            </a:r>
            <a:r>
              <a:rPr sz="2400" dirty="0">
                <a:latin typeface="Calibri"/>
                <a:cs typeface="Calibri"/>
              </a:rPr>
              <a:t>compression</a:t>
            </a:r>
            <a:r>
              <a:rPr sz="2400" spc="305" dirty="0">
                <a:latin typeface="Calibri"/>
                <a:cs typeface="Calibri"/>
              </a:rPr>
              <a:t> </a:t>
            </a:r>
            <a:r>
              <a:rPr sz="2400" dirty="0">
                <a:latin typeface="Calibri"/>
                <a:cs typeface="Calibri"/>
              </a:rPr>
              <a:t>-</a:t>
            </a:r>
            <a:r>
              <a:rPr sz="2400" spc="320" dirty="0">
                <a:latin typeface="Calibri"/>
                <a:cs typeface="Calibri"/>
              </a:rPr>
              <a:t> </a:t>
            </a:r>
            <a:r>
              <a:rPr sz="2400" dirty="0">
                <a:latin typeface="Calibri"/>
                <a:cs typeface="Calibri"/>
              </a:rPr>
              <a:t>Replaces</a:t>
            </a:r>
            <a:r>
              <a:rPr sz="2400" spc="335" dirty="0">
                <a:latin typeface="Calibri"/>
                <a:cs typeface="Calibri"/>
              </a:rPr>
              <a:t> </a:t>
            </a:r>
            <a:r>
              <a:rPr sz="2400" dirty="0">
                <a:latin typeface="Calibri"/>
                <a:cs typeface="Calibri"/>
              </a:rPr>
              <a:t>a</a:t>
            </a:r>
            <a:r>
              <a:rPr sz="2400" spc="315" dirty="0">
                <a:latin typeface="Calibri"/>
                <a:cs typeface="Calibri"/>
              </a:rPr>
              <a:t> </a:t>
            </a:r>
            <a:r>
              <a:rPr sz="2400" dirty="0">
                <a:latin typeface="Calibri"/>
                <a:cs typeface="Calibri"/>
              </a:rPr>
              <a:t>series</a:t>
            </a:r>
            <a:r>
              <a:rPr sz="2400" spc="330" dirty="0">
                <a:latin typeface="Calibri"/>
                <a:cs typeface="Calibri"/>
              </a:rPr>
              <a:t> </a:t>
            </a:r>
            <a:r>
              <a:rPr sz="2400" dirty="0">
                <a:latin typeface="Calibri"/>
                <a:cs typeface="Calibri"/>
              </a:rPr>
              <a:t>of</a:t>
            </a:r>
            <a:r>
              <a:rPr sz="2400" spc="325" dirty="0">
                <a:latin typeface="Calibri"/>
                <a:cs typeface="Calibri"/>
              </a:rPr>
              <a:t> </a:t>
            </a:r>
            <a:r>
              <a:rPr sz="2400" dirty="0">
                <a:latin typeface="Calibri"/>
                <a:cs typeface="Calibri"/>
              </a:rPr>
              <a:t>blank</a:t>
            </a:r>
            <a:r>
              <a:rPr sz="2400" spc="325" dirty="0">
                <a:latin typeface="Calibri"/>
                <a:cs typeface="Calibri"/>
              </a:rPr>
              <a:t> </a:t>
            </a:r>
            <a:r>
              <a:rPr sz="2400" dirty="0">
                <a:latin typeface="Calibri"/>
                <a:cs typeface="Calibri"/>
              </a:rPr>
              <a:t>spaces</a:t>
            </a:r>
            <a:r>
              <a:rPr sz="2400" spc="310" dirty="0">
                <a:latin typeface="Calibri"/>
                <a:cs typeface="Calibri"/>
              </a:rPr>
              <a:t> </a:t>
            </a:r>
            <a:r>
              <a:rPr sz="2400" dirty="0">
                <a:latin typeface="Calibri"/>
                <a:cs typeface="Calibri"/>
              </a:rPr>
              <a:t>with</a:t>
            </a:r>
            <a:r>
              <a:rPr sz="2400" spc="325" dirty="0">
                <a:latin typeface="Calibri"/>
                <a:cs typeface="Calibri"/>
              </a:rPr>
              <a:t> </a:t>
            </a:r>
            <a:r>
              <a:rPr sz="2400" dirty="0">
                <a:latin typeface="Calibri"/>
                <a:cs typeface="Calibri"/>
              </a:rPr>
              <a:t>a</a:t>
            </a:r>
            <a:r>
              <a:rPr sz="2400" spc="315" dirty="0">
                <a:latin typeface="Calibri"/>
                <a:cs typeface="Calibri"/>
              </a:rPr>
              <a:t> </a:t>
            </a:r>
            <a:r>
              <a:rPr sz="2400" dirty="0">
                <a:latin typeface="Calibri"/>
                <a:cs typeface="Calibri"/>
              </a:rPr>
              <a:t>compression</a:t>
            </a:r>
            <a:r>
              <a:rPr sz="2400" spc="325" dirty="0">
                <a:latin typeface="Calibri"/>
                <a:cs typeface="Calibri"/>
              </a:rPr>
              <a:t> </a:t>
            </a:r>
            <a:r>
              <a:rPr sz="2400" spc="-10" dirty="0">
                <a:latin typeface="Calibri"/>
                <a:cs typeface="Calibri"/>
              </a:rPr>
              <a:t>code, followed</a:t>
            </a:r>
            <a:r>
              <a:rPr sz="2400" spc="-50" dirty="0">
                <a:latin typeface="Calibri"/>
                <a:cs typeface="Calibri"/>
              </a:rPr>
              <a:t> </a:t>
            </a:r>
            <a:r>
              <a:rPr sz="2400" dirty="0">
                <a:latin typeface="Calibri"/>
                <a:cs typeface="Calibri"/>
              </a:rPr>
              <a:t>by</a:t>
            </a:r>
            <a:r>
              <a:rPr sz="2400" spc="-50" dirty="0">
                <a:latin typeface="Calibri"/>
                <a:cs typeface="Calibri"/>
              </a:rPr>
              <a:t> </a:t>
            </a:r>
            <a:r>
              <a:rPr sz="2400" dirty="0">
                <a:latin typeface="Calibri"/>
                <a:cs typeface="Calibri"/>
              </a:rPr>
              <a:t>a</a:t>
            </a:r>
            <a:r>
              <a:rPr sz="2400" spc="-55" dirty="0">
                <a:latin typeface="Calibri"/>
                <a:cs typeface="Calibri"/>
              </a:rPr>
              <a:t> </a:t>
            </a:r>
            <a:r>
              <a:rPr sz="2400" dirty="0">
                <a:latin typeface="Calibri"/>
                <a:cs typeface="Calibri"/>
              </a:rPr>
              <a:t>value</a:t>
            </a:r>
            <a:r>
              <a:rPr sz="2400" spc="-50" dirty="0">
                <a:latin typeface="Calibri"/>
                <a:cs typeface="Calibri"/>
              </a:rPr>
              <a:t> </a:t>
            </a:r>
            <a:r>
              <a:rPr sz="2400" dirty="0">
                <a:latin typeface="Calibri"/>
                <a:cs typeface="Calibri"/>
              </a:rPr>
              <a:t>that</a:t>
            </a:r>
            <a:r>
              <a:rPr sz="2400" spc="-70" dirty="0">
                <a:latin typeface="Calibri"/>
                <a:cs typeface="Calibri"/>
              </a:rPr>
              <a:t> </a:t>
            </a:r>
            <a:r>
              <a:rPr sz="2400" spc="-10" dirty="0">
                <a:latin typeface="Calibri"/>
                <a:cs typeface="Calibri"/>
              </a:rPr>
              <a:t>represents</a:t>
            </a:r>
            <a:r>
              <a:rPr sz="2400" spc="-45" dirty="0">
                <a:latin typeface="Calibri"/>
                <a:cs typeface="Calibri"/>
              </a:rPr>
              <a:t> </a:t>
            </a:r>
            <a:r>
              <a:rPr sz="2400" dirty="0">
                <a:latin typeface="Calibri"/>
                <a:cs typeface="Calibri"/>
              </a:rPr>
              <a:t>the</a:t>
            </a:r>
            <a:r>
              <a:rPr sz="2400" spc="-50" dirty="0">
                <a:latin typeface="Calibri"/>
                <a:cs typeface="Calibri"/>
              </a:rPr>
              <a:t> </a:t>
            </a:r>
            <a:r>
              <a:rPr sz="2400" dirty="0">
                <a:latin typeface="Calibri"/>
                <a:cs typeface="Calibri"/>
              </a:rPr>
              <a:t>number</a:t>
            </a:r>
            <a:r>
              <a:rPr sz="2400" spc="-70" dirty="0">
                <a:latin typeface="Calibri"/>
                <a:cs typeface="Calibri"/>
              </a:rPr>
              <a:t> </a:t>
            </a:r>
            <a:r>
              <a:rPr sz="2400" dirty="0">
                <a:latin typeface="Calibri"/>
                <a:cs typeface="Calibri"/>
              </a:rPr>
              <a:t>of</a:t>
            </a:r>
            <a:r>
              <a:rPr sz="2400" spc="-40" dirty="0">
                <a:latin typeface="Calibri"/>
                <a:cs typeface="Calibri"/>
              </a:rPr>
              <a:t> </a:t>
            </a:r>
            <a:r>
              <a:rPr sz="2400" spc="-10" dirty="0">
                <a:latin typeface="Calibri"/>
                <a:cs typeface="Calibri"/>
              </a:rPr>
              <a:t>spaces.</a:t>
            </a:r>
            <a:endParaRPr sz="2400">
              <a:latin typeface="Calibri"/>
              <a:cs typeface="Calibri"/>
            </a:endParaRPr>
          </a:p>
        </p:txBody>
      </p:sp>
      <p:sp>
        <p:nvSpPr>
          <p:cNvPr id="3" name="object 3"/>
          <p:cNvSpPr txBox="1"/>
          <p:nvPr/>
        </p:nvSpPr>
        <p:spPr>
          <a:xfrm>
            <a:off x="743813" y="1796922"/>
            <a:ext cx="10531475" cy="391160"/>
          </a:xfrm>
          <a:prstGeom prst="rect">
            <a:avLst/>
          </a:prstGeom>
        </p:spPr>
        <p:txBody>
          <a:bodyPr vert="horz" wrap="square" lIns="0" tIns="12700" rIns="0" bIns="0" rtlCol="0">
            <a:spAutoFit/>
          </a:bodyPr>
          <a:lstStyle/>
          <a:p>
            <a:pPr marL="364490" indent="-351790">
              <a:lnSpc>
                <a:spcPct val="100000"/>
              </a:lnSpc>
              <a:spcBef>
                <a:spcPts val="100"/>
              </a:spcBef>
              <a:buChar char="•"/>
              <a:tabLst>
                <a:tab pos="364490" algn="l"/>
                <a:tab pos="1925320" algn="l"/>
                <a:tab pos="3698240" algn="l"/>
                <a:tab pos="3990340" algn="l"/>
                <a:tab pos="5215890" algn="l"/>
                <a:tab pos="5735320" algn="l"/>
                <a:tab pos="6350000" algn="l"/>
                <a:tab pos="7009765" algn="l"/>
                <a:tab pos="8779510" algn="l"/>
                <a:tab pos="10222865" algn="l"/>
              </a:tabLst>
            </a:pPr>
            <a:r>
              <a:rPr sz="2400" spc="-10" dirty="0">
                <a:latin typeface="Calibri"/>
                <a:cs typeface="Calibri"/>
              </a:rPr>
              <a:t>Run-length</a:t>
            </a:r>
            <a:r>
              <a:rPr sz="2400" dirty="0">
                <a:latin typeface="Calibri"/>
                <a:cs typeface="Calibri"/>
              </a:rPr>
              <a:t>	</a:t>
            </a:r>
            <a:r>
              <a:rPr sz="2400" spc="-10" dirty="0">
                <a:latin typeface="Calibri"/>
                <a:cs typeface="Calibri"/>
              </a:rPr>
              <a:t>compression</a:t>
            </a:r>
            <a:r>
              <a:rPr sz="2400" dirty="0">
                <a:latin typeface="Calibri"/>
                <a:cs typeface="Calibri"/>
              </a:rPr>
              <a:t>	</a:t>
            </a:r>
            <a:r>
              <a:rPr sz="2400" spc="-50" dirty="0">
                <a:latin typeface="Calibri"/>
                <a:cs typeface="Calibri"/>
              </a:rPr>
              <a:t>-</a:t>
            </a:r>
            <a:r>
              <a:rPr sz="2400" dirty="0">
                <a:latin typeface="Calibri"/>
                <a:cs typeface="Calibri"/>
              </a:rPr>
              <a:t>	</a:t>
            </a:r>
            <a:r>
              <a:rPr sz="2400" spc="-10" dirty="0">
                <a:latin typeface="Calibri"/>
                <a:cs typeface="Calibri"/>
              </a:rPr>
              <a:t>Expands</a:t>
            </a:r>
            <a:r>
              <a:rPr sz="2400" dirty="0">
                <a:latin typeface="Calibri"/>
                <a:cs typeface="Calibri"/>
              </a:rPr>
              <a:t>	</a:t>
            </a:r>
            <a:r>
              <a:rPr sz="2400" spc="-25" dirty="0">
                <a:latin typeface="Calibri"/>
                <a:cs typeface="Calibri"/>
              </a:rPr>
              <a:t>on</a:t>
            </a:r>
            <a:r>
              <a:rPr sz="2400" dirty="0">
                <a:latin typeface="Calibri"/>
                <a:cs typeface="Calibri"/>
              </a:rPr>
              <a:t>	</a:t>
            </a:r>
            <a:r>
              <a:rPr sz="2400" spc="-25" dirty="0">
                <a:latin typeface="Calibri"/>
                <a:cs typeface="Calibri"/>
              </a:rPr>
              <a:t>the</a:t>
            </a:r>
            <a:r>
              <a:rPr sz="2400" dirty="0">
                <a:latin typeface="Calibri"/>
                <a:cs typeface="Calibri"/>
              </a:rPr>
              <a:t>	</a:t>
            </a:r>
            <a:r>
              <a:rPr sz="2400" spc="-20" dirty="0">
                <a:latin typeface="Calibri"/>
                <a:cs typeface="Calibri"/>
              </a:rPr>
              <a:t>null</a:t>
            </a:r>
            <a:r>
              <a:rPr sz="2400" dirty="0">
                <a:latin typeface="Calibri"/>
                <a:cs typeface="Calibri"/>
              </a:rPr>
              <a:t>	</a:t>
            </a:r>
            <a:r>
              <a:rPr sz="2400" spc="-10" dirty="0">
                <a:latin typeface="Calibri"/>
                <a:cs typeface="Calibri"/>
              </a:rPr>
              <a:t>compression</a:t>
            </a:r>
            <a:r>
              <a:rPr sz="2400" dirty="0">
                <a:latin typeface="Calibri"/>
                <a:cs typeface="Calibri"/>
              </a:rPr>
              <a:t>	</a:t>
            </a:r>
            <a:r>
              <a:rPr sz="2400" spc="-10" dirty="0">
                <a:latin typeface="Calibri"/>
                <a:cs typeface="Calibri"/>
              </a:rPr>
              <a:t>technique</a:t>
            </a:r>
            <a:r>
              <a:rPr sz="2400" dirty="0">
                <a:latin typeface="Calibri"/>
                <a:cs typeface="Calibri"/>
              </a:rPr>
              <a:t>	</a:t>
            </a:r>
            <a:r>
              <a:rPr sz="2400" spc="-25" dirty="0">
                <a:latin typeface="Calibri"/>
                <a:cs typeface="Calibri"/>
              </a:rPr>
              <a:t>by</a:t>
            </a:r>
            <a:endParaRPr sz="2400">
              <a:latin typeface="Calibri"/>
              <a:cs typeface="Calibri"/>
            </a:endParaRPr>
          </a:p>
        </p:txBody>
      </p:sp>
      <p:sp>
        <p:nvSpPr>
          <p:cNvPr id="4" name="object 4"/>
          <p:cNvSpPr txBox="1"/>
          <p:nvPr/>
        </p:nvSpPr>
        <p:spPr>
          <a:xfrm>
            <a:off x="743813" y="2052650"/>
            <a:ext cx="10532745" cy="3846195"/>
          </a:xfrm>
          <a:prstGeom prst="rect">
            <a:avLst/>
          </a:prstGeom>
        </p:spPr>
        <p:txBody>
          <a:bodyPr vert="horz" wrap="square" lIns="0" tIns="12700" rIns="0" bIns="0" rtlCol="0">
            <a:spAutoFit/>
          </a:bodyPr>
          <a:lstStyle/>
          <a:p>
            <a:pPr marL="12700" algn="just">
              <a:lnSpc>
                <a:spcPts val="2450"/>
              </a:lnSpc>
              <a:spcBef>
                <a:spcPts val="100"/>
              </a:spcBef>
            </a:pPr>
            <a:r>
              <a:rPr sz="2400" dirty="0">
                <a:latin typeface="Calibri"/>
                <a:cs typeface="Calibri"/>
              </a:rPr>
              <a:t>compressing</a:t>
            </a:r>
            <a:r>
              <a:rPr sz="2400" spc="370" dirty="0">
                <a:latin typeface="Calibri"/>
                <a:cs typeface="Calibri"/>
              </a:rPr>
              <a:t> </a:t>
            </a:r>
            <a:r>
              <a:rPr sz="2400" dirty="0">
                <a:latin typeface="Calibri"/>
                <a:cs typeface="Calibri"/>
              </a:rPr>
              <a:t>any</a:t>
            </a:r>
            <a:r>
              <a:rPr sz="2400" spc="375" dirty="0">
                <a:latin typeface="Calibri"/>
                <a:cs typeface="Calibri"/>
              </a:rPr>
              <a:t> </a:t>
            </a:r>
            <a:r>
              <a:rPr sz="2400" dirty="0">
                <a:latin typeface="Calibri"/>
                <a:cs typeface="Calibri"/>
              </a:rPr>
              <a:t>series</a:t>
            </a:r>
            <a:r>
              <a:rPr sz="2400" spc="405" dirty="0">
                <a:latin typeface="Calibri"/>
                <a:cs typeface="Calibri"/>
              </a:rPr>
              <a:t> </a:t>
            </a:r>
            <a:r>
              <a:rPr sz="2400" dirty="0">
                <a:latin typeface="Calibri"/>
                <a:cs typeface="Calibri"/>
              </a:rPr>
              <a:t>of</a:t>
            </a:r>
            <a:r>
              <a:rPr sz="2400" spc="385" dirty="0">
                <a:latin typeface="Calibri"/>
                <a:cs typeface="Calibri"/>
              </a:rPr>
              <a:t> </a:t>
            </a:r>
            <a:r>
              <a:rPr sz="2400" dirty="0">
                <a:latin typeface="Calibri"/>
                <a:cs typeface="Calibri"/>
              </a:rPr>
              <a:t>four</a:t>
            </a:r>
            <a:r>
              <a:rPr sz="2400" spc="385" dirty="0">
                <a:latin typeface="Calibri"/>
                <a:cs typeface="Calibri"/>
              </a:rPr>
              <a:t> </a:t>
            </a:r>
            <a:r>
              <a:rPr sz="2400" dirty="0">
                <a:latin typeface="Calibri"/>
                <a:cs typeface="Calibri"/>
              </a:rPr>
              <a:t>or</a:t>
            </a:r>
            <a:r>
              <a:rPr sz="2400" spc="400" dirty="0">
                <a:latin typeface="Calibri"/>
                <a:cs typeface="Calibri"/>
              </a:rPr>
              <a:t> </a:t>
            </a:r>
            <a:r>
              <a:rPr sz="2400" dirty="0">
                <a:latin typeface="Calibri"/>
                <a:cs typeface="Calibri"/>
              </a:rPr>
              <a:t>more</a:t>
            </a:r>
            <a:r>
              <a:rPr sz="2400" spc="390" dirty="0">
                <a:latin typeface="Calibri"/>
                <a:cs typeface="Calibri"/>
              </a:rPr>
              <a:t> </a:t>
            </a:r>
            <a:r>
              <a:rPr sz="2400" dirty="0">
                <a:latin typeface="Calibri"/>
                <a:cs typeface="Calibri"/>
              </a:rPr>
              <a:t>repeating</a:t>
            </a:r>
            <a:r>
              <a:rPr sz="2400" spc="380" dirty="0">
                <a:latin typeface="Calibri"/>
                <a:cs typeface="Calibri"/>
              </a:rPr>
              <a:t> </a:t>
            </a:r>
            <a:r>
              <a:rPr sz="2400" dirty="0">
                <a:latin typeface="Calibri"/>
                <a:cs typeface="Calibri"/>
              </a:rPr>
              <a:t>characters.</a:t>
            </a:r>
            <a:r>
              <a:rPr sz="2400" spc="385" dirty="0">
                <a:latin typeface="Calibri"/>
                <a:cs typeface="Calibri"/>
              </a:rPr>
              <a:t> </a:t>
            </a:r>
            <a:r>
              <a:rPr sz="2400" dirty="0">
                <a:latin typeface="Calibri"/>
                <a:cs typeface="Calibri"/>
              </a:rPr>
              <a:t>The</a:t>
            </a:r>
            <a:r>
              <a:rPr sz="2400" spc="390" dirty="0">
                <a:latin typeface="Calibri"/>
                <a:cs typeface="Calibri"/>
              </a:rPr>
              <a:t> </a:t>
            </a:r>
            <a:r>
              <a:rPr sz="2400" dirty="0">
                <a:latin typeface="Calibri"/>
                <a:cs typeface="Calibri"/>
              </a:rPr>
              <a:t>characters</a:t>
            </a:r>
            <a:r>
              <a:rPr sz="2400" spc="365" dirty="0">
                <a:latin typeface="Calibri"/>
                <a:cs typeface="Calibri"/>
              </a:rPr>
              <a:t> </a:t>
            </a:r>
            <a:r>
              <a:rPr sz="2400" spc="-25" dirty="0">
                <a:latin typeface="Calibri"/>
                <a:cs typeface="Calibri"/>
              </a:rPr>
              <a:t>are</a:t>
            </a:r>
            <a:endParaRPr sz="2400">
              <a:latin typeface="Calibri"/>
              <a:cs typeface="Calibri"/>
            </a:endParaRPr>
          </a:p>
          <a:p>
            <a:pPr marL="12700" algn="just">
              <a:lnSpc>
                <a:spcPts val="2450"/>
              </a:lnSpc>
            </a:pPr>
            <a:r>
              <a:rPr sz="2400" dirty="0">
                <a:latin typeface="Calibri"/>
                <a:cs typeface="Calibri"/>
              </a:rPr>
              <a:t>replaced</a:t>
            </a:r>
            <a:r>
              <a:rPr sz="2400" spc="-60" dirty="0">
                <a:latin typeface="Calibri"/>
                <a:cs typeface="Calibri"/>
              </a:rPr>
              <a:t> </a:t>
            </a:r>
            <a:r>
              <a:rPr sz="2400" dirty="0">
                <a:latin typeface="Calibri"/>
                <a:cs typeface="Calibri"/>
              </a:rPr>
              <a:t>with</a:t>
            </a:r>
            <a:r>
              <a:rPr sz="2400" spc="-45" dirty="0">
                <a:latin typeface="Calibri"/>
                <a:cs typeface="Calibri"/>
              </a:rPr>
              <a:t> </a:t>
            </a:r>
            <a:r>
              <a:rPr sz="2400" dirty="0">
                <a:latin typeface="Calibri"/>
                <a:cs typeface="Calibri"/>
              </a:rPr>
              <a:t>a</a:t>
            </a:r>
            <a:r>
              <a:rPr sz="2400" spc="-65" dirty="0">
                <a:latin typeface="Calibri"/>
                <a:cs typeface="Calibri"/>
              </a:rPr>
              <a:t> </a:t>
            </a:r>
            <a:r>
              <a:rPr sz="2400" spc="-10" dirty="0">
                <a:latin typeface="Calibri"/>
                <a:cs typeface="Calibri"/>
              </a:rPr>
              <a:t>compression</a:t>
            </a:r>
            <a:endParaRPr sz="2400">
              <a:latin typeface="Calibri"/>
              <a:cs typeface="Calibri"/>
            </a:endParaRPr>
          </a:p>
          <a:p>
            <a:pPr marL="12700" marR="5715" algn="just">
              <a:lnSpc>
                <a:spcPct val="70000"/>
              </a:lnSpc>
              <a:spcBef>
                <a:spcPts val="994"/>
              </a:spcBef>
            </a:pPr>
            <a:r>
              <a:rPr sz="2400" dirty="0">
                <a:latin typeface="Calibri"/>
                <a:cs typeface="Calibri"/>
              </a:rPr>
              <a:t>code,</a:t>
            </a:r>
            <a:r>
              <a:rPr sz="2400" spc="-25" dirty="0">
                <a:latin typeface="Calibri"/>
                <a:cs typeface="Calibri"/>
              </a:rPr>
              <a:t> </a:t>
            </a:r>
            <a:r>
              <a:rPr sz="2400" dirty="0">
                <a:latin typeface="Calibri"/>
                <a:cs typeface="Calibri"/>
              </a:rPr>
              <a:t>one</a:t>
            </a:r>
            <a:r>
              <a:rPr sz="2400" spc="-25" dirty="0">
                <a:latin typeface="Calibri"/>
                <a:cs typeface="Calibri"/>
              </a:rPr>
              <a:t> </a:t>
            </a:r>
            <a:r>
              <a:rPr sz="2400" dirty="0">
                <a:latin typeface="Calibri"/>
                <a:cs typeface="Calibri"/>
              </a:rPr>
              <a:t>of</a:t>
            </a:r>
            <a:r>
              <a:rPr sz="2400" spc="-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characters,</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value</a:t>
            </a:r>
            <a:r>
              <a:rPr sz="2400" spc="-10" dirty="0">
                <a:latin typeface="Calibri"/>
                <a:cs typeface="Calibri"/>
              </a:rPr>
              <a:t> </a:t>
            </a:r>
            <a:r>
              <a:rPr sz="2400" dirty="0">
                <a:latin typeface="Calibri"/>
                <a:cs typeface="Calibri"/>
              </a:rPr>
              <a:t>that</a:t>
            </a:r>
            <a:r>
              <a:rPr sz="2400" spc="-25" dirty="0">
                <a:latin typeface="Calibri"/>
                <a:cs typeface="Calibri"/>
              </a:rPr>
              <a:t> </a:t>
            </a:r>
            <a:r>
              <a:rPr sz="2400" spc="-10" dirty="0">
                <a:latin typeface="Calibri"/>
                <a:cs typeface="Calibri"/>
              </a:rPr>
              <a:t>represents</a:t>
            </a:r>
            <a:r>
              <a:rPr sz="2400" spc="-1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number</a:t>
            </a:r>
            <a:r>
              <a:rPr sz="2400" spc="-25" dirty="0">
                <a:latin typeface="Calibri"/>
                <a:cs typeface="Calibri"/>
              </a:rPr>
              <a:t> </a:t>
            </a:r>
            <a:r>
              <a:rPr sz="2400" dirty="0">
                <a:latin typeface="Calibri"/>
                <a:cs typeface="Calibri"/>
              </a:rPr>
              <a:t>of</a:t>
            </a:r>
            <a:r>
              <a:rPr sz="2400" spc="-15" dirty="0">
                <a:latin typeface="Calibri"/>
                <a:cs typeface="Calibri"/>
              </a:rPr>
              <a:t> </a:t>
            </a:r>
            <a:r>
              <a:rPr sz="2400" dirty="0">
                <a:latin typeface="Calibri"/>
                <a:cs typeface="Calibri"/>
              </a:rPr>
              <a:t>characters</a:t>
            </a:r>
            <a:r>
              <a:rPr sz="2400" spc="-20" dirty="0">
                <a:latin typeface="Calibri"/>
                <a:cs typeface="Calibri"/>
              </a:rPr>
              <a:t> </a:t>
            </a:r>
            <a:r>
              <a:rPr sz="2400" spc="-25" dirty="0">
                <a:latin typeface="Calibri"/>
                <a:cs typeface="Calibri"/>
              </a:rPr>
              <a:t>to </a:t>
            </a:r>
            <a:r>
              <a:rPr sz="2400" dirty="0">
                <a:latin typeface="Calibri"/>
                <a:cs typeface="Calibri"/>
              </a:rPr>
              <a:t>repeat.</a:t>
            </a:r>
            <a:r>
              <a:rPr sz="2400" spc="70" dirty="0">
                <a:latin typeface="Calibri"/>
                <a:cs typeface="Calibri"/>
              </a:rPr>
              <a:t> </a:t>
            </a:r>
            <a:r>
              <a:rPr sz="2400" dirty="0">
                <a:latin typeface="Calibri"/>
                <a:cs typeface="Calibri"/>
              </a:rPr>
              <a:t>Some</a:t>
            </a:r>
            <a:r>
              <a:rPr sz="2400" spc="85" dirty="0">
                <a:latin typeface="Calibri"/>
                <a:cs typeface="Calibri"/>
              </a:rPr>
              <a:t> </a:t>
            </a:r>
            <a:r>
              <a:rPr sz="2400" dirty="0">
                <a:latin typeface="Calibri"/>
                <a:cs typeface="Calibri"/>
              </a:rPr>
              <a:t>synchronous</a:t>
            </a:r>
            <a:r>
              <a:rPr sz="2400" spc="70" dirty="0">
                <a:latin typeface="Calibri"/>
                <a:cs typeface="Calibri"/>
              </a:rPr>
              <a:t> </a:t>
            </a:r>
            <a:r>
              <a:rPr sz="2400" dirty="0">
                <a:latin typeface="Calibri"/>
                <a:cs typeface="Calibri"/>
              </a:rPr>
              <a:t>data</a:t>
            </a:r>
            <a:r>
              <a:rPr sz="2400" spc="85" dirty="0">
                <a:latin typeface="Calibri"/>
                <a:cs typeface="Calibri"/>
              </a:rPr>
              <a:t> </a:t>
            </a:r>
            <a:r>
              <a:rPr sz="2400" dirty="0">
                <a:latin typeface="Calibri"/>
                <a:cs typeface="Calibri"/>
              </a:rPr>
              <a:t>transmissions</a:t>
            </a:r>
            <a:r>
              <a:rPr sz="2400" spc="80" dirty="0">
                <a:latin typeface="Calibri"/>
                <a:cs typeface="Calibri"/>
              </a:rPr>
              <a:t> </a:t>
            </a:r>
            <a:r>
              <a:rPr sz="2400" dirty="0">
                <a:latin typeface="Calibri"/>
                <a:cs typeface="Calibri"/>
              </a:rPr>
              <a:t>can</a:t>
            </a:r>
            <a:r>
              <a:rPr sz="2400" spc="75" dirty="0">
                <a:latin typeface="Calibri"/>
                <a:cs typeface="Calibri"/>
              </a:rPr>
              <a:t> </a:t>
            </a:r>
            <a:r>
              <a:rPr sz="2400" dirty="0">
                <a:latin typeface="Calibri"/>
                <a:cs typeface="Calibri"/>
              </a:rPr>
              <a:t>be</a:t>
            </a:r>
            <a:r>
              <a:rPr sz="2400" spc="85" dirty="0">
                <a:latin typeface="Calibri"/>
                <a:cs typeface="Calibri"/>
              </a:rPr>
              <a:t> </a:t>
            </a:r>
            <a:r>
              <a:rPr sz="2400" dirty="0">
                <a:latin typeface="Calibri"/>
                <a:cs typeface="Calibri"/>
              </a:rPr>
              <a:t>compressed</a:t>
            </a:r>
            <a:r>
              <a:rPr sz="2400" spc="80" dirty="0">
                <a:latin typeface="Calibri"/>
                <a:cs typeface="Calibri"/>
              </a:rPr>
              <a:t> </a:t>
            </a:r>
            <a:r>
              <a:rPr sz="2400" dirty="0">
                <a:latin typeface="Calibri"/>
                <a:cs typeface="Calibri"/>
              </a:rPr>
              <a:t>by</a:t>
            </a:r>
            <a:r>
              <a:rPr sz="2400" spc="85" dirty="0">
                <a:latin typeface="Calibri"/>
                <a:cs typeface="Calibri"/>
              </a:rPr>
              <a:t> </a:t>
            </a:r>
            <a:r>
              <a:rPr sz="2400" dirty="0">
                <a:latin typeface="Calibri"/>
                <a:cs typeface="Calibri"/>
              </a:rPr>
              <a:t>as</a:t>
            </a:r>
            <a:r>
              <a:rPr sz="2400" spc="60" dirty="0">
                <a:latin typeface="Calibri"/>
                <a:cs typeface="Calibri"/>
              </a:rPr>
              <a:t> </a:t>
            </a:r>
            <a:r>
              <a:rPr sz="2400" dirty="0">
                <a:latin typeface="Calibri"/>
                <a:cs typeface="Calibri"/>
              </a:rPr>
              <a:t>much</a:t>
            </a:r>
            <a:r>
              <a:rPr sz="2400" spc="80" dirty="0">
                <a:latin typeface="Calibri"/>
                <a:cs typeface="Calibri"/>
              </a:rPr>
              <a:t> </a:t>
            </a:r>
            <a:r>
              <a:rPr sz="2400" dirty="0">
                <a:latin typeface="Calibri"/>
                <a:cs typeface="Calibri"/>
              </a:rPr>
              <a:t>as</a:t>
            </a:r>
            <a:r>
              <a:rPr sz="2400" spc="75" dirty="0">
                <a:latin typeface="Calibri"/>
                <a:cs typeface="Calibri"/>
              </a:rPr>
              <a:t> </a:t>
            </a:r>
            <a:r>
              <a:rPr sz="2400" spc="-25" dirty="0">
                <a:latin typeface="Calibri"/>
                <a:cs typeface="Calibri"/>
              </a:rPr>
              <a:t>98 </a:t>
            </a:r>
            <a:r>
              <a:rPr sz="2400" spc="-10" dirty="0">
                <a:latin typeface="Calibri"/>
                <a:cs typeface="Calibri"/>
              </a:rPr>
              <a:t>percent</a:t>
            </a:r>
            <a:r>
              <a:rPr sz="2400" spc="-40" dirty="0">
                <a:latin typeface="Calibri"/>
                <a:cs typeface="Calibri"/>
              </a:rPr>
              <a:t> </a:t>
            </a:r>
            <a:r>
              <a:rPr sz="2400" dirty="0">
                <a:latin typeface="Calibri"/>
                <a:cs typeface="Calibri"/>
              </a:rPr>
              <a:t>using</a:t>
            </a:r>
            <a:r>
              <a:rPr sz="2400" spc="-45" dirty="0">
                <a:latin typeface="Calibri"/>
                <a:cs typeface="Calibri"/>
              </a:rPr>
              <a:t> </a:t>
            </a:r>
            <a:r>
              <a:rPr sz="2400" dirty="0">
                <a:latin typeface="Calibri"/>
                <a:cs typeface="Calibri"/>
              </a:rPr>
              <a:t>this</a:t>
            </a:r>
            <a:r>
              <a:rPr sz="2400" spc="-35" dirty="0">
                <a:latin typeface="Calibri"/>
                <a:cs typeface="Calibri"/>
              </a:rPr>
              <a:t> </a:t>
            </a:r>
            <a:r>
              <a:rPr sz="2400" spc="-10" dirty="0">
                <a:latin typeface="Calibri"/>
                <a:cs typeface="Calibri"/>
              </a:rPr>
              <a:t>scheme.</a:t>
            </a:r>
            <a:endParaRPr sz="2400">
              <a:latin typeface="Calibri"/>
              <a:cs typeface="Calibri"/>
            </a:endParaRPr>
          </a:p>
          <a:p>
            <a:pPr marL="12700" marR="5080" indent="260350" algn="just">
              <a:lnSpc>
                <a:spcPct val="70000"/>
              </a:lnSpc>
              <a:spcBef>
                <a:spcPts val="1015"/>
              </a:spcBef>
              <a:buFont typeface="Calibri"/>
              <a:buChar char="•"/>
              <a:tabLst>
                <a:tab pos="273050" algn="l"/>
              </a:tabLst>
            </a:pPr>
            <a:r>
              <a:rPr sz="2400" b="1" dirty="0">
                <a:latin typeface="Calibri"/>
                <a:cs typeface="Calibri"/>
              </a:rPr>
              <a:t>Keyword</a:t>
            </a:r>
            <a:r>
              <a:rPr sz="2400" b="1" spc="229" dirty="0">
                <a:latin typeface="Calibri"/>
                <a:cs typeface="Calibri"/>
              </a:rPr>
              <a:t> </a:t>
            </a:r>
            <a:r>
              <a:rPr sz="2400" b="1" dirty="0">
                <a:latin typeface="Calibri"/>
                <a:cs typeface="Calibri"/>
              </a:rPr>
              <a:t>encoding</a:t>
            </a:r>
            <a:r>
              <a:rPr sz="2400" b="1" spc="240" dirty="0">
                <a:latin typeface="Calibri"/>
                <a:cs typeface="Calibri"/>
              </a:rPr>
              <a:t> </a:t>
            </a:r>
            <a:r>
              <a:rPr sz="2400" dirty="0">
                <a:latin typeface="Calibri"/>
                <a:cs typeface="Calibri"/>
              </a:rPr>
              <a:t>-</a:t>
            </a:r>
            <a:r>
              <a:rPr sz="2400" spc="225" dirty="0">
                <a:latin typeface="Calibri"/>
                <a:cs typeface="Calibri"/>
              </a:rPr>
              <a:t> </a:t>
            </a:r>
            <a:r>
              <a:rPr sz="2400" dirty="0">
                <a:latin typeface="Calibri"/>
                <a:cs typeface="Calibri"/>
              </a:rPr>
              <a:t>Creates</a:t>
            </a:r>
            <a:r>
              <a:rPr sz="2400" spc="235" dirty="0">
                <a:latin typeface="Calibri"/>
                <a:cs typeface="Calibri"/>
              </a:rPr>
              <a:t> </a:t>
            </a:r>
            <a:r>
              <a:rPr sz="2400" dirty="0">
                <a:latin typeface="Calibri"/>
                <a:cs typeface="Calibri"/>
              </a:rPr>
              <a:t>a</a:t>
            </a:r>
            <a:r>
              <a:rPr sz="2400" spc="229" dirty="0">
                <a:latin typeface="Calibri"/>
                <a:cs typeface="Calibri"/>
              </a:rPr>
              <a:t> </a:t>
            </a:r>
            <a:r>
              <a:rPr sz="2400" dirty="0">
                <a:latin typeface="Calibri"/>
                <a:cs typeface="Calibri"/>
              </a:rPr>
              <a:t>table</a:t>
            </a:r>
            <a:r>
              <a:rPr sz="2400" spc="245" dirty="0">
                <a:latin typeface="Calibri"/>
                <a:cs typeface="Calibri"/>
              </a:rPr>
              <a:t> </a:t>
            </a:r>
            <a:r>
              <a:rPr sz="2400" dirty="0">
                <a:latin typeface="Calibri"/>
                <a:cs typeface="Calibri"/>
              </a:rPr>
              <a:t>with</a:t>
            </a:r>
            <a:r>
              <a:rPr sz="2400" spc="235" dirty="0">
                <a:latin typeface="Calibri"/>
                <a:cs typeface="Calibri"/>
              </a:rPr>
              <a:t> </a:t>
            </a:r>
            <a:r>
              <a:rPr sz="2400" dirty="0">
                <a:latin typeface="Calibri"/>
                <a:cs typeface="Calibri"/>
              </a:rPr>
              <a:t>values</a:t>
            </a:r>
            <a:r>
              <a:rPr sz="2400" spc="250" dirty="0">
                <a:latin typeface="Calibri"/>
                <a:cs typeface="Calibri"/>
              </a:rPr>
              <a:t> </a:t>
            </a:r>
            <a:r>
              <a:rPr sz="2400" dirty="0">
                <a:latin typeface="Calibri"/>
                <a:cs typeface="Calibri"/>
              </a:rPr>
              <a:t>that</a:t>
            </a:r>
            <a:r>
              <a:rPr sz="2400" spc="240" dirty="0">
                <a:latin typeface="Calibri"/>
                <a:cs typeface="Calibri"/>
              </a:rPr>
              <a:t> </a:t>
            </a:r>
            <a:r>
              <a:rPr sz="2400" dirty="0">
                <a:latin typeface="Calibri"/>
                <a:cs typeface="Calibri"/>
              </a:rPr>
              <a:t>represent</a:t>
            </a:r>
            <a:r>
              <a:rPr sz="2400" spc="245" dirty="0">
                <a:latin typeface="Calibri"/>
                <a:cs typeface="Calibri"/>
              </a:rPr>
              <a:t> </a:t>
            </a:r>
            <a:r>
              <a:rPr sz="2400" dirty="0">
                <a:latin typeface="Calibri"/>
                <a:cs typeface="Calibri"/>
              </a:rPr>
              <a:t>common</a:t>
            </a:r>
            <a:r>
              <a:rPr sz="2400" spc="235" dirty="0">
                <a:latin typeface="Calibri"/>
                <a:cs typeface="Calibri"/>
              </a:rPr>
              <a:t> </a:t>
            </a:r>
            <a:r>
              <a:rPr sz="2400" dirty="0">
                <a:latin typeface="Calibri"/>
                <a:cs typeface="Calibri"/>
              </a:rPr>
              <a:t>sets</a:t>
            </a:r>
            <a:r>
              <a:rPr sz="2400" spc="229" dirty="0">
                <a:latin typeface="Calibri"/>
                <a:cs typeface="Calibri"/>
              </a:rPr>
              <a:t> </a:t>
            </a:r>
            <a:r>
              <a:rPr sz="2400" spc="-25" dirty="0">
                <a:latin typeface="Calibri"/>
                <a:cs typeface="Calibri"/>
              </a:rPr>
              <a:t>of </a:t>
            </a:r>
            <a:r>
              <a:rPr sz="2400" spc="-10" dirty="0">
                <a:latin typeface="Calibri"/>
                <a:cs typeface="Calibri"/>
              </a:rPr>
              <a:t>characters.</a:t>
            </a:r>
            <a:r>
              <a:rPr sz="2400" spc="-70" dirty="0">
                <a:latin typeface="Calibri"/>
                <a:cs typeface="Calibri"/>
              </a:rPr>
              <a:t> </a:t>
            </a:r>
            <a:r>
              <a:rPr sz="2400" dirty="0">
                <a:latin typeface="Calibri"/>
                <a:cs typeface="Calibri"/>
              </a:rPr>
              <a:t>Frequently</a:t>
            </a:r>
            <a:r>
              <a:rPr sz="2400" spc="-55" dirty="0">
                <a:latin typeface="Calibri"/>
                <a:cs typeface="Calibri"/>
              </a:rPr>
              <a:t> </a:t>
            </a:r>
            <a:r>
              <a:rPr sz="2400" dirty="0">
                <a:latin typeface="Calibri"/>
                <a:cs typeface="Calibri"/>
              </a:rPr>
              <a:t>occurring</a:t>
            </a:r>
            <a:r>
              <a:rPr sz="2400" spc="-60" dirty="0">
                <a:latin typeface="Calibri"/>
                <a:cs typeface="Calibri"/>
              </a:rPr>
              <a:t> </a:t>
            </a:r>
            <a:r>
              <a:rPr sz="2400" dirty="0">
                <a:latin typeface="Calibri"/>
                <a:cs typeface="Calibri"/>
              </a:rPr>
              <a:t>words</a:t>
            </a:r>
            <a:r>
              <a:rPr sz="2400" spc="-60" dirty="0">
                <a:latin typeface="Calibri"/>
                <a:cs typeface="Calibri"/>
              </a:rPr>
              <a:t> </a:t>
            </a:r>
            <a:r>
              <a:rPr sz="2400" dirty="0">
                <a:latin typeface="Calibri"/>
                <a:cs typeface="Calibri"/>
              </a:rPr>
              <a:t>like</a:t>
            </a:r>
            <a:r>
              <a:rPr sz="2400" spc="-50" dirty="0">
                <a:latin typeface="Calibri"/>
                <a:cs typeface="Calibri"/>
              </a:rPr>
              <a:t> </a:t>
            </a:r>
            <a:r>
              <a:rPr sz="2400" dirty="0">
                <a:latin typeface="Calibri"/>
                <a:cs typeface="Calibri"/>
              </a:rPr>
              <a:t>for</a:t>
            </a:r>
            <a:r>
              <a:rPr sz="2400" spc="-70" dirty="0">
                <a:latin typeface="Calibri"/>
                <a:cs typeface="Calibri"/>
              </a:rPr>
              <a:t> </a:t>
            </a:r>
            <a:r>
              <a:rPr sz="2400" dirty="0">
                <a:latin typeface="Calibri"/>
                <a:cs typeface="Calibri"/>
              </a:rPr>
              <a:t>and</a:t>
            </a:r>
            <a:r>
              <a:rPr sz="2400" spc="-50" dirty="0">
                <a:latin typeface="Calibri"/>
                <a:cs typeface="Calibri"/>
              </a:rPr>
              <a:t> </a:t>
            </a:r>
            <a:r>
              <a:rPr sz="2400" dirty="0">
                <a:latin typeface="Calibri"/>
                <a:cs typeface="Calibri"/>
              </a:rPr>
              <a:t>the</a:t>
            </a:r>
            <a:r>
              <a:rPr sz="2400" spc="-50" dirty="0">
                <a:latin typeface="Calibri"/>
                <a:cs typeface="Calibri"/>
              </a:rPr>
              <a:t> </a:t>
            </a:r>
            <a:r>
              <a:rPr sz="2400" dirty="0">
                <a:latin typeface="Calibri"/>
                <a:cs typeface="Calibri"/>
              </a:rPr>
              <a:t>or</a:t>
            </a:r>
            <a:r>
              <a:rPr sz="2400" spc="-50" dirty="0">
                <a:latin typeface="Calibri"/>
                <a:cs typeface="Calibri"/>
              </a:rPr>
              <a:t> </a:t>
            </a:r>
            <a:r>
              <a:rPr sz="2400" dirty="0">
                <a:latin typeface="Calibri"/>
                <a:cs typeface="Calibri"/>
              </a:rPr>
              <a:t>character</a:t>
            </a:r>
            <a:r>
              <a:rPr sz="2400" spc="-50" dirty="0">
                <a:latin typeface="Calibri"/>
                <a:cs typeface="Calibri"/>
              </a:rPr>
              <a:t> </a:t>
            </a:r>
            <a:r>
              <a:rPr sz="2400" dirty="0">
                <a:latin typeface="Calibri"/>
                <a:cs typeface="Calibri"/>
              </a:rPr>
              <a:t>pairs</a:t>
            </a:r>
            <a:r>
              <a:rPr sz="2400" spc="-55" dirty="0">
                <a:latin typeface="Calibri"/>
                <a:cs typeface="Calibri"/>
              </a:rPr>
              <a:t> </a:t>
            </a:r>
            <a:r>
              <a:rPr sz="2400" dirty="0">
                <a:latin typeface="Calibri"/>
                <a:cs typeface="Calibri"/>
              </a:rPr>
              <a:t>like</a:t>
            </a:r>
            <a:r>
              <a:rPr sz="2400" spc="-45" dirty="0">
                <a:latin typeface="Calibri"/>
                <a:cs typeface="Calibri"/>
              </a:rPr>
              <a:t> </a:t>
            </a:r>
            <a:r>
              <a:rPr sz="2400" dirty="0">
                <a:latin typeface="Calibri"/>
                <a:cs typeface="Calibri"/>
              </a:rPr>
              <a:t>sh</a:t>
            </a:r>
            <a:r>
              <a:rPr sz="2400" spc="-55" dirty="0">
                <a:latin typeface="Calibri"/>
                <a:cs typeface="Calibri"/>
              </a:rPr>
              <a:t> </a:t>
            </a:r>
            <a:r>
              <a:rPr sz="2400" dirty="0">
                <a:latin typeface="Calibri"/>
                <a:cs typeface="Calibri"/>
              </a:rPr>
              <a:t>or</a:t>
            </a:r>
            <a:r>
              <a:rPr sz="2400" spc="-65" dirty="0">
                <a:latin typeface="Calibri"/>
                <a:cs typeface="Calibri"/>
              </a:rPr>
              <a:t> </a:t>
            </a:r>
            <a:r>
              <a:rPr sz="2400" spc="-25" dirty="0">
                <a:latin typeface="Calibri"/>
                <a:cs typeface="Calibri"/>
              </a:rPr>
              <a:t>th </a:t>
            </a:r>
            <a:r>
              <a:rPr sz="2400" dirty="0">
                <a:latin typeface="Calibri"/>
                <a:cs typeface="Calibri"/>
              </a:rPr>
              <a:t>are</a:t>
            </a:r>
            <a:r>
              <a:rPr sz="2400" spc="-60" dirty="0">
                <a:latin typeface="Calibri"/>
                <a:cs typeface="Calibri"/>
              </a:rPr>
              <a:t> </a:t>
            </a:r>
            <a:r>
              <a:rPr sz="2400" spc="-10" dirty="0">
                <a:latin typeface="Calibri"/>
                <a:cs typeface="Calibri"/>
              </a:rPr>
              <a:t>represented</a:t>
            </a:r>
            <a:r>
              <a:rPr sz="2400" spc="-55" dirty="0">
                <a:latin typeface="Calibri"/>
                <a:cs typeface="Calibri"/>
              </a:rPr>
              <a:t> </a:t>
            </a:r>
            <a:r>
              <a:rPr sz="2400" dirty="0">
                <a:latin typeface="Calibri"/>
                <a:cs typeface="Calibri"/>
              </a:rPr>
              <a:t>with</a:t>
            </a:r>
            <a:r>
              <a:rPr sz="2400" spc="-55" dirty="0">
                <a:latin typeface="Calibri"/>
                <a:cs typeface="Calibri"/>
              </a:rPr>
              <a:t> </a:t>
            </a:r>
            <a:r>
              <a:rPr sz="2400" spc="-10" dirty="0">
                <a:latin typeface="Calibri"/>
                <a:cs typeface="Calibri"/>
              </a:rPr>
              <a:t>tokens</a:t>
            </a:r>
            <a:r>
              <a:rPr sz="2400" spc="-65" dirty="0">
                <a:latin typeface="Calibri"/>
                <a:cs typeface="Calibri"/>
              </a:rPr>
              <a:t> </a:t>
            </a:r>
            <a:r>
              <a:rPr sz="2400" dirty="0">
                <a:latin typeface="Calibri"/>
                <a:cs typeface="Calibri"/>
              </a:rPr>
              <a:t>used</a:t>
            </a:r>
            <a:r>
              <a:rPr sz="2400" spc="-65" dirty="0">
                <a:latin typeface="Calibri"/>
                <a:cs typeface="Calibri"/>
              </a:rPr>
              <a:t> </a:t>
            </a:r>
            <a:r>
              <a:rPr sz="2400" dirty="0">
                <a:latin typeface="Calibri"/>
                <a:cs typeface="Calibri"/>
              </a:rPr>
              <a:t>to</a:t>
            </a:r>
            <a:r>
              <a:rPr sz="2400" spc="-65" dirty="0">
                <a:latin typeface="Calibri"/>
                <a:cs typeface="Calibri"/>
              </a:rPr>
              <a:t> </a:t>
            </a:r>
            <a:r>
              <a:rPr sz="2400" dirty="0">
                <a:latin typeface="Calibri"/>
                <a:cs typeface="Calibri"/>
              </a:rPr>
              <a:t>store</a:t>
            </a:r>
            <a:r>
              <a:rPr sz="2400" spc="-55" dirty="0">
                <a:latin typeface="Calibri"/>
                <a:cs typeface="Calibri"/>
              </a:rPr>
              <a:t> </a:t>
            </a:r>
            <a:r>
              <a:rPr sz="2400" dirty="0">
                <a:latin typeface="Calibri"/>
                <a:cs typeface="Calibri"/>
              </a:rPr>
              <a:t>or</a:t>
            </a:r>
            <a:r>
              <a:rPr sz="2400" spc="-70" dirty="0">
                <a:latin typeface="Calibri"/>
                <a:cs typeface="Calibri"/>
              </a:rPr>
              <a:t> </a:t>
            </a:r>
            <a:r>
              <a:rPr sz="2400" dirty="0">
                <a:latin typeface="Calibri"/>
                <a:cs typeface="Calibri"/>
              </a:rPr>
              <a:t>transmit</a:t>
            </a:r>
            <a:r>
              <a:rPr sz="2400" spc="-70" dirty="0">
                <a:latin typeface="Calibri"/>
                <a:cs typeface="Calibri"/>
              </a:rPr>
              <a:t> </a:t>
            </a:r>
            <a:r>
              <a:rPr sz="2400" dirty="0">
                <a:latin typeface="Calibri"/>
                <a:cs typeface="Calibri"/>
              </a:rPr>
              <a:t>the</a:t>
            </a:r>
            <a:r>
              <a:rPr sz="2400" spc="-65" dirty="0">
                <a:latin typeface="Calibri"/>
                <a:cs typeface="Calibri"/>
              </a:rPr>
              <a:t> </a:t>
            </a:r>
            <a:r>
              <a:rPr sz="2400" spc="-10" dirty="0">
                <a:latin typeface="Calibri"/>
                <a:cs typeface="Calibri"/>
              </a:rPr>
              <a:t>characters.</a:t>
            </a:r>
            <a:endParaRPr sz="2400">
              <a:latin typeface="Calibri"/>
              <a:cs typeface="Calibri"/>
            </a:endParaRPr>
          </a:p>
          <a:p>
            <a:pPr marL="12700" marR="5080" indent="229870" algn="just">
              <a:lnSpc>
                <a:spcPct val="70000"/>
              </a:lnSpc>
              <a:spcBef>
                <a:spcPts val="994"/>
              </a:spcBef>
              <a:buChar char="•"/>
              <a:tabLst>
                <a:tab pos="242570" algn="l"/>
              </a:tabLst>
            </a:pPr>
            <a:r>
              <a:rPr sz="2400" b="1" dirty="0">
                <a:latin typeface="Calibri"/>
                <a:cs typeface="Calibri"/>
              </a:rPr>
              <a:t>Huffman</a:t>
            </a:r>
            <a:r>
              <a:rPr sz="2400" b="1" spc="5" dirty="0">
                <a:latin typeface="Calibri"/>
                <a:cs typeface="Calibri"/>
              </a:rPr>
              <a:t> </a:t>
            </a:r>
            <a:r>
              <a:rPr sz="2400" b="1" dirty="0">
                <a:latin typeface="Calibri"/>
                <a:cs typeface="Calibri"/>
              </a:rPr>
              <a:t>coding</a:t>
            </a:r>
            <a:r>
              <a:rPr sz="2400" b="1" spc="30" dirty="0">
                <a:latin typeface="Calibri"/>
                <a:cs typeface="Calibri"/>
              </a:rPr>
              <a:t> </a:t>
            </a:r>
            <a:r>
              <a:rPr sz="2400" b="1" dirty="0">
                <a:latin typeface="Calibri"/>
                <a:cs typeface="Calibri"/>
              </a:rPr>
              <a:t>and</a:t>
            </a:r>
            <a:r>
              <a:rPr sz="2400" b="1" spc="25" dirty="0">
                <a:latin typeface="Calibri"/>
                <a:cs typeface="Calibri"/>
              </a:rPr>
              <a:t> </a:t>
            </a:r>
            <a:r>
              <a:rPr sz="2400" b="1" dirty="0">
                <a:latin typeface="Calibri"/>
                <a:cs typeface="Calibri"/>
              </a:rPr>
              <a:t>Lempel</a:t>
            </a:r>
            <a:r>
              <a:rPr sz="2400" b="1" spc="25" dirty="0">
                <a:latin typeface="Calibri"/>
                <a:cs typeface="Calibri"/>
              </a:rPr>
              <a:t> </a:t>
            </a:r>
            <a:r>
              <a:rPr sz="2400" b="1" dirty="0">
                <a:latin typeface="Calibri"/>
                <a:cs typeface="Calibri"/>
              </a:rPr>
              <a:t>Ziv</a:t>
            </a:r>
            <a:r>
              <a:rPr sz="2400" b="1" spc="35" dirty="0">
                <a:latin typeface="Calibri"/>
                <a:cs typeface="Calibri"/>
              </a:rPr>
              <a:t> </a:t>
            </a:r>
            <a:r>
              <a:rPr sz="2400" b="1" dirty="0">
                <a:latin typeface="Calibri"/>
                <a:cs typeface="Calibri"/>
              </a:rPr>
              <a:t>algorithms</a:t>
            </a:r>
            <a:r>
              <a:rPr sz="2400" b="1" spc="35" dirty="0">
                <a:latin typeface="Calibri"/>
                <a:cs typeface="Calibri"/>
              </a:rPr>
              <a:t> </a:t>
            </a:r>
            <a:r>
              <a:rPr sz="2400" dirty="0">
                <a:latin typeface="Calibri"/>
                <a:cs typeface="Calibri"/>
              </a:rPr>
              <a:t>-</a:t>
            </a:r>
            <a:r>
              <a:rPr sz="2400" spc="25" dirty="0">
                <a:latin typeface="Calibri"/>
                <a:cs typeface="Calibri"/>
              </a:rPr>
              <a:t> </a:t>
            </a:r>
            <a:r>
              <a:rPr sz="2400" dirty="0">
                <a:latin typeface="Calibri"/>
                <a:cs typeface="Calibri"/>
              </a:rPr>
              <a:t>These</a:t>
            </a:r>
            <a:r>
              <a:rPr sz="2400" spc="30" dirty="0">
                <a:latin typeface="Calibri"/>
                <a:cs typeface="Calibri"/>
              </a:rPr>
              <a:t> </a:t>
            </a:r>
            <a:r>
              <a:rPr sz="2400" dirty="0">
                <a:latin typeface="Calibri"/>
                <a:cs typeface="Calibri"/>
              </a:rPr>
              <a:t>compression</a:t>
            </a:r>
            <a:r>
              <a:rPr sz="2400" spc="30" dirty="0">
                <a:latin typeface="Calibri"/>
                <a:cs typeface="Calibri"/>
              </a:rPr>
              <a:t> </a:t>
            </a:r>
            <a:r>
              <a:rPr sz="2400" dirty="0">
                <a:latin typeface="Calibri"/>
                <a:cs typeface="Calibri"/>
              </a:rPr>
              <a:t>techniques</a:t>
            </a:r>
            <a:r>
              <a:rPr sz="2400" spc="30" dirty="0">
                <a:latin typeface="Calibri"/>
                <a:cs typeface="Calibri"/>
              </a:rPr>
              <a:t> </a:t>
            </a:r>
            <a:r>
              <a:rPr sz="2400" dirty="0">
                <a:latin typeface="Calibri"/>
                <a:cs typeface="Calibri"/>
              </a:rPr>
              <a:t>use</a:t>
            </a:r>
            <a:r>
              <a:rPr sz="2400" spc="25" dirty="0">
                <a:latin typeface="Calibri"/>
                <a:cs typeface="Calibri"/>
              </a:rPr>
              <a:t> </a:t>
            </a:r>
            <a:r>
              <a:rPr sz="2400" spc="-50" dirty="0">
                <a:latin typeface="Calibri"/>
                <a:cs typeface="Calibri"/>
              </a:rPr>
              <a:t>a </a:t>
            </a:r>
            <a:r>
              <a:rPr sz="2400" dirty="0">
                <a:latin typeface="Calibri"/>
                <a:cs typeface="Calibri"/>
              </a:rPr>
              <a:t>symbol</a:t>
            </a:r>
            <a:r>
              <a:rPr sz="2400" spc="535" dirty="0">
                <a:latin typeface="Calibri"/>
                <a:cs typeface="Calibri"/>
              </a:rPr>
              <a:t> </a:t>
            </a:r>
            <a:r>
              <a:rPr sz="2400" dirty="0">
                <a:latin typeface="Calibri"/>
                <a:cs typeface="Calibri"/>
              </a:rPr>
              <a:t>dictionary</a:t>
            </a:r>
            <a:r>
              <a:rPr sz="2400" spc="540" dirty="0">
                <a:latin typeface="Calibri"/>
                <a:cs typeface="Calibri"/>
              </a:rPr>
              <a:t> </a:t>
            </a:r>
            <a:r>
              <a:rPr sz="2400" dirty="0">
                <a:latin typeface="Calibri"/>
                <a:cs typeface="Calibri"/>
              </a:rPr>
              <a:t>to</a:t>
            </a:r>
            <a:r>
              <a:rPr sz="2400" spc="535" dirty="0">
                <a:latin typeface="Calibri"/>
                <a:cs typeface="Calibri"/>
              </a:rPr>
              <a:t> </a:t>
            </a:r>
            <a:r>
              <a:rPr sz="2400" dirty="0">
                <a:latin typeface="Calibri"/>
                <a:cs typeface="Calibri"/>
              </a:rPr>
              <a:t>represent</a:t>
            </a:r>
            <a:r>
              <a:rPr sz="2400" spc="535" dirty="0">
                <a:latin typeface="Calibri"/>
                <a:cs typeface="Calibri"/>
              </a:rPr>
              <a:t> </a:t>
            </a:r>
            <a:r>
              <a:rPr sz="2400" dirty="0">
                <a:latin typeface="Calibri"/>
                <a:cs typeface="Calibri"/>
              </a:rPr>
              <a:t>recurring</a:t>
            </a:r>
            <a:r>
              <a:rPr sz="2400" spc="545" dirty="0">
                <a:latin typeface="Calibri"/>
                <a:cs typeface="Calibri"/>
              </a:rPr>
              <a:t> </a:t>
            </a:r>
            <a:r>
              <a:rPr sz="2400" dirty="0">
                <a:latin typeface="Calibri"/>
                <a:cs typeface="Calibri"/>
              </a:rPr>
              <a:t>patterns.</a:t>
            </a:r>
            <a:r>
              <a:rPr sz="2400" spc="530" dirty="0">
                <a:latin typeface="Calibri"/>
                <a:cs typeface="Calibri"/>
              </a:rPr>
              <a:t> </a:t>
            </a:r>
            <a:r>
              <a:rPr sz="2400" dirty="0">
                <a:latin typeface="Calibri"/>
                <a:cs typeface="Calibri"/>
              </a:rPr>
              <a:t>The</a:t>
            </a:r>
            <a:r>
              <a:rPr sz="2400" spc="535" dirty="0">
                <a:latin typeface="Calibri"/>
                <a:cs typeface="Calibri"/>
              </a:rPr>
              <a:t> </a:t>
            </a:r>
            <a:r>
              <a:rPr sz="2400" dirty="0">
                <a:latin typeface="Calibri"/>
                <a:cs typeface="Calibri"/>
              </a:rPr>
              <a:t>dictionary</a:t>
            </a:r>
            <a:r>
              <a:rPr sz="2400" spc="540" dirty="0">
                <a:latin typeface="Calibri"/>
                <a:cs typeface="Calibri"/>
              </a:rPr>
              <a:t> </a:t>
            </a:r>
            <a:r>
              <a:rPr sz="2400" dirty="0">
                <a:latin typeface="Calibri"/>
                <a:cs typeface="Calibri"/>
              </a:rPr>
              <a:t>is</a:t>
            </a:r>
            <a:r>
              <a:rPr sz="2400" spc="530" dirty="0">
                <a:latin typeface="Calibri"/>
                <a:cs typeface="Calibri"/>
              </a:rPr>
              <a:t> </a:t>
            </a:r>
            <a:r>
              <a:rPr sz="2400" spc="-10" dirty="0">
                <a:latin typeface="Calibri"/>
                <a:cs typeface="Calibri"/>
              </a:rPr>
              <a:t>dynamically </a:t>
            </a:r>
            <a:r>
              <a:rPr sz="2400" dirty="0">
                <a:latin typeface="Calibri"/>
                <a:cs typeface="Calibri"/>
              </a:rPr>
              <a:t>updated</a:t>
            </a:r>
            <a:r>
              <a:rPr sz="2400" spc="250" dirty="0">
                <a:latin typeface="Calibri"/>
                <a:cs typeface="Calibri"/>
              </a:rPr>
              <a:t> </a:t>
            </a:r>
            <a:r>
              <a:rPr sz="2400" dirty="0">
                <a:latin typeface="Calibri"/>
                <a:cs typeface="Calibri"/>
              </a:rPr>
              <a:t>during</a:t>
            </a:r>
            <a:r>
              <a:rPr sz="2400" spc="254" dirty="0">
                <a:latin typeface="Calibri"/>
                <a:cs typeface="Calibri"/>
              </a:rPr>
              <a:t> </a:t>
            </a:r>
            <a:r>
              <a:rPr sz="2400" dirty="0">
                <a:latin typeface="Calibri"/>
                <a:cs typeface="Calibri"/>
              </a:rPr>
              <a:t>a</a:t>
            </a:r>
            <a:r>
              <a:rPr sz="2400" spc="250" dirty="0">
                <a:latin typeface="Calibri"/>
                <a:cs typeface="Calibri"/>
              </a:rPr>
              <a:t> </a:t>
            </a:r>
            <a:r>
              <a:rPr sz="2400" dirty="0">
                <a:latin typeface="Calibri"/>
                <a:cs typeface="Calibri"/>
              </a:rPr>
              <a:t>compression</a:t>
            </a:r>
            <a:r>
              <a:rPr sz="2400" spc="250" dirty="0">
                <a:latin typeface="Calibri"/>
                <a:cs typeface="Calibri"/>
              </a:rPr>
              <a:t> </a:t>
            </a:r>
            <a:r>
              <a:rPr sz="2400" dirty="0">
                <a:latin typeface="Calibri"/>
                <a:cs typeface="Calibri"/>
              </a:rPr>
              <a:t>as</a:t>
            </a:r>
            <a:r>
              <a:rPr sz="2400" spc="245" dirty="0">
                <a:latin typeface="Calibri"/>
                <a:cs typeface="Calibri"/>
              </a:rPr>
              <a:t> </a:t>
            </a:r>
            <a:r>
              <a:rPr sz="2400" dirty="0">
                <a:latin typeface="Calibri"/>
                <a:cs typeface="Calibri"/>
              </a:rPr>
              <a:t>new</a:t>
            </a:r>
            <a:r>
              <a:rPr sz="2400" spc="245" dirty="0">
                <a:latin typeface="Calibri"/>
                <a:cs typeface="Calibri"/>
              </a:rPr>
              <a:t> </a:t>
            </a:r>
            <a:r>
              <a:rPr sz="2400" dirty="0">
                <a:latin typeface="Calibri"/>
                <a:cs typeface="Calibri"/>
              </a:rPr>
              <a:t>patterns</a:t>
            </a:r>
            <a:r>
              <a:rPr sz="2400" spc="245" dirty="0">
                <a:latin typeface="Calibri"/>
                <a:cs typeface="Calibri"/>
              </a:rPr>
              <a:t> </a:t>
            </a:r>
            <a:r>
              <a:rPr sz="2400" dirty="0">
                <a:latin typeface="Calibri"/>
                <a:cs typeface="Calibri"/>
              </a:rPr>
              <a:t>occur.</a:t>
            </a:r>
            <a:r>
              <a:rPr sz="2400" spc="240" dirty="0">
                <a:latin typeface="Calibri"/>
                <a:cs typeface="Calibri"/>
              </a:rPr>
              <a:t> </a:t>
            </a:r>
            <a:r>
              <a:rPr sz="2400" dirty="0">
                <a:latin typeface="Calibri"/>
                <a:cs typeface="Calibri"/>
              </a:rPr>
              <a:t>For</a:t>
            </a:r>
            <a:r>
              <a:rPr sz="2400" spc="235" dirty="0">
                <a:latin typeface="Calibri"/>
                <a:cs typeface="Calibri"/>
              </a:rPr>
              <a:t> </a:t>
            </a:r>
            <a:r>
              <a:rPr sz="2400" dirty="0">
                <a:latin typeface="Calibri"/>
                <a:cs typeface="Calibri"/>
              </a:rPr>
              <a:t>data</a:t>
            </a:r>
            <a:r>
              <a:rPr sz="2400" spc="250" dirty="0">
                <a:latin typeface="Calibri"/>
                <a:cs typeface="Calibri"/>
              </a:rPr>
              <a:t> </a:t>
            </a:r>
            <a:r>
              <a:rPr sz="2400" dirty="0">
                <a:latin typeface="Calibri"/>
                <a:cs typeface="Calibri"/>
              </a:rPr>
              <a:t>transmissions,</a:t>
            </a:r>
            <a:r>
              <a:rPr sz="2400" spc="250" dirty="0">
                <a:latin typeface="Calibri"/>
                <a:cs typeface="Calibri"/>
              </a:rPr>
              <a:t> </a:t>
            </a:r>
            <a:r>
              <a:rPr sz="2400" spc="-25" dirty="0">
                <a:latin typeface="Calibri"/>
                <a:cs typeface="Calibri"/>
              </a:rPr>
              <a:t>the </a:t>
            </a:r>
            <a:r>
              <a:rPr sz="2400" dirty="0">
                <a:latin typeface="Calibri"/>
                <a:cs typeface="Calibri"/>
              </a:rPr>
              <a:t>dictionary</a:t>
            </a:r>
            <a:r>
              <a:rPr sz="2400" spc="30" dirty="0">
                <a:latin typeface="Calibri"/>
                <a:cs typeface="Calibri"/>
              </a:rPr>
              <a:t> </a:t>
            </a:r>
            <a:r>
              <a:rPr sz="2400" dirty="0">
                <a:latin typeface="Calibri"/>
                <a:cs typeface="Calibri"/>
              </a:rPr>
              <a:t>is</a:t>
            </a:r>
            <a:r>
              <a:rPr sz="2400" spc="20" dirty="0">
                <a:latin typeface="Calibri"/>
                <a:cs typeface="Calibri"/>
              </a:rPr>
              <a:t> </a:t>
            </a:r>
            <a:r>
              <a:rPr sz="2400" dirty="0">
                <a:latin typeface="Calibri"/>
                <a:cs typeface="Calibri"/>
              </a:rPr>
              <a:t>passed</a:t>
            </a:r>
            <a:r>
              <a:rPr sz="2400" spc="40" dirty="0">
                <a:latin typeface="Calibri"/>
                <a:cs typeface="Calibri"/>
              </a:rPr>
              <a:t> </a:t>
            </a:r>
            <a:r>
              <a:rPr sz="2400" dirty="0">
                <a:latin typeface="Calibri"/>
                <a:cs typeface="Calibri"/>
              </a:rPr>
              <a:t>to</a:t>
            </a:r>
            <a:r>
              <a:rPr sz="2400" spc="30" dirty="0">
                <a:latin typeface="Calibri"/>
                <a:cs typeface="Calibri"/>
              </a:rPr>
              <a:t> </a:t>
            </a:r>
            <a:r>
              <a:rPr sz="2400" dirty="0">
                <a:latin typeface="Calibri"/>
                <a:cs typeface="Calibri"/>
              </a:rPr>
              <a:t>a</a:t>
            </a:r>
            <a:r>
              <a:rPr sz="2400" spc="50" dirty="0">
                <a:latin typeface="Calibri"/>
                <a:cs typeface="Calibri"/>
              </a:rPr>
              <a:t> </a:t>
            </a:r>
            <a:r>
              <a:rPr sz="2400" dirty="0">
                <a:latin typeface="Calibri"/>
                <a:cs typeface="Calibri"/>
              </a:rPr>
              <a:t>receiving</a:t>
            </a:r>
            <a:r>
              <a:rPr sz="2400" spc="35" dirty="0">
                <a:latin typeface="Calibri"/>
                <a:cs typeface="Calibri"/>
              </a:rPr>
              <a:t> </a:t>
            </a:r>
            <a:r>
              <a:rPr sz="2400" dirty="0">
                <a:latin typeface="Calibri"/>
                <a:cs typeface="Calibri"/>
              </a:rPr>
              <a:t>system</a:t>
            </a:r>
            <a:r>
              <a:rPr sz="2400" spc="40" dirty="0">
                <a:latin typeface="Calibri"/>
                <a:cs typeface="Calibri"/>
              </a:rPr>
              <a:t> </a:t>
            </a:r>
            <a:r>
              <a:rPr sz="2400" dirty="0">
                <a:latin typeface="Calibri"/>
                <a:cs typeface="Calibri"/>
              </a:rPr>
              <a:t>so</a:t>
            </a:r>
            <a:r>
              <a:rPr sz="2400" spc="30" dirty="0">
                <a:latin typeface="Calibri"/>
                <a:cs typeface="Calibri"/>
              </a:rPr>
              <a:t> </a:t>
            </a:r>
            <a:r>
              <a:rPr sz="2400" dirty="0">
                <a:latin typeface="Calibri"/>
                <a:cs typeface="Calibri"/>
              </a:rPr>
              <a:t>it</a:t>
            </a:r>
            <a:r>
              <a:rPr sz="2400" spc="35" dirty="0">
                <a:latin typeface="Calibri"/>
                <a:cs typeface="Calibri"/>
              </a:rPr>
              <a:t> </a:t>
            </a:r>
            <a:r>
              <a:rPr sz="2400" dirty="0">
                <a:latin typeface="Calibri"/>
                <a:cs typeface="Calibri"/>
              </a:rPr>
              <a:t>knows</a:t>
            </a:r>
            <a:r>
              <a:rPr sz="2400" spc="35" dirty="0">
                <a:latin typeface="Calibri"/>
                <a:cs typeface="Calibri"/>
              </a:rPr>
              <a:t> </a:t>
            </a:r>
            <a:r>
              <a:rPr sz="2400" dirty="0">
                <a:latin typeface="Calibri"/>
                <a:cs typeface="Calibri"/>
              </a:rPr>
              <a:t>how</a:t>
            </a:r>
            <a:r>
              <a:rPr sz="2400" spc="35" dirty="0">
                <a:latin typeface="Calibri"/>
                <a:cs typeface="Calibri"/>
              </a:rPr>
              <a:t> </a:t>
            </a:r>
            <a:r>
              <a:rPr sz="2400" dirty="0">
                <a:latin typeface="Calibri"/>
                <a:cs typeface="Calibri"/>
              </a:rPr>
              <a:t>to</a:t>
            </a:r>
            <a:r>
              <a:rPr sz="2400" spc="30" dirty="0">
                <a:latin typeface="Calibri"/>
                <a:cs typeface="Calibri"/>
              </a:rPr>
              <a:t> </a:t>
            </a:r>
            <a:r>
              <a:rPr sz="2400" dirty="0">
                <a:latin typeface="Calibri"/>
                <a:cs typeface="Calibri"/>
              </a:rPr>
              <a:t>decode</a:t>
            </a:r>
            <a:r>
              <a:rPr sz="2400" spc="25" dirty="0">
                <a:latin typeface="Calibri"/>
                <a:cs typeface="Calibri"/>
              </a:rPr>
              <a:t> </a:t>
            </a:r>
            <a:r>
              <a:rPr sz="2400" dirty="0">
                <a:latin typeface="Calibri"/>
                <a:cs typeface="Calibri"/>
              </a:rPr>
              <a:t>the</a:t>
            </a:r>
            <a:r>
              <a:rPr sz="2400" spc="45" dirty="0">
                <a:latin typeface="Calibri"/>
                <a:cs typeface="Calibri"/>
              </a:rPr>
              <a:t> </a:t>
            </a:r>
            <a:r>
              <a:rPr sz="2400" spc="-10" dirty="0">
                <a:latin typeface="Calibri"/>
                <a:cs typeface="Calibri"/>
              </a:rPr>
              <a:t>characters. </a:t>
            </a:r>
            <a:r>
              <a:rPr sz="2400" dirty="0">
                <a:latin typeface="Calibri"/>
                <a:cs typeface="Calibri"/>
              </a:rPr>
              <a:t>For</a:t>
            </a:r>
            <a:r>
              <a:rPr sz="2400" spc="-50" dirty="0">
                <a:latin typeface="Calibri"/>
                <a:cs typeface="Calibri"/>
              </a:rPr>
              <a:t> </a:t>
            </a:r>
            <a:r>
              <a:rPr sz="2400" dirty="0">
                <a:latin typeface="Calibri"/>
                <a:cs typeface="Calibri"/>
              </a:rPr>
              <a:t>file</a:t>
            </a:r>
            <a:r>
              <a:rPr sz="2400" spc="-35" dirty="0">
                <a:latin typeface="Calibri"/>
                <a:cs typeface="Calibri"/>
              </a:rPr>
              <a:t> </a:t>
            </a:r>
            <a:r>
              <a:rPr sz="2400" spc="-10" dirty="0">
                <a:latin typeface="Calibri"/>
                <a:cs typeface="Calibri"/>
              </a:rPr>
              <a:t>storage,</a:t>
            </a:r>
            <a:r>
              <a:rPr sz="2400" spc="-60" dirty="0">
                <a:latin typeface="Calibri"/>
                <a:cs typeface="Calibri"/>
              </a:rPr>
              <a:t> </a:t>
            </a:r>
            <a:r>
              <a:rPr sz="2400" dirty="0">
                <a:latin typeface="Calibri"/>
                <a:cs typeface="Calibri"/>
              </a:rPr>
              <a:t>the</a:t>
            </a:r>
            <a:r>
              <a:rPr sz="2400" spc="-35" dirty="0">
                <a:latin typeface="Calibri"/>
                <a:cs typeface="Calibri"/>
              </a:rPr>
              <a:t> </a:t>
            </a:r>
            <a:r>
              <a:rPr sz="2400" dirty="0">
                <a:latin typeface="Calibri"/>
                <a:cs typeface="Calibri"/>
              </a:rPr>
              <a:t>dictionary</a:t>
            </a:r>
            <a:r>
              <a:rPr sz="2400" spc="-60" dirty="0">
                <a:latin typeface="Calibri"/>
                <a:cs typeface="Calibri"/>
              </a:rPr>
              <a:t> </a:t>
            </a:r>
            <a:r>
              <a:rPr sz="2400" dirty="0">
                <a:latin typeface="Calibri"/>
                <a:cs typeface="Calibri"/>
              </a:rPr>
              <a:t>is</a:t>
            </a:r>
            <a:r>
              <a:rPr sz="2400" spc="-45" dirty="0">
                <a:latin typeface="Calibri"/>
                <a:cs typeface="Calibri"/>
              </a:rPr>
              <a:t> </a:t>
            </a:r>
            <a:r>
              <a:rPr sz="2400" dirty="0">
                <a:latin typeface="Calibri"/>
                <a:cs typeface="Calibri"/>
              </a:rPr>
              <a:t>stored</a:t>
            </a:r>
            <a:r>
              <a:rPr sz="2400" spc="-35" dirty="0">
                <a:latin typeface="Calibri"/>
                <a:cs typeface="Calibri"/>
              </a:rPr>
              <a:t> </a:t>
            </a:r>
            <a:r>
              <a:rPr sz="2400" dirty="0">
                <a:latin typeface="Calibri"/>
                <a:cs typeface="Calibri"/>
              </a:rPr>
              <a:t>with</a:t>
            </a:r>
            <a:r>
              <a:rPr sz="2400" spc="-50" dirty="0">
                <a:latin typeface="Calibri"/>
                <a:cs typeface="Calibri"/>
              </a:rPr>
              <a:t> </a:t>
            </a:r>
            <a:r>
              <a:rPr sz="2400" dirty="0">
                <a:latin typeface="Calibri"/>
                <a:cs typeface="Calibri"/>
              </a:rPr>
              <a:t>the</a:t>
            </a:r>
            <a:r>
              <a:rPr sz="2400" spc="-50" dirty="0">
                <a:latin typeface="Calibri"/>
                <a:cs typeface="Calibri"/>
              </a:rPr>
              <a:t> </a:t>
            </a:r>
            <a:r>
              <a:rPr sz="2400" spc="-10" dirty="0">
                <a:latin typeface="Calibri"/>
                <a:cs typeface="Calibri"/>
              </a:rPr>
              <a:t>compressed</a:t>
            </a:r>
            <a:r>
              <a:rPr sz="2400" spc="-35" dirty="0">
                <a:latin typeface="Calibri"/>
                <a:cs typeface="Calibri"/>
              </a:rPr>
              <a:t> </a:t>
            </a:r>
            <a:r>
              <a:rPr sz="2400" spc="-10" dirty="0">
                <a:latin typeface="Calibri"/>
                <a:cs typeface="Calibri"/>
              </a:rPr>
              <a:t>file.</a:t>
            </a:r>
            <a:endParaRPr sz="2400">
              <a:latin typeface="Calibri"/>
              <a:cs typeface="Calibri"/>
            </a:endParaRPr>
          </a:p>
        </p:txBody>
      </p:sp>
      <p:sp>
        <p:nvSpPr>
          <p:cNvPr id="6" name="Footer Placeholder 5">
            <a:extLst>
              <a:ext uri="{FF2B5EF4-FFF2-40B4-BE49-F238E27FC236}">
                <a16:creationId xmlns:a16="http://schemas.microsoft.com/office/drawing/2014/main" id="{EF80B48A-A9FD-435A-B531-0C5B5848973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617699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4760" y="757554"/>
            <a:ext cx="2300605" cy="452120"/>
          </a:xfrm>
          <a:prstGeom prst="rect">
            <a:avLst/>
          </a:prstGeom>
        </p:spPr>
        <p:txBody>
          <a:bodyPr vert="horz" wrap="square" lIns="0" tIns="12065" rIns="0" bIns="0" rtlCol="0">
            <a:spAutoFit/>
          </a:bodyPr>
          <a:lstStyle/>
          <a:p>
            <a:pPr marL="240029" indent="-227329">
              <a:lnSpc>
                <a:spcPct val="100000"/>
              </a:lnSpc>
              <a:spcBef>
                <a:spcPts val="95"/>
              </a:spcBef>
              <a:buFont typeface="Arial MT"/>
              <a:buChar char="•"/>
              <a:tabLst>
                <a:tab pos="240029" algn="l"/>
                <a:tab pos="1083945" algn="l"/>
              </a:tabLst>
            </a:pPr>
            <a:r>
              <a:rPr sz="2800" spc="-25" dirty="0">
                <a:latin typeface="Calibri"/>
                <a:cs typeface="Calibri"/>
              </a:rPr>
              <a:t>The</a:t>
            </a:r>
            <a:r>
              <a:rPr sz="2800" dirty="0">
                <a:latin typeface="Calibri"/>
                <a:cs typeface="Calibri"/>
              </a:rPr>
              <a:t>	</a:t>
            </a:r>
            <a:r>
              <a:rPr sz="2800" spc="-10" dirty="0">
                <a:latin typeface="Calibri"/>
                <a:cs typeface="Calibri"/>
              </a:rPr>
              <a:t>simplest</a:t>
            </a:r>
            <a:endParaRPr sz="2800">
              <a:latin typeface="Calibri"/>
              <a:cs typeface="Calibri"/>
            </a:endParaRPr>
          </a:p>
        </p:txBody>
      </p:sp>
      <p:sp>
        <p:nvSpPr>
          <p:cNvPr id="3" name="object 3"/>
          <p:cNvSpPr txBox="1"/>
          <p:nvPr/>
        </p:nvSpPr>
        <p:spPr>
          <a:xfrm>
            <a:off x="3436746" y="757554"/>
            <a:ext cx="134810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encoding</a:t>
            </a:r>
            <a:endParaRPr sz="2800">
              <a:latin typeface="Calibri"/>
              <a:cs typeface="Calibri"/>
            </a:endParaRPr>
          </a:p>
        </p:txBody>
      </p:sp>
      <p:sp>
        <p:nvSpPr>
          <p:cNvPr id="4" name="object 4"/>
          <p:cNvSpPr txBox="1"/>
          <p:nvPr/>
        </p:nvSpPr>
        <p:spPr>
          <a:xfrm>
            <a:off x="5065903" y="757554"/>
            <a:ext cx="6211570" cy="452120"/>
          </a:xfrm>
          <a:prstGeom prst="rect">
            <a:avLst/>
          </a:prstGeom>
        </p:spPr>
        <p:txBody>
          <a:bodyPr vert="horz" wrap="square" lIns="0" tIns="12065" rIns="0" bIns="0" rtlCol="0">
            <a:spAutoFit/>
          </a:bodyPr>
          <a:lstStyle/>
          <a:p>
            <a:pPr marL="12700">
              <a:lnSpc>
                <a:spcPct val="100000"/>
              </a:lnSpc>
              <a:spcBef>
                <a:spcPts val="95"/>
              </a:spcBef>
              <a:tabLst>
                <a:tab pos="1806575" algn="l"/>
                <a:tab pos="2955925" algn="l"/>
                <a:tab pos="4782820" algn="l"/>
              </a:tabLst>
            </a:pPr>
            <a:r>
              <a:rPr sz="2800" spc="-10" dirty="0">
                <a:latin typeface="Calibri"/>
                <a:cs typeface="Calibri"/>
              </a:rPr>
              <a:t>algorithm,</a:t>
            </a:r>
            <a:r>
              <a:rPr sz="2800" dirty="0">
                <a:latin typeface="Calibri"/>
                <a:cs typeface="Calibri"/>
              </a:rPr>
              <a:t>	</a:t>
            </a:r>
            <a:r>
              <a:rPr sz="2800" spc="-10" dirty="0">
                <a:latin typeface="Calibri"/>
                <a:cs typeface="Calibri"/>
              </a:rPr>
              <a:t>called</a:t>
            </a:r>
            <a:r>
              <a:rPr sz="2800" dirty="0">
                <a:latin typeface="Calibri"/>
                <a:cs typeface="Calibri"/>
              </a:rPr>
              <a:t>	</a:t>
            </a:r>
            <a:r>
              <a:rPr sz="2800" spc="-10" dirty="0">
                <a:latin typeface="Calibri"/>
                <a:cs typeface="Calibri"/>
              </a:rPr>
              <a:t>run-length</a:t>
            </a:r>
            <a:r>
              <a:rPr sz="2800" dirty="0">
                <a:latin typeface="Calibri"/>
                <a:cs typeface="Calibri"/>
              </a:rPr>
              <a:t>	</a:t>
            </a:r>
            <a:r>
              <a:rPr sz="2800" spc="-10" dirty="0">
                <a:latin typeface="Calibri"/>
                <a:cs typeface="Calibri"/>
              </a:rPr>
              <a:t>encoding,</a:t>
            </a:r>
            <a:endParaRPr sz="2800">
              <a:latin typeface="Calibri"/>
              <a:cs typeface="Calibri"/>
            </a:endParaRPr>
          </a:p>
        </p:txBody>
      </p:sp>
      <p:sp>
        <p:nvSpPr>
          <p:cNvPr id="5" name="object 5"/>
          <p:cNvSpPr txBox="1"/>
          <p:nvPr/>
        </p:nvSpPr>
        <p:spPr>
          <a:xfrm>
            <a:off x="2836291" y="1141603"/>
            <a:ext cx="97663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strings</a:t>
            </a:r>
            <a:endParaRPr sz="2800">
              <a:latin typeface="Calibri"/>
              <a:cs typeface="Calibri"/>
            </a:endParaRPr>
          </a:p>
        </p:txBody>
      </p:sp>
      <p:sp>
        <p:nvSpPr>
          <p:cNvPr id="6" name="object 6"/>
          <p:cNvSpPr txBox="1"/>
          <p:nvPr/>
        </p:nvSpPr>
        <p:spPr>
          <a:xfrm>
            <a:off x="4005198" y="1141603"/>
            <a:ext cx="7271384" cy="452120"/>
          </a:xfrm>
          <a:prstGeom prst="rect">
            <a:avLst/>
          </a:prstGeom>
        </p:spPr>
        <p:txBody>
          <a:bodyPr vert="horz" wrap="square" lIns="0" tIns="12065" rIns="0" bIns="0" rtlCol="0">
            <a:spAutoFit/>
          </a:bodyPr>
          <a:lstStyle/>
          <a:p>
            <a:pPr marL="12700">
              <a:lnSpc>
                <a:spcPct val="100000"/>
              </a:lnSpc>
              <a:spcBef>
                <a:spcPts val="95"/>
              </a:spcBef>
              <a:tabLst>
                <a:tab pos="524510" algn="l"/>
                <a:tab pos="2257425" algn="l"/>
                <a:tab pos="3382010" algn="l"/>
                <a:tab pos="3907790" algn="l"/>
                <a:tab pos="4295140" algn="l"/>
                <a:tab pos="5342255" algn="l"/>
                <a:tab pos="6328410" algn="l"/>
                <a:tab pos="7087870" algn="l"/>
              </a:tabLst>
            </a:pPr>
            <a:r>
              <a:rPr sz="2800" spc="-25" dirty="0">
                <a:latin typeface="Calibri"/>
                <a:cs typeface="Calibri"/>
              </a:rPr>
              <a:t>of</a:t>
            </a:r>
            <a:r>
              <a:rPr sz="2800" dirty="0">
                <a:latin typeface="Calibri"/>
                <a:cs typeface="Calibri"/>
              </a:rPr>
              <a:t>	</a:t>
            </a:r>
            <a:r>
              <a:rPr sz="2800" spc="-10" dirty="0">
                <a:latin typeface="Calibri"/>
                <a:cs typeface="Calibri"/>
              </a:rPr>
              <a:t>redundant</a:t>
            </a:r>
            <a:r>
              <a:rPr sz="2800" dirty="0">
                <a:latin typeface="Calibri"/>
                <a:cs typeface="Calibri"/>
              </a:rPr>
              <a:t>	</a:t>
            </a:r>
            <a:r>
              <a:rPr sz="2800" spc="-10" dirty="0">
                <a:latin typeface="Calibri"/>
                <a:cs typeface="Calibri"/>
              </a:rPr>
              <a:t>values</a:t>
            </a:r>
            <a:r>
              <a:rPr sz="2800" dirty="0">
                <a:latin typeface="Calibri"/>
                <a:cs typeface="Calibri"/>
              </a:rPr>
              <a:t>	</a:t>
            </a:r>
            <a:r>
              <a:rPr sz="2800" spc="-25" dirty="0">
                <a:latin typeface="Calibri"/>
                <a:cs typeface="Calibri"/>
              </a:rPr>
              <a:t>as</a:t>
            </a:r>
            <a:r>
              <a:rPr sz="2800" dirty="0">
                <a:latin typeface="Calibri"/>
                <a:cs typeface="Calibri"/>
              </a:rPr>
              <a:t>	</a:t>
            </a:r>
            <a:r>
              <a:rPr sz="2800" spc="-50" dirty="0">
                <a:latin typeface="Calibri"/>
                <a:cs typeface="Calibri"/>
              </a:rPr>
              <a:t>a</a:t>
            </a:r>
            <a:r>
              <a:rPr sz="2800" dirty="0">
                <a:latin typeface="Calibri"/>
                <a:cs typeface="Calibri"/>
              </a:rPr>
              <a:t>	</a:t>
            </a:r>
            <a:r>
              <a:rPr sz="2800" spc="-10" dirty="0">
                <a:latin typeface="Calibri"/>
                <a:cs typeface="Calibri"/>
              </a:rPr>
              <a:t>single</a:t>
            </a:r>
            <a:r>
              <a:rPr sz="2800" dirty="0">
                <a:latin typeface="Calibri"/>
                <a:cs typeface="Calibri"/>
              </a:rPr>
              <a:t>	</a:t>
            </a:r>
            <a:r>
              <a:rPr sz="2800" spc="-10" dirty="0">
                <a:latin typeface="Calibri"/>
                <a:cs typeface="Calibri"/>
              </a:rPr>
              <a:t>value</a:t>
            </a:r>
            <a:r>
              <a:rPr sz="2800" dirty="0">
                <a:latin typeface="Calibri"/>
                <a:cs typeface="Calibri"/>
              </a:rPr>
              <a:t>	</a:t>
            </a:r>
            <a:r>
              <a:rPr sz="2800" spc="-25" dirty="0">
                <a:latin typeface="Calibri"/>
                <a:cs typeface="Calibri"/>
              </a:rPr>
              <a:t>and</a:t>
            </a:r>
            <a:r>
              <a:rPr sz="2800" dirty="0">
                <a:latin typeface="Calibri"/>
                <a:cs typeface="Calibri"/>
              </a:rPr>
              <a:t>	</a:t>
            </a:r>
            <a:r>
              <a:rPr sz="2800" spc="-50" dirty="0">
                <a:latin typeface="Calibri"/>
                <a:cs typeface="Calibri"/>
              </a:rPr>
              <a:t>a</a:t>
            </a:r>
            <a:endParaRPr sz="2800">
              <a:latin typeface="Calibri"/>
              <a:cs typeface="Calibri"/>
            </a:endParaRPr>
          </a:p>
        </p:txBody>
      </p:sp>
      <p:sp>
        <p:nvSpPr>
          <p:cNvPr id="7" name="object 7"/>
          <p:cNvSpPr txBox="1"/>
          <p:nvPr/>
        </p:nvSpPr>
        <p:spPr>
          <a:xfrm>
            <a:off x="1083360" y="1141603"/>
            <a:ext cx="1560830" cy="835660"/>
          </a:xfrm>
          <a:prstGeom prst="rect">
            <a:avLst/>
          </a:prstGeom>
        </p:spPr>
        <p:txBody>
          <a:bodyPr vert="horz" wrap="square" lIns="0" tIns="60960" rIns="0" bIns="0" rtlCol="0">
            <a:spAutoFit/>
          </a:bodyPr>
          <a:lstStyle/>
          <a:p>
            <a:pPr marL="12700" marR="5080">
              <a:lnSpc>
                <a:spcPts val="3020"/>
              </a:lnSpc>
              <a:spcBef>
                <a:spcPts val="480"/>
              </a:spcBef>
            </a:pPr>
            <a:r>
              <a:rPr sz="2800" spc="-15" dirty="0">
                <a:latin typeface="Calibri"/>
                <a:cs typeface="Calibri"/>
              </a:rPr>
              <a:t>represents </a:t>
            </a:r>
            <a:r>
              <a:rPr sz="2800" spc="-10" dirty="0">
                <a:latin typeface="Calibri"/>
                <a:cs typeface="Calibri"/>
              </a:rPr>
              <a:t>multiplier.</a:t>
            </a:r>
            <a:endParaRPr sz="2800">
              <a:latin typeface="Calibri"/>
              <a:cs typeface="Calibri"/>
            </a:endParaRPr>
          </a:p>
        </p:txBody>
      </p:sp>
      <p:sp>
        <p:nvSpPr>
          <p:cNvPr id="8" name="object 8"/>
          <p:cNvSpPr txBox="1"/>
          <p:nvPr/>
        </p:nvSpPr>
        <p:spPr>
          <a:xfrm>
            <a:off x="2898775" y="1525346"/>
            <a:ext cx="8376920" cy="452120"/>
          </a:xfrm>
          <a:prstGeom prst="rect">
            <a:avLst/>
          </a:prstGeom>
        </p:spPr>
        <p:txBody>
          <a:bodyPr vert="horz" wrap="square" lIns="0" tIns="12065" rIns="0" bIns="0" rtlCol="0">
            <a:spAutoFit/>
          </a:bodyPr>
          <a:lstStyle/>
          <a:p>
            <a:pPr marL="12700">
              <a:lnSpc>
                <a:spcPct val="100000"/>
              </a:lnSpc>
              <a:spcBef>
                <a:spcPts val="95"/>
              </a:spcBef>
              <a:tabLst>
                <a:tab pos="840105" algn="l"/>
                <a:tab pos="2502535" algn="l"/>
                <a:tab pos="4092575" algn="l"/>
                <a:tab pos="4932045" algn="l"/>
                <a:tab pos="6614795" algn="l"/>
                <a:tab pos="7360284" algn="l"/>
              </a:tabLst>
            </a:pPr>
            <a:r>
              <a:rPr sz="2800" spc="-25" dirty="0">
                <a:latin typeface="Calibri"/>
                <a:cs typeface="Calibri"/>
              </a:rPr>
              <a:t>For</a:t>
            </a:r>
            <a:r>
              <a:rPr sz="2800" dirty="0">
                <a:latin typeface="Calibri"/>
                <a:cs typeface="Calibri"/>
              </a:rPr>
              <a:t>	</a:t>
            </a:r>
            <a:r>
              <a:rPr sz="2800" spc="-10" dirty="0">
                <a:latin typeface="Calibri"/>
                <a:cs typeface="Calibri"/>
              </a:rPr>
              <a:t>example,</a:t>
            </a:r>
            <a:r>
              <a:rPr sz="2800" dirty="0">
                <a:latin typeface="Calibri"/>
                <a:cs typeface="Calibri"/>
              </a:rPr>
              <a:t>	</a:t>
            </a:r>
            <a:r>
              <a:rPr sz="2800" spc="-10" dirty="0">
                <a:latin typeface="Calibri"/>
                <a:cs typeface="Calibri"/>
              </a:rPr>
              <a:t>consider</a:t>
            </a:r>
            <a:r>
              <a:rPr sz="2800" dirty="0">
                <a:latin typeface="Calibri"/>
                <a:cs typeface="Calibri"/>
              </a:rPr>
              <a:t>	</a:t>
            </a:r>
            <a:r>
              <a:rPr sz="2800" spc="-25" dirty="0">
                <a:latin typeface="Calibri"/>
                <a:cs typeface="Calibri"/>
              </a:rPr>
              <a:t>the</a:t>
            </a:r>
            <a:r>
              <a:rPr sz="2800" dirty="0">
                <a:latin typeface="Calibri"/>
                <a:cs typeface="Calibri"/>
              </a:rPr>
              <a:t>	</a:t>
            </a:r>
            <a:r>
              <a:rPr sz="2800" spc="-10" dirty="0">
                <a:latin typeface="Calibri"/>
                <a:cs typeface="Calibri"/>
              </a:rPr>
              <a:t>following</a:t>
            </a:r>
            <a:r>
              <a:rPr sz="2800" dirty="0">
                <a:latin typeface="Calibri"/>
                <a:cs typeface="Calibri"/>
              </a:rPr>
              <a:t>	</a:t>
            </a:r>
            <a:r>
              <a:rPr sz="2800" spc="-25" dirty="0">
                <a:latin typeface="Calibri"/>
                <a:cs typeface="Calibri"/>
              </a:rPr>
              <a:t>bit</a:t>
            </a:r>
            <a:r>
              <a:rPr sz="2800" dirty="0">
                <a:latin typeface="Calibri"/>
                <a:cs typeface="Calibri"/>
              </a:rPr>
              <a:t>	</a:t>
            </a:r>
            <a:r>
              <a:rPr sz="2800" spc="-10" dirty="0">
                <a:latin typeface="Calibri"/>
                <a:cs typeface="Calibri"/>
              </a:rPr>
              <a:t>values:</a:t>
            </a:r>
            <a:endParaRPr sz="2800">
              <a:latin typeface="Calibri"/>
              <a:cs typeface="Calibri"/>
            </a:endParaRPr>
          </a:p>
        </p:txBody>
      </p:sp>
      <p:sp>
        <p:nvSpPr>
          <p:cNvPr id="9" name="object 9"/>
          <p:cNvSpPr txBox="1"/>
          <p:nvPr/>
        </p:nvSpPr>
        <p:spPr>
          <a:xfrm>
            <a:off x="1083360" y="1909952"/>
            <a:ext cx="10193655" cy="3524885"/>
          </a:xfrm>
          <a:prstGeom prst="rect">
            <a:avLst/>
          </a:prstGeom>
        </p:spPr>
        <p:txBody>
          <a:bodyPr vert="horz" wrap="square" lIns="0" tIns="12065" rIns="0" bIns="0" rtlCol="0">
            <a:spAutoFit/>
          </a:bodyPr>
          <a:lstStyle/>
          <a:p>
            <a:pPr marL="12700">
              <a:lnSpc>
                <a:spcPts val="3190"/>
              </a:lnSpc>
              <a:spcBef>
                <a:spcPts val="95"/>
              </a:spcBef>
            </a:pPr>
            <a:r>
              <a:rPr sz="2800" spc="-10" dirty="0">
                <a:latin typeface="Calibri"/>
                <a:cs typeface="Calibri"/>
              </a:rPr>
              <a:t>000000000000000000000000111111111111111100</a:t>
            </a:r>
            <a:endParaRPr sz="2800">
              <a:latin typeface="Calibri"/>
              <a:cs typeface="Calibri"/>
            </a:endParaRPr>
          </a:p>
          <a:p>
            <a:pPr marL="12700" marR="5080" algn="just">
              <a:lnSpc>
                <a:spcPct val="90000"/>
              </a:lnSpc>
              <a:spcBef>
                <a:spcPts val="165"/>
              </a:spcBef>
            </a:pPr>
            <a:r>
              <a:rPr sz="2800" dirty="0">
                <a:latin typeface="Calibri"/>
                <a:cs typeface="Calibri"/>
              </a:rPr>
              <a:t>0000000000000000000000</a:t>
            </a:r>
            <a:r>
              <a:rPr sz="2800" spc="195" dirty="0">
                <a:latin typeface="Calibri"/>
                <a:cs typeface="Calibri"/>
              </a:rPr>
              <a:t>  </a:t>
            </a:r>
            <a:r>
              <a:rPr sz="2800" dirty="0">
                <a:latin typeface="Calibri"/>
                <a:cs typeface="Calibri"/>
              </a:rPr>
              <a:t>Using</a:t>
            </a:r>
            <a:r>
              <a:rPr sz="2800" spc="180" dirty="0">
                <a:latin typeface="Calibri"/>
                <a:cs typeface="Calibri"/>
              </a:rPr>
              <a:t>  </a:t>
            </a:r>
            <a:r>
              <a:rPr sz="2800" spc="-20" dirty="0">
                <a:latin typeface="Calibri"/>
                <a:cs typeface="Calibri"/>
              </a:rPr>
              <a:t>run-</a:t>
            </a:r>
            <a:r>
              <a:rPr sz="2800" dirty="0">
                <a:latin typeface="Calibri"/>
                <a:cs typeface="Calibri"/>
              </a:rPr>
              <a:t>length</a:t>
            </a:r>
            <a:r>
              <a:rPr sz="2800" spc="175" dirty="0">
                <a:latin typeface="Calibri"/>
                <a:cs typeface="Calibri"/>
              </a:rPr>
              <a:t>  </a:t>
            </a:r>
            <a:r>
              <a:rPr sz="2800" dirty="0">
                <a:latin typeface="Calibri"/>
                <a:cs typeface="Calibri"/>
              </a:rPr>
              <a:t>encoding</a:t>
            </a:r>
            <a:r>
              <a:rPr sz="2800" spc="180" dirty="0">
                <a:latin typeface="Calibri"/>
                <a:cs typeface="Calibri"/>
              </a:rPr>
              <a:t>  </a:t>
            </a:r>
            <a:r>
              <a:rPr sz="2800" dirty="0">
                <a:latin typeface="Calibri"/>
                <a:cs typeface="Calibri"/>
              </a:rPr>
              <a:t>on</a:t>
            </a:r>
            <a:r>
              <a:rPr sz="2800" spc="180" dirty="0">
                <a:latin typeface="Calibri"/>
                <a:cs typeface="Calibri"/>
              </a:rPr>
              <a:t>  </a:t>
            </a:r>
            <a:r>
              <a:rPr sz="2800" dirty="0">
                <a:latin typeface="Calibri"/>
                <a:cs typeface="Calibri"/>
              </a:rPr>
              <a:t>the</a:t>
            </a:r>
            <a:r>
              <a:rPr sz="2800" spc="175" dirty="0">
                <a:latin typeface="Calibri"/>
                <a:cs typeface="Calibri"/>
              </a:rPr>
              <a:t>  </a:t>
            </a:r>
            <a:r>
              <a:rPr sz="2800" spc="-25" dirty="0">
                <a:latin typeface="Calibri"/>
                <a:cs typeface="Calibri"/>
              </a:rPr>
              <a:t>bit </a:t>
            </a:r>
            <a:r>
              <a:rPr sz="2800" dirty="0">
                <a:latin typeface="Calibri"/>
                <a:cs typeface="Calibri"/>
              </a:rPr>
              <a:t>values</a:t>
            </a:r>
            <a:r>
              <a:rPr sz="2800" spc="45" dirty="0">
                <a:latin typeface="Calibri"/>
                <a:cs typeface="Calibri"/>
              </a:rPr>
              <a:t> </a:t>
            </a:r>
            <a:r>
              <a:rPr sz="2800" dirty="0">
                <a:latin typeface="Calibri"/>
                <a:cs typeface="Calibri"/>
              </a:rPr>
              <a:t>above</a:t>
            </a:r>
            <a:r>
              <a:rPr sz="2800" spc="45" dirty="0">
                <a:latin typeface="Calibri"/>
                <a:cs typeface="Calibri"/>
              </a:rPr>
              <a:t> </a:t>
            </a:r>
            <a:r>
              <a:rPr sz="2800" dirty="0">
                <a:latin typeface="Calibri"/>
                <a:cs typeface="Calibri"/>
              </a:rPr>
              <a:t>can</a:t>
            </a:r>
            <a:r>
              <a:rPr sz="2800" spc="45" dirty="0">
                <a:latin typeface="Calibri"/>
                <a:cs typeface="Calibri"/>
              </a:rPr>
              <a:t> </a:t>
            </a:r>
            <a:r>
              <a:rPr sz="2800" dirty="0">
                <a:latin typeface="Calibri"/>
                <a:cs typeface="Calibri"/>
              </a:rPr>
              <a:t>reduce</a:t>
            </a:r>
            <a:r>
              <a:rPr sz="2800" spc="55"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amount</a:t>
            </a:r>
            <a:r>
              <a:rPr sz="2800" spc="50" dirty="0">
                <a:latin typeface="Calibri"/>
                <a:cs typeface="Calibri"/>
              </a:rPr>
              <a:t> </a:t>
            </a:r>
            <a:r>
              <a:rPr sz="2800" dirty="0">
                <a:latin typeface="Calibri"/>
                <a:cs typeface="Calibri"/>
              </a:rPr>
              <a:t>of</a:t>
            </a:r>
            <a:r>
              <a:rPr sz="2800" spc="45" dirty="0">
                <a:latin typeface="Calibri"/>
                <a:cs typeface="Calibri"/>
              </a:rPr>
              <a:t> </a:t>
            </a:r>
            <a:r>
              <a:rPr sz="2800" dirty="0">
                <a:latin typeface="Calibri"/>
                <a:cs typeface="Calibri"/>
              </a:rPr>
              <a:t>information</a:t>
            </a:r>
            <a:r>
              <a:rPr sz="2800" spc="50" dirty="0">
                <a:latin typeface="Calibri"/>
                <a:cs typeface="Calibri"/>
              </a:rPr>
              <a:t> </a:t>
            </a:r>
            <a:r>
              <a:rPr sz="2800" dirty="0">
                <a:latin typeface="Calibri"/>
                <a:cs typeface="Calibri"/>
              </a:rPr>
              <a:t>to:</a:t>
            </a:r>
            <a:r>
              <a:rPr sz="2800" spc="40" dirty="0">
                <a:latin typeface="Calibri"/>
                <a:cs typeface="Calibri"/>
              </a:rPr>
              <a:t> </a:t>
            </a:r>
            <a:r>
              <a:rPr sz="2800" dirty="0">
                <a:latin typeface="Calibri"/>
                <a:cs typeface="Calibri"/>
              </a:rPr>
              <a:t>0</a:t>
            </a:r>
            <a:r>
              <a:rPr sz="2800" spc="45" dirty="0">
                <a:latin typeface="Calibri"/>
                <a:cs typeface="Calibri"/>
              </a:rPr>
              <a:t> </a:t>
            </a:r>
            <a:r>
              <a:rPr sz="2800" dirty="0">
                <a:latin typeface="Calibri"/>
                <a:cs typeface="Calibri"/>
              </a:rPr>
              <a:t>x</a:t>
            </a:r>
            <a:r>
              <a:rPr sz="2800" spc="60" dirty="0">
                <a:latin typeface="Calibri"/>
                <a:cs typeface="Calibri"/>
              </a:rPr>
              <a:t> </a:t>
            </a:r>
            <a:r>
              <a:rPr sz="2800" dirty="0">
                <a:latin typeface="Calibri"/>
                <a:cs typeface="Calibri"/>
              </a:rPr>
              <a:t>24,</a:t>
            </a:r>
            <a:r>
              <a:rPr sz="2800" spc="55" dirty="0">
                <a:latin typeface="Calibri"/>
                <a:cs typeface="Calibri"/>
              </a:rPr>
              <a:t> </a:t>
            </a:r>
            <a:r>
              <a:rPr sz="2800" dirty="0">
                <a:latin typeface="Calibri"/>
                <a:cs typeface="Calibri"/>
              </a:rPr>
              <a:t>1</a:t>
            </a:r>
            <a:r>
              <a:rPr sz="2800" spc="45" dirty="0">
                <a:latin typeface="Calibri"/>
                <a:cs typeface="Calibri"/>
              </a:rPr>
              <a:t> </a:t>
            </a:r>
            <a:r>
              <a:rPr sz="2800" dirty="0">
                <a:latin typeface="Calibri"/>
                <a:cs typeface="Calibri"/>
              </a:rPr>
              <a:t>x</a:t>
            </a:r>
            <a:r>
              <a:rPr sz="2800" spc="45" dirty="0">
                <a:latin typeface="Calibri"/>
                <a:cs typeface="Calibri"/>
              </a:rPr>
              <a:t> </a:t>
            </a:r>
            <a:r>
              <a:rPr sz="2800" spc="-25" dirty="0">
                <a:latin typeface="Calibri"/>
                <a:cs typeface="Calibri"/>
              </a:rPr>
              <a:t>16, </a:t>
            </a:r>
            <a:r>
              <a:rPr sz="2800" dirty="0">
                <a:latin typeface="Calibri"/>
                <a:cs typeface="Calibri"/>
              </a:rPr>
              <a:t>0</a:t>
            </a:r>
            <a:r>
              <a:rPr sz="2800" spc="325" dirty="0">
                <a:latin typeface="Calibri"/>
                <a:cs typeface="Calibri"/>
              </a:rPr>
              <a:t> </a:t>
            </a:r>
            <a:r>
              <a:rPr sz="2800" dirty="0">
                <a:latin typeface="Calibri"/>
                <a:cs typeface="Calibri"/>
              </a:rPr>
              <a:t>x</a:t>
            </a:r>
            <a:r>
              <a:rPr sz="2800" spc="335" dirty="0">
                <a:latin typeface="Calibri"/>
                <a:cs typeface="Calibri"/>
              </a:rPr>
              <a:t> </a:t>
            </a:r>
            <a:r>
              <a:rPr sz="2800" dirty="0">
                <a:latin typeface="Calibri"/>
                <a:cs typeface="Calibri"/>
              </a:rPr>
              <a:t>24</a:t>
            </a:r>
            <a:r>
              <a:rPr sz="2800" spc="330" dirty="0">
                <a:latin typeface="Calibri"/>
                <a:cs typeface="Calibri"/>
              </a:rPr>
              <a:t> </a:t>
            </a:r>
            <a:r>
              <a:rPr sz="2800" dirty="0">
                <a:latin typeface="Calibri"/>
                <a:cs typeface="Calibri"/>
              </a:rPr>
              <a:t>Or</a:t>
            </a:r>
            <a:r>
              <a:rPr sz="2800" spc="340" dirty="0">
                <a:latin typeface="Calibri"/>
                <a:cs typeface="Calibri"/>
              </a:rPr>
              <a:t> </a:t>
            </a:r>
            <a:r>
              <a:rPr sz="2800" dirty="0">
                <a:latin typeface="Calibri"/>
                <a:cs typeface="Calibri"/>
              </a:rPr>
              <a:t>in</a:t>
            </a:r>
            <a:r>
              <a:rPr sz="2800" spc="345" dirty="0">
                <a:latin typeface="Calibri"/>
                <a:cs typeface="Calibri"/>
              </a:rPr>
              <a:t> </a:t>
            </a:r>
            <a:r>
              <a:rPr sz="2800" dirty="0">
                <a:latin typeface="Calibri"/>
                <a:cs typeface="Calibri"/>
              </a:rPr>
              <a:t>binary:</a:t>
            </a:r>
            <a:r>
              <a:rPr sz="2800" spc="340" dirty="0">
                <a:latin typeface="Calibri"/>
                <a:cs typeface="Calibri"/>
              </a:rPr>
              <a:t> </a:t>
            </a:r>
            <a:r>
              <a:rPr sz="2800" dirty="0">
                <a:latin typeface="Calibri"/>
                <a:cs typeface="Calibri"/>
              </a:rPr>
              <a:t>0</a:t>
            </a:r>
            <a:r>
              <a:rPr sz="2800" spc="330" dirty="0">
                <a:latin typeface="Calibri"/>
                <a:cs typeface="Calibri"/>
              </a:rPr>
              <a:t> </a:t>
            </a:r>
            <a:r>
              <a:rPr sz="2800" dirty="0">
                <a:latin typeface="Calibri"/>
                <a:cs typeface="Calibri"/>
              </a:rPr>
              <a:t>[11000],</a:t>
            </a:r>
            <a:r>
              <a:rPr sz="2800" spc="330" dirty="0">
                <a:latin typeface="Calibri"/>
                <a:cs typeface="Calibri"/>
              </a:rPr>
              <a:t> </a:t>
            </a:r>
            <a:r>
              <a:rPr sz="2800" dirty="0">
                <a:latin typeface="Calibri"/>
                <a:cs typeface="Calibri"/>
              </a:rPr>
              <a:t>1</a:t>
            </a:r>
            <a:r>
              <a:rPr sz="2800" spc="345" dirty="0">
                <a:latin typeface="Calibri"/>
                <a:cs typeface="Calibri"/>
              </a:rPr>
              <a:t> </a:t>
            </a:r>
            <a:r>
              <a:rPr sz="2800" dirty="0">
                <a:latin typeface="Calibri"/>
                <a:cs typeface="Calibri"/>
              </a:rPr>
              <a:t>[10000],</a:t>
            </a:r>
            <a:r>
              <a:rPr sz="2800" spc="345" dirty="0">
                <a:latin typeface="Calibri"/>
                <a:cs typeface="Calibri"/>
              </a:rPr>
              <a:t> </a:t>
            </a:r>
            <a:r>
              <a:rPr sz="2800" dirty="0">
                <a:latin typeface="Calibri"/>
                <a:cs typeface="Calibri"/>
              </a:rPr>
              <a:t>0</a:t>
            </a:r>
            <a:r>
              <a:rPr sz="2800" spc="330" dirty="0">
                <a:latin typeface="Calibri"/>
                <a:cs typeface="Calibri"/>
              </a:rPr>
              <a:t> </a:t>
            </a:r>
            <a:r>
              <a:rPr sz="2800" dirty="0">
                <a:latin typeface="Calibri"/>
                <a:cs typeface="Calibri"/>
              </a:rPr>
              <a:t>[11000]</a:t>
            </a:r>
            <a:r>
              <a:rPr sz="2800" spc="325" dirty="0">
                <a:latin typeface="Calibri"/>
                <a:cs typeface="Calibri"/>
              </a:rPr>
              <a:t> </a:t>
            </a:r>
            <a:r>
              <a:rPr sz="2800" dirty="0">
                <a:latin typeface="Calibri"/>
                <a:cs typeface="Calibri"/>
              </a:rPr>
              <a:t>In</a:t>
            </a:r>
            <a:r>
              <a:rPr sz="2800" spc="330" dirty="0">
                <a:latin typeface="Calibri"/>
                <a:cs typeface="Calibri"/>
              </a:rPr>
              <a:t> </a:t>
            </a:r>
            <a:r>
              <a:rPr sz="2800" dirty="0">
                <a:latin typeface="Calibri"/>
                <a:cs typeface="Calibri"/>
              </a:rPr>
              <a:t>the</a:t>
            </a:r>
            <a:r>
              <a:rPr sz="2800" spc="330" dirty="0">
                <a:latin typeface="Calibri"/>
                <a:cs typeface="Calibri"/>
              </a:rPr>
              <a:t> </a:t>
            </a:r>
            <a:r>
              <a:rPr sz="2800" spc="-10" dirty="0">
                <a:latin typeface="Calibri"/>
                <a:cs typeface="Calibri"/>
              </a:rPr>
              <a:t>example </a:t>
            </a:r>
            <a:r>
              <a:rPr sz="2800" dirty="0">
                <a:latin typeface="Calibri"/>
                <a:cs typeface="Calibri"/>
              </a:rPr>
              <a:t>above,</a:t>
            </a:r>
            <a:r>
              <a:rPr sz="2800" spc="55" dirty="0">
                <a:latin typeface="Calibri"/>
                <a:cs typeface="Calibri"/>
              </a:rPr>
              <a:t> </a:t>
            </a:r>
            <a:r>
              <a:rPr sz="2800" dirty="0">
                <a:latin typeface="Calibri"/>
                <a:cs typeface="Calibri"/>
              </a:rPr>
              <a:t>the</a:t>
            </a:r>
            <a:r>
              <a:rPr sz="2800" spc="70" dirty="0">
                <a:latin typeface="Calibri"/>
                <a:cs typeface="Calibri"/>
              </a:rPr>
              <a:t> </a:t>
            </a:r>
            <a:r>
              <a:rPr sz="2800" dirty="0">
                <a:latin typeface="Calibri"/>
                <a:cs typeface="Calibri"/>
              </a:rPr>
              <a:t>original</a:t>
            </a:r>
            <a:r>
              <a:rPr sz="2800" spc="50" dirty="0">
                <a:latin typeface="Calibri"/>
                <a:cs typeface="Calibri"/>
              </a:rPr>
              <a:t> </a:t>
            </a:r>
            <a:r>
              <a:rPr sz="2800" dirty="0">
                <a:latin typeface="Calibri"/>
                <a:cs typeface="Calibri"/>
              </a:rPr>
              <a:t>64</a:t>
            </a:r>
            <a:r>
              <a:rPr sz="2800" spc="70" dirty="0">
                <a:latin typeface="Calibri"/>
                <a:cs typeface="Calibri"/>
              </a:rPr>
              <a:t> </a:t>
            </a:r>
            <a:r>
              <a:rPr sz="2800" dirty="0">
                <a:latin typeface="Calibri"/>
                <a:cs typeface="Calibri"/>
              </a:rPr>
              <a:t>bits</a:t>
            </a:r>
            <a:r>
              <a:rPr sz="2800" spc="60" dirty="0">
                <a:latin typeface="Calibri"/>
                <a:cs typeface="Calibri"/>
              </a:rPr>
              <a:t> </a:t>
            </a:r>
            <a:r>
              <a:rPr sz="2800" dirty="0">
                <a:latin typeface="Calibri"/>
                <a:cs typeface="Calibri"/>
              </a:rPr>
              <a:t>can</a:t>
            </a:r>
            <a:r>
              <a:rPr sz="2800" spc="75" dirty="0">
                <a:latin typeface="Calibri"/>
                <a:cs typeface="Calibri"/>
              </a:rPr>
              <a:t> </a:t>
            </a:r>
            <a:r>
              <a:rPr sz="2800" dirty="0">
                <a:latin typeface="Calibri"/>
                <a:cs typeface="Calibri"/>
              </a:rPr>
              <a:t>be</a:t>
            </a:r>
            <a:r>
              <a:rPr sz="2800" spc="60" dirty="0">
                <a:latin typeface="Calibri"/>
                <a:cs typeface="Calibri"/>
              </a:rPr>
              <a:t> </a:t>
            </a:r>
            <a:r>
              <a:rPr sz="2800" dirty="0">
                <a:latin typeface="Calibri"/>
                <a:cs typeface="Calibri"/>
              </a:rPr>
              <a:t>transmitted</a:t>
            </a:r>
            <a:r>
              <a:rPr sz="2800" spc="60" dirty="0">
                <a:latin typeface="Calibri"/>
                <a:cs typeface="Calibri"/>
              </a:rPr>
              <a:t> </a:t>
            </a:r>
            <a:r>
              <a:rPr sz="2800" dirty="0">
                <a:latin typeface="Calibri"/>
                <a:cs typeface="Calibri"/>
              </a:rPr>
              <a:t>using</a:t>
            </a:r>
            <a:r>
              <a:rPr sz="2800" spc="70" dirty="0">
                <a:latin typeface="Calibri"/>
                <a:cs typeface="Calibri"/>
              </a:rPr>
              <a:t> </a:t>
            </a:r>
            <a:r>
              <a:rPr sz="2800" dirty="0">
                <a:latin typeface="Calibri"/>
                <a:cs typeface="Calibri"/>
              </a:rPr>
              <a:t>only</a:t>
            </a:r>
            <a:r>
              <a:rPr sz="2800" spc="60" dirty="0">
                <a:latin typeface="Calibri"/>
                <a:cs typeface="Calibri"/>
              </a:rPr>
              <a:t> </a:t>
            </a:r>
            <a:r>
              <a:rPr sz="2800" dirty="0">
                <a:latin typeface="Calibri"/>
                <a:cs typeface="Calibri"/>
              </a:rPr>
              <a:t>18</a:t>
            </a:r>
            <a:r>
              <a:rPr sz="2800" spc="65" dirty="0">
                <a:latin typeface="Calibri"/>
                <a:cs typeface="Calibri"/>
              </a:rPr>
              <a:t> </a:t>
            </a:r>
            <a:r>
              <a:rPr sz="2800" dirty="0">
                <a:latin typeface="Calibri"/>
                <a:cs typeface="Calibri"/>
              </a:rPr>
              <a:t>bits.</a:t>
            </a:r>
            <a:r>
              <a:rPr sz="2800" spc="65" dirty="0">
                <a:latin typeface="Calibri"/>
                <a:cs typeface="Calibri"/>
              </a:rPr>
              <a:t> </a:t>
            </a:r>
            <a:r>
              <a:rPr sz="2800" spc="-20" dirty="0">
                <a:latin typeface="Calibri"/>
                <a:cs typeface="Calibri"/>
              </a:rPr>
              <a:t>Run- </a:t>
            </a:r>
            <a:r>
              <a:rPr sz="2800" dirty="0">
                <a:latin typeface="Calibri"/>
                <a:cs typeface="Calibri"/>
              </a:rPr>
              <a:t>length</a:t>
            </a:r>
            <a:r>
              <a:rPr sz="2800" spc="530" dirty="0">
                <a:latin typeface="Calibri"/>
                <a:cs typeface="Calibri"/>
              </a:rPr>
              <a:t> </a:t>
            </a:r>
            <a:r>
              <a:rPr sz="2800" dirty="0">
                <a:latin typeface="Calibri"/>
                <a:cs typeface="Calibri"/>
              </a:rPr>
              <a:t>encoding</a:t>
            </a:r>
            <a:r>
              <a:rPr sz="2800" spc="535" dirty="0">
                <a:latin typeface="Calibri"/>
                <a:cs typeface="Calibri"/>
              </a:rPr>
              <a:t> </a:t>
            </a:r>
            <a:r>
              <a:rPr sz="2800" dirty="0">
                <a:latin typeface="Calibri"/>
                <a:cs typeface="Calibri"/>
              </a:rPr>
              <a:t>is</a:t>
            </a:r>
            <a:r>
              <a:rPr sz="2800" spc="545" dirty="0">
                <a:latin typeface="Calibri"/>
                <a:cs typeface="Calibri"/>
              </a:rPr>
              <a:t> </a:t>
            </a:r>
            <a:r>
              <a:rPr sz="2800" dirty="0">
                <a:latin typeface="Calibri"/>
                <a:cs typeface="Calibri"/>
              </a:rPr>
              <a:t>lossless,</a:t>
            </a:r>
            <a:r>
              <a:rPr sz="2800" spc="560" dirty="0">
                <a:latin typeface="Calibri"/>
                <a:cs typeface="Calibri"/>
              </a:rPr>
              <a:t> </a:t>
            </a:r>
            <a:r>
              <a:rPr sz="2800" dirty="0">
                <a:latin typeface="Calibri"/>
                <a:cs typeface="Calibri"/>
              </a:rPr>
              <a:t>because</a:t>
            </a:r>
            <a:r>
              <a:rPr sz="2800" spc="525" dirty="0">
                <a:latin typeface="Calibri"/>
                <a:cs typeface="Calibri"/>
              </a:rPr>
              <a:t> </a:t>
            </a:r>
            <a:r>
              <a:rPr sz="2800" dirty="0">
                <a:latin typeface="Calibri"/>
                <a:cs typeface="Calibri"/>
              </a:rPr>
              <a:t>all</a:t>
            </a:r>
            <a:r>
              <a:rPr sz="2800" spc="535" dirty="0">
                <a:latin typeface="Calibri"/>
                <a:cs typeface="Calibri"/>
              </a:rPr>
              <a:t> </a:t>
            </a:r>
            <a:r>
              <a:rPr sz="2800" dirty="0">
                <a:latin typeface="Calibri"/>
                <a:cs typeface="Calibri"/>
              </a:rPr>
              <a:t>the</a:t>
            </a:r>
            <a:r>
              <a:rPr sz="2800" spc="535" dirty="0">
                <a:latin typeface="Calibri"/>
                <a:cs typeface="Calibri"/>
              </a:rPr>
              <a:t> </a:t>
            </a:r>
            <a:r>
              <a:rPr sz="2800" dirty="0">
                <a:latin typeface="Calibri"/>
                <a:cs typeface="Calibri"/>
              </a:rPr>
              <a:t>information</a:t>
            </a:r>
            <a:r>
              <a:rPr sz="2800" spc="535" dirty="0">
                <a:latin typeface="Calibri"/>
                <a:cs typeface="Calibri"/>
              </a:rPr>
              <a:t> </a:t>
            </a:r>
            <a:r>
              <a:rPr sz="2800" dirty="0">
                <a:latin typeface="Calibri"/>
                <a:cs typeface="Calibri"/>
              </a:rPr>
              <a:t>is</a:t>
            </a:r>
            <a:r>
              <a:rPr sz="2800" spc="560" dirty="0">
                <a:latin typeface="Calibri"/>
                <a:cs typeface="Calibri"/>
              </a:rPr>
              <a:t> </a:t>
            </a:r>
            <a:r>
              <a:rPr sz="2800" spc="-10" dirty="0">
                <a:latin typeface="Calibri"/>
                <a:cs typeface="Calibri"/>
              </a:rPr>
              <a:t>retained </a:t>
            </a:r>
            <a:r>
              <a:rPr sz="2800" dirty="0">
                <a:latin typeface="Calibri"/>
                <a:cs typeface="Calibri"/>
              </a:rPr>
              <a:t>after</a:t>
            </a:r>
            <a:r>
              <a:rPr sz="2800" spc="45" dirty="0">
                <a:latin typeface="Calibri"/>
                <a:cs typeface="Calibri"/>
              </a:rPr>
              <a:t>  </a:t>
            </a:r>
            <a:r>
              <a:rPr sz="2800" dirty="0">
                <a:latin typeface="Calibri"/>
                <a:cs typeface="Calibri"/>
              </a:rPr>
              <a:t>decoding.</a:t>
            </a:r>
            <a:r>
              <a:rPr sz="2800" spc="50" dirty="0">
                <a:latin typeface="Calibri"/>
                <a:cs typeface="Calibri"/>
              </a:rPr>
              <a:t>  </a:t>
            </a:r>
            <a:r>
              <a:rPr sz="2800" dirty="0">
                <a:latin typeface="Calibri"/>
                <a:cs typeface="Calibri"/>
              </a:rPr>
              <a:t>This</a:t>
            </a:r>
            <a:r>
              <a:rPr sz="2800" spc="50" dirty="0">
                <a:latin typeface="Calibri"/>
                <a:cs typeface="Calibri"/>
              </a:rPr>
              <a:t>  </a:t>
            </a:r>
            <a:r>
              <a:rPr sz="2800" dirty="0">
                <a:latin typeface="Calibri"/>
                <a:cs typeface="Calibri"/>
              </a:rPr>
              <a:t>technique</a:t>
            </a:r>
            <a:r>
              <a:rPr sz="2800" spc="55" dirty="0">
                <a:latin typeface="Calibri"/>
                <a:cs typeface="Calibri"/>
              </a:rPr>
              <a:t>  </a:t>
            </a:r>
            <a:r>
              <a:rPr sz="2800" dirty="0">
                <a:latin typeface="Calibri"/>
                <a:cs typeface="Calibri"/>
              </a:rPr>
              <a:t>is</a:t>
            </a:r>
            <a:r>
              <a:rPr sz="2800" spc="55" dirty="0">
                <a:latin typeface="Calibri"/>
                <a:cs typeface="Calibri"/>
              </a:rPr>
              <a:t>  </a:t>
            </a:r>
            <a:r>
              <a:rPr sz="2800" dirty="0">
                <a:latin typeface="Calibri"/>
                <a:cs typeface="Calibri"/>
              </a:rPr>
              <a:t>particularly</a:t>
            </a:r>
            <a:r>
              <a:rPr sz="2800" spc="55" dirty="0">
                <a:latin typeface="Calibri"/>
                <a:cs typeface="Calibri"/>
              </a:rPr>
              <a:t>  </a:t>
            </a:r>
            <a:r>
              <a:rPr sz="2800" dirty="0">
                <a:latin typeface="Calibri"/>
                <a:cs typeface="Calibri"/>
              </a:rPr>
              <a:t>useful</a:t>
            </a:r>
            <a:r>
              <a:rPr sz="2800" spc="40" dirty="0">
                <a:latin typeface="Calibri"/>
                <a:cs typeface="Calibri"/>
              </a:rPr>
              <a:t>  </a:t>
            </a:r>
            <a:r>
              <a:rPr sz="2800" dirty="0">
                <a:latin typeface="Calibri"/>
                <a:cs typeface="Calibri"/>
              </a:rPr>
              <a:t>for</a:t>
            </a:r>
            <a:r>
              <a:rPr sz="2800" spc="45" dirty="0">
                <a:latin typeface="Calibri"/>
                <a:cs typeface="Calibri"/>
              </a:rPr>
              <a:t>  </a:t>
            </a:r>
            <a:r>
              <a:rPr sz="2800" spc="-10" dirty="0">
                <a:latin typeface="Calibri"/>
                <a:cs typeface="Calibri"/>
              </a:rPr>
              <a:t>computer </a:t>
            </a:r>
            <a:r>
              <a:rPr sz="2800" dirty="0">
                <a:latin typeface="Calibri"/>
                <a:cs typeface="Calibri"/>
              </a:rPr>
              <a:t>graphics</a:t>
            </a:r>
            <a:r>
              <a:rPr sz="2800" spc="95" dirty="0">
                <a:latin typeface="Calibri"/>
                <a:cs typeface="Calibri"/>
              </a:rPr>
              <a:t> </a:t>
            </a:r>
            <a:r>
              <a:rPr sz="2800" dirty="0">
                <a:latin typeface="Calibri"/>
                <a:cs typeface="Calibri"/>
              </a:rPr>
              <a:t>applications,</a:t>
            </a:r>
            <a:r>
              <a:rPr sz="2800" spc="105" dirty="0">
                <a:latin typeface="Calibri"/>
                <a:cs typeface="Calibri"/>
              </a:rPr>
              <a:t> </a:t>
            </a:r>
            <a:r>
              <a:rPr sz="2800" dirty="0">
                <a:latin typeface="Calibri"/>
                <a:cs typeface="Calibri"/>
              </a:rPr>
              <a:t>because</a:t>
            </a:r>
            <a:r>
              <a:rPr sz="2800" spc="100" dirty="0">
                <a:latin typeface="Calibri"/>
                <a:cs typeface="Calibri"/>
              </a:rPr>
              <a:t> </a:t>
            </a:r>
            <a:r>
              <a:rPr sz="2800" dirty="0">
                <a:latin typeface="Calibri"/>
                <a:cs typeface="Calibri"/>
              </a:rPr>
              <a:t>there</a:t>
            </a:r>
            <a:r>
              <a:rPr sz="2800" spc="100" dirty="0">
                <a:latin typeface="Calibri"/>
                <a:cs typeface="Calibri"/>
              </a:rPr>
              <a:t> </a:t>
            </a:r>
            <a:r>
              <a:rPr sz="2800" dirty="0">
                <a:latin typeface="Calibri"/>
                <a:cs typeface="Calibri"/>
              </a:rPr>
              <a:t>are</a:t>
            </a:r>
            <a:r>
              <a:rPr sz="2800" spc="100" dirty="0">
                <a:latin typeface="Calibri"/>
                <a:cs typeface="Calibri"/>
              </a:rPr>
              <a:t> </a:t>
            </a:r>
            <a:r>
              <a:rPr sz="2800" dirty="0">
                <a:latin typeface="Calibri"/>
                <a:cs typeface="Calibri"/>
              </a:rPr>
              <a:t>often</a:t>
            </a:r>
            <a:r>
              <a:rPr sz="2800" spc="100" dirty="0">
                <a:latin typeface="Calibri"/>
                <a:cs typeface="Calibri"/>
              </a:rPr>
              <a:t> </a:t>
            </a:r>
            <a:r>
              <a:rPr sz="2800" dirty="0">
                <a:latin typeface="Calibri"/>
                <a:cs typeface="Calibri"/>
              </a:rPr>
              <a:t>large</a:t>
            </a:r>
            <a:r>
              <a:rPr sz="2800" spc="100" dirty="0">
                <a:latin typeface="Calibri"/>
                <a:cs typeface="Calibri"/>
              </a:rPr>
              <a:t> </a:t>
            </a:r>
            <a:r>
              <a:rPr sz="2800" dirty="0">
                <a:latin typeface="Calibri"/>
                <a:cs typeface="Calibri"/>
              </a:rPr>
              <a:t>fields</a:t>
            </a:r>
            <a:r>
              <a:rPr sz="2800" spc="90" dirty="0">
                <a:latin typeface="Calibri"/>
                <a:cs typeface="Calibri"/>
              </a:rPr>
              <a:t> </a:t>
            </a:r>
            <a:r>
              <a:rPr sz="2800" dirty="0">
                <a:latin typeface="Calibri"/>
                <a:cs typeface="Calibri"/>
              </a:rPr>
              <a:t>of</a:t>
            </a:r>
            <a:r>
              <a:rPr sz="2800" spc="105" dirty="0">
                <a:latin typeface="Calibri"/>
                <a:cs typeface="Calibri"/>
              </a:rPr>
              <a:t> </a:t>
            </a:r>
            <a:r>
              <a:rPr sz="2800" spc="-10" dirty="0">
                <a:latin typeface="Calibri"/>
                <a:cs typeface="Calibri"/>
              </a:rPr>
              <a:t>identical colors</a:t>
            </a:r>
            <a:endParaRPr sz="2800">
              <a:latin typeface="Calibri"/>
              <a:cs typeface="Calibri"/>
            </a:endParaRPr>
          </a:p>
        </p:txBody>
      </p:sp>
      <p:sp>
        <p:nvSpPr>
          <p:cNvPr id="11" name="Footer Placeholder 10">
            <a:extLst>
              <a:ext uri="{FF2B5EF4-FFF2-40B4-BE49-F238E27FC236}">
                <a16:creationId xmlns:a16="http://schemas.microsoft.com/office/drawing/2014/main" id="{6CCA4C1D-9EC7-404C-8700-95941AA22A1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49823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58715" y="-79501"/>
            <a:ext cx="3274695" cy="635000"/>
          </a:xfrm>
          <a:prstGeom prst="rect">
            <a:avLst/>
          </a:prstGeom>
        </p:spPr>
        <p:txBody>
          <a:bodyPr vert="horz" wrap="square" lIns="0" tIns="12065" rIns="0" bIns="0" rtlCol="0">
            <a:spAutoFit/>
          </a:bodyPr>
          <a:lstStyle/>
          <a:p>
            <a:pPr marL="12700">
              <a:lnSpc>
                <a:spcPct val="100000"/>
              </a:lnSpc>
              <a:spcBef>
                <a:spcPts val="95"/>
              </a:spcBef>
            </a:pPr>
            <a:r>
              <a:rPr sz="4000" dirty="0"/>
              <a:t>Huffman</a:t>
            </a:r>
            <a:r>
              <a:rPr sz="4000" spc="-204" dirty="0"/>
              <a:t> </a:t>
            </a:r>
            <a:r>
              <a:rPr sz="4000" spc="-10" dirty="0"/>
              <a:t>coding</a:t>
            </a:r>
            <a:endParaRPr sz="4000"/>
          </a:p>
        </p:txBody>
      </p:sp>
      <p:pic>
        <p:nvPicPr>
          <p:cNvPr id="3" name="object 3"/>
          <p:cNvPicPr/>
          <p:nvPr/>
        </p:nvPicPr>
        <p:blipFill>
          <a:blip r:embed="rId3" cstate="print"/>
          <a:stretch>
            <a:fillRect/>
          </a:stretch>
        </p:blipFill>
        <p:spPr>
          <a:xfrm>
            <a:off x="2524991" y="502033"/>
            <a:ext cx="6057900" cy="6219442"/>
          </a:xfrm>
          <a:prstGeom prst="rect">
            <a:avLst/>
          </a:prstGeom>
        </p:spPr>
      </p:pic>
      <p:sp>
        <p:nvSpPr>
          <p:cNvPr id="5" name="Footer Placeholder 4">
            <a:extLst>
              <a:ext uri="{FF2B5EF4-FFF2-40B4-BE49-F238E27FC236}">
                <a16:creationId xmlns:a16="http://schemas.microsoft.com/office/drawing/2014/main" id="{8FF7A569-2A3D-4E5E-AAA3-82BC3CACC7C1}"/>
              </a:ext>
            </a:extLst>
          </p:cNvPr>
          <p:cNvSpPr>
            <a:spLocks noGrp="1"/>
          </p:cNvSpPr>
          <p:nvPr>
            <p:ph type="ftr" sz="quarter" idx="11"/>
          </p:nvPr>
        </p:nvSpPr>
        <p:spPr>
          <a:xfrm>
            <a:off x="4038600" y="6489606"/>
            <a:ext cx="4114800" cy="365125"/>
          </a:xfrm>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71387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431515"/>
            <a:ext cx="7772400" cy="211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04</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Multimedia Production</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Graphics/Image Data Types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Develop and share multimedia productions.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Describe and differentiate various image data types.</a:t>
            </a:r>
            <a:r>
              <a:rPr lang="en-US" sz="1600" dirty="0"/>
              <a:t>.</a:t>
            </a:r>
            <a:endParaRPr lang="en-GB" sz="1600" dirty="0"/>
          </a:p>
          <a:p>
            <a:pPr algn="ct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r>
              <a:rPr lang="en-GB" altLang="en-US" sz="1588" dirty="0"/>
            </a:br>
            <a:endParaRPr lang="en-GB" altLang="en-US" sz="1588" dirty="0"/>
          </a:p>
        </p:txBody>
      </p:sp>
    </p:spTree>
    <p:extLst>
      <p:ext uri="{BB962C8B-B14F-4D97-AF65-F5344CB8AC3E}">
        <p14:creationId xmlns:p14="http://schemas.microsoft.com/office/powerpoint/2010/main" val="541902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1010840" cy="6858000"/>
          </a:xfrm>
          <a:prstGeom prst="rect">
            <a:avLst/>
          </a:prstGeom>
        </p:spPr>
      </p:pic>
      <p:sp>
        <p:nvSpPr>
          <p:cNvPr id="3" name="object 3"/>
          <p:cNvSpPr txBox="1">
            <a:spLocks noGrp="1"/>
          </p:cNvSpPr>
          <p:nvPr>
            <p:ph type="title"/>
          </p:nvPr>
        </p:nvSpPr>
        <p:spPr>
          <a:xfrm>
            <a:off x="3026935" y="1107033"/>
            <a:ext cx="6176010" cy="687705"/>
          </a:xfrm>
          <a:prstGeom prst="rect">
            <a:avLst/>
          </a:prstGeom>
        </p:spPr>
        <p:txBody>
          <a:bodyPr vert="horz" wrap="square" lIns="0" tIns="12065" rIns="0" bIns="0" rtlCol="0" anchor="ctr">
            <a:spAutoFit/>
          </a:bodyPr>
          <a:lstStyle/>
          <a:p>
            <a:pPr marL="12700">
              <a:lnSpc>
                <a:spcPct val="100000"/>
              </a:lnSpc>
              <a:spcBef>
                <a:spcPts val="95"/>
              </a:spcBef>
              <a:tabLst>
                <a:tab pos="3185795" algn="l"/>
              </a:tabLst>
            </a:pPr>
            <a:r>
              <a:rPr sz="4350" spc="-405" dirty="0">
                <a:solidFill>
                  <a:srgbClr val="592113"/>
                </a:solidFill>
              </a:rPr>
              <a:t>Fundamentals</a:t>
            </a:r>
            <a:r>
              <a:rPr sz="4350" dirty="0">
                <a:solidFill>
                  <a:srgbClr val="592113"/>
                </a:solidFill>
              </a:rPr>
              <a:t>	</a:t>
            </a:r>
            <a:r>
              <a:rPr sz="4350" dirty="0">
                <a:solidFill>
                  <a:srgbClr val="4F2418"/>
                </a:solidFill>
              </a:rPr>
              <a:t>of</a:t>
            </a:r>
            <a:r>
              <a:rPr sz="4350" spc="-275" dirty="0">
                <a:solidFill>
                  <a:srgbClr val="4F2418"/>
                </a:solidFill>
              </a:rPr>
              <a:t> </a:t>
            </a:r>
            <a:r>
              <a:rPr sz="4350" spc="-425" dirty="0">
                <a:solidFill>
                  <a:srgbClr val="571F13"/>
                </a:solidFill>
              </a:rPr>
              <a:t>MuTtimedia</a:t>
            </a:r>
            <a:endParaRPr sz="4350"/>
          </a:p>
        </p:txBody>
      </p:sp>
      <p:sp>
        <p:nvSpPr>
          <p:cNvPr id="4" name="object 4"/>
          <p:cNvSpPr txBox="1"/>
          <p:nvPr/>
        </p:nvSpPr>
        <p:spPr>
          <a:xfrm>
            <a:off x="2980419" y="2506365"/>
            <a:ext cx="5750560" cy="3239770"/>
          </a:xfrm>
          <a:prstGeom prst="rect">
            <a:avLst/>
          </a:prstGeom>
        </p:spPr>
        <p:txBody>
          <a:bodyPr vert="horz" wrap="square" lIns="0" tIns="83820" rIns="0" bIns="0" rtlCol="0">
            <a:spAutoFit/>
          </a:bodyPr>
          <a:lstStyle/>
          <a:p>
            <a:pPr marL="50800" marR="3435985" indent="9525">
              <a:lnSpc>
                <a:spcPct val="83200"/>
              </a:lnSpc>
              <a:spcBef>
                <a:spcPts val="660"/>
              </a:spcBef>
            </a:pPr>
            <a:r>
              <a:rPr sz="2600" dirty="0">
                <a:solidFill>
                  <a:srgbClr val="4F2318"/>
                </a:solidFill>
                <a:latin typeface="Calibri"/>
                <a:cs typeface="Calibri"/>
              </a:rPr>
              <a:t>2</a:t>
            </a:r>
            <a:r>
              <a:rPr sz="2625" baseline="26984" dirty="0">
                <a:solidFill>
                  <a:srgbClr val="4F2318"/>
                </a:solidFill>
                <a:latin typeface="Calibri"/>
                <a:cs typeface="Calibri"/>
              </a:rPr>
              <a:t>n</a:t>
            </a:r>
            <a:r>
              <a:rPr sz="2775" baseline="24024" dirty="0">
                <a:solidFill>
                  <a:srgbClr val="4F2318"/>
                </a:solidFill>
                <a:latin typeface="Calibri"/>
                <a:cs typeface="Calibri"/>
              </a:rPr>
              <a:t>d</a:t>
            </a:r>
            <a:r>
              <a:rPr sz="2775" spc="397" baseline="24024" dirty="0">
                <a:solidFill>
                  <a:srgbClr val="4F2318"/>
                </a:solidFill>
                <a:latin typeface="Calibri"/>
                <a:cs typeface="Calibri"/>
              </a:rPr>
              <a:t> </a:t>
            </a:r>
            <a:r>
              <a:rPr sz="2600" dirty="0">
                <a:solidFill>
                  <a:srgbClr val="522418"/>
                </a:solidFill>
                <a:latin typeface="Calibri"/>
                <a:cs typeface="Calibri"/>
              </a:rPr>
              <a:t>Edition</a:t>
            </a:r>
            <a:r>
              <a:rPr sz="2600" spc="275" dirty="0">
                <a:solidFill>
                  <a:srgbClr val="522418"/>
                </a:solidFill>
                <a:latin typeface="Calibri"/>
                <a:cs typeface="Calibri"/>
              </a:rPr>
              <a:t> </a:t>
            </a:r>
            <a:r>
              <a:rPr sz="2600" spc="-20" dirty="0">
                <a:solidFill>
                  <a:srgbClr val="521C16"/>
                </a:solidFill>
                <a:latin typeface="Calibri"/>
                <a:cs typeface="Calibri"/>
              </a:rPr>
              <a:t>2014 </a:t>
            </a:r>
            <a:r>
              <a:rPr sz="2600" spc="105" dirty="0">
                <a:solidFill>
                  <a:srgbClr val="522113"/>
                </a:solidFill>
                <a:latin typeface="Calibri"/>
                <a:cs typeface="Calibri"/>
              </a:rPr>
              <a:t>Ze-</a:t>
            </a:r>
            <a:r>
              <a:rPr sz="2600" spc="114" dirty="0">
                <a:solidFill>
                  <a:srgbClr val="522113"/>
                </a:solidFill>
                <a:latin typeface="Calibri"/>
                <a:cs typeface="Calibri"/>
              </a:rPr>
              <a:t>Nian</a:t>
            </a:r>
            <a:r>
              <a:rPr sz="2600" spc="235" dirty="0">
                <a:solidFill>
                  <a:srgbClr val="522113"/>
                </a:solidFill>
                <a:latin typeface="Calibri"/>
                <a:cs typeface="Calibri"/>
              </a:rPr>
              <a:t> </a:t>
            </a:r>
            <a:r>
              <a:rPr sz="2600" spc="50" dirty="0">
                <a:solidFill>
                  <a:srgbClr val="4D1D11"/>
                </a:solidFill>
                <a:latin typeface="Calibri"/>
                <a:cs typeface="Calibri"/>
              </a:rPr>
              <a:t>Li</a:t>
            </a:r>
            <a:r>
              <a:rPr sz="2600" spc="650" dirty="0">
                <a:solidFill>
                  <a:srgbClr val="4D1D11"/>
                </a:solidFill>
                <a:latin typeface="Calibri"/>
                <a:cs typeface="Calibri"/>
              </a:rPr>
              <a:t> </a:t>
            </a:r>
            <a:r>
              <a:rPr sz="2600" dirty="0">
                <a:solidFill>
                  <a:srgbClr val="522315"/>
                </a:solidFill>
                <a:latin typeface="Calibri"/>
                <a:cs typeface="Calibri"/>
              </a:rPr>
              <a:t>Mark</a:t>
            </a:r>
            <a:r>
              <a:rPr sz="2600" spc="245" dirty="0">
                <a:solidFill>
                  <a:srgbClr val="522315"/>
                </a:solidFill>
                <a:latin typeface="Calibri"/>
                <a:cs typeface="Calibri"/>
              </a:rPr>
              <a:t> </a:t>
            </a:r>
            <a:r>
              <a:rPr sz="2600" spc="-20" dirty="0">
                <a:solidFill>
                  <a:srgbClr val="48180A"/>
                </a:solidFill>
                <a:latin typeface="Calibri"/>
                <a:cs typeface="Calibri"/>
              </a:rPr>
              <a:t>S.</a:t>
            </a:r>
            <a:r>
              <a:rPr sz="2600" spc="-195" dirty="0">
                <a:solidFill>
                  <a:srgbClr val="48180A"/>
                </a:solidFill>
                <a:latin typeface="Calibri"/>
                <a:cs typeface="Calibri"/>
              </a:rPr>
              <a:t> </a:t>
            </a:r>
            <a:r>
              <a:rPr sz="2600" spc="130" dirty="0">
                <a:solidFill>
                  <a:srgbClr val="522113"/>
                </a:solidFill>
                <a:latin typeface="Calibri"/>
                <a:cs typeface="Calibri"/>
              </a:rPr>
              <a:t>Drew </a:t>
            </a:r>
            <a:r>
              <a:rPr sz="2600" dirty="0">
                <a:solidFill>
                  <a:srgbClr val="4B1F13"/>
                </a:solidFill>
                <a:latin typeface="Calibri"/>
                <a:cs typeface="Calibri"/>
              </a:rPr>
              <a:t>jiangchuan</a:t>
            </a:r>
            <a:r>
              <a:rPr sz="2600" spc="-40" dirty="0">
                <a:solidFill>
                  <a:srgbClr val="4B1F13"/>
                </a:solidFill>
                <a:latin typeface="Calibri"/>
                <a:cs typeface="Calibri"/>
              </a:rPr>
              <a:t> </a:t>
            </a:r>
            <a:r>
              <a:rPr sz="2600" spc="60" dirty="0">
                <a:solidFill>
                  <a:srgbClr val="501C0F"/>
                </a:solidFill>
                <a:latin typeface="Calibri"/>
                <a:cs typeface="Calibri"/>
              </a:rPr>
              <a:t>Liu</a:t>
            </a:r>
            <a:endParaRPr sz="2600">
              <a:latin typeface="Calibri"/>
              <a:cs typeface="Calibri"/>
            </a:endParaRPr>
          </a:p>
          <a:p>
            <a:pPr>
              <a:lnSpc>
                <a:spcPct val="100000"/>
              </a:lnSpc>
            </a:pPr>
            <a:endParaRPr sz="2600">
              <a:latin typeface="Calibri"/>
              <a:cs typeface="Calibri"/>
            </a:endParaRPr>
          </a:p>
          <a:p>
            <a:pPr>
              <a:spcBef>
                <a:spcPts val="1290"/>
              </a:spcBef>
            </a:pPr>
            <a:endParaRPr sz="2600">
              <a:latin typeface="Calibri"/>
              <a:cs typeface="Calibri"/>
            </a:endParaRPr>
          </a:p>
          <a:p>
            <a:pPr marL="92710"/>
            <a:r>
              <a:rPr sz="2500" spc="65" dirty="0">
                <a:solidFill>
                  <a:srgbClr val="0A2156"/>
                </a:solidFill>
                <a:latin typeface="Calibri"/>
                <a:cs typeface="Calibri"/>
              </a:rPr>
              <a:t>Chapter</a:t>
            </a:r>
            <a:r>
              <a:rPr sz="2500" spc="190" dirty="0">
                <a:solidFill>
                  <a:srgbClr val="0A2156"/>
                </a:solidFill>
                <a:latin typeface="Calibri"/>
                <a:cs typeface="Calibri"/>
              </a:rPr>
              <a:t> </a:t>
            </a:r>
            <a:r>
              <a:rPr sz="2500" dirty="0">
                <a:solidFill>
                  <a:srgbClr val="05235D"/>
                </a:solidFill>
                <a:latin typeface="Calibri"/>
                <a:cs typeface="Calibri"/>
              </a:rPr>
              <a:t>3</a:t>
            </a:r>
            <a:r>
              <a:rPr sz="2500" spc="70" dirty="0">
                <a:solidFill>
                  <a:srgbClr val="05235D"/>
                </a:solidFill>
                <a:latin typeface="Calibri"/>
                <a:cs typeface="Calibri"/>
              </a:rPr>
              <a:t> </a:t>
            </a:r>
            <a:r>
              <a:rPr sz="2500" spc="-50" dirty="0">
                <a:solidFill>
                  <a:srgbClr val="111111"/>
                </a:solidFill>
                <a:latin typeface="Calibri"/>
                <a:cs typeface="Calibri"/>
              </a:rPr>
              <a:t>:</a:t>
            </a:r>
            <a:endParaRPr sz="2500">
              <a:latin typeface="Calibri"/>
              <a:cs typeface="Calibri"/>
            </a:endParaRPr>
          </a:p>
          <a:p>
            <a:pPr marL="93345">
              <a:spcBef>
                <a:spcPts val="715"/>
              </a:spcBef>
            </a:pPr>
            <a:r>
              <a:rPr sz="2500" dirty="0">
                <a:solidFill>
                  <a:srgbClr val="161616"/>
                </a:solidFill>
                <a:latin typeface="Calibri"/>
                <a:cs typeface="Calibri"/>
              </a:rPr>
              <a:t>Graphics</a:t>
            </a:r>
            <a:r>
              <a:rPr sz="2500" spc="190" dirty="0">
                <a:solidFill>
                  <a:srgbClr val="161616"/>
                </a:solidFill>
                <a:latin typeface="Calibri"/>
                <a:cs typeface="Calibri"/>
              </a:rPr>
              <a:t> </a:t>
            </a:r>
            <a:r>
              <a:rPr sz="2500" dirty="0">
                <a:solidFill>
                  <a:srgbClr val="34080A"/>
                </a:solidFill>
                <a:latin typeface="Calibri"/>
                <a:cs typeface="Calibri"/>
              </a:rPr>
              <a:t>and</a:t>
            </a:r>
            <a:r>
              <a:rPr sz="2500" spc="130" dirty="0">
                <a:solidFill>
                  <a:srgbClr val="34080A"/>
                </a:solidFill>
                <a:latin typeface="Calibri"/>
                <a:cs typeface="Calibri"/>
              </a:rPr>
              <a:t> </a:t>
            </a:r>
            <a:r>
              <a:rPr sz="2500" dirty="0">
                <a:solidFill>
                  <a:srgbClr val="230805"/>
                </a:solidFill>
                <a:latin typeface="Calibri"/>
                <a:cs typeface="Calibri"/>
              </a:rPr>
              <a:t>Image</a:t>
            </a:r>
            <a:r>
              <a:rPr sz="2500" spc="220" dirty="0">
                <a:solidFill>
                  <a:srgbClr val="230805"/>
                </a:solidFill>
                <a:latin typeface="Calibri"/>
                <a:cs typeface="Calibri"/>
              </a:rPr>
              <a:t> </a:t>
            </a:r>
            <a:r>
              <a:rPr sz="2500" spc="95" dirty="0">
                <a:solidFill>
                  <a:srgbClr val="2D110A"/>
                </a:solidFill>
                <a:latin typeface="Calibri"/>
                <a:cs typeface="Calibri"/>
              </a:rPr>
              <a:t>Data</a:t>
            </a:r>
            <a:r>
              <a:rPr sz="2500" spc="20" dirty="0">
                <a:solidFill>
                  <a:srgbClr val="2D110A"/>
                </a:solidFill>
                <a:latin typeface="Calibri"/>
                <a:cs typeface="Calibri"/>
              </a:rPr>
              <a:t> </a:t>
            </a:r>
            <a:r>
              <a:rPr sz="2500" spc="-10" dirty="0">
                <a:solidFill>
                  <a:srgbClr val="131313"/>
                </a:solidFill>
                <a:latin typeface="Calibri"/>
                <a:cs typeface="Calibri"/>
              </a:rPr>
              <a:t>Representations</a:t>
            </a:r>
            <a:endParaRPr sz="2500">
              <a:latin typeface="Calibri"/>
              <a:cs typeface="Calibri"/>
            </a:endParaRPr>
          </a:p>
        </p:txBody>
      </p:sp>
      <p:sp>
        <p:nvSpPr>
          <p:cNvPr id="6" name="Footer Placeholder 5">
            <a:extLst>
              <a:ext uri="{FF2B5EF4-FFF2-40B4-BE49-F238E27FC236}">
                <a16:creationId xmlns:a16="http://schemas.microsoft.com/office/drawing/2014/main" id="{CA892968-CD4E-43E7-9424-FCAFE9187CA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29176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14560" y="1342651"/>
            <a:ext cx="6885940" cy="3302000"/>
          </a:xfrm>
          <a:prstGeom prst="rect">
            <a:avLst/>
          </a:prstGeom>
        </p:spPr>
        <p:txBody>
          <a:bodyPr vert="horz" wrap="square" lIns="0" tIns="158750" rIns="0" bIns="0" rtlCol="0">
            <a:spAutoFit/>
          </a:bodyPr>
          <a:lstStyle/>
          <a:p>
            <a:pPr marL="306070" indent="-293370">
              <a:spcBef>
                <a:spcPts val="1250"/>
              </a:spcBef>
              <a:buClr>
                <a:srgbClr val="3D8EA3"/>
              </a:buClr>
              <a:buChar char="•"/>
              <a:tabLst>
                <a:tab pos="306070" algn="l"/>
                <a:tab pos="2466975" algn="l"/>
              </a:tabLst>
            </a:pPr>
            <a:r>
              <a:rPr sz="3000" spc="105" dirty="0">
                <a:latin typeface="Calibri"/>
                <a:cs typeface="Calibri"/>
              </a:rPr>
              <a:t>This</a:t>
            </a:r>
            <a:r>
              <a:rPr sz="3000" spc="235" dirty="0">
                <a:latin typeface="Calibri"/>
                <a:cs typeface="Calibri"/>
              </a:rPr>
              <a:t> </a:t>
            </a:r>
            <a:r>
              <a:rPr sz="3000" spc="-10" dirty="0">
                <a:latin typeface="Calibri"/>
                <a:cs typeface="Calibri"/>
              </a:rPr>
              <a:t>chapter</a:t>
            </a:r>
            <a:r>
              <a:rPr sz="3000" dirty="0">
                <a:latin typeface="Calibri"/>
                <a:cs typeface="Calibri"/>
              </a:rPr>
              <a:t>	</a:t>
            </a:r>
            <a:r>
              <a:rPr sz="3000" spc="-10" dirty="0">
                <a:latin typeface="Calibri"/>
                <a:cs typeface="Calibri"/>
              </a:rPr>
              <a:t>introduces:</a:t>
            </a:r>
            <a:endParaRPr sz="3000">
              <a:latin typeface="Calibri"/>
              <a:cs typeface="Calibri"/>
            </a:endParaRPr>
          </a:p>
          <a:p>
            <a:pPr marL="574040" marR="42545">
              <a:lnSpc>
                <a:spcPct val="106300"/>
              </a:lnSpc>
              <a:spcBef>
                <a:spcPts val="665"/>
              </a:spcBef>
            </a:pPr>
            <a:r>
              <a:rPr sz="2250" spc="60" dirty="0">
                <a:latin typeface="Calibri"/>
                <a:cs typeface="Calibri"/>
              </a:rPr>
              <a:t>how</a:t>
            </a:r>
            <a:r>
              <a:rPr sz="2250" spc="200" dirty="0">
                <a:latin typeface="Calibri"/>
                <a:cs typeface="Calibri"/>
              </a:rPr>
              <a:t> </a:t>
            </a:r>
            <a:r>
              <a:rPr sz="2250" dirty="0">
                <a:latin typeface="Calibri"/>
                <a:cs typeface="Calibri"/>
              </a:rPr>
              <a:t>best</a:t>
            </a:r>
            <a:r>
              <a:rPr sz="2250" spc="175" dirty="0">
                <a:latin typeface="Calibri"/>
                <a:cs typeface="Calibri"/>
              </a:rPr>
              <a:t> </a:t>
            </a:r>
            <a:r>
              <a:rPr sz="2250" spc="75" dirty="0">
                <a:latin typeface="Calibri"/>
                <a:cs typeface="Calibri"/>
              </a:rPr>
              <a:t>to</a:t>
            </a:r>
            <a:r>
              <a:rPr sz="2250" spc="190" dirty="0">
                <a:latin typeface="Calibri"/>
                <a:cs typeface="Calibri"/>
              </a:rPr>
              <a:t> </a:t>
            </a:r>
            <a:r>
              <a:rPr sz="2250" dirty="0">
                <a:latin typeface="Calibri"/>
                <a:cs typeface="Calibri"/>
              </a:rPr>
              <a:t>represent</a:t>
            </a:r>
            <a:r>
              <a:rPr sz="2250" spc="335" dirty="0">
                <a:latin typeface="Calibri"/>
                <a:cs typeface="Calibri"/>
              </a:rPr>
              <a:t> </a:t>
            </a:r>
            <a:r>
              <a:rPr sz="2250" dirty="0">
                <a:latin typeface="Calibri"/>
                <a:cs typeface="Calibri"/>
              </a:rPr>
              <a:t>the</a:t>
            </a:r>
            <a:r>
              <a:rPr sz="2250" spc="135" dirty="0">
                <a:latin typeface="Calibri"/>
                <a:cs typeface="Calibri"/>
              </a:rPr>
              <a:t> </a:t>
            </a:r>
            <a:r>
              <a:rPr sz="2250" dirty="0">
                <a:latin typeface="Calibri"/>
                <a:cs typeface="Calibri"/>
              </a:rPr>
              <a:t>graphics</a:t>
            </a:r>
            <a:r>
              <a:rPr sz="2250" spc="345" dirty="0">
                <a:latin typeface="Calibri"/>
                <a:cs typeface="Calibri"/>
              </a:rPr>
              <a:t> </a:t>
            </a:r>
            <a:r>
              <a:rPr sz="2250" dirty="0">
                <a:latin typeface="Calibri"/>
                <a:cs typeface="Calibri"/>
              </a:rPr>
              <a:t>and</a:t>
            </a:r>
            <a:r>
              <a:rPr sz="2250" spc="185" dirty="0">
                <a:latin typeface="Calibri"/>
                <a:cs typeface="Calibri"/>
              </a:rPr>
              <a:t> </a:t>
            </a:r>
            <a:r>
              <a:rPr sz="2250" dirty="0">
                <a:latin typeface="Calibri"/>
                <a:cs typeface="Calibri"/>
              </a:rPr>
              <a:t>image</a:t>
            </a:r>
            <a:r>
              <a:rPr sz="2250" spc="300" dirty="0">
                <a:latin typeface="Calibri"/>
                <a:cs typeface="Calibri"/>
              </a:rPr>
              <a:t> </a:t>
            </a:r>
            <a:r>
              <a:rPr sz="2250" spc="-20" dirty="0">
                <a:latin typeface="Calibri"/>
                <a:cs typeface="Calibri"/>
              </a:rPr>
              <a:t>data </a:t>
            </a:r>
            <a:r>
              <a:rPr sz="2250" dirty="0">
                <a:latin typeface="Calibri"/>
                <a:cs typeface="Calibri"/>
              </a:rPr>
              <a:t>since</a:t>
            </a:r>
            <a:r>
              <a:rPr sz="2250" spc="300" dirty="0">
                <a:latin typeface="Calibri"/>
                <a:cs typeface="Calibri"/>
              </a:rPr>
              <a:t> </a:t>
            </a:r>
            <a:r>
              <a:rPr sz="2250" dirty="0">
                <a:latin typeface="Calibri"/>
                <a:cs typeface="Calibri"/>
              </a:rPr>
              <a:t>it</a:t>
            </a:r>
            <a:r>
              <a:rPr sz="2250" spc="235" dirty="0">
                <a:latin typeface="Calibri"/>
                <a:cs typeface="Calibri"/>
              </a:rPr>
              <a:t> </a:t>
            </a:r>
            <a:r>
              <a:rPr sz="2250" dirty="0">
                <a:latin typeface="Calibri"/>
                <a:cs typeface="Calibri"/>
              </a:rPr>
              <a:t>is</a:t>
            </a:r>
            <a:r>
              <a:rPr sz="2250" spc="195" dirty="0">
                <a:latin typeface="Calibri"/>
                <a:cs typeface="Calibri"/>
              </a:rPr>
              <a:t> </a:t>
            </a:r>
            <a:r>
              <a:rPr sz="2250" spc="60" dirty="0">
                <a:latin typeface="Calibri"/>
                <a:cs typeface="Calibri"/>
              </a:rPr>
              <a:t>of</a:t>
            </a:r>
            <a:r>
              <a:rPr sz="2250" spc="125" dirty="0">
                <a:latin typeface="Calibri"/>
                <a:cs typeface="Calibri"/>
              </a:rPr>
              <a:t> </a:t>
            </a:r>
            <a:r>
              <a:rPr sz="2250" dirty="0">
                <a:latin typeface="Calibri"/>
                <a:cs typeface="Calibri"/>
              </a:rPr>
              <a:t>crucial</a:t>
            </a:r>
            <a:r>
              <a:rPr sz="2250" spc="325" dirty="0">
                <a:latin typeface="Calibri"/>
                <a:cs typeface="Calibri"/>
              </a:rPr>
              <a:t> </a:t>
            </a:r>
            <a:r>
              <a:rPr sz="2250" dirty="0">
                <a:latin typeface="Calibri"/>
                <a:cs typeface="Calibri"/>
              </a:rPr>
              <a:t>importance</a:t>
            </a:r>
            <a:r>
              <a:rPr sz="2250" spc="430" dirty="0">
                <a:latin typeface="Calibri"/>
                <a:cs typeface="Calibri"/>
              </a:rPr>
              <a:t> </a:t>
            </a:r>
            <a:r>
              <a:rPr sz="2250" dirty="0">
                <a:latin typeface="Calibri"/>
                <a:cs typeface="Calibri"/>
              </a:rPr>
              <a:t>in</a:t>
            </a:r>
            <a:r>
              <a:rPr sz="2250" spc="245" dirty="0">
                <a:latin typeface="Calibri"/>
                <a:cs typeface="Calibri"/>
              </a:rPr>
              <a:t> </a:t>
            </a:r>
            <a:r>
              <a:rPr sz="2250" dirty="0">
                <a:latin typeface="Calibri"/>
                <a:cs typeface="Calibri"/>
              </a:rPr>
              <a:t>the</a:t>
            </a:r>
            <a:r>
              <a:rPr sz="2250" spc="260" dirty="0">
                <a:latin typeface="Calibri"/>
                <a:cs typeface="Calibri"/>
              </a:rPr>
              <a:t> </a:t>
            </a:r>
            <a:r>
              <a:rPr sz="2250" dirty="0">
                <a:latin typeface="Calibri"/>
                <a:cs typeface="Calibri"/>
              </a:rPr>
              <a:t>study</a:t>
            </a:r>
            <a:r>
              <a:rPr sz="2250" spc="310" dirty="0">
                <a:latin typeface="Calibri"/>
                <a:cs typeface="Calibri"/>
              </a:rPr>
              <a:t> </a:t>
            </a:r>
            <a:r>
              <a:rPr sz="2250" spc="35" dirty="0">
                <a:latin typeface="Calibri"/>
                <a:cs typeface="Calibri"/>
              </a:rPr>
              <a:t>of </a:t>
            </a:r>
            <a:r>
              <a:rPr sz="2250" spc="-10" dirty="0">
                <a:latin typeface="Calibri"/>
                <a:cs typeface="Calibri"/>
              </a:rPr>
              <a:t>multimedia.</a:t>
            </a:r>
            <a:endParaRPr sz="2250">
              <a:latin typeface="Calibri"/>
              <a:cs typeface="Calibri"/>
            </a:endParaRPr>
          </a:p>
          <a:p>
            <a:pPr>
              <a:spcBef>
                <a:spcPts val="2270"/>
              </a:spcBef>
            </a:pPr>
            <a:endParaRPr sz="2250">
              <a:latin typeface="Calibri"/>
              <a:cs typeface="Calibri"/>
            </a:endParaRPr>
          </a:p>
          <a:p>
            <a:pPr marL="577215" marR="5080" indent="-227329">
              <a:lnSpc>
                <a:spcPct val="108200"/>
              </a:lnSpc>
            </a:pPr>
            <a:r>
              <a:rPr sz="2600" dirty="0">
                <a:solidFill>
                  <a:srgbClr val="6E9799"/>
                </a:solidFill>
                <a:latin typeface="Calibri"/>
                <a:cs typeface="Calibri"/>
              </a:rPr>
              <a:t>°</a:t>
            </a:r>
            <a:r>
              <a:rPr sz="2600" spc="395" dirty="0">
                <a:solidFill>
                  <a:srgbClr val="6E9799"/>
                </a:solidFill>
                <a:latin typeface="Calibri"/>
                <a:cs typeface="Calibri"/>
              </a:rPr>
              <a:t> </a:t>
            </a:r>
            <a:r>
              <a:rPr sz="2600" spc="140" dirty="0">
                <a:latin typeface="Calibri"/>
                <a:cs typeface="Calibri"/>
              </a:rPr>
              <a:t>The</a:t>
            </a:r>
            <a:r>
              <a:rPr sz="2600" spc="245" dirty="0">
                <a:latin typeface="Calibri"/>
                <a:cs typeface="Calibri"/>
              </a:rPr>
              <a:t> </a:t>
            </a:r>
            <a:r>
              <a:rPr sz="2600" dirty="0">
                <a:latin typeface="Calibri"/>
                <a:cs typeface="Calibri"/>
              </a:rPr>
              <a:t>specifics</a:t>
            </a:r>
            <a:r>
              <a:rPr sz="2600" spc="415" dirty="0">
                <a:latin typeface="Calibri"/>
                <a:cs typeface="Calibri"/>
              </a:rPr>
              <a:t> </a:t>
            </a:r>
            <a:r>
              <a:rPr sz="2600" spc="60" dirty="0">
                <a:latin typeface="Calibri"/>
                <a:cs typeface="Calibri"/>
              </a:rPr>
              <a:t>of</a:t>
            </a:r>
            <a:r>
              <a:rPr sz="2600" spc="135" dirty="0">
                <a:latin typeface="Calibri"/>
                <a:cs typeface="Calibri"/>
              </a:rPr>
              <a:t> </a:t>
            </a:r>
            <a:r>
              <a:rPr sz="2600" dirty="0">
                <a:latin typeface="Calibri"/>
                <a:cs typeface="Calibri"/>
              </a:rPr>
              <a:t>file</a:t>
            </a:r>
            <a:r>
              <a:rPr sz="2600" spc="215" dirty="0">
                <a:latin typeface="Calibri"/>
                <a:cs typeface="Calibri"/>
              </a:rPr>
              <a:t> </a:t>
            </a:r>
            <a:r>
              <a:rPr sz="2600" dirty="0">
                <a:latin typeface="Calibri"/>
                <a:cs typeface="Calibri"/>
              </a:rPr>
              <a:t>formats</a:t>
            </a:r>
            <a:r>
              <a:rPr sz="2600" spc="395" dirty="0">
                <a:latin typeface="Calibri"/>
                <a:cs typeface="Calibri"/>
              </a:rPr>
              <a:t> </a:t>
            </a:r>
            <a:r>
              <a:rPr sz="2600" spc="75" dirty="0">
                <a:latin typeface="Calibri"/>
                <a:cs typeface="Calibri"/>
              </a:rPr>
              <a:t>for</a:t>
            </a:r>
            <a:r>
              <a:rPr sz="2600" spc="254" dirty="0">
                <a:latin typeface="Calibri"/>
                <a:cs typeface="Calibri"/>
              </a:rPr>
              <a:t> </a:t>
            </a:r>
            <a:r>
              <a:rPr sz="2600" spc="55" dirty="0">
                <a:latin typeface="Calibri"/>
                <a:cs typeface="Calibri"/>
              </a:rPr>
              <a:t>storing</a:t>
            </a:r>
            <a:r>
              <a:rPr sz="2600" spc="295" dirty="0">
                <a:latin typeface="Calibri"/>
                <a:cs typeface="Calibri"/>
              </a:rPr>
              <a:t> </a:t>
            </a:r>
            <a:r>
              <a:rPr sz="2600" spc="-20" dirty="0">
                <a:latin typeface="Calibri"/>
                <a:cs typeface="Calibri"/>
              </a:rPr>
              <a:t>such </a:t>
            </a:r>
            <a:r>
              <a:rPr sz="2600" dirty="0">
                <a:latin typeface="Calibri"/>
                <a:cs typeface="Calibri"/>
              </a:rPr>
              <a:t>images</a:t>
            </a:r>
            <a:r>
              <a:rPr sz="2600" spc="265" dirty="0">
                <a:latin typeface="Calibri"/>
                <a:cs typeface="Calibri"/>
              </a:rPr>
              <a:t> </a:t>
            </a:r>
            <a:r>
              <a:rPr sz="2600" spc="50" dirty="0">
                <a:latin typeface="Calibri"/>
                <a:cs typeface="Calibri"/>
              </a:rPr>
              <a:t>are</a:t>
            </a:r>
            <a:r>
              <a:rPr sz="2600" spc="210" dirty="0">
                <a:latin typeface="Calibri"/>
                <a:cs typeface="Calibri"/>
              </a:rPr>
              <a:t> </a:t>
            </a:r>
            <a:r>
              <a:rPr sz="2600" dirty="0">
                <a:latin typeface="Calibri"/>
                <a:cs typeface="Calibri"/>
              </a:rPr>
              <a:t>also</a:t>
            </a:r>
            <a:r>
              <a:rPr sz="2600" spc="300" dirty="0">
                <a:latin typeface="Calibri"/>
                <a:cs typeface="Calibri"/>
              </a:rPr>
              <a:t> </a:t>
            </a:r>
            <a:r>
              <a:rPr sz="2600" spc="-10" dirty="0">
                <a:latin typeface="Calibri"/>
                <a:cs typeface="Calibri"/>
              </a:rPr>
              <a:t>discussed</a:t>
            </a:r>
            <a:endParaRPr sz="2600">
              <a:latin typeface="Calibri"/>
              <a:cs typeface="Calibri"/>
            </a:endParaRPr>
          </a:p>
        </p:txBody>
      </p:sp>
      <p:sp>
        <p:nvSpPr>
          <p:cNvPr id="4" name="Footer Placeholder 3">
            <a:extLst>
              <a:ext uri="{FF2B5EF4-FFF2-40B4-BE49-F238E27FC236}">
                <a16:creationId xmlns:a16="http://schemas.microsoft.com/office/drawing/2014/main" id="{7A5B6414-4788-4C00-B448-D574118CF6EA}"/>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23658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4544" y="306885"/>
            <a:ext cx="5671820" cy="546735"/>
          </a:xfrm>
          <a:prstGeom prst="rect">
            <a:avLst/>
          </a:prstGeom>
        </p:spPr>
        <p:txBody>
          <a:bodyPr vert="horz" wrap="square" lIns="0" tIns="14604" rIns="0" bIns="0" rtlCol="0" anchor="ctr">
            <a:spAutoFit/>
          </a:bodyPr>
          <a:lstStyle/>
          <a:p>
            <a:pPr marL="12700">
              <a:lnSpc>
                <a:spcPct val="100000"/>
              </a:lnSpc>
              <a:spcBef>
                <a:spcPts val="114"/>
              </a:spcBef>
              <a:tabLst>
                <a:tab pos="699770" algn="l"/>
                <a:tab pos="3682365" algn="l"/>
              </a:tabLst>
            </a:pPr>
            <a:r>
              <a:rPr sz="3400" spc="-25" dirty="0">
                <a:solidFill>
                  <a:srgbClr val="54210F"/>
                </a:solidFill>
                <a:latin typeface="Cambria"/>
                <a:cs typeface="Cambria"/>
              </a:rPr>
              <a:t>3.1</a:t>
            </a:r>
            <a:r>
              <a:rPr sz="3400" dirty="0">
                <a:solidFill>
                  <a:srgbClr val="54210F"/>
                </a:solidFill>
                <a:latin typeface="Cambria"/>
                <a:cs typeface="Cambria"/>
              </a:rPr>
              <a:t>	</a:t>
            </a:r>
            <a:r>
              <a:rPr sz="3400" spc="-10" dirty="0">
                <a:solidFill>
                  <a:srgbClr val="542616"/>
                </a:solidFill>
                <a:latin typeface="Cambria"/>
                <a:cs typeface="Cambria"/>
              </a:rPr>
              <a:t>Graphics/Image</a:t>
            </a:r>
            <a:r>
              <a:rPr sz="3400" dirty="0">
                <a:solidFill>
                  <a:srgbClr val="542616"/>
                </a:solidFill>
                <a:latin typeface="Cambria"/>
                <a:cs typeface="Cambria"/>
              </a:rPr>
              <a:t>	</a:t>
            </a:r>
            <a:r>
              <a:rPr sz="3400" dirty="0">
                <a:solidFill>
                  <a:srgbClr val="521F11"/>
                </a:solidFill>
                <a:latin typeface="Cambria"/>
                <a:cs typeface="Cambria"/>
              </a:rPr>
              <a:t>Data</a:t>
            </a:r>
            <a:r>
              <a:rPr sz="3400" spc="-120" dirty="0">
                <a:solidFill>
                  <a:srgbClr val="521F11"/>
                </a:solidFill>
                <a:latin typeface="Cambria"/>
                <a:cs typeface="Cambria"/>
              </a:rPr>
              <a:t> </a:t>
            </a:r>
            <a:r>
              <a:rPr sz="3400" spc="-105" dirty="0">
                <a:solidFill>
                  <a:srgbClr val="562318"/>
                </a:solidFill>
                <a:latin typeface="Cambria"/>
                <a:cs typeface="Cambria"/>
              </a:rPr>
              <a:t>Types</a:t>
            </a:r>
            <a:endParaRPr sz="3400">
              <a:latin typeface="Cambria"/>
              <a:cs typeface="Cambria"/>
            </a:endParaRPr>
          </a:p>
        </p:txBody>
      </p:sp>
      <p:sp>
        <p:nvSpPr>
          <p:cNvPr id="3" name="object 3"/>
          <p:cNvSpPr txBox="1"/>
          <p:nvPr/>
        </p:nvSpPr>
        <p:spPr>
          <a:xfrm>
            <a:off x="2905442" y="1081433"/>
            <a:ext cx="7299959" cy="2372360"/>
          </a:xfrm>
          <a:prstGeom prst="rect">
            <a:avLst/>
          </a:prstGeom>
        </p:spPr>
        <p:txBody>
          <a:bodyPr vert="horz" wrap="square" lIns="0" tIns="29845" rIns="0" bIns="0" rtlCol="0">
            <a:spAutoFit/>
          </a:bodyPr>
          <a:lstStyle/>
          <a:p>
            <a:pPr marL="298450" indent="-285750">
              <a:spcBef>
                <a:spcPts val="235"/>
              </a:spcBef>
              <a:buClr>
                <a:srgbClr val="3690A8"/>
              </a:buClr>
              <a:buChar char="•"/>
              <a:tabLst>
                <a:tab pos="298450" algn="l"/>
                <a:tab pos="1478280" algn="l"/>
              </a:tabLst>
            </a:pPr>
            <a:r>
              <a:rPr sz="2300" dirty="0">
                <a:latin typeface="Calibri"/>
                <a:cs typeface="Calibri"/>
              </a:rPr>
              <a:t>Table</a:t>
            </a:r>
            <a:r>
              <a:rPr sz="2300" spc="55" dirty="0">
                <a:latin typeface="Calibri"/>
                <a:cs typeface="Calibri"/>
              </a:rPr>
              <a:t> </a:t>
            </a:r>
            <a:r>
              <a:rPr sz="2300" spc="-25" dirty="0">
                <a:latin typeface="Calibri"/>
                <a:cs typeface="Calibri"/>
              </a:rPr>
              <a:t>3.</a:t>
            </a:r>
            <a:r>
              <a:rPr sz="2300" spc="-254" dirty="0">
                <a:latin typeface="Calibri"/>
                <a:cs typeface="Calibri"/>
              </a:rPr>
              <a:t> </a:t>
            </a:r>
            <a:r>
              <a:rPr sz="2300" spc="-50" dirty="0">
                <a:latin typeface="Calibri"/>
                <a:cs typeface="Calibri"/>
              </a:rPr>
              <a:t>I</a:t>
            </a:r>
            <a:r>
              <a:rPr sz="2300" dirty="0">
                <a:latin typeface="Calibri"/>
                <a:cs typeface="Calibri"/>
              </a:rPr>
              <a:t>	shows</a:t>
            </a:r>
            <a:r>
              <a:rPr sz="2300" spc="165" dirty="0">
                <a:latin typeface="Calibri"/>
                <a:cs typeface="Calibri"/>
              </a:rPr>
              <a:t> </a:t>
            </a:r>
            <a:r>
              <a:rPr sz="2300" spc="95" dirty="0">
                <a:latin typeface="Calibri"/>
                <a:cs typeface="Calibri"/>
              </a:rPr>
              <a:t>a</a:t>
            </a:r>
            <a:r>
              <a:rPr sz="2300" spc="-45" dirty="0">
                <a:latin typeface="Calibri"/>
                <a:cs typeface="Calibri"/>
              </a:rPr>
              <a:t> </a:t>
            </a:r>
            <a:r>
              <a:rPr sz="2300" dirty="0">
                <a:latin typeface="Calibri"/>
                <a:cs typeface="Calibri"/>
              </a:rPr>
              <a:t>list</a:t>
            </a:r>
            <a:r>
              <a:rPr sz="2300" spc="80" dirty="0">
                <a:latin typeface="Calibri"/>
                <a:cs typeface="Calibri"/>
              </a:rPr>
              <a:t> </a:t>
            </a:r>
            <a:r>
              <a:rPr sz="2300" dirty="0">
                <a:latin typeface="Calibri"/>
                <a:cs typeface="Calibri"/>
              </a:rPr>
              <a:t>of</a:t>
            </a:r>
            <a:r>
              <a:rPr sz="2300" spc="50" dirty="0">
                <a:latin typeface="Calibri"/>
                <a:cs typeface="Calibri"/>
              </a:rPr>
              <a:t> </a:t>
            </a:r>
            <a:r>
              <a:rPr sz="2300" dirty="0">
                <a:latin typeface="Calibri"/>
                <a:cs typeface="Calibri"/>
              </a:rPr>
              <a:t>file</a:t>
            </a:r>
            <a:r>
              <a:rPr sz="2300" spc="140" dirty="0">
                <a:latin typeface="Calibri"/>
                <a:cs typeface="Calibri"/>
              </a:rPr>
              <a:t> </a:t>
            </a:r>
            <a:r>
              <a:rPr sz="2300" dirty="0">
                <a:latin typeface="Calibri"/>
                <a:cs typeface="Calibri"/>
              </a:rPr>
              <a:t>formats</a:t>
            </a:r>
            <a:r>
              <a:rPr sz="2300" spc="240" dirty="0">
                <a:latin typeface="Calibri"/>
                <a:cs typeface="Calibri"/>
              </a:rPr>
              <a:t> </a:t>
            </a:r>
            <a:r>
              <a:rPr sz="2300" dirty="0">
                <a:latin typeface="Calibri"/>
                <a:cs typeface="Calibri"/>
              </a:rPr>
              <a:t>used</a:t>
            </a:r>
            <a:r>
              <a:rPr sz="2300" spc="155" dirty="0">
                <a:latin typeface="Calibri"/>
                <a:cs typeface="Calibri"/>
              </a:rPr>
              <a:t> </a:t>
            </a:r>
            <a:r>
              <a:rPr sz="2300" dirty="0">
                <a:latin typeface="Calibri"/>
                <a:cs typeface="Calibri"/>
              </a:rPr>
              <a:t>in</a:t>
            </a:r>
            <a:r>
              <a:rPr sz="2300" spc="135" dirty="0">
                <a:latin typeface="Calibri"/>
                <a:cs typeface="Calibri"/>
              </a:rPr>
              <a:t> </a:t>
            </a:r>
            <a:r>
              <a:rPr sz="2300" dirty="0">
                <a:latin typeface="Calibri"/>
                <a:cs typeface="Calibri"/>
              </a:rPr>
              <a:t>the</a:t>
            </a:r>
            <a:r>
              <a:rPr sz="2300" spc="120" dirty="0">
                <a:latin typeface="Calibri"/>
                <a:cs typeface="Calibri"/>
              </a:rPr>
              <a:t> </a:t>
            </a:r>
            <a:r>
              <a:rPr sz="2300" spc="-10" dirty="0">
                <a:latin typeface="Calibri"/>
                <a:cs typeface="Calibri"/>
              </a:rPr>
              <a:t>popular</a:t>
            </a:r>
            <a:endParaRPr sz="2300">
              <a:latin typeface="Calibri"/>
              <a:cs typeface="Calibri"/>
            </a:endParaRPr>
          </a:p>
          <a:p>
            <a:pPr marL="292100">
              <a:spcBef>
                <a:spcPts val="140"/>
              </a:spcBef>
            </a:pPr>
            <a:r>
              <a:rPr sz="2300" spc="-10" dirty="0">
                <a:latin typeface="Arial MT"/>
                <a:cs typeface="Arial MT"/>
              </a:rPr>
              <a:t>product</a:t>
            </a:r>
            <a:r>
              <a:rPr sz="2300" spc="-150" dirty="0">
                <a:latin typeface="Arial MT"/>
                <a:cs typeface="Arial MT"/>
              </a:rPr>
              <a:t> </a:t>
            </a:r>
            <a:r>
              <a:rPr sz="2300" spc="-25" dirty="0">
                <a:latin typeface="Arial MT"/>
                <a:cs typeface="Arial MT"/>
              </a:rPr>
              <a:t>Adobe</a:t>
            </a:r>
            <a:r>
              <a:rPr sz="2300" spc="-60" dirty="0">
                <a:latin typeface="Arial MT"/>
                <a:cs typeface="Arial MT"/>
              </a:rPr>
              <a:t> </a:t>
            </a:r>
            <a:r>
              <a:rPr sz="2300" spc="-10" dirty="0">
                <a:latin typeface="Arial MT"/>
                <a:cs typeface="Arial MT"/>
              </a:rPr>
              <a:t>Premiere.</a:t>
            </a:r>
            <a:endParaRPr sz="2300">
              <a:latin typeface="Arial MT"/>
              <a:cs typeface="Arial MT"/>
            </a:endParaRPr>
          </a:p>
          <a:p>
            <a:pPr>
              <a:spcBef>
                <a:spcPts val="1310"/>
              </a:spcBef>
            </a:pPr>
            <a:endParaRPr sz="2300">
              <a:latin typeface="Arial MT"/>
              <a:cs typeface="Arial MT"/>
            </a:endParaRPr>
          </a:p>
          <a:p>
            <a:pPr marL="288290" marR="5080" indent="-276225">
              <a:lnSpc>
                <a:spcPct val="108400"/>
              </a:lnSpc>
              <a:buClr>
                <a:srgbClr val="3B8EA8"/>
              </a:buClr>
              <a:buChar char="•"/>
              <a:tabLst>
                <a:tab pos="295910" algn="l"/>
                <a:tab pos="1391920" algn="l"/>
                <a:tab pos="4382135" algn="l"/>
              </a:tabLst>
            </a:pPr>
            <a:r>
              <a:rPr sz="2300" spc="105" dirty="0">
                <a:latin typeface="Calibri"/>
                <a:cs typeface="Calibri"/>
              </a:rPr>
              <a:t>We</a:t>
            </a:r>
            <a:r>
              <a:rPr sz="2300" spc="204" dirty="0">
                <a:latin typeface="Calibri"/>
                <a:cs typeface="Calibri"/>
              </a:rPr>
              <a:t> </a:t>
            </a:r>
            <a:r>
              <a:rPr sz="2300" dirty="0">
                <a:latin typeface="Calibri"/>
                <a:cs typeface="Calibri"/>
              </a:rPr>
              <a:t>concentrate</a:t>
            </a:r>
            <a:r>
              <a:rPr sz="2300" spc="405" dirty="0">
                <a:latin typeface="Calibri"/>
                <a:cs typeface="Calibri"/>
              </a:rPr>
              <a:t> </a:t>
            </a:r>
            <a:r>
              <a:rPr sz="2300" dirty="0">
                <a:latin typeface="Calibri"/>
                <a:cs typeface="Calibri"/>
              </a:rPr>
              <a:t>on</a:t>
            </a:r>
            <a:r>
              <a:rPr sz="2300" spc="180" dirty="0">
                <a:latin typeface="Calibri"/>
                <a:cs typeface="Calibri"/>
              </a:rPr>
              <a:t> </a:t>
            </a:r>
            <a:r>
              <a:rPr sz="2300" dirty="0">
                <a:latin typeface="Calibri"/>
                <a:cs typeface="Calibri"/>
              </a:rPr>
              <a:t>GIF</a:t>
            </a:r>
            <a:r>
              <a:rPr sz="2300" spc="400" dirty="0">
                <a:latin typeface="Calibri"/>
                <a:cs typeface="Calibri"/>
              </a:rPr>
              <a:t> </a:t>
            </a:r>
            <a:r>
              <a:rPr sz="2300" dirty="0">
                <a:latin typeface="Calibri"/>
                <a:cs typeface="Calibri"/>
              </a:rPr>
              <a:t>and</a:t>
            </a:r>
            <a:r>
              <a:rPr sz="2300" spc="130" dirty="0">
                <a:latin typeface="Calibri"/>
                <a:cs typeface="Calibri"/>
              </a:rPr>
              <a:t> </a:t>
            </a:r>
            <a:r>
              <a:rPr sz="2300" spc="-25" dirty="0">
                <a:latin typeface="Calibri"/>
                <a:cs typeface="Calibri"/>
              </a:rPr>
              <a:t>jPG</a:t>
            </a:r>
            <a:r>
              <a:rPr sz="2300" dirty="0">
                <a:latin typeface="Calibri"/>
                <a:cs typeface="Calibri"/>
              </a:rPr>
              <a:t>	</a:t>
            </a:r>
            <a:r>
              <a:rPr sz="2300" spc="-10" dirty="0">
                <a:latin typeface="Calibri"/>
                <a:cs typeface="Calibri"/>
              </a:rPr>
              <a:t>image</a:t>
            </a:r>
            <a:r>
              <a:rPr sz="2300" spc="20" dirty="0">
                <a:latin typeface="Calibri"/>
                <a:cs typeface="Calibri"/>
              </a:rPr>
              <a:t> </a:t>
            </a:r>
            <a:r>
              <a:rPr sz="2300" dirty="0">
                <a:latin typeface="Calibri"/>
                <a:cs typeface="Calibri"/>
              </a:rPr>
              <a:t>file</a:t>
            </a:r>
            <a:r>
              <a:rPr sz="2300" spc="-30" dirty="0">
                <a:latin typeface="Calibri"/>
                <a:cs typeface="Calibri"/>
              </a:rPr>
              <a:t> </a:t>
            </a:r>
            <a:r>
              <a:rPr sz="2300" dirty="0">
                <a:latin typeface="Calibri"/>
                <a:cs typeface="Calibri"/>
              </a:rPr>
              <a:t>formats,</a:t>
            </a:r>
            <a:r>
              <a:rPr sz="2300" spc="-100" dirty="0">
                <a:latin typeface="Calibri"/>
                <a:cs typeface="Calibri"/>
              </a:rPr>
              <a:t> </a:t>
            </a:r>
            <a:r>
              <a:rPr sz="2300" spc="-10" dirty="0">
                <a:latin typeface="Calibri"/>
                <a:cs typeface="Calibri"/>
              </a:rPr>
              <a:t>since 	</a:t>
            </a:r>
            <a:r>
              <a:rPr sz="2250" dirty="0">
                <a:latin typeface="Calibri"/>
                <a:cs typeface="Calibri"/>
              </a:rPr>
              <a:t>the</a:t>
            </a:r>
            <a:r>
              <a:rPr sz="2250" spc="245" dirty="0">
                <a:latin typeface="Calibri"/>
                <a:cs typeface="Calibri"/>
              </a:rPr>
              <a:t> </a:t>
            </a:r>
            <a:r>
              <a:rPr sz="2250" spc="-25" dirty="0">
                <a:latin typeface="Calibri"/>
                <a:cs typeface="Calibri"/>
              </a:rPr>
              <a:t>GIF</a:t>
            </a:r>
            <a:r>
              <a:rPr sz="2250" dirty="0">
                <a:latin typeface="Calibri"/>
                <a:cs typeface="Calibri"/>
              </a:rPr>
              <a:t>	file</a:t>
            </a:r>
            <a:r>
              <a:rPr sz="2250" spc="185" dirty="0">
                <a:latin typeface="Calibri"/>
                <a:cs typeface="Calibri"/>
              </a:rPr>
              <a:t> </a:t>
            </a:r>
            <a:r>
              <a:rPr sz="2250" dirty="0">
                <a:latin typeface="Calibri"/>
                <a:cs typeface="Calibri"/>
              </a:rPr>
              <a:t>format</a:t>
            </a:r>
            <a:r>
              <a:rPr sz="2250" spc="280" dirty="0">
                <a:latin typeface="Calibri"/>
                <a:cs typeface="Calibri"/>
              </a:rPr>
              <a:t> </a:t>
            </a:r>
            <a:r>
              <a:rPr sz="2250" dirty="0">
                <a:latin typeface="Calibri"/>
                <a:cs typeface="Calibri"/>
              </a:rPr>
              <a:t>is</a:t>
            </a:r>
            <a:r>
              <a:rPr sz="2250" spc="220" dirty="0">
                <a:latin typeface="Calibri"/>
                <a:cs typeface="Calibri"/>
              </a:rPr>
              <a:t> </a:t>
            </a:r>
            <a:r>
              <a:rPr sz="2250" dirty="0">
                <a:latin typeface="Calibri"/>
                <a:cs typeface="Calibri"/>
              </a:rPr>
              <a:t>one</a:t>
            </a:r>
            <a:r>
              <a:rPr sz="2250" spc="235" dirty="0">
                <a:latin typeface="Calibri"/>
                <a:cs typeface="Calibri"/>
              </a:rPr>
              <a:t> </a:t>
            </a:r>
            <a:r>
              <a:rPr sz="2250" dirty="0">
                <a:latin typeface="Calibri"/>
                <a:cs typeface="Calibri"/>
              </a:rPr>
              <a:t>of</a:t>
            </a:r>
            <a:r>
              <a:rPr sz="2250" spc="160" dirty="0">
                <a:latin typeface="Calibri"/>
                <a:cs typeface="Calibri"/>
              </a:rPr>
              <a:t> </a:t>
            </a:r>
            <a:r>
              <a:rPr sz="2250" dirty="0">
                <a:latin typeface="Calibri"/>
                <a:cs typeface="Calibri"/>
              </a:rPr>
              <a:t>the</a:t>
            </a:r>
            <a:r>
              <a:rPr sz="2250" spc="215" dirty="0">
                <a:latin typeface="Calibri"/>
                <a:cs typeface="Calibri"/>
              </a:rPr>
              <a:t> </a:t>
            </a:r>
            <a:r>
              <a:rPr sz="2250" dirty="0">
                <a:latin typeface="Calibri"/>
                <a:cs typeface="Calibri"/>
              </a:rPr>
              <a:t>simplest</a:t>
            </a:r>
            <a:r>
              <a:rPr sz="2250" spc="250" dirty="0">
                <a:latin typeface="Calibri"/>
                <a:cs typeface="Calibri"/>
              </a:rPr>
              <a:t> </a:t>
            </a:r>
            <a:r>
              <a:rPr sz="2250" dirty="0">
                <a:latin typeface="Calibri"/>
                <a:cs typeface="Calibri"/>
              </a:rPr>
              <a:t>and</a:t>
            </a:r>
            <a:r>
              <a:rPr sz="2250" spc="229" dirty="0">
                <a:latin typeface="Calibri"/>
                <a:cs typeface="Calibri"/>
              </a:rPr>
              <a:t> </a:t>
            </a:r>
            <a:r>
              <a:rPr sz="2250" spc="-10" dirty="0">
                <a:latin typeface="Calibri"/>
                <a:cs typeface="Calibri"/>
              </a:rPr>
              <a:t>contains 	</a:t>
            </a:r>
            <a:r>
              <a:rPr sz="2150" dirty="0">
                <a:latin typeface="Calibri"/>
                <a:cs typeface="Calibri"/>
              </a:rPr>
              <a:t>several</a:t>
            </a:r>
            <a:r>
              <a:rPr sz="2150" spc="20" dirty="0">
                <a:latin typeface="Calibri"/>
                <a:cs typeface="Calibri"/>
              </a:rPr>
              <a:t>  </a:t>
            </a:r>
            <a:r>
              <a:rPr sz="2150" dirty="0">
                <a:latin typeface="Calibri"/>
                <a:cs typeface="Calibri"/>
              </a:rPr>
              <a:t>fundamental</a:t>
            </a:r>
            <a:r>
              <a:rPr sz="2150" spc="105" dirty="0">
                <a:latin typeface="Calibri"/>
                <a:cs typeface="Calibri"/>
              </a:rPr>
              <a:t>  </a:t>
            </a:r>
            <a:r>
              <a:rPr sz="2150" spc="-10" dirty="0">
                <a:latin typeface="Calibri"/>
                <a:cs typeface="Calibri"/>
              </a:rPr>
              <a:t>features,</a:t>
            </a:r>
            <a:endParaRPr sz="2150">
              <a:latin typeface="Calibri"/>
              <a:cs typeface="Calibri"/>
            </a:endParaRPr>
          </a:p>
        </p:txBody>
      </p:sp>
      <p:sp>
        <p:nvSpPr>
          <p:cNvPr id="4" name="object 4"/>
          <p:cNvSpPr txBox="1"/>
          <p:nvPr/>
        </p:nvSpPr>
        <p:spPr>
          <a:xfrm>
            <a:off x="2906026" y="3951982"/>
            <a:ext cx="1731645" cy="754380"/>
          </a:xfrm>
          <a:prstGeom prst="rect">
            <a:avLst/>
          </a:prstGeom>
        </p:spPr>
        <p:txBody>
          <a:bodyPr vert="horz" wrap="square" lIns="0" tIns="12700" rIns="0" bIns="0" rtlCol="0">
            <a:spAutoFit/>
          </a:bodyPr>
          <a:lstStyle/>
          <a:p>
            <a:pPr marL="290830" marR="5080" indent="-278765">
              <a:lnSpc>
                <a:spcPct val="106300"/>
              </a:lnSpc>
              <a:spcBef>
                <a:spcPts val="100"/>
              </a:spcBef>
              <a:buClr>
                <a:srgbClr val="368EA1"/>
              </a:buClr>
              <a:buChar char="•"/>
              <a:tabLst>
                <a:tab pos="294640" algn="l"/>
              </a:tabLst>
            </a:pPr>
            <a:r>
              <a:rPr sz="2250" dirty="0">
                <a:latin typeface="Calibri"/>
                <a:cs typeface="Calibri"/>
              </a:rPr>
              <a:t>and</a:t>
            </a:r>
            <a:r>
              <a:rPr sz="2250" spc="185" dirty="0">
                <a:latin typeface="Calibri"/>
                <a:cs typeface="Calibri"/>
              </a:rPr>
              <a:t> </a:t>
            </a:r>
            <a:r>
              <a:rPr sz="2250" dirty="0">
                <a:latin typeface="Calibri"/>
                <a:cs typeface="Calibri"/>
              </a:rPr>
              <a:t>the</a:t>
            </a:r>
            <a:r>
              <a:rPr sz="2250" spc="85" dirty="0">
                <a:latin typeface="Calibri"/>
                <a:cs typeface="Calibri"/>
              </a:rPr>
              <a:t> </a:t>
            </a:r>
            <a:r>
              <a:rPr sz="2250" spc="-25" dirty="0">
                <a:latin typeface="Calibri"/>
                <a:cs typeface="Calibri"/>
              </a:rPr>
              <a:t>JPG 	</a:t>
            </a:r>
            <a:r>
              <a:rPr sz="2250" spc="-10" dirty="0">
                <a:latin typeface="Calibri"/>
                <a:cs typeface="Calibri"/>
              </a:rPr>
              <a:t>overall.</a:t>
            </a:r>
            <a:endParaRPr sz="2250">
              <a:latin typeface="Calibri"/>
              <a:cs typeface="Calibri"/>
            </a:endParaRPr>
          </a:p>
        </p:txBody>
      </p:sp>
      <p:sp>
        <p:nvSpPr>
          <p:cNvPr id="5" name="object 5"/>
          <p:cNvSpPr txBox="1"/>
          <p:nvPr/>
        </p:nvSpPr>
        <p:spPr>
          <a:xfrm>
            <a:off x="4827992" y="3974008"/>
            <a:ext cx="5149215" cy="368300"/>
          </a:xfrm>
          <a:prstGeom prst="rect">
            <a:avLst/>
          </a:prstGeom>
        </p:spPr>
        <p:txBody>
          <a:bodyPr vert="horz" wrap="square" lIns="0" tIns="12065" rIns="0" bIns="0" rtlCol="0">
            <a:spAutoFit/>
          </a:bodyPr>
          <a:lstStyle/>
          <a:p>
            <a:pPr marL="12700">
              <a:spcBef>
                <a:spcPts val="95"/>
              </a:spcBef>
            </a:pPr>
            <a:r>
              <a:rPr sz="2250" dirty="0">
                <a:latin typeface="Calibri"/>
                <a:cs typeface="Calibri"/>
              </a:rPr>
              <a:t>file</a:t>
            </a:r>
            <a:r>
              <a:rPr sz="2250" spc="135" dirty="0">
                <a:latin typeface="Calibri"/>
                <a:cs typeface="Calibri"/>
              </a:rPr>
              <a:t> </a:t>
            </a:r>
            <a:r>
              <a:rPr sz="2250" dirty="0">
                <a:latin typeface="Calibri"/>
                <a:cs typeface="Calibri"/>
              </a:rPr>
              <a:t>format</a:t>
            </a:r>
            <a:r>
              <a:rPr sz="2250" spc="245" dirty="0">
                <a:latin typeface="Calibri"/>
                <a:cs typeface="Calibri"/>
              </a:rPr>
              <a:t> </a:t>
            </a:r>
            <a:r>
              <a:rPr sz="2250" dirty="0">
                <a:latin typeface="Calibri"/>
                <a:cs typeface="Calibri"/>
              </a:rPr>
              <a:t>is</a:t>
            </a:r>
            <a:r>
              <a:rPr sz="2250" spc="125" dirty="0">
                <a:latin typeface="Calibri"/>
                <a:cs typeface="Calibri"/>
              </a:rPr>
              <a:t> </a:t>
            </a:r>
            <a:r>
              <a:rPr sz="2250" dirty="0">
                <a:latin typeface="Calibri"/>
                <a:cs typeface="Calibri"/>
              </a:rPr>
              <a:t>arguably</a:t>
            </a:r>
            <a:r>
              <a:rPr sz="2250" spc="290" dirty="0">
                <a:latin typeface="Calibri"/>
                <a:cs typeface="Calibri"/>
              </a:rPr>
              <a:t> </a:t>
            </a:r>
            <a:r>
              <a:rPr sz="2250" dirty="0">
                <a:latin typeface="Calibri"/>
                <a:cs typeface="Calibri"/>
              </a:rPr>
              <a:t>the</a:t>
            </a:r>
            <a:r>
              <a:rPr sz="2250" spc="130" dirty="0">
                <a:latin typeface="Calibri"/>
                <a:cs typeface="Calibri"/>
              </a:rPr>
              <a:t> </a:t>
            </a:r>
            <a:r>
              <a:rPr sz="2250" spc="65" dirty="0">
                <a:latin typeface="Calibri"/>
                <a:cs typeface="Calibri"/>
              </a:rPr>
              <a:t>most</a:t>
            </a:r>
            <a:r>
              <a:rPr sz="2250" spc="155" dirty="0">
                <a:latin typeface="Calibri"/>
                <a:cs typeface="Calibri"/>
              </a:rPr>
              <a:t> </a:t>
            </a:r>
            <a:r>
              <a:rPr sz="2250" spc="-10" dirty="0">
                <a:latin typeface="Calibri"/>
                <a:cs typeface="Calibri"/>
              </a:rPr>
              <a:t>important</a:t>
            </a:r>
            <a:endParaRPr sz="2250">
              <a:latin typeface="Calibri"/>
              <a:cs typeface="Calibri"/>
            </a:endParaRPr>
          </a:p>
        </p:txBody>
      </p:sp>
      <p:sp>
        <p:nvSpPr>
          <p:cNvPr id="7" name="Footer Placeholder 6">
            <a:extLst>
              <a:ext uri="{FF2B5EF4-FFF2-40B4-BE49-F238E27FC236}">
                <a16:creationId xmlns:a16="http://schemas.microsoft.com/office/drawing/2014/main" id="{27858FCC-10A3-4B03-8646-2C38868397A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47335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609" y="290909"/>
            <a:ext cx="4086225" cy="561340"/>
          </a:xfrm>
          <a:prstGeom prst="rect">
            <a:avLst/>
          </a:prstGeom>
        </p:spPr>
        <p:txBody>
          <a:bodyPr vert="horz" wrap="square" lIns="0" tIns="14604" rIns="0" bIns="0" rtlCol="0" anchor="ctr">
            <a:spAutoFit/>
          </a:bodyPr>
          <a:lstStyle/>
          <a:p>
            <a:pPr marL="12700">
              <a:lnSpc>
                <a:spcPct val="100000"/>
              </a:lnSpc>
              <a:spcBef>
                <a:spcPts val="114"/>
              </a:spcBef>
              <a:tabLst>
                <a:tab pos="1902460" algn="l"/>
              </a:tabLst>
            </a:pPr>
            <a:r>
              <a:rPr sz="3500" spc="-65" dirty="0">
                <a:solidFill>
                  <a:srgbClr val="54210F"/>
                </a:solidFill>
                <a:latin typeface="Calibri"/>
                <a:cs typeface="Calibri"/>
              </a:rPr>
              <a:t>3.</a:t>
            </a:r>
            <a:r>
              <a:rPr sz="3500" spc="-315" dirty="0">
                <a:solidFill>
                  <a:srgbClr val="54210F"/>
                </a:solidFill>
                <a:latin typeface="Calibri"/>
                <a:cs typeface="Calibri"/>
              </a:rPr>
              <a:t> </a:t>
            </a:r>
            <a:r>
              <a:rPr sz="3500" dirty="0">
                <a:solidFill>
                  <a:srgbClr val="541F13"/>
                </a:solidFill>
                <a:latin typeface="Calibri"/>
                <a:cs typeface="Calibri"/>
              </a:rPr>
              <a:t>i.</a:t>
            </a:r>
            <a:r>
              <a:rPr sz="3500" spc="75" dirty="0">
                <a:solidFill>
                  <a:srgbClr val="541F13"/>
                </a:solidFill>
                <a:latin typeface="Calibri"/>
                <a:cs typeface="Calibri"/>
              </a:rPr>
              <a:t> </a:t>
            </a:r>
            <a:r>
              <a:rPr sz="3500" spc="-50" dirty="0">
                <a:solidFill>
                  <a:srgbClr val="522113"/>
                </a:solidFill>
                <a:latin typeface="Calibri"/>
                <a:cs typeface="Calibri"/>
              </a:rPr>
              <a:t>I</a:t>
            </a:r>
            <a:r>
              <a:rPr sz="3500" dirty="0">
                <a:solidFill>
                  <a:srgbClr val="522113"/>
                </a:solidFill>
                <a:latin typeface="Calibri"/>
                <a:cs typeface="Calibri"/>
              </a:rPr>
              <a:t>	</a:t>
            </a:r>
            <a:r>
              <a:rPr sz="3500" spc="-55" dirty="0">
                <a:solidFill>
                  <a:srgbClr val="522116"/>
                </a:solidFill>
                <a:latin typeface="Calibri"/>
                <a:cs typeface="Calibri"/>
              </a:rPr>
              <a:t>i</a:t>
            </a:r>
            <a:r>
              <a:rPr sz="3500" spc="-170" dirty="0">
                <a:solidFill>
                  <a:srgbClr val="522116"/>
                </a:solidFill>
                <a:latin typeface="Calibri"/>
                <a:cs typeface="Calibri"/>
              </a:rPr>
              <a:t> </a:t>
            </a:r>
            <a:r>
              <a:rPr sz="3500" dirty="0">
                <a:solidFill>
                  <a:srgbClr val="54231A"/>
                </a:solidFill>
                <a:latin typeface="Calibri"/>
                <a:cs typeface="Calibri"/>
              </a:rPr>
              <a:t>-Bit</a:t>
            </a:r>
            <a:r>
              <a:rPr sz="3500" spc="295" dirty="0">
                <a:solidFill>
                  <a:srgbClr val="54231A"/>
                </a:solidFill>
                <a:latin typeface="Calibri"/>
                <a:cs typeface="Calibri"/>
              </a:rPr>
              <a:t> </a:t>
            </a:r>
            <a:r>
              <a:rPr sz="3500" spc="-70" dirty="0">
                <a:solidFill>
                  <a:srgbClr val="541F13"/>
                </a:solidFill>
                <a:latin typeface="Calibri"/>
                <a:cs typeface="Calibri"/>
              </a:rPr>
              <a:t>Images</a:t>
            </a:r>
            <a:endParaRPr sz="3500">
              <a:latin typeface="Calibri"/>
              <a:cs typeface="Calibri"/>
            </a:endParaRPr>
          </a:p>
        </p:txBody>
      </p:sp>
      <p:sp>
        <p:nvSpPr>
          <p:cNvPr id="3" name="object 3"/>
          <p:cNvSpPr txBox="1"/>
          <p:nvPr/>
        </p:nvSpPr>
        <p:spPr>
          <a:xfrm>
            <a:off x="2903623" y="1008794"/>
            <a:ext cx="7420609" cy="4827270"/>
          </a:xfrm>
          <a:prstGeom prst="rect">
            <a:avLst/>
          </a:prstGeom>
        </p:spPr>
        <p:txBody>
          <a:bodyPr vert="horz" wrap="square" lIns="0" tIns="100330" rIns="0" bIns="0" rtlCol="0">
            <a:spAutoFit/>
          </a:bodyPr>
          <a:lstStyle/>
          <a:p>
            <a:pPr marL="294005" indent="-281305">
              <a:spcBef>
                <a:spcPts val="790"/>
              </a:spcBef>
              <a:buClr>
                <a:srgbClr val="3695AE"/>
              </a:buClr>
              <a:buChar char="•"/>
              <a:tabLst>
                <a:tab pos="294005" algn="l"/>
              </a:tabLst>
            </a:pPr>
            <a:r>
              <a:rPr sz="2150" spc="-10" dirty="0">
                <a:latin typeface="Calibri"/>
                <a:cs typeface="Calibri"/>
              </a:rPr>
              <a:t>Images</a:t>
            </a:r>
            <a:r>
              <a:rPr sz="2150" spc="110" dirty="0">
                <a:latin typeface="Calibri"/>
                <a:cs typeface="Calibri"/>
              </a:rPr>
              <a:t> </a:t>
            </a:r>
            <a:r>
              <a:rPr sz="2150" dirty="0">
                <a:latin typeface="Calibri"/>
                <a:cs typeface="Calibri"/>
              </a:rPr>
              <a:t>consist</a:t>
            </a:r>
            <a:r>
              <a:rPr sz="2150" spc="70" dirty="0">
                <a:latin typeface="Calibri"/>
                <a:cs typeface="Calibri"/>
              </a:rPr>
              <a:t> </a:t>
            </a:r>
            <a:r>
              <a:rPr sz="2150" dirty="0">
                <a:latin typeface="Calibri"/>
                <a:cs typeface="Calibri"/>
              </a:rPr>
              <a:t>of</a:t>
            </a:r>
            <a:r>
              <a:rPr sz="2150" spc="-40" dirty="0">
                <a:latin typeface="Calibri"/>
                <a:cs typeface="Calibri"/>
              </a:rPr>
              <a:t> </a:t>
            </a:r>
            <a:r>
              <a:rPr sz="2150" dirty="0">
                <a:latin typeface="Calibri"/>
                <a:cs typeface="Calibri"/>
              </a:rPr>
              <a:t>pixels</a:t>
            </a:r>
            <a:r>
              <a:rPr sz="2150" spc="150" dirty="0">
                <a:latin typeface="Calibri"/>
                <a:cs typeface="Calibri"/>
              </a:rPr>
              <a:t> </a:t>
            </a:r>
            <a:r>
              <a:rPr sz="2150" dirty="0">
                <a:latin typeface="Calibri"/>
                <a:cs typeface="Calibri"/>
              </a:rPr>
              <a:t>(picture</a:t>
            </a:r>
            <a:r>
              <a:rPr sz="2150" spc="170" dirty="0">
                <a:latin typeface="Calibri"/>
                <a:cs typeface="Calibri"/>
              </a:rPr>
              <a:t> </a:t>
            </a:r>
            <a:r>
              <a:rPr sz="2150" spc="-20" dirty="0">
                <a:latin typeface="Calibri"/>
                <a:cs typeface="Calibri"/>
              </a:rPr>
              <a:t>elements</a:t>
            </a:r>
            <a:r>
              <a:rPr sz="2150" spc="185" dirty="0">
                <a:latin typeface="Calibri"/>
                <a:cs typeface="Calibri"/>
              </a:rPr>
              <a:t> </a:t>
            </a:r>
            <a:r>
              <a:rPr sz="2150" dirty="0">
                <a:latin typeface="Calibri"/>
                <a:cs typeface="Calibri"/>
              </a:rPr>
              <a:t>in</a:t>
            </a:r>
            <a:r>
              <a:rPr sz="2150" spc="25" dirty="0">
                <a:latin typeface="Calibri"/>
                <a:cs typeface="Calibri"/>
              </a:rPr>
              <a:t> </a:t>
            </a:r>
            <a:r>
              <a:rPr sz="2150" spc="-20" dirty="0">
                <a:latin typeface="Calibri"/>
                <a:cs typeface="Calibri"/>
              </a:rPr>
              <a:t>digital</a:t>
            </a:r>
            <a:r>
              <a:rPr sz="2150" spc="195" dirty="0">
                <a:latin typeface="Calibri"/>
                <a:cs typeface="Calibri"/>
              </a:rPr>
              <a:t> </a:t>
            </a:r>
            <a:r>
              <a:rPr sz="2150" spc="-10" dirty="0">
                <a:latin typeface="Calibri"/>
                <a:cs typeface="Calibri"/>
              </a:rPr>
              <a:t>images).</a:t>
            </a:r>
            <a:endParaRPr sz="2150">
              <a:latin typeface="Calibri"/>
              <a:cs typeface="Calibri"/>
            </a:endParaRPr>
          </a:p>
          <a:p>
            <a:pPr marL="293370" marR="205740" indent="-280670">
              <a:lnSpc>
                <a:spcPct val="104900"/>
              </a:lnSpc>
              <a:spcBef>
                <a:spcPts val="550"/>
              </a:spcBef>
              <a:buClr>
                <a:srgbClr val="348EAC"/>
              </a:buClr>
              <a:buChar char="•"/>
              <a:tabLst>
                <a:tab pos="293370" algn="l"/>
                <a:tab pos="598170" algn="l"/>
              </a:tabLst>
            </a:pPr>
            <a:r>
              <a:rPr sz="2100" spc="-50" dirty="0">
                <a:latin typeface="Calibri"/>
                <a:cs typeface="Calibri"/>
              </a:rPr>
              <a:t>A</a:t>
            </a:r>
            <a:r>
              <a:rPr sz="2100" dirty="0">
                <a:latin typeface="Calibri"/>
                <a:cs typeface="Calibri"/>
              </a:rPr>
              <a:t>	</a:t>
            </a:r>
            <a:r>
              <a:rPr sz="2100" spc="-40" dirty="0">
                <a:solidFill>
                  <a:srgbClr val="BD1115"/>
                </a:solidFill>
                <a:latin typeface="Calibri"/>
                <a:cs typeface="Calibri"/>
              </a:rPr>
              <a:t>I</a:t>
            </a:r>
            <a:r>
              <a:rPr sz="2100" spc="-140" dirty="0">
                <a:solidFill>
                  <a:srgbClr val="BD1115"/>
                </a:solidFill>
                <a:latin typeface="Calibri"/>
                <a:cs typeface="Calibri"/>
              </a:rPr>
              <a:t> </a:t>
            </a:r>
            <a:r>
              <a:rPr sz="2100" dirty="0">
                <a:solidFill>
                  <a:srgbClr val="CD1A1C"/>
                </a:solidFill>
                <a:latin typeface="Calibri"/>
                <a:cs typeface="Calibri"/>
              </a:rPr>
              <a:t>-bit</a:t>
            </a:r>
            <a:r>
              <a:rPr sz="2100" spc="105" dirty="0">
                <a:solidFill>
                  <a:srgbClr val="CD1A1C"/>
                </a:solidFill>
                <a:latin typeface="Calibri"/>
                <a:cs typeface="Calibri"/>
              </a:rPr>
              <a:t> </a:t>
            </a:r>
            <a:r>
              <a:rPr sz="2100" spc="-10" dirty="0">
                <a:solidFill>
                  <a:srgbClr val="BC160F"/>
                </a:solidFill>
                <a:latin typeface="Calibri"/>
                <a:cs typeface="Calibri"/>
              </a:rPr>
              <a:t>image</a:t>
            </a:r>
            <a:r>
              <a:rPr sz="2100" spc="215" dirty="0">
                <a:solidFill>
                  <a:srgbClr val="BC160F"/>
                </a:solidFill>
                <a:latin typeface="Calibri"/>
                <a:cs typeface="Calibri"/>
              </a:rPr>
              <a:t> </a:t>
            </a:r>
            <a:r>
              <a:rPr sz="2100" dirty="0">
                <a:solidFill>
                  <a:srgbClr val="CC0805"/>
                </a:solidFill>
                <a:latin typeface="Calibri"/>
                <a:cs typeface="Calibri"/>
              </a:rPr>
              <a:t>(also</a:t>
            </a:r>
            <a:r>
              <a:rPr sz="2100" spc="195" dirty="0">
                <a:solidFill>
                  <a:srgbClr val="CC0805"/>
                </a:solidFill>
                <a:latin typeface="Calibri"/>
                <a:cs typeface="Calibri"/>
              </a:rPr>
              <a:t> </a:t>
            </a:r>
            <a:r>
              <a:rPr sz="2100" dirty="0">
                <a:solidFill>
                  <a:srgbClr val="D10E0F"/>
                </a:solidFill>
                <a:latin typeface="Calibri"/>
                <a:cs typeface="Calibri"/>
              </a:rPr>
              <a:t>called</a:t>
            </a:r>
            <a:r>
              <a:rPr sz="2100" spc="180" dirty="0">
                <a:solidFill>
                  <a:srgbClr val="D10E0F"/>
                </a:solidFill>
                <a:latin typeface="Calibri"/>
                <a:cs typeface="Calibri"/>
              </a:rPr>
              <a:t> </a:t>
            </a:r>
            <a:r>
              <a:rPr sz="2100" dirty="0">
                <a:solidFill>
                  <a:srgbClr val="DF0801"/>
                </a:solidFill>
                <a:latin typeface="Calibri"/>
                <a:cs typeface="Calibri"/>
              </a:rPr>
              <a:t>binary</a:t>
            </a:r>
            <a:r>
              <a:rPr sz="2100" spc="220" dirty="0">
                <a:solidFill>
                  <a:srgbClr val="DF0801"/>
                </a:solidFill>
                <a:latin typeface="Calibri"/>
                <a:cs typeface="Calibri"/>
              </a:rPr>
              <a:t> </a:t>
            </a:r>
            <a:r>
              <a:rPr sz="2100" dirty="0">
                <a:solidFill>
                  <a:srgbClr val="BD0A0F"/>
                </a:solidFill>
                <a:latin typeface="Calibri"/>
                <a:cs typeface="Calibri"/>
              </a:rPr>
              <a:t>image)</a:t>
            </a:r>
            <a:r>
              <a:rPr sz="2100" spc="235" dirty="0">
                <a:solidFill>
                  <a:srgbClr val="BD0A0F"/>
                </a:solidFill>
                <a:latin typeface="Calibri"/>
                <a:cs typeface="Calibri"/>
              </a:rPr>
              <a:t> </a:t>
            </a:r>
            <a:r>
              <a:rPr sz="2100" dirty="0">
                <a:latin typeface="Calibri"/>
                <a:cs typeface="Calibri"/>
              </a:rPr>
              <a:t>consists</a:t>
            </a:r>
            <a:r>
              <a:rPr sz="2100" spc="254" dirty="0">
                <a:latin typeface="Calibri"/>
                <a:cs typeface="Calibri"/>
              </a:rPr>
              <a:t> </a:t>
            </a:r>
            <a:r>
              <a:rPr sz="2100" dirty="0">
                <a:latin typeface="Calibri"/>
                <a:cs typeface="Calibri"/>
              </a:rPr>
              <a:t>of</a:t>
            </a:r>
            <a:r>
              <a:rPr sz="2100" spc="70" dirty="0">
                <a:latin typeface="Calibri"/>
                <a:cs typeface="Calibri"/>
              </a:rPr>
              <a:t> </a:t>
            </a:r>
            <a:r>
              <a:rPr sz="2100" dirty="0">
                <a:solidFill>
                  <a:srgbClr val="CF111C"/>
                </a:solidFill>
                <a:latin typeface="Calibri"/>
                <a:cs typeface="Calibri"/>
              </a:rPr>
              <a:t>on</a:t>
            </a:r>
            <a:r>
              <a:rPr sz="2100" spc="65" dirty="0">
                <a:solidFill>
                  <a:srgbClr val="CF111C"/>
                </a:solidFill>
                <a:latin typeface="Calibri"/>
                <a:cs typeface="Calibri"/>
              </a:rPr>
              <a:t> </a:t>
            </a:r>
            <a:r>
              <a:rPr sz="2100" dirty="0">
                <a:latin typeface="Calibri"/>
                <a:cs typeface="Calibri"/>
              </a:rPr>
              <a:t>and</a:t>
            </a:r>
            <a:r>
              <a:rPr sz="2100" spc="110" dirty="0">
                <a:latin typeface="Calibri"/>
                <a:cs typeface="Calibri"/>
              </a:rPr>
              <a:t> </a:t>
            </a:r>
            <a:r>
              <a:rPr sz="2100" spc="-25" dirty="0">
                <a:solidFill>
                  <a:srgbClr val="D10F1A"/>
                </a:solidFill>
                <a:latin typeface="Calibri"/>
                <a:cs typeface="Calibri"/>
              </a:rPr>
              <a:t>ok </a:t>
            </a:r>
            <a:r>
              <a:rPr sz="2100" dirty="0">
                <a:latin typeface="Calibri"/>
                <a:cs typeface="Calibri"/>
              </a:rPr>
              <a:t>bits</a:t>
            </a:r>
            <a:r>
              <a:rPr sz="2100" spc="204" dirty="0">
                <a:latin typeface="Calibri"/>
                <a:cs typeface="Calibri"/>
              </a:rPr>
              <a:t> </a:t>
            </a:r>
            <a:r>
              <a:rPr sz="2100" dirty="0">
                <a:latin typeface="Calibri"/>
                <a:cs typeface="Calibri"/>
              </a:rPr>
              <a:t>only</a:t>
            </a:r>
            <a:r>
              <a:rPr sz="2100" spc="140" dirty="0">
                <a:latin typeface="Calibri"/>
                <a:cs typeface="Calibri"/>
              </a:rPr>
              <a:t> </a:t>
            </a:r>
            <a:r>
              <a:rPr sz="2100" dirty="0">
                <a:latin typeface="Calibri"/>
                <a:cs typeface="Calibri"/>
              </a:rPr>
              <a:t>and</a:t>
            </a:r>
            <a:r>
              <a:rPr sz="2100" spc="135" dirty="0">
                <a:latin typeface="Calibri"/>
                <a:cs typeface="Calibri"/>
              </a:rPr>
              <a:t> </a:t>
            </a:r>
            <a:r>
              <a:rPr sz="2100" dirty="0">
                <a:latin typeface="Calibri"/>
                <a:cs typeface="Calibri"/>
              </a:rPr>
              <a:t>thus</a:t>
            </a:r>
            <a:r>
              <a:rPr sz="2100" spc="185" dirty="0">
                <a:latin typeface="Calibri"/>
                <a:cs typeface="Calibri"/>
              </a:rPr>
              <a:t> </a:t>
            </a:r>
            <a:r>
              <a:rPr sz="2100" dirty="0">
                <a:latin typeface="Calibri"/>
                <a:cs typeface="Calibri"/>
              </a:rPr>
              <a:t>is</a:t>
            </a:r>
            <a:r>
              <a:rPr sz="2100" spc="140" dirty="0">
                <a:latin typeface="Calibri"/>
                <a:cs typeface="Calibri"/>
              </a:rPr>
              <a:t> </a:t>
            </a:r>
            <a:r>
              <a:rPr sz="2100" dirty="0">
                <a:latin typeface="Calibri"/>
                <a:cs typeface="Calibri"/>
              </a:rPr>
              <a:t>the</a:t>
            </a:r>
            <a:r>
              <a:rPr sz="2100" spc="130" dirty="0">
                <a:latin typeface="Calibri"/>
                <a:cs typeface="Calibri"/>
              </a:rPr>
              <a:t> </a:t>
            </a:r>
            <a:r>
              <a:rPr sz="2100" dirty="0">
                <a:latin typeface="Calibri"/>
                <a:cs typeface="Calibri"/>
              </a:rPr>
              <a:t>simplest</a:t>
            </a:r>
            <a:r>
              <a:rPr sz="2100" spc="260" dirty="0">
                <a:latin typeface="Calibri"/>
                <a:cs typeface="Calibri"/>
              </a:rPr>
              <a:t> </a:t>
            </a:r>
            <a:r>
              <a:rPr sz="2100" dirty="0">
                <a:latin typeface="Calibri"/>
                <a:cs typeface="Calibri"/>
              </a:rPr>
              <a:t>type</a:t>
            </a:r>
            <a:r>
              <a:rPr sz="2100" spc="125" dirty="0">
                <a:latin typeface="Calibri"/>
                <a:cs typeface="Calibri"/>
              </a:rPr>
              <a:t> </a:t>
            </a:r>
            <a:r>
              <a:rPr sz="2100" dirty="0">
                <a:latin typeface="Calibri"/>
                <a:cs typeface="Calibri"/>
              </a:rPr>
              <a:t>of</a:t>
            </a:r>
            <a:r>
              <a:rPr sz="2100" spc="55" dirty="0">
                <a:latin typeface="Calibri"/>
                <a:cs typeface="Calibri"/>
              </a:rPr>
              <a:t> </a:t>
            </a:r>
            <a:r>
              <a:rPr sz="2100" spc="-10" dirty="0">
                <a:latin typeface="Calibri"/>
                <a:cs typeface="Calibri"/>
              </a:rPr>
              <a:t>image.</a:t>
            </a:r>
            <a:endParaRPr sz="2100">
              <a:latin typeface="Calibri"/>
              <a:cs typeface="Calibri"/>
            </a:endParaRPr>
          </a:p>
          <a:p>
            <a:pPr marL="294005" indent="-281305">
              <a:spcBef>
                <a:spcPts val="745"/>
              </a:spcBef>
              <a:buClr>
                <a:srgbClr val="388CA8"/>
              </a:buClr>
              <a:buChar char="•"/>
              <a:tabLst>
                <a:tab pos="294005" algn="l"/>
                <a:tab pos="4823460" algn="l"/>
              </a:tabLst>
            </a:pPr>
            <a:r>
              <a:rPr sz="2100" dirty="0">
                <a:latin typeface="Calibri"/>
                <a:cs typeface="Calibri"/>
              </a:rPr>
              <a:t>Each</a:t>
            </a:r>
            <a:r>
              <a:rPr sz="2100" spc="130" dirty="0">
                <a:latin typeface="Calibri"/>
                <a:cs typeface="Calibri"/>
              </a:rPr>
              <a:t> </a:t>
            </a:r>
            <a:r>
              <a:rPr sz="2100" dirty="0">
                <a:latin typeface="Calibri"/>
                <a:cs typeface="Calibri"/>
              </a:rPr>
              <a:t>pixel</a:t>
            </a:r>
            <a:r>
              <a:rPr sz="2100" spc="170" dirty="0">
                <a:latin typeface="Calibri"/>
                <a:cs typeface="Calibri"/>
              </a:rPr>
              <a:t> </a:t>
            </a:r>
            <a:r>
              <a:rPr sz="2100" dirty="0">
                <a:latin typeface="Calibri"/>
                <a:cs typeface="Calibri"/>
              </a:rPr>
              <a:t>is</a:t>
            </a:r>
            <a:r>
              <a:rPr sz="2100" spc="185" dirty="0">
                <a:latin typeface="Calibri"/>
                <a:cs typeface="Calibri"/>
              </a:rPr>
              <a:t> </a:t>
            </a:r>
            <a:r>
              <a:rPr sz="2100" dirty="0">
                <a:latin typeface="Calibri"/>
                <a:cs typeface="Calibri"/>
              </a:rPr>
              <a:t>stored</a:t>
            </a:r>
            <a:r>
              <a:rPr sz="2100" spc="195" dirty="0">
                <a:latin typeface="Calibri"/>
                <a:cs typeface="Calibri"/>
              </a:rPr>
              <a:t> </a:t>
            </a:r>
            <a:r>
              <a:rPr sz="2100" dirty="0">
                <a:latin typeface="Calibri"/>
                <a:cs typeface="Calibri"/>
              </a:rPr>
              <a:t>as</a:t>
            </a:r>
            <a:r>
              <a:rPr sz="2100" spc="125" dirty="0">
                <a:latin typeface="Calibri"/>
                <a:cs typeface="Calibri"/>
              </a:rPr>
              <a:t> </a:t>
            </a:r>
            <a:r>
              <a:rPr sz="2100" spc="90" dirty="0">
                <a:latin typeface="Calibri"/>
                <a:cs typeface="Calibri"/>
              </a:rPr>
              <a:t>a</a:t>
            </a:r>
            <a:r>
              <a:rPr sz="2100" spc="60" dirty="0">
                <a:latin typeface="Calibri"/>
                <a:cs typeface="Calibri"/>
              </a:rPr>
              <a:t> </a:t>
            </a:r>
            <a:r>
              <a:rPr sz="2100" dirty="0">
                <a:latin typeface="Calibri"/>
                <a:cs typeface="Calibri"/>
              </a:rPr>
              <a:t>single</a:t>
            </a:r>
            <a:r>
              <a:rPr sz="2100" spc="200" dirty="0">
                <a:latin typeface="Calibri"/>
                <a:cs typeface="Calibri"/>
              </a:rPr>
              <a:t> </a:t>
            </a:r>
            <a:r>
              <a:rPr sz="2100" dirty="0">
                <a:latin typeface="Calibri"/>
                <a:cs typeface="Calibri"/>
              </a:rPr>
              <a:t>bit</a:t>
            </a:r>
            <a:r>
              <a:rPr sz="2100" spc="145" dirty="0">
                <a:latin typeface="Calibri"/>
                <a:cs typeface="Calibri"/>
              </a:rPr>
              <a:t> </a:t>
            </a:r>
            <a:r>
              <a:rPr sz="2100" spc="50" dirty="0">
                <a:latin typeface="Calibri"/>
                <a:cs typeface="Calibri"/>
              </a:rPr>
              <a:t>(0</a:t>
            </a:r>
            <a:r>
              <a:rPr sz="2100" spc="100" dirty="0">
                <a:latin typeface="Calibri"/>
                <a:cs typeface="Calibri"/>
              </a:rPr>
              <a:t> </a:t>
            </a:r>
            <a:r>
              <a:rPr sz="2100" spc="25" dirty="0">
                <a:latin typeface="Calibri"/>
                <a:cs typeface="Calibri"/>
              </a:rPr>
              <a:t>or</a:t>
            </a:r>
            <a:r>
              <a:rPr sz="2100" dirty="0">
                <a:latin typeface="Calibri"/>
                <a:cs typeface="Calibri"/>
              </a:rPr>
              <a:t>	</a:t>
            </a:r>
            <a:r>
              <a:rPr sz="2100" spc="-25" dirty="0">
                <a:latin typeface="Calibri"/>
                <a:cs typeface="Calibri"/>
              </a:rPr>
              <a:t>I)</a:t>
            </a:r>
            <a:endParaRPr sz="2100">
              <a:latin typeface="Calibri"/>
              <a:cs typeface="Calibri"/>
            </a:endParaRPr>
          </a:p>
          <a:p>
            <a:pPr marL="295910" marR="63500" indent="-281305">
              <a:lnSpc>
                <a:spcPct val="105300"/>
              </a:lnSpc>
              <a:spcBef>
                <a:spcPts val="620"/>
              </a:spcBef>
              <a:buClr>
                <a:srgbClr val="3691A8"/>
              </a:buClr>
              <a:buChar char="•"/>
              <a:tabLst>
                <a:tab pos="295910" algn="l"/>
                <a:tab pos="3863340" algn="l"/>
              </a:tabLst>
            </a:pPr>
            <a:r>
              <a:rPr sz="2250" dirty="0">
                <a:latin typeface="Calibri"/>
                <a:cs typeface="Calibri"/>
              </a:rPr>
              <a:t>It</a:t>
            </a:r>
            <a:r>
              <a:rPr sz="2250" spc="385" dirty="0">
                <a:latin typeface="Calibri"/>
                <a:cs typeface="Calibri"/>
              </a:rPr>
              <a:t> </a:t>
            </a:r>
            <a:r>
              <a:rPr sz="2250" dirty="0">
                <a:latin typeface="Calibri"/>
                <a:cs typeface="Calibri"/>
              </a:rPr>
              <a:t>is</a:t>
            </a:r>
            <a:r>
              <a:rPr sz="2250" spc="185" dirty="0">
                <a:latin typeface="Calibri"/>
                <a:cs typeface="Calibri"/>
              </a:rPr>
              <a:t> </a:t>
            </a:r>
            <a:r>
              <a:rPr sz="2250" dirty="0">
                <a:latin typeface="Calibri"/>
                <a:cs typeface="Calibri"/>
              </a:rPr>
              <a:t>also</a:t>
            </a:r>
            <a:r>
              <a:rPr sz="2250" spc="275" dirty="0">
                <a:latin typeface="Calibri"/>
                <a:cs typeface="Calibri"/>
              </a:rPr>
              <a:t> </a:t>
            </a:r>
            <a:r>
              <a:rPr sz="2250" dirty="0">
                <a:latin typeface="Calibri"/>
                <a:cs typeface="Calibri"/>
              </a:rPr>
              <a:t>sometimes</a:t>
            </a:r>
            <a:r>
              <a:rPr sz="2250" spc="360" dirty="0">
                <a:latin typeface="Calibri"/>
                <a:cs typeface="Calibri"/>
              </a:rPr>
              <a:t> </a:t>
            </a:r>
            <a:r>
              <a:rPr sz="2250" dirty="0">
                <a:latin typeface="Calibri"/>
                <a:cs typeface="Calibri"/>
              </a:rPr>
              <a:t>called</a:t>
            </a:r>
            <a:r>
              <a:rPr sz="2250" spc="195" dirty="0">
                <a:latin typeface="Calibri"/>
                <a:cs typeface="Calibri"/>
              </a:rPr>
              <a:t> </a:t>
            </a:r>
            <a:r>
              <a:rPr sz="2250" spc="-50" dirty="0">
                <a:latin typeface="Calibri"/>
                <a:cs typeface="Calibri"/>
              </a:rPr>
              <a:t>a</a:t>
            </a:r>
            <a:r>
              <a:rPr sz="2250" dirty="0">
                <a:latin typeface="Calibri"/>
                <a:cs typeface="Calibri"/>
              </a:rPr>
              <a:t>	</a:t>
            </a:r>
            <a:r>
              <a:rPr sz="2250" spc="-90" dirty="0">
                <a:solidFill>
                  <a:srgbClr val="C60E13"/>
                </a:solidFill>
                <a:latin typeface="Calibri"/>
                <a:cs typeface="Calibri"/>
              </a:rPr>
              <a:t>/-</a:t>
            </a:r>
            <a:r>
              <a:rPr sz="2250" spc="-10" dirty="0">
                <a:solidFill>
                  <a:srgbClr val="C60E13"/>
                </a:solidFill>
                <a:latin typeface="Calibri"/>
                <a:cs typeface="Calibri"/>
              </a:rPr>
              <a:t>bit</a:t>
            </a:r>
            <a:r>
              <a:rPr sz="2250" spc="-20" dirty="0">
                <a:solidFill>
                  <a:srgbClr val="C60E13"/>
                </a:solidFill>
                <a:latin typeface="Calibri"/>
                <a:cs typeface="Calibri"/>
              </a:rPr>
              <a:t> </a:t>
            </a:r>
            <a:r>
              <a:rPr sz="2250" i="1" spc="-50" dirty="0">
                <a:solidFill>
                  <a:srgbClr val="CA0808"/>
                </a:solidFill>
                <a:latin typeface="Calibri"/>
                <a:cs typeface="Calibri"/>
              </a:rPr>
              <a:t>monochrome</a:t>
            </a:r>
            <a:r>
              <a:rPr sz="2250" i="1" spc="140" dirty="0">
                <a:solidFill>
                  <a:srgbClr val="CA0808"/>
                </a:solidFill>
                <a:latin typeface="Calibri"/>
                <a:cs typeface="Calibri"/>
              </a:rPr>
              <a:t> </a:t>
            </a:r>
            <a:r>
              <a:rPr sz="2250" i="1" spc="-30" dirty="0">
                <a:solidFill>
                  <a:srgbClr val="CF0E0F"/>
                </a:solidFill>
                <a:latin typeface="Calibri"/>
                <a:cs typeface="Calibri"/>
              </a:rPr>
              <a:t>(coiled</a:t>
            </a:r>
            <a:r>
              <a:rPr sz="2250" i="1" spc="80" dirty="0">
                <a:solidFill>
                  <a:srgbClr val="CF0E0F"/>
                </a:solidFill>
                <a:latin typeface="Calibri"/>
                <a:cs typeface="Calibri"/>
              </a:rPr>
              <a:t> </a:t>
            </a:r>
            <a:r>
              <a:rPr sz="2250" i="1" spc="-20" dirty="0">
                <a:solidFill>
                  <a:srgbClr val="D31111"/>
                </a:solidFill>
                <a:latin typeface="Calibri"/>
                <a:cs typeface="Calibri"/>
              </a:rPr>
              <a:t>Lena </a:t>
            </a:r>
            <a:r>
              <a:rPr sz="2250" i="1" spc="-55" dirty="0">
                <a:solidFill>
                  <a:srgbClr val="CC0E0F"/>
                </a:solidFill>
                <a:latin typeface="Calibri"/>
                <a:cs typeface="Calibri"/>
              </a:rPr>
              <a:t>imoge</a:t>
            </a:r>
            <a:r>
              <a:rPr sz="2250" i="1" spc="295" dirty="0">
                <a:solidFill>
                  <a:srgbClr val="CC0E0F"/>
                </a:solidFill>
                <a:latin typeface="Calibri"/>
                <a:cs typeface="Calibri"/>
              </a:rPr>
              <a:t> </a:t>
            </a:r>
            <a:r>
              <a:rPr sz="2250" i="1" spc="-20" dirty="0">
                <a:solidFill>
                  <a:srgbClr val="DF0C0F"/>
                </a:solidFill>
                <a:latin typeface="Calibri"/>
                <a:cs typeface="Calibri"/>
              </a:rPr>
              <a:t>by</a:t>
            </a:r>
            <a:r>
              <a:rPr sz="2250" i="1" spc="120" dirty="0">
                <a:solidFill>
                  <a:srgbClr val="DF0C0F"/>
                </a:solidFill>
                <a:latin typeface="Calibri"/>
                <a:cs typeface="Calibri"/>
              </a:rPr>
              <a:t> </a:t>
            </a:r>
            <a:r>
              <a:rPr sz="2250" spc="-65" dirty="0">
                <a:solidFill>
                  <a:srgbClr val="D31C21"/>
                </a:solidFill>
                <a:latin typeface="Calibri"/>
                <a:cs typeface="Calibri"/>
              </a:rPr>
              <a:t>scientists}</a:t>
            </a:r>
            <a:r>
              <a:rPr sz="2250" spc="405" dirty="0">
                <a:solidFill>
                  <a:srgbClr val="D31C21"/>
                </a:solidFill>
                <a:latin typeface="Calibri"/>
                <a:cs typeface="Calibri"/>
              </a:rPr>
              <a:t> </a:t>
            </a:r>
            <a:r>
              <a:rPr sz="2250" dirty="0">
                <a:latin typeface="Calibri"/>
                <a:cs typeface="Calibri"/>
              </a:rPr>
              <a:t>image</a:t>
            </a:r>
            <a:r>
              <a:rPr sz="2250" spc="215" dirty="0">
                <a:latin typeface="Calibri"/>
                <a:cs typeface="Calibri"/>
              </a:rPr>
              <a:t> </a:t>
            </a:r>
            <a:r>
              <a:rPr sz="2250" dirty="0">
                <a:latin typeface="Calibri"/>
                <a:cs typeface="Calibri"/>
              </a:rPr>
              <a:t>since</a:t>
            </a:r>
            <a:r>
              <a:rPr sz="2250" spc="145" dirty="0">
                <a:latin typeface="Calibri"/>
                <a:cs typeface="Calibri"/>
              </a:rPr>
              <a:t> </a:t>
            </a:r>
            <a:r>
              <a:rPr sz="2250" dirty="0">
                <a:latin typeface="Calibri"/>
                <a:cs typeface="Calibri"/>
              </a:rPr>
              <a:t>it</a:t>
            </a:r>
            <a:r>
              <a:rPr sz="2250" spc="130" dirty="0">
                <a:latin typeface="Calibri"/>
                <a:cs typeface="Calibri"/>
              </a:rPr>
              <a:t> </a:t>
            </a:r>
            <a:r>
              <a:rPr sz="2250" dirty="0">
                <a:latin typeface="Calibri"/>
                <a:cs typeface="Calibri"/>
              </a:rPr>
              <a:t>contains</a:t>
            </a:r>
            <a:r>
              <a:rPr sz="2250" spc="170" dirty="0">
                <a:latin typeface="Calibri"/>
                <a:cs typeface="Calibri"/>
              </a:rPr>
              <a:t> </a:t>
            </a:r>
            <a:r>
              <a:rPr sz="2250" spc="80" dirty="0">
                <a:latin typeface="Calibri"/>
                <a:cs typeface="Calibri"/>
              </a:rPr>
              <a:t>no</a:t>
            </a:r>
            <a:r>
              <a:rPr sz="2250" spc="105" dirty="0">
                <a:latin typeface="Calibri"/>
                <a:cs typeface="Calibri"/>
              </a:rPr>
              <a:t> </a:t>
            </a:r>
            <a:r>
              <a:rPr sz="2250" dirty="0">
                <a:latin typeface="Calibri"/>
                <a:cs typeface="Calibri"/>
              </a:rPr>
              <a:t>color.</a:t>
            </a:r>
            <a:r>
              <a:rPr sz="2250" spc="-55" dirty="0">
                <a:latin typeface="Calibri"/>
                <a:cs typeface="Calibri"/>
              </a:rPr>
              <a:t> </a:t>
            </a:r>
            <a:r>
              <a:rPr sz="2250" spc="-25" dirty="0">
                <a:latin typeface="Calibri"/>
                <a:cs typeface="Calibri"/>
              </a:rPr>
              <a:t>See </a:t>
            </a:r>
            <a:r>
              <a:rPr sz="2300" dirty="0">
                <a:latin typeface="Calibri"/>
                <a:cs typeface="Calibri"/>
              </a:rPr>
              <a:t>Figure</a:t>
            </a:r>
            <a:r>
              <a:rPr sz="2300" spc="270" dirty="0">
                <a:latin typeface="Calibri"/>
                <a:cs typeface="Calibri"/>
              </a:rPr>
              <a:t> </a:t>
            </a:r>
            <a:r>
              <a:rPr sz="2300" dirty="0">
                <a:latin typeface="Calibri"/>
                <a:cs typeface="Calibri"/>
              </a:rPr>
              <a:t>in</a:t>
            </a:r>
            <a:r>
              <a:rPr sz="2300" spc="145" dirty="0">
                <a:latin typeface="Calibri"/>
                <a:cs typeface="Calibri"/>
              </a:rPr>
              <a:t> </a:t>
            </a:r>
            <a:r>
              <a:rPr sz="2300" dirty="0">
                <a:latin typeface="Calibri"/>
                <a:cs typeface="Calibri"/>
              </a:rPr>
              <a:t>next</a:t>
            </a:r>
            <a:r>
              <a:rPr sz="2300" spc="240" dirty="0">
                <a:latin typeface="Calibri"/>
                <a:cs typeface="Calibri"/>
              </a:rPr>
              <a:t> </a:t>
            </a:r>
            <a:r>
              <a:rPr sz="2300" spc="-10" dirty="0">
                <a:latin typeface="Calibri"/>
                <a:cs typeface="Calibri"/>
              </a:rPr>
              <a:t>slide.</a:t>
            </a:r>
            <a:endParaRPr sz="2300">
              <a:latin typeface="Calibri"/>
              <a:cs typeface="Calibri"/>
            </a:endParaRPr>
          </a:p>
          <a:p>
            <a:pPr marL="292100" indent="-278130">
              <a:spcBef>
                <a:spcPts val="755"/>
              </a:spcBef>
              <a:buClr>
                <a:srgbClr val="3A90A7"/>
              </a:buClr>
              <a:buChar char="•"/>
              <a:tabLst>
                <a:tab pos="292100" algn="l"/>
              </a:tabLst>
            </a:pPr>
            <a:r>
              <a:rPr sz="2300" spc="-10" dirty="0">
                <a:latin typeface="Calibri"/>
                <a:cs typeface="Calibri"/>
              </a:rPr>
              <a:t>Monochrome</a:t>
            </a:r>
            <a:endParaRPr sz="2300">
              <a:latin typeface="Calibri"/>
              <a:cs typeface="Calibri"/>
            </a:endParaRPr>
          </a:p>
          <a:p>
            <a:pPr marL="297180" marR="424180" indent="-282575">
              <a:lnSpc>
                <a:spcPct val="106300"/>
              </a:lnSpc>
              <a:spcBef>
                <a:spcPts val="580"/>
              </a:spcBef>
              <a:buChar char="•"/>
              <a:tabLst>
                <a:tab pos="297180" algn="l"/>
                <a:tab pos="332105" algn="l"/>
              </a:tabLst>
            </a:pPr>
            <a:r>
              <a:rPr sz="2250" dirty="0">
                <a:solidFill>
                  <a:srgbClr val="3A90A8"/>
                </a:solidFill>
                <a:latin typeface="Calibri"/>
                <a:cs typeface="Calibri"/>
              </a:rPr>
              <a:t>	</a:t>
            </a:r>
            <a:r>
              <a:rPr sz="2250" dirty="0">
                <a:latin typeface="Calibri"/>
                <a:cs typeface="Calibri"/>
              </a:rPr>
              <a:t>I</a:t>
            </a:r>
            <a:r>
              <a:rPr sz="2250" spc="-60" dirty="0">
                <a:latin typeface="Calibri"/>
                <a:cs typeface="Calibri"/>
              </a:rPr>
              <a:t> </a:t>
            </a:r>
            <a:r>
              <a:rPr sz="2250" dirty="0">
                <a:latin typeface="Calibri"/>
                <a:cs typeface="Calibri"/>
              </a:rPr>
              <a:t>-bit</a:t>
            </a:r>
            <a:r>
              <a:rPr sz="2250" spc="185" dirty="0">
                <a:latin typeface="Calibri"/>
                <a:cs typeface="Calibri"/>
              </a:rPr>
              <a:t> </a:t>
            </a:r>
            <a:r>
              <a:rPr sz="2250" dirty="0">
                <a:latin typeface="Calibri"/>
                <a:cs typeface="Calibri"/>
              </a:rPr>
              <a:t>images</a:t>
            </a:r>
            <a:r>
              <a:rPr sz="2250" spc="360" dirty="0">
                <a:latin typeface="Calibri"/>
                <a:cs typeface="Calibri"/>
              </a:rPr>
              <a:t> </a:t>
            </a:r>
            <a:r>
              <a:rPr sz="2250" dirty="0">
                <a:latin typeface="Calibri"/>
                <a:cs typeface="Calibri"/>
              </a:rPr>
              <a:t>can</a:t>
            </a:r>
            <a:r>
              <a:rPr sz="2250" spc="245" dirty="0">
                <a:latin typeface="Calibri"/>
                <a:cs typeface="Calibri"/>
              </a:rPr>
              <a:t> </a:t>
            </a:r>
            <a:r>
              <a:rPr sz="2250" dirty="0">
                <a:latin typeface="Calibri"/>
                <a:cs typeface="Calibri"/>
              </a:rPr>
              <a:t>be</a:t>
            </a:r>
            <a:r>
              <a:rPr sz="2250" spc="245" dirty="0">
                <a:latin typeface="Calibri"/>
                <a:cs typeface="Calibri"/>
              </a:rPr>
              <a:t> </a:t>
            </a:r>
            <a:r>
              <a:rPr sz="2250" dirty="0">
                <a:latin typeface="Calibri"/>
                <a:cs typeface="Calibri"/>
              </a:rPr>
              <a:t>satisfactory</a:t>
            </a:r>
            <a:r>
              <a:rPr sz="2250" spc="445" dirty="0">
                <a:latin typeface="Calibri"/>
                <a:cs typeface="Calibri"/>
              </a:rPr>
              <a:t> </a:t>
            </a:r>
            <a:r>
              <a:rPr sz="2250" dirty="0">
                <a:latin typeface="Calibri"/>
                <a:cs typeface="Calibri"/>
              </a:rPr>
              <a:t>for</a:t>
            </a:r>
            <a:r>
              <a:rPr sz="2250" spc="220" dirty="0">
                <a:latin typeface="Calibri"/>
                <a:cs typeface="Calibri"/>
              </a:rPr>
              <a:t> </a:t>
            </a:r>
            <a:r>
              <a:rPr sz="2250" dirty="0">
                <a:latin typeface="Calibri"/>
                <a:cs typeface="Calibri"/>
              </a:rPr>
              <a:t>pictures</a:t>
            </a:r>
            <a:r>
              <a:rPr sz="2250" spc="340" dirty="0">
                <a:latin typeface="Calibri"/>
                <a:cs typeface="Calibri"/>
              </a:rPr>
              <a:t> </a:t>
            </a:r>
            <a:r>
              <a:rPr sz="2250" spc="-10" dirty="0">
                <a:latin typeface="Calibri"/>
                <a:cs typeface="Calibri"/>
              </a:rPr>
              <a:t>containing </a:t>
            </a:r>
            <a:r>
              <a:rPr sz="2250" dirty="0">
                <a:latin typeface="Calibri"/>
                <a:cs typeface="Calibri"/>
              </a:rPr>
              <a:t>only</a:t>
            </a:r>
            <a:r>
              <a:rPr sz="2250" spc="254" dirty="0">
                <a:latin typeface="Calibri"/>
                <a:cs typeface="Calibri"/>
              </a:rPr>
              <a:t> </a:t>
            </a:r>
            <a:r>
              <a:rPr sz="2250" dirty="0">
                <a:latin typeface="Calibri"/>
                <a:cs typeface="Calibri"/>
              </a:rPr>
              <a:t>simple</a:t>
            </a:r>
            <a:r>
              <a:rPr sz="2250" spc="229" dirty="0">
                <a:latin typeface="Calibri"/>
                <a:cs typeface="Calibri"/>
              </a:rPr>
              <a:t> </a:t>
            </a:r>
            <a:r>
              <a:rPr sz="2250" dirty="0">
                <a:solidFill>
                  <a:srgbClr val="E80305"/>
                </a:solidFill>
                <a:latin typeface="Calibri"/>
                <a:cs typeface="Calibri"/>
              </a:rPr>
              <a:t>graphics</a:t>
            </a:r>
            <a:r>
              <a:rPr sz="2250" spc="275" dirty="0">
                <a:solidFill>
                  <a:srgbClr val="E80305"/>
                </a:solidFill>
                <a:latin typeface="Calibri"/>
                <a:cs typeface="Calibri"/>
              </a:rPr>
              <a:t> </a:t>
            </a:r>
            <a:r>
              <a:rPr sz="2250" dirty="0">
                <a:latin typeface="Calibri"/>
                <a:cs typeface="Calibri"/>
              </a:rPr>
              <a:t>and</a:t>
            </a:r>
            <a:r>
              <a:rPr sz="2250" spc="204" dirty="0">
                <a:latin typeface="Calibri"/>
                <a:cs typeface="Calibri"/>
              </a:rPr>
              <a:t> </a:t>
            </a:r>
            <a:r>
              <a:rPr sz="2250" spc="-10" dirty="0">
                <a:solidFill>
                  <a:srgbClr val="DB0C05"/>
                </a:solidFill>
                <a:latin typeface="Calibri"/>
                <a:cs typeface="Calibri"/>
              </a:rPr>
              <a:t>text.</a:t>
            </a:r>
            <a:endParaRPr sz="2250">
              <a:latin typeface="Calibri"/>
              <a:cs typeface="Calibri"/>
            </a:endParaRPr>
          </a:p>
          <a:p>
            <a:pPr marL="293370" marR="5080" indent="-279400">
              <a:lnSpc>
                <a:spcPct val="103899"/>
              </a:lnSpc>
              <a:spcBef>
                <a:spcPts val="655"/>
              </a:spcBef>
              <a:buClr>
                <a:srgbClr val="3A95AA"/>
              </a:buClr>
              <a:buChar char="•"/>
              <a:tabLst>
                <a:tab pos="297815" algn="l"/>
              </a:tabLst>
            </a:pPr>
            <a:r>
              <a:rPr sz="2300" dirty="0">
                <a:latin typeface="Calibri"/>
                <a:cs typeface="Calibri"/>
              </a:rPr>
              <a:t>fax</a:t>
            </a:r>
            <a:r>
              <a:rPr sz="2300" spc="75" dirty="0">
                <a:latin typeface="Calibri"/>
                <a:cs typeface="Calibri"/>
              </a:rPr>
              <a:t> </a:t>
            </a:r>
            <a:r>
              <a:rPr sz="2300" dirty="0">
                <a:latin typeface="Calibri"/>
                <a:cs typeface="Calibri"/>
              </a:rPr>
              <a:t>machines</a:t>
            </a:r>
            <a:r>
              <a:rPr sz="2300" spc="250" dirty="0">
                <a:latin typeface="Calibri"/>
                <a:cs typeface="Calibri"/>
              </a:rPr>
              <a:t> </a:t>
            </a:r>
            <a:r>
              <a:rPr sz="2300" dirty="0">
                <a:latin typeface="Calibri"/>
                <a:cs typeface="Calibri"/>
              </a:rPr>
              <a:t>use</a:t>
            </a:r>
            <a:r>
              <a:rPr sz="2300" spc="409" dirty="0">
                <a:latin typeface="Calibri"/>
                <a:cs typeface="Calibri"/>
              </a:rPr>
              <a:t> </a:t>
            </a:r>
            <a:r>
              <a:rPr sz="2300" dirty="0">
                <a:latin typeface="Calibri"/>
                <a:cs typeface="Calibri"/>
              </a:rPr>
              <a:t>I</a:t>
            </a:r>
            <a:r>
              <a:rPr sz="2300" spc="-140" dirty="0">
                <a:latin typeface="Calibri"/>
                <a:cs typeface="Calibri"/>
              </a:rPr>
              <a:t> </a:t>
            </a:r>
            <a:r>
              <a:rPr sz="2300" dirty="0">
                <a:latin typeface="Calibri"/>
                <a:cs typeface="Calibri"/>
              </a:rPr>
              <a:t>-bit</a:t>
            </a:r>
            <a:r>
              <a:rPr sz="2300" spc="60" dirty="0">
                <a:latin typeface="Calibri"/>
                <a:cs typeface="Calibri"/>
              </a:rPr>
              <a:t> </a:t>
            </a:r>
            <a:r>
              <a:rPr sz="2300" spc="-45" dirty="0">
                <a:latin typeface="Calibri"/>
                <a:cs typeface="Calibri"/>
              </a:rPr>
              <a:t>data,</a:t>
            </a:r>
            <a:r>
              <a:rPr sz="2300" spc="-85" dirty="0">
                <a:latin typeface="Calibri"/>
                <a:cs typeface="Calibri"/>
              </a:rPr>
              <a:t> </a:t>
            </a:r>
            <a:r>
              <a:rPr sz="2300" dirty="0">
                <a:latin typeface="Calibri"/>
                <a:cs typeface="Calibri"/>
              </a:rPr>
              <a:t>so</a:t>
            </a:r>
            <a:r>
              <a:rPr sz="2300" spc="125" dirty="0">
                <a:latin typeface="Calibri"/>
                <a:cs typeface="Calibri"/>
              </a:rPr>
              <a:t> </a:t>
            </a:r>
            <a:r>
              <a:rPr sz="2300" dirty="0">
                <a:latin typeface="Calibri"/>
                <a:cs typeface="Calibri"/>
              </a:rPr>
              <a:t>in</a:t>
            </a:r>
            <a:r>
              <a:rPr sz="2300" spc="120" dirty="0">
                <a:latin typeface="Calibri"/>
                <a:cs typeface="Calibri"/>
              </a:rPr>
              <a:t> </a:t>
            </a:r>
            <a:r>
              <a:rPr sz="2300" dirty="0">
                <a:latin typeface="Calibri"/>
                <a:cs typeface="Calibri"/>
              </a:rPr>
              <a:t>fact</a:t>
            </a:r>
            <a:r>
              <a:rPr sz="2300" spc="430" dirty="0">
                <a:latin typeface="Calibri"/>
                <a:cs typeface="Calibri"/>
              </a:rPr>
              <a:t> </a:t>
            </a:r>
            <a:r>
              <a:rPr sz="2300" spc="-20" dirty="0">
                <a:latin typeface="Calibri"/>
                <a:cs typeface="Calibri"/>
              </a:rPr>
              <a:t>I</a:t>
            </a:r>
            <a:r>
              <a:rPr sz="2300" spc="-185" dirty="0">
                <a:latin typeface="Calibri"/>
                <a:cs typeface="Calibri"/>
              </a:rPr>
              <a:t> </a:t>
            </a:r>
            <a:r>
              <a:rPr sz="2300" dirty="0">
                <a:latin typeface="Calibri"/>
                <a:cs typeface="Calibri"/>
              </a:rPr>
              <a:t>-bit</a:t>
            </a:r>
            <a:r>
              <a:rPr sz="2300" spc="70" dirty="0">
                <a:latin typeface="Calibri"/>
                <a:cs typeface="Calibri"/>
              </a:rPr>
              <a:t> </a:t>
            </a:r>
            <a:r>
              <a:rPr sz="2300" spc="-10" dirty="0">
                <a:latin typeface="Calibri"/>
                <a:cs typeface="Calibri"/>
              </a:rPr>
              <a:t>images</a:t>
            </a:r>
            <a:r>
              <a:rPr sz="2300" spc="195" dirty="0">
                <a:latin typeface="Calibri"/>
                <a:cs typeface="Calibri"/>
              </a:rPr>
              <a:t> </a:t>
            </a:r>
            <a:r>
              <a:rPr sz="2300" dirty="0">
                <a:latin typeface="Calibri"/>
                <a:cs typeface="Calibri"/>
              </a:rPr>
              <a:t>are</a:t>
            </a:r>
            <a:r>
              <a:rPr sz="2300" spc="155" dirty="0">
                <a:latin typeface="Calibri"/>
                <a:cs typeface="Calibri"/>
              </a:rPr>
              <a:t> </a:t>
            </a:r>
            <a:r>
              <a:rPr sz="2300" spc="-10" dirty="0">
                <a:latin typeface="Calibri"/>
                <a:cs typeface="Calibri"/>
              </a:rPr>
              <a:t>still 	important.</a:t>
            </a:r>
            <a:endParaRPr sz="2300">
              <a:latin typeface="Calibri"/>
              <a:cs typeface="Calibri"/>
            </a:endParaRPr>
          </a:p>
        </p:txBody>
      </p:sp>
      <p:sp>
        <p:nvSpPr>
          <p:cNvPr id="5" name="Footer Placeholder 4">
            <a:extLst>
              <a:ext uri="{FF2B5EF4-FFF2-40B4-BE49-F238E27FC236}">
                <a16:creationId xmlns:a16="http://schemas.microsoft.com/office/drawing/2014/main" id="{29F6913C-BB62-4CED-8261-7CBDE34436C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15217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4381" y="2821781"/>
            <a:ext cx="271462" cy="3061096"/>
          </a:xfrm>
          <a:prstGeom prst="rect">
            <a:avLst/>
          </a:prstGeom>
        </p:spPr>
      </p:pic>
      <p:pic>
        <p:nvPicPr>
          <p:cNvPr id="3" name="object 3"/>
          <p:cNvPicPr/>
          <p:nvPr/>
        </p:nvPicPr>
        <p:blipFill>
          <a:blip r:embed="rId3" cstate="print"/>
          <a:stretch>
            <a:fillRect/>
          </a:stretch>
        </p:blipFill>
        <p:spPr>
          <a:xfrm>
            <a:off x="4931569" y="2489597"/>
            <a:ext cx="3036093" cy="3393281"/>
          </a:xfrm>
          <a:prstGeom prst="rect">
            <a:avLst/>
          </a:prstGeom>
        </p:spPr>
      </p:pic>
      <p:sp>
        <p:nvSpPr>
          <p:cNvPr id="4" name="object 4"/>
          <p:cNvSpPr txBox="1"/>
          <p:nvPr/>
        </p:nvSpPr>
        <p:spPr>
          <a:xfrm>
            <a:off x="3028610" y="310456"/>
            <a:ext cx="5704205" cy="546735"/>
          </a:xfrm>
          <a:prstGeom prst="rect">
            <a:avLst/>
          </a:prstGeom>
        </p:spPr>
        <p:txBody>
          <a:bodyPr vert="horz" wrap="square" lIns="0" tIns="14604" rIns="0" bIns="0" rtlCol="0">
            <a:spAutoFit/>
          </a:bodyPr>
          <a:lstStyle/>
          <a:p>
            <a:pPr marL="12700">
              <a:spcBef>
                <a:spcPts val="114"/>
              </a:spcBef>
              <a:tabLst>
                <a:tab pos="2716530" algn="l"/>
              </a:tabLst>
            </a:pPr>
            <a:r>
              <a:rPr sz="3400" spc="40" dirty="0">
                <a:solidFill>
                  <a:srgbClr val="522113"/>
                </a:solidFill>
                <a:latin typeface="Calibri"/>
                <a:cs typeface="Calibri"/>
              </a:rPr>
              <a:t>Monochrome</a:t>
            </a:r>
            <a:r>
              <a:rPr sz="3400" dirty="0">
                <a:solidFill>
                  <a:srgbClr val="522113"/>
                </a:solidFill>
                <a:latin typeface="Calibri"/>
                <a:cs typeface="Calibri"/>
              </a:rPr>
              <a:t>	</a:t>
            </a:r>
            <a:r>
              <a:rPr sz="3400" dirty="0">
                <a:solidFill>
                  <a:srgbClr val="542318"/>
                </a:solidFill>
                <a:latin typeface="Calibri"/>
                <a:cs typeface="Calibri"/>
              </a:rPr>
              <a:t>I</a:t>
            </a:r>
            <a:r>
              <a:rPr sz="3400" spc="-254" dirty="0">
                <a:solidFill>
                  <a:srgbClr val="542318"/>
                </a:solidFill>
                <a:latin typeface="Calibri"/>
                <a:cs typeface="Calibri"/>
              </a:rPr>
              <a:t> </a:t>
            </a:r>
            <a:r>
              <a:rPr sz="3400" dirty="0">
                <a:solidFill>
                  <a:srgbClr val="522816"/>
                </a:solidFill>
                <a:latin typeface="Calibri"/>
                <a:cs typeface="Calibri"/>
              </a:rPr>
              <a:t>-</a:t>
            </a:r>
            <a:r>
              <a:rPr sz="3400" spc="55" dirty="0">
                <a:solidFill>
                  <a:srgbClr val="522816"/>
                </a:solidFill>
                <a:latin typeface="Calibri"/>
                <a:cs typeface="Calibri"/>
              </a:rPr>
              <a:t>bit</a:t>
            </a:r>
            <a:r>
              <a:rPr sz="3400" spc="165" dirty="0">
                <a:solidFill>
                  <a:srgbClr val="522816"/>
                </a:solidFill>
                <a:latin typeface="Calibri"/>
                <a:cs typeface="Calibri"/>
              </a:rPr>
              <a:t> </a:t>
            </a:r>
            <a:r>
              <a:rPr sz="3400" spc="110" dirty="0">
                <a:solidFill>
                  <a:srgbClr val="522418"/>
                </a:solidFill>
                <a:latin typeface="Calibri"/>
                <a:cs typeface="Calibri"/>
              </a:rPr>
              <a:t>Lena</a:t>
            </a:r>
            <a:r>
              <a:rPr sz="3400" spc="90" dirty="0">
                <a:solidFill>
                  <a:srgbClr val="522418"/>
                </a:solidFill>
                <a:latin typeface="Calibri"/>
                <a:cs typeface="Calibri"/>
              </a:rPr>
              <a:t> </a:t>
            </a:r>
            <a:r>
              <a:rPr sz="3400" spc="-10" dirty="0">
                <a:solidFill>
                  <a:srgbClr val="542116"/>
                </a:solidFill>
                <a:latin typeface="Calibri"/>
                <a:cs typeface="Calibri"/>
              </a:rPr>
              <a:t>image</a:t>
            </a:r>
            <a:endParaRPr sz="3400">
              <a:latin typeface="Calibri"/>
              <a:cs typeface="Calibri"/>
            </a:endParaRPr>
          </a:p>
        </p:txBody>
      </p:sp>
      <p:sp>
        <p:nvSpPr>
          <p:cNvPr id="5" name="object 5"/>
          <p:cNvSpPr txBox="1"/>
          <p:nvPr/>
        </p:nvSpPr>
        <p:spPr>
          <a:xfrm>
            <a:off x="2751095" y="1234925"/>
            <a:ext cx="5996940" cy="316230"/>
          </a:xfrm>
          <a:prstGeom prst="rect">
            <a:avLst/>
          </a:prstGeom>
        </p:spPr>
        <p:txBody>
          <a:bodyPr vert="horz" wrap="square" lIns="0" tIns="13335" rIns="0" bIns="0" rtlCol="0">
            <a:spAutoFit/>
          </a:bodyPr>
          <a:lstStyle/>
          <a:p>
            <a:pPr marL="12700">
              <a:spcBef>
                <a:spcPts val="105"/>
              </a:spcBef>
            </a:pPr>
            <a:r>
              <a:rPr sz="1900" spc="-160" dirty="0">
                <a:latin typeface="Arial MT"/>
                <a:cs typeface="Arial MT"/>
              </a:rPr>
              <a:t>A</a:t>
            </a:r>
            <a:r>
              <a:rPr sz="1900" spc="-90" dirty="0">
                <a:latin typeface="Arial MT"/>
                <a:cs typeface="Arial MT"/>
              </a:rPr>
              <a:t> </a:t>
            </a:r>
            <a:r>
              <a:rPr sz="1900" dirty="0">
                <a:latin typeface="Arial MT"/>
                <a:cs typeface="Arial MT"/>
              </a:rPr>
              <a:t>640•480</a:t>
            </a:r>
            <a:r>
              <a:rPr sz="1900" spc="-135" dirty="0">
                <a:latin typeface="Arial MT"/>
                <a:cs typeface="Arial MT"/>
              </a:rPr>
              <a:t> </a:t>
            </a:r>
            <a:r>
              <a:rPr sz="1900" spc="-80" dirty="0">
                <a:latin typeface="Arial MT"/>
                <a:cs typeface="Arial MT"/>
              </a:rPr>
              <a:t>monochrome</a:t>
            </a:r>
            <a:r>
              <a:rPr sz="1900" spc="-50" dirty="0">
                <a:latin typeface="Arial MT"/>
                <a:cs typeface="Arial MT"/>
              </a:rPr>
              <a:t> </a:t>
            </a:r>
            <a:r>
              <a:rPr sz="1900" spc="-60" dirty="0">
                <a:latin typeface="Arial MT"/>
                <a:cs typeface="Arial MT"/>
              </a:rPr>
              <a:t>image </a:t>
            </a:r>
            <a:r>
              <a:rPr sz="1900" spc="-55" dirty="0">
                <a:latin typeface="Arial MT"/>
                <a:cs typeface="Arial MT"/>
              </a:rPr>
              <a:t>requires</a:t>
            </a:r>
            <a:r>
              <a:rPr sz="1900" spc="-50" dirty="0">
                <a:latin typeface="Arial MT"/>
                <a:cs typeface="Arial MT"/>
              </a:rPr>
              <a:t> </a:t>
            </a:r>
            <a:r>
              <a:rPr sz="1900" spc="-65" dirty="0">
                <a:latin typeface="Arial MT"/>
                <a:cs typeface="Arial MT"/>
              </a:rPr>
              <a:t>38.4 </a:t>
            </a:r>
            <a:r>
              <a:rPr sz="1900" dirty="0">
                <a:latin typeface="Arial MT"/>
                <a:cs typeface="Arial MT"/>
              </a:rPr>
              <a:t>kB</a:t>
            </a:r>
            <a:r>
              <a:rPr sz="1900" spc="-130" dirty="0">
                <a:latin typeface="Arial MT"/>
                <a:cs typeface="Arial MT"/>
              </a:rPr>
              <a:t> </a:t>
            </a:r>
            <a:r>
              <a:rPr sz="1900" dirty="0">
                <a:latin typeface="Arial MT"/>
                <a:cs typeface="Arial MT"/>
              </a:rPr>
              <a:t>of</a:t>
            </a:r>
            <a:r>
              <a:rPr sz="1900" spc="-35" dirty="0">
                <a:latin typeface="Arial MT"/>
                <a:cs typeface="Arial MT"/>
              </a:rPr>
              <a:t> </a:t>
            </a:r>
            <a:r>
              <a:rPr sz="1900" spc="-10" dirty="0">
                <a:latin typeface="Arial MT"/>
                <a:cs typeface="Arial MT"/>
              </a:rPr>
              <a:t>storage</a:t>
            </a:r>
            <a:endParaRPr sz="1900">
              <a:latin typeface="Arial MT"/>
              <a:cs typeface="Arial MT"/>
            </a:endParaRPr>
          </a:p>
        </p:txBody>
      </p:sp>
      <p:sp>
        <p:nvSpPr>
          <p:cNvPr id="7" name="Footer Placeholder 6">
            <a:extLst>
              <a:ext uri="{FF2B5EF4-FFF2-40B4-BE49-F238E27FC236}">
                <a16:creationId xmlns:a16="http://schemas.microsoft.com/office/drawing/2014/main" id="{95DADCC8-FE4F-499E-B7FE-7FF8058CDCD3}"/>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651636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609" y="294481"/>
            <a:ext cx="6213475" cy="561340"/>
          </a:xfrm>
          <a:prstGeom prst="rect">
            <a:avLst/>
          </a:prstGeom>
        </p:spPr>
        <p:txBody>
          <a:bodyPr vert="horz" wrap="square" lIns="0" tIns="14604" rIns="0" bIns="0" rtlCol="0" anchor="ctr">
            <a:spAutoFit/>
          </a:bodyPr>
          <a:lstStyle/>
          <a:p>
            <a:pPr marL="12700">
              <a:lnSpc>
                <a:spcPct val="100000"/>
              </a:lnSpc>
              <a:spcBef>
                <a:spcPts val="114"/>
              </a:spcBef>
              <a:tabLst>
                <a:tab pos="1835150" algn="l"/>
              </a:tabLst>
            </a:pPr>
            <a:r>
              <a:rPr sz="3500" spc="-65" dirty="0">
                <a:solidFill>
                  <a:srgbClr val="54210F"/>
                </a:solidFill>
                <a:latin typeface="Calibri"/>
                <a:cs typeface="Calibri"/>
              </a:rPr>
              <a:t>3.</a:t>
            </a:r>
            <a:r>
              <a:rPr sz="3500" spc="-300" dirty="0">
                <a:solidFill>
                  <a:srgbClr val="54210F"/>
                </a:solidFill>
                <a:latin typeface="Calibri"/>
                <a:cs typeface="Calibri"/>
              </a:rPr>
              <a:t> </a:t>
            </a:r>
            <a:r>
              <a:rPr sz="3500" spc="-25" dirty="0">
                <a:solidFill>
                  <a:srgbClr val="541F13"/>
                </a:solidFill>
                <a:latin typeface="Calibri"/>
                <a:cs typeface="Calibri"/>
              </a:rPr>
              <a:t>i.2</a:t>
            </a:r>
            <a:r>
              <a:rPr sz="3500" dirty="0">
                <a:solidFill>
                  <a:srgbClr val="541F13"/>
                </a:solidFill>
                <a:latin typeface="Calibri"/>
                <a:cs typeface="Calibri"/>
              </a:rPr>
              <a:t>	</a:t>
            </a:r>
            <a:r>
              <a:rPr sz="3500" spc="50" dirty="0">
                <a:solidFill>
                  <a:srgbClr val="592318"/>
                </a:solidFill>
                <a:latin typeface="Calibri"/>
                <a:cs typeface="Calibri"/>
              </a:rPr>
              <a:t>8-</a:t>
            </a:r>
            <a:r>
              <a:rPr sz="3500" dirty="0">
                <a:solidFill>
                  <a:srgbClr val="592318"/>
                </a:solidFill>
                <a:latin typeface="Calibri"/>
                <a:cs typeface="Calibri"/>
              </a:rPr>
              <a:t>Bit</a:t>
            </a:r>
            <a:r>
              <a:rPr sz="3500" spc="415" dirty="0">
                <a:solidFill>
                  <a:srgbClr val="592318"/>
                </a:solidFill>
                <a:latin typeface="Calibri"/>
                <a:cs typeface="Calibri"/>
              </a:rPr>
              <a:t> </a:t>
            </a:r>
            <a:r>
              <a:rPr sz="3500" dirty="0">
                <a:solidFill>
                  <a:srgbClr val="4F2111"/>
                </a:solidFill>
                <a:latin typeface="Calibri"/>
                <a:cs typeface="Calibri"/>
              </a:rPr>
              <a:t>Gray-Level</a:t>
            </a:r>
            <a:r>
              <a:rPr sz="3500" spc="565" dirty="0">
                <a:solidFill>
                  <a:srgbClr val="4F2111"/>
                </a:solidFill>
                <a:latin typeface="Calibri"/>
                <a:cs typeface="Calibri"/>
              </a:rPr>
              <a:t> </a:t>
            </a:r>
            <a:r>
              <a:rPr sz="3500" spc="-40" dirty="0">
                <a:solidFill>
                  <a:srgbClr val="562111"/>
                </a:solidFill>
                <a:latin typeface="Calibri"/>
                <a:cs typeface="Calibri"/>
              </a:rPr>
              <a:t>Images</a:t>
            </a:r>
            <a:endParaRPr sz="3500">
              <a:latin typeface="Calibri"/>
              <a:cs typeface="Calibri"/>
            </a:endParaRPr>
          </a:p>
        </p:txBody>
      </p:sp>
      <p:sp>
        <p:nvSpPr>
          <p:cNvPr id="3" name="object 3"/>
          <p:cNvSpPr txBox="1"/>
          <p:nvPr/>
        </p:nvSpPr>
        <p:spPr>
          <a:xfrm>
            <a:off x="2743296" y="1109167"/>
            <a:ext cx="7482840" cy="3094990"/>
          </a:xfrm>
          <a:prstGeom prst="rect">
            <a:avLst/>
          </a:prstGeom>
        </p:spPr>
        <p:txBody>
          <a:bodyPr vert="horz" wrap="square" lIns="0" tIns="12700" rIns="0" bIns="0" rtlCol="0">
            <a:spAutoFit/>
          </a:bodyPr>
          <a:lstStyle/>
          <a:p>
            <a:pPr marL="306070" indent="-285750">
              <a:lnSpc>
                <a:spcPts val="2440"/>
              </a:lnSpc>
              <a:spcBef>
                <a:spcPts val="100"/>
              </a:spcBef>
              <a:buClr>
                <a:srgbClr val="3A90AA"/>
              </a:buClr>
              <a:buChar char="•"/>
              <a:tabLst>
                <a:tab pos="306070" algn="l"/>
              </a:tabLst>
            </a:pPr>
            <a:r>
              <a:rPr sz="2050" dirty="0">
                <a:solidFill>
                  <a:srgbClr val="BF130C"/>
                </a:solidFill>
                <a:latin typeface="Calibri"/>
                <a:cs typeface="Calibri"/>
              </a:rPr>
              <a:t>8-bit</a:t>
            </a:r>
            <a:r>
              <a:rPr sz="2050" spc="215" dirty="0">
                <a:solidFill>
                  <a:srgbClr val="BF130C"/>
                </a:solidFill>
                <a:latin typeface="Calibri"/>
                <a:cs typeface="Calibri"/>
              </a:rPr>
              <a:t> </a:t>
            </a:r>
            <a:r>
              <a:rPr sz="2050" dirty="0">
                <a:solidFill>
                  <a:srgbClr val="BA1113"/>
                </a:solidFill>
                <a:latin typeface="Calibri"/>
                <a:cs typeface="Calibri"/>
              </a:rPr>
              <a:t>image</a:t>
            </a:r>
            <a:r>
              <a:rPr sz="2050" spc="229" dirty="0">
                <a:solidFill>
                  <a:srgbClr val="BA1113"/>
                </a:solidFill>
                <a:latin typeface="Calibri"/>
                <a:cs typeface="Calibri"/>
              </a:rPr>
              <a:t> </a:t>
            </a:r>
            <a:r>
              <a:rPr sz="2050" dirty="0">
                <a:latin typeface="Calibri"/>
                <a:cs typeface="Calibri"/>
              </a:rPr>
              <a:t>is</a:t>
            </a:r>
            <a:r>
              <a:rPr sz="2050" spc="175" dirty="0">
                <a:latin typeface="Calibri"/>
                <a:cs typeface="Calibri"/>
              </a:rPr>
              <a:t> </a:t>
            </a:r>
            <a:r>
              <a:rPr sz="2050" dirty="0">
                <a:latin typeface="Calibri"/>
                <a:cs typeface="Calibri"/>
              </a:rPr>
              <a:t>one</a:t>
            </a:r>
            <a:r>
              <a:rPr sz="2050" spc="170" dirty="0">
                <a:latin typeface="Calibri"/>
                <a:cs typeface="Calibri"/>
              </a:rPr>
              <a:t> </a:t>
            </a:r>
            <a:r>
              <a:rPr sz="2050" spc="65" dirty="0">
                <a:latin typeface="Calibri"/>
                <a:cs typeface="Calibri"/>
              </a:rPr>
              <a:t>for</a:t>
            </a:r>
            <a:r>
              <a:rPr sz="2050" spc="155" dirty="0">
                <a:latin typeface="Calibri"/>
                <a:cs typeface="Calibri"/>
              </a:rPr>
              <a:t> </a:t>
            </a:r>
            <a:r>
              <a:rPr sz="2050" dirty="0">
                <a:latin typeface="Calibri"/>
                <a:cs typeface="Calibri"/>
              </a:rPr>
              <a:t>which</a:t>
            </a:r>
            <a:r>
              <a:rPr sz="2050" spc="180" dirty="0">
                <a:latin typeface="Calibri"/>
                <a:cs typeface="Calibri"/>
              </a:rPr>
              <a:t> </a:t>
            </a:r>
            <a:r>
              <a:rPr sz="2050" dirty="0">
                <a:latin typeface="Calibri"/>
                <a:cs typeface="Calibri"/>
              </a:rPr>
              <a:t>each</a:t>
            </a:r>
            <a:r>
              <a:rPr sz="2050" spc="185" dirty="0">
                <a:latin typeface="Calibri"/>
                <a:cs typeface="Calibri"/>
              </a:rPr>
              <a:t> </a:t>
            </a:r>
            <a:r>
              <a:rPr sz="2050" dirty="0">
                <a:latin typeface="Calibri"/>
                <a:cs typeface="Calibri"/>
              </a:rPr>
              <a:t>pixel</a:t>
            </a:r>
            <a:r>
              <a:rPr sz="2050" spc="175" dirty="0">
                <a:latin typeface="Calibri"/>
                <a:cs typeface="Calibri"/>
              </a:rPr>
              <a:t> </a:t>
            </a:r>
            <a:r>
              <a:rPr sz="2050" dirty="0">
                <a:latin typeface="Calibri"/>
                <a:cs typeface="Calibri"/>
              </a:rPr>
              <a:t>has</a:t>
            </a:r>
            <a:r>
              <a:rPr sz="2050" spc="204" dirty="0">
                <a:latin typeface="Calibri"/>
                <a:cs typeface="Calibri"/>
              </a:rPr>
              <a:t> </a:t>
            </a:r>
            <a:r>
              <a:rPr sz="2050" dirty="0">
                <a:latin typeface="Calibri"/>
                <a:cs typeface="Calibri"/>
              </a:rPr>
              <a:t>a</a:t>
            </a:r>
            <a:r>
              <a:rPr sz="2050" spc="80" dirty="0">
                <a:latin typeface="Calibri"/>
                <a:cs typeface="Calibri"/>
              </a:rPr>
              <a:t> </a:t>
            </a:r>
            <a:r>
              <a:rPr sz="2050" i="1" spc="-35" dirty="0">
                <a:solidFill>
                  <a:srgbClr val="C6110A"/>
                </a:solidFill>
                <a:latin typeface="Calibri"/>
                <a:cs typeface="Calibri"/>
              </a:rPr>
              <a:t>gray</a:t>
            </a:r>
            <a:r>
              <a:rPr sz="2050" i="1" spc="229" dirty="0">
                <a:solidFill>
                  <a:srgbClr val="C6110A"/>
                </a:solidFill>
                <a:latin typeface="Calibri"/>
                <a:cs typeface="Calibri"/>
              </a:rPr>
              <a:t> </a:t>
            </a:r>
            <a:r>
              <a:rPr sz="2050" i="1" spc="-10" dirty="0">
                <a:latin typeface="Calibri"/>
                <a:cs typeface="Calibri"/>
              </a:rPr>
              <a:t>value</a:t>
            </a:r>
            <a:r>
              <a:rPr sz="2050" i="1" spc="260" dirty="0">
                <a:latin typeface="Calibri"/>
                <a:cs typeface="Calibri"/>
              </a:rPr>
              <a:t> </a:t>
            </a:r>
            <a:r>
              <a:rPr sz="2050" spc="-10" dirty="0">
                <a:latin typeface="Calibri"/>
                <a:cs typeface="Calibri"/>
              </a:rPr>
              <a:t>between</a:t>
            </a:r>
            <a:endParaRPr sz="2050">
              <a:latin typeface="Calibri"/>
              <a:cs typeface="Calibri"/>
            </a:endParaRPr>
          </a:p>
          <a:p>
            <a:pPr marL="302895">
              <a:lnSpc>
                <a:spcPts val="2680"/>
              </a:lnSpc>
            </a:pPr>
            <a:r>
              <a:rPr sz="2250" dirty="0">
                <a:latin typeface="Calibri"/>
                <a:cs typeface="Calibri"/>
              </a:rPr>
              <a:t>0</a:t>
            </a:r>
            <a:r>
              <a:rPr sz="2250" spc="-25" dirty="0">
                <a:latin typeface="Calibri"/>
                <a:cs typeface="Calibri"/>
              </a:rPr>
              <a:t> </a:t>
            </a:r>
            <a:r>
              <a:rPr sz="2250" spc="-55" dirty="0">
                <a:latin typeface="Calibri"/>
                <a:cs typeface="Calibri"/>
              </a:rPr>
              <a:t>and</a:t>
            </a:r>
            <a:r>
              <a:rPr sz="2250" spc="10" dirty="0">
                <a:latin typeface="Calibri"/>
                <a:cs typeface="Calibri"/>
              </a:rPr>
              <a:t> </a:t>
            </a:r>
            <a:r>
              <a:rPr sz="2250" spc="-20" dirty="0">
                <a:latin typeface="Calibri"/>
                <a:cs typeface="Calibri"/>
              </a:rPr>
              <a:t>255.</a:t>
            </a:r>
            <a:endParaRPr sz="2250">
              <a:latin typeface="Calibri"/>
              <a:cs typeface="Calibri"/>
            </a:endParaRPr>
          </a:p>
          <a:p>
            <a:pPr marL="302260" indent="-285115">
              <a:spcBef>
                <a:spcPts val="710"/>
              </a:spcBef>
              <a:buClr>
                <a:srgbClr val="3A919E"/>
              </a:buClr>
              <a:buChar char="•"/>
              <a:tabLst>
                <a:tab pos="302260" algn="l"/>
              </a:tabLst>
            </a:pPr>
            <a:r>
              <a:rPr sz="2300" dirty="0">
                <a:latin typeface="Calibri"/>
                <a:cs typeface="Calibri"/>
              </a:rPr>
              <a:t>Each</a:t>
            </a:r>
            <a:r>
              <a:rPr sz="2300" spc="114" dirty="0">
                <a:latin typeface="Calibri"/>
                <a:cs typeface="Calibri"/>
              </a:rPr>
              <a:t> </a:t>
            </a:r>
            <a:r>
              <a:rPr sz="2300" dirty="0">
                <a:latin typeface="Calibri"/>
                <a:cs typeface="Calibri"/>
              </a:rPr>
              <a:t>pixel</a:t>
            </a:r>
            <a:r>
              <a:rPr sz="2300" spc="175" dirty="0">
                <a:latin typeface="Calibri"/>
                <a:cs typeface="Calibri"/>
              </a:rPr>
              <a:t> </a:t>
            </a:r>
            <a:r>
              <a:rPr sz="2300" dirty="0">
                <a:latin typeface="Calibri"/>
                <a:cs typeface="Calibri"/>
              </a:rPr>
              <a:t>is</a:t>
            </a:r>
            <a:r>
              <a:rPr sz="2300" spc="110" dirty="0">
                <a:latin typeface="Calibri"/>
                <a:cs typeface="Calibri"/>
              </a:rPr>
              <a:t> </a:t>
            </a:r>
            <a:r>
              <a:rPr sz="2300" dirty="0">
                <a:latin typeface="Calibri"/>
                <a:cs typeface="Calibri"/>
              </a:rPr>
              <a:t>represented</a:t>
            </a:r>
            <a:r>
              <a:rPr sz="2300" spc="260" dirty="0">
                <a:latin typeface="Calibri"/>
                <a:cs typeface="Calibri"/>
              </a:rPr>
              <a:t> </a:t>
            </a:r>
            <a:r>
              <a:rPr sz="2300" dirty="0">
                <a:latin typeface="Calibri"/>
                <a:cs typeface="Calibri"/>
              </a:rPr>
              <a:t>by</a:t>
            </a:r>
            <a:r>
              <a:rPr sz="2300" spc="114" dirty="0">
                <a:latin typeface="Calibri"/>
                <a:cs typeface="Calibri"/>
              </a:rPr>
              <a:t> </a:t>
            </a:r>
            <a:r>
              <a:rPr sz="2300" spc="65" dirty="0">
                <a:latin typeface="Calibri"/>
                <a:cs typeface="Calibri"/>
              </a:rPr>
              <a:t>a</a:t>
            </a:r>
            <a:r>
              <a:rPr sz="2300" spc="5" dirty="0">
                <a:latin typeface="Calibri"/>
                <a:cs typeface="Calibri"/>
              </a:rPr>
              <a:t> </a:t>
            </a:r>
            <a:r>
              <a:rPr sz="2300" dirty="0">
                <a:latin typeface="Calibri"/>
                <a:cs typeface="Calibri"/>
              </a:rPr>
              <a:t>single</a:t>
            </a:r>
            <a:r>
              <a:rPr sz="2300" spc="170" dirty="0">
                <a:latin typeface="Calibri"/>
                <a:cs typeface="Calibri"/>
              </a:rPr>
              <a:t> </a:t>
            </a:r>
            <a:r>
              <a:rPr sz="2300" spc="-10" dirty="0">
                <a:latin typeface="Calibri"/>
                <a:cs typeface="Calibri"/>
              </a:rPr>
              <a:t>byte.</a:t>
            </a:r>
            <a:endParaRPr sz="2300">
              <a:latin typeface="Calibri"/>
              <a:cs typeface="Calibri"/>
            </a:endParaRPr>
          </a:p>
          <a:p>
            <a:pPr marL="299720" marR="149225" indent="-282575">
              <a:lnSpc>
                <a:spcPct val="105000"/>
              </a:lnSpc>
              <a:spcBef>
                <a:spcPts val="560"/>
              </a:spcBef>
              <a:buChar char="•"/>
              <a:tabLst>
                <a:tab pos="299720" algn="l"/>
                <a:tab pos="306705" algn="l"/>
              </a:tabLst>
            </a:pPr>
            <a:r>
              <a:rPr sz="2300" dirty="0">
                <a:solidFill>
                  <a:srgbClr val="3A91A5"/>
                </a:solidFill>
                <a:latin typeface="Calibri"/>
                <a:cs typeface="Calibri"/>
              </a:rPr>
              <a:t>	</a:t>
            </a:r>
            <a:r>
              <a:rPr sz="2300" spc="75" dirty="0">
                <a:latin typeface="Calibri"/>
                <a:cs typeface="Calibri"/>
              </a:rPr>
              <a:t>The</a:t>
            </a:r>
            <a:r>
              <a:rPr sz="2300" spc="145" dirty="0">
                <a:latin typeface="Calibri"/>
                <a:cs typeface="Calibri"/>
              </a:rPr>
              <a:t> </a:t>
            </a:r>
            <a:r>
              <a:rPr sz="2300" dirty="0">
                <a:latin typeface="Calibri"/>
                <a:cs typeface="Calibri"/>
              </a:rPr>
              <a:t>entire</a:t>
            </a:r>
            <a:r>
              <a:rPr sz="2300" spc="150" dirty="0">
                <a:latin typeface="Calibri"/>
                <a:cs typeface="Calibri"/>
              </a:rPr>
              <a:t> </a:t>
            </a:r>
            <a:r>
              <a:rPr sz="2300" dirty="0">
                <a:latin typeface="Calibri"/>
                <a:cs typeface="Calibri"/>
              </a:rPr>
              <a:t>image</a:t>
            </a:r>
            <a:r>
              <a:rPr sz="2300" spc="170" dirty="0">
                <a:latin typeface="Calibri"/>
                <a:cs typeface="Calibri"/>
              </a:rPr>
              <a:t> </a:t>
            </a:r>
            <a:r>
              <a:rPr sz="2300" dirty="0">
                <a:latin typeface="Calibri"/>
                <a:cs typeface="Calibri"/>
              </a:rPr>
              <a:t>can</a:t>
            </a:r>
            <a:r>
              <a:rPr sz="2300" spc="100" dirty="0">
                <a:latin typeface="Calibri"/>
                <a:cs typeface="Calibri"/>
              </a:rPr>
              <a:t> </a:t>
            </a:r>
            <a:r>
              <a:rPr sz="2300" dirty="0">
                <a:latin typeface="Calibri"/>
                <a:cs typeface="Calibri"/>
              </a:rPr>
              <a:t>be</a:t>
            </a:r>
            <a:r>
              <a:rPr sz="2300" spc="110" dirty="0">
                <a:latin typeface="Calibri"/>
                <a:cs typeface="Calibri"/>
              </a:rPr>
              <a:t> </a:t>
            </a:r>
            <a:r>
              <a:rPr sz="2300" dirty="0">
                <a:latin typeface="Calibri"/>
                <a:cs typeface="Calibri"/>
              </a:rPr>
              <a:t>thought</a:t>
            </a:r>
            <a:r>
              <a:rPr sz="2300" spc="140" dirty="0">
                <a:latin typeface="Calibri"/>
                <a:cs typeface="Calibri"/>
              </a:rPr>
              <a:t> </a:t>
            </a:r>
            <a:r>
              <a:rPr sz="2300" dirty="0">
                <a:latin typeface="Calibri"/>
                <a:cs typeface="Calibri"/>
              </a:rPr>
              <a:t>of</a:t>
            </a:r>
            <a:r>
              <a:rPr sz="2300" spc="25" dirty="0">
                <a:latin typeface="Calibri"/>
                <a:cs typeface="Calibri"/>
              </a:rPr>
              <a:t> </a:t>
            </a:r>
            <a:r>
              <a:rPr sz="2300" dirty="0">
                <a:latin typeface="Calibri"/>
                <a:cs typeface="Calibri"/>
              </a:rPr>
              <a:t>as</a:t>
            </a:r>
            <a:r>
              <a:rPr sz="2300" spc="145" dirty="0">
                <a:latin typeface="Calibri"/>
                <a:cs typeface="Calibri"/>
              </a:rPr>
              <a:t> </a:t>
            </a:r>
            <a:r>
              <a:rPr sz="2300" spc="65" dirty="0">
                <a:latin typeface="Calibri"/>
                <a:cs typeface="Calibri"/>
              </a:rPr>
              <a:t>a</a:t>
            </a:r>
            <a:r>
              <a:rPr sz="2300" spc="-25" dirty="0">
                <a:latin typeface="Calibri"/>
                <a:cs typeface="Calibri"/>
              </a:rPr>
              <a:t> </a:t>
            </a:r>
            <a:r>
              <a:rPr sz="2300" dirty="0">
                <a:latin typeface="Calibri"/>
                <a:cs typeface="Calibri"/>
              </a:rPr>
              <a:t>two-</a:t>
            </a:r>
            <a:r>
              <a:rPr sz="2300" spc="-10" dirty="0">
                <a:latin typeface="Calibri"/>
                <a:cs typeface="Calibri"/>
              </a:rPr>
              <a:t>dimensional </a:t>
            </a:r>
            <a:r>
              <a:rPr sz="2300" dirty="0">
                <a:latin typeface="Calibri"/>
                <a:cs typeface="Calibri"/>
              </a:rPr>
              <a:t>array</a:t>
            </a:r>
            <a:r>
              <a:rPr sz="2300" spc="204" dirty="0">
                <a:latin typeface="Calibri"/>
                <a:cs typeface="Calibri"/>
              </a:rPr>
              <a:t> </a:t>
            </a:r>
            <a:r>
              <a:rPr sz="2300" dirty="0">
                <a:latin typeface="Calibri"/>
                <a:cs typeface="Calibri"/>
              </a:rPr>
              <a:t>of</a:t>
            </a:r>
            <a:r>
              <a:rPr sz="2300" spc="25" dirty="0">
                <a:latin typeface="Calibri"/>
                <a:cs typeface="Calibri"/>
              </a:rPr>
              <a:t> </a:t>
            </a:r>
            <a:r>
              <a:rPr sz="2300" dirty="0">
                <a:latin typeface="Calibri"/>
                <a:cs typeface="Calibri"/>
              </a:rPr>
              <a:t>pixel</a:t>
            </a:r>
            <a:r>
              <a:rPr sz="2300" spc="125" dirty="0">
                <a:latin typeface="Calibri"/>
                <a:cs typeface="Calibri"/>
              </a:rPr>
              <a:t> </a:t>
            </a:r>
            <a:r>
              <a:rPr sz="2300" dirty="0">
                <a:latin typeface="Calibri"/>
                <a:cs typeface="Calibri"/>
              </a:rPr>
              <a:t>values</a:t>
            </a:r>
            <a:r>
              <a:rPr sz="2300" spc="210" dirty="0">
                <a:latin typeface="Calibri"/>
                <a:cs typeface="Calibri"/>
              </a:rPr>
              <a:t> </a:t>
            </a:r>
            <a:r>
              <a:rPr sz="2300" dirty="0">
                <a:latin typeface="Calibri"/>
                <a:cs typeface="Calibri"/>
              </a:rPr>
              <a:t>referred</a:t>
            </a:r>
            <a:r>
              <a:rPr sz="2300" spc="245" dirty="0">
                <a:latin typeface="Calibri"/>
                <a:cs typeface="Calibri"/>
              </a:rPr>
              <a:t> </a:t>
            </a:r>
            <a:r>
              <a:rPr sz="2300" spc="65" dirty="0">
                <a:latin typeface="Calibri"/>
                <a:cs typeface="Calibri"/>
              </a:rPr>
              <a:t>to</a:t>
            </a:r>
            <a:r>
              <a:rPr sz="2300" spc="105" dirty="0">
                <a:latin typeface="Calibri"/>
                <a:cs typeface="Calibri"/>
              </a:rPr>
              <a:t> </a:t>
            </a:r>
            <a:r>
              <a:rPr sz="2300" dirty="0">
                <a:latin typeface="Calibri"/>
                <a:cs typeface="Calibri"/>
              </a:rPr>
              <a:t>as</a:t>
            </a:r>
            <a:r>
              <a:rPr sz="2300" spc="105" dirty="0">
                <a:latin typeface="Calibri"/>
                <a:cs typeface="Calibri"/>
              </a:rPr>
              <a:t> </a:t>
            </a:r>
            <a:r>
              <a:rPr sz="2300" spc="95" dirty="0">
                <a:latin typeface="Calibri"/>
                <a:cs typeface="Calibri"/>
              </a:rPr>
              <a:t>a</a:t>
            </a:r>
            <a:r>
              <a:rPr sz="2300" spc="35" dirty="0">
                <a:latin typeface="Calibri"/>
                <a:cs typeface="Calibri"/>
              </a:rPr>
              <a:t> </a:t>
            </a:r>
            <a:r>
              <a:rPr sz="2300" i="1" spc="-10" dirty="0">
                <a:latin typeface="Calibri"/>
                <a:cs typeface="Calibri"/>
              </a:rPr>
              <a:t>bitmap.</a:t>
            </a:r>
            <a:endParaRPr sz="2300">
              <a:latin typeface="Calibri"/>
              <a:cs typeface="Calibri"/>
            </a:endParaRPr>
          </a:p>
          <a:p>
            <a:pPr marL="304800" marR="197485" indent="-292735">
              <a:lnSpc>
                <a:spcPct val="104400"/>
              </a:lnSpc>
              <a:spcBef>
                <a:spcPts val="580"/>
              </a:spcBef>
              <a:buChar char="•"/>
              <a:tabLst>
                <a:tab pos="304800" algn="l"/>
                <a:tab pos="307975" algn="l"/>
              </a:tabLst>
            </a:pPr>
            <a:r>
              <a:rPr sz="2300" i="1" dirty="0">
                <a:solidFill>
                  <a:srgbClr val="38899C"/>
                </a:solidFill>
                <a:latin typeface="Calibri"/>
                <a:cs typeface="Calibri"/>
              </a:rPr>
              <a:t>	</a:t>
            </a:r>
            <a:r>
              <a:rPr sz="2300" i="1" spc="-65" dirty="0">
                <a:solidFill>
                  <a:srgbClr val="C60A0F"/>
                </a:solidFill>
                <a:latin typeface="Calibri"/>
                <a:cs typeface="Calibri"/>
              </a:rPr>
              <a:t>Image</a:t>
            </a:r>
            <a:r>
              <a:rPr sz="2300" i="1" spc="310" dirty="0">
                <a:solidFill>
                  <a:srgbClr val="C60A0F"/>
                </a:solidFill>
                <a:latin typeface="Calibri"/>
                <a:cs typeface="Calibri"/>
              </a:rPr>
              <a:t> </a:t>
            </a:r>
            <a:r>
              <a:rPr sz="2300" i="1" spc="-85" dirty="0">
                <a:solidFill>
                  <a:srgbClr val="BD110A"/>
                </a:solidFill>
                <a:latin typeface="Calibri"/>
                <a:cs typeface="Calibri"/>
              </a:rPr>
              <a:t>resolution</a:t>
            </a:r>
            <a:r>
              <a:rPr sz="2300" i="1" spc="225" dirty="0">
                <a:solidFill>
                  <a:srgbClr val="BD110A"/>
                </a:solidFill>
                <a:latin typeface="Calibri"/>
                <a:cs typeface="Calibri"/>
              </a:rPr>
              <a:t> </a:t>
            </a:r>
            <a:r>
              <a:rPr sz="2300" dirty="0">
                <a:latin typeface="Calibri"/>
                <a:cs typeface="Calibri"/>
              </a:rPr>
              <a:t>refers</a:t>
            </a:r>
            <a:r>
              <a:rPr sz="2300" spc="185" dirty="0">
                <a:latin typeface="Calibri"/>
                <a:cs typeface="Calibri"/>
              </a:rPr>
              <a:t> </a:t>
            </a:r>
            <a:r>
              <a:rPr sz="2300" spc="55" dirty="0">
                <a:latin typeface="Calibri"/>
                <a:cs typeface="Calibri"/>
              </a:rPr>
              <a:t>to</a:t>
            </a:r>
            <a:r>
              <a:rPr sz="2300" spc="100" dirty="0">
                <a:latin typeface="Calibri"/>
                <a:cs typeface="Calibri"/>
              </a:rPr>
              <a:t> </a:t>
            </a:r>
            <a:r>
              <a:rPr sz="2300" dirty="0">
                <a:latin typeface="Calibri"/>
                <a:cs typeface="Calibri"/>
              </a:rPr>
              <a:t>the</a:t>
            </a:r>
            <a:r>
              <a:rPr sz="2300" spc="120" dirty="0">
                <a:latin typeface="Calibri"/>
                <a:cs typeface="Calibri"/>
              </a:rPr>
              <a:t> </a:t>
            </a:r>
            <a:r>
              <a:rPr sz="2300" dirty="0">
                <a:latin typeface="Calibri"/>
                <a:cs typeface="Calibri"/>
              </a:rPr>
              <a:t>number</a:t>
            </a:r>
            <a:r>
              <a:rPr sz="2300" spc="160" dirty="0">
                <a:latin typeface="Calibri"/>
                <a:cs typeface="Calibri"/>
              </a:rPr>
              <a:t> </a:t>
            </a:r>
            <a:r>
              <a:rPr sz="2300" dirty="0">
                <a:latin typeface="Calibri"/>
                <a:cs typeface="Calibri"/>
              </a:rPr>
              <a:t>of</a:t>
            </a:r>
            <a:r>
              <a:rPr sz="2300" spc="5" dirty="0">
                <a:latin typeface="Calibri"/>
                <a:cs typeface="Calibri"/>
              </a:rPr>
              <a:t> </a:t>
            </a:r>
            <a:r>
              <a:rPr sz="2300" dirty="0">
                <a:latin typeface="Calibri"/>
                <a:cs typeface="Calibri"/>
              </a:rPr>
              <a:t>pixels</a:t>
            </a:r>
            <a:r>
              <a:rPr sz="2300" spc="180" dirty="0">
                <a:latin typeface="Calibri"/>
                <a:cs typeface="Calibri"/>
              </a:rPr>
              <a:t> </a:t>
            </a:r>
            <a:r>
              <a:rPr sz="2300" dirty="0">
                <a:latin typeface="Calibri"/>
                <a:cs typeface="Calibri"/>
              </a:rPr>
              <a:t>in</a:t>
            </a:r>
            <a:r>
              <a:rPr sz="2300" spc="70" dirty="0">
                <a:latin typeface="Calibri"/>
                <a:cs typeface="Calibri"/>
              </a:rPr>
              <a:t> </a:t>
            </a:r>
            <a:r>
              <a:rPr sz="2300" spc="95" dirty="0">
                <a:latin typeface="Calibri"/>
                <a:cs typeface="Calibri"/>
              </a:rPr>
              <a:t>a</a:t>
            </a:r>
            <a:r>
              <a:rPr sz="2300" spc="-25" dirty="0">
                <a:latin typeface="Calibri"/>
                <a:cs typeface="Calibri"/>
              </a:rPr>
              <a:t> </a:t>
            </a:r>
            <a:r>
              <a:rPr sz="2300" spc="-10" dirty="0">
                <a:latin typeface="Calibri"/>
                <a:cs typeface="Calibri"/>
              </a:rPr>
              <a:t>digital </a:t>
            </a:r>
            <a:r>
              <a:rPr sz="2300" dirty="0">
                <a:latin typeface="Calibri"/>
                <a:cs typeface="Calibri"/>
              </a:rPr>
              <a:t>image</a:t>
            </a:r>
            <a:r>
              <a:rPr sz="2300" spc="135" dirty="0">
                <a:latin typeface="Calibri"/>
                <a:cs typeface="Calibri"/>
              </a:rPr>
              <a:t> </a:t>
            </a:r>
            <a:r>
              <a:rPr sz="2300" dirty="0">
                <a:latin typeface="Calibri"/>
                <a:cs typeface="Calibri"/>
              </a:rPr>
              <a:t>(higher</a:t>
            </a:r>
            <a:r>
              <a:rPr sz="2300" spc="165" dirty="0">
                <a:latin typeface="Calibri"/>
                <a:cs typeface="Calibri"/>
              </a:rPr>
              <a:t> </a:t>
            </a:r>
            <a:r>
              <a:rPr sz="2300" dirty="0">
                <a:latin typeface="Calibri"/>
                <a:cs typeface="Calibri"/>
              </a:rPr>
              <a:t>resolution</a:t>
            </a:r>
            <a:r>
              <a:rPr sz="2300" spc="130" dirty="0">
                <a:latin typeface="Calibri"/>
                <a:cs typeface="Calibri"/>
              </a:rPr>
              <a:t> </a:t>
            </a:r>
            <a:r>
              <a:rPr sz="2300" spc="-20" dirty="0">
                <a:latin typeface="Calibri"/>
                <a:cs typeface="Calibri"/>
              </a:rPr>
              <a:t>always</a:t>
            </a:r>
            <a:r>
              <a:rPr sz="2300" spc="190" dirty="0">
                <a:latin typeface="Calibri"/>
                <a:cs typeface="Calibri"/>
              </a:rPr>
              <a:t> </a:t>
            </a:r>
            <a:r>
              <a:rPr sz="2300" dirty="0">
                <a:latin typeface="Calibri"/>
                <a:cs typeface="Calibri"/>
              </a:rPr>
              <a:t>yields</a:t>
            </a:r>
            <a:r>
              <a:rPr sz="2300" spc="114" dirty="0">
                <a:latin typeface="Calibri"/>
                <a:cs typeface="Calibri"/>
              </a:rPr>
              <a:t> </a:t>
            </a:r>
            <a:r>
              <a:rPr sz="2300" dirty="0">
                <a:latin typeface="Calibri"/>
                <a:cs typeface="Calibri"/>
              </a:rPr>
              <a:t>better</a:t>
            </a:r>
            <a:r>
              <a:rPr sz="2300" spc="135" dirty="0">
                <a:latin typeface="Calibri"/>
                <a:cs typeface="Calibri"/>
              </a:rPr>
              <a:t> </a:t>
            </a:r>
            <a:r>
              <a:rPr sz="2300" dirty="0">
                <a:latin typeface="Calibri"/>
                <a:cs typeface="Calibri"/>
              </a:rPr>
              <a:t>quality</a:t>
            </a:r>
            <a:r>
              <a:rPr sz="2300" spc="105" dirty="0">
                <a:latin typeface="Calibri"/>
                <a:cs typeface="Calibri"/>
              </a:rPr>
              <a:t> </a:t>
            </a:r>
            <a:r>
              <a:rPr sz="2300" spc="-25" dirty="0">
                <a:latin typeface="Calibri"/>
                <a:cs typeface="Calibri"/>
              </a:rPr>
              <a:t>but </a:t>
            </a:r>
            <a:r>
              <a:rPr sz="2300" dirty="0">
                <a:latin typeface="Calibri"/>
                <a:cs typeface="Calibri"/>
              </a:rPr>
              <a:t>increases</a:t>
            </a:r>
            <a:r>
              <a:rPr sz="2300" spc="180" dirty="0">
                <a:latin typeface="Calibri"/>
                <a:cs typeface="Calibri"/>
              </a:rPr>
              <a:t> </a:t>
            </a:r>
            <a:r>
              <a:rPr sz="2300" spc="-20" dirty="0">
                <a:latin typeface="Calibri"/>
                <a:cs typeface="Calibri"/>
              </a:rPr>
              <a:t>size)</a:t>
            </a:r>
            <a:endParaRPr sz="2300">
              <a:latin typeface="Calibri"/>
              <a:cs typeface="Calibri"/>
            </a:endParaRPr>
          </a:p>
        </p:txBody>
      </p:sp>
      <p:sp>
        <p:nvSpPr>
          <p:cNvPr id="5" name="Footer Placeholder 4">
            <a:extLst>
              <a:ext uri="{FF2B5EF4-FFF2-40B4-BE49-F238E27FC236}">
                <a16:creationId xmlns:a16="http://schemas.microsoft.com/office/drawing/2014/main" id="{0CC185C0-4B74-4847-9FD7-D152DD1E8F7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0795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8FF559B-343E-46C3-AD36-1F99C1C2F99A}"/>
              </a:ext>
            </a:extLst>
          </p:cNvPr>
          <p:cNvSpPr>
            <a:spLocks noChangeArrowheads="1"/>
          </p:cNvSpPr>
          <p:nvPr/>
        </p:nvSpPr>
        <p:spPr bwMode="auto">
          <a:xfrm>
            <a:off x="837531" y="437732"/>
            <a:ext cx="8239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Times New Roman" panose="02020603050405020304" pitchFamily="18" charset="0"/>
              </a:rPr>
              <a:t>Course Plan</a:t>
            </a:r>
          </a:p>
        </p:txBody>
      </p:sp>
      <p:graphicFrame>
        <p:nvGraphicFramePr>
          <p:cNvPr id="7" name="Table 6">
            <a:extLst>
              <a:ext uri="{FF2B5EF4-FFF2-40B4-BE49-F238E27FC236}">
                <a16:creationId xmlns:a16="http://schemas.microsoft.com/office/drawing/2014/main" id="{2F1C1D49-FB2F-4D3A-9BA8-5C92CF61CA1E}"/>
              </a:ext>
            </a:extLst>
          </p:cNvPr>
          <p:cNvGraphicFramePr>
            <a:graphicFrameLocks noGrp="1"/>
          </p:cNvGraphicFramePr>
          <p:nvPr>
            <p:extLst>
              <p:ext uri="{D42A27DB-BD31-4B8C-83A1-F6EECF244321}">
                <p14:modId xmlns:p14="http://schemas.microsoft.com/office/powerpoint/2010/main" val="3432612191"/>
              </p:ext>
            </p:extLst>
          </p:nvPr>
        </p:nvGraphicFramePr>
        <p:xfrm>
          <a:off x="1905222" y="908462"/>
          <a:ext cx="7420020" cy="4351339"/>
        </p:xfrm>
        <a:graphic>
          <a:graphicData uri="http://schemas.openxmlformats.org/drawingml/2006/table">
            <a:tbl>
              <a:tblPr firstRow="1" firstCol="1" bandRow="1">
                <a:tableStyleId>{5A111915-BE36-4E01-A7E5-04B1672EAD32}</a:tableStyleId>
              </a:tblPr>
              <a:tblGrid>
                <a:gridCol w="498613">
                  <a:extLst>
                    <a:ext uri="{9D8B030D-6E8A-4147-A177-3AD203B41FA5}">
                      <a16:colId xmlns:a16="http://schemas.microsoft.com/office/drawing/2014/main" val="3802387745"/>
                    </a:ext>
                  </a:extLst>
                </a:gridCol>
                <a:gridCol w="659876">
                  <a:extLst>
                    <a:ext uri="{9D8B030D-6E8A-4147-A177-3AD203B41FA5}">
                      <a16:colId xmlns:a16="http://schemas.microsoft.com/office/drawing/2014/main" val="365024640"/>
                    </a:ext>
                  </a:extLst>
                </a:gridCol>
                <a:gridCol w="2551521">
                  <a:extLst>
                    <a:ext uri="{9D8B030D-6E8A-4147-A177-3AD203B41FA5}">
                      <a16:colId xmlns:a16="http://schemas.microsoft.com/office/drawing/2014/main" val="2378916169"/>
                    </a:ext>
                  </a:extLst>
                </a:gridCol>
                <a:gridCol w="1236670">
                  <a:extLst>
                    <a:ext uri="{9D8B030D-6E8A-4147-A177-3AD203B41FA5}">
                      <a16:colId xmlns:a16="http://schemas.microsoft.com/office/drawing/2014/main" val="3611790826"/>
                    </a:ext>
                  </a:extLst>
                </a:gridCol>
                <a:gridCol w="1236670">
                  <a:extLst>
                    <a:ext uri="{9D8B030D-6E8A-4147-A177-3AD203B41FA5}">
                      <a16:colId xmlns:a16="http://schemas.microsoft.com/office/drawing/2014/main" val="1021396495"/>
                    </a:ext>
                  </a:extLst>
                </a:gridCol>
                <a:gridCol w="1236670">
                  <a:extLst>
                    <a:ext uri="{9D8B030D-6E8A-4147-A177-3AD203B41FA5}">
                      <a16:colId xmlns:a16="http://schemas.microsoft.com/office/drawing/2014/main" val="1664197934"/>
                    </a:ext>
                  </a:extLst>
                </a:gridCol>
              </a:tblGrid>
              <a:tr h="395959">
                <a:tc>
                  <a:txBody>
                    <a:bodyPr/>
                    <a:lstStyle/>
                    <a:p>
                      <a:r>
                        <a:rPr lang="en-US" sz="1100">
                          <a:effectLst/>
                        </a:rPr>
                        <a:t>Class </a:t>
                      </a:r>
                      <a:endParaRPr lang="en-GB" sz="1100">
                        <a:effectLst/>
                      </a:endParaRPr>
                    </a:p>
                    <a:p>
                      <a:r>
                        <a:rPr lang="en-US" sz="1100">
                          <a:effectLst/>
                        </a:rPr>
                        <a:t>no</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Week no</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rPr>
                        <a:t>Topics</a:t>
                      </a:r>
                      <a:endParaRPr lang="en-GB" sz="1100" dirty="0">
                        <a:effectLst/>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Teaching Learning strategy(s)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Assessment strategy(s)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effectLst/>
                        </a:rPr>
                        <a:t>Alignment to CLO</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5649921"/>
                  </a:ext>
                </a:extLst>
              </a:tr>
              <a:tr h="1077304">
                <a:tc rowSpan="2">
                  <a:txBody>
                    <a:bodyPr/>
                    <a:lstStyle/>
                    <a:p>
                      <a:r>
                        <a:rPr lang="en-US" sz="1100" dirty="0">
                          <a:effectLst/>
                        </a:rPr>
                        <a:t>1</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100">
                          <a:effectLst/>
                        </a:rPr>
                        <a:t>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Introduction to Multimedia</a:t>
                      </a:r>
                      <a:endParaRPr lang="en-GB" sz="1100">
                        <a:effectLst/>
                      </a:endParaRPr>
                    </a:p>
                    <a:p>
                      <a:r>
                        <a:rPr lang="en-US" sz="1100">
                          <a:effectLst/>
                        </a:rPr>
                        <a:t>Understand the significance and components of multimedia.</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effectLst/>
                        </a:rPr>
                        <a:t>Interactive discussion, Lecture with aids, Group discussion</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Feedback through Q&amp;A, Practical setup exercises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rPr>
                        <a:t>CLO1</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319946"/>
                  </a:ext>
                </a:extLst>
              </a:tr>
              <a:tr h="900386">
                <a:tc vMerge="1">
                  <a:txBody>
                    <a:bodyPr/>
                    <a:lstStyle/>
                    <a:p>
                      <a:endParaRPr lang="en-GB"/>
                    </a:p>
                  </a:txBody>
                  <a:tcPr/>
                </a:tc>
                <a:tc vMerge="1">
                  <a:txBody>
                    <a:bodyPr/>
                    <a:lstStyle/>
                    <a:p>
                      <a:endParaRPr lang="en-GB"/>
                    </a:p>
                  </a:txBody>
                  <a:tcPr/>
                </a:tc>
                <a:tc>
                  <a:txBody>
                    <a:bodyPr/>
                    <a:lstStyle/>
                    <a:p>
                      <a:r>
                        <a:rPr lang="en-US" sz="1100">
                          <a:effectLst/>
                        </a:rPr>
                        <a:t>Components of Multimedia</a:t>
                      </a:r>
                      <a:endParaRPr lang="en-GB" sz="1100">
                        <a:effectLst/>
                      </a:endParaRPr>
                    </a:p>
                    <a:p>
                      <a:r>
                        <a:rPr lang="en-US" sz="1100">
                          <a:effectLst/>
                        </a:rPr>
                        <a:t>Identify and explain the components of multimedia.</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Lecture, Group discussion, Practical exercises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Assessment of understanding and practical exercises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effectLst/>
                        </a:rPr>
                        <a:t>CLO1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4686181"/>
                  </a:ext>
                </a:extLst>
              </a:tr>
              <a:tr h="900386">
                <a:tc rowSpan="2">
                  <a:txBody>
                    <a:bodyPr/>
                    <a:lstStyle/>
                    <a:p>
                      <a:r>
                        <a:rPr lang="en-US" sz="1100">
                          <a:effectLst/>
                        </a:rPr>
                        <a:t> </a:t>
                      </a:r>
                      <a:endParaRPr lang="en-GB" sz="1100">
                        <a:effectLst/>
                      </a:endParaRPr>
                    </a:p>
                    <a:p>
                      <a:r>
                        <a:rPr lang="en-US" sz="1100">
                          <a:effectLst/>
                        </a:rPr>
                        <a:t> </a:t>
                      </a:r>
                      <a:endParaRPr lang="en-GB" sz="1100">
                        <a:effectLst/>
                      </a:endParaRPr>
                    </a:p>
                    <a:p>
                      <a:r>
                        <a:rPr lang="en-US" sz="1100">
                          <a:effectLst/>
                        </a:rPr>
                        <a:t> </a:t>
                      </a:r>
                      <a:endParaRPr lang="en-GB" sz="1100">
                        <a:effectLst/>
                      </a:endParaRPr>
                    </a:p>
                    <a:p>
                      <a:r>
                        <a:rPr lang="en-US" sz="1100">
                          <a:effectLst/>
                        </a:rPr>
                        <a:t> </a:t>
                      </a:r>
                      <a:endParaRPr lang="en-GB" sz="1100">
                        <a:effectLst/>
                      </a:endParaRPr>
                    </a:p>
                    <a:p>
                      <a:r>
                        <a:rPr lang="en-US" sz="1100">
                          <a:effectLst/>
                        </a:rPr>
                        <a:t>2</a:t>
                      </a:r>
                      <a:endParaRPr lang="en-GB" sz="1100">
                        <a:effectLst/>
                      </a:endParaRPr>
                    </a:p>
                    <a:p>
                      <a:r>
                        <a:rPr lang="en-US" sz="1100">
                          <a:effectLst/>
                        </a:rPr>
                        <a:t> </a:t>
                      </a:r>
                      <a:endParaRPr lang="en-GB" sz="1100">
                        <a:effectLst/>
                      </a:endParaRPr>
                    </a:p>
                    <a:p>
                      <a:r>
                        <a:rPr lang="en-US" sz="1100">
                          <a:effectLst/>
                        </a:rPr>
                        <a:t> </a:t>
                      </a:r>
                      <a:endParaRPr lang="en-GB" sz="1100">
                        <a:effectLst/>
                      </a:endParaRPr>
                    </a:p>
                    <a:p>
                      <a:r>
                        <a:rPr lang="en-US" sz="1100">
                          <a:effectLst/>
                        </a:rPr>
                        <a:t> </a:t>
                      </a:r>
                      <a:endParaRPr lang="en-GB" sz="1100">
                        <a:effectLst/>
                      </a:endParaRPr>
                    </a:p>
                    <a:p>
                      <a:r>
                        <a:rPr lang="en-US" sz="1100">
                          <a:effectLst/>
                        </a:rPr>
                        <a:t> </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100">
                          <a:effectLst/>
                        </a:rPr>
                        <a:t>2</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Multimedia: Past and Present</a:t>
                      </a:r>
                      <a:endParaRPr lang="en-GB" sz="1100">
                        <a:effectLst/>
                      </a:endParaRPr>
                    </a:p>
                    <a:p>
                      <a:r>
                        <a:rPr lang="en-US" sz="1100">
                          <a:effectLst/>
                        </a:rPr>
                        <a:t>Describe the history and evolution of multimedia.</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Lecture with multimedia aids, Interactive discussion</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Midterm Quiz #1, Assessment of historical knowledge</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effectLst/>
                        </a:rPr>
                        <a:t>CLO1</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819442"/>
                  </a:ext>
                </a:extLst>
              </a:tr>
              <a:tr h="1077304">
                <a:tc vMerge="1">
                  <a:txBody>
                    <a:bodyPr/>
                    <a:lstStyle/>
                    <a:p>
                      <a:endParaRPr lang="en-GB"/>
                    </a:p>
                  </a:txBody>
                  <a:tcPr/>
                </a:tc>
                <a:tc vMerge="1">
                  <a:txBody>
                    <a:bodyPr/>
                    <a:lstStyle/>
                    <a:p>
                      <a:endParaRPr lang="en-GB"/>
                    </a:p>
                  </a:txBody>
                  <a:tcPr/>
                </a:tc>
                <a:tc>
                  <a:txBody>
                    <a:bodyPr/>
                    <a:lstStyle/>
                    <a:p>
                      <a:r>
                        <a:rPr lang="en-US" sz="1100">
                          <a:effectLst/>
                        </a:rPr>
                        <a:t>Multimedia Software Tools: A Quick Scan</a:t>
                      </a:r>
                      <a:endParaRPr lang="en-GB" sz="1100">
                        <a:effectLst/>
                      </a:endParaRPr>
                    </a:p>
                    <a:p>
                      <a:r>
                        <a:rPr lang="en-US" sz="1100">
                          <a:effectLst/>
                        </a:rPr>
                        <a:t>Identify and use various multimedia software tools.</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effectLst/>
                        </a:rPr>
                        <a:t>Lecture, Group discussion, Practical exercises</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effectLst/>
                        </a:rPr>
                        <a:t>Midterm Quiz #1, Practical assessment</a:t>
                      </a:r>
                      <a:endParaRPr lang="en-GB"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rPr>
                        <a:t>CLO1</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37359"/>
                  </a:ext>
                </a:extLst>
              </a:tr>
            </a:tbl>
          </a:graphicData>
        </a:graphic>
      </p:graphicFrame>
      <p:sp>
        <p:nvSpPr>
          <p:cNvPr id="3" name="Footer Placeholder 2">
            <a:extLst>
              <a:ext uri="{FF2B5EF4-FFF2-40B4-BE49-F238E27FC236}">
                <a16:creationId xmlns:a16="http://schemas.microsoft.com/office/drawing/2014/main" id="{569A1ED9-B268-40FE-8CF0-F5F0B7FDFD8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711362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49379" y="2528887"/>
            <a:ext cx="239315" cy="3021806"/>
          </a:xfrm>
          <a:prstGeom prst="rect">
            <a:avLst/>
          </a:prstGeom>
        </p:spPr>
      </p:pic>
      <p:pic>
        <p:nvPicPr>
          <p:cNvPr id="3" name="object 3"/>
          <p:cNvPicPr/>
          <p:nvPr/>
        </p:nvPicPr>
        <p:blipFill>
          <a:blip r:embed="rId3" cstate="print"/>
          <a:stretch>
            <a:fillRect/>
          </a:stretch>
        </p:blipFill>
        <p:spPr>
          <a:xfrm>
            <a:off x="4938713" y="2164557"/>
            <a:ext cx="2986087" cy="3378993"/>
          </a:xfrm>
          <a:prstGeom prst="rect">
            <a:avLst/>
          </a:prstGeom>
        </p:spPr>
      </p:pic>
      <p:sp>
        <p:nvSpPr>
          <p:cNvPr id="4" name="object 4"/>
          <p:cNvSpPr/>
          <p:nvPr/>
        </p:nvSpPr>
        <p:spPr>
          <a:xfrm>
            <a:off x="6215062" y="721816"/>
            <a:ext cx="154940" cy="0"/>
          </a:xfrm>
          <a:custGeom>
            <a:avLst/>
            <a:gdLst/>
            <a:ahLst/>
            <a:cxnLst/>
            <a:rect l="l" t="t" r="r" b="b"/>
            <a:pathLst>
              <a:path w="154939">
                <a:moveTo>
                  <a:pt x="0" y="0"/>
                </a:moveTo>
                <a:lnTo>
                  <a:pt x="154781" y="0"/>
                </a:lnTo>
              </a:path>
            </a:pathLst>
          </a:custGeom>
          <a:ln w="8929">
            <a:solidFill>
              <a:srgbClr val="542B1F"/>
            </a:solidFill>
          </a:ln>
        </p:spPr>
        <p:txBody>
          <a:bodyPr wrap="square" lIns="0" tIns="0" rIns="0" bIns="0" rtlCol="0"/>
          <a:lstStyle/>
          <a:p>
            <a:endParaRPr/>
          </a:p>
        </p:txBody>
      </p:sp>
      <p:grpSp>
        <p:nvGrpSpPr>
          <p:cNvPr id="5" name="object 5"/>
          <p:cNvGrpSpPr/>
          <p:nvPr/>
        </p:nvGrpSpPr>
        <p:grpSpPr>
          <a:xfrm>
            <a:off x="6215062" y="556616"/>
            <a:ext cx="154940" cy="170180"/>
            <a:chOff x="4691062" y="556616"/>
            <a:chExt cx="154940" cy="170180"/>
          </a:xfrm>
        </p:grpSpPr>
        <p:sp>
          <p:nvSpPr>
            <p:cNvPr id="6" name="object 6"/>
            <p:cNvSpPr/>
            <p:nvPr/>
          </p:nvSpPr>
          <p:spPr>
            <a:xfrm>
              <a:off x="4691062" y="556616"/>
              <a:ext cx="154940" cy="170180"/>
            </a:xfrm>
            <a:custGeom>
              <a:avLst/>
              <a:gdLst/>
              <a:ahLst/>
              <a:cxnLst/>
              <a:rect l="l" t="t" r="r" b="b"/>
              <a:pathLst>
                <a:path w="154939" h="170179">
                  <a:moveTo>
                    <a:pt x="0" y="4464"/>
                  </a:moveTo>
                  <a:lnTo>
                    <a:pt x="154781" y="4464"/>
                  </a:lnTo>
                </a:path>
                <a:path w="154939" h="170179">
                  <a:moveTo>
                    <a:pt x="4464" y="169664"/>
                  </a:moveTo>
                  <a:lnTo>
                    <a:pt x="4464" y="0"/>
                  </a:lnTo>
                </a:path>
              </a:pathLst>
            </a:custGeom>
            <a:ln w="8929">
              <a:solidFill>
                <a:srgbClr val="542B1F"/>
              </a:solidFill>
            </a:ln>
          </p:spPr>
          <p:txBody>
            <a:bodyPr wrap="square" lIns="0" tIns="0" rIns="0" bIns="0" rtlCol="0"/>
            <a:lstStyle/>
            <a:p>
              <a:endParaRPr/>
            </a:p>
          </p:txBody>
        </p:sp>
        <p:sp>
          <p:nvSpPr>
            <p:cNvPr id="7" name="object 7"/>
            <p:cNvSpPr/>
            <p:nvPr/>
          </p:nvSpPr>
          <p:spPr>
            <a:xfrm>
              <a:off x="4841379" y="556616"/>
              <a:ext cx="0" cy="170180"/>
            </a:xfrm>
            <a:custGeom>
              <a:avLst/>
              <a:gdLst/>
              <a:ahLst/>
              <a:cxnLst/>
              <a:rect l="l" t="t" r="r" b="b"/>
              <a:pathLst>
                <a:path h="170179">
                  <a:moveTo>
                    <a:pt x="0" y="169664"/>
                  </a:moveTo>
                  <a:lnTo>
                    <a:pt x="0" y="0"/>
                  </a:lnTo>
                </a:path>
              </a:pathLst>
            </a:custGeom>
            <a:ln w="8929">
              <a:solidFill>
                <a:srgbClr val="542B1F"/>
              </a:solidFill>
            </a:ln>
          </p:spPr>
          <p:txBody>
            <a:bodyPr wrap="square" lIns="0" tIns="0" rIns="0" bIns="0" rtlCol="0"/>
            <a:lstStyle/>
            <a:p>
              <a:endParaRPr/>
            </a:p>
          </p:txBody>
        </p:sp>
      </p:grpSp>
      <p:sp>
        <p:nvSpPr>
          <p:cNvPr id="8" name="object 8"/>
          <p:cNvSpPr txBox="1"/>
          <p:nvPr/>
        </p:nvSpPr>
        <p:spPr>
          <a:xfrm>
            <a:off x="3038081" y="298052"/>
            <a:ext cx="4508500" cy="561340"/>
          </a:xfrm>
          <a:prstGeom prst="rect">
            <a:avLst/>
          </a:prstGeom>
        </p:spPr>
        <p:txBody>
          <a:bodyPr vert="horz" wrap="square" lIns="0" tIns="14604" rIns="0" bIns="0" rtlCol="0">
            <a:spAutoFit/>
          </a:bodyPr>
          <a:lstStyle/>
          <a:p>
            <a:pPr marL="12700">
              <a:spcBef>
                <a:spcPts val="114"/>
              </a:spcBef>
              <a:tabLst>
                <a:tab pos="1921510" algn="l"/>
                <a:tab pos="3160395" algn="l"/>
              </a:tabLst>
            </a:pPr>
            <a:r>
              <a:rPr sz="3500" spc="-10" dirty="0">
                <a:solidFill>
                  <a:srgbClr val="572315"/>
                </a:solidFill>
                <a:latin typeface="Calibri"/>
                <a:cs typeface="Calibri"/>
              </a:rPr>
              <a:t>Grayscale</a:t>
            </a:r>
            <a:r>
              <a:rPr sz="3500" dirty="0">
                <a:solidFill>
                  <a:srgbClr val="572315"/>
                </a:solidFill>
                <a:latin typeface="Calibri"/>
                <a:cs typeface="Calibri"/>
              </a:rPr>
              <a:t>	</a:t>
            </a:r>
            <a:r>
              <a:rPr sz="3500" spc="-10" dirty="0">
                <a:solidFill>
                  <a:srgbClr val="52231A"/>
                </a:solidFill>
                <a:latin typeface="Calibri"/>
                <a:cs typeface="Calibri"/>
              </a:rPr>
              <a:t>image</a:t>
            </a:r>
            <a:r>
              <a:rPr sz="3500" dirty="0">
                <a:solidFill>
                  <a:srgbClr val="52231A"/>
                </a:solidFill>
                <a:latin typeface="Calibri"/>
                <a:cs typeface="Calibri"/>
              </a:rPr>
              <a:t>	</a:t>
            </a:r>
            <a:r>
              <a:rPr sz="3500" spc="-150" dirty="0">
                <a:solidFill>
                  <a:srgbClr val="4B1A16"/>
                </a:solidFill>
                <a:latin typeface="Calibri"/>
                <a:cs typeface="Calibri"/>
              </a:rPr>
              <a:t>-</a:t>
            </a:r>
            <a:r>
              <a:rPr sz="3500" spc="-20" dirty="0">
                <a:solidFill>
                  <a:srgbClr val="4B1A16"/>
                </a:solidFill>
                <a:latin typeface="Calibri"/>
                <a:cs typeface="Calibri"/>
              </a:rPr>
              <a:t>If</a:t>
            </a:r>
            <a:r>
              <a:rPr sz="3500" spc="-170" dirty="0">
                <a:solidFill>
                  <a:srgbClr val="4B1A16"/>
                </a:solidFill>
                <a:latin typeface="Calibri"/>
                <a:cs typeface="Calibri"/>
              </a:rPr>
              <a:t> </a:t>
            </a:r>
            <a:r>
              <a:rPr sz="3500" spc="45" dirty="0">
                <a:solidFill>
                  <a:srgbClr val="562318"/>
                </a:solidFill>
                <a:latin typeface="Calibri"/>
                <a:cs typeface="Calibri"/>
              </a:rPr>
              <a:t>Lena</a:t>
            </a:r>
            <a:endParaRPr sz="3500">
              <a:latin typeface="Calibri"/>
              <a:cs typeface="Calibri"/>
            </a:endParaRPr>
          </a:p>
        </p:txBody>
      </p:sp>
      <p:sp>
        <p:nvSpPr>
          <p:cNvPr id="9" name="object 9"/>
          <p:cNvSpPr txBox="1"/>
          <p:nvPr/>
        </p:nvSpPr>
        <p:spPr>
          <a:xfrm>
            <a:off x="3048830" y="1159916"/>
            <a:ext cx="5317490" cy="316230"/>
          </a:xfrm>
          <a:prstGeom prst="rect">
            <a:avLst/>
          </a:prstGeom>
        </p:spPr>
        <p:txBody>
          <a:bodyPr vert="horz" wrap="square" lIns="0" tIns="13335" rIns="0" bIns="0" rtlCol="0">
            <a:spAutoFit/>
          </a:bodyPr>
          <a:lstStyle/>
          <a:p>
            <a:pPr marL="12700">
              <a:spcBef>
                <a:spcPts val="105"/>
              </a:spcBef>
            </a:pPr>
            <a:r>
              <a:rPr sz="1900" dirty="0">
                <a:latin typeface="Arial MT"/>
                <a:cs typeface="Arial MT"/>
              </a:rPr>
              <a:t>640•480</a:t>
            </a:r>
            <a:r>
              <a:rPr sz="1900" spc="-110" dirty="0">
                <a:latin typeface="Arial MT"/>
                <a:cs typeface="Arial MT"/>
              </a:rPr>
              <a:t> </a:t>
            </a:r>
            <a:r>
              <a:rPr sz="1900" spc="-60" dirty="0">
                <a:latin typeface="Arial MT"/>
                <a:cs typeface="Arial MT"/>
              </a:rPr>
              <a:t>grayscale</a:t>
            </a:r>
            <a:r>
              <a:rPr sz="1900" spc="-10" dirty="0">
                <a:latin typeface="Arial MT"/>
                <a:cs typeface="Arial MT"/>
              </a:rPr>
              <a:t> </a:t>
            </a:r>
            <a:r>
              <a:rPr sz="1900" spc="-70" dirty="0">
                <a:latin typeface="Arial MT"/>
                <a:cs typeface="Arial MT"/>
              </a:rPr>
              <a:t>image</a:t>
            </a:r>
            <a:r>
              <a:rPr sz="1900" spc="-60" dirty="0">
                <a:latin typeface="Arial MT"/>
                <a:cs typeface="Arial MT"/>
              </a:rPr>
              <a:t> </a:t>
            </a:r>
            <a:r>
              <a:rPr sz="1900" spc="-65" dirty="0">
                <a:latin typeface="Arial MT"/>
                <a:cs typeface="Arial MT"/>
              </a:rPr>
              <a:t>requires </a:t>
            </a:r>
            <a:r>
              <a:rPr sz="1900" spc="-60" dirty="0">
                <a:latin typeface="Arial MT"/>
                <a:cs typeface="Arial MT"/>
              </a:rPr>
              <a:t>300kB</a:t>
            </a:r>
            <a:r>
              <a:rPr sz="1900" spc="-70" dirty="0">
                <a:latin typeface="Arial MT"/>
                <a:cs typeface="Arial MT"/>
              </a:rPr>
              <a:t> </a:t>
            </a:r>
            <a:r>
              <a:rPr sz="1900" dirty="0">
                <a:latin typeface="Arial MT"/>
                <a:cs typeface="Arial MT"/>
              </a:rPr>
              <a:t>of</a:t>
            </a:r>
            <a:r>
              <a:rPr sz="1900" spc="-55" dirty="0">
                <a:latin typeface="Arial MT"/>
                <a:cs typeface="Arial MT"/>
              </a:rPr>
              <a:t> </a:t>
            </a:r>
            <a:r>
              <a:rPr sz="1900" spc="-10" dirty="0">
                <a:latin typeface="Arial MT"/>
                <a:cs typeface="Arial MT"/>
              </a:rPr>
              <a:t>storage</a:t>
            </a:r>
            <a:endParaRPr sz="1900">
              <a:latin typeface="Arial MT"/>
              <a:cs typeface="Arial MT"/>
            </a:endParaRPr>
          </a:p>
        </p:txBody>
      </p:sp>
      <p:sp>
        <p:nvSpPr>
          <p:cNvPr id="11" name="Footer Placeholder 10">
            <a:extLst>
              <a:ext uri="{FF2B5EF4-FFF2-40B4-BE49-F238E27FC236}">
                <a16:creationId xmlns:a16="http://schemas.microsoft.com/office/drawing/2014/main" id="{FFFFB75E-16C7-4839-B38D-08D5B5E09BA4}"/>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8439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922" y="297111"/>
            <a:ext cx="5559425" cy="554355"/>
          </a:xfrm>
          <a:prstGeom prst="rect">
            <a:avLst/>
          </a:prstGeom>
        </p:spPr>
        <p:txBody>
          <a:bodyPr vert="horz" wrap="square" lIns="0" tIns="14604" rIns="0" bIns="0" rtlCol="0" anchor="ctr">
            <a:spAutoFit/>
          </a:bodyPr>
          <a:lstStyle/>
          <a:p>
            <a:pPr marL="12700">
              <a:lnSpc>
                <a:spcPct val="100000"/>
              </a:lnSpc>
              <a:spcBef>
                <a:spcPts val="114"/>
              </a:spcBef>
              <a:tabLst>
                <a:tab pos="1831339" algn="l"/>
              </a:tabLst>
            </a:pPr>
            <a:r>
              <a:rPr sz="3450" spc="-35" dirty="0">
                <a:solidFill>
                  <a:srgbClr val="54210F"/>
                </a:solidFill>
                <a:latin typeface="Calibri"/>
                <a:cs typeface="Calibri"/>
              </a:rPr>
              <a:t>3.</a:t>
            </a:r>
            <a:r>
              <a:rPr sz="3450" spc="-310" dirty="0">
                <a:solidFill>
                  <a:srgbClr val="54210F"/>
                </a:solidFill>
                <a:latin typeface="Calibri"/>
                <a:cs typeface="Calibri"/>
              </a:rPr>
              <a:t> </a:t>
            </a:r>
            <a:r>
              <a:rPr sz="3450" spc="-25" dirty="0">
                <a:solidFill>
                  <a:srgbClr val="541F13"/>
                </a:solidFill>
                <a:latin typeface="Calibri"/>
                <a:cs typeface="Calibri"/>
              </a:rPr>
              <a:t>i.4</a:t>
            </a:r>
            <a:r>
              <a:rPr sz="3450" dirty="0">
                <a:solidFill>
                  <a:srgbClr val="541F13"/>
                </a:solidFill>
                <a:latin typeface="Calibri"/>
                <a:cs typeface="Calibri"/>
              </a:rPr>
              <a:t>	</a:t>
            </a:r>
            <a:r>
              <a:rPr sz="3450" spc="70" dirty="0">
                <a:solidFill>
                  <a:srgbClr val="542113"/>
                </a:solidFill>
                <a:latin typeface="Calibri"/>
                <a:cs typeface="Calibri"/>
              </a:rPr>
              <a:t>24-</a:t>
            </a:r>
            <a:r>
              <a:rPr sz="3450" spc="60" dirty="0">
                <a:solidFill>
                  <a:srgbClr val="542113"/>
                </a:solidFill>
                <a:latin typeface="Calibri"/>
                <a:cs typeface="Calibri"/>
              </a:rPr>
              <a:t>Bit</a:t>
            </a:r>
            <a:r>
              <a:rPr sz="3450" spc="200" dirty="0">
                <a:solidFill>
                  <a:srgbClr val="542113"/>
                </a:solidFill>
                <a:latin typeface="Calibri"/>
                <a:cs typeface="Calibri"/>
              </a:rPr>
              <a:t> </a:t>
            </a:r>
            <a:r>
              <a:rPr sz="3450" spc="235" dirty="0">
                <a:solidFill>
                  <a:srgbClr val="502111"/>
                </a:solidFill>
                <a:latin typeface="Calibri"/>
                <a:cs typeface="Calibri"/>
              </a:rPr>
              <a:t>Color</a:t>
            </a:r>
            <a:r>
              <a:rPr sz="3450" spc="240" dirty="0">
                <a:solidFill>
                  <a:srgbClr val="502111"/>
                </a:solidFill>
                <a:latin typeface="Calibri"/>
                <a:cs typeface="Calibri"/>
              </a:rPr>
              <a:t> </a:t>
            </a:r>
            <a:r>
              <a:rPr sz="3450" spc="-10" dirty="0">
                <a:solidFill>
                  <a:srgbClr val="59231C"/>
                </a:solidFill>
                <a:latin typeface="Calibri"/>
                <a:cs typeface="Calibri"/>
              </a:rPr>
              <a:t>Images</a:t>
            </a:r>
            <a:endParaRPr sz="3450">
              <a:latin typeface="Calibri"/>
              <a:cs typeface="Calibri"/>
            </a:endParaRPr>
          </a:p>
        </p:txBody>
      </p:sp>
      <p:sp>
        <p:nvSpPr>
          <p:cNvPr id="3" name="object 3"/>
          <p:cNvSpPr txBox="1"/>
          <p:nvPr/>
        </p:nvSpPr>
        <p:spPr>
          <a:xfrm>
            <a:off x="2748279" y="1081433"/>
            <a:ext cx="7602855" cy="4433570"/>
          </a:xfrm>
          <a:prstGeom prst="rect">
            <a:avLst/>
          </a:prstGeom>
        </p:spPr>
        <p:txBody>
          <a:bodyPr vert="horz" wrap="square" lIns="0" tIns="12700" rIns="0" bIns="0" rtlCol="0">
            <a:spAutoFit/>
          </a:bodyPr>
          <a:lstStyle/>
          <a:p>
            <a:pPr marL="296545" marR="217804" indent="-284480">
              <a:lnSpc>
                <a:spcPct val="105000"/>
              </a:lnSpc>
              <a:spcBef>
                <a:spcPts val="100"/>
              </a:spcBef>
              <a:buClr>
                <a:srgbClr val="3B8EA3"/>
              </a:buClr>
              <a:buChar char="•"/>
              <a:tabLst>
                <a:tab pos="296545" algn="l"/>
              </a:tabLst>
            </a:pPr>
            <a:r>
              <a:rPr sz="2300" dirty="0">
                <a:latin typeface="Calibri"/>
                <a:cs typeface="Calibri"/>
              </a:rPr>
              <a:t>In</a:t>
            </a:r>
            <a:r>
              <a:rPr sz="2300" spc="90" dirty="0">
                <a:latin typeface="Calibri"/>
                <a:cs typeface="Calibri"/>
              </a:rPr>
              <a:t> </a:t>
            </a:r>
            <a:r>
              <a:rPr sz="2300" spc="95" dirty="0">
                <a:latin typeface="Calibri"/>
                <a:cs typeface="Calibri"/>
              </a:rPr>
              <a:t>a</a:t>
            </a:r>
            <a:r>
              <a:rPr sz="2300" spc="-15" dirty="0">
                <a:latin typeface="Calibri"/>
                <a:cs typeface="Calibri"/>
              </a:rPr>
              <a:t> </a:t>
            </a:r>
            <a:r>
              <a:rPr sz="2300" spc="70" dirty="0">
                <a:latin typeface="Calibri"/>
                <a:cs typeface="Calibri"/>
              </a:rPr>
              <a:t>color</a:t>
            </a:r>
            <a:r>
              <a:rPr sz="2300" spc="160" dirty="0">
                <a:latin typeface="Calibri"/>
                <a:cs typeface="Calibri"/>
              </a:rPr>
              <a:t> </a:t>
            </a:r>
            <a:r>
              <a:rPr sz="2300" dirty="0">
                <a:latin typeface="Calibri"/>
                <a:cs typeface="Calibri"/>
              </a:rPr>
              <a:t>24-bit</a:t>
            </a:r>
            <a:r>
              <a:rPr sz="2300" spc="155" dirty="0">
                <a:latin typeface="Calibri"/>
                <a:cs typeface="Calibri"/>
              </a:rPr>
              <a:t> </a:t>
            </a:r>
            <a:r>
              <a:rPr sz="2300" spc="-35" dirty="0">
                <a:latin typeface="Calibri"/>
                <a:cs typeface="Calibri"/>
              </a:rPr>
              <a:t>image,</a:t>
            </a:r>
            <a:r>
              <a:rPr sz="2300" spc="-20" dirty="0">
                <a:latin typeface="Calibri"/>
                <a:cs typeface="Calibri"/>
              </a:rPr>
              <a:t> </a:t>
            </a:r>
            <a:r>
              <a:rPr sz="2300" dirty="0">
                <a:latin typeface="Calibri"/>
                <a:cs typeface="Calibri"/>
              </a:rPr>
              <a:t>each</a:t>
            </a:r>
            <a:r>
              <a:rPr sz="2300" spc="185" dirty="0">
                <a:latin typeface="Calibri"/>
                <a:cs typeface="Calibri"/>
              </a:rPr>
              <a:t> </a:t>
            </a:r>
            <a:r>
              <a:rPr sz="2300" dirty="0">
                <a:latin typeface="Calibri"/>
                <a:cs typeface="Calibri"/>
              </a:rPr>
              <a:t>pixel</a:t>
            </a:r>
            <a:r>
              <a:rPr sz="2300" spc="175" dirty="0">
                <a:latin typeface="Calibri"/>
                <a:cs typeface="Calibri"/>
              </a:rPr>
              <a:t> </a:t>
            </a:r>
            <a:r>
              <a:rPr sz="2300" dirty="0">
                <a:latin typeface="Calibri"/>
                <a:cs typeface="Calibri"/>
              </a:rPr>
              <a:t>is</a:t>
            </a:r>
            <a:r>
              <a:rPr sz="2300" spc="140" dirty="0">
                <a:latin typeface="Calibri"/>
                <a:cs typeface="Calibri"/>
              </a:rPr>
              <a:t> </a:t>
            </a:r>
            <a:r>
              <a:rPr sz="2300" dirty="0">
                <a:latin typeface="Calibri"/>
                <a:cs typeface="Calibri"/>
              </a:rPr>
              <a:t>represented</a:t>
            </a:r>
            <a:r>
              <a:rPr sz="2300" spc="295" dirty="0">
                <a:latin typeface="Calibri"/>
                <a:cs typeface="Calibri"/>
              </a:rPr>
              <a:t> </a:t>
            </a:r>
            <a:r>
              <a:rPr sz="2300" dirty="0">
                <a:latin typeface="Calibri"/>
                <a:cs typeface="Calibri"/>
              </a:rPr>
              <a:t>by</a:t>
            </a:r>
            <a:r>
              <a:rPr sz="2300" spc="135" dirty="0">
                <a:latin typeface="Calibri"/>
                <a:cs typeface="Calibri"/>
              </a:rPr>
              <a:t> </a:t>
            </a:r>
            <a:r>
              <a:rPr sz="2300" spc="-10" dirty="0">
                <a:latin typeface="Calibri"/>
                <a:cs typeface="Calibri"/>
              </a:rPr>
              <a:t>three bytes,</a:t>
            </a:r>
            <a:r>
              <a:rPr sz="2300" spc="-125" dirty="0">
                <a:latin typeface="Calibri"/>
                <a:cs typeface="Calibri"/>
              </a:rPr>
              <a:t> </a:t>
            </a:r>
            <a:r>
              <a:rPr sz="2300" dirty="0">
                <a:latin typeface="Calibri"/>
                <a:cs typeface="Calibri"/>
              </a:rPr>
              <a:t>usually</a:t>
            </a:r>
            <a:r>
              <a:rPr sz="2300" spc="15" dirty="0">
                <a:latin typeface="Calibri"/>
                <a:cs typeface="Calibri"/>
              </a:rPr>
              <a:t> </a:t>
            </a:r>
            <a:r>
              <a:rPr sz="2300" dirty="0">
                <a:latin typeface="Calibri"/>
                <a:cs typeface="Calibri"/>
              </a:rPr>
              <a:t>representing</a:t>
            </a:r>
            <a:r>
              <a:rPr sz="2300" spc="180" dirty="0">
                <a:latin typeface="Calibri"/>
                <a:cs typeface="Calibri"/>
              </a:rPr>
              <a:t> </a:t>
            </a:r>
            <a:r>
              <a:rPr sz="2300" spc="120" dirty="0">
                <a:latin typeface="Calibri"/>
                <a:cs typeface="Calibri"/>
              </a:rPr>
              <a:t>RGB.</a:t>
            </a:r>
            <a:endParaRPr sz="2300">
              <a:latin typeface="Calibri"/>
              <a:cs typeface="Calibri"/>
            </a:endParaRPr>
          </a:p>
          <a:p>
            <a:pPr>
              <a:spcBef>
                <a:spcPts val="1230"/>
              </a:spcBef>
              <a:buFont typeface="Calibri"/>
              <a:buChar char="•"/>
            </a:pPr>
            <a:endParaRPr sz="2300">
              <a:latin typeface="Calibri"/>
              <a:cs typeface="Calibri"/>
            </a:endParaRPr>
          </a:p>
          <a:p>
            <a:pPr marL="298450" marR="5080" indent="-286385">
              <a:lnSpc>
                <a:spcPct val="105400"/>
              </a:lnSpc>
              <a:buChar char="•"/>
              <a:tabLst>
                <a:tab pos="298450" algn="l"/>
                <a:tab pos="300990" algn="l"/>
              </a:tabLst>
            </a:pPr>
            <a:r>
              <a:rPr sz="2300" dirty="0">
                <a:solidFill>
                  <a:srgbClr val="3890A3"/>
                </a:solidFill>
                <a:latin typeface="Calibri"/>
                <a:cs typeface="Calibri"/>
              </a:rPr>
              <a:t>	</a:t>
            </a:r>
            <a:r>
              <a:rPr sz="2300" dirty="0">
                <a:latin typeface="Calibri"/>
                <a:cs typeface="Calibri"/>
              </a:rPr>
              <a:t>Since</a:t>
            </a:r>
            <a:r>
              <a:rPr sz="2300" spc="150" dirty="0">
                <a:latin typeface="Calibri"/>
                <a:cs typeface="Calibri"/>
              </a:rPr>
              <a:t> </a:t>
            </a:r>
            <a:r>
              <a:rPr sz="2300" dirty="0">
                <a:latin typeface="Calibri"/>
                <a:cs typeface="Calibri"/>
              </a:rPr>
              <a:t>each</a:t>
            </a:r>
            <a:r>
              <a:rPr sz="2300" spc="165" dirty="0">
                <a:latin typeface="Calibri"/>
                <a:cs typeface="Calibri"/>
              </a:rPr>
              <a:t> </a:t>
            </a:r>
            <a:r>
              <a:rPr sz="2300" dirty="0">
                <a:latin typeface="Calibri"/>
                <a:cs typeface="Calibri"/>
              </a:rPr>
              <a:t>value</a:t>
            </a:r>
            <a:r>
              <a:rPr sz="2300" spc="135" dirty="0">
                <a:latin typeface="Calibri"/>
                <a:cs typeface="Calibri"/>
              </a:rPr>
              <a:t> </a:t>
            </a:r>
            <a:r>
              <a:rPr sz="2300" dirty="0">
                <a:latin typeface="Calibri"/>
                <a:cs typeface="Calibri"/>
              </a:rPr>
              <a:t>is</a:t>
            </a:r>
            <a:r>
              <a:rPr sz="2300" spc="105" dirty="0">
                <a:latin typeface="Calibri"/>
                <a:cs typeface="Calibri"/>
              </a:rPr>
              <a:t> </a:t>
            </a:r>
            <a:r>
              <a:rPr sz="2300" dirty="0">
                <a:latin typeface="Calibri"/>
                <a:cs typeface="Calibri"/>
              </a:rPr>
              <a:t>in</a:t>
            </a:r>
            <a:r>
              <a:rPr sz="2300" spc="100" dirty="0">
                <a:latin typeface="Calibri"/>
                <a:cs typeface="Calibri"/>
              </a:rPr>
              <a:t> </a:t>
            </a:r>
            <a:r>
              <a:rPr sz="2300" dirty="0">
                <a:latin typeface="Calibri"/>
                <a:cs typeface="Calibri"/>
              </a:rPr>
              <a:t>the</a:t>
            </a:r>
            <a:r>
              <a:rPr sz="2300" spc="85" dirty="0">
                <a:latin typeface="Calibri"/>
                <a:cs typeface="Calibri"/>
              </a:rPr>
              <a:t> </a:t>
            </a:r>
            <a:r>
              <a:rPr sz="2300" dirty="0">
                <a:latin typeface="Calibri"/>
                <a:cs typeface="Calibri"/>
              </a:rPr>
              <a:t>range</a:t>
            </a:r>
            <a:r>
              <a:rPr sz="2300" spc="120" dirty="0">
                <a:latin typeface="Calibri"/>
                <a:cs typeface="Calibri"/>
              </a:rPr>
              <a:t> </a:t>
            </a:r>
            <a:r>
              <a:rPr sz="2300" spc="-225" dirty="0">
                <a:latin typeface="Calibri"/>
                <a:cs typeface="Calibri"/>
              </a:rPr>
              <a:t>0—</a:t>
            </a:r>
            <a:r>
              <a:rPr sz="2300" spc="-130" dirty="0">
                <a:latin typeface="Calibri"/>
                <a:cs typeface="Calibri"/>
              </a:rPr>
              <a:t>255,</a:t>
            </a:r>
            <a:r>
              <a:rPr sz="2300" spc="-5" dirty="0">
                <a:latin typeface="Calibri"/>
                <a:cs typeface="Calibri"/>
              </a:rPr>
              <a:t> </a:t>
            </a:r>
            <a:r>
              <a:rPr sz="2300" dirty="0">
                <a:latin typeface="Calibri"/>
                <a:cs typeface="Calibri"/>
              </a:rPr>
              <a:t>this</a:t>
            </a:r>
            <a:r>
              <a:rPr sz="2300" spc="100" dirty="0">
                <a:latin typeface="Calibri"/>
                <a:cs typeface="Calibri"/>
              </a:rPr>
              <a:t> </a:t>
            </a:r>
            <a:r>
              <a:rPr sz="2300" dirty="0">
                <a:latin typeface="Calibri"/>
                <a:cs typeface="Calibri"/>
              </a:rPr>
              <a:t>format</a:t>
            </a:r>
            <a:r>
              <a:rPr sz="2300" spc="155" dirty="0">
                <a:latin typeface="Calibri"/>
                <a:cs typeface="Calibri"/>
              </a:rPr>
              <a:t> </a:t>
            </a:r>
            <a:r>
              <a:rPr sz="2300" spc="-10" dirty="0">
                <a:latin typeface="Calibri"/>
                <a:cs typeface="Calibri"/>
              </a:rPr>
              <a:t>supports </a:t>
            </a:r>
            <a:r>
              <a:rPr sz="2300" dirty="0">
                <a:latin typeface="Calibri"/>
                <a:cs typeface="Calibri"/>
              </a:rPr>
              <a:t>256^256^</a:t>
            </a:r>
            <a:r>
              <a:rPr sz="2300" spc="-215" dirty="0">
                <a:latin typeface="Calibri"/>
                <a:cs typeface="Calibri"/>
              </a:rPr>
              <a:t> </a:t>
            </a:r>
            <a:r>
              <a:rPr sz="2300" dirty="0">
                <a:latin typeface="Calibri"/>
                <a:cs typeface="Calibri"/>
              </a:rPr>
              <a:t>256,</a:t>
            </a:r>
            <a:r>
              <a:rPr sz="2300" spc="-65" dirty="0">
                <a:latin typeface="Calibri"/>
                <a:cs typeface="Calibri"/>
              </a:rPr>
              <a:t> </a:t>
            </a:r>
            <a:r>
              <a:rPr sz="2300" dirty="0">
                <a:latin typeface="Calibri"/>
                <a:cs typeface="Calibri"/>
              </a:rPr>
              <a:t>or</a:t>
            </a:r>
            <a:r>
              <a:rPr sz="2300" spc="434" dirty="0">
                <a:latin typeface="Calibri"/>
                <a:cs typeface="Calibri"/>
              </a:rPr>
              <a:t> </a:t>
            </a:r>
            <a:r>
              <a:rPr sz="2300" spc="65" dirty="0">
                <a:latin typeface="Calibri"/>
                <a:cs typeface="Calibri"/>
              </a:rPr>
              <a:t>a </a:t>
            </a:r>
            <a:r>
              <a:rPr sz="2300" dirty="0">
                <a:latin typeface="Calibri"/>
                <a:cs typeface="Calibri"/>
              </a:rPr>
              <a:t>total</a:t>
            </a:r>
            <a:r>
              <a:rPr sz="2300" spc="254" dirty="0">
                <a:latin typeface="Calibri"/>
                <a:cs typeface="Calibri"/>
              </a:rPr>
              <a:t> </a:t>
            </a:r>
            <a:r>
              <a:rPr sz="2300" dirty="0">
                <a:latin typeface="Calibri"/>
                <a:cs typeface="Calibri"/>
              </a:rPr>
              <a:t>of</a:t>
            </a:r>
            <a:r>
              <a:rPr sz="2300" spc="415" dirty="0">
                <a:latin typeface="Calibri"/>
                <a:cs typeface="Calibri"/>
              </a:rPr>
              <a:t> </a:t>
            </a:r>
            <a:r>
              <a:rPr sz="2300" dirty="0">
                <a:latin typeface="Calibri"/>
                <a:cs typeface="Calibri"/>
              </a:rPr>
              <a:t>I</a:t>
            </a:r>
            <a:r>
              <a:rPr sz="2300" spc="-185" dirty="0">
                <a:latin typeface="Calibri"/>
                <a:cs typeface="Calibri"/>
              </a:rPr>
              <a:t> </a:t>
            </a:r>
            <a:r>
              <a:rPr sz="2300" spc="-10" dirty="0">
                <a:latin typeface="Calibri"/>
                <a:cs typeface="Calibri"/>
              </a:rPr>
              <a:t>6,777,216,</a:t>
            </a:r>
            <a:r>
              <a:rPr sz="2300" spc="20" dirty="0">
                <a:latin typeface="Calibri"/>
                <a:cs typeface="Calibri"/>
              </a:rPr>
              <a:t> </a:t>
            </a:r>
            <a:r>
              <a:rPr sz="2300" dirty="0">
                <a:latin typeface="Calibri"/>
                <a:cs typeface="Calibri"/>
              </a:rPr>
              <a:t>possible</a:t>
            </a:r>
            <a:r>
              <a:rPr sz="2300" spc="254" dirty="0">
                <a:latin typeface="Calibri"/>
                <a:cs typeface="Calibri"/>
              </a:rPr>
              <a:t> </a:t>
            </a:r>
            <a:r>
              <a:rPr sz="2300" spc="-10" dirty="0">
                <a:latin typeface="Calibri"/>
                <a:cs typeface="Calibri"/>
              </a:rPr>
              <a:t>combined </a:t>
            </a:r>
            <a:r>
              <a:rPr sz="2250" spc="65" dirty="0">
                <a:latin typeface="Calibri"/>
                <a:cs typeface="Calibri"/>
              </a:rPr>
              <a:t>colors;</a:t>
            </a:r>
            <a:r>
              <a:rPr sz="2250" spc="-65" dirty="0">
                <a:latin typeface="Calibri"/>
                <a:cs typeface="Calibri"/>
              </a:rPr>
              <a:t> </a:t>
            </a:r>
            <a:r>
              <a:rPr sz="2250" dirty="0">
                <a:latin typeface="Calibri"/>
                <a:cs typeface="Calibri"/>
              </a:rPr>
              <a:t>which</a:t>
            </a:r>
            <a:r>
              <a:rPr sz="2250" spc="360" dirty="0">
                <a:latin typeface="Calibri"/>
                <a:cs typeface="Calibri"/>
              </a:rPr>
              <a:t> </a:t>
            </a:r>
            <a:r>
              <a:rPr sz="2250" dirty="0">
                <a:latin typeface="Calibri"/>
                <a:cs typeface="Calibri"/>
              </a:rPr>
              <a:t>increases</a:t>
            </a:r>
            <a:r>
              <a:rPr sz="2250" spc="445" dirty="0">
                <a:latin typeface="Calibri"/>
                <a:cs typeface="Calibri"/>
              </a:rPr>
              <a:t> </a:t>
            </a:r>
            <a:r>
              <a:rPr sz="2250" dirty="0">
                <a:latin typeface="Calibri"/>
                <a:cs typeface="Calibri"/>
              </a:rPr>
              <a:t>storage</a:t>
            </a:r>
            <a:r>
              <a:rPr sz="2250" spc="355" dirty="0">
                <a:latin typeface="Calibri"/>
                <a:cs typeface="Calibri"/>
              </a:rPr>
              <a:t> </a:t>
            </a:r>
            <a:r>
              <a:rPr sz="2250" spc="-10" dirty="0">
                <a:latin typeface="Calibri"/>
                <a:cs typeface="Calibri"/>
              </a:rPr>
              <a:t>size.</a:t>
            </a:r>
            <a:endParaRPr sz="2250">
              <a:latin typeface="Calibri"/>
              <a:cs typeface="Calibri"/>
            </a:endParaRPr>
          </a:p>
          <a:p>
            <a:pPr>
              <a:spcBef>
                <a:spcPts val="1415"/>
              </a:spcBef>
              <a:buFont typeface="Calibri"/>
              <a:buChar char="•"/>
            </a:pPr>
            <a:endParaRPr sz="2300">
              <a:latin typeface="Calibri"/>
              <a:cs typeface="Calibri"/>
            </a:endParaRPr>
          </a:p>
          <a:p>
            <a:pPr marL="294640" indent="-281940">
              <a:buClr>
                <a:srgbClr val="3890A5"/>
              </a:buClr>
              <a:buChar char="•"/>
              <a:tabLst>
                <a:tab pos="294640" algn="l"/>
              </a:tabLst>
            </a:pPr>
            <a:r>
              <a:rPr sz="2300" spc="95" dirty="0">
                <a:latin typeface="Calibri"/>
                <a:cs typeface="Calibri"/>
              </a:rPr>
              <a:t>a</a:t>
            </a:r>
            <a:r>
              <a:rPr sz="2300" spc="5" dirty="0">
                <a:latin typeface="Calibri"/>
                <a:cs typeface="Calibri"/>
              </a:rPr>
              <a:t> </a:t>
            </a:r>
            <a:r>
              <a:rPr sz="2300" dirty="0">
                <a:latin typeface="Calibri"/>
                <a:cs typeface="Calibri"/>
              </a:rPr>
              <a:t>640</a:t>
            </a:r>
            <a:r>
              <a:rPr sz="2300" spc="305" dirty="0">
                <a:latin typeface="Calibri"/>
                <a:cs typeface="Calibri"/>
              </a:rPr>
              <a:t> </a:t>
            </a:r>
            <a:r>
              <a:rPr sz="2300" spc="65" dirty="0">
                <a:latin typeface="Calibri"/>
                <a:cs typeface="Calibri"/>
              </a:rPr>
              <a:t>^</a:t>
            </a:r>
            <a:r>
              <a:rPr sz="2300" spc="220" dirty="0">
                <a:latin typeface="Calibri"/>
                <a:cs typeface="Calibri"/>
              </a:rPr>
              <a:t> </a:t>
            </a:r>
            <a:r>
              <a:rPr sz="2300" dirty="0">
                <a:latin typeface="Calibri"/>
                <a:cs typeface="Calibri"/>
              </a:rPr>
              <a:t>480</a:t>
            </a:r>
            <a:r>
              <a:rPr sz="2300" spc="190" dirty="0">
                <a:latin typeface="Calibri"/>
                <a:cs typeface="Calibri"/>
              </a:rPr>
              <a:t> </a:t>
            </a:r>
            <a:r>
              <a:rPr sz="2300" dirty="0">
                <a:latin typeface="Calibri"/>
                <a:cs typeface="Calibri"/>
              </a:rPr>
              <a:t>24-bit</a:t>
            </a:r>
            <a:r>
              <a:rPr sz="2300" spc="165" dirty="0">
                <a:latin typeface="Calibri"/>
                <a:cs typeface="Calibri"/>
              </a:rPr>
              <a:t> </a:t>
            </a:r>
            <a:r>
              <a:rPr sz="2300" spc="70" dirty="0">
                <a:latin typeface="Calibri"/>
                <a:cs typeface="Calibri"/>
              </a:rPr>
              <a:t>color</a:t>
            </a:r>
            <a:r>
              <a:rPr sz="2300" spc="215" dirty="0">
                <a:latin typeface="Calibri"/>
                <a:cs typeface="Calibri"/>
              </a:rPr>
              <a:t> </a:t>
            </a:r>
            <a:r>
              <a:rPr sz="2300" spc="-10" dirty="0">
                <a:latin typeface="Calibri"/>
                <a:cs typeface="Calibri"/>
              </a:rPr>
              <a:t>image</a:t>
            </a:r>
            <a:r>
              <a:rPr sz="2300" spc="175" dirty="0">
                <a:latin typeface="Calibri"/>
                <a:cs typeface="Calibri"/>
              </a:rPr>
              <a:t> </a:t>
            </a:r>
            <a:r>
              <a:rPr sz="2300" dirty="0">
                <a:latin typeface="Calibri"/>
                <a:cs typeface="Calibri"/>
              </a:rPr>
              <a:t>would</a:t>
            </a:r>
            <a:r>
              <a:rPr sz="2300" spc="229" dirty="0">
                <a:latin typeface="Calibri"/>
                <a:cs typeface="Calibri"/>
              </a:rPr>
              <a:t> </a:t>
            </a:r>
            <a:r>
              <a:rPr sz="2300" dirty="0">
                <a:latin typeface="Calibri"/>
                <a:cs typeface="Calibri"/>
              </a:rPr>
              <a:t>require</a:t>
            </a:r>
            <a:r>
              <a:rPr sz="2300" spc="250" dirty="0">
                <a:latin typeface="Calibri"/>
                <a:cs typeface="Calibri"/>
              </a:rPr>
              <a:t> </a:t>
            </a:r>
            <a:r>
              <a:rPr sz="2300" dirty="0">
                <a:latin typeface="Calibri"/>
                <a:cs typeface="Calibri"/>
              </a:rPr>
              <a:t>921.6</a:t>
            </a:r>
            <a:r>
              <a:rPr sz="2300" spc="180" dirty="0">
                <a:latin typeface="Calibri"/>
                <a:cs typeface="Calibri"/>
              </a:rPr>
              <a:t> </a:t>
            </a:r>
            <a:r>
              <a:rPr sz="2300" dirty="0">
                <a:latin typeface="Calibri"/>
                <a:cs typeface="Calibri"/>
              </a:rPr>
              <a:t>kB</a:t>
            </a:r>
            <a:r>
              <a:rPr sz="2300" spc="355" dirty="0">
                <a:latin typeface="Calibri"/>
                <a:cs typeface="Calibri"/>
              </a:rPr>
              <a:t> </a:t>
            </a:r>
            <a:r>
              <a:rPr sz="2300" spc="-25" dirty="0">
                <a:latin typeface="Calibri"/>
                <a:cs typeface="Calibri"/>
              </a:rPr>
              <a:t>of</a:t>
            </a:r>
            <a:endParaRPr sz="2300">
              <a:latin typeface="Calibri"/>
              <a:cs typeface="Calibri"/>
            </a:endParaRPr>
          </a:p>
          <a:p>
            <a:pPr marL="299720">
              <a:spcBef>
                <a:spcPts val="160"/>
              </a:spcBef>
            </a:pPr>
            <a:r>
              <a:rPr sz="2250" dirty="0">
                <a:latin typeface="Calibri"/>
                <a:cs typeface="Calibri"/>
              </a:rPr>
              <a:t>storage.</a:t>
            </a:r>
            <a:r>
              <a:rPr sz="2250" spc="195" dirty="0">
                <a:latin typeface="Calibri"/>
                <a:cs typeface="Calibri"/>
              </a:rPr>
              <a:t> </a:t>
            </a:r>
            <a:r>
              <a:rPr sz="2250" dirty="0">
                <a:latin typeface="Calibri"/>
                <a:cs typeface="Calibri"/>
              </a:rPr>
              <a:t>(without</a:t>
            </a:r>
            <a:r>
              <a:rPr sz="2250" spc="375" dirty="0">
                <a:latin typeface="Calibri"/>
                <a:cs typeface="Calibri"/>
              </a:rPr>
              <a:t> </a:t>
            </a:r>
            <a:r>
              <a:rPr sz="2250" dirty="0">
                <a:latin typeface="Calibri"/>
                <a:cs typeface="Calibri"/>
              </a:rPr>
              <a:t>any</a:t>
            </a:r>
            <a:r>
              <a:rPr sz="2250" spc="370" dirty="0">
                <a:latin typeface="Calibri"/>
                <a:cs typeface="Calibri"/>
              </a:rPr>
              <a:t> </a:t>
            </a:r>
            <a:r>
              <a:rPr sz="2250" dirty="0">
                <a:latin typeface="Calibri"/>
                <a:cs typeface="Calibri"/>
              </a:rPr>
              <a:t>compression</a:t>
            </a:r>
            <a:r>
              <a:rPr sz="2250" spc="530" dirty="0">
                <a:latin typeface="Calibri"/>
                <a:cs typeface="Calibri"/>
              </a:rPr>
              <a:t> </a:t>
            </a:r>
            <a:r>
              <a:rPr sz="2250" spc="-10" dirty="0">
                <a:latin typeface="Calibri"/>
                <a:cs typeface="Calibri"/>
              </a:rPr>
              <a:t>applied)</a:t>
            </a:r>
            <a:endParaRPr sz="2250">
              <a:latin typeface="Calibri"/>
              <a:cs typeface="Calibri"/>
            </a:endParaRPr>
          </a:p>
          <a:p>
            <a:pPr marL="292735" marR="161925" indent="-280670">
              <a:lnSpc>
                <a:spcPct val="103899"/>
              </a:lnSpc>
              <a:spcBef>
                <a:spcPts val="630"/>
              </a:spcBef>
              <a:buChar char="•"/>
              <a:tabLst>
                <a:tab pos="292735" algn="l"/>
                <a:tab pos="300990" algn="l"/>
                <a:tab pos="3621404" algn="l"/>
              </a:tabLst>
            </a:pPr>
            <a:r>
              <a:rPr sz="2300" dirty="0">
                <a:solidFill>
                  <a:srgbClr val="388EA5"/>
                </a:solidFill>
                <a:latin typeface="Calibri"/>
                <a:cs typeface="Calibri"/>
              </a:rPr>
              <a:t>	</a:t>
            </a:r>
            <a:r>
              <a:rPr sz="2300" spc="50" dirty="0">
                <a:latin typeface="Calibri"/>
                <a:cs typeface="Calibri"/>
              </a:rPr>
              <a:t>Compression</a:t>
            </a:r>
            <a:r>
              <a:rPr sz="2300" spc="229" dirty="0">
                <a:latin typeface="Calibri"/>
                <a:cs typeface="Calibri"/>
              </a:rPr>
              <a:t> </a:t>
            </a:r>
            <a:r>
              <a:rPr sz="2300" dirty="0">
                <a:latin typeface="Calibri"/>
                <a:cs typeface="Calibri"/>
              </a:rPr>
              <a:t>is</a:t>
            </a:r>
            <a:r>
              <a:rPr sz="2300" spc="105" dirty="0">
                <a:latin typeface="Calibri"/>
                <a:cs typeface="Calibri"/>
              </a:rPr>
              <a:t> </a:t>
            </a:r>
            <a:r>
              <a:rPr sz="2300" dirty="0">
                <a:latin typeface="Calibri"/>
                <a:cs typeface="Calibri"/>
              </a:rPr>
              <a:t>used</a:t>
            </a:r>
            <a:r>
              <a:rPr sz="2300" spc="120" dirty="0">
                <a:latin typeface="Calibri"/>
                <a:cs typeface="Calibri"/>
              </a:rPr>
              <a:t> </a:t>
            </a:r>
            <a:r>
              <a:rPr sz="2300" spc="65" dirty="0">
                <a:latin typeface="Calibri"/>
                <a:cs typeface="Calibri"/>
              </a:rPr>
              <a:t>to</a:t>
            </a:r>
            <a:r>
              <a:rPr sz="2300" spc="110" dirty="0">
                <a:latin typeface="Calibri"/>
                <a:cs typeface="Calibri"/>
              </a:rPr>
              <a:t> </a:t>
            </a:r>
            <a:r>
              <a:rPr sz="2300" dirty="0">
                <a:latin typeface="Calibri"/>
                <a:cs typeface="Calibri"/>
              </a:rPr>
              <a:t>decrease</a:t>
            </a:r>
            <a:r>
              <a:rPr sz="2300" spc="215" dirty="0">
                <a:latin typeface="Calibri"/>
                <a:cs typeface="Calibri"/>
              </a:rPr>
              <a:t> </a:t>
            </a:r>
            <a:r>
              <a:rPr sz="2300" dirty="0">
                <a:latin typeface="Calibri"/>
                <a:cs typeface="Calibri"/>
              </a:rPr>
              <a:t>the</a:t>
            </a:r>
            <a:r>
              <a:rPr sz="2300" spc="130" dirty="0">
                <a:latin typeface="Calibri"/>
                <a:cs typeface="Calibri"/>
              </a:rPr>
              <a:t> </a:t>
            </a:r>
            <a:r>
              <a:rPr sz="2300" dirty="0">
                <a:latin typeface="Calibri"/>
                <a:cs typeface="Calibri"/>
              </a:rPr>
              <a:t>image</a:t>
            </a:r>
            <a:r>
              <a:rPr sz="2300" spc="185" dirty="0">
                <a:latin typeface="Calibri"/>
                <a:cs typeface="Calibri"/>
              </a:rPr>
              <a:t> </a:t>
            </a:r>
            <a:r>
              <a:rPr sz="2300" dirty="0">
                <a:latin typeface="Calibri"/>
                <a:cs typeface="Calibri"/>
              </a:rPr>
              <a:t>size</a:t>
            </a:r>
            <a:r>
              <a:rPr sz="2300" spc="95" dirty="0">
                <a:latin typeface="Calibri"/>
                <a:cs typeface="Calibri"/>
              </a:rPr>
              <a:t> </a:t>
            </a:r>
            <a:r>
              <a:rPr sz="2300" dirty="0">
                <a:latin typeface="Calibri"/>
                <a:cs typeface="Calibri"/>
              </a:rPr>
              <a:t>by</a:t>
            </a:r>
            <a:r>
              <a:rPr sz="2300" spc="150" dirty="0">
                <a:latin typeface="Calibri"/>
                <a:cs typeface="Calibri"/>
              </a:rPr>
              <a:t> </a:t>
            </a:r>
            <a:r>
              <a:rPr sz="2300" spc="-10" dirty="0">
                <a:latin typeface="Calibri"/>
                <a:cs typeface="Calibri"/>
              </a:rPr>
              <a:t>simply </a:t>
            </a:r>
            <a:r>
              <a:rPr sz="2300" dirty="0">
                <a:latin typeface="Calibri"/>
                <a:cs typeface="Calibri"/>
              </a:rPr>
              <a:t>grouping</a:t>
            </a:r>
            <a:r>
              <a:rPr sz="2300" spc="210" dirty="0">
                <a:latin typeface="Calibri"/>
                <a:cs typeface="Calibri"/>
              </a:rPr>
              <a:t> </a:t>
            </a:r>
            <a:r>
              <a:rPr sz="2300" dirty="0">
                <a:latin typeface="Calibri"/>
                <a:cs typeface="Calibri"/>
              </a:rPr>
              <a:t>pixels</a:t>
            </a:r>
            <a:r>
              <a:rPr sz="2300" spc="180" dirty="0">
                <a:latin typeface="Calibri"/>
                <a:cs typeface="Calibri"/>
              </a:rPr>
              <a:t> </a:t>
            </a:r>
            <a:r>
              <a:rPr sz="2300" spc="-10" dirty="0">
                <a:latin typeface="Calibri"/>
                <a:cs typeface="Calibri"/>
              </a:rPr>
              <a:t>efiectively.</a:t>
            </a:r>
            <a:r>
              <a:rPr sz="2300" dirty="0">
                <a:latin typeface="Calibri"/>
                <a:cs typeface="Calibri"/>
              </a:rPr>
              <a:t>	(chapter</a:t>
            </a:r>
            <a:r>
              <a:rPr sz="2300" spc="275" dirty="0">
                <a:latin typeface="Calibri"/>
                <a:cs typeface="Calibri"/>
              </a:rPr>
              <a:t> </a:t>
            </a:r>
            <a:r>
              <a:rPr sz="2300" spc="-25" dirty="0">
                <a:latin typeface="Calibri"/>
                <a:cs typeface="Calibri"/>
              </a:rPr>
              <a:t>7).</a:t>
            </a:r>
            <a:endParaRPr sz="2300">
              <a:latin typeface="Calibri"/>
              <a:cs typeface="Calibri"/>
            </a:endParaRPr>
          </a:p>
        </p:txBody>
      </p:sp>
      <p:sp>
        <p:nvSpPr>
          <p:cNvPr id="5" name="Footer Placeholder 4">
            <a:extLst>
              <a:ext uri="{FF2B5EF4-FFF2-40B4-BE49-F238E27FC236}">
                <a16:creationId xmlns:a16="http://schemas.microsoft.com/office/drawing/2014/main" id="{E966AACA-B304-4F6D-8F35-A6BCE9D1C27E}"/>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1628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27997" y="2850356"/>
            <a:ext cx="3207543" cy="1978818"/>
          </a:xfrm>
          <a:prstGeom prst="rect">
            <a:avLst/>
          </a:prstGeom>
        </p:spPr>
      </p:pic>
      <p:sp>
        <p:nvSpPr>
          <p:cNvPr id="3" name="object 3"/>
          <p:cNvSpPr txBox="1">
            <a:spLocks noGrp="1"/>
          </p:cNvSpPr>
          <p:nvPr>
            <p:ph type="ctrTitle"/>
          </p:nvPr>
        </p:nvSpPr>
        <p:spPr>
          <a:xfrm>
            <a:off x="3492479" y="305892"/>
            <a:ext cx="8255040" cy="545661"/>
          </a:xfrm>
          <a:prstGeom prst="rect">
            <a:avLst/>
          </a:prstGeom>
        </p:spPr>
        <p:txBody>
          <a:bodyPr vert="horz" wrap="square" lIns="0" tIns="14604" rIns="0" bIns="0" rtlCol="0" anchor="ctr">
            <a:spAutoFit/>
          </a:bodyPr>
          <a:lstStyle/>
          <a:p>
            <a:pPr marL="45720">
              <a:lnSpc>
                <a:spcPct val="100000"/>
              </a:lnSpc>
              <a:spcBef>
                <a:spcPts val="114"/>
              </a:spcBef>
            </a:pPr>
            <a:r>
              <a:rPr sz="3450" dirty="0">
                <a:solidFill>
                  <a:srgbClr val="572315"/>
                </a:solidFill>
                <a:latin typeface="Calibri"/>
                <a:cs typeface="Calibri"/>
              </a:rPr>
              <a:t>24-bit</a:t>
            </a:r>
            <a:r>
              <a:rPr sz="3450" spc="240" dirty="0">
                <a:solidFill>
                  <a:srgbClr val="572315"/>
                </a:solidFill>
                <a:latin typeface="Calibri"/>
                <a:cs typeface="Calibri"/>
              </a:rPr>
              <a:t> </a:t>
            </a:r>
            <a:r>
              <a:rPr sz="3450" spc="105" dirty="0">
                <a:solidFill>
                  <a:srgbClr val="542318"/>
                </a:solidFill>
                <a:latin typeface="Calibri"/>
                <a:cs typeface="Calibri"/>
              </a:rPr>
              <a:t>color</a:t>
            </a:r>
            <a:r>
              <a:rPr sz="3450" spc="225" dirty="0">
                <a:solidFill>
                  <a:srgbClr val="542318"/>
                </a:solidFill>
                <a:latin typeface="Calibri"/>
                <a:cs typeface="Calibri"/>
              </a:rPr>
              <a:t> </a:t>
            </a:r>
            <a:r>
              <a:rPr sz="3450" dirty="0">
                <a:solidFill>
                  <a:srgbClr val="542116"/>
                </a:solidFill>
                <a:latin typeface="Calibri"/>
                <a:cs typeface="Calibri"/>
              </a:rPr>
              <a:t>image</a:t>
            </a:r>
            <a:r>
              <a:rPr sz="3450" spc="250" dirty="0">
                <a:solidFill>
                  <a:srgbClr val="542116"/>
                </a:solidFill>
                <a:latin typeface="Calibri"/>
                <a:cs typeface="Calibri"/>
              </a:rPr>
              <a:t> </a:t>
            </a:r>
            <a:r>
              <a:rPr sz="3450" spc="-10" dirty="0">
                <a:solidFill>
                  <a:srgbClr val="4D2316"/>
                </a:solidFill>
                <a:latin typeface="Calibri"/>
                <a:cs typeface="Calibri"/>
              </a:rPr>
              <a:t>forestfire.bmp</a:t>
            </a:r>
            <a:endParaRPr sz="3450">
              <a:latin typeface="Calibri"/>
              <a:cs typeface="Calibri"/>
            </a:endParaRPr>
          </a:p>
        </p:txBody>
      </p:sp>
      <p:sp>
        <p:nvSpPr>
          <p:cNvPr id="4" name="object 4"/>
          <p:cNvSpPr txBox="1"/>
          <p:nvPr/>
        </p:nvSpPr>
        <p:spPr>
          <a:xfrm>
            <a:off x="2895256" y="1466155"/>
            <a:ext cx="3197225" cy="308610"/>
          </a:xfrm>
          <a:prstGeom prst="rect">
            <a:avLst/>
          </a:prstGeom>
        </p:spPr>
        <p:txBody>
          <a:bodyPr vert="horz" wrap="square" lIns="0" tIns="13335" rIns="0" bIns="0" rtlCol="0">
            <a:spAutoFit/>
          </a:bodyPr>
          <a:lstStyle/>
          <a:p>
            <a:pPr marL="12700">
              <a:spcBef>
                <a:spcPts val="105"/>
              </a:spcBef>
            </a:pPr>
            <a:r>
              <a:rPr sz="1850" dirty="0">
                <a:latin typeface="Calibri"/>
                <a:cs typeface="Calibri"/>
              </a:rPr>
              <a:t>Microsoù</a:t>
            </a:r>
            <a:r>
              <a:rPr sz="1850" spc="170" dirty="0">
                <a:latin typeface="Calibri"/>
                <a:cs typeface="Calibri"/>
              </a:rPr>
              <a:t> </a:t>
            </a:r>
            <a:r>
              <a:rPr sz="1850" dirty="0">
                <a:latin typeface="Calibri"/>
                <a:cs typeface="Calibri"/>
              </a:rPr>
              <a:t>Windows</a:t>
            </a:r>
            <a:r>
              <a:rPr sz="1850" spc="305" dirty="0">
                <a:latin typeface="Calibri"/>
                <a:cs typeface="Calibri"/>
              </a:rPr>
              <a:t> </a:t>
            </a:r>
            <a:r>
              <a:rPr sz="1850" spc="90" dirty="0">
                <a:latin typeface="Calibri"/>
                <a:cs typeface="Calibri"/>
              </a:rPr>
              <a:t>BMP</a:t>
            </a:r>
            <a:r>
              <a:rPr sz="1850" spc="210" dirty="0">
                <a:latin typeface="Calibri"/>
                <a:cs typeface="Calibri"/>
              </a:rPr>
              <a:t> </a:t>
            </a:r>
            <a:r>
              <a:rPr sz="1850" spc="-10" dirty="0">
                <a:latin typeface="Calibri"/>
                <a:cs typeface="Calibri"/>
              </a:rPr>
              <a:t>format</a:t>
            </a:r>
            <a:endParaRPr sz="1850">
              <a:latin typeface="Calibri"/>
              <a:cs typeface="Calibri"/>
            </a:endParaRPr>
          </a:p>
        </p:txBody>
      </p:sp>
      <p:sp>
        <p:nvSpPr>
          <p:cNvPr id="6" name="Footer Placeholder 5">
            <a:extLst>
              <a:ext uri="{FF2B5EF4-FFF2-40B4-BE49-F238E27FC236}">
                <a16:creationId xmlns:a16="http://schemas.microsoft.com/office/drawing/2014/main" id="{1205AD4A-8493-4FF1-9AAF-B6B58A4425B6}"/>
              </a:ext>
            </a:extLst>
          </p:cNvPr>
          <p:cNvSpPr>
            <a:spLocks noGrp="1"/>
          </p:cNvSpPr>
          <p:nvPr>
            <p:ph type="ftr" sz="quarter" idx="5"/>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088228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296" y="288280"/>
            <a:ext cx="5600700" cy="568960"/>
          </a:xfrm>
          <a:prstGeom prst="rect">
            <a:avLst/>
          </a:prstGeom>
        </p:spPr>
        <p:txBody>
          <a:bodyPr vert="horz" wrap="square" lIns="0" tIns="14605" rIns="0" bIns="0" rtlCol="0" anchor="ctr">
            <a:spAutoFit/>
          </a:bodyPr>
          <a:lstStyle/>
          <a:p>
            <a:pPr marL="12700">
              <a:lnSpc>
                <a:spcPct val="100000"/>
              </a:lnSpc>
              <a:spcBef>
                <a:spcPts val="115"/>
              </a:spcBef>
            </a:pPr>
            <a:r>
              <a:rPr sz="3550" spc="-70" dirty="0">
                <a:solidFill>
                  <a:srgbClr val="54210F"/>
                </a:solidFill>
                <a:latin typeface="Calibri"/>
                <a:cs typeface="Calibri"/>
              </a:rPr>
              <a:t>3.</a:t>
            </a:r>
            <a:r>
              <a:rPr sz="3550" spc="-295" dirty="0">
                <a:solidFill>
                  <a:srgbClr val="54210F"/>
                </a:solidFill>
                <a:latin typeface="Calibri"/>
                <a:cs typeface="Calibri"/>
              </a:rPr>
              <a:t> </a:t>
            </a:r>
            <a:r>
              <a:rPr sz="3550" spc="110" dirty="0">
                <a:solidFill>
                  <a:srgbClr val="501F11"/>
                </a:solidFill>
                <a:latin typeface="Calibri"/>
                <a:cs typeface="Calibri"/>
              </a:rPr>
              <a:t>i.5</a:t>
            </a:r>
            <a:r>
              <a:rPr sz="3550" spc="320" dirty="0">
                <a:solidFill>
                  <a:srgbClr val="501F11"/>
                </a:solidFill>
                <a:latin typeface="Calibri"/>
                <a:cs typeface="Calibri"/>
              </a:rPr>
              <a:t> </a:t>
            </a:r>
            <a:r>
              <a:rPr sz="3550" dirty="0">
                <a:solidFill>
                  <a:srgbClr val="502313"/>
                </a:solidFill>
                <a:latin typeface="Calibri"/>
                <a:cs typeface="Calibri"/>
              </a:rPr>
              <a:t>Higher</a:t>
            </a:r>
            <a:r>
              <a:rPr sz="3550" spc="415" dirty="0">
                <a:solidFill>
                  <a:srgbClr val="502313"/>
                </a:solidFill>
                <a:latin typeface="Calibri"/>
                <a:cs typeface="Calibri"/>
              </a:rPr>
              <a:t> </a:t>
            </a:r>
            <a:r>
              <a:rPr sz="3550" dirty="0">
                <a:solidFill>
                  <a:srgbClr val="542616"/>
                </a:solidFill>
                <a:latin typeface="Calibri"/>
                <a:cs typeface="Calibri"/>
              </a:rPr>
              <a:t>Bit-Depth</a:t>
            </a:r>
            <a:r>
              <a:rPr sz="3550" spc="520" dirty="0">
                <a:solidFill>
                  <a:srgbClr val="542616"/>
                </a:solidFill>
                <a:latin typeface="Calibri"/>
                <a:cs typeface="Calibri"/>
              </a:rPr>
              <a:t> </a:t>
            </a:r>
            <a:r>
              <a:rPr sz="3550" spc="-60" dirty="0">
                <a:latin typeface="Calibri"/>
                <a:cs typeface="Calibri"/>
              </a:rPr>
              <a:t>Images</a:t>
            </a:r>
            <a:endParaRPr sz="3550">
              <a:latin typeface="Calibri"/>
              <a:cs typeface="Calibri"/>
            </a:endParaRPr>
          </a:p>
        </p:txBody>
      </p:sp>
      <p:sp>
        <p:nvSpPr>
          <p:cNvPr id="3" name="object 3"/>
          <p:cNvSpPr txBox="1"/>
          <p:nvPr/>
        </p:nvSpPr>
        <p:spPr>
          <a:xfrm>
            <a:off x="2750616" y="1084124"/>
            <a:ext cx="7476490" cy="3350895"/>
          </a:xfrm>
          <a:prstGeom prst="rect">
            <a:avLst/>
          </a:prstGeom>
        </p:spPr>
        <p:txBody>
          <a:bodyPr vert="horz" wrap="square" lIns="0" tIns="10160" rIns="0" bIns="0" rtlCol="0">
            <a:spAutoFit/>
          </a:bodyPr>
          <a:lstStyle/>
          <a:p>
            <a:pPr marL="295910" marR="5080" indent="-283845">
              <a:lnSpc>
                <a:spcPct val="106600"/>
              </a:lnSpc>
              <a:spcBef>
                <a:spcPts val="80"/>
              </a:spcBef>
              <a:buChar char="•"/>
              <a:tabLst>
                <a:tab pos="295910" algn="l"/>
                <a:tab pos="297180" algn="l"/>
              </a:tabLst>
            </a:pPr>
            <a:r>
              <a:rPr sz="2100" dirty="0">
                <a:solidFill>
                  <a:srgbClr val="3A90AA"/>
                </a:solidFill>
                <a:latin typeface="Calibri"/>
                <a:cs typeface="Calibri"/>
              </a:rPr>
              <a:t>	</a:t>
            </a:r>
            <a:r>
              <a:rPr sz="2100" dirty="0">
                <a:latin typeface="Calibri"/>
                <a:cs typeface="Calibri"/>
              </a:rPr>
              <a:t>In</a:t>
            </a:r>
            <a:r>
              <a:rPr sz="2100" spc="95" dirty="0">
                <a:latin typeface="Calibri"/>
                <a:cs typeface="Calibri"/>
              </a:rPr>
              <a:t> </a:t>
            </a:r>
            <a:r>
              <a:rPr sz="2100" dirty="0">
                <a:latin typeface="Calibri"/>
                <a:cs typeface="Calibri"/>
              </a:rPr>
              <a:t>some</a:t>
            </a:r>
            <a:r>
              <a:rPr sz="2100" spc="125" dirty="0">
                <a:latin typeface="Calibri"/>
                <a:cs typeface="Calibri"/>
              </a:rPr>
              <a:t> </a:t>
            </a:r>
            <a:r>
              <a:rPr sz="2100" dirty="0">
                <a:latin typeface="Calibri"/>
                <a:cs typeface="Calibri"/>
              </a:rPr>
              <a:t>fields</a:t>
            </a:r>
            <a:r>
              <a:rPr sz="2100" spc="245" dirty="0">
                <a:latin typeface="Calibri"/>
                <a:cs typeface="Calibri"/>
              </a:rPr>
              <a:t> </a:t>
            </a:r>
            <a:r>
              <a:rPr sz="2100" dirty="0">
                <a:latin typeface="Calibri"/>
                <a:cs typeface="Calibri"/>
              </a:rPr>
              <a:t>such</a:t>
            </a:r>
            <a:r>
              <a:rPr sz="2100" spc="160" dirty="0">
                <a:latin typeface="Calibri"/>
                <a:cs typeface="Calibri"/>
              </a:rPr>
              <a:t> </a:t>
            </a:r>
            <a:r>
              <a:rPr sz="2100" dirty="0">
                <a:latin typeface="Calibri"/>
                <a:cs typeface="Calibri"/>
              </a:rPr>
              <a:t>as</a:t>
            </a:r>
            <a:r>
              <a:rPr sz="2100" spc="140" dirty="0">
                <a:latin typeface="Calibri"/>
                <a:cs typeface="Calibri"/>
              </a:rPr>
              <a:t> </a:t>
            </a:r>
            <a:r>
              <a:rPr sz="2100" dirty="0">
                <a:latin typeface="Calibri"/>
                <a:cs typeface="Calibri"/>
              </a:rPr>
              <a:t>medicine</a:t>
            </a:r>
            <a:r>
              <a:rPr sz="2100" spc="270" dirty="0">
                <a:latin typeface="Calibri"/>
                <a:cs typeface="Calibri"/>
              </a:rPr>
              <a:t> </a:t>
            </a:r>
            <a:r>
              <a:rPr sz="2100" dirty="0">
                <a:latin typeface="Calibri"/>
                <a:cs typeface="Calibri"/>
              </a:rPr>
              <a:t>(security</a:t>
            </a:r>
            <a:r>
              <a:rPr sz="2100" spc="260" dirty="0">
                <a:latin typeface="Calibri"/>
                <a:cs typeface="Calibri"/>
              </a:rPr>
              <a:t> </a:t>
            </a:r>
            <a:r>
              <a:rPr sz="2100" dirty="0">
                <a:latin typeface="Calibri"/>
                <a:cs typeface="Calibri"/>
              </a:rPr>
              <a:t>cameras,</a:t>
            </a:r>
            <a:r>
              <a:rPr sz="2100" spc="5" dirty="0">
                <a:latin typeface="Calibri"/>
                <a:cs typeface="Calibri"/>
              </a:rPr>
              <a:t> </a:t>
            </a:r>
            <a:r>
              <a:rPr sz="2100" spc="-10" dirty="0">
                <a:latin typeface="Calibri"/>
                <a:cs typeface="Calibri"/>
              </a:rPr>
              <a:t>satellite </a:t>
            </a:r>
            <a:r>
              <a:rPr sz="2050" dirty="0">
                <a:latin typeface="Calibri"/>
                <a:cs typeface="Calibri"/>
              </a:rPr>
              <a:t>imaging)</a:t>
            </a:r>
            <a:r>
              <a:rPr sz="2050" spc="290" dirty="0">
                <a:latin typeface="Calibri"/>
                <a:cs typeface="Calibri"/>
              </a:rPr>
              <a:t> </a:t>
            </a:r>
            <a:r>
              <a:rPr sz="2050" spc="70" dirty="0">
                <a:latin typeface="Calibri"/>
                <a:cs typeface="Calibri"/>
              </a:rPr>
              <a:t>more</a:t>
            </a:r>
            <a:r>
              <a:rPr sz="2050" spc="210" dirty="0">
                <a:latin typeface="Calibri"/>
                <a:cs typeface="Calibri"/>
              </a:rPr>
              <a:t> </a:t>
            </a:r>
            <a:r>
              <a:rPr sz="2050" dirty="0">
                <a:latin typeface="Calibri"/>
                <a:cs typeface="Calibri"/>
              </a:rPr>
              <a:t>accurate</a:t>
            </a:r>
            <a:r>
              <a:rPr sz="2050" spc="260" dirty="0">
                <a:latin typeface="Calibri"/>
                <a:cs typeface="Calibri"/>
              </a:rPr>
              <a:t> </a:t>
            </a:r>
            <a:r>
              <a:rPr sz="2050" dirty="0">
                <a:latin typeface="Calibri"/>
                <a:cs typeface="Calibri"/>
              </a:rPr>
              <a:t>images</a:t>
            </a:r>
            <a:r>
              <a:rPr sz="2050" spc="320" dirty="0">
                <a:latin typeface="Calibri"/>
                <a:cs typeface="Calibri"/>
              </a:rPr>
              <a:t> </a:t>
            </a:r>
            <a:r>
              <a:rPr sz="2050" dirty="0">
                <a:latin typeface="Calibri"/>
                <a:cs typeface="Calibri"/>
              </a:rPr>
              <a:t>are</a:t>
            </a:r>
            <a:r>
              <a:rPr sz="2050" spc="200" dirty="0">
                <a:latin typeface="Calibri"/>
                <a:cs typeface="Calibri"/>
              </a:rPr>
              <a:t> </a:t>
            </a:r>
            <a:r>
              <a:rPr sz="2050" dirty="0">
                <a:latin typeface="Calibri"/>
                <a:cs typeface="Calibri"/>
              </a:rPr>
              <a:t>required</a:t>
            </a:r>
            <a:r>
              <a:rPr sz="2050" spc="310" dirty="0">
                <a:latin typeface="Calibri"/>
                <a:cs typeface="Calibri"/>
              </a:rPr>
              <a:t> </a:t>
            </a:r>
            <a:r>
              <a:rPr sz="2050" spc="75" dirty="0">
                <a:latin typeface="Calibri"/>
                <a:cs typeface="Calibri"/>
              </a:rPr>
              <a:t>to</a:t>
            </a:r>
            <a:r>
              <a:rPr sz="2050" spc="180" dirty="0">
                <a:latin typeface="Calibri"/>
                <a:cs typeface="Calibri"/>
              </a:rPr>
              <a:t> </a:t>
            </a:r>
            <a:r>
              <a:rPr sz="2050" dirty="0">
                <a:latin typeface="Calibri"/>
                <a:cs typeface="Calibri"/>
              </a:rPr>
              <a:t>see</a:t>
            </a:r>
            <a:r>
              <a:rPr sz="2050" spc="204" dirty="0">
                <a:latin typeface="Calibri"/>
                <a:cs typeface="Calibri"/>
              </a:rPr>
              <a:t> </a:t>
            </a:r>
            <a:r>
              <a:rPr sz="2050" dirty="0">
                <a:latin typeface="Calibri"/>
                <a:cs typeface="Calibri"/>
              </a:rPr>
              <a:t>the</a:t>
            </a:r>
            <a:r>
              <a:rPr sz="2050" spc="120" dirty="0">
                <a:latin typeface="Calibri"/>
                <a:cs typeface="Calibri"/>
              </a:rPr>
              <a:t> </a:t>
            </a:r>
            <a:r>
              <a:rPr sz="2050" spc="-10" dirty="0">
                <a:latin typeface="Calibri"/>
                <a:cs typeface="Calibri"/>
              </a:rPr>
              <a:t>patient's </a:t>
            </a:r>
            <a:r>
              <a:rPr sz="2050" spc="-20" dirty="0">
                <a:latin typeface="Calibri"/>
                <a:cs typeface="Calibri"/>
              </a:rPr>
              <a:t>liver,</a:t>
            </a:r>
            <a:r>
              <a:rPr sz="2050" spc="-70" dirty="0">
                <a:latin typeface="Calibri"/>
                <a:cs typeface="Calibri"/>
              </a:rPr>
              <a:t> </a:t>
            </a:r>
            <a:r>
              <a:rPr sz="2050" spc="60" dirty="0">
                <a:latin typeface="Calibri"/>
                <a:cs typeface="Calibri"/>
              </a:rPr>
              <a:t>for</a:t>
            </a:r>
            <a:r>
              <a:rPr sz="2050" spc="145" dirty="0">
                <a:latin typeface="Calibri"/>
                <a:cs typeface="Calibri"/>
              </a:rPr>
              <a:t> </a:t>
            </a:r>
            <a:r>
              <a:rPr sz="2050" spc="-10" dirty="0">
                <a:latin typeface="Calibri"/>
                <a:cs typeface="Calibri"/>
              </a:rPr>
              <a:t>example.</a:t>
            </a:r>
            <a:endParaRPr sz="2050">
              <a:latin typeface="Calibri"/>
              <a:cs typeface="Calibri"/>
            </a:endParaRPr>
          </a:p>
          <a:p>
            <a:pPr>
              <a:spcBef>
                <a:spcPts val="1360"/>
              </a:spcBef>
              <a:buFont typeface="Calibri"/>
              <a:buChar char="•"/>
            </a:pPr>
            <a:endParaRPr sz="2050">
              <a:latin typeface="Calibri"/>
              <a:cs typeface="Calibri"/>
            </a:endParaRPr>
          </a:p>
          <a:p>
            <a:pPr marL="297180" marR="116839" indent="-285115">
              <a:lnSpc>
                <a:spcPct val="104900"/>
              </a:lnSpc>
              <a:buChar char="•"/>
              <a:tabLst>
                <a:tab pos="297180" algn="l"/>
                <a:tab pos="299720" algn="l"/>
              </a:tabLst>
            </a:pPr>
            <a:r>
              <a:rPr sz="2100" dirty="0">
                <a:solidFill>
                  <a:srgbClr val="3891AA"/>
                </a:solidFill>
                <a:latin typeface="Calibri"/>
                <a:cs typeface="Calibri"/>
              </a:rPr>
              <a:t>	</a:t>
            </a:r>
            <a:r>
              <a:rPr sz="2100" dirty="0">
                <a:latin typeface="Calibri"/>
                <a:cs typeface="Calibri"/>
              </a:rPr>
              <a:t>To</a:t>
            </a:r>
            <a:r>
              <a:rPr sz="2100" spc="75" dirty="0">
                <a:latin typeface="Calibri"/>
                <a:cs typeface="Calibri"/>
              </a:rPr>
              <a:t> </a:t>
            </a:r>
            <a:r>
              <a:rPr sz="2100" dirty="0">
                <a:latin typeface="Calibri"/>
                <a:cs typeface="Calibri"/>
              </a:rPr>
              <a:t>get</a:t>
            </a:r>
            <a:r>
              <a:rPr sz="2100" spc="85" dirty="0">
                <a:latin typeface="Calibri"/>
                <a:cs typeface="Calibri"/>
              </a:rPr>
              <a:t> </a:t>
            </a:r>
            <a:r>
              <a:rPr sz="2100" dirty="0">
                <a:latin typeface="Calibri"/>
                <a:cs typeface="Calibri"/>
              </a:rPr>
              <a:t>such</a:t>
            </a:r>
            <a:r>
              <a:rPr sz="2100" spc="195" dirty="0">
                <a:latin typeface="Calibri"/>
                <a:cs typeface="Calibri"/>
              </a:rPr>
              <a:t> </a:t>
            </a:r>
            <a:r>
              <a:rPr sz="2100" spc="-30" dirty="0">
                <a:latin typeface="Calibri"/>
                <a:cs typeface="Calibri"/>
              </a:rPr>
              <a:t>images,</a:t>
            </a:r>
            <a:r>
              <a:rPr sz="2100" spc="-5" dirty="0">
                <a:latin typeface="Calibri"/>
                <a:cs typeface="Calibri"/>
              </a:rPr>
              <a:t> </a:t>
            </a:r>
            <a:r>
              <a:rPr sz="2100" dirty="0">
                <a:latin typeface="Calibri"/>
                <a:cs typeface="Calibri"/>
              </a:rPr>
              <a:t>special</a:t>
            </a:r>
            <a:r>
              <a:rPr sz="2100" spc="225" dirty="0">
                <a:latin typeface="Calibri"/>
                <a:cs typeface="Calibri"/>
              </a:rPr>
              <a:t> </a:t>
            </a:r>
            <a:r>
              <a:rPr sz="2100" dirty="0">
                <a:latin typeface="Calibri"/>
                <a:cs typeface="Calibri"/>
              </a:rPr>
              <a:t>cameras</a:t>
            </a:r>
            <a:r>
              <a:rPr sz="2100" spc="260" dirty="0">
                <a:latin typeface="Calibri"/>
                <a:cs typeface="Calibri"/>
              </a:rPr>
              <a:t> </a:t>
            </a:r>
            <a:r>
              <a:rPr sz="2100" dirty="0">
                <a:latin typeface="Calibri"/>
                <a:cs typeface="Calibri"/>
              </a:rPr>
              <a:t>that</a:t>
            </a:r>
            <a:r>
              <a:rPr sz="2100" spc="100" dirty="0">
                <a:latin typeface="Calibri"/>
                <a:cs typeface="Calibri"/>
              </a:rPr>
              <a:t> </a:t>
            </a:r>
            <a:r>
              <a:rPr sz="2100" dirty="0">
                <a:latin typeface="Calibri"/>
                <a:cs typeface="Calibri"/>
              </a:rPr>
              <a:t>view</a:t>
            </a:r>
            <a:r>
              <a:rPr sz="2100" spc="145" dirty="0">
                <a:latin typeface="Calibri"/>
                <a:cs typeface="Calibri"/>
              </a:rPr>
              <a:t> </a:t>
            </a:r>
            <a:r>
              <a:rPr sz="2100" dirty="0">
                <a:latin typeface="Calibri"/>
                <a:cs typeface="Calibri"/>
              </a:rPr>
              <a:t>more</a:t>
            </a:r>
            <a:r>
              <a:rPr sz="2100" spc="175" dirty="0">
                <a:latin typeface="Calibri"/>
                <a:cs typeface="Calibri"/>
              </a:rPr>
              <a:t> </a:t>
            </a:r>
            <a:r>
              <a:rPr sz="2100" dirty="0">
                <a:latin typeface="Calibri"/>
                <a:cs typeface="Calibri"/>
              </a:rPr>
              <a:t>than</a:t>
            </a:r>
            <a:r>
              <a:rPr sz="2100" spc="215" dirty="0">
                <a:latin typeface="Calibri"/>
                <a:cs typeface="Calibri"/>
              </a:rPr>
              <a:t> </a:t>
            </a:r>
            <a:r>
              <a:rPr sz="2100" dirty="0">
                <a:latin typeface="Calibri"/>
                <a:cs typeface="Calibri"/>
              </a:rPr>
              <a:t>just</a:t>
            </a:r>
            <a:r>
              <a:rPr sz="2100" spc="165" dirty="0">
                <a:latin typeface="Calibri"/>
                <a:cs typeface="Calibri"/>
              </a:rPr>
              <a:t> </a:t>
            </a:r>
            <a:r>
              <a:rPr sz="2100" spc="-50" dirty="0">
                <a:latin typeface="Calibri"/>
                <a:cs typeface="Calibri"/>
              </a:rPr>
              <a:t>3 </a:t>
            </a:r>
            <a:r>
              <a:rPr sz="2100" dirty="0">
                <a:latin typeface="Calibri"/>
                <a:cs typeface="Calibri"/>
              </a:rPr>
              <a:t>colors</a:t>
            </a:r>
            <a:r>
              <a:rPr sz="2100" spc="355" dirty="0">
                <a:latin typeface="Calibri"/>
                <a:cs typeface="Calibri"/>
              </a:rPr>
              <a:t> </a:t>
            </a:r>
            <a:r>
              <a:rPr sz="2100" spc="130" dirty="0">
                <a:latin typeface="Calibri"/>
                <a:cs typeface="Calibri"/>
              </a:rPr>
              <a:t>(RGB)</a:t>
            </a:r>
            <a:r>
              <a:rPr sz="2100" spc="225" dirty="0">
                <a:latin typeface="Calibri"/>
                <a:cs typeface="Calibri"/>
              </a:rPr>
              <a:t> </a:t>
            </a:r>
            <a:r>
              <a:rPr sz="2100" dirty="0">
                <a:latin typeface="Calibri"/>
                <a:cs typeface="Calibri"/>
              </a:rPr>
              <a:t>are</a:t>
            </a:r>
            <a:r>
              <a:rPr sz="2100" spc="229" dirty="0">
                <a:latin typeface="Calibri"/>
                <a:cs typeface="Calibri"/>
              </a:rPr>
              <a:t> </a:t>
            </a:r>
            <a:r>
              <a:rPr sz="2100" spc="-10" dirty="0">
                <a:latin typeface="Calibri"/>
                <a:cs typeface="Calibri"/>
              </a:rPr>
              <a:t>used.</a:t>
            </a:r>
            <a:endParaRPr sz="2100">
              <a:latin typeface="Calibri"/>
              <a:cs typeface="Calibri"/>
            </a:endParaRPr>
          </a:p>
          <a:p>
            <a:pPr>
              <a:spcBef>
                <a:spcPts val="1385"/>
              </a:spcBef>
              <a:buFont typeface="Calibri"/>
              <a:buChar char="•"/>
            </a:pPr>
            <a:endParaRPr sz="2100">
              <a:latin typeface="Calibri"/>
              <a:cs typeface="Calibri"/>
            </a:endParaRPr>
          </a:p>
          <a:p>
            <a:pPr marL="299720" indent="-287020">
              <a:buClr>
                <a:srgbClr val="3D8EAA"/>
              </a:buClr>
              <a:buChar char="•"/>
              <a:tabLst>
                <a:tab pos="299720" algn="l"/>
              </a:tabLst>
            </a:pPr>
            <a:r>
              <a:rPr sz="2100" dirty="0">
                <a:latin typeface="Calibri"/>
                <a:cs typeface="Calibri"/>
              </a:rPr>
              <a:t>Such</a:t>
            </a:r>
            <a:r>
              <a:rPr sz="2100" spc="100" dirty="0">
                <a:latin typeface="Calibri"/>
                <a:cs typeface="Calibri"/>
              </a:rPr>
              <a:t> </a:t>
            </a:r>
            <a:r>
              <a:rPr sz="2100" dirty="0">
                <a:latin typeface="Calibri"/>
                <a:cs typeface="Calibri"/>
              </a:rPr>
              <a:t>images</a:t>
            </a:r>
            <a:r>
              <a:rPr sz="2100" spc="160" dirty="0">
                <a:latin typeface="Calibri"/>
                <a:cs typeface="Calibri"/>
              </a:rPr>
              <a:t> </a:t>
            </a:r>
            <a:r>
              <a:rPr sz="2100" dirty="0">
                <a:latin typeface="Calibri"/>
                <a:cs typeface="Calibri"/>
              </a:rPr>
              <a:t>are</a:t>
            </a:r>
            <a:r>
              <a:rPr sz="2100" spc="145" dirty="0">
                <a:latin typeface="Calibri"/>
                <a:cs typeface="Calibri"/>
              </a:rPr>
              <a:t> </a:t>
            </a:r>
            <a:r>
              <a:rPr sz="2100" dirty="0">
                <a:latin typeface="Calibri"/>
                <a:cs typeface="Calibri"/>
              </a:rPr>
              <a:t>called</a:t>
            </a:r>
            <a:r>
              <a:rPr sz="2100" spc="145" dirty="0">
                <a:latin typeface="Calibri"/>
                <a:cs typeface="Calibri"/>
              </a:rPr>
              <a:t> </a:t>
            </a:r>
            <a:r>
              <a:rPr sz="2100" i="1" spc="-110" dirty="0">
                <a:latin typeface="Calibri"/>
                <a:cs typeface="Calibri"/>
              </a:rPr>
              <a:t>multispe‹::tral</a:t>
            </a:r>
            <a:r>
              <a:rPr sz="2100" i="1" spc="170" dirty="0">
                <a:latin typeface="Calibri"/>
                <a:cs typeface="Calibri"/>
              </a:rPr>
              <a:t> </a:t>
            </a:r>
            <a:r>
              <a:rPr sz="2100" dirty="0">
                <a:latin typeface="Calibri"/>
                <a:cs typeface="Calibri"/>
              </a:rPr>
              <a:t>(more</a:t>
            </a:r>
            <a:r>
              <a:rPr sz="2100" spc="185" dirty="0">
                <a:latin typeface="Calibri"/>
                <a:cs typeface="Calibri"/>
              </a:rPr>
              <a:t> </a:t>
            </a:r>
            <a:r>
              <a:rPr sz="2100" dirty="0">
                <a:latin typeface="Calibri"/>
                <a:cs typeface="Calibri"/>
              </a:rPr>
              <a:t>than</a:t>
            </a:r>
            <a:r>
              <a:rPr sz="2100" spc="130" dirty="0">
                <a:latin typeface="Calibri"/>
                <a:cs typeface="Calibri"/>
              </a:rPr>
              <a:t> </a:t>
            </a:r>
            <a:r>
              <a:rPr sz="2100" dirty="0">
                <a:latin typeface="Calibri"/>
                <a:cs typeface="Calibri"/>
              </a:rPr>
              <a:t>three</a:t>
            </a:r>
            <a:r>
              <a:rPr sz="2100" spc="175" dirty="0">
                <a:latin typeface="Calibri"/>
                <a:cs typeface="Calibri"/>
              </a:rPr>
              <a:t> </a:t>
            </a:r>
            <a:r>
              <a:rPr sz="2100" spc="45" dirty="0">
                <a:latin typeface="Calibri"/>
                <a:cs typeface="Calibri"/>
              </a:rPr>
              <a:t>colors)</a:t>
            </a:r>
            <a:r>
              <a:rPr sz="2100" spc="235" dirty="0">
                <a:latin typeface="Calibri"/>
                <a:cs typeface="Calibri"/>
              </a:rPr>
              <a:t> </a:t>
            </a:r>
            <a:r>
              <a:rPr sz="2100" spc="25" dirty="0">
                <a:latin typeface="Calibri"/>
                <a:cs typeface="Calibri"/>
              </a:rPr>
              <a:t>or</a:t>
            </a:r>
            <a:endParaRPr sz="2100">
              <a:latin typeface="Calibri"/>
              <a:cs typeface="Calibri"/>
            </a:endParaRPr>
          </a:p>
          <a:p>
            <a:pPr marL="297180">
              <a:spcBef>
                <a:spcPts val="125"/>
              </a:spcBef>
            </a:pPr>
            <a:r>
              <a:rPr sz="2100" i="1" spc="-50" dirty="0">
                <a:latin typeface="Calibri"/>
                <a:cs typeface="Calibri"/>
              </a:rPr>
              <a:t>hyperspectrol</a:t>
            </a:r>
            <a:r>
              <a:rPr sz="2100" i="1" spc="370" dirty="0">
                <a:latin typeface="Calibri"/>
                <a:cs typeface="Calibri"/>
              </a:rPr>
              <a:t> </a:t>
            </a:r>
            <a:r>
              <a:rPr sz="2100" dirty="0">
                <a:latin typeface="Calibri"/>
                <a:cs typeface="Calibri"/>
              </a:rPr>
              <a:t>(224</a:t>
            </a:r>
            <a:r>
              <a:rPr sz="2100" spc="200" dirty="0">
                <a:latin typeface="Calibri"/>
                <a:cs typeface="Calibri"/>
              </a:rPr>
              <a:t> </a:t>
            </a:r>
            <a:r>
              <a:rPr sz="2100" dirty="0">
                <a:latin typeface="Calibri"/>
                <a:cs typeface="Calibri"/>
              </a:rPr>
              <a:t>colors</a:t>
            </a:r>
            <a:r>
              <a:rPr sz="2100" spc="265" dirty="0">
                <a:latin typeface="Calibri"/>
                <a:cs typeface="Calibri"/>
              </a:rPr>
              <a:t> </a:t>
            </a:r>
            <a:r>
              <a:rPr sz="2100" dirty="0">
                <a:latin typeface="Calibri"/>
                <a:cs typeface="Calibri"/>
              </a:rPr>
              <a:t>for</a:t>
            </a:r>
            <a:r>
              <a:rPr sz="2100" spc="195" dirty="0">
                <a:latin typeface="Calibri"/>
                <a:cs typeface="Calibri"/>
              </a:rPr>
              <a:t> </a:t>
            </a:r>
            <a:r>
              <a:rPr sz="2100" dirty="0">
                <a:latin typeface="Calibri"/>
                <a:cs typeface="Calibri"/>
              </a:rPr>
              <a:t>satellite</a:t>
            </a:r>
            <a:r>
              <a:rPr sz="2100" spc="290" dirty="0">
                <a:latin typeface="Calibri"/>
                <a:cs typeface="Calibri"/>
              </a:rPr>
              <a:t> </a:t>
            </a:r>
            <a:r>
              <a:rPr sz="2100" spc="-10" dirty="0">
                <a:latin typeface="Calibri"/>
                <a:cs typeface="Calibri"/>
              </a:rPr>
              <a:t>imaging).</a:t>
            </a:r>
            <a:endParaRPr sz="2100">
              <a:latin typeface="Calibri"/>
              <a:cs typeface="Calibri"/>
            </a:endParaRPr>
          </a:p>
        </p:txBody>
      </p:sp>
      <p:sp>
        <p:nvSpPr>
          <p:cNvPr id="5" name="Footer Placeholder 4">
            <a:extLst>
              <a:ext uri="{FF2B5EF4-FFF2-40B4-BE49-F238E27FC236}">
                <a16:creationId xmlns:a16="http://schemas.microsoft.com/office/drawing/2014/main" id="{D975CD7F-37E6-4C3B-BA87-A871A37C760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216783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297" y="284707"/>
            <a:ext cx="5325745" cy="568960"/>
          </a:xfrm>
          <a:prstGeom prst="rect">
            <a:avLst/>
          </a:prstGeom>
        </p:spPr>
        <p:txBody>
          <a:bodyPr vert="horz" wrap="square" lIns="0" tIns="14605" rIns="0" bIns="0" rtlCol="0" anchor="ctr">
            <a:spAutoFit/>
          </a:bodyPr>
          <a:lstStyle/>
          <a:p>
            <a:pPr marL="12700">
              <a:lnSpc>
                <a:spcPct val="100000"/>
              </a:lnSpc>
              <a:spcBef>
                <a:spcPts val="115"/>
              </a:spcBef>
              <a:tabLst>
                <a:tab pos="1835150" algn="l"/>
              </a:tabLst>
            </a:pPr>
            <a:r>
              <a:rPr sz="3550" spc="-70" dirty="0">
                <a:solidFill>
                  <a:srgbClr val="54210F"/>
                </a:solidFill>
                <a:latin typeface="Calibri"/>
                <a:cs typeface="Calibri"/>
              </a:rPr>
              <a:t>3.</a:t>
            </a:r>
            <a:r>
              <a:rPr sz="3550" spc="-335" dirty="0">
                <a:solidFill>
                  <a:srgbClr val="54210F"/>
                </a:solidFill>
                <a:latin typeface="Calibri"/>
                <a:cs typeface="Calibri"/>
              </a:rPr>
              <a:t> </a:t>
            </a:r>
            <a:r>
              <a:rPr sz="3550" spc="-25" dirty="0">
                <a:solidFill>
                  <a:srgbClr val="541F13"/>
                </a:solidFill>
                <a:latin typeface="Calibri"/>
                <a:cs typeface="Calibri"/>
              </a:rPr>
              <a:t>i.6</a:t>
            </a:r>
            <a:r>
              <a:rPr sz="3550" dirty="0">
                <a:solidFill>
                  <a:srgbClr val="541F13"/>
                </a:solidFill>
                <a:latin typeface="Calibri"/>
                <a:cs typeface="Calibri"/>
              </a:rPr>
              <a:t>	</a:t>
            </a:r>
            <a:r>
              <a:rPr sz="3550" dirty="0">
                <a:solidFill>
                  <a:srgbClr val="562116"/>
                </a:solidFill>
                <a:latin typeface="Calibri"/>
                <a:cs typeface="Calibri"/>
              </a:rPr>
              <a:t>8-Bit</a:t>
            </a:r>
            <a:r>
              <a:rPr sz="3550" spc="290" dirty="0">
                <a:solidFill>
                  <a:srgbClr val="562116"/>
                </a:solidFill>
                <a:latin typeface="Calibri"/>
                <a:cs typeface="Calibri"/>
              </a:rPr>
              <a:t> </a:t>
            </a:r>
            <a:r>
              <a:rPr sz="3550" spc="180" dirty="0">
                <a:solidFill>
                  <a:srgbClr val="542315"/>
                </a:solidFill>
                <a:latin typeface="Calibri"/>
                <a:cs typeface="Calibri"/>
              </a:rPr>
              <a:t>Color</a:t>
            </a:r>
            <a:r>
              <a:rPr sz="3550" spc="305" dirty="0">
                <a:solidFill>
                  <a:srgbClr val="542315"/>
                </a:solidFill>
                <a:latin typeface="Calibri"/>
                <a:cs typeface="Calibri"/>
              </a:rPr>
              <a:t> </a:t>
            </a:r>
            <a:r>
              <a:rPr sz="3550" spc="-80" dirty="0">
                <a:solidFill>
                  <a:srgbClr val="56211A"/>
                </a:solidFill>
                <a:latin typeface="Calibri"/>
                <a:cs typeface="Calibri"/>
              </a:rPr>
              <a:t>Images</a:t>
            </a:r>
            <a:endParaRPr sz="3550">
              <a:latin typeface="Calibri"/>
              <a:cs typeface="Calibri"/>
            </a:endParaRPr>
          </a:p>
        </p:txBody>
      </p:sp>
      <p:sp>
        <p:nvSpPr>
          <p:cNvPr id="3" name="object 3"/>
          <p:cNvSpPr txBox="1"/>
          <p:nvPr/>
        </p:nvSpPr>
        <p:spPr>
          <a:xfrm>
            <a:off x="2748279" y="1081433"/>
            <a:ext cx="7619365" cy="2376170"/>
          </a:xfrm>
          <a:prstGeom prst="rect">
            <a:avLst/>
          </a:prstGeom>
        </p:spPr>
        <p:txBody>
          <a:bodyPr vert="horz" wrap="square" lIns="0" tIns="12700" rIns="0" bIns="0" rtlCol="0">
            <a:spAutoFit/>
          </a:bodyPr>
          <a:lstStyle/>
          <a:p>
            <a:pPr marL="297180" marR="18415" indent="-285115">
              <a:lnSpc>
                <a:spcPct val="105000"/>
              </a:lnSpc>
              <a:spcBef>
                <a:spcPts val="100"/>
              </a:spcBef>
              <a:buClr>
                <a:srgbClr val="3B8EA3"/>
              </a:buClr>
              <a:buChar char="•"/>
              <a:tabLst>
                <a:tab pos="298450" algn="l"/>
              </a:tabLst>
            </a:pPr>
            <a:r>
              <a:rPr sz="2300" spc="120" dirty="0">
                <a:latin typeface="Calibri"/>
                <a:cs typeface="Calibri"/>
              </a:rPr>
              <a:t>Note</a:t>
            </a:r>
            <a:r>
              <a:rPr sz="2300" spc="105" dirty="0">
                <a:latin typeface="Calibri"/>
                <a:cs typeface="Calibri"/>
              </a:rPr>
              <a:t> </a:t>
            </a:r>
            <a:r>
              <a:rPr sz="2300" dirty="0">
                <a:latin typeface="Calibri"/>
                <a:cs typeface="Calibri"/>
              </a:rPr>
              <a:t>the</a:t>
            </a:r>
            <a:r>
              <a:rPr sz="2300" spc="80" dirty="0">
                <a:latin typeface="Calibri"/>
                <a:cs typeface="Calibri"/>
              </a:rPr>
              <a:t> </a:t>
            </a:r>
            <a:r>
              <a:rPr sz="2300" dirty="0">
                <a:latin typeface="Calibri"/>
                <a:cs typeface="Calibri"/>
              </a:rPr>
              <a:t>great</a:t>
            </a:r>
            <a:r>
              <a:rPr sz="2300" spc="145" dirty="0">
                <a:latin typeface="Calibri"/>
                <a:cs typeface="Calibri"/>
              </a:rPr>
              <a:t> </a:t>
            </a:r>
            <a:r>
              <a:rPr sz="2300" spc="-20" dirty="0">
                <a:latin typeface="Calibri"/>
                <a:cs typeface="Calibri"/>
              </a:rPr>
              <a:t>savings</a:t>
            </a:r>
            <a:r>
              <a:rPr sz="2300" spc="235" dirty="0">
                <a:latin typeface="Calibri"/>
                <a:cs typeface="Calibri"/>
              </a:rPr>
              <a:t> </a:t>
            </a:r>
            <a:r>
              <a:rPr sz="2300" dirty="0">
                <a:latin typeface="Calibri"/>
                <a:cs typeface="Calibri"/>
              </a:rPr>
              <a:t>in</a:t>
            </a:r>
            <a:r>
              <a:rPr sz="2300" spc="130" dirty="0">
                <a:latin typeface="Calibri"/>
                <a:cs typeface="Calibri"/>
              </a:rPr>
              <a:t> </a:t>
            </a:r>
            <a:r>
              <a:rPr sz="2300" dirty="0">
                <a:latin typeface="Calibri"/>
                <a:cs typeface="Calibri"/>
              </a:rPr>
              <a:t>space</a:t>
            </a:r>
            <a:r>
              <a:rPr sz="2300" spc="175" dirty="0">
                <a:latin typeface="Calibri"/>
                <a:cs typeface="Calibri"/>
              </a:rPr>
              <a:t> </a:t>
            </a:r>
            <a:r>
              <a:rPr sz="2300" dirty="0">
                <a:latin typeface="Calibri"/>
                <a:cs typeface="Calibri"/>
              </a:rPr>
              <a:t>for</a:t>
            </a:r>
            <a:r>
              <a:rPr sz="2300" spc="130" dirty="0">
                <a:latin typeface="Calibri"/>
                <a:cs typeface="Calibri"/>
              </a:rPr>
              <a:t> </a:t>
            </a:r>
            <a:r>
              <a:rPr sz="2300" dirty="0">
                <a:latin typeface="Calibri"/>
                <a:cs typeface="Calibri"/>
              </a:rPr>
              <a:t>8-bit</a:t>
            </a:r>
            <a:r>
              <a:rPr sz="2300" spc="95" dirty="0">
                <a:latin typeface="Calibri"/>
                <a:cs typeface="Calibri"/>
              </a:rPr>
              <a:t> </a:t>
            </a:r>
            <a:r>
              <a:rPr sz="2300" spc="-10" dirty="0">
                <a:latin typeface="Calibri"/>
                <a:cs typeface="Calibri"/>
              </a:rPr>
              <a:t>images</a:t>
            </a:r>
            <a:r>
              <a:rPr sz="2300" spc="229" dirty="0">
                <a:latin typeface="Calibri"/>
                <a:cs typeface="Calibri"/>
              </a:rPr>
              <a:t> </a:t>
            </a:r>
            <a:r>
              <a:rPr sz="2300" dirty="0">
                <a:latin typeface="Calibri"/>
                <a:cs typeface="Calibri"/>
              </a:rPr>
              <a:t>over</a:t>
            </a:r>
            <a:r>
              <a:rPr sz="2300" spc="165" dirty="0">
                <a:latin typeface="Calibri"/>
                <a:cs typeface="Calibri"/>
              </a:rPr>
              <a:t> </a:t>
            </a:r>
            <a:r>
              <a:rPr sz="2300" dirty="0">
                <a:latin typeface="Calibri"/>
                <a:cs typeface="Calibri"/>
              </a:rPr>
              <a:t>24-</a:t>
            </a:r>
            <a:r>
              <a:rPr sz="2300" spc="-25" dirty="0">
                <a:latin typeface="Calibri"/>
                <a:cs typeface="Calibri"/>
              </a:rPr>
              <a:t>bit 	</a:t>
            </a:r>
            <a:r>
              <a:rPr sz="2300" spc="-10" dirty="0">
                <a:latin typeface="Calibri"/>
                <a:cs typeface="Calibri"/>
              </a:rPr>
              <a:t>ones:</a:t>
            </a:r>
            <a:endParaRPr sz="2300">
              <a:latin typeface="Calibri"/>
              <a:cs typeface="Calibri"/>
            </a:endParaRPr>
          </a:p>
          <a:p>
            <a:pPr marL="294640" indent="-281940">
              <a:spcBef>
                <a:spcPts val="725"/>
              </a:spcBef>
              <a:buClr>
                <a:srgbClr val="3B93A8"/>
              </a:buClr>
              <a:buChar char="•"/>
              <a:tabLst>
                <a:tab pos="294640" algn="l"/>
              </a:tabLst>
            </a:pPr>
            <a:r>
              <a:rPr sz="2300" spc="95" dirty="0">
                <a:latin typeface="Calibri"/>
                <a:cs typeface="Calibri"/>
              </a:rPr>
              <a:t>a</a:t>
            </a:r>
            <a:r>
              <a:rPr sz="2300" spc="-5" dirty="0">
                <a:latin typeface="Calibri"/>
                <a:cs typeface="Calibri"/>
              </a:rPr>
              <a:t> </a:t>
            </a:r>
            <a:r>
              <a:rPr sz="2300" dirty="0">
                <a:latin typeface="Calibri"/>
                <a:cs typeface="Calibri"/>
              </a:rPr>
              <a:t>640</a:t>
            </a:r>
            <a:r>
              <a:rPr sz="2300" spc="290" dirty="0">
                <a:latin typeface="Calibri"/>
                <a:cs typeface="Calibri"/>
              </a:rPr>
              <a:t> </a:t>
            </a:r>
            <a:r>
              <a:rPr sz="2300" spc="65" dirty="0">
                <a:latin typeface="Calibri"/>
                <a:cs typeface="Calibri"/>
              </a:rPr>
              <a:t>^</a:t>
            </a:r>
            <a:r>
              <a:rPr sz="2300" spc="204" dirty="0">
                <a:latin typeface="Calibri"/>
                <a:cs typeface="Calibri"/>
              </a:rPr>
              <a:t> </a:t>
            </a:r>
            <a:r>
              <a:rPr sz="2300" dirty="0">
                <a:latin typeface="Calibri"/>
                <a:cs typeface="Calibri"/>
              </a:rPr>
              <a:t>480</a:t>
            </a:r>
            <a:r>
              <a:rPr sz="2300" spc="150" dirty="0">
                <a:latin typeface="Calibri"/>
                <a:cs typeface="Calibri"/>
              </a:rPr>
              <a:t> </a:t>
            </a:r>
            <a:r>
              <a:rPr sz="2300" dirty="0">
                <a:latin typeface="Calibri"/>
                <a:cs typeface="Calibri"/>
              </a:rPr>
              <a:t>8-bit</a:t>
            </a:r>
            <a:r>
              <a:rPr sz="2300" spc="110" dirty="0">
                <a:latin typeface="Calibri"/>
                <a:cs typeface="Calibri"/>
              </a:rPr>
              <a:t> </a:t>
            </a:r>
            <a:r>
              <a:rPr sz="2300" spc="70" dirty="0">
                <a:latin typeface="Calibri"/>
                <a:cs typeface="Calibri"/>
              </a:rPr>
              <a:t>color</a:t>
            </a:r>
            <a:r>
              <a:rPr sz="2300" spc="200" dirty="0">
                <a:latin typeface="Calibri"/>
                <a:cs typeface="Calibri"/>
              </a:rPr>
              <a:t> </a:t>
            </a:r>
            <a:r>
              <a:rPr sz="2300" dirty="0">
                <a:latin typeface="Calibri"/>
                <a:cs typeface="Calibri"/>
              </a:rPr>
              <a:t>image</a:t>
            </a:r>
            <a:r>
              <a:rPr sz="2300" spc="195" dirty="0">
                <a:latin typeface="Calibri"/>
                <a:cs typeface="Calibri"/>
              </a:rPr>
              <a:t> </a:t>
            </a:r>
            <a:r>
              <a:rPr sz="2300" dirty="0">
                <a:latin typeface="Calibri"/>
                <a:cs typeface="Calibri"/>
              </a:rPr>
              <a:t>requires</a:t>
            </a:r>
            <a:r>
              <a:rPr sz="2300" spc="280" dirty="0">
                <a:latin typeface="Calibri"/>
                <a:cs typeface="Calibri"/>
              </a:rPr>
              <a:t> </a:t>
            </a:r>
            <a:r>
              <a:rPr sz="2300" dirty="0">
                <a:latin typeface="Calibri"/>
                <a:cs typeface="Calibri"/>
              </a:rPr>
              <a:t>only</a:t>
            </a:r>
            <a:r>
              <a:rPr sz="2300" spc="290" dirty="0">
                <a:latin typeface="Calibri"/>
                <a:cs typeface="Calibri"/>
              </a:rPr>
              <a:t> </a:t>
            </a:r>
            <a:r>
              <a:rPr sz="2300" dirty="0">
                <a:latin typeface="Calibri"/>
                <a:cs typeface="Calibri"/>
              </a:rPr>
              <a:t>300</a:t>
            </a:r>
            <a:r>
              <a:rPr sz="2300" spc="150" dirty="0">
                <a:latin typeface="Calibri"/>
                <a:cs typeface="Calibri"/>
              </a:rPr>
              <a:t> </a:t>
            </a:r>
            <a:r>
              <a:rPr sz="2300" dirty="0">
                <a:latin typeface="Calibri"/>
                <a:cs typeface="Calibri"/>
              </a:rPr>
              <a:t>kB</a:t>
            </a:r>
            <a:r>
              <a:rPr sz="2300" spc="335" dirty="0">
                <a:latin typeface="Calibri"/>
                <a:cs typeface="Calibri"/>
              </a:rPr>
              <a:t> </a:t>
            </a:r>
            <a:r>
              <a:rPr sz="2300" spc="-25" dirty="0">
                <a:latin typeface="Calibri"/>
                <a:cs typeface="Calibri"/>
              </a:rPr>
              <a:t>of</a:t>
            </a:r>
            <a:endParaRPr sz="2300">
              <a:latin typeface="Calibri"/>
              <a:cs typeface="Calibri"/>
            </a:endParaRPr>
          </a:p>
          <a:p>
            <a:pPr marL="299720">
              <a:spcBef>
                <a:spcPts val="160"/>
              </a:spcBef>
            </a:pPr>
            <a:r>
              <a:rPr sz="2250" spc="-10" dirty="0">
                <a:latin typeface="Calibri"/>
                <a:cs typeface="Calibri"/>
              </a:rPr>
              <a:t>storage,</a:t>
            </a:r>
            <a:endParaRPr sz="2250">
              <a:latin typeface="Calibri"/>
              <a:cs typeface="Calibri"/>
            </a:endParaRPr>
          </a:p>
          <a:p>
            <a:pPr marL="298450" marR="5080" indent="-286385">
              <a:lnSpc>
                <a:spcPct val="103899"/>
              </a:lnSpc>
              <a:spcBef>
                <a:spcPts val="630"/>
              </a:spcBef>
              <a:buClr>
                <a:srgbClr val="3B8EA8"/>
              </a:buClr>
              <a:buChar char="•"/>
              <a:tabLst>
                <a:tab pos="298450" algn="l"/>
              </a:tabLst>
            </a:pPr>
            <a:r>
              <a:rPr sz="2300" dirty="0">
                <a:latin typeface="Calibri"/>
                <a:cs typeface="Calibri"/>
              </a:rPr>
              <a:t>compared</a:t>
            </a:r>
            <a:r>
              <a:rPr sz="2300" spc="335" dirty="0">
                <a:latin typeface="Calibri"/>
                <a:cs typeface="Calibri"/>
              </a:rPr>
              <a:t> </a:t>
            </a:r>
            <a:r>
              <a:rPr sz="2300" spc="55" dirty="0">
                <a:latin typeface="Calibri"/>
                <a:cs typeface="Calibri"/>
              </a:rPr>
              <a:t>to</a:t>
            </a:r>
            <a:r>
              <a:rPr sz="2300" spc="120" dirty="0">
                <a:latin typeface="Calibri"/>
                <a:cs typeface="Calibri"/>
              </a:rPr>
              <a:t> </a:t>
            </a:r>
            <a:r>
              <a:rPr sz="2300" spc="55" dirty="0">
                <a:latin typeface="Calibri"/>
                <a:cs typeface="Calibri"/>
              </a:rPr>
              <a:t>92</a:t>
            </a:r>
            <a:r>
              <a:rPr sz="2300" spc="-250" dirty="0">
                <a:latin typeface="Calibri"/>
                <a:cs typeface="Calibri"/>
              </a:rPr>
              <a:t> </a:t>
            </a:r>
            <a:r>
              <a:rPr sz="2300" dirty="0">
                <a:latin typeface="Calibri"/>
                <a:cs typeface="Calibri"/>
              </a:rPr>
              <a:t>I</a:t>
            </a:r>
            <a:r>
              <a:rPr sz="2300" spc="-260" dirty="0">
                <a:latin typeface="Calibri"/>
                <a:cs typeface="Calibri"/>
              </a:rPr>
              <a:t> </a:t>
            </a:r>
            <a:r>
              <a:rPr sz="2300" dirty="0">
                <a:latin typeface="Calibri"/>
                <a:cs typeface="Calibri"/>
              </a:rPr>
              <a:t>.6</a:t>
            </a:r>
            <a:r>
              <a:rPr sz="2300" spc="105" dirty="0">
                <a:latin typeface="Calibri"/>
                <a:cs typeface="Calibri"/>
              </a:rPr>
              <a:t> </a:t>
            </a:r>
            <a:r>
              <a:rPr sz="2300" dirty="0">
                <a:latin typeface="Calibri"/>
                <a:cs typeface="Calibri"/>
              </a:rPr>
              <a:t>kB</a:t>
            </a:r>
            <a:r>
              <a:rPr sz="2300" spc="340" dirty="0">
                <a:latin typeface="Calibri"/>
                <a:cs typeface="Calibri"/>
              </a:rPr>
              <a:t> </a:t>
            </a:r>
            <a:r>
              <a:rPr sz="2300" dirty="0">
                <a:latin typeface="Calibri"/>
                <a:cs typeface="Calibri"/>
              </a:rPr>
              <a:t>for</a:t>
            </a:r>
            <a:r>
              <a:rPr sz="2300" spc="120" dirty="0">
                <a:latin typeface="Calibri"/>
                <a:cs typeface="Calibri"/>
              </a:rPr>
              <a:t> </a:t>
            </a:r>
            <a:r>
              <a:rPr sz="2300" spc="95" dirty="0">
                <a:latin typeface="Calibri"/>
                <a:cs typeface="Calibri"/>
              </a:rPr>
              <a:t>a</a:t>
            </a:r>
            <a:r>
              <a:rPr sz="2300" spc="-45" dirty="0">
                <a:latin typeface="Calibri"/>
                <a:cs typeface="Calibri"/>
              </a:rPr>
              <a:t> </a:t>
            </a:r>
            <a:r>
              <a:rPr sz="2300" spc="70" dirty="0">
                <a:latin typeface="Calibri"/>
                <a:cs typeface="Calibri"/>
              </a:rPr>
              <a:t>color</a:t>
            </a:r>
            <a:r>
              <a:rPr sz="2300" spc="200" dirty="0">
                <a:latin typeface="Calibri"/>
                <a:cs typeface="Calibri"/>
              </a:rPr>
              <a:t> </a:t>
            </a:r>
            <a:r>
              <a:rPr sz="2300" dirty="0">
                <a:latin typeface="Calibri"/>
                <a:cs typeface="Calibri"/>
              </a:rPr>
              <a:t>image</a:t>
            </a:r>
            <a:r>
              <a:rPr sz="2300" spc="215" dirty="0">
                <a:latin typeface="Calibri"/>
                <a:cs typeface="Calibri"/>
              </a:rPr>
              <a:t> </a:t>
            </a:r>
            <a:r>
              <a:rPr sz="2300" spc="-45" dirty="0">
                <a:latin typeface="Calibri"/>
                <a:cs typeface="Calibri"/>
              </a:rPr>
              <a:t>(again, </a:t>
            </a:r>
            <a:r>
              <a:rPr sz="2300" dirty="0">
                <a:latin typeface="Calibri"/>
                <a:cs typeface="Calibri"/>
              </a:rPr>
              <a:t>without</a:t>
            </a:r>
            <a:r>
              <a:rPr sz="2300" spc="165" dirty="0">
                <a:latin typeface="Calibri"/>
                <a:cs typeface="Calibri"/>
              </a:rPr>
              <a:t> </a:t>
            </a:r>
            <a:r>
              <a:rPr sz="2300" spc="-25" dirty="0">
                <a:latin typeface="Calibri"/>
                <a:cs typeface="Calibri"/>
              </a:rPr>
              <a:t>any </a:t>
            </a:r>
            <a:r>
              <a:rPr sz="2300" dirty="0">
                <a:latin typeface="Calibri"/>
                <a:cs typeface="Calibri"/>
              </a:rPr>
              <a:t>compression</a:t>
            </a:r>
            <a:r>
              <a:rPr sz="2300" spc="434" dirty="0">
                <a:latin typeface="Calibri"/>
                <a:cs typeface="Calibri"/>
              </a:rPr>
              <a:t> </a:t>
            </a:r>
            <a:r>
              <a:rPr sz="2300" spc="-10" dirty="0">
                <a:latin typeface="Calibri"/>
                <a:cs typeface="Calibri"/>
              </a:rPr>
              <a:t>applied).</a:t>
            </a:r>
            <a:endParaRPr sz="2300">
              <a:latin typeface="Calibri"/>
              <a:cs typeface="Calibri"/>
            </a:endParaRPr>
          </a:p>
        </p:txBody>
      </p:sp>
      <p:sp>
        <p:nvSpPr>
          <p:cNvPr id="5" name="Footer Placeholder 4">
            <a:extLst>
              <a:ext uri="{FF2B5EF4-FFF2-40B4-BE49-F238E27FC236}">
                <a16:creationId xmlns:a16="http://schemas.microsoft.com/office/drawing/2014/main" id="{9840BE08-D0D2-4FBA-83D6-3A5998A7167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0420451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81326" y="4200525"/>
            <a:ext cx="3625453" cy="1975246"/>
          </a:xfrm>
          <a:prstGeom prst="rect">
            <a:avLst/>
          </a:prstGeom>
        </p:spPr>
      </p:pic>
      <p:pic>
        <p:nvPicPr>
          <p:cNvPr id="3" name="object 3"/>
          <p:cNvPicPr/>
          <p:nvPr/>
        </p:nvPicPr>
        <p:blipFill>
          <a:blip r:embed="rId3" cstate="print"/>
          <a:stretch>
            <a:fillRect/>
          </a:stretch>
        </p:blipFill>
        <p:spPr>
          <a:xfrm>
            <a:off x="2970608" y="1671638"/>
            <a:ext cx="3636168" cy="2243137"/>
          </a:xfrm>
          <a:prstGeom prst="rect">
            <a:avLst/>
          </a:prstGeom>
        </p:spPr>
      </p:pic>
      <p:sp>
        <p:nvSpPr>
          <p:cNvPr id="4" name="object 4"/>
          <p:cNvSpPr txBox="1">
            <a:spLocks noGrp="1"/>
          </p:cNvSpPr>
          <p:nvPr>
            <p:ph type="title"/>
          </p:nvPr>
        </p:nvSpPr>
        <p:spPr>
          <a:xfrm>
            <a:off x="2746844" y="253555"/>
            <a:ext cx="7569834" cy="640080"/>
          </a:xfrm>
          <a:prstGeom prst="rect">
            <a:avLst/>
          </a:prstGeom>
        </p:spPr>
        <p:txBody>
          <a:bodyPr vert="horz" wrap="square" lIns="0" tIns="12065" rIns="0" bIns="0" rtlCol="0" anchor="ctr">
            <a:spAutoFit/>
          </a:bodyPr>
          <a:lstStyle/>
          <a:p>
            <a:pPr marL="12700" marR="5080">
              <a:lnSpc>
                <a:spcPct val="106100"/>
              </a:lnSpc>
              <a:spcBef>
                <a:spcPts val="95"/>
              </a:spcBef>
            </a:pPr>
            <a:r>
              <a:rPr sz="1900" dirty="0">
                <a:solidFill>
                  <a:srgbClr val="212121"/>
                </a:solidFill>
                <a:latin typeface="Calibri"/>
                <a:cs typeface="Calibri"/>
              </a:rPr>
              <a:t>hJotice</a:t>
            </a:r>
            <a:r>
              <a:rPr sz="1900" spc="170" dirty="0">
                <a:solidFill>
                  <a:srgbClr val="212121"/>
                </a:solidFill>
                <a:latin typeface="Calibri"/>
                <a:cs typeface="Calibri"/>
              </a:rPr>
              <a:t> </a:t>
            </a:r>
            <a:r>
              <a:rPr sz="1900" dirty="0">
                <a:solidFill>
                  <a:srgbClr val="541C13"/>
                </a:solidFill>
                <a:latin typeface="Calibri"/>
                <a:cs typeface="Calibri"/>
              </a:rPr>
              <a:t>that</a:t>
            </a:r>
            <a:r>
              <a:rPr sz="1900" spc="114" dirty="0">
                <a:solidFill>
                  <a:srgbClr val="541C13"/>
                </a:solidFill>
                <a:latin typeface="Calibri"/>
                <a:cs typeface="Calibri"/>
              </a:rPr>
              <a:t> </a:t>
            </a:r>
            <a:r>
              <a:rPr sz="1900" dirty="0">
                <a:solidFill>
                  <a:srgbClr val="4B1F1A"/>
                </a:solidFill>
                <a:latin typeface="Calibri"/>
                <a:cs typeface="Calibri"/>
              </a:rPr>
              <a:t>the</a:t>
            </a:r>
            <a:r>
              <a:rPr sz="1900" spc="120" dirty="0">
                <a:solidFill>
                  <a:srgbClr val="4B1F1A"/>
                </a:solidFill>
                <a:latin typeface="Calibri"/>
                <a:cs typeface="Calibri"/>
              </a:rPr>
              <a:t> </a:t>
            </a:r>
            <a:r>
              <a:rPr sz="1900" dirty="0">
                <a:solidFill>
                  <a:srgbClr val="491F18"/>
                </a:solidFill>
                <a:latin typeface="Calibri"/>
                <a:cs typeface="Calibri"/>
              </a:rPr>
              <a:t>difference</a:t>
            </a:r>
            <a:r>
              <a:rPr sz="1900" spc="200" dirty="0">
                <a:solidFill>
                  <a:srgbClr val="491F18"/>
                </a:solidFill>
                <a:latin typeface="Calibri"/>
                <a:cs typeface="Calibri"/>
              </a:rPr>
              <a:t> </a:t>
            </a:r>
            <a:r>
              <a:rPr sz="1900" dirty="0">
                <a:solidFill>
                  <a:srgbClr val="46261C"/>
                </a:solidFill>
                <a:latin typeface="Calibri"/>
                <a:cs typeface="Calibri"/>
              </a:rPr>
              <a:t>between</a:t>
            </a:r>
            <a:r>
              <a:rPr sz="1900" spc="170" dirty="0">
                <a:solidFill>
                  <a:srgbClr val="46261C"/>
                </a:solidFill>
                <a:latin typeface="Calibri"/>
                <a:cs typeface="Calibri"/>
              </a:rPr>
              <a:t> </a:t>
            </a:r>
            <a:r>
              <a:rPr sz="1900" dirty="0">
                <a:solidFill>
                  <a:srgbClr val="232323"/>
                </a:solidFill>
                <a:latin typeface="Calibri"/>
                <a:cs typeface="Calibri"/>
              </a:rPr>
              <a:t>Fig.</a:t>
            </a:r>
            <a:r>
              <a:rPr sz="1900" spc="-50" dirty="0">
                <a:solidFill>
                  <a:srgbClr val="232323"/>
                </a:solidFill>
                <a:latin typeface="Calibri"/>
                <a:cs typeface="Calibri"/>
              </a:rPr>
              <a:t> </a:t>
            </a:r>
            <a:r>
              <a:rPr sz="1900" spc="-25" dirty="0">
                <a:solidFill>
                  <a:srgbClr val="212121"/>
                </a:solidFill>
                <a:latin typeface="Calibri"/>
                <a:cs typeface="Calibri"/>
              </a:rPr>
              <a:t>3.5a,</a:t>
            </a:r>
            <a:r>
              <a:rPr sz="1900" spc="-65" dirty="0">
                <a:solidFill>
                  <a:srgbClr val="212121"/>
                </a:solidFill>
                <a:latin typeface="Calibri"/>
                <a:cs typeface="Calibri"/>
              </a:rPr>
              <a:t> </a:t>
            </a:r>
            <a:r>
              <a:rPr sz="1900" dirty="0">
                <a:solidFill>
                  <a:srgbClr val="46261C"/>
                </a:solidFill>
                <a:latin typeface="Calibri"/>
                <a:cs typeface="Calibri"/>
              </a:rPr>
              <a:t>the</a:t>
            </a:r>
            <a:r>
              <a:rPr sz="1900" spc="85" dirty="0">
                <a:solidFill>
                  <a:srgbClr val="46261C"/>
                </a:solidFill>
                <a:latin typeface="Calibri"/>
                <a:cs typeface="Calibri"/>
              </a:rPr>
              <a:t> </a:t>
            </a:r>
            <a:r>
              <a:rPr sz="1900" dirty="0">
                <a:solidFill>
                  <a:srgbClr val="282828"/>
                </a:solidFill>
                <a:latin typeface="Calibri"/>
                <a:cs typeface="Calibri"/>
              </a:rPr>
              <a:t>24-bit</a:t>
            </a:r>
            <a:r>
              <a:rPr sz="1900" spc="150" dirty="0">
                <a:solidFill>
                  <a:srgbClr val="282828"/>
                </a:solidFill>
                <a:latin typeface="Calibri"/>
                <a:cs typeface="Calibri"/>
              </a:rPr>
              <a:t> </a:t>
            </a:r>
            <a:r>
              <a:rPr sz="1900" spc="-30" dirty="0">
                <a:solidFill>
                  <a:srgbClr val="232323"/>
                </a:solidFill>
                <a:latin typeface="Calibri"/>
                <a:cs typeface="Calibri"/>
              </a:rPr>
              <a:t>image,</a:t>
            </a:r>
            <a:r>
              <a:rPr sz="1900" spc="-60" dirty="0">
                <a:solidFill>
                  <a:srgbClr val="232323"/>
                </a:solidFill>
                <a:latin typeface="Calibri"/>
                <a:cs typeface="Calibri"/>
              </a:rPr>
              <a:t> </a:t>
            </a:r>
            <a:r>
              <a:rPr sz="1900" dirty="0">
                <a:solidFill>
                  <a:srgbClr val="3D160F"/>
                </a:solidFill>
                <a:latin typeface="Calibri"/>
                <a:cs typeface="Calibri"/>
              </a:rPr>
              <a:t>and</a:t>
            </a:r>
            <a:r>
              <a:rPr sz="1900" spc="114" dirty="0">
                <a:solidFill>
                  <a:srgbClr val="3D160F"/>
                </a:solidFill>
                <a:latin typeface="Calibri"/>
                <a:cs typeface="Calibri"/>
              </a:rPr>
              <a:t> </a:t>
            </a:r>
            <a:r>
              <a:rPr sz="1900" dirty="0">
                <a:solidFill>
                  <a:srgbClr val="212121"/>
                </a:solidFill>
                <a:latin typeface="Calibri"/>
                <a:cs typeface="Calibri"/>
              </a:rPr>
              <a:t>Fig.</a:t>
            </a:r>
            <a:r>
              <a:rPr sz="1900" spc="-25" dirty="0">
                <a:solidFill>
                  <a:srgbClr val="212121"/>
                </a:solidFill>
                <a:latin typeface="Calibri"/>
                <a:cs typeface="Calibri"/>
              </a:rPr>
              <a:t> </a:t>
            </a:r>
            <a:r>
              <a:rPr sz="1900" spc="-20" dirty="0">
                <a:solidFill>
                  <a:srgbClr val="232323"/>
                </a:solidFill>
                <a:latin typeface="Calibri"/>
                <a:cs typeface="Calibri"/>
              </a:rPr>
              <a:t>3.7, </a:t>
            </a:r>
            <a:r>
              <a:rPr sz="1900" dirty="0">
                <a:solidFill>
                  <a:srgbClr val="3B1A0F"/>
                </a:solidFill>
                <a:latin typeface="Calibri"/>
                <a:cs typeface="Calibri"/>
              </a:rPr>
              <a:t>the</a:t>
            </a:r>
            <a:r>
              <a:rPr sz="1900" spc="120" dirty="0">
                <a:solidFill>
                  <a:srgbClr val="3B1A0F"/>
                </a:solidFill>
                <a:latin typeface="Calibri"/>
                <a:cs typeface="Calibri"/>
              </a:rPr>
              <a:t> </a:t>
            </a:r>
            <a:r>
              <a:rPr sz="1900" dirty="0">
                <a:solidFill>
                  <a:srgbClr val="491F18"/>
                </a:solidFill>
                <a:latin typeface="Calibri"/>
                <a:cs typeface="Calibri"/>
              </a:rPr>
              <a:t>8-bit</a:t>
            </a:r>
            <a:r>
              <a:rPr sz="1900" spc="90" dirty="0">
                <a:solidFill>
                  <a:srgbClr val="491F18"/>
                </a:solidFill>
                <a:latin typeface="Calibri"/>
                <a:cs typeface="Calibri"/>
              </a:rPr>
              <a:t> </a:t>
            </a:r>
            <a:r>
              <a:rPr sz="1900" spc="-20" dirty="0">
                <a:solidFill>
                  <a:srgbClr val="492F21"/>
                </a:solidFill>
                <a:latin typeface="Calibri"/>
                <a:cs typeface="Calibri"/>
              </a:rPr>
              <a:t>image,</a:t>
            </a:r>
            <a:r>
              <a:rPr sz="1900" spc="-5" dirty="0">
                <a:solidFill>
                  <a:srgbClr val="492F21"/>
                </a:solidFill>
                <a:latin typeface="Calibri"/>
                <a:cs typeface="Calibri"/>
              </a:rPr>
              <a:t> </a:t>
            </a:r>
            <a:r>
              <a:rPr sz="1900" dirty="0">
                <a:solidFill>
                  <a:srgbClr val="52261A"/>
                </a:solidFill>
                <a:latin typeface="Calibri"/>
                <a:cs typeface="Calibri"/>
              </a:rPr>
              <a:t>is</a:t>
            </a:r>
            <a:r>
              <a:rPr sz="1900" spc="135" dirty="0">
                <a:solidFill>
                  <a:srgbClr val="52261A"/>
                </a:solidFill>
                <a:latin typeface="Calibri"/>
                <a:cs typeface="Calibri"/>
              </a:rPr>
              <a:t> </a:t>
            </a:r>
            <a:r>
              <a:rPr sz="1900" dirty="0">
                <a:solidFill>
                  <a:srgbClr val="181818"/>
                </a:solidFill>
                <a:latin typeface="Calibri"/>
                <a:cs typeface="Calibri"/>
              </a:rPr>
              <a:t>reasonably</a:t>
            </a:r>
            <a:r>
              <a:rPr sz="1900" spc="245" dirty="0">
                <a:solidFill>
                  <a:srgbClr val="181818"/>
                </a:solidFill>
                <a:latin typeface="Calibri"/>
                <a:cs typeface="Calibri"/>
              </a:rPr>
              <a:t> </a:t>
            </a:r>
            <a:r>
              <a:rPr sz="1900" spc="-10" dirty="0">
                <a:solidFill>
                  <a:srgbClr val="232323"/>
                </a:solidFill>
                <a:latin typeface="Calibri"/>
                <a:cs typeface="Calibri"/>
              </a:rPr>
              <a:t>small.</a:t>
            </a:r>
            <a:endParaRPr sz="1900">
              <a:latin typeface="Calibri"/>
              <a:cs typeface="Calibri"/>
            </a:endParaRPr>
          </a:p>
        </p:txBody>
      </p:sp>
      <p:sp>
        <p:nvSpPr>
          <p:cNvPr id="5" name="object 5"/>
          <p:cNvSpPr txBox="1"/>
          <p:nvPr/>
        </p:nvSpPr>
        <p:spPr>
          <a:xfrm>
            <a:off x="6939080" y="2812751"/>
            <a:ext cx="2661285" cy="308610"/>
          </a:xfrm>
          <a:prstGeom prst="rect">
            <a:avLst/>
          </a:prstGeom>
        </p:spPr>
        <p:txBody>
          <a:bodyPr vert="horz" wrap="square" lIns="0" tIns="13335" rIns="0" bIns="0" rtlCol="0">
            <a:spAutoFit/>
          </a:bodyPr>
          <a:lstStyle/>
          <a:p>
            <a:pPr marL="12700">
              <a:spcBef>
                <a:spcPts val="105"/>
              </a:spcBef>
            </a:pPr>
            <a:r>
              <a:rPr sz="1850" spc="-10" dirty="0">
                <a:latin typeface="Arial MT"/>
                <a:cs typeface="Arial MT"/>
              </a:rPr>
              <a:t>Fig.</a:t>
            </a:r>
            <a:r>
              <a:rPr sz="1850" spc="-90" dirty="0">
                <a:latin typeface="Arial MT"/>
                <a:cs typeface="Arial MT"/>
              </a:rPr>
              <a:t> </a:t>
            </a:r>
            <a:r>
              <a:rPr sz="1850" spc="-10" dirty="0">
                <a:latin typeface="Arial MT"/>
                <a:cs typeface="Arial MT"/>
              </a:rPr>
              <a:t>3.5a,</a:t>
            </a:r>
            <a:r>
              <a:rPr sz="1850" spc="-75" dirty="0">
                <a:latin typeface="Arial MT"/>
                <a:cs typeface="Arial MT"/>
              </a:rPr>
              <a:t> </a:t>
            </a:r>
            <a:r>
              <a:rPr sz="1850" dirty="0">
                <a:latin typeface="Arial MT"/>
                <a:cs typeface="Arial MT"/>
              </a:rPr>
              <a:t>the</a:t>
            </a:r>
            <a:r>
              <a:rPr sz="1850" spc="-90" dirty="0">
                <a:latin typeface="Arial MT"/>
                <a:cs typeface="Arial MT"/>
              </a:rPr>
              <a:t> </a:t>
            </a:r>
            <a:r>
              <a:rPr sz="1850" spc="-65" dirty="0">
                <a:latin typeface="Arial MT"/>
                <a:cs typeface="Arial MT"/>
              </a:rPr>
              <a:t>24-</a:t>
            </a:r>
            <a:r>
              <a:rPr sz="1850" dirty="0">
                <a:latin typeface="Arial MT"/>
                <a:cs typeface="Arial MT"/>
              </a:rPr>
              <a:t>bit</a:t>
            </a:r>
            <a:r>
              <a:rPr sz="1850" spc="-15" dirty="0">
                <a:latin typeface="Arial MT"/>
                <a:cs typeface="Arial MT"/>
              </a:rPr>
              <a:t> </a:t>
            </a:r>
            <a:r>
              <a:rPr sz="1850" spc="-20" dirty="0">
                <a:latin typeface="Arial MT"/>
                <a:cs typeface="Arial MT"/>
              </a:rPr>
              <a:t>image</a:t>
            </a:r>
            <a:endParaRPr sz="1850">
              <a:latin typeface="Arial MT"/>
              <a:cs typeface="Arial MT"/>
            </a:endParaRPr>
          </a:p>
        </p:txBody>
      </p:sp>
      <p:sp>
        <p:nvSpPr>
          <p:cNvPr id="6" name="object 6"/>
          <p:cNvSpPr txBox="1"/>
          <p:nvPr/>
        </p:nvSpPr>
        <p:spPr>
          <a:xfrm>
            <a:off x="6956938" y="5127326"/>
            <a:ext cx="2414270" cy="308610"/>
          </a:xfrm>
          <a:prstGeom prst="rect">
            <a:avLst/>
          </a:prstGeom>
        </p:spPr>
        <p:txBody>
          <a:bodyPr vert="horz" wrap="square" lIns="0" tIns="13335" rIns="0" bIns="0" rtlCol="0">
            <a:spAutoFit/>
          </a:bodyPr>
          <a:lstStyle/>
          <a:p>
            <a:pPr marL="12700">
              <a:spcBef>
                <a:spcPts val="105"/>
              </a:spcBef>
            </a:pPr>
            <a:r>
              <a:rPr sz="1850" dirty="0">
                <a:latin typeface="Arial MT"/>
                <a:cs typeface="Arial MT"/>
              </a:rPr>
              <a:t>Fig.</a:t>
            </a:r>
            <a:r>
              <a:rPr sz="1850" spc="-90" dirty="0">
                <a:latin typeface="Arial MT"/>
                <a:cs typeface="Arial MT"/>
              </a:rPr>
              <a:t> </a:t>
            </a:r>
            <a:r>
              <a:rPr sz="1850" dirty="0">
                <a:latin typeface="Arial MT"/>
                <a:cs typeface="Arial MT"/>
              </a:rPr>
              <a:t>3.7,</a:t>
            </a:r>
            <a:r>
              <a:rPr sz="1850" spc="-110" dirty="0">
                <a:latin typeface="Arial MT"/>
                <a:cs typeface="Arial MT"/>
              </a:rPr>
              <a:t> </a:t>
            </a:r>
            <a:r>
              <a:rPr sz="1850" dirty="0">
                <a:latin typeface="Arial MT"/>
                <a:cs typeface="Arial MT"/>
              </a:rPr>
              <a:t>the</a:t>
            </a:r>
            <a:r>
              <a:rPr sz="1850" spc="-105" dirty="0">
                <a:latin typeface="Arial MT"/>
                <a:cs typeface="Arial MT"/>
              </a:rPr>
              <a:t> </a:t>
            </a:r>
            <a:r>
              <a:rPr sz="1850" spc="-60" dirty="0">
                <a:latin typeface="Arial MT"/>
                <a:cs typeface="Arial MT"/>
              </a:rPr>
              <a:t>8-</a:t>
            </a:r>
            <a:r>
              <a:rPr sz="1850" dirty="0">
                <a:latin typeface="Arial MT"/>
                <a:cs typeface="Arial MT"/>
              </a:rPr>
              <a:t>bit</a:t>
            </a:r>
            <a:r>
              <a:rPr sz="1850" spc="-55" dirty="0">
                <a:latin typeface="Arial MT"/>
                <a:cs typeface="Arial MT"/>
              </a:rPr>
              <a:t> </a:t>
            </a:r>
            <a:r>
              <a:rPr sz="1850" spc="-10" dirty="0">
                <a:latin typeface="Arial MT"/>
                <a:cs typeface="Arial MT"/>
              </a:rPr>
              <a:t>image</a:t>
            </a:r>
            <a:endParaRPr sz="1850">
              <a:latin typeface="Arial MT"/>
              <a:cs typeface="Arial MT"/>
            </a:endParaRPr>
          </a:p>
        </p:txBody>
      </p:sp>
      <p:sp>
        <p:nvSpPr>
          <p:cNvPr id="8" name="Footer Placeholder 7">
            <a:extLst>
              <a:ext uri="{FF2B5EF4-FFF2-40B4-BE49-F238E27FC236}">
                <a16:creationId xmlns:a16="http://schemas.microsoft.com/office/drawing/2014/main" id="{09C1FC58-C157-463E-AFB4-493099B1BF8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6643129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38450" y="3839766"/>
            <a:ext cx="3814762" cy="2546746"/>
          </a:xfrm>
          <a:prstGeom prst="rect">
            <a:avLst/>
          </a:prstGeom>
        </p:spPr>
      </p:pic>
      <p:pic>
        <p:nvPicPr>
          <p:cNvPr id="3" name="object 3"/>
          <p:cNvPicPr/>
          <p:nvPr/>
        </p:nvPicPr>
        <p:blipFill>
          <a:blip r:embed="rId3" cstate="print"/>
          <a:stretch>
            <a:fillRect/>
          </a:stretch>
        </p:blipFill>
        <p:spPr>
          <a:xfrm>
            <a:off x="2874169" y="1225153"/>
            <a:ext cx="3743325" cy="2493168"/>
          </a:xfrm>
          <a:prstGeom prst="rect">
            <a:avLst/>
          </a:prstGeom>
        </p:spPr>
      </p:pic>
      <p:sp>
        <p:nvSpPr>
          <p:cNvPr id="4" name="object 4"/>
          <p:cNvSpPr txBox="1">
            <a:spLocks noGrp="1"/>
          </p:cNvSpPr>
          <p:nvPr>
            <p:ph type="title"/>
          </p:nvPr>
        </p:nvSpPr>
        <p:spPr>
          <a:xfrm>
            <a:off x="2743155" y="251917"/>
            <a:ext cx="7331709" cy="645160"/>
          </a:xfrm>
          <a:prstGeom prst="rect">
            <a:avLst/>
          </a:prstGeom>
        </p:spPr>
        <p:txBody>
          <a:bodyPr vert="horz" wrap="square" lIns="0" tIns="27305" rIns="0" bIns="0" rtlCol="0" anchor="ctr">
            <a:spAutoFit/>
          </a:bodyPr>
          <a:lstStyle/>
          <a:p>
            <a:pPr marL="12700" marR="5080" indent="2540">
              <a:lnSpc>
                <a:spcPts val="2420"/>
              </a:lnSpc>
              <a:spcBef>
                <a:spcPts val="215"/>
              </a:spcBef>
            </a:pPr>
            <a:r>
              <a:rPr sz="2050" dirty="0">
                <a:solidFill>
                  <a:srgbClr val="4D2313"/>
                </a:solidFill>
                <a:latin typeface="Calibri"/>
                <a:cs typeface="Calibri"/>
              </a:rPr>
              <a:t>Another</a:t>
            </a:r>
            <a:r>
              <a:rPr sz="2050" spc="-60" dirty="0">
                <a:solidFill>
                  <a:srgbClr val="4D2313"/>
                </a:solidFill>
                <a:latin typeface="Calibri"/>
                <a:cs typeface="Calibri"/>
              </a:rPr>
              <a:t> </a:t>
            </a:r>
            <a:r>
              <a:rPr sz="2050" spc="-50" dirty="0">
                <a:solidFill>
                  <a:srgbClr val="1F1F1F"/>
                </a:solidFill>
                <a:latin typeface="Calibri"/>
                <a:cs typeface="Calibri"/>
              </a:rPr>
              <a:t>example</a:t>
            </a:r>
            <a:r>
              <a:rPr sz="2050" spc="10" dirty="0">
                <a:solidFill>
                  <a:srgbClr val="1F1F1F"/>
                </a:solidFill>
                <a:latin typeface="Calibri"/>
                <a:cs typeface="Calibri"/>
              </a:rPr>
              <a:t> </a:t>
            </a:r>
            <a:r>
              <a:rPr sz="2050" dirty="0">
                <a:solidFill>
                  <a:srgbClr val="46241D"/>
                </a:solidFill>
                <a:latin typeface="Calibri"/>
                <a:cs typeface="Calibri"/>
              </a:rPr>
              <a:t>for</a:t>
            </a:r>
            <a:r>
              <a:rPr sz="2050" spc="-20" dirty="0">
                <a:solidFill>
                  <a:srgbClr val="46241D"/>
                </a:solidFill>
                <a:latin typeface="Calibri"/>
                <a:cs typeface="Calibri"/>
              </a:rPr>
              <a:t> </a:t>
            </a:r>
            <a:r>
              <a:rPr sz="2050" spc="-50" dirty="0">
                <a:solidFill>
                  <a:srgbClr val="522621"/>
                </a:solidFill>
                <a:latin typeface="Calibri"/>
                <a:cs typeface="Calibri"/>
              </a:rPr>
              <a:t>diPerence</a:t>
            </a:r>
            <a:r>
              <a:rPr sz="2050" spc="90" dirty="0">
                <a:solidFill>
                  <a:srgbClr val="522621"/>
                </a:solidFill>
                <a:latin typeface="Calibri"/>
                <a:cs typeface="Calibri"/>
              </a:rPr>
              <a:t> </a:t>
            </a:r>
            <a:r>
              <a:rPr sz="2050" spc="-55" dirty="0">
                <a:solidFill>
                  <a:srgbClr val="442613"/>
                </a:solidFill>
                <a:latin typeface="Calibri"/>
                <a:cs typeface="Calibri"/>
              </a:rPr>
              <a:t>between</a:t>
            </a:r>
            <a:r>
              <a:rPr sz="2050" spc="40" dirty="0">
                <a:solidFill>
                  <a:srgbClr val="442613"/>
                </a:solidFill>
                <a:latin typeface="Calibri"/>
                <a:cs typeface="Calibri"/>
              </a:rPr>
              <a:t> </a:t>
            </a:r>
            <a:r>
              <a:rPr sz="2050" spc="-55" dirty="0">
                <a:solidFill>
                  <a:srgbClr val="212121"/>
                </a:solidFill>
                <a:latin typeface="Calibri"/>
                <a:cs typeface="Calibri"/>
              </a:rPr>
              <a:t>Fig.</a:t>
            </a:r>
            <a:r>
              <a:rPr sz="2050" spc="-80" dirty="0">
                <a:solidFill>
                  <a:srgbClr val="212121"/>
                </a:solidFill>
                <a:latin typeface="Calibri"/>
                <a:cs typeface="Calibri"/>
              </a:rPr>
              <a:t> </a:t>
            </a:r>
            <a:r>
              <a:rPr sz="2050" spc="-100" dirty="0">
                <a:solidFill>
                  <a:srgbClr val="242424"/>
                </a:solidFill>
                <a:latin typeface="Calibri"/>
                <a:cs typeface="Calibri"/>
              </a:rPr>
              <a:t>3.5a,</a:t>
            </a:r>
            <a:r>
              <a:rPr sz="2050" spc="-65" dirty="0">
                <a:solidFill>
                  <a:srgbClr val="242424"/>
                </a:solidFill>
                <a:latin typeface="Calibri"/>
                <a:cs typeface="Calibri"/>
              </a:rPr>
              <a:t> </a:t>
            </a:r>
            <a:r>
              <a:rPr sz="2050" spc="-20" dirty="0">
                <a:solidFill>
                  <a:srgbClr val="4F3324"/>
                </a:solidFill>
                <a:latin typeface="Calibri"/>
                <a:cs typeface="Calibri"/>
              </a:rPr>
              <a:t>the</a:t>
            </a:r>
            <a:r>
              <a:rPr sz="2050" spc="15" dirty="0">
                <a:solidFill>
                  <a:srgbClr val="4F3324"/>
                </a:solidFill>
                <a:latin typeface="Calibri"/>
                <a:cs typeface="Calibri"/>
              </a:rPr>
              <a:t> </a:t>
            </a:r>
            <a:r>
              <a:rPr sz="2050" spc="-40" dirty="0">
                <a:solidFill>
                  <a:srgbClr val="52231A"/>
                </a:solidFill>
                <a:latin typeface="Calibri"/>
                <a:cs typeface="Calibri"/>
              </a:rPr>
              <a:t>24-</a:t>
            </a:r>
            <a:r>
              <a:rPr sz="2050" dirty="0">
                <a:solidFill>
                  <a:srgbClr val="52231A"/>
                </a:solidFill>
                <a:latin typeface="Calibri"/>
                <a:cs typeface="Calibri"/>
              </a:rPr>
              <a:t>bit</a:t>
            </a:r>
            <a:r>
              <a:rPr sz="2050" spc="-5" dirty="0">
                <a:solidFill>
                  <a:srgbClr val="52231A"/>
                </a:solidFill>
                <a:latin typeface="Calibri"/>
                <a:cs typeface="Calibri"/>
              </a:rPr>
              <a:t> </a:t>
            </a:r>
            <a:r>
              <a:rPr sz="2050" spc="-114" dirty="0">
                <a:solidFill>
                  <a:srgbClr val="212121"/>
                </a:solidFill>
                <a:latin typeface="Calibri"/>
                <a:cs typeface="Calibri"/>
              </a:rPr>
              <a:t>image,</a:t>
            </a:r>
            <a:r>
              <a:rPr sz="2050" spc="-50" dirty="0">
                <a:solidFill>
                  <a:srgbClr val="212121"/>
                </a:solidFill>
                <a:latin typeface="Calibri"/>
                <a:cs typeface="Calibri"/>
              </a:rPr>
              <a:t> </a:t>
            </a:r>
            <a:r>
              <a:rPr sz="2050" spc="-25" dirty="0">
                <a:solidFill>
                  <a:srgbClr val="492115"/>
                </a:solidFill>
                <a:latin typeface="Calibri"/>
                <a:cs typeface="Calibri"/>
              </a:rPr>
              <a:t>and </a:t>
            </a:r>
            <a:r>
              <a:rPr sz="2050" spc="-65" dirty="0">
                <a:solidFill>
                  <a:srgbClr val="1F1F1F"/>
                </a:solidFill>
                <a:latin typeface="Calibri"/>
                <a:cs typeface="Calibri"/>
              </a:rPr>
              <a:t>Fig.</a:t>
            </a:r>
            <a:r>
              <a:rPr sz="2050" spc="-50" dirty="0">
                <a:solidFill>
                  <a:srgbClr val="1F1F1F"/>
                </a:solidFill>
                <a:latin typeface="Calibri"/>
                <a:cs typeface="Calibri"/>
              </a:rPr>
              <a:t> </a:t>
            </a:r>
            <a:r>
              <a:rPr sz="2050" spc="-90" dirty="0">
                <a:solidFill>
                  <a:srgbClr val="1C1C1C"/>
                </a:solidFill>
                <a:latin typeface="Calibri"/>
                <a:cs typeface="Calibri"/>
              </a:rPr>
              <a:t>3.7,</a:t>
            </a:r>
            <a:r>
              <a:rPr sz="2050" spc="-75" dirty="0">
                <a:solidFill>
                  <a:srgbClr val="1C1C1C"/>
                </a:solidFill>
                <a:latin typeface="Calibri"/>
                <a:cs typeface="Calibri"/>
              </a:rPr>
              <a:t> </a:t>
            </a:r>
            <a:r>
              <a:rPr sz="2050" spc="-10" dirty="0">
                <a:solidFill>
                  <a:srgbClr val="522D23"/>
                </a:solidFill>
                <a:latin typeface="Calibri"/>
                <a:cs typeface="Calibri"/>
              </a:rPr>
              <a:t>the</a:t>
            </a:r>
            <a:r>
              <a:rPr sz="2050" spc="-105" dirty="0">
                <a:solidFill>
                  <a:srgbClr val="522D23"/>
                </a:solidFill>
                <a:latin typeface="Calibri"/>
                <a:cs typeface="Calibri"/>
              </a:rPr>
              <a:t> </a:t>
            </a:r>
            <a:r>
              <a:rPr sz="2050" spc="-35" dirty="0">
                <a:solidFill>
                  <a:srgbClr val="421F0C"/>
                </a:solidFill>
                <a:latin typeface="Calibri"/>
                <a:cs typeface="Calibri"/>
              </a:rPr>
              <a:t>8-</a:t>
            </a:r>
            <a:r>
              <a:rPr sz="2050" dirty="0">
                <a:solidFill>
                  <a:srgbClr val="421F0C"/>
                </a:solidFill>
                <a:latin typeface="Calibri"/>
                <a:cs typeface="Calibri"/>
              </a:rPr>
              <a:t>bit</a:t>
            </a:r>
            <a:r>
              <a:rPr sz="2050" spc="-15" dirty="0">
                <a:solidFill>
                  <a:srgbClr val="421F0C"/>
                </a:solidFill>
                <a:latin typeface="Calibri"/>
                <a:cs typeface="Calibri"/>
              </a:rPr>
              <a:t> </a:t>
            </a:r>
            <a:r>
              <a:rPr sz="2050" spc="-114" dirty="0">
                <a:solidFill>
                  <a:srgbClr val="52342D"/>
                </a:solidFill>
                <a:latin typeface="Calibri"/>
                <a:cs typeface="Calibri"/>
              </a:rPr>
              <a:t>image,</a:t>
            </a:r>
            <a:r>
              <a:rPr sz="2050" spc="-35" dirty="0">
                <a:solidFill>
                  <a:srgbClr val="52342D"/>
                </a:solidFill>
                <a:latin typeface="Calibri"/>
                <a:cs typeface="Calibri"/>
              </a:rPr>
              <a:t> </a:t>
            </a:r>
            <a:r>
              <a:rPr sz="2050" dirty="0">
                <a:solidFill>
                  <a:srgbClr val="181818"/>
                </a:solidFill>
                <a:latin typeface="Calibri"/>
                <a:cs typeface="Calibri"/>
              </a:rPr>
              <a:t>is</a:t>
            </a:r>
            <a:r>
              <a:rPr sz="2050" spc="30" dirty="0">
                <a:solidFill>
                  <a:srgbClr val="181818"/>
                </a:solidFill>
                <a:latin typeface="Calibri"/>
                <a:cs typeface="Calibri"/>
              </a:rPr>
              <a:t> </a:t>
            </a:r>
            <a:r>
              <a:rPr sz="2050" spc="-70" dirty="0">
                <a:solidFill>
                  <a:srgbClr val="492D1F"/>
                </a:solidFill>
                <a:latin typeface="Calibri"/>
                <a:cs typeface="Calibri"/>
              </a:rPr>
              <a:t>reasonably</a:t>
            </a:r>
            <a:r>
              <a:rPr sz="2050" spc="210" dirty="0">
                <a:solidFill>
                  <a:srgbClr val="492D1F"/>
                </a:solidFill>
                <a:latin typeface="Calibri"/>
                <a:cs typeface="Calibri"/>
              </a:rPr>
              <a:t> </a:t>
            </a:r>
            <a:r>
              <a:rPr sz="2050" spc="-10" dirty="0">
                <a:solidFill>
                  <a:srgbClr val="212121"/>
                </a:solidFill>
                <a:latin typeface="Calibri"/>
                <a:cs typeface="Calibri"/>
              </a:rPr>
              <a:t>small.</a:t>
            </a:r>
            <a:endParaRPr sz="2050">
              <a:latin typeface="Calibri"/>
              <a:cs typeface="Calibri"/>
            </a:endParaRPr>
          </a:p>
        </p:txBody>
      </p:sp>
      <p:sp>
        <p:nvSpPr>
          <p:cNvPr id="5" name="object 5"/>
          <p:cNvSpPr txBox="1"/>
          <p:nvPr/>
        </p:nvSpPr>
        <p:spPr>
          <a:xfrm>
            <a:off x="6939080" y="2812751"/>
            <a:ext cx="2661285" cy="308610"/>
          </a:xfrm>
          <a:prstGeom prst="rect">
            <a:avLst/>
          </a:prstGeom>
        </p:spPr>
        <p:txBody>
          <a:bodyPr vert="horz" wrap="square" lIns="0" tIns="13335" rIns="0" bIns="0" rtlCol="0">
            <a:spAutoFit/>
          </a:bodyPr>
          <a:lstStyle/>
          <a:p>
            <a:pPr marL="12700">
              <a:spcBef>
                <a:spcPts val="105"/>
              </a:spcBef>
            </a:pPr>
            <a:r>
              <a:rPr sz="1850" spc="-10" dirty="0">
                <a:latin typeface="Arial MT"/>
                <a:cs typeface="Arial MT"/>
              </a:rPr>
              <a:t>Fig.</a:t>
            </a:r>
            <a:r>
              <a:rPr sz="1850" spc="-90" dirty="0">
                <a:latin typeface="Arial MT"/>
                <a:cs typeface="Arial MT"/>
              </a:rPr>
              <a:t> </a:t>
            </a:r>
            <a:r>
              <a:rPr sz="1850" spc="-10" dirty="0">
                <a:latin typeface="Arial MT"/>
                <a:cs typeface="Arial MT"/>
              </a:rPr>
              <a:t>3.5a,</a:t>
            </a:r>
            <a:r>
              <a:rPr sz="1850" spc="-75" dirty="0">
                <a:latin typeface="Arial MT"/>
                <a:cs typeface="Arial MT"/>
              </a:rPr>
              <a:t> </a:t>
            </a:r>
            <a:r>
              <a:rPr sz="1850" dirty="0">
                <a:latin typeface="Arial MT"/>
                <a:cs typeface="Arial MT"/>
              </a:rPr>
              <a:t>the</a:t>
            </a:r>
            <a:r>
              <a:rPr sz="1850" spc="-90" dirty="0">
                <a:latin typeface="Arial MT"/>
                <a:cs typeface="Arial MT"/>
              </a:rPr>
              <a:t> </a:t>
            </a:r>
            <a:r>
              <a:rPr sz="1850" spc="-65" dirty="0">
                <a:latin typeface="Arial MT"/>
                <a:cs typeface="Arial MT"/>
              </a:rPr>
              <a:t>24-</a:t>
            </a:r>
            <a:r>
              <a:rPr sz="1850" dirty="0">
                <a:latin typeface="Arial MT"/>
                <a:cs typeface="Arial MT"/>
              </a:rPr>
              <a:t>bit</a:t>
            </a:r>
            <a:r>
              <a:rPr sz="1850" spc="-15" dirty="0">
                <a:latin typeface="Arial MT"/>
                <a:cs typeface="Arial MT"/>
              </a:rPr>
              <a:t> </a:t>
            </a:r>
            <a:r>
              <a:rPr sz="1850" spc="-20" dirty="0">
                <a:latin typeface="Arial MT"/>
                <a:cs typeface="Arial MT"/>
              </a:rPr>
              <a:t>image</a:t>
            </a:r>
            <a:endParaRPr sz="1850">
              <a:latin typeface="Arial MT"/>
              <a:cs typeface="Arial MT"/>
            </a:endParaRPr>
          </a:p>
        </p:txBody>
      </p:sp>
      <p:sp>
        <p:nvSpPr>
          <p:cNvPr id="6" name="object 6"/>
          <p:cNvSpPr txBox="1"/>
          <p:nvPr/>
        </p:nvSpPr>
        <p:spPr>
          <a:xfrm>
            <a:off x="6956938" y="5127326"/>
            <a:ext cx="2414270" cy="308610"/>
          </a:xfrm>
          <a:prstGeom prst="rect">
            <a:avLst/>
          </a:prstGeom>
        </p:spPr>
        <p:txBody>
          <a:bodyPr vert="horz" wrap="square" lIns="0" tIns="13335" rIns="0" bIns="0" rtlCol="0">
            <a:spAutoFit/>
          </a:bodyPr>
          <a:lstStyle/>
          <a:p>
            <a:pPr marL="12700">
              <a:spcBef>
                <a:spcPts val="105"/>
              </a:spcBef>
            </a:pPr>
            <a:r>
              <a:rPr sz="1850" dirty="0">
                <a:latin typeface="Arial MT"/>
                <a:cs typeface="Arial MT"/>
              </a:rPr>
              <a:t>Fig.</a:t>
            </a:r>
            <a:r>
              <a:rPr sz="1850" spc="-90" dirty="0">
                <a:latin typeface="Arial MT"/>
                <a:cs typeface="Arial MT"/>
              </a:rPr>
              <a:t> </a:t>
            </a:r>
            <a:r>
              <a:rPr sz="1850" dirty="0">
                <a:latin typeface="Arial MT"/>
                <a:cs typeface="Arial MT"/>
              </a:rPr>
              <a:t>3.7,</a:t>
            </a:r>
            <a:r>
              <a:rPr sz="1850" spc="-110" dirty="0">
                <a:latin typeface="Arial MT"/>
                <a:cs typeface="Arial MT"/>
              </a:rPr>
              <a:t> </a:t>
            </a:r>
            <a:r>
              <a:rPr sz="1850" dirty="0">
                <a:latin typeface="Arial MT"/>
                <a:cs typeface="Arial MT"/>
              </a:rPr>
              <a:t>the</a:t>
            </a:r>
            <a:r>
              <a:rPr sz="1850" spc="-105" dirty="0">
                <a:latin typeface="Arial MT"/>
                <a:cs typeface="Arial MT"/>
              </a:rPr>
              <a:t> </a:t>
            </a:r>
            <a:r>
              <a:rPr sz="1850" spc="-60" dirty="0">
                <a:latin typeface="Arial MT"/>
                <a:cs typeface="Arial MT"/>
              </a:rPr>
              <a:t>8-</a:t>
            </a:r>
            <a:r>
              <a:rPr sz="1850" dirty="0">
                <a:latin typeface="Arial MT"/>
                <a:cs typeface="Arial MT"/>
              </a:rPr>
              <a:t>bit</a:t>
            </a:r>
            <a:r>
              <a:rPr sz="1850" spc="-55" dirty="0">
                <a:latin typeface="Arial MT"/>
                <a:cs typeface="Arial MT"/>
              </a:rPr>
              <a:t> </a:t>
            </a:r>
            <a:r>
              <a:rPr sz="1850" spc="-10" dirty="0">
                <a:latin typeface="Arial MT"/>
                <a:cs typeface="Arial MT"/>
              </a:rPr>
              <a:t>image</a:t>
            </a:r>
            <a:endParaRPr sz="1850">
              <a:latin typeface="Arial MT"/>
              <a:cs typeface="Arial MT"/>
            </a:endParaRPr>
          </a:p>
        </p:txBody>
      </p:sp>
      <p:sp>
        <p:nvSpPr>
          <p:cNvPr id="8" name="Footer Placeholder 7">
            <a:extLst>
              <a:ext uri="{FF2B5EF4-FFF2-40B4-BE49-F238E27FC236}">
                <a16:creationId xmlns:a16="http://schemas.microsoft.com/office/drawing/2014/main" id="{C1D1D002-7862-4B64-AEAB-B5F46C6B42A6}"/>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564509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297" y="284707"/>
            <a:ext cx="5325745" cy="568960"/>
          </a:xfrm>
          <a:prstGeom prst="rect">
            <a:avLst/>
          </a:prstGeom>
        </p:spPr>
        <p:txBody>
          <a:bodyPr vert="horz" wrap="square" lIns="0" tIns="14605" rIns="0" bIns="0" rtlCol="0" anchor="ctr">
            <a:spAutoFit/>
          </a:bodyPr>
          <a:lstStyle/>
          <a:p>
            <a:pPr marL="12700">
              <a:lnSpc>
                <a:spcPct val="100000"/>
              </a:lnSpc>
              <a:spcBef>
                <a:spcPts val="115"/>
              </a:spcBef>
              <a:tabLst>
                <a:tab pos="1835150" algn="l"/>
              </a:tabLst>
            </a:pPr>
            <a:r>
              <a:rPr sz="3550" spc="-70" dirty="0">
                <a:solidFill>
                  <a:srgbClr val="54210F"/>
                </a:solidFill>
                <a:latin typeface="Calibri"/>
                <a:cs typeface="Calibri"/>
              </a:rPr>
              <a:t>3.</a:t>
            </a:r>
            <a:r>
              <a:rPr sz="3550" spc="-335" dirty="0">
                <a:solidFill>
                  <a:srgbClr val="54210F"/>
                </a:solidFill>
                <a:latin typeface="Calibri"/>
                <a:cs typeface="Calibri"/>
              </a:rPr>
              <a:t> </a:t>
            </a:r>
            <a:r>
              <a:rPr sz="3550" spc="-25" dirty="0">
                <a:solidFill>
                  <a:srgbClr val="541F13"/>
                </a:solidFill>
                <a:latin typeface="Calibri"/>
                <a:cs typeface="Calibri"/>
              </a:rPr>
              <a:t>i.6</a:t>
            </a:r>
            <a:r>
              <a:rPr sz="3550" dirty="0">
                <a:solidFill>
                  <a:srgbClr val="541F13"/>
                </a:solidFill>
                <a:latin typeface="Calibri"/>
                <a:cs typeface="Calibri"/>
              </a:rPr>
              <a:t>	</a:t>
            </a:r>
            <a:r>
              <a:rPr sz="3550" dirty="0">
                <a:solidFill>
                  <a:srgbClr val="562116"/>
                </a:solidFill>
                <a:latin typeface="Calibri"/>
                <a:cs typeface="Calibri"/>
              </a:rPr>
              <a:t>8-Bit</a:t>
            </a:r>
            <a:r>
              <a:rPr sz="3550" spc="290" dirty="0">
                <a:solidFill>
                  <a:srgbClr val="562116"/>
                </a:solidFill>
                <a:latin typeface="Calibri"/>
                <a:cs typeface="Calibri"/>
              </a:rPr>
              <a:t> </a:t>
            </a:r>
            <a:r>
              <a:rPr sz="3550" spc="180" dirty="0">
                <a:solidFill>
                  <a:srgbClr val="542315"/>
                </a:solidFill>
                <a:latin typeface="Calibri"/>
                <a:cs typeface="Calibri"/>
              </a:rPr>
              <a:t>Color</a:t>
            </a:r>
            <a:r>
              <a:rPr sz="3550" spc="305" dirty="0">
                <a:solidFill>
                  <a:srgbClr val="542315"/>
                </a:solidFill>
                <a:latin typeface="Calibri"/>
                <a:cs typeface="Calibri"/>
              </a:rPr>
              <a:t> </a:t>
            </a:r>
            <a:r>
              <a:rPr sz="3550" spc="-80" dirty="0">
                <a:solidFill>
                  <a:srgbClr val="56211A"/>
                </a:solidFill>
                <a:latin typeface="Calibri"/>
                <a:cs typeface="Calibri"/>
              </a:rPr>
              <a:t>Images</a:t>
            </a:r>
            <a:endParaRPr sz="3550">
              <a:latin typeface="Calibri"/>
              <a:cs typeface="Calibri"/>
            </a:endParaRPr>
          </a:p>
        </p:txBody>
      </p:sp>
      <p:sp>
        <p:nvSpPr>
          <p:cNvPr id="3" name="object 3"/>
          <p:cNvSpPr txBox="1"/>
          <p:nvPr/>
        </p:nvSpPr>
        <p:spPr>
          <a:xfrm>
            <a:off x="2748279" y="1081433"/>
            <a:ext cx="7619365" cy="2376170"/>
          </a:xfrm>
          <a:prstGeom prst="rect">
            <a:avLst/>
          </a:prstGeom>
        </p:spPr>
        <p:txBody>
          <a:bodyPr vert="horz" wrap="square" lIns="0" tIns="12700" rIns="0" bIns="0" rtlCol="0">
            <a:spAutoFit/>
          </a:bodyPr>
          <a:lstStyle/>
          <a:p>
            <a:pPr marL="297180" marR="18415" indent="-285115">
              <a:lnSpc>
                <a:spcPct val="105000"/>
              </a:lnSpc>
              <a:spcBef>
                <a:spcPts val="100"/>
              </a:spcBef>
              <a:buClr>
                <a:srgbClr val="3B8EA3"/>
              </a:buClr>
              <a:buChar char="•"/>
              <a:tabLst>
                <a:tab pos="298450" algn="l"/>
              </a:tabLst>
            </a:pPr>
            <a:r>
              <a:rPr sz="2300" spc="120" dirty="0">
                <a:latin typeface="Calibri"/>
                <a:cs typeface="Calibri"/>
              </a:rPr>
              <a:t>Note</a:t>
            </a:r>
            <a:r>
              <a:rPr sz="2300" spc="105" dirty="0">
                <a:latin typeface="Calibri"/>
                <a:cs typeface="Calibri"/>
              </a:rPr>
              <a:t> </a:t>
            </a:r>
            <a:r>
              <a:rPr sz="2300" dirty="0">
                <a:latin typeface="Calibri"/>
                <a:cs typeface="Calibri"/>
              </a:rPr>
              <a:t>the</a:t>
            </a:r>
            <a:r>
              <a:rPr sz="2300" spc="80" dirty="0">
                <a:latin typeface="Calibri"/>
                <a:cs typeface="Calibri"/>
              </a:rPr>
              <a:t> </a:t>
            </a:r>
            <a:r>
              <a:rPr sz="2300" dirty="0">
                <a:latin typeface="Calibri"/>
                <a:cs typeface="Calibri"/>
              </a:rPr>
              <a:t>great</a:t>
            </a:r>
            <a:r>
              <a:rPr sz="2300" spc="145" dirty="0">
                <a:latin typeface="Calibri"/>
                <a:cs typeface="Calibri"/>
              </a:rPr>
              <a:t> </a:t>
            </a:r>
            <a:r>
              <a:rPr sz="2300" spc="-20" dirty="0">
                <a:latin typeface="Calibri"/>
                <a:cs typeface="Calibri"/>
              </a:rPr>
              <a:t>savings</a:t>
            </a:r>
            <a:r>
              <a:rPr sz="2300" spc="235" dirty="0">
                <a:latin typeface="Calibri"/>
                <a:cs typeface="Calibri"/>
              </a:rPr>
              <a:t> </a:t>
            </a:r>
            <a:r>
              <a:rPr sz="2300" dirty="0">
                <a:latin typeface="Calibri"/>
                <a:cs typeface="Calibri"/>
              </a:rPr>
              <a:t>in</a:t>
            </a:r>
            <a:r>
              <a:rPr sz="2300" spc="130" dirty="0">
                <a:latin typeface="Calibri"/>
                <a:cs typeface="Calibri"/>
              </a:rPr>
              <a:t> </a:t>
            </a:r>
            <a:r>
              <a:rPr sz="2300" dirty="0">
                <a:latin typeface="Calibri"/>
                <a:cs typeface="Calibri"/>
              </a:rPr>
              <a:t>space</a:t>
            </a:r>
            <a:r>
              <a:rPr sz="2300" spc="175" dirty="0">
                <a:latin typeface="Calibri"/>
                <a:cs typeface="Calibri"/>
              </a:rPr>
              <a:t> </a:t>
            </a:r>
            <a:r>
              <a:rPr sz="2300" dirty="0">
                <a:latin typeface="Calibri"/>
                <a:cs typeface="Calibri"/>
              </a:rPr>
              <a:t>for</a:t>
            </a:r>
            <a:r>
              <a:rPr sz="2300" spc="130" dirty="0">
                <a:latin typeface="Calibri"/>
                <a:cs typeface="Calibri"/>
              </a:rPr>
              <a:t> </a:t>
            </a:r>
            <a:r>
              <a:rPr sz="2300" dirty="0">
                <a:latin typeface="Calibri"/>
                <a:cs typeface="Calibri"/>
              </a:rPr>
              <a:t>8-bit</a:t>
            </a:r>
            <a:r>
              <a:rPr sz="2300" spc="95" dirty="0">
                <a:latin typeface="Calibri"/>
                <a:cs typeface="Calibri"/>
              </a:rPr>
              <a:t> </a:t>
            </a:r>
            <a:r>
              <a:rPr sz="2300" spc="-10" dirty="0">
                <a:latin typeface="Calibri"/>
                <a:cs typeface="Calibri"/>
              </a:rPr>
              <a:t>images</a:t>
            </a:r>
            <a:r>
              <a:rPr sz="2300" spc="229" dirty="0">
                <a:latin typeface="Calibri"/>
                <a:cs typeface="Calibri"/>
              </a:rPr>
              <a:t> </a:t>
            </a:r>
            <a:r>
              <a:rPr sz="2300" dirty="0">
                <a:latin typeface="Calibri"/>
                <a:cs typeface="Calibri"/>
              </a:rPr>
              <a:t>over</a:t>
            </a:r>
            <a:r>
              <a:rPr sz="2300" spc="165" dirty="0">
                <a:latin typeface="Calibri"/>
                <a:cs typeface="Calibri"/>
              </a:rPr>
              <a:t> </a:t>
            </a:r>
            <a:r>
              <a:rPr sz="2300" dirty="0">
                <a:latin typeface="Calibri"/>
                <a:cs typeface="Calibri"/>
              </a:rPr>
              <a:t>24-</a:t>
            </a:r>
            <a:r>
              <a:rPr sz="2300" spc="-25" dirty="0">
                <a:latin typeface="Calibri"/>
                <a:cs typeface="Calibri"/>
              </a:rPr>
              <a:t>bit 	</a:t>
            </a:r>
            <a:r>
              <a:rPr sz="2300" spc="-10" dirty="0">
                <a:latin typeface="Calibri"/>
                <a:cs typeface="Calibri"/>
              </a:rPr>
              <a:t>ones:</a:t>
            </a:r>
            <a:endParaRPr sz="2300">
              <a:latin typeface="Calibri"/>
              <a:cs typeface="Calibri"/>
            </a:endParaRPr>
          </a:p>
          <a:p>
            <a:pPr marL="294640" indent="-281940">
              <a:spcBef>
                <a:spcPts val="725"/>
              </a:spcBef>
              <a:buClr>
                <a:srgbClr val="3B93A8"/>
              </a:buClr>
              <a:buChar char="•"/>
              <a:tabLst>
                <a:tab pos="294640" algn="l"/>
              </a:tabLst>
            </a:pPr>
            <a:r>
              <a:rPr sz="2300" spc="95" dirty="0">
                <a:latin typeface="Calibri"/>
                <a:cs typeface="Calibri"/>
              </a:rPr>
              <a:t>a</a:t>
            </a:r>
            <a:r>
              <a:rPr sz="2300" spc="-5" dirty="0">
                <a:latin typeface="Calibri"/>
                <a:cs typeface="Calibri"/>
              </a:rPr>
              <a:t> </a:t>
            </a:r>
            <a:r>
              <a:rPr sz="2300" dirty="0">
                <a:latin typeface="Calibri"/>
                <a:cs typeface="Calibri"/>
              </a:rPr>
              <a:t>640</a:t>
            </a:r>
            <a:r>
              <a:rPr sz="2300" spc="290" dirty="0">
                <a:latin typeface="Calibri"/>
                <a:cs typeface="Calibri"/>
              </a:rPr>
              <a:t> </a:t>
            </a:r>
            <a:r>
              <a:rPr sz="2300" spc="65" dirty="0">
                <a:latin typeface="Calibri"/>
                <a:cs typeface="Calibri"/>
              </a:rPr>
              <a:t>^</a:t>
            </a:r>
            <a:r>
              <a:rPr sz="2300" spc="204" dirty="0">
                <a:latin typeface="Calibri"/>
                <a:cs typeface="Calibri"/>
              </a:rPr>
              <a:t> </a:t>
            </a:r>
            <a:r>
              <a:rPr sz="2300" dirty="0">
                <a:latin typeface="Calibri"/>
                <a:cs typeface="Calibri"/>
              </a:rPr>
              <a:t>480</a:t>
            </a:r>
            <a:r>
              <a:rPr sz="2300" spc="150" dirty="0">
                <a:latin typeface="Calibri"/>
                <a:cs typeface="Calibri"/>
              </a:rPr>
              <a:t> </a:t>
            </a:r>
            <a:r>
              <a:rPr sz="2300" dirty="0">
                <a:latin typeface="Calibri"/>
                <a:cs typeface="Calibri"/>
              </a:rPr>
              <a:t>8-bit</a:t>
            </a:r>
            <a:r>
              <a:rPr sz="2300" spc="110" dirty="0">
                <a:latin typeface="Calibri"/>
                <a:cs typeface="Calibri"/>
              </a:rPr>
              <a:t> </a:t>
            </a:r>
            <a:r>
              <a:rPr sz="2300" spc="70" dirty="0">
                <a:latin typeface="Calibri"/>
                <a:cs typeface="Calibri"/>
              </a:rPr>
              <a:t>color</a:t>
            </a:r>
            <a:r>
              <a:rPr sz="2300" spc="200" dirty="0">
                <a:latin typeface="Calibri"/>
                <a:cs typeface="Calibri"/>
              </a:rPr>
              <a:t> </a:t>
            </a:r>
            <a:r>
              <a:rPr sz="2300" dirty="0">
                <a:latin typeface="Calibri"/>
                <a:cs typeface="Calibri"/>
              </a:rPr>
              <a:t>image</a:t>
            </a:r>
            <a:r>
              <a:rPr sz="2300" spc="195" dirty="0">
                <a:latin typeface="Calibri"/>
                <a:cs typeface="Calibri"/>
              </a:rPr>
              <a:t> </a:t>
            </a:r>
            <a:r>
              <a:rPr sz="2300" dirty="0">
                <a:latin typeface="Calibri"/>
                <a:cs typeface="Calibri"/>
              </a:rPr>
              <a:t>requires</a:t>
            </a:r>
            <a:r>
              <a:rPr sz="2300" spc="280" dirty="0">
                <a:latin typeface="Calibri"/>
                <a:cs typeface="Calibri"/>
              </a:rPr>
              <a:t> </a:t>
            </a:r>
            <a:r>
              <a:rPr sz="2300" dirty="0">
                <a:latin typeface="Calibri"/>
                <a:cs typeface="Calibri"/>
              </a:rPr>
              <a:t>only</a:t>
            </a:r>
            <a:r>
              <a:rPr sz="2300" spc="290" dirty="0">
                <a:latin typeface="Calibri"/>
                <a:cs typeface="Calibri"/>
              </a:rPr>
              <a:t> </a:t>
            </a:r>
            <a:r>
              <a:rPr sz="2300" dirty="0">
                <a:latin typeface="Calibri"/>
                <a:cs typeface="Calibri"/>
              </a:rPr>
              <a:t>300</a:t>
            </a:r>
            <a:r>
              <a:rPr sz="2300" spc="150" dirty="0">
                <a:latin typeface="Calibri"/>
                <a:cs typeface="Calibri"/>
              </a:rPr>
              <a:t> </a:t>
            </a:r>
            <a:r>
              <a:rPr sz="2300" dirty="0">
                <a:latin typeface="Calibri"/>
                <a:cs typeface="Calibri"/>
              </a:rPr>
              <a:t>kB</a:t>
            </a:r>
            <a:r>
              <a:rPr sz="2300" spc="335" dirty="0">
                <a:latin typeface="Calibri"/>
                <a:cs typeface="Calibri"/>
              </a:rPr>
              <a:t> </a:t>
            </a:r>
            <a:r>
              <a:rPr sz="2300" spc="-25" dirty="0">
                <a:latin typeface="Calibri"/>
                <a:cs typeface="Calibri"/>
              </a:rPr>
              <a:t>of</a:t>
            </a:r>
            <a:endParaRPr sz="2300">
              <a:latin typeface="Calibri"/>
              <a:cs typeface="Calibri"/>
            </a:endParaRPr>
          </a:p>
          <a:p>
            <a:pPr marL="299720">
              <a:spcBef>
                <a:spcPts val="160"/>
              </a:spcBef>
            </a:pPr>
            <a:r>
              <a:rPr sz="2250" spc="-10" dirty="0">
                <a:latin typeface="Calibri"/>
                <a:cs typeface="Calibri"/>
              </a:rPr>
              <a:t>storage,</a:t>
            </a:r>
            <a:endParaRPr sz="2250">
              <a:latin typeface="Calibri"/>
              <a:cs typeface="Calibri"/>
            </a:endParaRPr>
          </a:p>
          <a:p>
            <a:pPr marL="298450" marR="5080" indent="-286385">
              <a:lnSpc>
                <a:spcPct val="103899"/>
              </a:lnSpc>
              <a:spcBef>
                <a:spcPts val="630"/>
              </a:spcBef>
              <a:buClr>
                <a:srgbClr val="3B8EA8"/>
              </a:buClr>
              <a:buChar char="•"/>
              <a:tabLst>
                <a:tab pos="298450" algn="l"/>
              </a:tabLst>
            </a:pPr>
            <a:r>
              <a:rPr sz="2300" dirty="0">
                <a:latin typeface="Calibri"/>
                <a:cs typeface="Calibri"/>
              </a:rPr>
              <a:t>compared</a:t>
            </a:r>
            <a:r>
              <a:rPr sz="2300" spc="335" dirty="0">
                <a:latin typeface="Calibri"/>
                <a:cs typeface="Calibri"/>
              </a:rPr>
              <a:t> </a:t>
            </a:r>
            <a:r>
              <a:rPr sz="2300" spc="55" dirty="0">
                <a:latin typeface="Calibri"/>
                <a:cs typeface="Calibri"/>
              </a:rPr>
              <a:t>to</a:t>
            </a:r>
            <a:r>
              <a:rPr sz="2300" spc="120" dirty="0">
                <a:latin typeface="Calibri"/>
                <a:cs typeface="Calibri"/>
              </a:rPr>
              <a:t> </a:t>
            </a:r>
            <a:r>
              <a:rPr sz="2300" spc="55" dirty="0">
                <a:latin typeface="Calibri"/>
                <a:cs typeface="Calibri"/>
              </a:rPr>
              <a:t>92</a:t>
            </a:r>
            <a:r>
              <a:rPr sz="2300" spc="-250" dirty="0">
                <a:latin typeface="Calibri"/>
                <a:cs typeface="Calibri"/>
              </a:rPr>
              <a:t> </a:t>
            </a:r>
            <a:r>
              <a:rPr sz="2300" dirty="0">
                <a:latin typeface="Calibri"/>
                <a:cs typeface="Calibri"/>
              </a:rPr>
              <a:t>I</a:t>
            </a:r>
            <a:r>
              <a:rPr sz="2300" spc="-260" dirty="0">
                <a:latin typeface="Calibri"/>
                <a:cs typeface="Calibri"/>
              </a:rPr>
              <a:t> </a:t>
            </a:r>
            <a:r>
              <a:rPr sz="2300" dirty="0">
                <a:latin typeface="Calibri"/>
                <a:cs typeface="Calibri"/>
              </a:rPr>
              <a:t>.6</a:t>
            </a:r>
            <a:r>
              <a:rPr sz="2300" spc="105" dirty="0">
                <a:latin typeface="Calibri"/>
                <a:cs typeface="Calibri"/>
              </a:rPr>
              <a:t> </a:t>
            </a:r>
            <a:r>
              <a:rPr sz="2300" dirty="0">
                <a:latin typeface="Calibri"/>
                <a:cs typeface="Calibri"/>
              </a:rPr>
              <a:t>kB</a:t>
            </a:r>
            <a:r>
              <a:rPr sz="2300" spc="340" dirty="0">
                <a:latin typeface="Calibri"/>
                <a:cs typeface="Calibri"/>
              </a:rPr>
              <a:t> </a:t>
            </a:r>
            <a:r>
              <a:rPr sz="2300" dirty="0">
                <a:latin typeface="Calibri"/>
                <a:cs typeface="Calibri"/>
              </a:rPr>
              <a:t>for</a:t>
            </a:r>
            <a:r>
              <a:rPr sz="2300" spc="120" dirty="0">
                <a:latin typeface="Calibri"/>
                <a:cs typeface="Calibri"/>
              </a:rPr>
              <a:t> </a:t>
            </a:r>
            <a:r>
              <a:rPr sz="2300" spc="95" dirty="0">
                <a:latin typeface="Calibri"/>
                <a:cs typeface="Calibri"/>
              </a:rPr>
              <a:t>a</a:t>
            </a:r>
            <a:r>
              <a:rPr sz="2300" spc="-45" dirty="0">
                <a:latin typeface="Calibri"/>
                <a:cs typeface="Calibri"/>
              </a:rPr>
              <a:t> </a:t>
            </a:r>
            <a:r>
              <a:rPr sz="2300" spc="70" dirty="0">
                <a:latin typeface="Calibri"/>
                <a:cs typeface="Calibri"/>
              </a:rPr>
              <a:t>color</a:t>
            </a:r>
            <a:r>
              <a:rPr sz="2300" spc="200" dirty="0">
                <a:latin typeface="Calibri"/>
                <a:cs typeface="Calibri"/>
              </a:rPr>
              <a:t> </a:t>
            </a:r>
            <a:r>
              <a:rPr sz="2300" dirty="0">
                <a:latin typeface="Calibri"/>
                <a:cs typeface="Calibri"/>
              </a:rPr>
              <a:t>image</a:t>
            </a:r>
            <a:r>
              <a:rPr sz="2300" spc="215" dirty="0">
                <a:latin typeface="Calibri"/>
                <a:cs typeface="Calibri"/>
              </a:rPr>
              <a:t> </a:t>
            </a:r>
            <a:r>
              <a:rPr sz="2300" spc="-45" dirty="0">
                <a:latin typeface="Calibri"/>
                <a:cs typeface="Calibri"/>
              </a:rPr>
              <a:t>(again, </a:t>
            </a:r>
            <a:r>
              <a:rPr sz="2300" dirty="0">
                <a:latin typeface="Calibri"/>
                <a:cs typeface="Calibri"/>
              </a:rPr>
              <a:t>without</a:t>
            </a:r>
            <a:r>
              <a:rPr sz="2300" spc="165" dirty="0">
                <a:latin typeface="Calibri"/>
                <a:cs typeface="Calibri"/>
              </a:rPr>
              <a:t> </a:t>
            </a:r>
            <a:r>
              <a:rPr sz="2300" spc="-25" dirty="0">
                <a:latin typeface="Calibri"/>
                <a:cs typeface="Calibri"/>
              </a:rPr>
              <a:t>any </a:t>
            </a:r>
            <a:r>
              <a:rPr sz="2300" dirty="0">
                <a:latin typeface="Calibri"/>
                <a:cs typeface="Calibri"/>
              </a:rPr>
              <a:t>compression</a:t>
            </a:r>
            <a:r>
              <a:rPr sz="2300" spc="434" dirty="0">
                <a:latin typeface="Calibri"/>
                <a:cs typeface="Calibri"/>
              </a:rPr>
              <a:t> </a:t>
            </a:r>
            <a:r>
              <a:rPr sz="2300" spc="-10" dirty="0">
                <a:latin typeface="Calibri"/>
                <a:cs typeface="Calibri"/>
              </a:rPr>
              <a:t>applied).</a:t>
            </a:r>
            <a:endParaRPr sz="2300">
              <a:latin typeface="Calibri"/>
              <a:cs typeface="Calibri"/>
            </a:endParaRPr>
          </a:p>
        </p:txBody>
      </p:sp>
      <p:sp>
        <p:nvSpPr>
          <p:cNvPr id="5" name="Footer Placeholder 4">
            <a:extLst>
              <a:ext uri="{FF2B5EF4-FFF2-40B4-BE49-F238E27FC236}">
                <a16:creationId xmlns:a16="http://schemas.microsoft.com/office/drawing/2014/main" id="{F4223CE7-C55F-40B4-8F2F-1A1D9EC8910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637347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95651" y="3293268"/>
            <a:ext cx="1450181" cy="1128712"/>
          </a:xfrm>
          <a:prstGeom prst="rect">
            <a:avLst/>
          </a:prstGeom>
        </p:spPr>
      </p:pic>
      <p:pic>
        <p:nvPicPr>
          <p:cNvPr id="3" name="object 3"/>
          <p:cNvPicPr/>
          <p:nvPr/>
        </p:nvPicPr>
        <p:blipFill>
          <a:blip r:embed="rId3" cstate="print"/>
          <a:stretch>
            <a:fillRect/>
          </a:stretch>
        </p:blipFill>
        <p:spPr>
          <a:xfrm>
            <a:off x="4792266" y="3643313"/>
            <a:ext cx="514350" cy="117871"/>
          </a:xfrm>
          <a:prstGeom prst="rect">
            <a:avLst/>
          </a:prstGeom>
        </p:spPr>
      </p:pic>
      <p:pic>
        <p:nvPicPr>
          <p:cNvPr id="4" name="object 4"/>
          <p:cNvPicPr/>
          <p:nvPr/>
        </p:nvPicPr>
        <p:blipFill>
          <a:blip r:embed="rId4" cstate="print"/>
          <a:stretch>
            <a:fillRect/>
          </a:stretch>
        </p:blipFill>
        <p:spPr>
          <a:xfrm>
            <a:off x="5706666" y="2975372"/>
            <a:ext cx="4146946" cy="1514475"/>
          </a:xfrm>
          <a:prstGeom prst="rect">
            <a:avLst/>
          </a:prstGeom>
        </p:spPr>
      </p:pic>
      <p:sp>
        <p:nvSpPr>
          <p:cNvPr id="5" name="object 5"/>
          <p:cNvSpPr/>
          <p:nvPr/>
        </p:nvSpPr>
        <p:spPr>
          <a:xfrm>
            <a:off x="3159620" y="3164085"/>
            <a:ext cx="0" cy="1631314"/>
          </a:xfrm>
          <a:custGeom>
            <a:avLst/>
            <a:gdLst/>
            <a:ahLst/>
            <a:cxnLst/>
            <a:rect l="l" t="t" r="r" b="b"/>
            <a:pathLst>
              <a:path h="1631314">
                <a:moveTo>
                  <a:pt x="0" y="1631157"/>
                </a:moveTo>
                <a:lnTo>
                  <a:pt x="0" y="0"/>
                </a:lnTo>
              </a:path>
            </a:pathLst>
          </a:custGeom>
          <a:ln w="14882">
            <a:solidFill>
              <a:srgbClr val="2F2F2F"/>
            </a:solidFill>
          </a:ln>
        </p:spPr>
        <p:txBody>
          <a:bodyPr wrap="square" lIns="0" tIns="0" rIns="0" bIns="0" rtlCol="0"/>
          <a:lstStyle/>
          <a:p>
            <a:endParaRPr/>
          </a:p>
        </p:txBody>
      </p:sp>
      <p:grpSp>
        <p:nvGrpSpPr>
          <p:cNvPr id="6" name="object 6"/>
          <p:cNvGrpSpPr/>
          <p:nvPr/>
        </p:nvGrpSpPr>
        <p:grpSpPr>
          <a:xfrm>
            <a:off x="3152180" y="3164085"/>
            <a:ext cx="1628775" cy="1631314"/>
            <a:chOff x="1628179" y="3164085"/>
            <a:chExt cx="1628775" cy="1631314"/>
          </a:xfrm>
        </p:grpSpPr>
        <p:sp>
          <p:nvSpPr>
            <p:cNvPr id="7" name="object 7"/>
            <p:cNvSpPr/>
            <p:nvPr/>
          </p:nvSpPr>
          <p:spPr>
            <a:xfrm>
              <a:off x="3248918" y="3164085"/>
              <a:ext cx="0" cy="1631314"/>
            </a:xfrm>
            <a:custGeom>
              <a:avLst/>
              <a:gdLst/>
              <a:ahLst/>
              <a:cxnLst/>
              <a:rect l="l" t="t" r="r" b="b"/>
              <a:pathLst>
                <a:path h="1631314">
                  <a:moveTo>
                    <a:pt x="0" y="1631157"/>
                  </a:moveTo>
                  <a:lnTo>
                    <a:pt x="0" y="0"/>
                  </a:lnTo>
                </a:path>
              </a:pathLst>
            </a:custGeom>
            <a:ln w="14882">
              <a:solidFill>
                <a:srgbClr val="2F2F2F"/>
              </a:solidFill>
            </a:ln>
          </p:spPr>
          <p:txBody>
            <a:bodyPr wrap="square" lIns="0" tIns="0" rIns="0" bIns="0" rtlCol="0"/>
            <a:lstStyle/>
            <a:p>
              <a:endParaRPr/>
            </a:p>
          </p:txBody>
        </p:sp>
        <p:sp>
          <p:nvSpPr>
            <p:cNvPr id="8" name="object 8"/>
            <p:cNvSpPr/>
            <p:nvPr/>
          </p:nvSpPr>
          <p:spPr>
            <a:xfrm>
              <a:off x="1628179" y="3171526"/>
              <a:ext cx="1628775" cy="0"/>
            </a:xfrm>
            <a:custGeom>
              <a:avLst/>
              <a:gdLst/>
              <a:ahLst/>
              <a:cxnLst/>
              <a:rect l="l" t="t" r="r" b="b"/>
              <a:pathLst>
                <a:path w="1628775">
                  <a:moveTo>
                    <a:pt x="0" y="0"/>
                  </a:moveTo>
                  <a:lnTo>
                    <a:pt x="1628180" y="0"/>
                  </a:lnTo>
                </a:path>
              </a:pathLst>
            </a:custGeom>
            <a:ln w="14882">
              <a:solidFill>
                <a:srgbClr val="2F2F2F"/>
              </a:solidFill>
            </a:ln>
          </p:spPr>
          <p:txBody>
            <a:bodyPr wrap="square" lIns="0" tIns="0" rIns="0" bIns="0" rtlCol="0"/>
            <a:lstStyle/>
            <a:p>
              <a:endParaRPr/>
            </a:p>
          </p:txBody>
        </p:sp>
        <p:sp>
          <p:nvSpPr>
            <p:cNvPr id="9" name="object 9"/>
            <p:cNvSpPr/>
            <p:nvPr/>
          </p:nvSpPr>
          <p:spPr>
            <a:xfrm>
              <a:off x="1628179" y="4787800"/>
              <a:ext cx="1628775" cy="0"/>
            </a:xfrm>
            <a:custGeom>
              <a:avLst/>
              <a:gdLst/>
              <a:ahLst/>
              <a:cxnLst/>
              <a:rect l="l" t="t" r="r" b="b"/>
              <a:pathLst>
                <a:path w="1628775">
                  <a:moveTo>
                    <a:pt x="0" y="0"/>
                  </a:moveTo>
                  <a:lnTo>
                    <a:pt x="1628180" y="0"/>
                  </a:lnTo>
                </a:path>
              </a:pathLst>
            </a:custGeom>
            <a:ln w="14882">
              <a:solidFill>
                <a:srgbClr val="2F2F2F"/>
              </a:solidFill>
            </a:ln>
          </p:spPr>
          <p:txBody>
            <a:bodyPr wrap="square" lIns="0" tIns="0" rIns="0" bIns="0" rtlCol="0"/>
            <a:lstStyle/>
            <a:p>
              <a:endParaRPr/>
            </a:p>
          </p:txBody>
        </p:sp>
      </p:grpSp>
      <p:sp>
        <p:nvSpPr>
          <p:cNvPr id="10" name="object 10"/>
          <p:cNvSpPr/>
          <p:nvPr/>
        </p:nvSpPr>
        <p:spPr>
          <a:xfrm>
            <a:off x="5645050" y="3208734"/>
            <a:ext cx="0" cy="1586865"/>
          </a:xfrm>
          <a:custGeom>
            <a:avLst/>
            <a:gdLst/>
            <a:ahLst/>
            <a:cxnLst/>
            <a:rect l="l" t="t" r="r" b="b"/>
            <a:pathLst>
              <a:path h="1586864">
                <a:moveTo>
                  <a:pt x="0" y="1586508"/>
                </a:moveTo>
                <a:lnTo>
                  <a:pt x="0" y="0"/>
                </a:lnTo>
              </a:path>
            </a:pathLst>
          </a:custGeom>
          <a:ln w="14882">
            <a:solidFill>
              <a:srgbClr val="2B2B2B"/>
            </a:solidFill>
          </a:ln>
        </p:spPr>
        <p:txBody>
          <a:bodyPr wrap="square" lIns="0" tIns="0" rIns="0" bIns="0" rtlCol="0"/>
          <a:lstStyle/>
          <a:p>
            <a:endParaRPr/>
          </a:p>
        </p:txBody>
      </p:sp>
      <p:grpSp>
        <p:nvGrpSpPr>
          <p:cNvPr id="11" name="object 11"/>
          <p:cNvGrpSpPr/>
          <p:nvPr/>
        </p:nvGrpSpPr>
        <p:grpSpPr>
          <a:xfrm>
            <a:off x="5637609" y="3208734"/>
            <a:ext cx="1768475" cy="1586865"/>
            <a:chOff x="4113608" y="3208733"/>
            <a:chExt cx="1768475" cy="1586865"/>
          </a:xfrm>
        </p:grpSpPr>
        <p:sp>
          <p:nvSpPr>
            <p:cNvPr id="12" name="object 12"/>
            <p:cNvSpPr/>
            <p:nvPr/>
          </p:nvSpPr>
          <p:spPr>
            <a:xfrm>
              <a:off x="5874245" y="3208733"/>
              <a:ext cx="0" cy="1586865"/>
            </a:xfrm>
            <a:custGeom>
              <a:avLst/>
              <a:gdLst/>
              <a:ahLst/>
              <a:cxnLst/>
              <a:rect l="l" t="t" r="r" b="b"/>
              <a:pathLst>
                <a:path h="1586864">
                  <a:moveTo>
                    <a:pt x="0" y="1586508"/>
                  </a:moveTo>
                  <a:lnTo>
                    <a:pt x="0" y="0"/>
                  </a:lnTo>
                </a:path>
              </a:pathLst>
            </a:custGeom>
            <a:ln w="14882">
              <a:solidFill>
                <a:srgbClr val="2B2B2B"/>
              </a:solidFill>
            </a:ln>
          </p:spPr>
          <p:txBody>
            <a:bodyPr wrap="square" lIns="0" tIns="0" rIns="0" bIns="0" rtlCol="0"/>
            <a:lstStyle/>
            <a:p>
              <a:endParaRPr/>
            </a:p>
          </p:txBody>
        </p:sp>
        <p:sp>
          <p:nvSpPr>
            <p:cNvPr id="13" name="object 13"/>
            <p:cNvSpPr/>
            <p:nvPr/>
          </p:nvSpPr>
          <p:spPr>
            <a:xfrm>
              <a:off x="4113608" y="3216175"/>
              <a:ext cx="1768475" cy="0"/>
            </a:xfrm>
            <a:custGeom>
              <a:avLst/>
              <a:gdLst/>
              <a:ahLst/>
              <a:cxnLst/>
              <a:rect l="l" t="t" r="r" b="b"/>
              <a:pathLst>
                <a:path w="1768475">
                  <a:moveTo>
                    <a:pt x="0" y="0"/>
                  </a:moveTo>
                  <a:lnTo>
                    <a:pt x="1768078" y="0"/>
                  </a:lnTo>
                </a:path>
              </a:pathLst>
            </a:custGeom>
            <a:ln w="14882">
              <a:solidFill>
                <a:srgbClr val="2B2B2B"/>
              </a:solidFill>
            </a:ln>
          </p:spPr>
          <p:txBody>
            <a:bodyPr wrap="square" lIns="0" tIns="0" rIns="0" bIns="0" rtlCol="0"/>
            <a:lstStyle/>
            <a:p>
              <a:endParaRPr/>
            </a:p>
          </p:txBody>
        </p:sp>
        <p:sp>
          <p:nvSpPr>
            <p:cNvPr id="14" name="object 14"/>
            <p:cNvSpPr/>
            <p:nvPr/>
          </p:nvSpPr>
          <p:spPr>
            <a:xfrm>
              <a:off x="4113608" y="4787800"/>
              <a:ext cx="1768475" cy="0"/>
            </a:xfrm>
            <a:custGeom>
              <a:avLst/>
              <a:gdLst/>
              <a:ahLst/>
              <a:cxnLst/>
              <a:rect l="l" t="t" r="r" b="b"/>
              <a:pathLst>
                <a:path w="1768475">
                  <a:moveTo>
                    <a:pt x="0" y="0"/>
                  </a:moveTo>
                  <a:lnTo>
                    <a:pt x="1768078" y="0"/>
                  </a:lnTo>
                </a:path>
              </a:pathLst>
            </a:custGeom>
            <a:ln w="14882">
              <a:solidFill>
                <a:srgbClr val="2B2B2B"/>
              </a:solidFill>
            </a:ln>
          </p:spPr>
          <p:txBody>
            <a:bodyPr wrap="square" lIns="0" tIns="0" rIns="0" bIns="0" rtlCol="0"/>
            <a:lstStyle/>
            <a:p>
              <a:endParaRPr/>
            </a:p>
          </p:txBody>
        </p:sp>
      </p:grpSp>
      <p:sp>
        <p:nvSpPr>
          <p:cNvPr id="15" name="object 15"/>
          <p:cNvSpPr/>
          <p:nvPr/>
        </p:nvSpPr>
        <p:spPr>
          <a:xfrm>
            <a:off x="8219777" y="3164085"/>
            <a:ext cx="0" cy="1631314"/>
          </a:xfrm>
          <a:custGeom>
            <a:avLst/>
            <a:gdLst/>
            <a:ahLst/>
            <a:cxnLst/>
            <a:rect l="l" t="t" r="r" b="b"/>
            <a:pathLst>
              <a:path h="1631314">
                <a:moveTo>
                  <a:pt x="0" y="1631157"/>
                </a:moveTo>
                <a:lnTo>
                  <a:pt x="0" y="0"/>
                </a:lnTo>
              </a:path>
            </a:pathLst>
          </a:custGeom>
          <a:ln w="14882">
            <a:solidFill>
              <a:srgbClr val="2B2B2B"/>
            </a:solidFill>
          </a:ln>
        </p:spPr>
        <p:txBody>
          <a:bodyPr wrap="square" lIns="0" tIns="0" rIns="0" bIns="0" rtlCol="0"/>
          <a:lstStyle/>
          <a:p>
            <a:endParaRPr/>
          </a:p>
        </p:txBody>
      </p:sp>
      <p:grpSp>
        <p:nvGrpSpPr>
          <p:cNvPr id="16" name="object 16"/>
          <p:cNvGrpSpPr/>
          <p:nvPr/>
        </p:nvGrpSpPr>
        <p:grpSpPr>
          <a:xfrm>
            <a:off x="8212335" y="3164085"/>
            <a:ext cx="1631314" cy="1631314"/>
            <a:chOff x="6688335" y="3164085"/>
            <a:chExt cx="1631314" cy="1631314"/>
          </a:xfrm>
        </p:grpSpPr>
        <p:sp>
          <p:nvSpPr>
            <p:cNvPr id="17" name="object 17"/>
            <p:cNvSpPr/>
            <p:nvPr/>
          </p:nvSpPr>
          <p:spPr>
            <a:xfrm>
              <a:off x="8312050" y="3164085"/>
              <a:ext cx="0" cy="1631314"/>
            </a:xfrm>
            <a:custGeom>
              <a:avLst/>
              <a:gdLst/>
              <a:ahLst/>
              <a:cxnLst/>
              <a:rect l="l" t="t" r="r" b="b"/>
              <a:pathLst>
                <a:path h="1631314">
                  <a:moveTo>
                    <a:pt x="0" y="1631157"/>
                  </a:moveTo>
                  <a:lnTo>
                    <a:pt x="0" y="0"/>
                  </a:lnTo>
                </a:path>
              </a:pathLst>
            </a:custGeom>
            <a:ln w="14882">
              <a:solidFill>
                <a:srgbClr val="2B2B2B"/>
              </a:solidFill>
            </a:ln>
          </p:spPr>
          <p:txBody>
            <a:bodyPr wrap="square" lIns="0" tIns="0" rIns="0" bIns="0" rtlCol="0"/>
            <a:lstStyle/>
            <a:p>
              <a:endParaRPr/>
            </a:p>
          </p:txBody>
        </p:sp>
        <p:sp>
          <p:nvSpPr>
            <p:cNvPr id="18" name="object 18"/>
            <p:cNvSpPr/>
            <p:nvPr/>
          </p:nvSpPr>
          <p:spPr>
            <a:xfrm>
              <a:off x="6688335" y="3171526"/>
              <a:ext cx="1631314" cy="0"/>
            </a:xfrm>
            <a:custGeom>
              <a:avLst/>
              <a:gdLst/>
              <a:ahLst/>
              <a:cxnLst/>
              <a:rect l="l" t="t" r="r" b="b"/>
              <a:pathLst>
                <a:path w="1631315">
                  <a:moveTo>
                    <a:pt x="0" y="0"/>
                  </a:moveTo>
                  <a:lnTo>
                    <a:pt x="1631157" y="0"/>
                  </a:lnTo>
                </a:path>
              </a:pathLst>
            </a:custGeom>
            <a:ln w="14882">
              <a:solidFill>
                <a:srgbClr val="2B2B2B"/>
              </a:solidFill>
            </a:ln>
          </p:spPr>
          <p:txBody>
            <a:bodyPr wrap="square" lIns="0" tIns="0" rIns="0" bIns="0" rtlCol="0"/>
            <a:lstStyle/>
            <a:p>
              <a:endParaRPr/>
            </a:p>
          </p:txBody>
        </p:sp>
        <p:sp>
          <p:nvSpPr>
            <p:cNvPr id="19" name="object 19"/>
            <p:cNvSpPr/>
            <p:nvPr/>
          </p:nvSpPr>
          <p:spPr>
            <a:xfrm>
              <a:off x="6688335" y="4787800"/>
              <a:ext cx="1631314" cy="0"/>
            </a:xfrm>
            <a:custGeom>
              <a:avLst/>
              <a:gdLst/>
              <a:ahLst/>
              <a:cxnLst/>
              <a:rect l="l" t="t" r="r" b="b"/>
              <a:pathLst>
                <a:path w="1631315">
                  <a:moveTo>
                    <a:pt x="0" y="0"/>
                  </a:moveTo>
                  <a:lnTo>
                    <a:pt x="1631157" y="0"/>
                  </a:lnTo>
                </a:path>
              </a:pathLst>
            </a:custGeom>
            <a:ln w="14882">
              <a:solidFill>
                <a:srgbClr val="2B2B2B"/>
              </a:solidFill>
            </a:ln>
          </p:spPr>
          <p:txBody>
            <a:bodyPr wrap="square" lIns="0" tIns="0" rIns="0" bIns="0" rtlCol="0"/>
            <a:lstStyle/>
            <a:p>
              <a:endParaRPr/>
            </a:p>
          </p:txBody>
        </p:sp>
        <p:sp>
          <p:nvSpPr>
            <p:cNvPr id="20" name="object 20"/>
            <p:cNvSpPr/>
            <p:nvPr/>
          </p:nvSpPr>
          <p:spPr>
            <a:xfrm>
              <a:off x="7439918" y="3801070"/>
              <a:ext cx="0" cy="687705"/>
            </a:xfrm>
            <a:custGeom>
              <a:avLst/>
              <a:gdLst/>
              <a:ahLst/>
              <a:cxnLst/>
              <a:rect l="l" t="t" r="r" b="b"/>
              <a:pathLst>
                <a:path h="687704">
                  <a:moveTo>
                    <a:pt x="0" y="687586"/>
                  </a:moveTo>
                  <a:lnTo>
                    <a:pt x="0" y="0"/>
                  </a:lnTo>
                </a:path>
              </a:pathLst>
            </a:custGeom>
            <a:ln w="14882">
              <a:solidFill>
                <a:srgbClr val="2F2F2F"/>
              </a:solidFill>
            </a:ln>
          </p:spPr>
          <p:txBody>
            <a:bodyPr wrap="square" lIns="0" tIns="0" rIns="0" bIns="0" rtlCol="0"/>
            <a:lstStyle/>
            <a:p>
              <a:endParaRPr/>
            </a:p>
          </p:txBody>
        </p:sp>
        <p:sp>
          <p:nvSpPr>
            <p:cNvPr id="21" name="object 21"/>
            <p:cNvSpPr/>
            <p:nvPr/>
          </p:nvSpPr>
          <p:spPr>
            <a:xfrm>
              <a:off x="8154293" y="3801070"/>
              <a:ext cx="0" cy="687705"/>
            </a:xfrm>
            <a:custGeom>
              <a:avLst/>
              <a:gdLst/>
              <a:ahLst/>
              <a:cxnLst/>
              <a:rect l="l" t="t" r="r" b="b"/>
              <a:pathLst>
                <a:path h="687704">
                  <a:moveTo>
                    <a:pt x="0" y="687586"/>
                  </a:moveTo>
                  <a:lnTo>
                    <a:pt x="0" y="0"/>
                  </a:lnTo>
                </a:path>
              </a:pathLst>
            </a:custGeom>
            <a:ln w="14882">
              <a:solidFill>
                <a:srgbClr val="2F2F2F"/>
              </a:solidFill>
            </a:ln>
          </p:spPr>
          <p:txBody>
            <a:bodyPr wrap="square" lIns="0" tIns="0" rIns="0" bIns="0" rtlCol="0"/>
            <a:lstStyle/>
            <a:p>
              <a:endParaRPr/>
            </a:p>
          </p:txBody>
        </p:sp>
        <p:sp>
          <p:nvSpPr>
            <p:cNvPr id="22" name="object 22"/>
            <p:cNvSpPr/>
            <p:nvPr/>
          </p:nvSpPr>
          <p:spPr>
            <a:xfrm>
              <a:off x="7432477" y="3808511"/>
              <a:ext cx="729615" cy="0"/>
            </a:xfrm>
            <a:custGeom>
              <a:avLst/>
              <a:gdLst/>
              <a:ahLst/>
              <a:cxnLst/>
              <a:rect l="l" t="t" r="r" b="b"/>
              <a:pathLst>
                <a:path w="729615">
                  <a:moveTo>
                    <a:pt x="0" y="0"/>
                  </a:moveTo>
                  <a:lnTo>
                    <a:pt x="729258" y="0"/>
                  </a:lnTo>
                </a:path>
              </a:pathLst>
            </a:custGeom>
            <a:ln w="14882">
              <a:solidFill>
                <a:srgbClr val="2F2F2F"/>
              </a:solidFill>
            </a:ln>
          </p:spPr>
          <p:txBody>
            <a:bodyPr wrap="square" lIns="0" tIns="0" rIns="0" bIns="0" rtlCol="0"/>
            <a:lstStyle/>
            <a:p>
              <a:endParaRPr/>
            </a:p>
          </p:txBody>
        </p:sp>
        <p:sp>
          <p:nvSpPr>
            <p:cNvPr id="23" name="object 23"/>
            <p:cNvSpPr/>
            <p:nvPr/>
          </p:nvSpPr>
          <p:spPr>
            <a:xfrm>
              <a:off x="7432477" y="4481214"/>
              <a:ext cx="729615" cy="0"/>
            </a:xfrm>
            <a:custGeom>
              <a:avLst/>
              <a:gdLst/>
              <a:ahLst/>
              <a:cxnLst/>
              <a:rect l="l" t="t" r="r" b="b"/>
              <a:pathLst>
                <a:path w="729615">
                  <a:moveTo>
                    <a:pt x="0" y="0"/>
                  </a:moveTo>
                  <a:lnTo>
                    <a:pt x="729258" y="0"/>
                  </a:lnTo>
                </a:path>
              </a:pathLst>
            </a:custGeom>
            <a:ln w="14882">
              <a:solidFill>
                <a:srgbClr val="2F2F2F"/>
              </a:solidFill>
            </a:ln>
          </p:spPr>
          <p:txBody>
            <a:bodyPr wrap="square" lIns="0" tIns="0" rIns="0" bIns="0" rtlCol="0"/>
            <a:lstStyle/>
            <a:p>
              <a:endParaRPr/>
            </a:p>
          </p:txBody>
        </p:sp>
      </p:grpSp>
      <p:pic>
        <p:nvPicPr>
          <p:cNvPr id="24" name="object 24"/>
          <p:cNvPicPr/>
          <p:nvPr/>
        </p:nvPicPr>
        <p:blipFill>
          <a:blip r:embed="rId5" cstate="print"/>
          <a:stretch>
            <a:fillRect/>
          </a:stretch>
        </p:blipFill>
        <p:spPr>
          <a:xfrm>
            <a:off x="4067175" y="2975372"/>
            <a:ext cx="728662" cy="125015"/>
          </a:xfrm>
          <a:prstGeom prst="rect">
            <a:avLst/>
          </a:prstGeom>
        </p:spPr>
      </p:pic>
      <p:pic>
        <p:nvPicPr>
          <p:cNvPr id="25" name="object 25"/>
          <p:cNvPicPr/>
          <p:nvPr/>
        </p:nvPicPr>
        <p:blipFill>
          <a:blip r:embed="rId6" cstate="print"/>
          <a:stretch>
            <a:fillRect/>
          </a:stretch>
        </p:blipFill>
        <p:spPr>
          <a:xfrm>
            <a:off x="5388769" y="3661172"/>
            <a:ext cx="246459" cy="1110853"/>
          </a:xfrm>
          <a:prstGeom prst="rect">
            <a:avLst/>
          </a:prstGeom>
        </p:spPr>
      </p:pic>
      <p:pic>
        <p:nvPicPr>
          <p:cNvPr id="26" name="object 26"/>
          <p:cNvPicPr/>
          <p:nvPr/>
        </p:nvPicPr>
        <p:blipFill>
          <a:blip r:embed="rId7" cstate="print"/>
          <a:stretch>
            <a:fillRect/>
          </a:stretch>
        </p:blipFill>
        <p:spPr>
          <a:xfrm>
            <a:off x="2852737" y="4647009"/>
            <a:ext cx="275034" cy="125015"/>
          </a:xfrm>
          <a:prstGeom prst="rect">
            <a:avLst/>
          </a:prstGeom>
        </p:spPr>
      </p:pic>
      <p:sp>
        <p:nvSpPr>
          <p:cNvPr id="27" name="object 27"/>
          <p:cNvSpPr txBox="1">
            <a:spLocks noGrp="1"/>
          </p:cNvSpPr>
          <p:nvPr>
            <p:ph type="title"/>
          </p:nvPr>
        </p:nvSpPr>
        <p:spPr>
          <a:xfrm>
            <a:off x="3042608" y="294481"/>
            <a:ext cx="5109210" cy="561340"/>
          </a:xfrm>
          <a:prstGeom prst="rect">
            <a:avLst/>
          </a:prstGeom>
        </p:spPr>
        <p:txBody>
          <a:bodyPr vert="horz" wrap="square" lIns="0" tIns="14604" rIns="0" bIns="0" rtlCol="0" anchor="ctr">
            <a:spAutoFit/>
          </a:bodyPr>
          <a:lstStyle/>
          <a:p>
            <a:pPr marL="12700">
              <a:lnSpc>
                <a:spcPct val="100000"/>
              </a:lnSpc>
              <a:spcBef>
                <a:spcPts val="114"/>
              </a:spcBef>
              <a:tabLst>
                <a:tab pos="1274445" algn="l"/>
              </a:tabLst>
            </a:pPr>
            <a:r>
              <a:rPr sz="3500" spc="-65" dirty="0">
                <a:solidFill>
                  <a:srgbClr val="54210F"/>
                </a:solidFill>
                <a:latin typeface="Calibri"/>
                <a:cs typeface="Calibri"/>
              </a:rPr>
              <a:t>3.</a:t>
            </a:r>
            <a:r>
              <a:rPr sz="3500" spc="-300" dirty="0">
                <a:solidFill>
                  <a:srgbClr val="54210F"/>
                </a:solidFill>
                <a:latin typeface="Calibri"/>
                <a:cs typeface="Calibri"/>
              </a:rPr>
              <a:t> </a:t>
            </a:r>
            <a:r>
              <a:rPr sz="3500" spc="-25" dirty="0">
                <a:solidFill>
                  <a:srgbClr val="541F13"/>
                </a:solidFill>
                <a:latin typeface="Calibri"/>
                <a:cs typeface="Calibri"/>
              </a:rPr>
              <a:t>i.7</a:t>
            </a:r>
            <a:r>
              <a:rPr sz="3500" dirty="0">
                <a:solidFill>
                  <a:srgbClr val="541F13"/>
                </a:solidFill>
                <a:latin typeface="Calibri"/>
                <a:cs typeface="Calibri"/>
              </a:rPr>
              <a:t>	</a:t>
            </a:r>
            <a:r>
              <a:rPr sz="3500" spc="204" dirty="0">
                <a:solidFill>
                  <a:srgbClr val="542113"/>
                </a:solidFill>
                <a:latin typeface="Calibri"/>
                <a:cs typeface="Calibri"/>
              </a:rPr>
              <a:t>Color</a:t>
            </a:r>
            <a:r>
              <a:rPr sz="3500" spc="270" dirty="0">
                <a:solidFill>
                  <a:srgbClr val="542113"/>
                </a:solidFill>
                <a:latin typeface="Calibri"/>
                <a:cs typeface="Calibri"/>
              </a:rPr>
              <a:t> </a:t>
            </a:r>
            <a:r>
              <a:rPr sz="3500" spc="80" dirty="0">
                <a:solidFill>
                  <a:srgbClr val="562113"/>
                </a:solidFill>
                <a:latin typeface="Calibri"/>
                <a:cs typeface="Calibri"/>
              </a:rPr>
              <a:t>Lookup</a:t>
            </a:r>
            <a:r>
              <a:rPr sz="3500" spc="-120" dirty="0">
                <a:solidFill>
                  <a:srgbClr val="562113"/>
                </a:solidFill>
                <a:latin typeface="Calibri"/>
                <a:cs typeface="Calibri"/>
              </a:rPr>
              <a:t> </a:t>
            </a:r>
            <a:r>
              <a:rPr sz="3500" spc="-45" dirty="0">
                <a:solidFill>
                  <a:srgbClr val="562113"/>
                </a:solidFill>
                <a:latin typeface="Calibri"/>
                <a:cs typeface="Calibri"/>
              </a:rPr>
              <a:t>Tables</a:t>
            </a:r>
            <a:endParaRPr sz="3500">
              <a:latin typeface="Calibri"/>
              <a:cs typeface="Calibri"/>
            </a:endParaRPr>
          </a:p>
        </p:txBody>
      </p:sp>
      <p:sp>
        <p:nvSpPr>
          <p:cNvPr id="28" name="object 28"/>
          <p:cNvSpPr txBox="1"/>
          <p:nvPr/>
        </p:nvSpPr>
        <p:spPr>
          <a:xfrm>
            <a:off x="2750617" y="1003671"/>
            <a:ext cx="7586345" cy="2136140"/>
          </a:xfrm>
          <a:prstGeom prst="rect">
            <a:avLst/>
          </a:prstGeom>
        </p:spPr>
        <p:txBody>
          <a:bodyPr vert="horz" wrap="square" lIns="0" tIns="111760" rIns="0" bIns="0" rtlCol="0">
            <a:spAutoFit/>
          </a:bodyPr>
          <a:lstStyle/>
          <a:p>
            <a:pPr marL="299720" indent="-287020">
              <a:spcBef>
                <a:spcPts val="880"/>
              </a:spcBef>
              <a:buClr>
                <a:srgbClr val="3A90AA"/>
              </a:buClr>
              <a:buChar char="•"/>
              <a:tabLst>
                <a:tab pos="299720" algn="l"/>
                <a:tab pos="1398905" algn="l"/>
              </a:tabLst>
            </a:pPr>
            <a:r>
              <a:rPr sz="2100" spc="80" dirty="0">
                <a:latin typeface="Calibri"/>
                <a:cs typeface="Calibri"/>
              </a:rPr>
              <a:t>The</a:t>
            </a:r>
            <a:r>
              <a:rPr sz="2100" spc="125" dirty="0">
                <a:latin typeface="Calibri"/>
                <a:cs typeface="Calibri"/>
              </a:rPr>
              <a:t> </a:t>
            </a:r>
            <a:r>
              <a:rPr sz="2100" spc="55" dirty="0">
                <a:latin typeface="Calibri"/>
                <a:cs typeface="Calibri"/>
              </a:rPr>
              <a:t>LUT</a:t>
            </a:r>
            <a:r>
              <a:rPr sz="2100" dirty="0">
                <a:latin typeface="Calibri"/>
                <a:cs typeface="Calibri"/>
              </a:rPr>
              <a:t>	is</a:t>
            </a:r>
            <a:r>
              <a:rPr sz="2100" spc="125" dirty="0">
                <a:latin typeface="Calibri"/>
                <a:cs typeface="Calibri"/>
              </a:rPr>
              <a:t> </a:t>
            </a:r>
            <a:r>
              <a:rPr sz="2100" spc="90" dirty="0">
                <a:latin typeface="Calibri"/>
                <a:cs typeface="Calibri"/>
              </a:rPr>
              <a:t>oken</a:t>
            </a:r>
            <a:r>
              <a:rPr sz="2100" spc="130" dirty="0">
                <a:latin typeface="Calibri"/>
                <a:cs typeface="Calibri"/>
              </a:rPr>
              <a:t> </a:t>
            </a:r>
            <a:r>
              <a:rPr sz="2100" dirty="0">
                <a:latin typeface="Calibri"/>
                <a:cs typeface="Calibri"/>
              </a:rPr>
              <a:t>called</a:t>
            </a:r>
            <a:r>
              <a:rPr sz="2100" spc="120" dirty="0">
                <a:latin typeface="Calibri"/>
                <a:cs typeface="Calibri"/>
              </a:rPr>
              <a:t> </a:t>
            </a:r>
            <a:r>
              <a:rPr sz="2100" spc="90" dirty="0">
                <a:latin typeface="Calibri"/>
                <a:cs typeface="Calibri"/>
              </a:rPr>
              <a:t>a</a:t>
            </a:r>
            <a:r>
              <a:rPr sz="2100" spc="-75" dirty="0">
                <a:latin typeface="Calibri"/>
                <a:cs typeface="Calibri"/>
              </a:rPr>
              <a:t> </a:t>
            </a:r>
            <a:r>
              <a:rPr sz="2100" spc="-10" dirty="0">
                <a:latin typeface="Calibri"/>
                <a:cs typeface="Calibri"/>
              </a:rPr>
              <a:t>po/ette.</a:t>
            </a:r>
            <a:endParaRPr sz="2100">
              <a:latin typeface="Calibri"/>
              <a:cs typeface="Calibri"/>
            </a:endParaRPr>
          </a:p>
          <a:p>
            <a:pPr marL="299720" indent="-287020">
              <a:spcBef>
                <a:spcPts val="765"/>
              </a:spcBef>
              <a:buClr>
                <a:srgbClr val="3690AA"/>
              </a:buClr>
              <a:buChar char="•"/>
              <a:tabLst>
                <a:tab pos="299720" algn="l"/>
                <a:tab pos="817244" algn="l"/>
              </a:tabLst>
            </a:pPr>
            <a:r>
              <a:rPr sz="2050" spc="-25" dirty="0">
                <a:latin typeface="Calibri"/>
                <a:cs typeface="Calibri"/>
              </a:rPr>
              <a:t>The</a:t>
            </a:r>
            <a:r>
              <a:rPr sz="2050" dirty="0">
                <a:latin typeface="Calibri"/>
                <a:cs typeface="Calibri"/>
              </a:rPr>
              <a:t>	idea</a:t>
            </a:r>
            <a:r>
              <a:rPr sz="2050" spc="145" dirty="0">
                <a:latin typeface="Calibri"/>
                <a:cs typeface="Calibri"/>
              </a:rPr>
              <a:t> </a:t>
            </a:r>
            <a:r>
              <a:rPr sz="2050" dirty="0">
                <a:latin typeface="Calibri"/>
                <a:cs typeface="Calibri"/>
              </a:rPr>
              <a:t>is</a:t>
            </a:r>
            <a:r>
              <a:rPr sz="2050" spc="165" dirty="0">
                <a:latin typeface="Calibri"/>
                <a:cs typeface="Calibri"/>
              </a:rPr>
              <a:t> </a:t>
            </a:r>
            <a:r>
              <a:rPr sz="2050" dirty="0">
                <a:latin typeface="Calibri"/>
                <a:cs typeface="Calibri"/>
              </a:rPr>
              <a:t>to</a:t>
            </a:r>
            <a:r>
              <a:rPr sz="2050" spc="325" dirty="0">
                <a:latin typeface="Calibri"/>
                <a:cs typeface="Calibri"/>
              </a:rPr>
              <a:t> </a:t>
            </a:r>
            <a:r>
              <a:rPr sz="2050" spc="55" dirty="0">
                <a:latin typeface="Calibri"/>
                <a:cs typeface="Calibri"/>
              </a:rPr>
              <a:t>store</a:t>
            </a:r>
            <a:r>
              <a:rPr sz="2050" spc="254" dirty="0">
                <a:latin typeface="Calibri"/>
                <a:cs typeface="Calibri"/>
              </a:rPr>
              <a:t> </a:t>
            </a:r>
            <a:r>
              <a:rPr sz="2050" dirty="0">
                <a:latin typeface="Calibri"/>
                <a:cs typeface="Calibri"/>
              </a:rPr>
              <a:t>only</a:t>
            </a:r>
            <a:r>
              <a:rPr sz="2050" spc="245" dirty="0">
                <a:latin typeface="Calibri"/>
                <a:cs typeface="Calibri"/>
              </a:rPr>
              <a:t> </a:t>
            </a:r>
            <a:r>
              <a:rPr sz="2050" dirty="0">
                <a:latin typeface="Calibri"/>
                <a:cs typeface="Calibri"/>
              </a:rPr>
              <a:t>the</a:t>
            </a:r>
            <a:r>
              <a:rPr sz="2050" spc="215" dirty="0">
                <a:latin typeface="Calibri"/>
                <a:cs typeface="Calibri"/>
              </a:rPr>
              <a:t> </a:t>
            </a:r>
            <a:r>
              <a:rPr sz="2050" dirty="0">
                <a:latin typeface="Calibri"/>
                <a:cs typeface="Calibri"/>
              </a:rPr>
              <a:t>index,</a:t>
            </a:r>
            <a:r>
              <a:rPr sz="2050" spc="-5" dirty="0">
                <a:latin typeface="Calibri"/>
                <a:cs typeface="Calibri"/>
              </a:rPr>
              <a:t> </a:t>
            </a:r>
            <a:r>
              <a:rPr sz="2050" dirty="0">
                <a:latin typeface="Calibri"/>
                <a:cs typeface="Calibri"/>
              </a:rPr>
              <a:t>or</a:t>
            </a:r>
            <a:r>
              <a:rPr sz="2050" spc="405" dirty="0">
                <a:latin typeface="Calibri"/>
                <a:cs typeface="Calibri"/>
              </a:rPr>
              <a:t> </a:t>
            </a:r>
            <a:r>
              <a:rPr sz="2050" spc="65" dirty="0">
                <a:latin typeface="Calibri"/>
                <a:cs typeface="Calibri"/>
              </a:rPr>
              <a:t>code</a:t>
            </a:r>
            <a:r>
              <a:rPr sz="2050" spc="229" dirty="0">
                <a:latin typeface="Calibri"/>
                <a:cs typeface="Calibri"/>
              </a:rPr>
              <a:t> </a:t>
            </a:r>
            <a:r>
              <a:rPr sz="2050" dirty="0">
                <a:latin typeface="Calibri"/>
                <a:cs typeface="Calibri"/>
              </a:rPr>
              <a:t>value, </a:t>
            </a:r>
            <a:r>
              <a:rPr sz="2050" spc="60" dirty="0">
                <a:latin typeface="Calibri"/>
                <a:cs typeface="Calibri"/>
              </a:rPr>
              <a:t>for</a:t>
            </a:r>
            <a:r>
              <a:rPr sz="2050" spc="235" dirty="0">
                <a:latin typeface="Calibri"/>
                <a:cs typeface="Calibri"/>
              </a:rPr>
              <a:t> </a:t>
            </a:r>
            <a:r>
              <a:rPr sz="2050" dirty="0">
                <a:latin typeface="Calibri"/>
                <a:cs typeface="Calibri"/>
              </a:rPr>
              <a:t>each</a:t>
            </a:r>
            <a:r>
              <a:rPr sz="2050" spc="229" dirty="0">
                <a:latin typeface="Calibri"/>
                <a:cs typeface="Calibri"/>
              </a:rPr>
              <a:t> </a:t>
            </a:r>
            <a:r>
              <a:rPr sz="2050" spc="-10" dirty="0">
                <a:latin typeface="Calibri"/>
                <a:cs typeface="Calibri"/>
              </a:rPr>
              <a:t>pixel.</a:t>
            </a:r>
            <a:endParaRPr sz="2050">
              <a:latin typeface="Calibri"/>
              <a:cs typeface="Calibri"/>
            </a:endParaRPr>
          </a:p>
          <a:p>
            <a:pPr marL="291465" marR="220979" indent="-279400">
              <a:lnSpc>
                <a:spcPct val="104900"/>
              </a:lnSpc>
              <a:spcBef>
                <a:spcPts val="600"/>
              </a:spcBef>
              <a:buChar char="•"/>
              <a:tabLst>
                <a:tab pos="291465" algn="l"/>
                <a:tab pos="295275" algn="l"/>
              </a:tabLst>
            </a:pPr>
            <a:r>
              <a:rPr sz="2100" dirty="0">
                <a:solidFill>
                  <a:srgbClr val="388EAA"/>
                </a:solidFill>
                <a:latin typeface="Calibri"/>
                <a:cs typeface="Calibri"/>
              </a:rPr>
              <a:t>	</a:t>
            </a:r>
            <a:r>
              <a:rPr sz="2100" dirty="0">
                <a:latin typeface="Calibri"/>
                <a:cs typeface="Calibri"/>
              </a:rPr>
              <a:t>if </a:t>
            </a:r>
            <a:r>
              <a:rPr sz="2100" spc="90" dirty="0">
                <a:latin typeface="Calibri"/>
                <a:cs typeface="Calibri"/>
              </a:rPr>
              <a:t>a</a:t>
            </a:r>
            <a:r>
              <a:rPr sz="2100" spc="-50" dirty="0">
                <a:latin typeface="Calibri"/>
                <a:cs typeface="Calibri"/>
              </a:rPr>
              <a:t> </a:t>
            </a:r>
            <a:r>
              <a:rPr sz="2100" dirty="0">
                <a:latin typeface="Calibri"/>
                <a:cs typeface="Calibri"/>
              </a:rPr>
              <a:t>pixel</a:t>
            </a:r>
            <a:r>
              <a:rPr sz="2100" spc="165" dirty="0">
                <a:latin typeface="Calibri"/>
                <a:cs typeface="Calibri"/>
              </a:rPr>
              <a:t> </a:t>
            </a:r>
            <a:r>
              <a:rPr sz="2100" dirty="0">
                <a:latin typeface="Calibri"/>
                <a:cs typeface="Calibri"/>
              </a:rPr>
              <a:t>stores,</a:t>
            </a:r>
            <a:r>
              <a:rPr sz="2100" spc="55" dirty="0">
                <a:latin typeface="Calibri"/>
                <a:cs typeface="Calibri"/>
              </a:rPr>
              <a:t> </a:t>
            </a:r>
            <a:r>
              <a:rPr sz="2100" spc="-100" dirty="0">
                <a:latin typeface="Calibri"/>
                <a:cs typeface="Calibri"/>
              </a:rPr>
              <a:t>say,</a:t>
            </a:r>
            <a:r>
              <a:rPr sz="2100" spc="-45" dirty="0">
                <a:latin typeface="Calibri"/>
                <a:cs typeface="Calibri"/>
              </a:rPr>
              <a:t> </a:t>
            </a:r>
            <a:r>
              <a:rPr sz="2100" dirty="0">
                <a:latin typeface="Calibri"/>
                <a:cs typeface="Calibri"/>
              </a:rPr>
              <a:t>the</a:t>
            </a:r>
            <a:r>
              <a:rPr sz="2100" spc="110" dirty="0">
                <a:latin typeface="Calibri"/>
                <a:cs typeface="Calibri"/>
              </a:rPr>
              <a:t> </a:t>
            </a:r>
            <a:r>
              <a:rPr sz="2100" dirty="0">
                <a:latin typeface="Calibri"/>
                <a:cs typeface="Calibri"/>
              </a:rPr>
              <a:t>value</a:t>
            </a:r>
            <a:r>
              <a:rPr sz="2100" spc="135" dirty="0">
                <a:latin typeface="Calibri"/>
                <a:cs typeface="Calibri"/>
              </a:rPr>
              <a:t> </a:t>
            </a:r>
            <a:r>
              <a:rPr sz="2100" dirty="0">
                <a:latin typeface="Calibri"/>
                <a:cs typeface="Calibri"/>
              </a:rPr>
              <a:t>25</a:t>
            </a:r>
            <a:r>
              <a:rPr sz="2100" spc="135" dirty="0">
                <a:latin typeface="Calibri"/>
                <a:cs typeface="Calibri"/>
              </a:rPr>
              <a:t> </a:t>
            </a:r>
            <a:r>
              <a:rPr sz="2100" dirty="0">
                <a:latin typeface="Calibri"/>
                <a:cs typeface="Calibri"/>
              </a:rPr>
              <a:t>(Figure</a:t>
            </a:r>
            <a:r>
              <a:rPr sz="2100" spc="330" dirty="0">
                <a:latin typeface="Calibri"/>
                <a:cs typeface="Calibri"/>
              </a:rPr>
              <a:t> </a:t>
            </a:r>
            <a:r>
              <a:rPr sz="2100" dirty="0">
                <a:latin typeface="Calibri"/>
                <a:cs typeface="Calibri"/>
              </a:rPr>
              <a:t>3.8),</a:t>
            </a:r>
            <a:r>
              <a:rPr sz="2100" spc="-35" dirty="0">
                <a:latin typeface="Calibri"/>
                <a:cs typeface="Calibri"/>
              </a:rPr>
              <a:t> </a:t>
            </a:r>
            <a:r>
              <a:rPr sz="2100" dirty="0">
                <a:latin typeface="Calibri"/>
                <a:cs typeface="Calibri"/>
              </a:rPr>
              <a:t>the</a:t>
            </a:r>
            <a:r>
              <a:rPr sz="2100" spc="130" dirty="0">
                <a:latin typeface="Calibri"/>
                <a:cs typeface="Calibri"/>
              </a:rPr>
              <a:t> </a:t>
            </a:r>
            <a:r>
              <a:rPr sz="2100" dirty="0">
                <a:latin typeface="Calibri"/>
                <a:cs typeface="Calibri"/>
              </a:rPr>
              <a:t>meaning</a:t>
            </a:r>
            <a:r>
              <a:rPr sz="2100" spc="175" dirty="0">
                <a:latin typeface="Calibri"/>
                <a:cs typeface="Calibri"/>
              </a:rPr>
              <a:t> </a:t>
            </a:r>
            <a:r>
              <a:rPr sz="2100" dirty="0">
                <a:latin typeface="Calibri"/>
                <a:cs typeface="Calibri"/>
              </a:rPr>
              <a:t>is</a:t>
            </a:r>
            <a:r>
              <a:rPr sz="2100" spc="160" dirty="0">
                <a:latin typeface="Calibri"/>
                <a:cs typeface="Calibri"/>
              </a:rPr>
              <a:t> </a:t>
            </a:r>
            <a:r>
              <a:rPr sz="2100" spc="30" dirty="0">
                <a:latin typeface="Calibri"/>
                <a:cs typeface="Calibri"/>
              </a:rPr>
              <a:t>to </a:t>
            </a:r>
            <a:r>
              <a:rPr sz="2100" dirty="0">
                <a:latin typeface="Calibri"/>
                <a:cs typeface="Calibri"/>
              </a:rPr>
              <a:t>go</a:t>
            </a:r>
            <a:r>
              <a:rPr sz="2100" spc="150" dirty="0">
                <a:latin typeface="Calibri"/>
                <a:cs typeface="Calibri"/>
              </a:rPr>
              <a:t> </a:t>
            </a:r>
            <a:r>
              <a:rPr sz="2100" spc="60" dirty="0">
                <a:latin typeface="Calibri"/>
                <a:cs typeface="Calibri"/>
              </a:rPr>
              <a:t>to</a:t>
            </a:r>
            <a:r>
              <a:rPr sz="2100" spc="160" dirty="0">
                <a:latin typeface="Calibri"/>
                <a:cs typeface="Calibri"/>
              </a:rPr>
              <a:t> </a:t>
            </a:r>
            <a:r>
              <a:rPr sz="2100" spc="60" dirty="0">
                <a:latin typeface="Calibri"/>
                <a:cs typeface="Calibri"/>
              </a:rPr>
              <a:t>row</a:t>
            </a:r>
            <a:r>
              <a:rPr sz="2100" spc="135" dirty="0">
                <a:latin typeface="Calibri"/>
                <a:cs typeface="Calibri"/>
              </a:rPr>
              <a:t> </a:t>
            </a:r>
            <a:r>
              <a:rPr sz="2100" dirty="0">
                <a:latin typeface="Calibri"/>
                <a:cs typeface="Calibri"/>
              </a:rPr>
              <a:t>25</a:t>
            </a:r>
            <a:r>
              <a:rPr sz="2100" spc="220" dirty="0">
                <a:latin typeface="Calibri"/>
                <a:cs typeface="Calibri"/>
              </a:rPr>
              <a:t> </a:t>
            </a:r>
            <a:r>
              <a:rPr sz="2100" dirty="0">
                <a:latin typeface="Calibri"/>
                <a:cs typeface="Calibri"/>
              </a:rPr>
              <a:t>in</a:t>
            </a:r>
            <a:r>
              <a:rPr sz="2100" spc="135" dirty="0">
                <a:latin typeface="Calibri"/>
                <a:cs typeface="Calibri"/>
              </a:rPr>
              <a:t> </a:t>
            </a:r>
            <a:r>
              <a:rPr sz="2100" dirty="0">
                <a:latin typeface="Calibri"/>
                <a:cs typeface="Calibri"/>
              </a:rPr>
              <a:t>a</a:t>
            </a:r>
            <a:r>
              <a:rPr sz="2100" spc="125" dirty="0">
                <a:latin typeface="Calibri"/>
                <a:cs typeface="Calibri"/>
              </a:rPr>
              <a:t> </a:t>
            </a:r>
            <a:r>
              <a:rPr sz="2100" spc="65" dirty="0">
                <a:latin typeface="Calibri"/>
                <a:cs typeface="Calibri"/>
              </a:rPr>
              <a:t>color</a:t>
            </a:r>
            <a:r>
              <a:rPr sz="2100" spc="204" dirty="0">
                <a:latin typeface="Calibri"/>
                <a:cs typeface="Calibri"/>
              </a:rPr>
              <a:t> </a:t>
            </a:r>
            <a:r>
              <a:rPr sz="2100" dirty="0">
                <a:latin typeface="Calibri"/>
                <a:cs typeface="Calibri"/>
              </a:rPr>
              <a:t>lookup</a:t>
            </a:r>
            <a:r>
              <a:rPr sz="2100" spc="180" dirty="0">
                <a:latin typeface="Calibri"/>
                <a:cs typeface="Calibri"/>
              </a:rPr>
              <a:t> </a:t>
            </a:r>
            <a:r>
              <a:rPr sz="2100" dirty="0">
                <a:latin typeface="Calibri"/>
                <a:cs typeface="Calibri"/>
              </a:rPr>
              <a:t>table</a:t>
            </a:r>
            <a:r>
              <a:rPr sz="2100" spc="215" dirty="0">
                <a:latin typeface="Calibri"/>
                <a:cs typeface="Calibri"/>
              </a:rPr>
              <a:t> </a:t>
            </a:r>
            <a:r>
              <a:rPr sz="2100" spc="110" dirty="0">
                <a:latin typeface="Calibri"/>
                <a:cs typeface="Calibri"/>
              </a:rPr>
              <a:t>(LUT).</a:t>
            </a:r>
            <a:endParaRPr sz="2100">
              <a:latin typeface="Calibri"/>
              <a:cs typeface="Calibri"/>
            </a:endParaRPr>
          </a:p>
          <a:p>
            <a:pPr>
              <a:spcBef>
                <a:spcPts val="254"/>
              </a:spcBef>
            </a:pPr>
            <a:endParaRPr sz="2100">
              <a:latin typeface="Calibri"/>
              <a:cs typeface="Calibri"/>
            </a:endParaRPr>
          </a:p>
          <a:p>
            <a:pPr marL="386715"/>
            <a:r>
              <a:rPr sz="1150" spc="60" dirty="0">
                <a:solidFill>
                  <a:srgbClr val="2D2D2D"/>
                </a:solidFill>
                <a:latin typeface="Courier New"/>
                <a:cs typeface="Courier New"/>
              </a:rPr>
              <a:t>(</a:t>
            </a:r>
            <a:endParaRPr sz="1150">
              <a:latin typeface="Courier New"/>
              <a:cs typeface="Courier New"/>
            </a:endParaRPr>
          </a:p>
        </p:txBody>
      </p:sp>
      <p:sp>
        <p:nvSpPr>
          <p:cNvPr id="29" name="object 29"/>
          <p:cNvSpPr txBox="1"/>
          <p:nvPr/>
        </p:nvSpPr>
        <p:spPr>
          <a:xfrm>
            <a:off x="7885051" y="4575919"/>
            <a:ext cx="316865" cy="230190"/>
          </a:xfrm>
          <a:prstGeom prst="rect">
            <a:avLst/>
          </a:prstGeom>
        </p:spPr>
        <p:txBody>
          <a:bodyPr vert="horz" wrap="square" lIns="0" tIns="14604" rIns="0" bIns="0" rtlCol="0">
            <a:spAutoFit/>
          </a:bodyPr>
          <a:lstStyle/>
          <a:p>
            <a:pPr marL="12700">
              <a:spcBef>
                <a:spcPts val="114"/>
              </a:spcBef>
            </a:pPr>
            <a:r>
              <a:rPr sz="1400" spc="-130" dirty="0">
                <a:solidFill>
                  <a:srgbClr val="1D1D1D"/>
                </a:solidFill>
                <a:latin typeface="Arial MT"/>
                <a:cs typeface="Arial MT"/>
              </a:rPr>
              <a:t>.\’—</a:t>
            </a:r>
            <a:r>
              <a:rPr sz="1400" spc="-50" dirty="0">
                <a:solidFill>
                  <a:srgbClr val="1D1D1D"/>
                </a:solidFill>
                <a:latin typeface="Arial MT"/>
                <a:cs typeface="Arial MT"/>
              </a:rPr>
              <a:t>l</a:t>
            </a:r>
            <a:endParaRPr sz="1400">
              <a:latin typeface="Arial MT"/>
              <a:cs typeface="Arial MT"/>
            </a:endParaRPr>
          </a:p>
        </p:txBody>
      </p:sp>
      <p:sp>
        <p:nvSpPr>
          <p:cNvPr id="31" name="Footer Placeholder 30">
            <a:extLst>
              <a:ext uri="{FF2B5EF4-FFF2-40B4-BE49-F238E27FC236}">
                <a16:creationId xmlns:a16="http://schemas.microsoft.com/office/drawing/2014/main" id="{B4E9C979-84D1-44FD-9735-B56727B991F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073512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13597" y="6515101"/>
            <a:ext cx="4404121" cy="125015"/>
          </a:xfrm>
          <a:prstGeom prst="rect">
            <a:avLst/>
          </a:prstGeom>
        </p:spPr>
      </p:pic>
      <p:pic>
        <p:nvPicPr>
          <p:cNvPr id="3" name="object 3"/>
          <p:cNvPicPr/>
          <p:nvPr/>
        </p:nvPicPr>
        <p:blipFill>
          <a:blip r:embed="rId3" cstate="print"/>
          <a:stretch>
            <a:fillRect/>
          </a:stretch>
        </p:blipFill>
        <p:spPr>
          <a:xfrm>
            <a:off x="6253162" y="5622131"/>
            <a:ext cx="571500" cy="400050"/>
          </a:xfrm>
          <a:prstGeom prst="rect">
            <a:avLst/>
          </a:prstGeom>
        </p:spPr>
      </p:pic>
      <p:pic>
        <p:nvPicPr>
          <p:cNvPr id="4" name="object 4"/>
          <p:cNvPicPr/>
          <p:nvPr/>
        </p:nvPicPr>
        <p:blipFill>
          <a:blip r:embed="rId4" cstate="print"/>
          <a:stretch>
            <a:fillRect/>
          </a:stretch>
        </p:blipFill>
        <p:spPr>
          <a:xfrm>
            <a:off x="6260307" y="3764757"/>
            <a:ext cx="1671637" cy="1785937"/>
          </a:xfrm>
          <a:prstGeom prst="rect">
            <a:avLst/>
          </a:prstGeom>
        </p:spPr>
      </p:pic>
      <p:pic>
        <p:nvPicPr>
          <p:cNvPr id="5" name="object 5"/>
          <p:cNvPicPr/>
          <p:nvPr/>
        </p:nvPicPr>
        <p:blipFill>
          <a:blip r:embed="rId5" cstate="print"/>
          <a:stretch>
            <a:fillRect/>
          </a:stretch>
        </p:blipFill>
        <p:spPr>
          <a:xfrm>
            <a:off x="8081963" y="4279107"/>
            <a:ext cx="192881" cy="1335881"/>
          </a:xfrm>
          <a:prstGeom prst="rect">
            <a:avLst/>
          </a:prstGeom>
        </p:spPr>
      </p:pic>
      <p:sp>
        <p:nvSpPr>
          <p:cNvPr id="6" name="object 6"/>
          <p:cNvSpPr/>
          <p:nvPr/>
        </p:nvSpPr>
        <p:spPr>
          <a:xfrm>
            <a:off x="4095750" y="3677543"/>
            <a:ext cx="4259580" cy="0"/>
          </a:xfrm>
          <a:custGeom>
            <a:avLst/>
            <a:gdLst/>
            <a:ahLst/>
            <a:cxnLst/>
            <a:rect l="l" t="t" r="r" b="b"/>
            <a:pathLst>
              <a:path w="4259580">
                <a:moveTo>
                  <a:pt x="0" y="0"/>
                </a:moveTo>
                <a:lnTo>
                  <a:pt x="4259463" y="0"/>
                </a:lnTo>
              </a:path>
            </a:pathLst>
          </a:custGeom>
          <a:ln w="8929">
            <a:solidFill>
              <a:srgbClr val="677480"/>
            </a:solidFill>
          </a:ln>
        </p:spPr>
        <p:txBody>
          <a:bodyPr wrap="square" lIns="0" tIns="0" rIns="0" bIns="0" rtlCol="0"/>
          <a:lstStyle/>
          <a:p>
            <a:endParaRPr/>
          </a:p>
        </p:txBody>
      </p:sp>
      <p:pic>
        <p:nvPicPr>
          <p:cNvPr id="7" name="object 7"/>
          <p:cNvPicPr/>
          <p:nvPr/>
        </p:nvPicPr>
        <p:blipFill>
          <a:blip r:embed="rId6" cstate="print"/>
          <a:stretch>
            <a:fillRect/>
          </a:stretch>
        </p:blipFill>
        <p:spPr>
          <a:xfrm>
            <a:off x="4185046" y="5743576"/>
            <a:ext cx="1885950" cy="135731"/>
          </a:xfrm>
          <a:prstGeom prst="rect">
            <a:avLst/>
          </a:prstGeom>
        </p:spPr>
      </p:pic>
      <p:pic>
        <p:nvPicPr>
          <p:cNvPr id="8" name="object 8"/>
          <p:cNvPicPr/>
          <p:nvPr/>
        </p:nvPicPr>
        <p:blipFill>
          <a:blip r:embed="rId7" cstate="print"/>
          <a:stretch>
            <a:fillRect/>
          </a:stretch>
        </p:blipFill>
        <p:spPr>
          <a:xfrm>
            <a:off x="6267450" y="6297216"/>
            <a:ext cx="2007394" cy="182165"/>
          </a:xfrm>
          <a:prstGeom prst="rect">
            <a:avLst/>
          </a:prstGeom>
        </p:spPr>
      </p:pic>
      <p:pic>
        <p:nvPicPr>
          <p:cNvPr id="9" name="object 9"/>
          <p:cNvPicPr/>
          <p:nvPr/>
        </p:nvPicPr>
        <p:blipFill>
          <a:blip r:embed="rId8" cstate="print"/>
          <a:stretch>
            <a:fillRect/>
          </a:stretch>
        </p:blipFill>
        <p:spPr>
          <a:xfrm>
            <a:off x="4152900" y="6290072"/>
            <a:ext cx="1293018" cy="192881"/>
          </a:xfrm>
          <a:prstGeom prst="rect">
            <a:avLst/>
          </a:prstGeom>
        </p:spPr>
      </p:pic>
      <p:pic>
        <p:nvPicPr>
          <p:cNvPr id="10" name="object 10"/>
          <p:cNvPicPr/>
          <p:nvPr/>
        </p:nvPicPr>
        <p:blipFill>
          <a:blip r:embed="rId9" cstate="print"/>
          <a:stretch>
            <a:fillRect/>
          </a:stretch>
        </p:blipFill>
        <p:spPr>
          <a:xfrm>
            <a:off x="7903368" y="3414713"/>
            <a:ext cx="507206" cy="178593"/>
          </a:xfrm>
          <a:prstGeom prst="rect">
            <a:avLst/>
          </a:prstGeom>
        </p:spPr>
      </p:pic>
      <p:sp>
        <p:nvSpPr>
          <p:cNvPr id="11" name="object 11"/>
          <p:cNvSpPr txBox="1">
            <a:spLocks noGrp="1"/>
          </p:cNvSpPr>
          <p:nvPr>
            <p:ph type="title"/>
          </p:nvPr>
        </p:nvSpPr>
        <p:spPr>
          <a:xfrm>
            <a:off x="2664307" y="303807"/>
            <a:ext cx="7764145" cy="960119"/>
          </a:xfrm>
          <a:prstGeom prst="rect">
            <a:avLst/>
          </a:prstGeom>
        </p:spPr>
        <p:txBody>
          <a:bodyPr vert="horz" wrap="square" lIns="0" tIns="42545" rIns="0" bIns="0" rtlCol="0" anchor="ctr">
            <a:spAutoFit/>
          </a:bodyPr>
          <a:lstStyle/>
          <a:p>
            <a:pPr marL="20320" marR="5080" indent="-8255" algn="just">
              <a:lnSpc>
                <a:spcPts val="2390"/>
              </a:lnSpc>
              <a:spcBef>
                <a:spcPts val="335"/>
              </a:spcBef>
            </a:pPr>
            <a:r>
              <a:rPr sz="2150" spc="-360" dirty="0">
                <a:solidFill>
                  <a:srgbClr val="000000"/>
                </a:solidFill>
                <a:latin typeface="Calibri"/>
                <a:cs typeface="Calibri"/>
              </a:rPr>
              <a:t>•A</a:t>
            </a:r>
            <a:r>
              <a:rPr sz="2150" spc="240" dirty="0">
                <a:solidFill>
                  <a:srgbClr val="000000"/>
                </a:solidFill>
                <a:latin typeface="Calibri"/>
                <a:cs typeface="Calibri"/>
              </a:rPr>
              <a:t> </a:t>
            </a:r>
            <a:r>
              <a:rPr sz="2150" spc="-85" dirty="0">
                <a:solidFill>
                  <a:srgbClr val="000000"/>
                </a:solidFill>
                <a:latin typeface="Calibri"/>
                <a:cs typeface="Calibri"/>
              </a:rPr>
              <a:t>Color-</a:t>
            </a:r>
            <a:r>
              <a:rPr sz="2150" spc="-30" dirty="0">
                <a:solidFill>
                  <a:srgbClr val="000000"/>
                </a:solidFill>
                <a:latin typeface="Calibri"/>
                <a:cs typeface="Calibri"/>
              </a:rPr>
              <a:t>picker</a:t>
            </a:r>
            <a:r>
              <a:rPr sz="2150" spc="-95" dirty="0">
                <a:solidFill>
                  <a:srgbClr val="000000"/>
                </a:solidFill>
                <a:latin typeface="Calibri"/>
                <a:cs typeface="Calibri"/>
              </a:rPr>
              <a:t> </a:t>
            </a:r>
            <a:r>
              <a:rPr sz="2150" spc="-75" dirty="0">
                <a:solidFill>
                  <a:srgbClr val="000000"/>
                </a:solidFill>
                <a:latin typeface="Calibri"/>
                <a:cs typeface="Calibri"/>
              </a:rPr>
              <a:t>consists</a:t>
            </a:r>
            <a:r>
              <a:rPr sz="2150" spc="-50" dirty="0">
                <a:solidFill>
                  <a:srgbClr val="000000"/>
                </a:solidFill>
                <a:latin typeface="Calibri"/>
                <a:cs typeface="Calibri"/>
              </a:rPr>
              <a:t> </a:t>
            </a:r>
            <a:r>
              <a:rPr sz="2150" dirty="0">
                <a:solidFill>
                  <a:srgbClr val="000000"/>
                </a:solidFill>
                <a:latin typeface="Calibri"/>
                <a:cs typeface="Calibri"/>
              </a:rPr>
              <a:t>of</a:t>
            </a:r>
            <a:r>
              <a:rPr sz="2150" spc="-120" dirty="0">
                <a:solidFill>
                  <a:srgbClr val="000000"/>
                </a:solidFill>
                <a:latin typeface="Calibri"/>
                <a:cs typeface="Calibri"/>
              </a:rPr>
              <a:t> </a:t>
            </a:r>
            <a:r>
              <a:rPr sz="2150" spc="-90" dirty="0">
                <a:solidFill>
                  <a:srgbClr val="000000"/>
                </a:solidFill>
                <a:latin typeface="Calibri"/>
                <a:cs typeface="Calibri"/>
              </a:rPr>
              <a:t>an</a:t>
            </a:r>
            <a:r>
              <a:rPr sz="2150" spc="-30" dirty="0">
                <a:solidFill>
                  <a:srgbClr val="000000"/>
                </a:solidFill>
                <a:latin typeface="Calibri"/>
                <a:cs typeface="Calibri"/>
              </a:rPr>
              <a:t> </a:t>
            </a:r>
            <a:r>
              <a:rPr sz="2150" spc="-80" dirty="0">
                <a:solidFill>
                  <a:srgbClr val="000000"/>
                </a:solidFill>
                <a:latin typeface="Calibri"/>
                <a:cs typeface="Calibri"/>
              </a:rPr>
              <a:t>array</a:t>
            </a:r>
            <a:r>
              <a:rPr sz="2150" spc="-35" dirty="0">
                <a:solidFill>
                  <a:srgbClr val="000000"/>
                </a:solidFill>
                <a:latin typeface="Calibri"/>
                <a:cs typeface="Calibri"/>
              </a:rPr>
              <a:t> </a:t>
            </a:r>
            <a:r>
              <a:rPr sz="2150" spc="-30" dirty="0">
                <a:solidFill>
                  <a:srgbClr val="000000"/>
                </a:solidFill>
                <a:latin typeface="Calibri"/>
                <a:cs typeface="Calibri"/>
              </a:rPr>
              <a:t>of</a:t>
            </a:r>
            <a:r>
              <a:rPr sz="2150" spc="-45" dirty="0">
                <a:solidFill>
                  <a:srgbClr val="000000"/>
                </a:solidFill>
                <a:latin typeface="Calibri"/>
                <a:cs typeface="Calibri"/>
              </a:rPr>
              <a:t> </a:t>
            </a:r>
            <a:r>
              <a:rPr sz="2150" spc="-65" dirty="0">
                <a:solidFill>
                  <a:srgbClr val="000000"/>
                </a:solidFill>
                <a:latin typeface="Calibri"/>
                <a:cs typeface="Calibri"/>
              </a:rPr>
              <a:t>fairly</a:t>
            </a:r>
            <a:r>
              <a:rPr sz="2150" spc="-15" dirty="0">
                <a:solidFill>
                  <a:srgbClr val="000000"/>
                </a:solidFill>
                <a:latin typeface="Calibri"/>
                <a:cs typeface="Calibri"/>
              </a:rPr>
              <a:t> </a:t>
            </a:r>
            <a:r>
              <a:rPr sz="2150" spc="-70" dirty="0">
                <a:solidFill>
                  <a:srgbClr val="000000"/>
                </a:solidFill>
                <a:latin typeface="Calibri"/>
                <a:cs typeface="Calibri"/>
              </a:rPr>
              <a:t>large</a:t>
            </a:r>
            <a:r>
              <a:rPr sz="2150" spc="-5" dirty="0">
                <a:solidFill>
                  <a:srgbClr val="000000"/>
                </a:solidFill>
                <a:latin typeface="Calibri"/>
                <a:cs typeface="Calibri"/>
              </a:rPr>
              <a:t> </a:t>
            </a:r>
            <a:r>
              <a:rPr sz="2150" spc="-70" dirty="0">
                <a:solidFill>
                  <a:srgbClr val="000000"/>
                </a:solidFill>
                <a:latin typeface="Calibri"/>
                <a:cs typeface="Calibri"/>
              </a:rPr>
              <a:t>blocks</a:t>
            </a:r>
            <a:r>
              <a:rPr sz="2150" dirty="0">
                <a:solidFill>
                  <a:srgbClr val="000000"/>
                </a:solidFill>
                <a:latin typeface="Calibri"/>
                <a:cs typeface="Calibri"/>
              </a:rPr>
              <a:t> </a:t>
            </a:r>
            <a:r>
              <a:rPr sz="2150" spc="-50" dirty="0">
                <a:solidFill>
                  <a:srgbClr val="000000"/>
                </a:solidFill>
                <a:latin typeface="Calibri"/>
                <a:cs typeface="Calibri"/>
              </a:rPr>
              <a:t>of</a:t>
            </a:r>
            <a:r>
              <a:rPr sz="2150" spc="-70" dirty="0">
                <a:solidFill>
                  <a:srgbClr val="000000"/>
                </a:solidFill>
                <a:latin typeface="Calibri"/>
                <a:cs typeface="Calibri"/>
              </a:rPr>
              <a:t> </a:t>
            </a:r>
            <a:r>
              <a:rPr sz="2150" spc="-75" dirty="0">
                <a:solidFill>
                  <a:srgbClr val="000000"/>
                </a:solidFill>
                <a:latin typeface="Calibri"/>
                <a:cs typeface="Calibri"/>
              </a:rPr>
              <a:t>color</a:t>
            </a:r>
            <a:r>
              <a:rPr sz="2150" spc="-5" dirty="0">
                <a:solidFill>
                  <a:srgbClr val="000000"/>
                </a:solidFill>
                <a:latin typeface="Calibri"/>
                <a:cs typeface="Calibri"/>
              </a:rPr>
              <a:t> </a:t>
            </a:r>
            <a:r>
              <a:rPr sz="2150" spc="-50" dirty="0">
                <a:solidFill>
                  <a:srgbClr val="000000"/>
                </a:solidFill>
                <a:latin typeface="Calibri"/>
                <a:cs typeface="Calibri"/>
              </a:rPr>
              <a:t>(or</a:t>
            </a:r>
            <a:r>
              <a:rPr sz="2150" spc="-60" dirty="0">
                <a:solidFill>
                  <a:srgbClr val="000000"/>
                </a:solidFill>
                <a:latin typeface="Calibri"/>
                <a:cs typeface="Calibri"/>
              </a:rPr>
              <a:t> </a:t>
            </a:r>
            <a:r>
              <a:rPr sz="2150" dirty="0">
                <a:solidFill>
                  <a:srgbClr val="000000"/>
                </a:solidFill>
                <a:latin typeface="Calibri"/>
                <a:cs typeface="Calibri"/>
              </a:rPr>
              <a:t>a</a:t>
            </a:r>
            <a:r>
              <a:rPr sz="2150" spc="-80" dirty="0">
                <a:solidFill>
                  <a:srgbClr val="000000"/>
                </a:solidFill>
                <a:latin typeface="Calibri"/>
                <a:cs typeface="Calibri"/>
              </a:rPr>
              <a:t> </a:t>
            </a:r>
            <a:r>
              <a:rPr sz="2150" spc="-10" dirty="0">
                <a:solidFill>
                  <a:srgbClr val="000000"/>
                </a:solidFill>
                <a:latin typeface="Calibri"/>
                <a:cs typeface="Calibri"/>
              </a:rPr>
              <a:t>semi- </a:t>
            </a:r>
            <a:r>
              <a:rPr sz="2150" spc="-50" dirty="0">
                <a:solidFill>
                  <a:srgbClr val="000000"/>
                </a:solidFill>
                <a:latin typeface="Calibri"/>
                <a:cs typeface="Calibri"/>
              </a:rPr>
              <a:t>continuous</a:t>
            </a:r>
            <a:r>
              <a:rPr sz="2150" spc="35" dirty="0">
                <a:solidFill>
                  <a:srgbClr val="000000"/>
                </a:solidFill>
                <a:latin typeface="Calibri"/>
                <a:cs typeface="Calibri"/>
              </a:rPr>
              <a:t> </a:t>
            </a:r>
            <a:r>
              <a:rPr sz="2150" spc="-20" dirty="0">
                <a:solidFill>
                  <a:srgbClr val="000000"/>
                </a:solidFill>
                <a:latin typeface="Calibri"/>
                <a:cs typeface="Calibri"/>
              </a:rPr>
              <a:t>range</a:t>
            </a:r>
            <a:r>
              <a:rPr sz="2150" spc="25" dirty="0">
                <a:solidFill>
                  <a:srgbClr val="000000"/>
                </a:solidFill>
                <a:latin typeface="Calibri"/>
                <a:cs typeface="Calibri"/>
              </a:rPr>
              <a:t> </a:t>
            </a:r>
            <a:r>
              <a:rPr sz="2150" dirty="0">
                <a:solidFill>
                  <a:srgbClr val="000000"/>
                </a:solidFill>
                <a:latin typeface="Calibri"/>
                <a:cs typeface="Calibri"/>
              </a:rPr>
              <a:t>of</a:t>
            </a:r>
            <a:r>
              <a:rPr sz="2150" spc="-40" dirty="0">
                <a:solidFill>
                  <a:srgbClr val="000000"/>
                </a:solidFill>
                <a:latin typeface="Calibri"/>
                <a:cs typeface="Calibri"/>
              </a:rPr>
              <a:t> </a:t>
            </a:r>
            <a:r>
              <a:rPr sz="2150" spc="-30" dirty="0">
                <a:solidFill>
                  <a:srgbClr val="000000"/>
                </a:solidFill>
                <a:latin typeface="Calibri"/>
                <a:cs typeface="Calibri"/>
              </a:rPr>
              <a:t>colors)</a:t>
            </a:r>
            <a:r>
              <a:rPr sz="2150" spc="-10" dirty="0">
                <a:solidFill>
                  <a:srgbClr val="000000"/>
                </a:solidFill>
                <a:latin typeface="Calibri"/>
                <a:cs typeface="Calibri"/>
              </a:rPr>
              <a:t> </a:t>
            </a:r>
            <a:r>
              <a:rPr sz="2150" dirty="0">
                <a:solidFill>
                  <a:srgbClr val="000000"/>
                </a:solidFill>
                <a:latin typeface="Calibri"/>
                <a:cs typeface="Calibri"/>
              </a:rPr>
              <a:t>such</a:t>
            </a:r>
            <a:r>
              <a:rPr sz="2150" spc="15" dirty="0">
                <a:solidFill>
                  <a:srgbClr val="000000"/>
                </a:solidFill>
                <a:latin typeface="Calibri"/>
                <a:cs typeface="Calibri"/>
              </a:rPr>
              <a:t> </a:t>
            </a:r>
            <a:r>
              <a:rPr sz="2150" dirty="0">
                <a:solidFill>
                  <a:srgbClr val="000000"/>
                </a:solidFill>
                <a:latin typeface="Calibri"/>
                <a:cs typeface="Calibri"/>
              </a:rPr>
              <a:t>that</a:t>
            </a:r>
            <a:r>
              <a:rPr sz="2150" spc="10" dirty="0">
                <a:solidFill>
                  <a:srgbClr val="000000"/>
                </a:solidFill>
                <a:latin typeface="Calibri"/>
                <a:cs typeface="Calibri"/>
              </a:rPr>
              <a:t> </a:t>
            </a:r>
            <a:r>
              <a:rPr sz="2150" dirty="0">
                <a:solidFill>
                  <a:srgbClr val="000000"/>
                </a:solidFill>
                <a:latin typeface="Calibri"/>
                <a:cs typeface="Calibri"/>
              </a:rPr>
              <a:t>a</a:t>
            </a:r>
            <a:r>
              <a:rPr sz="2150" spc="-40" dirty="0">
                <a:solidFill>
                  <a:srgbClr val="000000"/>
                </a:solidFill>
                <a:latin typeface="Calibri"/>
                <a:cs typeface="Calibri"/>
              </a:rPr>
              <a:t> </a:t>
            </a:r>
            <a:r>
              <a:rPr sz="2150" spc="-120" dirty="0">
                <a:solidFill>
                  <a:srgbClr val="000000"/>
                </a:solidFill>
                <a:latin typeface="Calibri"/>
                <a:cs typeface="Calibri"/>
              </a:rPr>
              <a:t>mouse-</a:t>
            </a:r>
            <a:r>
              <a:rPr sz="2150" dirty="0">
                <a:solidFill>
                  <a:srgbClr val="000000"/>
                </a:solidFill>
                <a:latin typeface="Calibri"/>
                <a:cs typeface="Calibri"/>
              </a:rPr>
              <a:t>click</a:t>
            </a:r>
            <a:r>
              <a:rPr sz="2150" spc="95" dirty="0">
                <a:solidFill>
                  <a:srgbClr val="000000"/>
                </a:solidFill>
                <a:latin typeface="Calibri"/>
                <a:cs typeface="Calibri"/>
              </a:rPr>
              <a:t> </a:t>
            </a:r>
            <a:r>
              <a:rPr sz="2150" dirty="0">
                <a:solidFill>
                  <a:srgbClr val="000000"/>
                </a:solidFill>
                <a:latin typeface="Calibri"/>
                <a:cs typeface="Calibri"/>
              </a:rPr>
              <a:t>will</a:t>
            </a:r>
            <a:r>
              <a:rPr sz="2150" spc="-40" dirty="0">
                <a:solidFill>
                  <a:srgbClr val="000000"/>
                </a:solidFill>
                <a:latin typeface="Calibri"/>
                <a:cs typeface="Calibri"/>
              </a:rPr>
              <a:t> </a:t>
            </a:r>
            <a:r>
              <a:rPr sz="2150" dirty="0">
                <a:solidFill>
                  <a:srgbClr val="000000"/>
                </a:solidFill>
                <a:latin typeface="Calibri"/>
                <a:cs typeface="Calibri"/>
              </a:rPr>
              <a:t>select</a:t>
            </a:r>
            <a:r>
              <a:rPr sz="2150" spc="20" dirty="0">
                <a:solidFill>
                  <a:srgbClr val="000000"/>
                </a:solidFill>
                <a:latin typeface="Calibri"/>
                <a:cs typeface="Calibri"/>
              </a:rPr>
              <a:t> </a:t>
            </a:r>
            <a:r>
              <a:rPr sz="2150" dirty="0">
                <a:solidFill>
                  <a:srgbClr val="000000"/>
                </a:solidFill>
                <a:latin typeface="Calibri"/>
                <a:cs typeface="Calibri"/>
              </a:rPr>
              <a:t>the</a:t>
            </a:r>
            <a:r>
              <a:rPr sz="2150" spc="-15" dirty="0">
                <a:solidFill>
                  <a:srgbClr val="000000"/>
                </a:solidFill>
                <a:latin typeface="Calibri"/>
                <a:cs typeface="Calibri"/>
              </a:rPr>
              <a:t> </a:t>
            </a:r>
            <a:r>
              <a:rPr sz="2150" spc="-10" dirty="0">
                <a:solidFill>
                  <a:srgbClr val="000000"/>
                </a:solidFill>
                <a:latin typeface="Calibri"/>
                <a:cs typeface="Calibri"/>
              </a:rPr>
              <a:t>color indicated.</a:t>
            </a:r>
            <a:endParaRPr sz="2150">
              <a:latin typeface="Calibri"/>
              <a:cs typeface="Calibri"/>
            </a:endParaRPr>
          </a:p>
        </p:txBody>
      </p:sp>
      <p:sp>
        <p:nvSpPr>
          <p:cNvPr id="12" name="object 12"/>
          <p:cNvSpPr txBox="1"/>
          <p:nvPr/>
        </p:nvSpPr>
        <p:spPr>
          <a:xfrm>
            <a:off x="3132346" y="1290191"/>
            <a:ext cx="7293609" cy="1454785"/>
          </a:xfrm>
          <a:prstGeom prst="rect">
            <a:avLst/>
          </a:prstGeom>
        </p:spPr>
        <p:txBody>
          <a:bodyPr vert="horz" wrap="square" lIns="0" tIns="13335" rIns="0" bIns="0" rtlCol="0">
            <a:spAutoFit/>
          </a:bodyPr>
          <a:lstStyle/>
          <a:p>
            <a:pPr marL="12700" marR="5080" indent="-635" algn="just">
              <a:spcBef>
                <a:spcPts val="105"/>
              </a:spcBef>
              <a:buChar char="-"/>
              <a:tabLst>
                <a:tab pos="12700" algn="l"/>
                <a:tab pos="180340" algn="l"/>
              </a:tabLst>
            </a:pPr>
            <a:r>
              <a:rPr dirty="0">
                <a:latin typeface="Calibri"/>
                <a:cs typeface="Calibri"/>
              </a:rPr>
              <a:t>	In</a:t>
            </a:r>
            <a:r>
              <a:rPr spc="235" dirty="0">
                <a:latin typeface="Calibri"/>
                <a:cs typeface="Calibri"/>
              </a:rPr>
              <a:t> </a:t>
            </a:r>
            <a:r>
              <a:rPr dirty="0">
                <a:latin typeface="Calibri"/>
                <a:cs typeface="Calibri"/>
              </a:rPr>
              <a:t>reality,</a:t>
            </a:r>
            <a:r>
              <a:rPr spc="275" dirty="0">
                <a:latin typeface="Calibri"/>
                <a:cs typeface="Calibri"/>
              </a:rPr>
              <a:t> </a:t>
            </a:r>
            <a:r>
              <a:rPr dirty="0">
                <a:latin typeface="Calibri"/>
                <a:cs typeface="Calibri"/>
              </a:rPr>
              <a:t>a</a:t>
            </a:r>
            <a:r>
              <a:rPr spc="220" dirty="0">
                <a:latin typeface="Calibri"/>
                <a:cs typeface="Calibri"/>
              </a:rPr>
              <a:t> </a:t>
            </a:r>
            <a:r>
              <a:rPr spc="-35" dirty="0">
                <a:latin typeface="Calibri"/>
                <a:cs typeface="Calibri"/>
              </a:rPr>
              <a:t>color-</a:t>
            </a:r>
            <a:r>
              <a:rPr dirty="0">
                <a:latin typeface="Calibri"/>
                <a:cs typeface="Calibri"/>
              </a:rPr>
              <a:t>picker</a:t>
            </a:r>
            <a:r>
              <a:rPr spc="380" dirty="0">
                <a:latin typeface="Calibri"/>
                <a:cs typeface="Calibri"/>
              </a:rPr>
              <a:t> </a:t>
            </a:r>
            <a:r>
              <a:rPr dirty="0">
                <a:latin typeface="Calibri"/>
                <a:cs typeface="Calibri"/>
              </a:rPr>
              <a:t>displays</a:t>
            </a:r>
            <a:r>
              <a:rPr spc="320" dirty="0">
                <a:latin typeface="Calibri"/>
                <a:cs typeface="Calibri"/>
              </a:rPr>
              <a:t> </a:t>
            </a:r>
            <a:r>
              <a:rPr dirty="0">
                <a:latin typeface="Calibri"/>
                <a:cs typeface="Calibri"/>
              </a:rPr>
              <a:t>the</a:t>
            </a:r>
            <a:r>
              <a:rPr spc="245" dirty="0">
                <a:latin typeface="Calibri"/>
                <a:cs typeface="Calibri"/>
              </a:rPr>
              <a:t> </a:t>
            </a:r>
            <a:r>
              <a:rPr dirty="0">
                <a:latin typeface="Calibri"/>
                <a:cs typeface="Calibri"/>
              </a:rPr>
              <a:t>palette</a:t>
            </a:r>
            <a:r>
              <a:rPr spc="310" dirty="0">
                <a:latin typeface="Calibri"/>
                <a:cs typeface="Calibri"/>
              </a:rPr>
              <a:t> </a:t>
            </a:r>
            <a:r>
              <a:rPr dirty="0">
                <a:latin typeface="Calibri"/>
                <a:cs typeface="Calibri"/>
              </a:rPr>
              <a:t>colors</a:t>
            </a:r>
            <a:r>
              <a:rPr spc="295" dirty="0">
                <a:latin typeface="Calibri"/>
                <a:cs typeface="Calibri"/>
              </a:rPr>
              <a:t> </a:t>
            </a:r>
            <a:r>
              <a:rPr dirty="0">
                <a:latin typeface="Calibri"/>
                <a:cs typeface="Calibri"/>
              </a:rPr>
              <a:t>associated</a:t>
            </a:r>
            <a:r>
              <a:rPr spc="385" dirty="0">
                <a:latin typeface="Calibri"/>
                <a:cs typeface="Calibri"/>
              </a:rPr>
              <a:t> </a:t>
            </a:r>
            <a:r>
              <a:rPr dirty="0">
                <a:latin typeface="Calibri"/>
                <a:cs typeface="Calibri"/>
              </a:rPr>
              <a:t>with</a:t>
            </a:r>
            <a:r>
              <a:rPr spc="275" dirty="0">
                <a:latin typeface="Calibri"/>
                <a:cs typeface="Calibri"/>
              </a:rPr>
              <a:t> </a:t>
            </a:r>
            <a:r>
              <a:rPr spc="-10" dirty="0">
                <a:latin typeface="Calibri"/>
                <a:cs typeface="Calibri"/>
              </a:rPr>
              <a:t>index </a:t>
            </a:r>
            <a:r>
              <a:rPr dirty="0">
                <a:latin typeface="Calibri"/>
                <a:cs typeface="Calibri"/>
              </a:rPr>
              <a:t>values</a:t>
            </a:r>
            <a:r>
              <a:rPr spc="-30" dirty="0">
                <a:latin typeface="Calibri"/>
                <a:cs typeface="Calibri"/>
              </a:rPr>
              <a:t> </a:t>
            </a:r>
            <a:r>
              <a:rPr dirty="0">
                <a:latin typeface="Calibri"/>
                <a:cs typeface="Calibri"/>
              </a:rPr>
              <a:t>from</a:t>
            </a:r>
            <a:r>
              <a:rPr spc="-20" dirty="0">
                <a:latin typeface="Calibri"/>
                <a:cs typeface="Calibri"/>
              </a:rPr>
              <a:t> </a:t>
            </a:r>
            <a:r>
              <a:rPr dirty="0">
                <a:latin typeface="Calibri"/>
                <a:cs typeface="Calibri"/>
              </a:rPr>
              <a:t>0</a:t>
            </a:r>
            <a:r>
              <a:rPr spc="-50" dirty="0">
                <a:latin typeface="Calibri"/>
                <a:cs typeface="Calibri"/>
              </a:rPr>
              <a:t> </a:t>
            </a:r>
            <a:r>
              <a:rPr dirty="0">
                <a:latin typeface="Calibri"/>
                <a:cs typeface="Calibri"/>
              </a:rPr>
              <a:t>to</a:t>
            </a:r>
            <a:r>
              <a:rPr spc="-30" dirty="0">
                <a:latin typeface="Calibri"/>
                <a:cs typeface="Calibri"/>
              </a:rPr>
              <a:t> </a:t>
            </a:r>
            <a:r>
              <a:rPr spc="-20" dirty="0">
                <a:latin typeface="Calibri"/>
                <a:cs typeface="Calibri"/>
              </a:rPr>
              <a:t>255.</a:t>
            </a:r>
            <a:endParaRPr>
              <a:latin typeface="Calibri"/>
              <a:cs typeface="Calibri"/>
            </a:endParaRPr>
          </a:p>
          <a:p>
            <a:pPr marL="12700" marR="5080" indent="-635" algn="just">
              <a:spcBef>
                <a:spcPts val="434"/>
              </a:spcBef>
              <a:buClr>
                <a:srgbClr val="000000"/>
              </a:buClr>
              <a:buChar char="-"/>
              <a:tabLst>
                <a:tab pos="12700" algn="l"/>
                <a:tab pos="146685" algn="l"/>
              </a:tabLst>
            </a:pPr>
            <a:r>
              <a:rPr dirty="0">
                <a:solidFill>
                  <a:srgbClr val="AA363F"/>
                </a:solidFill>
                <a:latin typeface="Calibri"/>
                <a:cs typeface="Calibri"/>
              </a:rPr>
              <a:t>	Fig.</a:t>
            </a:r>
            <a:r>
              <a:rPr spc="65" dirty="0">
                <a:solidFill>
                  <a:srgbClr val="AA363F"/>
                </a:solidFill>
                <a:latin typeface="Calibri"/>
                <a:cs typeface="Calibri"/>
              </a:rPr>
              <a:t> </a:t>
            </a:r>
            <a:r>
              <a:rPr dirty="0">
                <a:solidFill>
                  <a:srgbClr val="9E1C1A"/>
                </a:solidFill>
                <a:latin typeface="Calibri"/>
                <a:cs typeface="Calibri"/>
              </a:rPr>
              <a:t>3.9</a:t>
            </a:r>
            <a:r>
              <a:rPr spc="75" dirty="0">
                <a:solidFill>
                  <a:srgbClr val="9E1C1A"/>
                </a:solidFill>
                <a:latin typeface="Calibri"/>
                <a:cs typeface="Calibri"/>
              </a:rPr>
              <a:t> </a:t>
            </a:r>
            <a:r>
              <a:rPr dirty="0">
                <a:solidFill>
                  <a:srgbClr val="D62D34"/>
                </a:solidFill>
                <a:latin typeface="Calibri"/>
                <a:cs typeface="Calibri"/>
              </a:rPr>
              <a:t>(next</a:t>
            </a:r>
            <a:r>
              <a:rPr spc="105" dirty="0">
                <a:solidFill>
                  <a:srgbClr val="D62D34"/>
                </a:solidFill>
                <a:latin typeface="Calibri"/>
                <a:cs typeface="Calibri"/>
              </a:rPr>
              <a:t> </a:t>
            </a:r>
            <a:r>
              <a:rPr dirty="0">
                <a:solidFill>
                  <a:srgbClr val="CD2F34"/>
                </a:solidFill>
                <a:latin typeface="Calibri"/>
                <a:cs typeface="Calibri"/>
              </a:rPr>
              <a:t>slide)</a:t>
            </a:r>
            <a:r>
              <a:rPr spc="114" dirty="0">
                <a:solidFill>
                  <a:srgbClr val="CD2F34"/>
                </a:solidFill>
                <a:latin typeface="Calibri"/>
                <a:cs typeface="Calibri"/>
              </a:rPr>
              <a:t> </a:t>
            </a:r>
            <a:r>
              <a:rPr dirty="0">
                <a:latin typeface="Calibri"/>
                <a:cs typeface="Calibri"/>
              </a:rPr>
              <a:t>displays</a:t>
            </a:r>
            <a:r>
              <a:rPr spc="140" dirty="0">
                <a:latin typeface="Calibri"/>
                <a:cs typeface="Calibri"/>
              </a:rPr>
              <a:t> </a:t>
            </a:r>
            <a:r>
              <a:rPr dirty="0">
                <a:latin typeface="Calibri"/>
                <a:cs typeface="Calibri"/>
              </a:rPr>
              <a:t>the</a:t>
            </a:r>
            <a:r>
              <a:rPr spc="35" dirty="0">
                <a:latin typeface="Calibri"/>
                <a:cs typeface="Calibri"/>
              </a:rPr>
              <a:t> </a:t>
            </a:r>
            <a:r>
              <a:rPr dirty="0">
                <a:latin typeface="Calibri"/>
                <a:cs typeface="Calibri"/>
              </a:rPr>
              <a:t>concept</a:t>
            </a:r>
            <a:r>
              <a:rPr spc="95" dirty="0">
                <a:latin typeface="Calibri"/>
                <a:cs typeface="Calibri"/>
              </a:rPr>
              <a:t> </a:t>
            </a:r>
            <a:r>
              <a:rPr dirty="0">
                <a:latin typeface="Calibri"/>
                <a:cs typeface="Calibri"/>
              </a:rPr>
              <a:t>of</a:t>
            </a:r>
            <a:r>
              <a:rPr spc="65" dirty="0">
                <a:latin typeface="Calibri"/>
                <a:cs typeface="Calibri"/>
              </a:rPr>
              <a:t> </a:t>
            </a:r>
            <a:r>
              <a:rPr dirty="0">
                <a:latin typeface="Calibri"/>
                <a:cs typeface="Calibri"/>
              </a:rPr>
              <a:t>a</a:t>
            </a:r>
            <a:r>
              <a:rPr spc="45" dirty="0">
                <a:latin typeface="Calibri"/>
                <a:cs typeface="Calibri"/>
              </a:rPr>
              <a:t> </a:t>
            </a:r>
            <a:r>
              <a:rPr spc="-35" dirty="0">
                <a:latin typeface="Calibri"/>
                <a:cs typeface="Calibri"/>
              </a:rPr>
              <a:t>color-</a:t>
            </a:r>
            <a:r>
              <a:rPr dirty="0">
                <a:latin typeface="Calibri"/>
                <a:cs typeface="Calibri"/>
              </a:rPr>
              <a:t>picker:</a:t>
            </a:r>
            <a:r>
              <a:rPr spc="180" dirty="0">
                <a:latin typeface="Calibri"/>
                <a:cs typeface="Calibri"/>
              </a:rPr>
              <a:t> </a:t>
            </a:r>
            <a:r>
              <a:rPr dirty="0">
                <a:latin typeface="Calibri"/>
                <a:cs typeface="Calibri"/>
              </a:rPr>
              <a:t>if</a:t>
            </a:r>
            <a:r>
              <a:rPr spc="45" dirty="0">
                <a:latin typeface="Calibri"/>
                <a:cs typeface="Calibri"/>
              </a:rPr>
              <a:t> </a:t>
            </a:r>
            <a:r>
              <a:rPr dirty="0">
                <a:latin typeface="Calibri"/>
                <a:cs typeface="Calibri"/>
              </a:rPr>
              <a:t>the</a:t>
            </a:r>
            <a:r>
              <a:rPr spc="40" dirty="0">
                <a:latin typeface="Calibri"/>
                <a:cs typeface="Calibri"/>
              </a:rPr>
              <a:t> </a:t>
            </a:r>
            <a:r>
              <a:rPr dirty="0">
                <a:latin typeface="Calibri"/>
                <a:cs typeface="Calibri"/>
              </a:rPr>
              <a:t>user</a:t>
            </a:r>
            <a:r>
              <a:rPr spc="65" dirty="0">
                <a:latin typeface="Calibri"/>
                <a:cs typeface="Calibri"/>
              </a:rPr>
              <a:t> </a:t>
            </a:r>
            <a:r>
              <a:rPr spc="-10" dirty="0">
                <a:latin typeface="Calibri"/>
                <a:cs typeface="Calibri"/>
              </a:rPr>
              <a:t>selects </a:t>
            </a:r>
            <a:r>
              <a:rPr dirty="0">
                <a:latin typeface="Calibri"/>
                <a:cs typeface="Calibri"/>
              </a:rPr>
              <a:t>the</a:t>
            </a:r>
            <a:r>
              <a:rPr spc="200" dirty="0">
                <a:latin typeface="Calibri"/>
                <a:cs typeface="Calibri"/>
              </a:rPr>
              <a:t> </a:t>
            </a:r>
            <a:r>
              <a:rPr dirty="0">
                <a:latin typeface="Calibri"/>
                <a:cs typeface="Calibri"/>
              </a:rPr>
              <a:t>color</a:t>
            </a:r>
            <a:r>
              <a:rPr spc="240" dirty="0">
                <a:latin typeface="Calibri"/>
                <a:cs typeface="Calibri"/>
              </a:rPr>
              <a:t> </a:t>
            </a:r>
            <a:r>
              <a:rPr dirty="0">
                <a:latin typeface="Calibri"/>
                <a:cs typeface="Calibri"/>
              </a:rPr>
              <a:t>block</a:t>
            </a:r>
            <a:r>
              <a:rPr spc="265" dirty="0">
                <a:latin typeface="Calibri"/>
                <a:cs typeface="Calibri"/>
              </a:rPr>
              <a:t> </a:t>
            </a:r>
            <a:r>
              <a:rPr dirty="0">
                <a:latin typeface="Calibri"/>
                <a:cs typeface="Calibri"/>
              </a:rPr>
              <a:t>with</a:t>
            </a:r>
            <a:r>
              <a:rPr spc="180" dirty="0">
                <a:latin typeface="Calibri"/>
                <a:cs typeface="Calibri"/>
              </a:rPr>
              <a:t> </a:t>
            </a:r>
            <a:r>
              <a:rPr dirty="0">
                <a:latin typeface="Calibri"/>
                <a:cs typeface="Calibri"/>
              </a:rPr>
              <a:t>index</a:t>
            </a:r>
            <a:r>
              <a:rPr spc="254" dirty="0">
                <a:latin typeface="Calibri"/>
                <a:cs typeface="Calibri"/>
              </a:rPr>
              <a:t> </a:t>
            </a:r>
            <a:r>
              <a:rPr dirty="0">
                <a:latin typeface="Calibri"/>
                <a:cs typeface="Calibri"/>
              </a:rPr>
              <a:t>value</a:t>
            </a:r>
            <a:r>
              <a:rPr spc="225" dirty="0">
                <a:latin typeface="Calibri"/>
                <a:cs typeface="Calibri"/>
              </a:rPr>
              <a:t> </a:t>
            </a:r>
            <a:r>
              <a:rPr dirty="0">
                <a:latin typeface="Calibri"/>
                <a:cs typeface="Calibri"/>
              </a:rPr>
              <a:t>2,</a:t>
            </a:r>
            <a:r>
              <a:rPr spc="195" dirty="0">
                <a:latin typeface="Calibri"/>
                <a:cs typeface="Calibri"/>
              </a:rPr>
              <a:t> </a:t>
            </a:r>
            <a:r>
              <a:rPr dirty="0">
                <a:latin typeface="Calibri"/>
                <a:cs typeface="Calibri"/>
              </a:rPr>
              <a:t>then</a:t>
            </a:r>
            <a:r>
              <a:rPr spc="250" dirty="0">
                <a:latin typeface="Calibri"/>
                <a:cs typeface="Calibri"/>
              </a:rPr>
              <a:t> </a:t>
            </a:r>
            <a:r>
              <a:rPr dirty="0">
                <a:latin typeface="Calibri"/>
                <a:cs typeface="Calibri"/>
              </a:rPr>
              <a:t>the</a:t>
            </a:r>
            <a:r>
              <a:rPr spc="200" dirty="0">
                <a:latin typeface="Calibri"/>
                <a:cs typeface="Calibri"/>
              </a:rPr>
              <a:t> </a:t>
            </a:r>
            <a:r>
              <a:rPr dirty="0">
                <a:latin typeface="Calibri"/>
                <a:cs typeface="Calibri"/>
              </a:rPr>
              <a:t>color</a:t>
            </a:r>
            <a:r>
              <a:rPr spc="240" dirty="0">
                <a:latin typeface="Calibri"/>
                <a:cs typeface="Calibri"/>
              </a:rPr>
              <a:t> </a:t>
            </a:r>
            <a:r>
              <a:rPr dirty="0">
                <a:latin typeface="Calibri"/>
                <a:cs typeface="Calibri"/>
              </a:rPr>
              <a:t>meant</a:t>
            </a:r>
            <a:r>
              <a:rPr spc="254" dirty="0">
                <a:latin typeface="Calibri"/>
                <a:cs typeface="Calibri"/>
              </a:rPr>
              <a:t> </a:t>
            </a:r>
            <a:r>
              <a:rPr dirty="0">
                <a:latin typeface="Calibri"/>
                <a:cs typeface="Calibri"/>
              </a:rPr>
              <a:t>is</a:t>
            </a:r>
            <a:r>
              <a:rPr spc="190" dirty="0">
                <a:latin typeface="Calibri"/>
                <a:cs typeface="Calibri"/>
              </a:rPr>
              <a:t> </a:t>
            </a:r>
            <a:r>
              <a:rPr dirty="0">
                <a:latin typeface="Calibri"/>
                <a:cs typeface="Calibri"/>
              </a:rPr>
              <a:t>cyan,</a:t>
            </a:r>
            <a:r>
              <a:rPr spc="250" dirty="0">
                <a:latin typeface="Calibri"/>
                <a:cs typeface="Calibri"/>
              </a:rPr>
              <a:t> </a:t>
            </a:r>
            <a:r>
              <a:rPr dirty="0">
                <a:latin typeface="Calibri"/>
                <a:cs typeface="Calibri"/>
              </a:rPr>
              <a:t>with</a:t>
            </a:r>
            <a:r>
              <a:rPr spc="204" dirty="0">
                <a:latin typeface="Calibri"/>
                <a:cs typeface="Calibri"/>
              </a:rPr>
              <a:t> </a:t>
            </a:r>
            <a:r>
              <a:rPr spc="-25" dirty="0">
                <a:latin typeface="Calibri"/>
                <a:cs typeface="Calibri"/>
              </a:rPr>
              <a:t>RGB </a:t>
            </a:r>
            <a:r>
              <a:rPr dirty="0">
                <a:latin typeface="Calibri"/>
                <a:cs typeface="Calibri"/>
              </a:rPr>
              <a:t>values</a:t>
            </a:r>
            <a:r>
              <a:rPr spc="-45" dirty="0">
                <a:latin typeface="Calibri"/>
                <a:cs typeface="Calibri"/>
              </a:rPr>
              <a:t> </a:t>
            </a:r>
            <a:r>
              <a:rPr dirty="0">
                <a:latin typeface="Calibri"/>
                <a:cs typeface="Calibri"/>
              </a:rPr>
              <a:t>(0,</a:t>
            </a:r>
            <a:r>
              <a:rPr spc="-55" dirty="0">
                <a:latin typeface="Calibri"/>
                <a:cs typeface="Calibri"/>
              </a:rPr>
              <a:t> </a:t>
            </a:r>
            <a:r>
              <a:rPr dirty="0">
                <a:latin typeface="Calibri"/>
                <a:cs typeface="Calibri"/>
              </a:rPr>
              <a:t>255,</a:t>
            </a:r>
            <a:r>
              <a:rPr spc="-20" dirty="0">
                <a:latin typeface="Calibri"/>
                <a:cs typeface="Calibri"/>
              </a:rPr>
              <a:t> </a:t>
            </a:r>
            <a:r>
              <a:rPr spc="-10" dirty="0">
                <a:latin typeface="Calibri"/>
                <a:cs typeface="Calibri"/>
              </a:rPr>
              <a:t>255).</a:t>
            </a:r>
            <a:endParaRPr>
              <a:latin typeface="Calibri"/>
              <a:cs typeface="Calibri"/>
            </a:endParaRPr>
          </a:p>
        </p:txBody>
      </p:sp>
      <p:sp>
        <p:nvSpPr>
          <p:cNvPr id="13" name="object 13"/>
          <p:cNvSpPr txBox="1"/>
          <p:nvPr/>
        </p:nvSpPr>
        <p:spPr>
          <a:xfrm>
            <a:off x="4072634" y="3445868"/>
            <a:ext cx="614045" cy="448309"/>
          </a:xfrm>
          <a:prstGeom prst="rect">
            <a:avLst/>
          </a:prstGeom>
        </p:spPr>
        <p:txBody>
          <a:bodyPr vert="horz" wrap="square" lIns="0" tIns="15875" rIns="0" bIns="0" rtlCol="0">
            <a:spAutoFit/>
          </a:bodyPr>
          <a:lstStyle/>
          <a:p>
            <a:pPr marL="12700">
              <a:spcBef>
                <a:spcPts val="125"/>
              </a:spcBef>
            </a:pPr>
            <a:r>
              <a:rPr sz="950" dirty="0">
                <a:solidFill>
                  <a:srgbClr val="343434"/>
                </a:solidFill>
                <a:latin typeface="Calibri"/>
                <a:cs typeface="Calibri"/>
              </a:rPr>
              <a:t>Edit</a:t>
            </a:r>
            <a:r>
              <a:rPr sz="950" spc="50" dirty="0">
                <a:solidFill>
                  <a:srgbClr val="343434"/>
                </a:solidFill>
                <a:latin typeface="Calibri"/>
                <a:cs typeface="Calibri"/>
              </a:rPr>
              <a:t> </a:t>
            </a:r>
            <a:r>
              <a:rPr sz="950" spc="-10" dirty="0">
                <a:solidFill>
                  <a:srgbClr val="343434"/>
                </a:solidFill>
                <a:latin typeface="Calibri"/>
                <a:cs typeface="Calibri"/>
              </a:rPr>
              <a:t>Colors</a:t>
            </a:r>
            <a:endParaRPr sz="950">
              <a:latin typeface="Calibri"/>
              <a:cs typeface="Calibri"/>
            </a:endParaRPr>
          </a:p>
          <a:p>
            <a:pPr>
              <a:spcBef>
                <a:spcPts val="95"/>
              </a:spcBef>
            </a:pPr>
            <a:endParaRPr sz="950">
              <a:latin typeface="Calibri"/>
              <a:cs typeface="Calibri"/>
            </a:endParaRPr>
          </a:p>
          <a:p>
            <a:pPr marL="67945"/>
            <a:r>
              <a:rPr sz="750" spc="-40" dirty="0">
                <a:solidFill>
                  <a:srgbClr val="383838"/>
                </a:solidFill>
                <a:latin typeface="Calibri"/>
                <a:cs typeface="Calibri"/>
              </a:rPr>
              <a:t>@d5JC</a:t>
            </a:r>
            <a:r>
              <a:rPr sz="750" spc="55" dirty="0">
                <a:solidFill>
                  <a:srgbClr val="383838"/>
                </a:solidFill>
                <a:latin typeface="Calibri"/>
                <a:cs typeface="Calibri"/>
              </a:rPr>
              <a:t> </a:t>
            </a:r>
            <a:r>
              <a:rPr sz="750" spc="-35" dirty="0">
                <a:solidFill>
                  <a:srgbClr val="3A3A3A"/>
                </a:solidFill>
                <a:latin typeface="Calibri"/>
                <a:cs typeface="Calibri"/>
              </a:rPr>
              <a:t>COIOFS</a:t>
            </a:r>
            <a:endParaRPr sz="750">
              <a:latin typeface="Calibri"/>
              <a:cs typeface="Calibri"/>
            </a:endParaRPr>
          </a:p>
        </p:txBody>
      </p:sp>
      <p:sp>
        <p:nvSpPr>
          <p:cNvPr id="14" name="object 14"/>
          <p:cNvSpPr txBox="1"/>
          <p:nvPr/>
        </p:nvSpPr>
        <p:spPr>
          <a:xfrm>
            <a:off x="4124491" y="5030836"/>
            <a:ext cx="652780" cy="439420"/>
          </a:xfrm>
          <a:prstGeom prst="rect">
            <a:avLst/>
          </a:prstGeom>
        </p:spPr>
        <p:txBody>
          <a:bodyPr vert="horz" wrap="square" lIns="0" tIns="15875" rIns="0" bIns="0" rtlCol="0">
            <a:spAutoFit/>
          </a:bodyPr>
          <a:lstStyle/>
          <a:p>
            <a:pPr marL="22225">
              <a:spcBef>
                <a:spcPts val="125"/>
              </a:spcBef>
            </a:pPr>
            <a:r>
              <a:rPr sz="900" spc="-25" dirty="0">
                <a:latin typeface="Calibri"/>
                <a:cs typeface="Calibri"/>
              </a:rPr>
              <a:t>”0</a:t>
            </a:r>
            <a:endParaRPr sz="900">
              <a:latin typeface="Calibri"/>
              <a:cs typeface="Calibri"/>
            </a:endParaRPr>
          </a:p>
          <a:p>
            <a:pPr>
              <a:spcBef>
                <a:spcPts val="85"/>
              </a:spcBef>
            </a:pPr>
            <a:endParaRPr sz="900">
              <a:latin typeface="Calibri"/>
              <a:cs typeface="Calibri"/>
            </a:endParaRPr>
          </a:p>
          <a:p>
            <a:pPr marL="12700">
              <a:spcBef>
                <a:spcPts val="5"/>
              </a:spcBef>
            </a:pPr>
            <a:r>
              <a:rPr sz="800" dirty="0">
                <a:solidFill>
                  <a:srgbClr val="0C0C0C"/>
                </a:solidFill>
                <a:latin typeface="Calibri"/>
                <a:cs typeface="Calibri"/>
              </a:rPr>
              <a:t>Custom</a:t>
            </a:r>
            <a:r>
              <a:rPr sz="800" spc="125" dirty="0">
                <a:solidFill>
                  <a:srgbClr val="0C0C0C"/>
                </a:solidFill>
                <a:latin typeface="Calibri"/>
                <a:cs typeface="Calibri"/>
              </a:rPr>
              <a:t> </a:t>
            </a:r>
            <a:r>
              <a:rPr sz="800" spc="45" dirty="0">
                <a:solidFill>
                  <a:srgbClr val="111111"/>
                </a:solidFill>
                <a:latin typeface="Calibri"/>
                <a:cs typeface="Calibri"/>
              </a:rPr>
              <a:t>cobrs</a:t>
            </a:r>
            <a:endParaRPr sz="800">
              <a:latin typeface="Calibri"/>
              <a:cs typeface="Calibri"/>
            </a:endParaRPr>
          </a:p>
        </p:txBody>
      </p:sp>
      <p:sp>
        <p:nvSpPr>
          <p:cNvPr id="15" name="object 15"/>
          <p:cNvSpPr txBox="1"/>
          <p:nvPr/>
        </p:nvSpPr>
        <p:spPr>
          <a:xfrm>
            <a:off x="6908181" y="5553324"/>
            <a:ext cx="470534" cy="454025"/>
          </a:xfrm>
          <a:prstGeom prst="rect">
            <a:avLst/>
          </a:prstGeom>
        </p:spPr>
        <p:txBody>
          <a:bodyPr vert="horz" wrap="square" lIns="0" tIns="73660" rIns="0" bIns="0" rtlCol="0">
            <a:spAutoFit/>
          </a:bodyPr>
          <a:lstStyle/>
          <a:p>
            <a:pPr marL="12700">
              <a:spcBef>
                <a:spcPts val="580"/>
              </a:spcBef>
            </a:pPr>
            <a:r>
              <a:rPr sz="1000" spc="-20" dirty="0">
                <a:solidFill>
                  <a:srgbClr val="242424"/>
                </a:solidFill>
                <a:latin typeface="Calibri"/>
                <a:cs typeface="Calibri"/>
              </a:rPr>
              <a:t>Hue:</a:t>
            </a:r>
            <a:r>
              <a:rPr sz="1000" spc="110" dirty="0">
                <a:solidFill>
                  <a:srgbClr val="242424"/>
                </a:solidFill>
                <a:latin typeface="Calibri"/>
                <a:cs typeface="Calibri"/>
              </a:rPr>
              <a:t> </a:t>
            </a:r>
            <a:r>
              <a:rPr sz="1000" spc="-60" dirty="0">
                <a:solidFill>
                  <a:srgbClr val="5B5B5B"/>
                </a:solidFill>
                <a:latin typeface="Calibri"/>
                <a:cs typeface="Calibri"/>
              </a:rPr>
              <a:t>153</a:t>
            </a:r>
            <a:endParaRPr sz="1000">
              <a:latin typeface="Calibri"/>
              <a:cs typeface="Calibri"/>
            </a:endParaRPr>
          </a:p>
          <a:p>
            <a:pPr marL="56515">
              <a:spcBef>
                <a:spcPts val="489"/>
              </a:spcBef>
            </a:pPr>
            <a:r>
              <a:rPr sz="1000" dirty="0">
                <a:solidFill>
                  <a:srgbClr val="131313"/>
                </a:solidFill>
                <a:latin typeface="Arial MT"/>
                <a:cs typeface="Arial MT"/>
              </a:rPr>
              <a:t>Sa:</a:t>
            </a:r>
            <a:r>
              <a:rPr sz="1000" spc="185" dirty="0">
                <a:solidFill>
                  <a:srgbClr val="131313"/>
                </a:solidFill>
                <a:latin typeface="Arial MT"/>
                <a:cs typeface="Arial MT"/>
              </a:rPr>
              <a:t> </a:t>
            </a:r>
            <a:r>
              <a:rPr sz="1000" spc="-25" dirty="0">
                <a:latin typeface="Arial MT"/>
                <a:cs typeface="Arial MT"/>
              </a:rPr>
              <a:t>]8l</a:t>
            </a:r>
            <a:endParaRPr sz="1000">
              <a:latin typeface="Arial MT"/>
              <a:cs typeface="Arial MT"/>
            </a:endParaRPr>
          </a:p>
        </p:txBody>
      </p:sp>
      <p:sp>
        <p:nvSpPr>
          <p:cNvPr id="16" name="object 16"/>
          <p:cNvSpPr txBox="1"/>
          <p:nvPr/>
        </p:nvSpPr>
        <p:spPr>
          <a:xfrm>
            <a:off x="7580129" y="5553323"/>
            <a:ext cx="448945" cy="654050"/>
          </a:xfrm>
          <a:prstGeom prst="rect">
            <a:avLst/>
          </a:prstGeom>
        </p:spPr>
        <p:txBody>
          <a:bodyPr vert="horz" wrap="square" lIns="0" tIns="73660" rIns="0" bIns="0" rtlCol="0">
            <a:spAutoFit/>
          </a:bodyPr>
          <a:lstStyle/>
          <a:p>
            <a:pPr marL="104775">
              <a:spcBef>
                <a:spcPts val="580"/>
              </a:spcBef>
            </a:pPr>
            <a:r>
              <a:rPr sz="1000" dirty="0">
                <a:solidFill>
                  <a:srgbClr val="1F1F1F"/>
                </a:solidFill>
                <a:latin typeface="Calibri"/>
                <a:cs typeface="Calibri"/>
              </a:rPr>
              <a:t>Red</a:t>
            </a:r>
            <a:r>
              <a:rPr sz="1000" spc="375" dirty="0">
                <a:solidFill>
                  <a:srgbClr val="1F1F1F"/>
                </a:solidFill>
                <a:latin typeface="Calibri"/>
                <a:cs typeface="Calibri"/>
              </a:rPr>
              <a:t> </a:t>
            </a:r>
            <a:r>
              <a:rPr sz="1000" spc="-50" dirty="0">
                <a:solidFill>
                  <a:srgbClr val="5E5E5E"/>
                </a:solidFill>
                <a:latin typeface="Calibri"/>
                <a:cs typeface="Calibri"/>
              </a:rPr>
              <a:t>0</a:t>
            </a:r>
            <a:endParaRPr sz="1000">
              <a:latin typeface="Calibri"/>
              <a:cs typeface="Calibri"/>
            </a:endParaRPr>
          </a:p>
          <a:p>
            <a:pPr marL="12700">
              <a:spcBef>
                <a:spcPts val="489"/>
              </a:spcBef>
            </a:pPr>
            <a:r>
              <a:rPr sz="1000" dirty="0">
                <a:solidFill>
                  <a:srgbClr val="1A1A1A"/>
                </a:solidFill>
                <a:latin typeface="Arial MT"/>
                <a:cs typeface="Arial MT"/>
              </a:rPr>
              <a:t>Gern</a:t>
            </a:r>
            <a:r>
              <a:rPr sz="1000" spc="405" dirty="0">
                <a:solidFill>
                  <a:srgbClr val="1A1A1A"/>
                </a:solidFill>
                <a:latin typeface="Arial MT"/>
                <a:cs typeface="Arial MT"/>
              </a:rPr>
              <a:t> </a:t>
            </a:r>
            <a:r>
              <a:rPr sz="1000" spc="-65" dirty="0">
                <a:latin typeface="Arial MT"/>
                <a:cs typeface="Arial MT"/>
              </a:rPr>
              <a:t>0</a:t>
            </a:r>
            <a:endParaRPr sz="1000">
              <a:latin typeface="Arial MT"/>
              <a:cs typeface="Arial MT"/>
            </a:endParaRPr>
          </a:p>
          <a:p>
            <a:pPr marL="93980">
              <a:spcBef>
                <a:spcPts val="375"/>
              </a:spcBef>
            </a:pPr>
            <a:r>
              <a:rPr sz="1000" spc="-20" dirty="0">
                <a:solidFill>
                  <a:srgbClr val="2A2A2A"/>
                </a:solidFill>
                <a:latin typeface="Calibri"/>
                <a:cs typeface="Calibri"/>
              </a:rPr>
              <a:t>Blue</a:t>
            </a:r>
            <a:r>
              <a:rPr sz="1000" spc="315" dirty="0">
                <a:solidFill>
                  <a:srgbClr val="2A2A2A"/>
                </a:solidFill>
                <a:latin typeface="Calibri"/>
                <a:cs typeface="Calibri"/>
              </a:rPr>
              <a:t> </a:t>
            </a:r>
            <a:r>
              <a:rPr sz="1000" spc="-50" dirty="0">
                <a:solidFill>
                  <a:srgbClr val="4F4F4F"/>
                </a:solidFill>
                <a:latin typeface="Calibri"/>
                <a:cs typeface="Calibri"/>
              </a:rPr>
              <a:t>0</a:t>
            </a:r>
            <a:endParaRPr sz="1000">
              <a:latin typeface="Calibri"/>
              <a:cs typeface="Calibri"/>
            </a:endParaRPr>
          </a:p>
        </p:txBody>
      </p:sp>
      <p:sp>
        <p:nvSpPr>
          <p:cNvPr id="17" name="object 17"/>
          <p:cNvSpPr txBox="1"/>
          <p:nvPr/>
        </p:nvSpPr>
        <p:spPr>
          <a:xfrm>
            <a:off x="6295017" y="5989984"/>
            <a:ext cx="488315" cy="169918"/>
          </a:xfrm>
          <a:prstGeom prst="rect">
            <a:avLst/>
          </a:prstGeom>
        </p:spPr>
        <p:txBody>
          <a:bodyPr vert="horz" wrap="square" lIns="0" tIns="15875" rIns="0" bIns="0" rtlCol="0">
            <a:spAutoFit/>
          </a:bodyPr>
          <a:lstStyle/>
          <a:p>
            <a:pPr marL="12700">
              <a:spcBef>
                <a:spcPts val="125"/>
              </a:spcBef>
            </a:pPr>
            <a:r>
              <a:rPr sz="1000" spc="-50" dirty="0">
                <a:solidFill>
                  <a:srgbClr val="3A3A3A"/>
                </a:solidFill>
                <a:latin typeface="Calibri"/>
                <a:cs typeface="Calibri"/>
              </a:rPr>
              <a:t>ColorSolid</a:t>
            </a:r>
            <a:endParaRPr sz="1000">
              <a:latin typeface="Calibri"/>
              <a:cs typeface="Calibri"/>
            </a:endParaRPr>
          </a:p>
        </p:txBody>
      </p:sp>
      <p:sp>
        <p:nvSpPr>
          <p:cNvPr id="19" name="Footer Placeholder 18">
            <a:extLst>
              <a:ext uri="{FF2B5EF4-FFF2-40B4-BE49-F238E27FC236}">
                <a16:creationId xmlns:a16="http://schemas.microsoft.com/office/drawing/2014/main" id="{7B37FAE8-0869-491F-B7A0-5B15A1EE0CC2}"/>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904163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3B15412-E941-4C00-84EC-F6968DD56565}"/>
              </a:ext>
            </a:extLst>
          </p:cNvPr>
          <p:cNvGraphicFramePr>
            <a:graphicFrameLocks noGrp="1"/>
          </p:cNvGraphicFramePr>
          <p:nvPr>
            <p:extLst>
              <p:ext uri="{D42A27DB-BD31-4B8C-83A1-F6EECF244321}">
                <p14:modId xmlns:p14="http://schemas.microsoft.com/office/powerpoint/2010/main" val="2288930398"/>
              </p:ext>
            </p:extLst>
          </p:nvPr>
        </p:nvGraphicFramePr>
        <p:xfrm>
          <a:off x="1734529" y="819905"/>
          <a:ext cx="8003359" cy="5484605"/>
        </p:xfrm>
        <a:graphic>
          <a:graphicData uri="http://schemas.openxmlformats.org/drawingml/2006/table">
            <a:tbl>
              <a:tblPr firstRow="1" firstCol="1" bandRow="1">
                <a:tableStyleId>{5A111915-BE36-4E01-A7E5-04B1672EAD32}</a:tableStyleId>
              </a:tblPr>
              <a:tblGrid>
                <a:gridCol w="432345">
                  <a:extLst>
                    <a:ext uri="{9D8B030D-6E8A-4147-A177-3AD203B41FA5}">
                      <a16:colId xmlns:a16="http://schemas.microsoft.com/office/drawing/2014/main" val="2288363115"/>
                    </a:ext>
                  </a:extLst>
                </a:gridCol>
                <a:gridCol w="548046">
                  <a:extLst>
                    <a:ext uri="{9D8B030D-6E8A-4147-A177-3AD203B41FA5}">
                      <a16:colId xmlns:a16="http://schemas.microsoft.com/office/drawing/2014/main" val="2416072920"/>
                    </a:ext>
                  </a:extLst>
                </a:gridCol>
                <a:gridCol w="3280527">
                  <a:extLst>
                    <a:ext uri="{9D8B030D-6E8A-4147-A177-3AD203B41FA5}">
                      <a16:colId xmlns:a16="http://schemas.microsoft.com/office/drawing/2014/main" val="3380838829"/>
                    </a:ext>
                  </a:extLst>
                </a:gridCol>
                <a:gridCol w="1329180">
                  <a:extLst>
                    <a:ext uri="{9D8B030D-6E8A-4147-A177-3AD203B41FA5}">
                      <a16:colId xmlns:a16="http://schemas.microsoft.com/office/drawing/2014/main" val="565526036"/>
                    </a:ext>
                  </a:extLst>
                </a:gridCol>
                <a:gridCol w="1395167">
                  <a:extLst>
                    <a:ext uri="{9D8B030D-6E8A-4147-A177-3AD203B41FA5}">
                      <a16:colId xmlns:a16="http://schemas.microsoft.com/office/drawing/2014/main" val="156119421"/>
                    </a:ext>
                  </a:extLst>
                </a:gridCol>
                <a:gridCol w="1018094">
                  <a:extLst>
                    <a:ext uri="{9D8B030D-6E8A-4147-A177-3AD203B41FA5}">
                      <a16:colId xmlns:a16="http://schemas.microsoft.com/office/drawing/2014/main" val="105264719"/>
                    </a:ext>
                  </a:extLst>
                </a:gridCol>
              </a:tblGrid>
              <a:tr h="546982">
                <a:tc>
                  <a:txBody>
                    <a:bodyPr/>
                    <a:lstStyle/>
                    <a:p>
                      <a:r>
                        <a:rPr lang="en-US" sz="1200" dirty="0">
                          <a:effectLst/>
                        </a:rPr>
                        <a:t>Class </a:t>
                      </a:r>
                      <a:endParaRPr lang="en-GB" sz="1200" dirty="0">
                        <a:effectLst/>
                      </a:endParaRPr>
                    </a:p>
                    <a:p>
                      <a:r>
                        <a:rPr lang="en-US" sz="1200" dirty="0">
                          <a:effectLst/>
                        </a:rPr>
                        <a:t>no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Week no</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Topics</a:t>
                      </a:r>
                      <a:endParaRPr lang="en-GB" sz="1200" dirty="0">
                        <a:effectLst/>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Teaching Learning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Assessment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Alignment to CLO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323195"/>
                  </a:ext>
                </a:extLst>
              </a:tr>
              <a:tr h="1111449">
                <a:tc>
                  <a:txBody>
                    <a:bodyPr/>
                    <a:lstStyle/>
                    <a:p>
                      <a:r>
                        <a:rPr lang="en-US" sz="1200">
                          <a:effectLst/>
                        </a:rPr>
                        <a:t>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3</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Multimedia Presentation</a:t>
                      </a:r>
                      <a:endParaRPr lang="en-GB" sz="1200" dirty="0">
                        <a:effectLst/>
                      </a:endParaRPr>
                    </a:p>
                    <a:p>
                      <a:r>
                        <a:rPr lang="en-US" sz="1200" dirty="0">
                          <a:effectLst/>
                        </a:rPr>
                        <a:t>Data Compression</a:t>
                      </a:r>
                      <a:endParaRPr lang="en-GB" sz="1200" dirty="0">
                        <a:effectLst/>
                      </a:endParaRPr>
                    </a:p>
                    <a:p>
                      <a:r>
                        <a:rPr lang="en-US" sz="1200" dirty="0">
                          <a:effectLst/>
                        </a:rPr>
                        <a:t>Create and manage multimedia presentations.</a:t>
                      </a:r>
                      <a:endParaRPr lang="en-GB" sz="1200" dirty="0">
                        <a:effectLst/>
                      </a:endParaRPr>
                    </a:p>
                    <a:p>
                      <a:r>
                        <a:rPr lang="en-US" sz="1200" dirty="0">
                          <a:effectLst/>
                        </a:rPr>
                        <a:t>Apply data compression techniques for multimedia.</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Lecture, Interactive discussion, Practical exercises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Midterm Case Study #1, Home assignment #1</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CLO2</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2905417"/>
                  </a:ext>
                </a:extLst>
              </a:tr>
              <a:tr h="386154">
                <a:tc rowSpan="2">
                  <a:txBody>
                    <a:bodyPr/>
                    <a:lstStyle/>
                    <a:p>
                      <a:r>
                        <a:rPr lang="en-US" sz="1200">
                          <a:effectLst/>
                        </a:rPr>
                        <a:t>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a:effectLst/>
                        </a:rPr>
                        <a:t>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Multimedia Production</a:t>
                      </a:r>
                      <a:endParaRPr lang="en-GB" sz="1200" dirty="0">
                        <a:effectLst/>
                      </a:endParaRPr>
                    </a:p>
                    <a:p>
                      <a:r>
                        <a:rPr lang="en-US" sz="1200" dirty="0">
                          <a:effectLst/>
                        </a:rPr>
                        <a:t>Graphics/Image Data Types</a:t>
                      </a:r>
                      <a:endParaRPr lang="en-GB" sz="1200" dirty="0">
                        <a:effectLst/>
                      </a:endParaRPr>
                    </a:p>
                    <a:p>
                      <a:r>
                        <a:rPr lang="en-US" sz="1200" dirty="0">
                          <a:effectLst/>
                        </a:rPr>
                        <a:t>Develop and share multimedia productions.</a:t>
                      </a:r>
                      <a:endParaRPr lang="en-GB" sz="1200" dirty="0">
                        <a:effectLst/>
                      </a:endParaRPr>
                    </a:p>
                    <a:p>
                      <a:r>
                        <a:rPr lang="en-US" sz="1200" dirty="0">
                          <a:effectLst/>
                        </a:rPr>
                        <a:t>Describe and differentiate various image data types.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Lecture, Interactive discussion, Practical exercises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Quiz #1, Production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CLO2</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6217022"/>
                  </a:ext>
                </a:extLst>
              </a:tr>
              <a:tr h="650316">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Midterm Quiz #1, Practical assessment</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12842"/>
                  </a:ext>
                </a:extLst>
              </a:tr>
              <a:tr h="389823">
                <a:tc rowSpan="2">
                  <a:txBody>
                    <a:bodyPr/>
                    <a:lstStyle/>
                    <a:p>
                      <a:r>
                        <a:rPr lang="en-US" sz="1200">
                          <a:effectLst/>
                        </a:rPr>
                        <a:t>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a:effectLst/>
                        </a:rPr>
                        <a:t>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Popular File Formats</a:t>
                      </a:r>
                      <a:endParaRPr lang="en-GB" sz="1200" dirty="0">
                        <a:effectLst/>
                      </a:endParaRPr>
                    </a:p>
                    <a:p>
                      <a:r>
                        <a:rPr lang="en-US" sz="1200" dirty="0">
                          <a:effectLst/>
                        </a:rPr>
                        <a:t>Color Theory: RGB, CMY, CMYK, Lab*</a:t>
                      </a:r>
                      <a:endParaRPr lang="en-GB" sz="1200" dirty="0">
                        <a:effectLst/>
                      </a:endParaRPr>
                    </a:p>
                    <a:p>
                      <a:r>
                        <a:rPr lang="en-US" sz="1200" dirty="0">
                          <a:effectLst/>
                        </a:rPr>
                        <a:t>Use popular file formats for graphics and images.</a:t>
                      </a:r>
                      <a:endParaRPr lang="en-GB" sz="1200" dirty="0">
                        <a:effectLst/>
                      </a:endParaRPr>
                    </a:p>
                    <a:p>
                      <a:r>
                        <a:rPr lang="en-US" sz="1200" dirty="0">
                          <a:effectLst/>
                        </a:rPr>
                        <a:t>Explain and utilize different color models.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Case Study #2, Home assignment #2</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544683"/>
                  </a:ext>
                </a:extLst>
              </a:tr>
              <a:tr h="852106">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Quiz #2,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307396"/>
                  </a:ext>
                </a:extLst>
              </a:tr>
              <a:tr h="386154">
                <a:tc rowSpan="2">
                  <a:txBody>
                    <a:bodyPr/>
                    <a:lstStyle/>
                    <a:p>
                      <a:r>
                        <a:rPr lang="en-US" sz="1200">
                          <a:effectLst/>
                        </a:rPr>
                        <a:t>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a:effectLst/>
                        </a:rPr>
                        <a:t>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a:effectLst/>
                        </a:rPr>
                        <a:t>Color Transformations and Corrections</a:t>
                      </a:r>
                      <a:endParaRPr lang="en-GB" sz="1200">
                        <a:effectLst/>
                      </a:endParaRPr>
                    </a:p>
                    <a:p>
                      <a:r>
                        <a:rPr lang="en-US" sz="1200">
                          <a:effectLst/>
                        </a:rPr>
                        <a:t>What is Sound?</a:t>
                      </a:r>
                      <a:endParaRPr lang="en-GB" sz="1200">
                        <a:effectLst/>
                      </a:endParaRPr>
                    </a:p>
                    <a:p>
                      <a:r>
                        <a:rPr lang="en-US" sz="1200">
                          <a:effectLst/>
                        </a:rPr>
                        <a:t>Perform color transformations and corrections.</a:t>
                      </a:r>
                      <a:endParaRPr lang="en-GB" sz="1200">
                        <a:effectLst/>
                      </a:endParaRPr>
                    </a:p>
                    <a:p>
                      <a:r>
                        <a:rPr lang="en-US" sz="1200">
                          <a:effectLst/>
                        </a:rPr>
                        <a:t>Understand the basics of sound and digitization.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#2</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704403"/>
                  </a:ext>
                </a:extLst>
              </a:tr>
              <a:tr h="650316">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a:effectLst/>
                        </a:rPr>
                        <a:t>Lecture, Group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Midterm Quiz #2, Practical assessment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CLO5</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14" marR="4586" marT="4586" marB="4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237115"/>
                  </a:ext>
                </a:extLst>
              </a:tr>
            </a:tbl>
          </a:graphicData>
        </a:graphic>
      </p:graphicFrame>
      <p:sp>
        <p:nvSpPr>
          <p:cNvPr id="5" name="Rectangle 1">
            <a:extLst>
              <a:ext uri="{FF2B5EF4-FFF2-40B4-BE49-F238E27FC236}">
                <a16:creationId xmlns:a16="http://schemas.microsoft.com/office/drawing/2014/main" id="{038BF406-A814-48AC-9B92-F4CD5C902F14}"/>
              </a:ext>
            </a:extLst>
          </p:cNvPr>
          <p:cNvSpPr>
            <a:spLocks noChangeArrowheads="1"/>
          </p:cNvSpPr>
          <p:nvPr/>
        </p:nvSpPr>
        <p:spPr bwMode="auto">
          <a:xfrm>
            <a:off x="837531" y="437732"/>
            <a:ext cx="8239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Times New Roman" panose="02020603050405020304" pitchFamily="18" charset="0"/>
              </a:rPr>
              <a:t>Course Plan</a:t>
            </a:r>
          </a:p>
        </p:txBody>
      </p:sp>
      <p:sp>
        <p:nvSpPr>
          <p:cNvPr id="3" name="Footer Placeholder 2">
            <a:extLst>
              <a:ext uri="{FF2B5EF4-FFF2-40B4-BE49-F238E27FC236}">
                <a16:creationId xmlns:a16="http://schemas.microsoft.com/office/drawing/2014/main" id="{9B4D52BC-801F-4B47-B8E1-58425B7DACCB}"/>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121570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304358" y="1184672"/>
          <a:ext cx="2736214" cy="3324225"/>
        </p:xfrm>
        <a:graphic>
          <a:graphicData uri="http://schemas.openxmlformats.org/drawingml/2006/table">
            <a:tbl>
              <a:tblPr firstRow="1" bandRow="1">
                <a:tableStyleId>{2D5ABB26-0587-4C30-8999-92F81FD0307C}</a:tableStyleId>
              </a:tblPr>
              <a:tblGrid>
                <a:gridCol w="908050">
                  <a:extLst>
                    <a:ext uri="{9D8B030D-6E8A-4147-A177-3AD203B41FA5}">
                      <a16:colId xmlns:a16="http://schemas.microsoft.com/office/drawing/2014/main" val="20000"/>
                    </a:ext>
                  </a:extLst>
                </a:gridCol>
                <a:gridCol w="908050">
                  <a:extLst>
                    <a:ext uri="{9D8B030D-6E8A-4147-A177-3AD203B41FA5}">
                      <a16:colId xmlns:a16="http://schemas.microsoft.com/office/drawing/2014/main" val="20001"/>
                    </a:ext>
                  </a:extLst>
                </a:gridCol>
                <a:gridCol w="920114">
                  <a:extLst>
                    <a:ext uri="{9D8B030D-6E8A-4147-A177-3AD203B41FA5}">
                      <a16:colId xmlns:a16="http://schemas.microsoft.com/office/drawing/2014/main" val="20002"/>
                    </a:ext>
                  </a:extLst>
                </a:gridCol>
              </a:tblGrid>
              <a:tr h="3324225">
                <a:tc>
                  <a:txBody>
                    <a:bodyPr/>
                    <a:lstStyle/>
                    <a:p>
                      <a:pPr>
                        <a:lnSpc>
                          <a:spcPct val="100000"/>
                        </a:lnSpc>
                        <a:spcBef>
                          <a:spcPts val="1019"/>
                        </a:spcBef>
                      </a:pPr>
                      <a:endParaRPr sz="1700">
                        <a:latin typeface="Times New Roman"/>
                        <a:cs typeface="Times New Roman"/>
                      </a:endParaRPr>
                    </a:p>
                    <a:p>
                      <a:pPr marL="20320" algn="ctr">
                        <a:lnSpc>
                          <a:spcPct val="100000"/>
                        </a:lnSpc>
                      </a:pPr>
                      <a:r>
                        <a:rPr sz="1700" spc="25" dirty="0">
                          <a:latin typeface="Times New Roman"/>
                          <a:cs typeface="Times New Roman"/>
                        </a:rPr>
                        <a:t>0</a:t>
                      </a:r>
                      <a:endParaRPr sz="1700">
                        <a:latin typeface="Times New Roman"/>
                        <a:cs typeface="Times New Roman"/>
                      </a:endParaRPr>
                    </a:p>
                  </a:txBody>
                  <a:tcPr marL="0" marR="0" marT="129539" marB="0">
                    <a:lnL w="19050">
                      <a:solidFill>
                        <a:srgbClr val="232323"/>
                      </a:solidFill>
                      <a:prstDash val="solid"/>
                    </a:lnL>
                    <a:lnR w="19050">
                      <a:solidFill>
                        <a:srgbClr val="232323"/>
                      </a:solidFill>
                      <a:prstDash val="solid"/>
                    </a:lnR>
                    <a:lnT w="19050">
                      <a:solidFill>
                        <a:srgbClr val="232323"/>
                      </a:solidFill>
                      <a:prstDash val="solid"/>
                    </a:lnT>
                    <a:lnB w="19050">
                      <a:solidFill>
                        <a:srgbClr val="232323"/>
                      </a:solidFill>
                      <a:prstDash val="solid"/>
                    </a:lnB>
                  </a:tcPr>
                </a:tc>
                <a:tc>
                  <a:txBody>
                    <a:bodyPr/>
                    <a:lstStyle/>
                    <a:p>
                      <a:pPr>
                        <a:lnSpc>
                          <a:spcPct val="100000"/>
                        </a:lnSpc>
                        <a:spcBef>
                          <a:spcPts val="1019"/>
                        </a:spcBef>
                      </a:pPr>
                      <a:endParaRPr sz="1700">
                        <a:latin typeface="Times New Roman"/>
                        <a:cs typeface="Times New Roman"/>
                      </a:endParaRPr>
                    </a:p>
                    <a:p>
                      <a:pPr marL="271780">
                        <a:lnSpc>
                          <a:spcPct val="100000"/>
                        </a:lnSpc>
                      </a:pPr>
                      <a:r>
                        <a:rPr sz="1700" spc="90" dirty="0">
                          <a:latin typeface="Times New Roman"/>
                          <a:cs typeface="Times New Roman"/>
                        </a:rPr>
                        <a:t>2</a:t>
                      </a:r>
                      <a:r>
                        <a:rPr sz="1700" spc="90" dirty="0">
                          <a:solidFill>
                            <a:srgbClr val="151515"/>
                          </a:solidFill>
                          <a:latin typeface="Times New Roman"/>
                          <a:cs typeface="Times New Roman"/>
                        </a:rPr>
                        <a:t>55</a:t>
                      </a:r>
                      <a:endParaRPr sz="1700">
                        <a:latin typeface="Times New Roman"/>
                        <a:cs typeface="Times New Roman"/>
                      </a:endParaRPr>
                    </a:p>
                  </a:txBody>
                  <a:tcPr marL="0" marR="0" marT="129539" marB="0">
                    <a:lnL w="19050">
                      <a:solidFill>
                        <a:srgbClr val="232323"/>
                      </a:solidFill>
                      <a:prstDash val="solid"/>
                    </a:lnL>
                    <a:lnR w="19050">
                      <a:solidFill>
                        <a:srgbClr val="232323"/>
                      </a:solidFill>
                      <a:prstDash val="solid"/>
                    </a:lnR>
                    <a:lnT w="19050">
                      <a:solidFill>
                        <a:srgbClr val="232323"/>
                      </a:solidFill>
                      <a:prstDash val="solid"/>
                    </a:lnT>
                    <a:lnB w="19050">
                      <a:solidFill>
                        <a:srgbClr val="232323"/>
                      </a:solidFill>
                      <a:prstDash val="solid"/>
                    </a:lnB>
                  </a:tcPr>
                </a:tc>
                <a:tc>
                  <a:txBody>
                    <a:bodyPr/>
                    <a:lstStyle/>
                    <a:p>
                      <a:pPr>
                        <a:lnSpc>
                          <a:spcPct val="100000"/>
                        </a:lnSpc>
                        <a:spcBef>
                          <a:spcPts val="1019"/>
                        </a:spcBef>
                      </a:pPr>
                      <a:endParaRPr sz="1700">
                        <a:latin typeface="Times New Roman"/>
                        <a:cs typeface="Times New Roman"/>
                      </a:endParaRPr>
                    </a:p>
                    <a:p>
                      <a:pPr marL="267335">
                        <a:lnSpc>
                          <a:spcPct val="100000"/>
                        </a:lnSpc>
                      </a:pPr>
                      <a:r>
                        <a:rPr sz="1700" spc="55" dirty="0">
                          <a:latin typeface="Times New Roman"/>
                          <a:cs typeface="Times New Roman"/>
                        </a:rPr>
                        <a:t>255</a:t>
                      </a:r>
                      <a:endParaRPr sz="1700">
                        <a:latin typeface="Times New Roman"/>
                        <a:cs typeface="Times New Roman"/>
                      </a:endParaRPr>
                    </a:p>
                  </a:txBody>
                  <a:tcPr marL="0" marR="0" marT="129539" marB="0">
                    <a:lnL w="19050">
                      <a:solidFill>
                        <a:srgbClr val="232323"/>
                      </a:solidFill>
                      <a:prstDash val="solid"/>
                    </a:lnL>
                    <a:lnR w="19050">
                      <a:solidFill>
                        <a:srgbClr val="232323"/>
                      </a:solidFill>
                      <a:prstDash val="solid"/>
                    </a:lnR>
                    <a:lnT w="19050">
                      <a:solidFill>
                        <a:srgbClr val="232323"/>
                      </a:solidFill>
                      <a:prstDash val="solid"/>
                    </a:lnT>
                    <a:lnB w="19050">
                      <a:solidFill>
                        <a:srgbClr val="232323"/>
                      </a:solidFill>
                      <a:prstDash val="solid"/>
                    </a:lnB>
                  </a:tcPr>
                </a:tc>
                <a:extLst>
                  <a:ext uri="{0D108BD9-81ED-4DB2-BD59-A6C34878D82A}">
                    <a16:rowId xmlns:a16="http://schemas.microsoft.com/office/drawing/2014/main" val="10000"/>
                  </a:ext>
                </a:extLst>
              </a:tr>
            </a:tbl>
          </a:graphicData>
        </a:graphic>
      </p:graphicFrame>
      <p:sp>
        <p:nvSpPr>
          <p:cNvPr id="3" name="object 3"/>
          <p:cNvSpPr/>
          <p:nvPr/>
        </p:nvSpPr>
        <p:spPr>
          <a:xfrm>
            <a:off x="2466082" y="1250157"/>
            <a:ext cx="0" cy="2971165"/>
          </a:xfrm>
          <a:custGeom>
            <a:avLst/>
            <a:gdLst/>
            <a:ahLst/>
            <a:cxnLst/>
            <a:rect l="l" t="t" r="r" b="b"/>
            <a:pathLst>
              <a:path h="2971165">
                <a:moveTo>
                  <a:pt x="0" y="2970610"/>
                </a:moveTo>
                <a:lnTo>
                  <a:pt x="0" y="0"/>
                </a:lnTo>
              </a:path>
            </a:pathLst>
          </a:custGeom>
          <a:ln w="14882">
            <a:solidFill>
              <a:srgbClr val="232323"/>
            </a:solidFill>
          </a:ln>
        </p:spPr>
        <p:txBody>
          <a:bodyPr wrap="square" lIns="0" tIns="0" rIns="0" bIns="0" rtlCol="0"/>
          <a:lstStyle/>
          <a:p>
            <a:endParaRPr/>
          </a:p>
        </p:txBody>
      </p:sp>
      <p:grpSp>
        <p:nvGrpSpPr>
          <p:cNvPr id="4" name="object 4"/>
          <p:cNvGrpSpPr/>
          <p:nvPr/>
        </p:nvGrpSpPr>
        <p:grpSpPr>
          <a:xfrm>
            <a:off x="2458640" y="1250157"/>
            <a:ext cx="3209290" cy="2971165"/>
            <a:chOff x="934640" y="1250156"/>
            <a:chExt cx="3209290" cy="2971165"/>
          </a:xfrm>
        </p:grpSpPr>
        <p:sp>
          <p:nvSpPr>
            <p:cNvPr id="5" name="object 5"/>
            <p:cNvSpPr/>
            <p:nvPr/>
          </p:nvSpPr>
          <p:spPr>
            <a:xfrm>
              <a:off x="4135933" y="1250156"/>
              <a:ext cx="0" cy="2971165"/>
            </a:xfrm>
            <a:custGeom>
              <a:avLst/>
              <a:gdLst/>
              <a:ahLst/>
              <a:cxnLst/>
              <a:rect l="l" t="t" r="r" b="b"/>
              <a:pathLst>
                <a:path h="2971165">
                  <a:moveTo>
                    <a:pt x="0" y="2970610"/>
                  </a:moveTo>
                  <a:lnTo>
                    <a:pt x="0" y="0"/>
                  </a:lnTo>
                </a:path>
              </a:pathLst>
            </a:custGeom>
            <a:ln w="14882">
              <a:solidFill>
                <a:srgbClr val="232323"/>
              </a:solidFill>
            </a:ln>
          </p:spPr>
          <p:txBody>
            <a:bodyPr wrap="square" lIns="0" tIns="0" rIns="0" bIns="0" rtlCol="0"/>
            <a:lstStyle/>
            <a:p>
              <a:endParaRPr/>
            </a:p>
          </p:txBody>
        </p:sp>
        <p:sp>
          <p:nvSpPr>
            <p:cNvPr id="6" name="object 6"/>
            <p:cNvSpPr/>
            <p:nvPr/>
          </p:nvSpPr>
          <p:spPr>
            <a:xfrm>
              <a:off x="934640" y="1257597"/>
              <a:ext cx="3209290" cy="0"/>
            </a:xfrm>
            <a:custGeom>
              <a:avLst/>
              <a:gdLst/>
              <a:ahLst/>
              <a:cxnLst/>
              <a:rect l="l" t="t" r="r" b="b"/>
              <a:pathLst>
                <a:path w="3209290">
                  <a:moveTo>
                    <a:pt x="0" y="0"/>
                  </a:moveTo>
                  <a:lnTo>
                    <a:pt x="3208735" y="0"/>
                  </a:lnTo>
                </a:path>
              </a:pathLst>
            </a:custGeom>
            <a:ln w="14882">
              <a:solidFill>
                <a:srgbClr val="232323"/>
              </a:solidFill>
            </a:ln>
          </p:spPr>
          <p:txBody>
            <a:bodyPr wrap="square" lIns="0" tIns="0" rIns="0" bIns="0" rtlCol="0"/>
            <a:lstStyle/>
            <a:p>
              <a:endParaRPr/>
            </a:p>
          </p:txBody>
        </p:sp>
        <p:sp>
          <p:nvSpPr>
            <p:cNvPr id="7" name="object 7"/>
            <p:cNvSpPr/>
            <p:nvPr/>
          </p:nvSpPr>
          <p:spPr>
            <a:xfrm>
              <a:off x="934640" y="4213324"/>
              <a:ext cx="3209290" cy="0"/>
            </a:xfrm>
            <a:custGeom>
              <a:avLst/>
              <a:gdLst/>
              <a:ahLst/>
              <a:cxnLst/>
              <a:rect l="l" t="t" r="r" b="b"/>
              <a:pathLst>
                <a:path w="3209290">
                  <a:moveTo>
                    <a:pt x="0" y="0"/>
                  </a:moveTo>
                  <a:lnTo>
                    <a:pt x="3208735" y="0"/>
                  </a:lnTo>
                </a:path>
              </a:pathLst>
            </a:custGeom>
            <a:ln w="14882">
              <a:solidFill>
                <a:srgbClr val="232323"/>
              </a:solidFill>
            </a:ln>
          </p:spPr>
          <p:txBody>
            <a:bodyPr wrap="square" lIns="0" tIns="0" rIns="0" bIns="0" rtlCol="0"/>
            <a:lstStyle/>
            <a:p>
              <a:endParaRPr/>
            </a:p>
          </p:txBody>
        </p:sp>
        <p:sp>
          <p:nvSpPr>
            <p:cNvPr id="8" name="object 8"/>
            <p:cNvSpPr/>
            <p:nvPr/>
          </p:nvSpPr>
          <p:spPr>
            <a:xfrm>
              <a:off x="2004714" y="1250156"/>
              <a:ext cx="0" cy="2971165"/>
            </a:xfrm>
            <a:custGeom>
              <a:avLst/>
              <a:gdLst/>
              <a:ahLst/>
              <a:cxnLst/>
              <a:rect l="l" t="t" r="r" b="b"/>
              <a:pathLst>
                <a:path h="2971165">
                  <a:moveTo>
                    <a:pt x="0" y="2970610"/>
                  </a:moveTo>
                  <a:lnTo>
                    <a:pt x="0" y="0"/>
                  </a:lnTo>
                </a:path>
              </a:pathLst>
            </a:custGeom>
            <a:ln w="14882">
              <a:solidFill>
                <a:srgbClr val="232323"/>
              </a:solidFill>
            </a:ln>
          </p:spPr>
          <p:txBody>
            <a:bodyPr wrap="square" lIns="0" tIns="0" rIns="0" bIns="0" rtlCol="0"/>
            <a:lstStyle/>
            <a:p>
              <a:endParaRPr/>
            </a:p>
          </p:txBody>
        </p:sp>
        <p:sp>
          <p:nvSpPr>
            <p:cNvPr id="9" name="object 9"/>
            <p:cNvSpPr/>
            <p:nvPr/>
          </p:nvSpPr>
          <p:spPr>
            <a:xfrm>
              <a:off x="3064370" y="1250156"/>
              <a:ext cx="0" cy="2971165"/>
            </a:xfrm>
            <a:custGeom>
              <a:avLst/>
              <a:gdLst/>
              <a:ahLst/>
              <a:cxnLst/>
              <a:rect l="l" t="t" r="r" b="b"/>
              <a:pathLst>
                <a:path h="2971165">
                  <a:moveTo>
                    <a:pt x="0" y="2970610"/>
                  </a:moveTo>
                  <a:lnTo>
                    <a:pt x="0" y="0"/>
                  </a:lnTo>
                </a:path>
              </a:pathLst>
            </a:custGeom>
            <a:ln w="14882">
              <a:solidFill>
                <a:srgbClr val="232323"/>
              </a:solidFill>
            </a:ln>
          </p:spPr>
          <p:txBody>
            <a:bodyPr wrap="square" lIns="0" tIns="0" rIns="0" bIns="0" rtlCol="0"/>
            <a:lstStyle/>
            <a:p>
              <a:endParaRPr/>
            </a:p>
          </p:txBody>
        </p:sp>
        <p:sp>
          <p:nvSpPr>
            <p:cNvPr id="10" name="object 10"/>
            <p:cNvSpPr/>
            <p:nvPr/>
          </p:nvSpPr>
          <p:spPr>
            <a:xfrm>
              <a:off x="934640" y="3225105"/>
              <a:ext cx="3209290" cy="0"/>
            </a:xfrm>
            <a:custGeom>
              <a:avLst/>
              <a:gdLst/>
              <a:ahLst/>
              <a:cxnLst/>
              <a:rect l="l" t="t" r="r" b="b"/>
              <a:pathLst>
                <a:path w="3209290">
                  <a:moveTo>
                    <a:pt x="0" y="0"/>
                  </a:moveTo>
                  <a:lnTo>
                    <a:pt x="3208735" y="0"/>
                  </a:lnTo>
                </a:path>
              </a:pathLst>
            </a:custGeom>
            <a:ln w="14882">
              <a:solidFill>
                <a:srgbClr val="232323"/>
              </a:solidFill>
            </a:ln>
          </p:spPr>
          <p:txBody>
            <a:bodyPr wrap="square" lIns="0" tIns="0" rIns="0" bIns="0" rtlCol="0"/>
            <a:lstStyle/>
            <a:p>
              <a:endParaRPr/>
            </a:p>
          </p:txBody>
        </p:sp>
        <p:sp>
          <p:nvSpPr>
            <p:cNvPr id="11" name="object 11"/>
            <p:cNvSpPr/>
            <p:nvPr/>
          </p:nvSpPr>
          <p:spPr>
            <a:xfrm>
              <a:off x="934640" y="2251770"/>
              <a:ext cx="3209290" cy="0"/>
            </a:xfrm>
            <a:custGeom>
              <a:avLst/>
              <a:gdLst/>
              <a:ahLst/>
              <a:cxnLst/>
              <a:rect l="l" t="t" r="r" b="b"/>
              <a:pathLst>
                <a:path w="3209290">
                  <a:moveTo>
                    <a:pt x="0" y="0"/>
                  </a:moveTo>
                  <a:lnTo>
                    <a:pt x="3208735" y="0"/>
                  </a:lnTo>
                </a:path>
              </a:pathLst>
            </a:custGeom>
            <a:ln w="14882">
              <a:solidFill>
                <a:srgbClr val="232323"/>
              </a:solidFill>
            </a:ln>
          </p:spPr>
          <p:txBody>
            <a:bodyPr wrap="square" lIns="0" tIns="0" rIns="0" bIns="0" rtlCol="0"/>
            <a:lstStyle/>
            <a:p>
              <a:endParaRPr/>
            </a:p>
          </p:txBody>
        </p:sp>
      </p:grpSp>
      <p:grpSp>
        <p:nvGrpSpPr>
          <p:cNvPr id="12" name="object 12"/>
          <p:cNvGrpSpPr/>
          <p:nvPr/>
        </p:nvGrpSpPr>
        <p:grpSpPr>
          <a:xfrm>
            <a:off x="1532929" y="-2976"/>
            <a:ext cx="1012190" cy="6852284"/>
            <a:chOff x="8929" y="-2976"/>
            <a:chExt cx="1012190" cy="6852284"/>
          </a:xfrm>
        </p:grpSpPr>
        <p:sp>
          <p:nvSpPr>
            <p:cNvPr id="13" name="object 13"/>
            <p:cNvSpPr/>
            <p:nvPr/>
          </p:nvSpPr>
          <p:spPr>
            <a:xfrm>
              <a:off x="17859" y="0"/>
              <a:ext cx="3175" cy="6849109"/>
            </a:xfrm>
            <a:custGeom>
              <a:avLst/>
              <a:gdLst/>
              <a:ahLst/>
              <a:cxnLst/>
              <a:rect l="l" t="t" r="r" b="b"/>
              <a:pathLst>
                <a:path w="3175" h="6849109">
                  <a:moveTo>
                    <a:pt x="2976" y="6849073"/>
                  </a:moveTo>
                  <a:lnTo>
                    <a:pt x="0" y="6849073"/>
                  </a:lnTo>
                  <a:lnTo>
                    <a:pt x="0" y="0"/>
                  </a:lnTo>
                  <a:lnTo>
                    <a:pt x="2976" y="0"/>
                  </a:lnTo>
                  <a:lnTo>
                    <a:pt x="2976" y="6849073"/>
                  </a:lnTo>
                  <a:close/>
                </a:path>
              </a:pathLst>
            </a:custGeom>
            <a:solidFill>
              <a:srgbClr val="604F44"/>
            </a:solidFill>
          </p:spPr>
          <p:txBody>
            <a:bodyPr wrap="square" lIns="0" tIns="0" rIns="0" bIns="0" rtlCol="0"/>
            <a:lstStyle/>
            <a:p>
              <a:endParaRPr/>
            </a:p>
          </p:txBody>
        </p:sp>
        <p:sp>
          <p:nvSpPr>
            <p:cNvPr id="14" name="object 14"/>
            <p:cNvSpPr/>
            <p:nvPr/>
          </p:nvSpPr>
          <p:spPr>
            <a:xfrm>
              <a:off x="8929" y="-1488"/>
              <a:ext cx="1012190" cy="0"/>
            </a:xfrm>
            <a:custGeom>
              <a:avLst/>
              <a:gdLst/>
              <a:ahLst/>
              <a:cxnLst/>
              <a:rect l="l" t="t" r="r" b="b"/>
              <a:pathLst>
                <a:path w="1012190">
                  <a:moveTo>
                    <a:pt x="0" y="0"/>
                  </a:moveTo>
                  <a:lnTo>
                    <a:pt x="1012031" y="0"/>
                  </a:lnTo>
                </a:path>
              </a:pathLst>
            </a:custGeom>
            <a:ln w="3175">
              <a:solidFill>
                <a:srgbClr val="604F44"/>
              </a:solidFill>
            </a:ln>
          </p:spPr>
          <p:txBody>
            <a:bodyPr wrap="square" lIns="0" tIns="0" rIns="0" bIns="0" rtlCol="0"/>
            <a:lstStyle/>
            <a:p>
              <a:endParaRPr/>
            </a:p>
          </p:txBody>
        </p:sp>
      </p:grpSp>
      <p:grpSp>
        <p:nvGrpSpPr>
          <p:cNvPr id="15" name="object 15"/>
          <p:cNvGrpSpPr/>
          <p:nvPr/>
        </p:nvGrpSpPr>
        <p:grpSpPr>
          <a:xfrm>
            <a:off x="5670352" y="1696641"/>
            <a:ext cx="339725" cy="15240"/>
            <a:chOff x="4146351" y="1696641"/>
            <a:chExt cx="339725" cy="15240"/>
          </a:xfrm>
        </p:grpSpPr>
        <p:sp>
          <p:nvSpPr>
            <p:cNvPr id="16" name="object 16"/>
            <p:cNvSpPr/>
            <p:nvPr/>
          </p:nvSpPr>
          <p:spPr>
            <a:xfrm>
              <a:off x="4146351" y="1707058"/>
              <a:ext cx="339725" cy="0"/>
            </a:xfrm>
            <a:custGeom>
              <a:avLst/>
              <a:gdLst/>
              <a:ahLst/>
              <a:cxnLst/>
              <a:rect l="l" t="t" r="r" b="b"/>
              <a:pathLst>
                <a:path w="339725">
                  <a:moveTo>
                    <a:pt x="0" y="0"/>
                  </a:moveTo>
                  <a:lnTo>
                    <a:pt x="339328" y="0"/>
                  </a:lnTo>
                </a:path>
              </a:pathLst>
            </a:custGeom>
            <a:ln w="8929">
              <a:solidFill>
                <a:srgbClr val="1F1F1F"/>
              </a:solidFill>
            </a:ln>
          </p:spPr>
          <p:txBody>
            <a:bodyPr wrap="square" lIns="0" tIns="0" rIns="0" bIns="0" rtlCol="0"/>
            <a:lstStyle/>
            <a:p>
              <a:endParaRPr/>
            </a:p>
          </p:txBody>
        </p:sp>
        <p:sp>
          <p:nvSpPr>
            <p:cNvPr id="17" name="object 17"/>
            <p:cNvSpPr/>
            <p:nvPr/>
          </p:nvSpPr>
          <p:spPr>
            <a:xfrm>
              <a:off x="4146351" y="1701106"/>
              <a:ext cx="339725" cy="0"/>
            </a:xfrm>
            <a:custGeom>
              <a:avLst/>
              <a:gdLst/>
              <a:ahLst/>
              <a:cxnLst/>
              <a:rect l="l" t="t" r="r" b="b"/>
              <a:pathLst>
                <a:path w="339725">
                  <a:moveTo>
                    <a:pt x="0" y="0"/>
                  </a:moveTo>
                  <a:lnTo>
                    <a:pt x="339328" y="0"/>
                  </a:lnTo>
                </a:path>
              </a:pathLst>
            </a:custGeom>
            <a:ln w="8929">
              <a:solidFill>
                <a:srgbClr val="1F1F1F"/>
              </a:solidFill>
            </a:ln>
          </p:spPr>
          <p:txBody>
            <a:bodyPr wrap="square" lIns="0" tIns="0" rIns="0" bIns="0" rtlCol="0"/>
            <a:lstStyle/>
            <a:p>
              <a:endParaRPr/>
            </a:p>
          </p:txBody>
        </p:sp>
      </p:grpSp>
      <p:pic>
        <p:nvPicPr>
          <p:cNvPr id="18" name="object 18"/>
          <p:cNvPicPr/>
          <p:nvPr/>
        </p:nvPicPr>
        <p:blipFill>
          <a:blip r:embed="rId2" cstate="print"/>
          <a:stretch>
            <a:fillRect/>
          </a:stretch>
        </p:blipFill>
        <p:spPr>
          <a:xfrm>
            <a:off x="2038350" y="1332309"/>
            <a:ext cx="3496866" cy="407193"/>
          </a:xfrm>
          <a:prstGeom prst="rect">
            <a:avLst/>
          </a:prstGeom>
        </p:spPr>
      </p:pic>
      <p:pic>
        <p:nvPicPr>
          <p:cNvPr id="19" name="object 19"/>
          <p:cNvPicPr/>
          <p:nvPr/>
        </p:nvPicPr>
        <p:blipFill>
          <a:blip r:embed="rId3" cstate="print"/>
          <a:stretch>
            <a:fillRect/>
          </a:stretch>
        </p:blipFill>
        <p:spPr>
          <a:xfrm>
            <a:off x="2577703" y="1793082"/>
            <a:ext cx="3618308" cy="2696765"/>
          </a:xfrm>
          <a:prstGeom prst="rect">
            <a:avLst/>
          </a:prstGeom>
        </p:spPr>
      </p:pic>
      <p:sp>
        <p:nvSpPr>
          <p:cNvPr id="20" name="object 20"/>
          <p:cNvSpPr txBox="1"/>
          <p:nvPr/>
        </p:nvSpPr>
        <p:spPr>
          <a:xfrm>
            <a:off x="6037710" y="1262212"/>
            <a:ext cx="171450" cy="390525"/>
          </a:xfrm>
          <a:prstGeom prst="rect">
            <a:avLst/>
          </a:prstGeom>
        </p:spPr>
        <p:txBody>
          <a:bodyPr vert="horz" wrap="square" lIns="0" tIns="11430" rIns="0" bIns="0" rtlCol="0">
            <a:spAutoFit/>
          </a:bodyPr>
          <a:lstStyle/>
          <a:p>
            <a:pPr marL="38100">
              <a:spcBef>
                <a:spcPts val="90"/>
              </a:spcBef>
            </a:pPr>
            <a:r>
              <a:rPr sz="3600" spc="-1170" baseline="-28935" dirty="0">
                <a:latin typeface="Times New Roman"/>
                <a:cs typeface="Times New Roman"/>
              </a:rPr>
              <a:t>•</a:t>
            </a:r>
            <a:r>
              <a:rPr sz="3600" spc="-1522" baseline="-32407" dirty="0">
                <a:latin typeface="Times New Roman"/>
                <a:cs typeface="Times New Roman"/>
              </a:rPr>
              <a:t>_</a:t>
            </a:r>
            <a:r>
              <a:rPr sz="1650" spc="-55" dirty="0">
                <a:latin typeface="Times New Roman"/>
                <a:cs typeface="Times New Roman"/>
              </a:rPr>
              <a:t>l</a:t>
            </a:r>
            <a:endParaRPr sz="1650">
              <a:latin typeface="Times New Roman"/>
              <a:cs typeface="Times New Roman"/>
            </a:endParaRPr>
          </a:p>
        </p:txBody>
      </p:sp>
      <p:sp>
        <p:nvSpPr>
          <p:cNvPr id="21" name="object 21"/>
          <p:cNvSpPr txBox="1"/>
          <p:nvPr/>
        </p:nvSpPr>
        <p:spPr>
          <a:xfrm>
            <a:off x="6679060" y="838645"/>
            <a:ext cx="185420" cy="345440"/>
          </a:xfrm>
          <a:prstGeom prst="rect">
            <a:avLst/>
          </a:prstGeom>
        </p:spPr>
        <p:txBody>
          <a:bodyPr vert="horz" wrap="square" lIns="0" tIns="12700" rIns="0" bIns="0" rtlCol="0">
            <a:spAutoFit/>
          </a:bodyPr>
          <a:lstStyle/>
          <a:p>
            <a:pPr marL="12700">
              <a:spcBef>
                <a:spcPts val="100"/>
              </a:spcBef>
            </a:pPr>
            <a:r>
              <a:rPr sz="2100" spc="-50" dirty="0">
                <a:latin typeface="Courier New"/>
                <a:cs typeface="Courier New"/>
              </a:rPr>
              <a:t>R</a:t>
            </a:r>
            <a:endParaRPr sz="2100">
              <a:latin typeface="Courier New"/>
              <a:cs typeface="Courier New"/>
            </a:endParaRPr>
          </a:p>
        </p:txBody>
      </p:sp>
      <p:sp>
        <p:nvSpPr>
          <p:cNvPr id="22" name="object 22"/>
          <p:cNvSpPr txBox="1"/>
          <p:nvPr/>
        </p:nvSpPr>
        <p:spPr>
          <a:xfrm>
            <a:off x="7570393" y="838645"/>
            <a:ext cx="185420" cy="345440"/>
          </a:xfrm>
          <a:prstGeom prst="rect">
            <a:avLst/>
          </a:prstGeom>
        </p:spPr>
        <p:txBody>
          <a:bodyPr vert="horz" wrap="square" lIns="0" tIns="12700" rIns="0" bIns="0" rtlCol="0">
            <a:spAutoFit/>
          </a:bodyPr>
          <a:lstStyle/>
          <a:p>
            <a:pPr marL="12700">
              <a:spcBef>
                <a:spcPts val="100"/>
              </a:spcBef>
            </a:pPr>
            <a:r>
              <a:rPr sz="2100" spc="-50" dirty="0">
                <a:latin typeface="Courier New"/>
                <a:cs typeface="Courier New"/>
              </a:rPr>
              <a:t>G</a:t>
            </a:r>
            <a:endParaRPr sz="2100">
              <a:latin typeface="Courier New"/>
              <a:cs typeface="Courier New"/>
            </a:endParaRPr>
          </a:p>
        </p:txBody>
      </p:sp>
      <p:sp>
        <p:nvSpPr>
          <p:cNvPr id="23" name="object 23"/>
          <p:cNvSpPr txBox="1"/>
          <p:nvPr/>
        </p:nvSpPr>
        <p:spPr>
          <a:xfrm>
            <a:off x="8482987" y="838645"/>
            <a:ext cx="193675" cy="345440"/>
          </a:xfrm>
          <a:prstGeom prst="rect">
            <a:avLst/>
          </a:prstGeom>
        </p:spPr>
        <p:txBody>
          <a:bodyPr vert="horz" wrap="square" lIns="0" tIns="12700" rIns="0" bIns="0" rtlCol="0">
            <a:spAutoFit/>
          </a:bodyPr>
          <a:lstStyle/>
          <a:p>
            <a:pPr marL="12700">
              <a:spcBef>
                <a:spcPts val="100"/>
              </a:spcBef>
            </a:pPr>
            <a:r>
              <a:rPr sz="2100" dirty="0">
                <a:latin typeface="Courier New"/>
                <a:cs typeface="Courier New"/>
              </a:rPr>
              <a:t>B</a:t>
            </a:r>
            <a:endParaRPr sz="2100">
              <a:latin typeface="Courier New"/>
              <a:cs typeface="Courier New"/>
            </a:endParaRPr>
          </a:p>
        </p:txBody>
      </p:sp>
      <p:sp>
        <p:nvSpPr>
          <p:cNvPr id="24" name="object 24"/>
          <p:cNvSpPr txBox="1"/>
          <p:nvPr/>
        </p:nvSpPr>
        <p:spPr>
          <a:xfrm>
            <a:off x="9150840" y="1556197"/>
            <a:ext cx="550545" cy="275075"/>
          </a:xfrm>
          <a:prstGeom prst="rect">
            <a:avLst/>
          </a:prstGeom>
        </p:spPr>
        <p:txBody>
          <a:bodyPr vert="horz" wrap="square" lIns="0" tIns="13335" rIns="0" bIns="0" rtlCol="0">
            <a:spAutoFit/>
          </a:bodyPr>
          <a:lstStyle/>
          <a:p>
            <a:pPr marL="12700">
              <a:spcBef>
                <a:spcPts val="105"/>
              </a:spcBef>
            </a:pPr>
            <a:r>
              <a:rPr sz="1700" spc="65" dirty="0">
                <a:latin typeface="Times New Roman"/>
                <a:cs typeface="Times New Roman"/>
              </a:rPr>
              <a:t>C</a:t>
            </a:r>
            <a:r>
              <a:rPr sz="1700" spc="-260" dirty="0">
                <a:latin typeface="Times New Roman"/>
                <a:cs typeface="Times New Roman"/>
              </a:rPr>
              <a:t> </a:t>
            </a:r>
            <a:r>
              <a:rPr sz="1700" spc="-20" dirty="0">
                <a:latin typeface="Times New Roman"/>
                <a:cs typeface="Times New Roman"/>
              </a:rPr>
              <a:t>yini</a:t>
            </a:r>
            <a:endParaRPr sz="1700">
              <a:latin typeface="Times New Roman"/>
              <a:cs typeface="Times New Roman"/>
            </a:endParaRPr>
          </a:p>
        </p:txBody>
      </p:sp>
      <p:sp>
        <p:nvSpPr>
          <p:cNvPr id="25" name="object 25"/>
          <p:cNvSpPr txBox="1"/>
          <p:nvPr/>
        </p:nvSpPr>
        <p:spPr>
          <a:xfrm>
            <a:off x="2653296" y="4889154"/>
            <a:ext cx="6829425" cy="649605"/>
          </a:xfrm>
          <a:prstGeom prst="rect">
            <a:avLst/>
          </a:prstGeom>
        </p:spPr>
        <p:txBody>
          <a:bodyPr vert="horz" wrap="square" lIns="0" tIns="36195" rIns="0" bIns="0" rtlCol="0">
            <a:spAutoFit/>
          </a:bodyPr>
          <a:lstStyle/>
          <a:p>
            <a:pPr marL="12700" marR="5080">
              <a:lnSpc>
                <a:spcPts val="2390"/>
              </a:lnSpc>
              <a:spcBef>
                <a:spcPts val="285"/>
              </a:spcBef>
            </a:pPr>
            <a:r>
              <a:rPr sz="2100" spc="-80" dirty="0">
                <a:latin typeface="Calibri"/>
                <a:cs typeface="Calibri"/>
              </a:rPr>
              <a:t>Fig.</a:t>
            </a:r>
            <a:r>
              <a:rPr sz="2100" spc="-90" dirty="0">
                <a:latin typeface="Calibri"/>
                <a:cs typeface="Calibri"/>
              </a:rPr>
              <a:t> </a:t>
            </a:r>
            <a:r>
              <a:rPr sz="2100" spc="-110" dirty="0">
                <a:latin typeface="Calibri"/>
                <a:cs typeface="Calibri"/>
              </a:rPr>
              <a:t>3.9:</a:t>
            </a:r>
            <a:r>
              <a:rPr sz="2100" spc="-125" dirty="0">
                <a:latin typeface="Calibri"/>
                <a:cs typeface="Calibri"/>
              </a:rPr>
              <a:t> </a:t>
            </a:r>
            <a:r>
              <a:rPr sz="2100" spc="-40" dirty="0">
                <a:latin typeface="Calibri"/>
                <a:cs typeface="Calibri"/>
              </a:rPr>
              <a:t>Color-</a:t>
            </a:r>
            <a:r>
              <a:rPr sz="2100" dirty="0">
                <a:latin typeface="Calibri"/>
                <a:cs typeface="Calibri"/>
              </a:rPr>
              <a:t>picker</a:t>
            </a:r>
            <a:r>
              <a:rPr sz="2100" spc="-50" dirty="0">
                <a:latin typeface="Calibri"/>
                <a:cs typeface="Calibri"/>
              </a:rPr>
              <a:t> </a:t>
            </a:r>
            <a:r>
              <a:rPr sz="2100" dirty="0">
                <a:latin typeface="Calibri"/>
                <a:cs typeface="Calibri"/>
              </a:rPr>
              <a:t>for</a:t>
            </a:r>
            <a:r>
              <a:rPr sz="2100" spc="-35" dirty="0">
                <a:latin typeface="Calibri"/>
                <a:cs typeface="Calibri"/>
              </a:rPr>
              <a:t> </a:t>
            </a:r>
            <a:r>
              <a:rPr sz="2100" spc="-55" dirty="0">
                <a:latin typeface="Calibri"/>
                <a:cs typeface="Calibri"/>
              </a:rPr>
              <a:t>8-</a:t>
            </a:r>
            <a:r>
              <a:rPr sz="2100" dirty="0">
                <a:latin typeface="Calibri"/>
                <a:cs typeface="Calibri"/>
              </a:rPr>
              <a:t>bit</a:t>
            </a:r>
            <a:r>
              <a:rPr sz="2100" spc="-20" dirty="0">
                <a:latin typeface="Calibri"/>
                <a:cs typeface="Calibri"/>
              </a:rPr>
              <a:t> </a:t>
            </a:r>
            <a:r>
              <a:rPr sz="2100" spc="-30" dirty="0">
                <a:latin typeface="Calibri"/>
                <a:cs typeface="Calibri"/>
              </a:rPr>
              <a:t>color:</a:t>
            </a:r>
            <a:r>
              <a:rPr sz="2100" spc="-130" dirty="0">
                <a:latin typeface="Calibri"/>
                <a:cs typeface="Calibri"/>
              </a:rPr>
              <a:t> </a:t>
            </a:r>
            <a:r>
              <a:rPr sz="2100" spc="-70" dirty="0">
                <a:latin typeface="Calibri"/>
                <a:cs typeface="Calibri"/>
              </a:rPr>
              <a:t>each</a:t>
            </a:r>
            <a:r>
              <a:rPr sz="2100" spc="-20" dirty="0">
                <a:latin typeface="Calibri"/>
                <a:cs typeface="Calibri"/>
              </a:rPr>
              <a:t> </a:t>
            </a:r>
            <a:r>
              <a:rPr sz="2100" spc="-10" dirty="0">
                <a:latin typeface="Calibri"/>
                <a:cs typeface="Calibri"/>
              </a:rPr>
              <a:t>block</a:t>
            </a:r>
            <a:r>
              <a:rPr sz="2100" spc="-20" dirty="0">
                <a:latin typeface="Calibri"/>
                <a:cs typeface="Calibri"/>
              </a:rPr>
              <a:t> </a:t>
            </a:r>
            <a:r>
              <a:rPr sz="2100" dirty="0">
                <a:latin typeface="Calibri"/>
                <a:cs typeface="Calibri"/>
              </a:rPr>
              <a:t>of</a:t>
            </a:r>
            <a:r>
              <a:rPr sz="2100" spc="-45" dirty="0">
                <a:latin typeface="Calibri"/>
                <a:cs typeface="Calibri"/>
              </a:rPr>
              <a:t> </a:t>
            </a:r>
            <a:r>
              <a:rPr sz="2100" spc="-40" dirty="0">
                <a:latin typeface="Calibri"/>
                <a:cs typeface="Calibri"/>
              </a:rPr>
              <a:t>the</a:t>
            </a:r>
            <a:r>
              <a:rPr sz="2100" spc="-30" dirty="0">
                <a:latin typeface="Calibri"/>
                <a:cs typeface="Calibri"/>
              </a:rPr>
              <a:t> </a:t>
            </a:r>
            <a:r>
              <a:rPr sz="2100" spc="-60" dirty="0">
                <a:latin typeface="Calibri"/>
                <a:cs typeface="Calibri"/>
              </a:rPr>
              <a:t>color-</a:t>
            </a:r>
            <a:r>
              <a:rPr sz="2100" spc="-10" dirty="0">
                <a:latin typeface="Calibri"/>
                <a:cs typeface="Calibri"/>
              </a:rPr>
              <a:t>picker </a:t>
            </a:r>
            <a:r>
              <a:rPr sz="2100" spc="-55" dirty="0">
                <a:latin typeface="Calibri"/>
                <a:cs typeface="Calibri"/>
              </a:rPr>
              <a:t>corresponds</a:t>
            </a:r>
            <a:r>
              <a:rPr sz="2100" spc="125" dirty="0">
                <a:latin typeface="Calibri"/>
                <a:cs typeface="Calibri"/>
              </a:rPr>
              <a:t> </a:t>
            </a:r>
            <a:r>
              <a:rPr sz="2100" dirty="0">
                <a:latin typeface="Calibri"/>
                <a:cs typeface="Calibri"/>
              </a:rPr>
              <a:t>to</a:t>
            </a:r>
            <a:r>
              <a:rPr sz="2100" spc="-40" dirty="0">
                <a:latin typeface="Calibri"/>
                <a:cs typeface="Calibri"/>
              </a:rPr>
              <a:t> one</a:t>
            </a:r>
            <a:r>
              <a:rPr sz="2100" spc="-55" dirty="0">
                <a:latin typeface="Calibri"/>
                <a:cs typeface="Calibri"/>
              </a:rPr>
              <a:t> </a:t>
            </a:r>
            <a:r>
              <a:rPr sz="2100" dirty="0">
                <a:latin typeface="Calibri"/>
                <a:cs typeface="Calibri"/>
              </a:rPr>
              <a:t>row</a:t>
            </a:r>
            <a:r>
              <a:rPr sz="2100" spc="-50" dirty="0">
                <a:latin typeface="Calibri"/>
                <a:cs typeface="Calibri"/>
              </a:rPr>
              <a:t> </a:t>
            </a:r>
            <a:r>
              <a:rPr sz="2100" dirty="0">
                <a:latin typeface="Calibri"/>
                <a:cs typeface="Calibri"/>
              </a:rPr>
              <a:t>of</a:t>
            </a:r>
            <a:r>
              <a:rPr sz="2100" spc="-75" dirty="0">
                <a:latin typeface="Calibri"/>
                <a:cs typeface="Calibri"/>
              </a:rPr>
              <a:t> </a:t>
            </a:r>
            <a:r>
              <a:rPr sz="2100" spc="-40" dirty="0">
                <a:latin typeface="Calibri"/>
                <a:cs typeface="Calibri"/>
              </a:rPr>
              <a:t>the</a:t>
            </a:r>
            <a:r>
              <a:rPr sz="2100" spc="-35" dirty="0">
                <a:latin typeface="Calibri"/>
                <a:cs typeface="Calibri"/>
              </a:rPr>
              <a:t> </a:t>
            </a:r>
            <a:r>
              <a:rPr sz="2100" dirty="0">
                <a:latin typeface="Calibri"/>
                <a:cs typeface="Calibri"/>
              </a:rPr>
              <a:t>color</a:t>
            </a:r>
            <a:r>
              <a:rPr sz="2100" spc="-25" dirty="0">
                <a:latin typeface="Calibri"/>
                <a:cs typeface="Calibri"/>
              </a:rPr>
              <a:t> </a:t>
            </a:r>
            <a:r>
              <a:rPr sz="2100" spc="65" dirty="0">
                <a:latin typeface="Calibri"/>
                <a:cs typeface="Calibri"/>
              </a:rPr>
              <a:t>LUT</a:t>
            </a:r>
            <a:endParaRPr sz="2100">
              <a:latin typeface="Calibri"/>
              <a:cs typeface="Calibri"/>
            </a:endParaRPr>
          </a:p>
        </p:txBody>
      </p:sp>
      <p:sp>
        <p:nvSpPr>
          <p:cNvPr id="27" name="Footer Placeholder 26">
            <a:extLst>
              <a:ext uri="{FF2B5EF4-FFF2-40B4-BE49-F238E27FC236}">
                <a16:creationId xmlns:a16="http://schemas.microsoft.com/office/drawing/2014/main" id="{E55F755F-1D7B-45B2-AB87-AD37572512E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1257000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317957" y="6593681"/>
            <a:ext cx="117871" cy="100012"/>
          </a:xfrm>
          <a:prstGeom prst="rect">
            <a:avLst/>
          </a:prstGeom>
        </p:spPr>
      </p:pic>
      <p:sp>
        <p:nvSpPr>
          <p:cNvPr id="3" name="object 3"/>
          <p:cNvSpPr txBox="1">
            <a:spLocks noGrp="1"/>
          </p:cNvSpPr>
          <p:nvPr>
            <p:ph type="title"/>
          </p:nvPr>
        </p:nvSpPr>
        <p:spPr>
          <a:xfrm>
            <a:off x="2752976" y="341857"/>
            <a:ext cx="4709795" cy="568960"/>
          </a:xfrm>
          <a:prstGeom prst="rect">
            <a:avLst/>
          </a:prstGeom>
        </p:spPr>
        <p:txBody>
          <a:bodyPr vert="horz" wrap="square" lIns="0" tIns="14605" rIns="0" bIns="0" rtlCol="0" anchor="ctr">
            <a:spAutoFit/>
          </a:bodyPr>
          <a:lstStyle/>
          <a:p>
            <a:pPr marL="12700">
              <a:lnSpc>
                <a:spcPct val="100000"/>
              </a:lnSpc>
              <a:spcBef>
                <a:spcPts val="115"/>
              </a:spcBef>
              <a:tabLst>
                <a:tab pos="915035" algn="l"/>
                <a:tab pos="2451100" algn="l"/>
              </a:tabLst>
            </a:pPr>
            <a:r>
              <a:rPr sz="3550" spc="-25" dirty="0">
                <a:solidFill>
                  <a:srgbClr val="542113"/>
                </a:solidFill>
                <a:latin typeface="Calibri"/>
                <a:cs typeface="Calibri"/>
              </a:rPr>
              <a:t>3.2</a:t>
            </a:r>
            <a:r>
              <a:rPr sz="3550" dirty="0">
                <a:solidFill>
                  <a:srgbClr val="542113"/>
                </a:solidFill>
                <a:latin typeface="Calibri"/>
                <a:cs typeface="Calibri"/>
              </a:rPr>
              <a:t>	</a:t>
            </a:r>
            <a:r>
              <a:rPr sz="3550" spc="-10" dirty="0">
                <a:solidFill>
                  <a:srgbClr val="541F11"/>
                </a:solidFill>
                <a:latin typeface="Calibri"/>
                <a:cs typeface="Calibri"/>
              </a:rPr>
              <a:t>Popular</a:t>
            </a:r>
            <a:r>
              <a:rPr sz="3550" dirty="0">
                <a:solidFill>
                  <a:srgbClr val="541F11"/>
                </a:solidFill>
                <a:latin typeface="Calibri"/>
                <a:cs typeface="Calibri"/>
              </a:rPr>
              <a:t>	</a:t>
            </a:r>
            <a:r>
              <a:rPr sz="3550" dirty="0">
                <a:solidFill>
                  <a:srgbClr val="562416"/>
                </a:solidFill>
                <a:latin typeface="Calibri"/>
                <a:cs typeface="Calibri"/>
              </a:rPr>
              <a:t>File</a:t>
            </a:r>
            <a:r>
              <a:rPr sz="3550" spc="150" dirty="0">
                <a:solidFill>
                  <a:srgbClr val="562416"/>
                </a:solidFill>
                <a:latin typeface="Calibri"/>
                <a:cs typeface="Calibri"/>
              </a:rPr>
              <a:t> </a:t>
            </a:r>
            <a:r>
              <a:rPr sz="3550" spc="-20" dirty="0">
                <a:solidFill>
                  <a:srgbClr val="561D16"/>
                </a:solidFill>
                <a:latin typeface="Calibri"/>
                <a:cs typeface="Calibri"/>
              </a:rPr>
              <a:t>Formats</a:t>
            </a:r>
            <a:endParaRPr sz="3550">
              <a:latin typeface="Calibri"/>
              <a:cs typeface="Calibri"/>
            </a:endParaRPr>
          </a:p>
        </p:txBody>
      </p:sp>
      <p:sp>
        <p:nvSpPr>
          <p:cNvPr id="4" name="object 4"/>
          <p:cNvSpPr txBox="1"/>
          <p:nvPr/>
        </p:nvSpPr>
        <p:spPr>
          <a:xfrm>
            <a:off x="3111376" y="1481584"/>
            <a:ext cx="7103109" cy="1842135"/>
          </a:xfrm>
          <a:prstGeom prst="rect">
            <a:avLst/>
          </a:prstGeom>
        </p:spPr>
        <p:txBody>
          <a:bodyPr vert="horz" wrap="square" lIns="0" tIns="10795" rIns="0" bIns="0" rtlCol="0">
            <a:spAutoFit/>
          </a:bodyPr>
          <a:lstStyle/>
          <a:p>
            <a:pPr marL="303530" marR="5080" indent="-291465">
              <a:lnSpc>
                <a:spcPts val="2640"/>
              </a:lnSpc>
              <a:spcBef>
                <a:spcPts val="85"/>
              </a:spcBef>
              <a:buChar char="•"/>
              <a:tabLst>
                <a:tab pos="303530" algn="l"/>
                <a:tab pos="305435" algn="l"/>
                <a:tab pos="1541780" algn="l"/>
              </a:tabLst>
            </a:pPr>
            <a:r>
              <a:rPr sz="2100" dirty="0">
                <a:solidFill>
                  <a:srgbClr val="3F90AC"/>
                </a:solidFill>
                <a:latin typeface="Calibri"/>
                <a:cs typeface="Calibri"/>
              </a:rPr>
              <a:t>	</a:t>
            </a:r>
            <a:r>
              <a:rPr sz="2100" spc="145" dirty="0">
                <a:latin typeface="Calibri"/>
                <a:cs typeface="Calibri"/>
              </a:rPr>
              <a:t>8-</a:t>
            </a:r>
            <a:r>
              <a:rPr sz="2100" spc="130" dirty="0">
                <a:latin typeface="Calibri"/>
                <a:cs typeface="Calibri"/>
              </a:rPr>
              <a:t>bit</a:t>
            </a:r>
            <a:r>
              <a:rPr sz="2100" spc="170" dirty="0">
                <a:latin typeface="Calibri"/>
                <a:cs typeface="Calibri"/>
              </a:rPr>
              <a:t> </a:t>
            </a:r>
            <a:r>
              <a:rPr sz="2100" spc="140" dirty="0">
                <a:latin typeface="Calibri"/>
                <a:cs typeface="Calibri"/>
              </a:rPr>
              <a:t>GIF</a:t>
            </a:r>
            <a:r>
              <a:rPr sz="2100" dirty="0">
                <a:latin typeface="Calibri"/>
                <a:cs typeface="Calibri"/>
              </a:rPr>
              <a:t>	</a:t>
            </a:r>
            <a:r>
              <a:rPr sz="2100" spc="95" dirty="0">
                <a:latin typeface="Calibri"/>
                <a:cs typeface="Calibri"/>
              </a:rPr>
              <a:t>:</a:t>
            </a:r>
            <a:r>
              <a:rPr sz="2100" spc="-190" dirty="0">
                <a:latin typeface="Calibri"/>
                <a:cs typeface="Calibri"/>
              </a:rPr>
              <a:t> </a:t>
            </a:r>
            <a:r>
              <a:rPr sz="2100" dirty="0">
                <a:latin typeface="Calibri"/>
                <a:cs typeface="Calibri"/>
              </a:rPr>
              <a:t>one</a:t>
            </a:r>
            <a:r>
              <a:rPr sz="2100" spc="130" dirty="0">
                <a:latin typeface="Calibri"/>
                <a:cs typeface="Calibri"/>
              </a:rPr>
              <a:t> </a:t>
            </a:r>
            <a:r>
              <a:rPr sz="2100" spc="50" dirty="0">
                <a:latin typeface="Calibri"/>
                <a:cs typeface="Calibri"/>
              </a:rPr>
              <a:t>of</a:t>
            </a:r>
            <a:r>
              <a:rPr sz="2100" spc="60" dirty="0">
                <a:latin typeface="Calibri"/>
                <a:cs typeface="Calibri"/>
              </a:rPr>
              <a:t> </a:t>
            </a:r>
            <a:r>
              <a:rPr sz="2100" dirty="0">
                <a:latin typeface="Calibri"/>
                <a:cs typeface="Calibri"/>
              </a:rPr>
              <a:t>the</a:t>
            </a:r>
            <a:r>
              <a:rPr sz="2100" spc="165" dirty="0">
                <a:latin typeface="Calibri"/>
                <a:cs typeface="Calibri"/>
              </a:rPr>
              <a:t> </a:t>
            </a:r>
            <a:r>
              <a:rPr sz="2100" dirty="0">
                <a:latin typeface="Calibri"/>
                <a:cs typeface="Calibri"/>
              </a:rPr>
              <a:t>most</a:t>
            </a:r>
            <a:r>
              <a:rPr sz="2100" spc="135" dirty="0">
                <a:latin typeface="Calibri"/>
                <a:cs typeface="Calibri"/>
              </a:rPr>
              <a:t> </a:t>
            </a:r>
            <a:r>
              <a:rPr sz="2100" spc="110" dirty="0">
                <a:latin typeface="Calibri"/>
                <a:cs typeface="Calibri"/>
              </a:rPr>
              <a:t>imporant</a:t>
            </a:r>
            <a:r>
              <a:rPr sz="2100" spc="210" dirty="0">
                <a:latin typeface="Calibri"/>
                <a:cs typeface="Calibri"/>
              </a:rPr>
              <a:t> </a:t>
            </a:r>
            <a:r>
              <a:rPr sz="2100" dirty="0">
                <a:latin typeface="Calibri"/>
                <a:cs typeface="Calibri"/>
              </a:rPr>
              <a:t>formats</a:t>
            </a:r>
            <a:r>
              <a:rPr sz="2100" spc="310" dirty="0">
                <a:latin typeface="Calibri"/>
                <a:cs typeface="Calibri"/>
              </a:rPr>
              <a:t> </a:t>
            </a:r>
            <a:r>
              <a:rPr sz="2100" dirty="0">
                <a:latin typeface="Calibri"/>
                <a:cs typeface="Calibri"/>
              </a:rPr>
              <a:t>because</a:t>
            </a:r>
            <a:r>
              <a:rPr sz="2100" spc="225" dirty="0">
                <a:latin typeface="Calibri"/>
                <a:cs typeface="Calibri"/>
              </a:rPr>
              <a:t> </a:t>
            </a:r>
            <a:r>
              <a:rPr sz="2100" spc="-35" dirty="0">
                <a:latin typeface="Calibri"/>
                <a:cs typeface="Calibri"/>
              </a:rPr>
              <a:t>of </a:t>
            </a:r>
            <a:r>
              <a:rPr sz="2100" dirty="0">
                <a:latin typeface="Calibri"/>
                <a:cs typeface="Calibri"/>
              </a:rPr>
              <a:t>its</a:t>
            </a:r>
            <a:r>
              <a:rPr sz="2100" spc="140" dirty="0">
                <a:latin typeface="Calibri"/>
                <a:cs typeface="Calibri"/>
              </a:rPr>
              <a:t> </a:t>
            </a:r>
            <a:r>
              <a:rPr sz="2100" dirty="0">
                <a:latin typeface="Calibri"/>
                <a:cs typeface="Calibri"/>
              </a:rPr>
              <a:t>historical</a:t>
            </a:r>
            <a:r>
              <a:rPr sz="2100" spc="350" dirty="0">
                <a:latin typeface="Calibri"/>
                <a:cs typeface="Calibri"/>
              </a:rPr>
              <a:t> </a:t>
            </a:r>
            <a:r>
              <a:rPr sz="2100" dirty="0">
                <a:latin typeface="Calibri"/>
                <a:cs typeface="Calibri"/>
              </a:rPr>
              <a:t>connection</a:t>
            </a:r>
            <a:r>
              <a:rPr sz="2100" spc="229" dirty="0">
                <a:latin typeface="Calibri"/>
                <a:cs typeface="Calibri"/>
              </a:rPr>
              <a:t> </a:t>
            </a:r>
            <a:r>
              <a:rPr sz="2100" spc="60" dirty="0">
                <a:latin typeface="Calibri"/>
                <a:cs typeface="Calibri"/>
              </a:rPr>
              <a:t>to</a:t>
            </a:r>
            <a:r>
              <a:rPr sz="2100" spc="125" dirty="0">
                <a:latin typeface="Calibri"/>
                <a:cs typeface="Calibri"/>
              </a:rPr>
              <a:t> </a:t>
            </a:r>
            <a:r>
              <a:rPr sz="2100" dirty="0">
                <a:latin typeface="Calibri"/>
                <a:cs typeface="Calibri"/>
              </a:rPr>
              <a:t>the</a:t>
            </a:r>
            <a:r>
              <a:rPr sz="2100" spc="-175" dirty="0">
                <a:latin typeface="Calibri"/>
                <a:cs typeface="Calibri"/>
              </a:rPr>
              <a:t> </a:t>
            </a:r>
            <a:r>
              <a:rPr sz="2100" spc="-130" dirty="0">
                <a:latin typeface="Calibri"/>
                <a:cs typeface="Calibri"/>
              </a:rPr>
              <a:t>WV¥”\/V</a:t>
            </a:r>
            <a:r>
              <a:rPr sz="2100" spc="280" dirty="0">
                <a:latin typeface="Calibri"/>
                <a:cs typeface="Calibri"/>
              </a:rPr>
              <a:t> </a:t>
            </a:r>
            <a:r>
              <a:rPr sz="2100" dirty="0">
                <a:latin typeface="Calibri"/>
                <a:cs typeface="Calibri"/>
              </a:rPr>
              <a:t>and</a:t>
            </a:r>
            <a:r>
              <a:rPr sz="2100" spc="140" dirty="0">
                <a:latin typeface="Calibri"/>
                <a:cs typeface="Calibri"/>
              </a:rPr>
              <a:t> </a:t>
            </a:r>
            <a:r>
              <a:rPr sz="2100" spc="145" dirty="0">
                <a:latin typeface="Calibri"/>
                <a:cs typeface="Calibri"/>
              </a:rPr>
              <a:t>HTML</a:t>
            </a:r>
            <a:r>
              <a:rPr sz="2100" spc="150" dirty="0">
                <a:latin typeface="Calibri"/>
                <a:cs typeface="Calibri"/>
              </a:rPr>
              <a:t> </a:t>
            </a:r>
            <a:r>
              <a:rPr sz="2100" spc="-10" dirty="0">
                <a:latin typeface="Calibri"/>
                <a:cs typeface="Calibri"/>
              </a:rPr>
              <a:t>markup </a:t>
            </a:r>
            <a:r>
              <a:rPr sz="2100" spc="-25" dirty="0">
                <a:latin typeface="Calibri"/>
                <a:cs typeface="Calibri"/>
              </a:rPr>
              <a:t>language</a:t>
            </a:r>
            <a:r>
              <a:rPr sz="2100" spc="229" dirty="0">
                <a:latin typeface="Calibri"/>
                <a:cs typeface="Calibri"/>
              </a:rPr>
              <a:t> </a:t>
            </a:r>
            <a:r>
              <a:rPr sz="2100" dirty="0">
                <a:latin typeface="Calibri"/>
                <a:cs typeface="Calibri"/>
              </a:rPr>
              <a:t>as</a:t>
            </a:r>
            <a:r>
              <a:rPr sz="2100" spc="140" dirty="0">
                <a:latin typeface="Calibri"/>
                <a:cs typeface="Calibri"/>
              </a:rPr>
              <a:t> </a:t>
            </a:r>
            <a:r>
              <a:rPr sz="2100" dirty="0">
                <a:latin typeface="Calibri"/>
                <a:cs typeface="Calibri"/>
              </a:rPr>
              <a:t>the</a:t>
            </a:r>
            <a:r>
              <a:rPr sz="2100" spc="100" dirty="0">
                <a:latin typeface="Calibri"/>
                <a:cs typeface="Calibri"/>
              </a:rPr>
              <a:t> </a:t>
            </a:r>
            <a:r>
              <a:rPr sz="2100" dirty="0">
                <a:latin typeface="Calibri"/>
                <a:cs typeface="Calibri"/>
              </a:rPr>
              <a:t>first</a:t>
            </a:r>
            <a:r>
              <a:rPr sz="2100" spc="100" dirty="0">
                <a:latin typeface="Calibri"/>
                <a:cs typeface="Calibri"/>
              </a:rPr>
              <a:t> </a:t>
            </a:r>
            <a:r>
              <a:rPr sz="2100" dirty="0">
                <a:latin typeface="Calibri"/>
                <a:cs typeface="Calibri"/>
              </a:rPr>
              <a:t>image</a:t>
            </a:r>
            <a:r>
              <a:rPr sz="2100" spc="175" dirty="0">
                <a:latin typeface="Calibri"/>
                <a:cs typeface="Calibri"/>
              </a:rPr>
              <a:t> </a:t>
            </a:r>
            <a:r>
              <a:rPr sz="2100" dirty="0">
                <a:latin typeface="Calibri"/>
                <a:cs typeface="Calibri"/>
              </a:rPr>
              <a:t>type</a:t>
            </a:r>
            <a:r>
              <a:rPr sz="2100" spc="150" dirty="0">
                <a:latin typeface="Calibri"/>
                <a:cs typeface="Calibri"/>
              </a:rPr>
              <a:t> </a:t>
            </a:r>
            <a:r>
              <a:rPr sz="2100" dirty="0">
                <a:latin typeface="Calibri"/>
                <a:cs typeface="Calibri"/>
              </a:rPr>
              <a:t>recognized</a:t>
            </a:r>
            <a:r>
              <a:rPr sz="2100" spc="250" dirty="0">
                <a:latin typeface="Calibri"/>
                <a:cs typeface="Calibri"/>
              </a:rPr>
              <a:t> </a:t>
            </a:r>
            <a:r>
              <a:rPr sz="2100" dirty="0">
                <a:latin typeface="Calibri"/>
                <a:cs typeface="Calibri"/>
              </a:rPr>
              <a:t>by</a:t>
            </a:r>
            <a:r>
              <a:rPr sz="2100" spc="100" dirty="0">
                <a:latin typeface="Calibri"/>
                <a:cs typeface="Calibri"/>
              </a:rPr>
              <a:t> </a:t>
            </a:r>
            <a:r>
              <a:rPr sz="2100" dirty="0">
                <a:latin typeface="Calibri"/>
                <a:cs typeface="Calibri"/>
              </a:rPr>
              <a:t>net</a:t>
            </a:r>
            <a:r>
              <a:rPr sz="2100" spc="75" dirty="0">
                <a:latin typeface="Calibri"/>
                <a:cs typeface="Calibri"/>
              </a:rPr>
              <a:t> </a:t>
            </a:r>
            <a:r>
              <a:rPr sz="2100" spc="-10" dirty="0">
                <a:latin typeface="Calibri"/>
                <a:cs typeface="Calibri"/>
              </a:rPr>
              <a:t>browsers.</a:t>
            </a:r>
            <a:endParaRPr sz="2100">
              <a:latin typeface="Calibri"/>
              <a:cs typeface="Calibri"/>
            </a:endParaRPr>
          </a:p>
          <a:p>
            <a:pPr>
              <a:spcBef>
                <a:spcPts val="1315"/>
              </a:spcBef>
              <a:buFont typeface="Calibri"/>
              <a:buChar char="•"/>
            </a:pPr>
            <a:endParaRPr sz="2100">
              <a:latin typeface="Calibri"/>
              <a:cs typeface="Calibri"/>
            </a:endParaRPr>
          </a:p>
          <a:p>
            <a:pPr marL="297180" indent="-284480">
              <a:buClr>
                <a:srgbClr val="318C9E"/>
              </a:buClr>
              <a:buChar char="•"/>
              <a:tabLst>
                <a:tab pos="297180" algn="l"/>
              </a:tabLst>
            </a:pPr>
            <a:r>
              <a:rPr sz="2100" spc="235" dirty="0">
                <a:latin typeface="Calibri"/>
                <a:cs typeface="Calibri"/>
              </a:rPr>
              <a:t>JPEG:</a:t>
            </a:r>
            <a:r>
              <a:rPr sz="2100" spc="-65" dirty="0">
                <a:latin typeface="Calibri"/>
                <a:cs typeface="Calibri"/>
              </a:rPr>
              <a:t> </a:t>
            </a:r>
            <a:r>
              <a:rPr sz="2100" dirty="0">
                <a:latin typeface="Calibri"/>
                <a:cs typeface="Calibri"/>
              </a:rPr>
              <a:t>currently</a:t>
            </a:r>
            <a:r>
              <a:rPr sz="2100" spc="370" dirty="0">
                <a:latin typeface="Calibri"/>
                <a:cs typeface="Calibri"/>
              </a:rPr>
              <a:t> </a:t>
            </a:r>
            <a:r>
              <a:rPr sz="2100" dirty="0">
                <a:latin typeface="Calibri"/>
                <a:cs typeface="Calibri"/>
              </a:rPr>
              <a:t>the</a:t>
            </a:r>
            <a:r>
              <a:rPr sz="2100" spc="175" dirty="0">
                <a:latin typeface="Calibri"/>
                <a:cs typeface="Calibri"/>
              </a:rPr>
              <a:t> </a:t>
            </a:r>
            <a:r>
              <a:rPr sz="2100" dirty="0">
                <a:latin typeface="Calibri"/>
                <a:cs typeface="Calibri"/>
              </a:rPr>
              <a:t>most</a:t>
            </a:r>
            <a:r>
              <a:rPr sz="2100" spc="195" dirty="0">
                <a:latin typeface="Calibri"/>
                <a:cs typeface="Calibri"/>
              </a:rPr>
              <a:t> </a:t>
            </a:r>
            <a:r>
              <a:rPr sz="2100" dirty="0">
                <a:latin typeface="Calibri"/>
                <a:cs typeface="Calibri"/>
              </a:rPr>
              <a:t>important</a:t>
            </a:r>
            <a:r>
              <a:rPr sz="2100" spc="340" dirty="0">
                <a:latin typeface="Calibri"/>
                <a:cs typeface="Calibri"/>
              </a:rPr>
              <a:t> </a:t>
            </a:r>
            <a:r>
              <a:rPr sz="2100" dirty="0">
                <a:latin typeface="Calibri"/>
                <a:cs typeface="Calibri"/>
              </a:rPr>
              <a:t>common</a:t>
            </a:r>
            <a:r>
              <a:rPr sz="2100" spc="290" dirty="0">
                <a:latin typeface="Calibri"/>
                <a:cs typeface="Calibri"/>
              </a:rPr>
              <a:t> </a:t>
            </a:r>
            <a:r>
              <a:rPr sz="2100" dirty="0">
                <a:latin typeface="Calibri"/>
                <a:cs typeface="Calibri"/>
              </a:rPr>
              <a:t>file</a:t>
            </a:r>
            <a:r>
              <a:rPr sz="2100" spc="185" dirty="0">
                <a:latin typeface="Calibri"/>
                <a:cs typeface="Calibri"/>
              </a:rPr>
              <a:t> </a:t>
            </a:r>
            <a:r>
              <a:rPr sz="2100" spc="-10" dirty="0">
                <a:latin typeface="Calibri"/>
                <a:cs typeface="Calibri"/>
              </a:rPr>
              <a:t>format.</a:t>
            </a:r>
            <a:endParaRPr sz="2100">
              <a:latin typeface="Calibri"/>
              <a:cs typeface="Calibri"/>
            </a:endParaRPr>
          </a:p>
        </p:txBody>
      </p:sp>
      <p:sp>
        <p:nvSpPr>
          <p:cNvPr id="6" name="Footer Placeholder 5">
            <a:extLst>
              <a:ext uri="{FF2B5EF4-FFF2-40B4-BE49-F238E27FC236}">
                <a16:creationId xmlns:a16="http://schemas.microsoft.com/office/drawing/2014/main" id="{294D9BAA-76F1-406F-B28B-E7672B5A482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183261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96187" y="4093368"/>
            <a:ext cx="1371600" cy="385762"/>
          </a:xfrm>
          <a:prstGeom prst="rect">
            <a:avLst/>
          </a:prstGeom>
        </p:spPr>
      </p:pic>
      <p:pic>
        <p:nvPicPr>
          <p:cNvPr id="3" name="object 3"/>
          <p:cNvPicPr/>
          <p:nvPr/>
        </p:nvPicPr>
        <p:blipFill>
          <a:blip r:embed="rId3" cstate="print"/>
          <a:stretch>
            <a:fillRect/>
          </a:stretch>
        </p:blipFill>
        <p:spPr>
          <a:xfrm>
            <a:off x="7589044" y="3564731"/>
            <a:ext cx="1378743" cy="385762"/>
          </a:xfrm>
          <a:prstGeom prst="rect">
            <a:avLst/>
          </a:prstGeom>
        </p:spPr>
      </p:pic>
      <p:pic>
        <p:nvPicPr>
          <p:cNvPr id="4" name="object 4"/>
          <p:cNvPicPr/>
          <p:nvPr/>
        </p:nvPicPr>
        <p:blipFill>
          <a:blip r:embed="rId4" cstate="print"/>
          <a:stretch>
            <a:fillRect/>
          </a:stretch>
        </p:blipFill>
        <p:spPr>
          <a:xfrm>
            <a:off x="9174957" y="3746897"/>
            <a:ext cx="235743" cy="1160859"/>
          </a:xfrm>
          <a:prstGeom prst="rect">
            <a:avLst/>
          </a:prstGeom>
        </p:spPr>
      </p:pic>
      <p:pic>
        <p:nvPicPr>
          <p:cNvPr id="5" name="object 5"/>
          <p:cNvPicPr/>
          <p:nvPr/>
        </p:nvPicPr>
        <p:blipFill>
          <a:blip r:embed="rId5" cstate="print"/>
          <a:stretch>
            <a:fillRect/>
          </a:stretch>
        </p:blipFill>
        <p:spPr>
          <a:xfrm>
            <a:off x="7589044" y="2357437"/>
            <a:ext cx="1378743" cy="385762"/>
          </a:xfrm>
          <a:prstGeom prst="rect">
            <a:avLst/>
          </a:prstGeom>
        </p:spPr>
      </p:pic>
      <p:pic>
        <p:nvPicPr>
          <p:cNvPr id="6" name="object 6"/>
          <p:cNvPicPr/>
          <p:nvPr/>
        </p:nvPicPr>
        <p:blipFill>
          <a:blip r:embed="rId6" cstate="print"/>
          <a:stretch>
            <a:fillRect/>
          </a:stretch>
        </p:blipFill>
        <p:spPr>
          <a:xfrm>
            <a:off x="7596187" y="1885950"/>
            <a:ext cx="1371600" cy="378618"/>
          </a:xfrm>
          <a:prstGeom prst="rect">
            <a:avLst/>
          </a:prstGeom>
        </p:spPr>
      </p:pic>
      <p:pic>
        <p:nvPicPr>
          <p:cNvPr id="7" name="object 7"/>
          <p:cNvPicPr/>
          <p:nvPr/>
        </p:nvPicPr>
        <p:blipFill>
          <a:blip r:embed="rId7" cstate="print"/>
          <a:stretch>
            <a:fillRect/>
          </a:stretch>
        </p:blipFill>
        <p:spPr>
          <a:xfrm>
            <a:off x="2709862" y="467916"/>
            <a:ext cx="342900" cy="385762"/>
          </a:xfrm>
          <a:prstGeom prst="rect">
            <a:avLst/>
          </a:prstGeom>
        </p:spPr>
      </p:pic>
      <p:sp>
        <p:nvSpPr>
          <p:cNvPr id="8" name="object 8"/>
          <p:cNvSpPr/>
          <p:nvPr/>
        </p:nvSpPr>
        <p:spPr>
          <a:xfrm>
            <a:off x="7465219" y="5889128"/>
            <a:ext cx="1649095" cy="0"/>
          </a:xfrm>
          <a:custGeom>
            <a:avLst/>
            <a:gdLst/>
            <a:ahLst/>
            <a:cxnLst/>
            <a:rect l="l" t="t" r="r" b="b"/>
            <a:pathLst>
              <a:path w="1649095">
                <a:moveTo>
                  <a:pt x="0" y="0"/>
                </a:moveTo>
                <a:lnTo>
                  <a:pt x="1649016" y="0"/>
                </a:lnTo>
              </a:path>
            </a:pathLst>
          </a:custGeom>
          <a:ln w="8929">
            <a:solidFill>
              <a:srgbClr val="777777"/>
            </a:solidFill>
          </a:ln>
        </p:spPr>
        <p:txBody>
          <a:bodyPr wrap="square" lIns="0" tIns="0" rIns="0" bIns="0" rtlCol="0"/>
          <a:lstStyle/>
          <a:p>
            <a:endParaRPr/>
          </a:p>
        </p:txBody>
      </p:sp>
      <p:sp>
        <p:nvSpPr>
          <p:cNvPr id="9" name="object 9"/>
          <p:cNvSpPr/>
          <p:nvPr/>
        </p:nvSpPr>
        <p:spPr>
          <a:xfrm>
            <a:off x="7608094" y="5704582"/>
            <a:ext cx="1360805" cy="0"/>
          </a:xfrm>
          <a:custGeom>
            <a:avLst/>
            <a:gdLst/>
            <a:ahLst/>
            <a:cxnLst/>
            <a:rect l="l" t="t" r="r" b="b"/>
            <a:pathLst>
              <a:path w="1360804">
                <a:moveTo>
                  <a:pt x="0" y="0"/>
                </a:moveTo>
                <a:lnTo>
                  <a:pt x="1360289" y="0"/>
                </a:lnTo>
              </a:path>
            </a:pathLst>
          </a:custGeom>
          <a:ln w="8929">
            <a:solidFill>
              <a:srgbClr val="747474"/>
            </a:solidFill>
          </a:ln>
        </p:spPr>
        <p:txBody>
          <a:bodyPr wrap="square" lIns="0" tIns="0" rIns="0" bIns="0" rtlCol="0"/>
          <a:lstStyle/>
          <a:p>
            <a:endParaRPr/>
          </a:p>
        </p:txBody>
      </p:sp>
      <p:sp>
        <p:nvSpPr>
          <p:cNvPr id="10" name="object 10"/>
          <p:cNvSpPr/>
          <p:nvPr/>
        </p:nvSpPr>
        <p:spPr>
          <a:xfrm>
            <a:off x="7614047" y="4978300"/>
            <a:ext cx="1354455" cy="0"/>
          </a:xfrm>
          <a:custGeom>
            <a:avLst/>
            <a:gdLst/>
            <a:ahLst/>
            <a:cxnLst/>
            <a:rect l="l" t="t" r="r" b="b"/>
            <a:pathLst>
              <a:path w="1354454">
                <a:moveTo>
                  <a:pt x="0" y="0"/>
                </a:moveTo>
                <a:lnTo>
                  <a:pt x="1354336" y="0"/>
                </a:lnTo>
              </a:path>
            </a:pathLst>
          </a:custGeom>
          <a:ln w="8929">
            <a:solidFill>
              <a:srgbClr val="7C7C7C"/>
            </a:solidFill>
          </a:ln>
        </p:spPr>
        <p:txBody>
          <a:bodyPr wrap="square" lIns="0" tIns="0" rIns="0" bIns="0" rtlCol="0"/>
          <a:lstStyle/>
          <a:p>
            <a:endParaRPr/>
          </a:p>
        </p:txBody>
      </p:sp>
      <p:sp>
        <p:nvSpPr>
          <p:cNvPr id="11" name="object 11"/>
          <p:cNvSpPr/>
          <p:nvPr/>
        </p:nvSpPr>
        <p:spPr>
          <a:xfrm>
            <a:off x="7462242" y="1713011"/>
            <a:ext cx="1655445" cy="0"/>
          </a:xfrm>
          <a:custGeom>
            <a:avLst/>
            <a:gdLst/>
            <a:ahLst/>
            <a:cxnLst/>
            <a:rect l="l" t="t" r="r" b="b"/>
            <a:pathLst>
              <a:path w="1655445">
                <a:moveTo>
                  <a:pt x="0" y="0"/>
                </a:moveTo>
                <a:lnTo>
                  <a:pt x="1654969" y="0"/>
                </a:lnTo>
              </a:path>
            </a:pathLst>
          </a:custGeom>
          <a:ln w="8929">
            <a:solidFill>
              <a:srgbClr val="7C7C7C"/>
            </a:solidFill>
          </a:ln>
        </p:spPr>
        <p:txBody>
          <a:bodyPr wrap="square" lIns="0" tIns="0" rIns="0" bIns="0" rtlCol="0"/>
          <a:lstStyle/>
          <a:p>
            <a:endParaRPr/>
          </a:p>
        </p:txBody>
      </p:sp>
      <p:pic>
        <p:nvPicPr>
          <p:cNvPr id="12" name="object 12"/>
          <p:cNvPicPr/>
          <p:nvPr/>
        </p:nvPicPr>
        <p:blipFill>
          <a:blip r:embed="rId8" cstate="print"/>
          <a:stretch>
            <a:fillRect/>
          </a:stretch>
        </p:blipFill>
        <p:spPr>
          <a:xfrm>
            <a:off x="7910512" y="4718446"/>
            <a:ext cx="400050" cy="164306"/>
          </a:xfrm>
          <a:prstGeom prst="rect">
            <a:avLst/>
          </a:prstGeom>
        </p:spPr>
      </p:pic>
      <p:pic>
        <p:nvPicPr>
          <p:cNvPr id="13" name="object 13"/>
          <p:cNvPicPr/>
          <p:nvPr/>
        </p:nvPicPr>
        <p:blipFill>
          <a:blip r:embed="rId9" cstate="print"/>
          <a:stretch>
            <a:fillRect/>
          </a:stretch>
        </p:blipFill>
        <p:spPr>
          <a:xfrm>
            <a:off x="8378428" y="4772025"/>
            <a:ext cx="260746" cy="89296"/>
          </a:xfrm>
          <a:prstGeom prst="rect">
            <a:avLst/>
          </a:prstGeom>
        </p:spPr>
      </p:pic>
      <p:pic>
        <p:nvPicPr>
          <p:cNvPr id="14" name="object 14"/>
          <p:cNvPicPr/>
          <p:nvPr/>
        </p:nvPicPr>
        <p:blipFill>
          <a:blip r:embed="rId10" cstate="print"/>
          <a:stretch>
            <a:fillRect/>
          </a:stretch>
        </p:blipFill>
        <p:spPr>
          <a:xfrm>
            <a:off x="7603331" y="5350668"/>
            <a:ext cx="1357312" cy="171450"/>
          </a:xfrm>
          <a:prstGeom prst="rect">
            <a:avLst/>
          </a:prstGeom>
        </p:spPr>
      </p:pic>
      <p:pic>
        <p:nvPicPr>
          <p:cNvPr id="15" name="object 15"/>
          <p:cNvPicPr/>
          <p:nvPr/>
        </p:nvPicPr>
        <p:blipFill>
          <a:blip r:embed="rId11" cstate="print"/>
          <a:stretch>
            <a:fillRect/>
          </a:stretch>
        </p:blipFill>
        <p:spPr>
          <a:xfrm>
            <a:off x="9560718" y="4054079"/>
            <a:ext cx="607218" cy="182165"/>
          </a:xfrm>
          <a:prstGeom prst="rect">
            <a:avLst/>
          </a:prstGeom>
        </p:spPr>
      </p:pic>
      <p:pic>
        <p:nvPicPr>
          <p:cNvPr id="16" name="object 16"/>
          <p:cNvPicPr/>
          <p:nvPr/>
        </p:nvPicPr>
        <p:blipFill>
          <a:blip r:embed="rId12" cstate="print"/>
          <a:stretch>
            <a:fillRect/>
          </a:stretch>
        </p:blipFill>
        <p:spPr>
          <a:xfrm>
            <a:off x="7706917" y="2486026"/>
            <a:ext cx="1146571" cy="178593"/>
          </a:xfrm>
          <a:prstGeom prst="rect">
            <a:avLst/>
          </a:prstGeom>
        </p:spPr>
      </p:pic>
      <p:pic>
        <p:nvPicPr>
          <p:cNvPr id="17" name="object 17"/>
          <p:cNvPicPr/>
          <p:nvPr/>
        </p:nvPicPr>
        <p:blipFill>
          <a:blip r:embed="rId13" cstate="print"/>
          <a:stretch>
            <a:fillRect/>
          </a:stretch>
        </p:blipFill>
        <p:spPr>
          <a:xfrm>
            <a:off x="7603331" y="2843213"/>
            <a:ext cx="1365052" cy="364331"/>
          </a:xfrm>
          <a:prstGeom prst="rect">
            <a:avLst/>
          </a:prstGeom>
        </p:spPr>
      </p:pic>
      <p:pic>
        <p:nvPicPr>
          <p:cNvPr id="18" name="object 18"/>
          <p:cNvPicPr/>
          <p:nvPr/>
        </p:nvPicPr>
        <p:blipFill>
          <a:blip r:embed="rId14" cstate="print"/>
          <a:stretch>
            <a:fillRect/>
          </a:stretch>
        </p:blipFill>
        <p:spPr>
          <a:xfrm>
            <a:off x="7603331" y="4618434"/>
            <a:ext cx="1357312" cy="367903"/>
          </a:xfrm>
          <a:prstGeom prst="rect">
            <a:avLst/>
          </a:prstGeom>
        </p:spPr>
      </p:pic>
      <p:pic>
        <p:nvPicPr>
          <p:cNvPr id="19" name="object 19"/>
          <p:cNvPicPr/>
          <p:nvPr/>
        </p:nvPicPr>
        <p:blipFill>
          <a:blip r:embed="rId15" cstate="print"/>
          <a:stretch>
            <a:fillRect/>
          </a:stretch>
        </p:blipFill>
        <p:spPr>
          <a:xfrm>
            <a:off x="7781926" y="5479257"/>
            <a:ext cx="253603" cy="135731"/>
          </a:xfrm>
          <a:prstGeom prst="rect">
            <a:avLst/>
          </a:prstGeom>
        </p:spPr>
      </p:pic>
      <p:pic>
        <p:nvPicPr>
          <p:cNvPr id="20" name="object 20"/>
          <p:cNvPicPr/>
          <p:nvPr/>
        </p:nvPicPr>
        <p:blipFill>
          <a:blip r:embed="rId16" cstate="print"/>
          <a:stretch>
            <a:fillRect/>
          </a:stretch>
        </p:blipFill>
        <p:spPr>
          <a:xfrm>
            <a:off x="9578579" y="4304108"/>
            <a:ext cx="750093" cy="157162"/>
          </a:xfrm>
          <a:prstGeom prst="rect">
            <a:avLst/>
          </a:prstGeom>
        </p:spPr>
      </p:pic>
      <p:sp>
        <p:nvSpPr>
          <p:cNvPr id="21" name="object 21"/>
          <p:cNvSpPr txBox="1">
            <a:spLocks noGrp="1"/>
          </p:cNvSpPr>
          <p:nvPr>
            <p:ph type="title"/>
          </p:nvPr>
        </p:nvSpPr>
        <p:spPr>
          <a:xfrm>
            <a:off x="3064034" y="226119"/>
            <a:ext cx="967105" cy="755015"/>
          </a:xfrm>
          <a:prstGeom prst="rect">
            <a:avLst/>
          </a:prstGeom>
        </p:spPr>
        <p:txBody>
          <a:bodyPr vert="horz" wrap="square" lIns="0" tIns="17145" rIns="0" bIns="0" rtlCol="0" anchor="ctr">
            <a:spAutoFit/>
          </a:bodyPr>
          <a:lstStyle/>
          <a:p>
            <a:pPr marL="12700">
              <a:lnSpc>
                <a:spcPct val="100000"/>
              </a:lnSpc>
              <a:spcBef>
                <a:spcPts val="135"/>
              </a:spcBef>
            </a:pPr>
            <a:r>
              <a:rPr sz="4750" spc="-195" dirty="0">
                <a:solidFill>
                  <a:srgbClr val="5B2418"/>
                </a:solidFill>
                <a:latin typeface="Calibri"/>
                <a:cs typeface="Calibri"/>
              </a:rPr>
              <a:t>IF87</a:t>
            </a:r>
            <a:endParaRPr sz="4750">
              <a:latin typeface="Calibri"/>
              <a:cs typeface="Calibri"/>
            </a:endParaRPr>
          </a:p>
        </p:txBody>
      </p:sp>
      <p:sp>
        <p:nvSpPr>
          <p:cNvPr id="22" name="object 22"/>
          <p:cNvSpPr txBox="1"/>
          <p:nvPr/>
        </p:nvSpPr>
        <p:spPr>
          <a:xfrm>
            <a:off x="2669048" y="1087735"/>
            <a:ext cx="7458709" cy="338455"/>
          </a:xfrm>
          <a:prstGeom prst="rect">
            <a:avLst/>
          </a:prstGeom>
        </p:spPr>
        <p:txBody>
          <a:bodyPr vert="horz" wrap="square" lIns="0" tIns="12700" rIns="0" bIns="0" rtlCol="0">
            <a:spAutoFit/>
          </a:bodyPr>
          <a:lstStyle/>
          <a:p>
            <a:pPr marL="300990" indent="-288290">
              <a:spcBef>
                <a:spcPts val="100"/>
              </a:spcBef>
              <a:buClr>
                <a:srgbClr val="3B90A3"/>
              </a:buClr>
              <a:buChar char="•"/>
              <a:tabLst>
                <a:tab pos="300990" algn="l"/>
              </a:tabLst>
            </a:pPr>
            <a:r>
              <a:rPr sz="2050" dirty="0">
                <a:latin typeface="Calibri"/>
                <a:cs typeface="Calibri"/>
              </a:rPr>
              <a:t>For</a:t>
            </a:r>
            <a:r>
              <a:rPr sz="2050" spc="-30" dirty="0">
                <a:latin typeface="Calibri"/>
                <a:cs typeface="Calibri"/>
              </a:rPr>
              <a:t> </a:t>
            </a:r>
            <a:r>
              <a:rPr sz="2050" dirty="0">
                <a:latin typeface="Calibri"/>
                <a:cs typeface="Calibri"/>
              </a:rPr>
              <a:t>the</a:t>
            </a:r>
            <a:r>
              <a:rPr sz="2050" spc="20" dirty="0">
                <a:latin typeface="Calibri"/>
                <a:cs typeface="Calibri"/>
              </a:rPr>
              <a:t> </a:t>
            </a:r>
            <a:r>
              <a:rPr sz="2050" spc="-60" dirty="0">
                <a:latin typeface="Calibri"/>
                <a:cs typeface="Calibri"/>
              </a:rPr>
              <a:t>standard</a:t>
            </a:r>
            <a:r>
              <a:rPr sz="2050" spc="95" dirty="0">
                <a:latin typeface="Calibri"/>
                <a:cs typeface="Calibri"/>
              </a:rPr>
              <a:t> </a:t>
            </a:r>
            <a:r>
              <a:rPr sz="2050" spc="-60" dirty="0">
                <a:latin typeface="Calibri"/>
                <a:cs typeface="Calibri"/>
              </a:rPr>
              <a:t>specification,</a:t>
            </a:r>
            <a:r>
              <a:rPr sz="2050" spc="-235" dirty="0">
                <a:latin typeface="Calibri"/>
                <a:cs typeface="Calibri"/>
              </a:rPr>
              <a:t> </a:t>
            </a:r>
            <a:r>
              <a:rPr sz="2050" spc="-30" dirty="0">
                <a:latin typeface="Calibri"/>
                <a:cs typeface="Calibri"/>
              </a:rPr>
              <a:t>the</a:t>
            </a:r>
            <a:r>
              <a:rPr sz="2050" spc="-35" dirty="0">
                <a:latin typeface="Calibri"/>
                <a:cs typeface="Calibri"/>
              </a:rPr>
              <a:t> </a:t>
            </a:r>
            <a:r>
              <a:rPr sz="2050" spc="-45" dirty="0">
                <a:latin typeface="Calibri"/>
                <a:cs typeface="Calibri"/>
              </a:rPr>
              <a:t>general</a:t>
            </a:r>
            <a:r>
              <a:rPr sz="2050" spc="95" dirty="0">
                <a:latin typeface="Calibri"/>
                <a:cs typeface="Calibri"/>
              </a:rPr>
              <a:t> </a:t>
            </a:r>
            <a:r>
              <a:rPr sz="2050" spc="-35" dirty="0">
                <a:latin typeface="Calibri"/>
                <a:cs typeface="Calibri"/>
              </a:rPr>
              <a:t>file</a:t>
            </a:r>
            <a:r>
              <a:rPr sz="2050" spc="45" dirty="0">
                <a:latin typeface="Calibri"/>
                <a:cs typeface="Calibri"/>
              </a:rPr>
              <a:t> </a:t>
            </a:r>
            <a:r>
              <a:rPr sz="2050" spc="-35" dirty="0">
                <a:latin typeface="Calibri"/>
                <a:cs typeface="Calibri"/>
              </a:rPr>
              <a:t>format</a:t>
            </a:r>
            <a:r>
              <a:rPr sz="2050" spc="-15" dirty="0">
                <a:latin typeface="Calibri"/>
                <a:cs typeface="Calibri"/>
              </a:rPr>
              <a:t> </a:t>
            </a:r>
            <a:r>
              <a:rPr sz="2050" dirty="0">
                <a:latin typeface="Calibri"/>
                <a:cs typeface="Calibri"/>
              </a:rPr>
              <a:t>of</a:t>
            </a:r>
            <a:r>
              <a:rPr sz="2050" spc="-40" dirty="0">
                <a:latin typeface="Calibri"/>
                <a:cs typeface="Calibri"/>
              </a:rPr>
              <a:t> </a:t>
            </a:r>
            <a:r>
              <a:rPr sz="2050" dirty="0">
                <a:latin typeface="Calibri"/>
                <a:cs typeface="Calibri"/>
              </a:rPr>
              <a:t>a</a:t>
            </a:r>
            <a:r>
              <a:rPr sz="2050" spc="-75" dirty="0">
                <a:latin typeface="Calibri"/>
                <a:cs typeface="Calibri"/>
              </a:rPr>
              <a:t> </a:t>
            </a:r>
            <a:r>
              <a:rPr sz="2050" dirty="0">
                <a:latin typeface="Calibri"/>
                <a:cs typeface="Calibri"/>
              </a:rPr>
              <a:t>GIF87</a:t>
            </a:r>
            <a:r>
              <a:rPr sz="2050" spc="-60" dirty="0">
                <a:latin typeface="Calibri"/>
                <a:cs typeface="Calibri"/>
              </a:rPr>
              <a:t> </a:t>
            </a:r>
            <a:r>
              <a:rPr sz="2050" dirty="0">
                <a:latin typeface="Calibri"/>
                <a:cs typeface="Calibri"/>
              </a:rPr>
              <a:t>ćle</a:t>
            </a:r>
            <a:r>
              <a:rPr sz="2050" spc="15" dirty="0">
                <a:latin typeface="Calibri"/>
                <a:cs typeface="Calibri"/>
              </a:rPr>
              <a:t> </a:t>
            </a:r>
            <a:r>
              <a:rPr sz="2050" spc="-25" dirty="0">
                <a:latin typeface="Calibri"/>
                <a:cs typeface="Calibri"/>
              </a:rPr>
              <a:t>is</a:t>
            </a:r>
            <a:endParaRPr sz="2050">
              <a:latin typeface="Calibri"/>
              <a:cs typeface="Calibri"/>
            </a:endParaRPr>
          </a:p>
        </p:txBody>
      </p:sp>
      <p:sp>
        <p:nvSpPr>
          <p:cNvPr id="23" name="object 23"/>
          <p:cNvSpPr txBox="1"/>
          <p:nvPr/>
        </p:nvSpPr>
        <p:spPr>
          <a:xfrm>
            <a:off x="2670217" y="1312171"/>
            <a:ext cx="3839845" cy="1177925"/>
          </a:xfrm>
          <a:prstGeom prst="rect">
            <a:avLst/>
          </a:prstGeom>
        </p:spPr>
        <p:txBody>
          <a:bodyPr vert="horz" wrap="square" lIns="0" tIns="98425" rIns="0" bIns="0" rtlCol="0">
            <a:spAutoFit/>
          </a:bodyPr>
          <a:lstStyle/>
          <a:p>
            <a:pPr marL="299085">
              <a:spcBef>
                <a:spcPts val="775"/>
              </a:spcBef>
            </a:pPr>
            <a:r>
              <a:rPr sz="2000" dirty="0">
                <a:latin typeface="Calibri"/>
                <a:cs typeface="Calibri"/>
              </a:rPr>
              <a:t>as</a:t>
            </a:r>
            <a:r>
              <a:rPr sz="2000" spc="-35" dirty="0">
                <a:latin typeface="Calibri"/>
                <a:cs typeface="Calibri"/>
              </a:rPr>
              <a:t> </a:t>
            </a:r>
            <a:r>
              <a:rPr sz="2000" dirty="0">
                <a:latin typeface="Calibri"/>
                <a:cs typeface="Calibri"/>
              </a:rPr>
              <a:t>in </a:t>
            </a:r>
            <a:r>
              <a:rPr sz="2000" spc="-35" dirty="0">
                <a:latin typeface="Calibri"/>
                <a:cs typeface="Calibri"/>
              </a:rPr>
              <a:t>Fig.</a:t>
            </a:r>
            <a:r>
              <a:rPr sz="2000" spc="-90" dirty="0">
                <a:latin typeface="Calibri"/>
                <a:cs typeface="Calibri"/>
              </a:rPr>
              <a:t> </a:t>
            </a:r>
            <a:r>
              <a:rPr sz="2000" spc="-65" dirty="0">
                <a:latin typeface="Calibri"/>
                <a:cs typeface="Calibri"/>
              </a:rPr>
              <a:t>3.</a:t>
            </a:r>
            <a:r>
              <a:rPr sz="2000" spc="-195" dirty="0">
                <a:latin typeface="Calibri"/>
                <a:cs typeface="Calibri"/>
              </a:rPr>
              <a:t> </a:t>
            </a:r>
            <a:r>
              <a:rPr sz="2000" spc="-25" dirty="0">
                <a:latin typeface="Calibri"/>
                <a:cs typeface="Calibri"/>
              </a:rPr>
              <a:t>12.</a:t>
            </a:r>
            <a:endParaRPr sz="2000">
              <a:latin typeface="Calibri"/>
              <a:cs typeface="Calibri"/>
            </a:endParaRPr>
          </a:p>
          <a:p>
            <a:pPr marL="301625" indent="-288925">
              <a:spcBef>
                <a:spcPts val="655"/>
              </a:spcBef>
              <a:buClr>
                <a:srgbClr val="3D90A8"/>
              </a:buClr>
              <a:buChar char="•"/>
              <a:tabLst>
                <a:tab pos="301625" algn="l"/>
              </a:tabLst>
            </a:pPr>
            <a:r>
              <a:rPr sz="1950" spc="55" dirty="0">
                <a:latin typeface="Calibri"/>
                <a:cs typeface="Calibri"/>
              </a:rPr>
              <a:t>The</a:t>
            </a:r>
            <a:r>
              <a:rPr sz="1950" spc="95" dirty="0">
                <a:latin typeface="Calibri"/>
                <a:cs typeface="Calibri"/>
              </a:rPr>
              <a:t> </a:t>
            </a:r>
            <a:r>
              <a:rPr sz="1950" i="1" spc="-85" dirty="0">
                <a:solidFill>
                  <a:srgbClr val="C1111C"/>
                </a:solidFill>
                <a:latin typeface="Calibri"/>
                <a:cs typeface="Calibri"/>
              </a:rPr>
              <a:t>Signature</a:t>
            </a:r>
            <a:r>
              <a:rPr sz="1950" i="1" spc="140" dirty="0">
                <a:solidFill>
                  <a:srgbClr val="C1111C"/>
                </a:solidFill>
                <a:latin typeface="Calibri"/>
                <a:cs typeface="Calibri"/>
              </a:rPr>
              <a:t> </a:t>
            </a:r>
            <a:r>
              <a:rPr sz="1950" i="1" dirty="0">
                <a:latin typeface="Calibri"/>
                <a:cs typeface="Calibri"/>
              </a:rPr>
              <a:t>is</a:t>
            </a:r>
            <a:r>
              <a:rPr sz="1950" i="1" spc="35" dirty="0">
                <a:latin typeface="Calibri"/>
                <a:cs typeface="Calibri"/>
              </a:rPr>
              <a:t> </a:t>
            </a:r>
            <a:r>
              <a:rPr sz="1950" i="1" spc="-25" dirty="0">
                <a:latin typeface="Calibri"/>
                <a:cs typeface="Calibri"/>
              </a:rPr>
              <a:t>six</a:t>
            </a:r>
            <a:r>
              <a:rPr sz="1950" i="1" spc="-10" dirty="0">
                <a:latin typeface="Calibri"/>
                <a:cs typeface="Calibri"/>
              </a:rPr>
              <a:t> </a:t>
            </a:r>
            <a:r>
              <a:rPr sz="1950" spc="-20" dirty="0">
                <a:latin typeface="Calibri"/>
                <a:cs typeface="Calibri"/>
              </a:rPr>
              <a:t>byes</a:t>
            </a:r>
            <a:endParaRPr sz="1950">
              <a:latin typeface="Calibri"/>
              <a:cs typeface="Calibri"/>
            </a:endParaRPr>
          </a:p>
          <a:p>
            <a:pPr marL="299720">
              <a:spcBef>
                <a:spcPts val="720"/>
              </a:spcBef>
            </a:pPr>
            <a:r>
              <a:rPr sz="1900" dirty="0">
                <a:latin typeface="Calibri"/>
                <a:cs typeface="Calibri"/>
              </a:rPr>
              <a:t>the</a:t>
            </a:r>
            <a:r>
              <a:rPr sz="1900" spc="114" dirty="0">
                <a:latin typeface="Calibri"/>
                <a:cs typeface="Calibri"/>
              </a:rPr>
              <a:t> </a:t>
            </a:r>
            <a:r>
              <a:rPr sz="1900" spc="-45" dirty="0">
                <a:solidFill>
                  <a:srgbClr val="D61D1A"/>
                </a:solidFill>
                <a:latin typeface="Calibri"/>
                <a:cs typeface="Calibri"/>
              </a:rPr>
              <a:t>Screen</a:t>
            </a:r>
            <a:r>
              <a:rPr sz="1900" spc="135" dirty="0">
                <a:solidFill>
                  <a:srgbClr val="D61D1A"/>
                </a:solidFill>
                <a:latin typeface="Calibri"/>
                <a:cs typeface="Calibri"/>
              </a:rPr>
              <a:t> </a:t>
            </a:r>
            <a:r>
              <a:rPr sz="1900" spc="-40" dirty="0">
                <a:solidFill>
                  <a:srgbClr val="D1110F"/>
                </a:solidFill>
                <a:latin typeface="Calibri"/>
                <a:cs typeface="Calibri"/>
              </a:rPr>
              <a:t>Oescriptor</a:t>
            </a:r>
            <a:r>
              <a:rPr sz="1900" spc="100" dirty="0">
                <a:solidFill>
                  <a:srgbClr val="D1110F"/>
                </a:solidFill>
                <a:latin typeface="Calibri"/>
                <a:cs typeface="Calibri"/>
              </a:rPr>
              <a:t> </a:t>
            </a:r>
            <a:r>
              <a:rPr sz="1900" dirty="0">
                <a:latin typeface="Calibri"/>
                <a:cs typeface="Calibri"/>
              </a:rPr>
              <a:t>is</a:t>
            </a:r>
            <a:r>
              <a:rPr sz="1900" spc="55" dirty="0">
                <a:latin typeface="Calibri"/>
                <a:cs typeface="Calibri"/>
              </a:rPr>
              <a:t> </a:t>
            </a:r>
            <a:r>
              <a:rPr sz="1900" i="1" dirty="0">
                <a:latin typeface="Calibri"/>
                <a:cs typeface="Calibri"/>
              </a:rPr>
              <a:t>a</a:t>
            </a:r>
            <a:r>
              <a:rPr sz="1900" i="1" spc="20" dirty="0">
                <a:latin typeface="Calibri"/>
                <a:cs typeface="Calibri"/>
              </a:rPr>
              <a:t> </a:t>
            </a:r>
            <a:r>
              <a:rPr sz="1900" spc="-45" dirty="0">
                <a:latin typeface="Calibri"/>
                <a:cs typeface="Calibri"/>
              </a:rPr>
              <a:t>seven-</a:t>
            </a:r>
            <a:r>
              <a:rPr sz="1900" spc="-25" dirty="0">
                <a:latin typeface="Calibri"/>
                <a:cs typeface="Calibri"/>
              </a:rPr>
              <a:t>bye</a:t>
            </a:r>
            <a:endParaRPr sz="1900">
              <a:latin typeface="Calibri"/>
              <a:cs typeface="Calibri"/>
            </a:endParaRPr>
          </a:p>
        </p:txBody>
      </p:sp>
      <p:sp>
        <p:nvSpPr>
          <p:cNvPr id="24" name="object 24"/>
          <p:cNvSpPr txBox="1"/>
          <p:nvPr/>
        </p:nvSpPr>
        <p:spPr>
          <a:xfrm>
            <a:off x="2671973" y="2464546"/>
            <a:ext cx="4573905" cy="3021981"/>
          </a:xfrm>
          <a:prstGeom prst="rect">
            <a:avLst/>
          </a:prstGeom>
        </p:spPr>
        <p:txBody>
          <a:bodyPr vert="horz" wrap="square" lIns="0" tIns="104775" rIns="0" bIns="0" rtlCol="0">
            <a:spAutoFit/>
          </a:bodyPr>
          <a:lstStyle/>
          <a:p>
            <a:pPr marL="302260">
              <a:spcBef>
                <a:spcPts val="825"/>
              </a:spcBef>
              <a:tabLst>
                <a:tab pos="1941830" algn="l"/>
              </a:tabLst>
            </a:pPr>
            <a:r>
              <a:rPr sz="1900" i="1" spc="-10" dirty="0">
                <a:solidFill>
                  <a:srgbClr val="D6030F"/>
                </a:solidFill>
                <a:latin typeface="Calibri"/>
                <a:cs typeface="Calibri"/>
              </a:rPr>
              <a:t>Locol</a:t>
            </a:r>
            <a:r>
              <a:rPr sz="1900" i="1" spc="-20" dirty="0">
                <a:solidFill>
                  <a:srgbClr val="D6030F"/>
                </a:solidFill>
                <a:latin typeface="Calibri"/>
                <a:cs typeface="Calibri"/>
              </a:rPr>
              <a:t> </a:t>
            </a:r>
            <a:r>
              <a:rPr sz="1900" i="1" spc="-10" dirty="0">
                <a:solidFill>
                  <a:srgbClr val="CF1C1F"/>
                </a:solidFill>
                <a:latin typeface="Calibri"/>
                <a:cs typeface="Calibri"/>
              </a:rPr>
              <a:t>Color</a:t>
            </a:r>
            <a:r>
              <a:rPr sz="1900" i="1" spc="40" dirty="0">
                <a:solidFill>
                  <a:srgbClr val="CF1C1F"/>
                </a:solidFill>
                <a:latin typeface="Calibri"/>
                <a:cs typeface="Calibri"/>
              </a:rPr>
              <a:t> </a:t>
            </a:r>
            <a:r>
              <a:rPr sz="1900" spc="-25" dirty="0">
                <a:solidFill>
                  <a:srgbClr val="D80C05"/>
                </a:solidFill>
                <a:latin typeface="Calibri"/>
                <a:cs typeface="Calibri"/>
              </a:rPr>
              <a:t>Jop</a:t>
            </a:r>
            <a:r>
              <a:rPr sz="1900" dirty="0">
                <a:solidFill>
                  <a:srgbClr val="D80C05"/>
                </a:solidFill>
                <a:latin typeface="Calibri"/>
                <a:cs typeface="Calibri"/>
              </a:rPr>
              <a:t>	</a:t>
            </a:r>
            <a:r>
              <a:rPr sz="1900" spc="-25" dirty="0">
                <a:latin typeface="Calibri"/>
                <a:cs typeface="Calibri"/>
              </a:rPr>
              <a:t>{i§does</a:t>
            </a:r>
            <a:r>
              <a:rPr sz="1900" spc="-60" dirty="0">
                <a:latin typeface="Calibri"/>
                <a:cs typeface="Calibri"/>
              </a:rPr>
              <a:t> </a:t>
            </a:r>
            <a:r>
              <a:rPr sz="1900" dirty="0">
                <a:latin typeface="Calibri"/>
                <a:cs typeface="Calibri"/>
              </a:rPr>
              <a:t>not</a:t>
            </a:r>
            <a:r>
              <a:rPr sz="1900" spc="-70" dirty="0">
                <a:latin typeface="Calibri"/>
                <a:cs typeface="Calibri"/>
              </a:rPr>
              <a:t> </a:t>
            </a:r>
            <a:r>
              <a:rPr sz="1900" spc="-20" dirty="0">
                <a:latin typeface="Calibri"/>
                <a:cs typeface="Calibri"/>
              </a:rPr>
              <a:t>exist</a:t>
            </a:r>
            <a:endParaRPr sz="1900">
              <a:latin typeface="Calibri"/>
              <a:cs typeface="Calibri"/>
            </a:endParaRPr>
          </a:p>
          <a:p>
            <a:pPr marL="19050">
              <a:spcBef>
                <a:spcPts val="730"/>
              </a:spcBef>
            </a:pPr>
            <a:r>
              <a:rPr sz="1900" i="1" dirty="0">
                <a:latin typeface="Calibri"/>
                <a:cs typeface="Calibri"/>
              </a:rPr>
              <a:t>A</a:t>
            </a:r>
            <a:r>
              <a:rPr sz="1900" i="1" spc="-90" dirty="0">
                <a:latin typeface="Calibri"/>
                <a:cs typeface="Calibri"/>
              </a:rPr>
              <a:t> </a:t>
            </a:r>
            <a:r>
              <a:rPr sz="1900" i="1" spc="-40" dirty="0">
                <a:latin typeface="Calibri"/>
                <a:cs typeface="Calibri"/>
              </a:rPr>
              <a:t>global</a:t>
            </a:r>
            <a:r>
              <a:rPr sz="1900" i="1" spc="45" dirty="0">
                <a:latin typeface="Calibri"/>
                <a:cs typeface="Calibri"/>
              </a:rPr>
              <a:t> </a:t>
            </a:r>
            <a:r>
              <a:rPr sz="1900" i="1" spc="-40" dirty="0">
                <a:latin typeface="Calibri"/>
                <a:cs typeface="Calibri"/>
              </a:rPr>
              <a:t>color</a:t>
            </a:r>
            <a:r>
              <a:rPr sz="1900" i="1" spc="45" dirty="0">
                <a:latin typeface="Calibri"/>
                <a:cs typeface="Calibri"/>
              </a:rPr>
              <a:t> </a:t>
            </a:r>
            <a:r>
              <a:rPr sz="1900" i="1" dirty="0">
                <a:latin typeface="Calibri"/>
                <a:cs typeface="Calibri"/>
              </a:rPr>
              <a:t>map</a:t>
            </a:r>
            <a:r>
              <a:rPr sz="1900" i="1" spc="10" dirty="0">
                <a:latin typeface="Calibri"/>
                <a:cs typeface="Calibri"/>
              </a:rPr>
              <a:t> </a:t>
            </a:r>
            <a:r>
              <a:rPr sz="1900" i="1" dirty="0">
                <a:latin typeface="Calibri"/>
                <a:cs typeface="Calibri"/>
              </a:rPr>
              <a:t>can</a:t>
            </a:r>
            <a:r>
              <a:rPr sz="1900" i="1" spc="25" dirty="0">
                <a:latin typeface="Calibri"/>
                <a:cs typeface="Calibri"/>
              </a:rPr>
              <a:t> </a:t>
            </a:r>
            <a:r>
              <a:rPr sz="1900" i="1" dirty="0">
                <a:latin typeface="Calibri"/>
                <a:cs typeface="Calibri"/>
              </a:rPr>
              <a:t>be</a:t>
            </a:r>
            <a:r>
              <a:rPr sz="1900" i="1" spc="20" dirty="0">
                <a:latin typeface="Calibri"/>
                <a:cs typeface="Calibri"/>
              </a:rPr>
              <a:t> </a:t>
            </a:r>
            <a:r>
              <a:rPr sz="1900" i="1" spc="-10" dirty="0">
                <a:latin typeface="Calibri"/>
                <a:cs typeface="Calibri"/>
              </a:rPr>
              <a:t>de(ned)</a:t>
            </a:r>
            <a:endParaRPr sz="1900">
              <a:latin typeface="Calibri"/>
              <a:cs typeface="Calibri"/>
            </a:endParaRPr>
          </a:p>
          <a:p>
            <a:pPr marL="13970" marR="5080" indent="283845">
              <a:lnSpc>
                <a:spcPts val="2760"/>
              </a:lnSpc>
              <a:spcBef>
                <a:spcPts val="200"/>
              </a:spcBef>
              <a:buClr>
                <a:srgbClr val="338EA8"/>
              </a:buClr>
              <a:buChar char="•"/>
              <a:tabLst>
                <a:tab pos="297815" algn="l"/>
              </a:tabLst>
            </a:pPr>
            <a:r>
              <a:rPr sz="1700" dirty="0">
                <a:latin typeface="Calibri"/>
                <a:cs typeface="Calibri"/>
              </a:rPr>
              <a:t>A</a:t>
            </a:r>
            <a:r>
              <a:rPr sz="1700" spc="440" dirty="0">
                <a:latin typeface="Calibri"/>
                <a:cs typeface="Calibri"/>
              </a:rPr>
              <a:t> </a:t>
            </a:r>
            <a:r>
              <a:rPr sz="1700" spc="75" dirty="0">
                <a:latin typeface="Calibri"/>
                <a:cs typeface="Calibri"/>
              </a:rPr>
              <a:t>GIF87</a:t>
            </a:r>
            <a:r>
              <a:rPr sz="1700" spc="120" dirty="0">
                <a:latin typeface="Calibri"/>
                <a:cs typeface="Calibri"/>
              </a:rPr>
              <a:t> </a:t>
            </a:r>
            <a:r>
              <a:rPr sz="1700" dirty="0">
                <a:latin typeface="Calibri"/>
                <a:cs typeface="Calibri"/>
              </a:rPr>
              <a:t>file</a:t>
            </a:r>
            <a:r>
              <a:rPr sz="1700" spc="135" dirty="0">
                <a:latin typeface="Calibri"/>
                <a:cs typeface="Calibri"/>
              </a:rPr>
              <a:t> </a:t>
            </a:r>
            <a:r>
              <a:rPr sz="1700" dirty="0">
                <a:latin typeface="Calibri"/>
                <a:cs typeface="Calibri"/>
              </a:rPr>
              <a:t>can</a:t>
            </a:r>
            <a:r>
              <a:rPr sz="1700" spc="125" dirty="0">
                <a:latin typeface="Calibri"/>
                <a:cs typeface="Calibri"/>
              </a:rPr>
              <a:t> </a:t>
            </a:r>
            <a:r>
              <a:rPr sz="1700" dirty="0">
                <a:latin typeface="Calibri"/>
                <a:cs typeface="Calibri"/>
              </a:rPr>
              <a:t>contain</a:t>
            </a:r>
            <a:r>
              <a:rPr sz="1700" spc="155" dirty="0">
                <a:latin typeface="Calibri"/>
                <a:cs typeface="Calibri"/>
              </a:rPr>
              <a:t> </a:t>
            </a:r>
            <a:r>
              <a:rPr sz="1700" dirty="0">
                <a:latin typeface="Calibri"/>
                <a:cs typeface="Calibri"/>
              </a:rPr>
              <a:t>more</a:t>
            </a:r>
            <a:r>
              <a:rPr sz="1700" spc="175" dirty="0">
                <a:latin typeface="Calibri"/>
                <a:cs typeface="Calibri"/>
              </a:rPr>
              <a:t> </a:t>
            </a:r>
            <a:r>
              <a:rPr sz="1700" dirty="0">
                <a:latin typeface="Calibri"/>
                <a:cs typeface="Calibri"/>
              </a:rPr>
              <a:t>than</a:t>
            </a:r>
            <a:r>
              <a:rPr sz="1700" spc="175" dirty="0">
                <a:latin typeface="Calibri"/>
                <a:cs typeface="Calibri"/>
              </a:rPr>
              <a:t> </a:t>
            </a:r>
            <a:r>
              <a:rPr sz="1700" dirty="0">
                <a:latin typeface="Calibri"/>
                <a:cs typeface="Calibri"/>
              </a:rPr>
              <a:t>one</a:t>
            </a:r>
            <a:r>
              <a:rPr sz="1700" spc="160" dirty="0">
                <a:latin typeface="Calibri"/>
                <a:cs typeface="Calibri"/>
              </a:rPr>
              <a:t> </a:t>
            </a:r>
            <a:r>
              <a:rPr sz="1700" spc="-10" dirty="0">
                <a:latin typeface="Calibri"/>
                <a:cs typeface="Calibri"/>
              </a:rPr>
              <a:t>image </a:t>
            </a:r>
            <a:r>
              <a:rPr sz="1600" dirty="0">
                <a:latin typeface="Calibri"/>
                <a:cs typeface="Calibri"/>
              </a:rPr>
              <a:t>definition,</a:t>
            </a:r>
            <a:r>
              <a:rPr sz="1600" spc="225" dirty="0">
                <a:latin typeface="Calibri"/>
                <a:cs typeface="Calibri"/>
              </a:rPr>
              <a:t> </a:t>
            </a:r>
            <a:r>
              <a:rPr sz="1600" dirty="0">
                <a:latin typeface="Calibri"/>
                <a:cs typeface="Calibri"/>
              </a:rPr>
              <a:t>usually</a:t>
            </a:r>
            <a:r>
              <a:rPr sz="1600" spc="400" dirty="0">
                <a:latin typeface="Calibri"/>
                <a:cs typeface="Calibri"/>
              </a:rPr>
              <a:t> </a:t>
            </a:r>
            <a:r>
              <a:rPr sz="1600" dirty="0">
                <a:latin typeface="Calibri"/>
                <a:cs typeface="Calibri"/>
              </a:rPr>
              <a:t>to</a:t>
            </a:r>
            <a:r>
              <a:rPr sz="1600" spc="475" dirty="0">
                <a:latin typeface="Calibri"/>
                <a:cs typeface="Calibri"/>
              </a:rPr>
              <a:t> </a:t>
            </a:r>
            <a:r>
              <a:rPr sz="1600" dirty="0">
                <a:latin typeface="Calibri"/>
                <a:cs typeface="Calibri"/>
              </a:rPr>
              <a:t>fit</a:t>
            </a:r>
            <a:r>
              <a:rPr sz="1600" spc="370" dirty="0">
                <a:latin typeface="Calibri"/>
                <a:cs typeface="Calibri"/>
              </a:rPr>
              <a:t> </a:t>
            </a:r>
            <a:r>
              <a:rPr sz="1600" dirty="0">
                <a:latin typeface="Calibri"/>
                <a:cs typeface="Calibri"/>
              </a:rPr>
              <a:t>on</a:t>
            </a:r>
            <a:r>
              <a:rPr sz="1600" spc="470" dirty="0">
                <a:latin typeface="Calibri"/>
                <a:cs typeface="Calibri"/>
              </a:rPr>
              <a:t> </a:t>
            </a:r>
            <a:r>
              <a:rPr sz="1600" dirty="0">
                <a:latin typeface="Calibri"/>
                <a:cs typeface="Calibri"/>
              </a:rPr>
              <a:t>several</a:t>
            </a:r>
            <a:r>
              <a:rPr sz="1600" spc="315" dirty="0">
                <a:latin typeface="Calibri"/>
                <a:cs typeface="Calibri"/>
              </a:rPr>
              <a:t> </a:t>
            </a:r>
            <a:r>
              <a:rPr sz="1600" dirty="0">
                <a:latin typeface="Calibri"/>
                <a:cs typeface="Calibri"/>
              </a:rPr>
              <a:t>different</a:t>
            </a:r>
            <a:r>
              <a:rPr sz="1600" spc="380" dirty="0">
                <a:latin typeface="Calibri"/>
                <a:cs typeface="Calibri"/>
              </a:rPr>
              <a:t> </a:t>
            </a:r>
            <a:r>
              <a:rPr sz="1600" spc="40" dirty="0">
                <a:latin typeface="Calibri"/>
                <a:cs typeface="Calibri"/>
              </a:rPr>
              <a:t>parts </a:t>
            </a:r>
            <a:r>
              <a:rPr sz="1700" dirty="0">
                <a:latin typeface="Calibri"/>
                <a:cs typeface="Calibri"/>
              </a:rPr>
              <a:t>of</a:t>
            </a:r>
            <a:r>
              <a:rPr sz="1700" spc="90" dirty="0">
                <a:latin typeface="Calibri"/>
                <a:cs typeface="Calibri"/>
              </a:rPr>
              <a:t> </a:t>
            </a:r>
            <a:r>
              <a:rPr sz="1700" dirty="0">
                <a:latin typeface="Calibri"/>
                <a:cs typeface="Calibri"/>
              </a:rPr>
              <a:t>the</a:t>
            </a:r>
            <a:r>
              <a:rPr sz="1700" spc="204" dirty="0">
                <a:latin typeface="Calibri"/>
                <a:cs typeface="Calibri"/>
              </a:rPr>
              <a:t> </a:t>
            </a:r>
            <a:r>
              <a:rPr sz="1700" spc="-10" dirty="0">
                <a:latin typeface="Calibri"/>
                <a:cs typeface="Calibri"/>
              </a:rPr>
              <a:t>screen.</a:t>
            </a:r>
            <a:endParaRPr sz="1700">
              <a:latin typeface="Calibri"/>
              <a:cs typeface="Calibri"/>
            </a:endParaRPr>
          </a:p>
          <a:p>
            <a:pPr marL="297815" indent="-281305">
              <a:spcBef>
                <a:spcPts val="370"/>
              </a:spcBef>
              <a:buClr>
                <a:srgbClr val="368EAF"/>
              </a:buClr>
              <a:buChar char="•"/>
              <a:tabLst>
                <a:tab pos="297815" algn="l"/>
              </a:tabLst>
            </a:pPr>
            <a:r>
              <a:rPr sz="2050" spc="-90" dirty="0">
                <a:latin typeface="Calibri"/>
                <a:cs typeface="Calibri"/>
              </a:rPr>
              <a:t>oauo/</a:t>
            </a:r>
            <a:r>
              <a:rPr sz="2050" spc="-25" dirty="0">
                <a:latin typeface="Calibri"/>
                <a:cs typeface="Calibri"/>
              </a:rPr>
              <a:t> </a:t>
            </a:r>
            <a:r>
              <a:rPr sz="2050" spc="-110" dirty="0">
                <a:latin typeface="Calibri"/>
                <a:cs typeface="Calibri"/>
              </a:rPr>
              <a:t>roster</a:t>
            </a:r>
            <a:r>
              <a:rPr sz="2050" spc="-5" dirty="0">
                <a:latin typeface="Calibri"/>
                <a:cs typeface="Calibri"/>
              </a:rPr>
              <a:t> </a:t>
            </a:r>
            <a:r>
              <a:rPr sz="2050" spc="-130" dirty="0">
                <a:latin typeface="Calibri"/>
                <a:cs typeface="Calibri"/>
              </a:rPr>
              <a:t>doto</a:t>
            </a:r>
            <a:r>
              <a:rPr sz="2050" spc="15" dirty="0">
                <a:latin typeface="Calibri"/>
                <a:cs typeface="Calibri"/>
              </a:rPr>
              <a:t> </a:t>
            </a:r>
            <a:r>
              <a:rPr sz="2050" spc="-65" dirty="0">
                <a:latin typeface="Calibri"/>
                <a:cs typeface="Calibri"/>
              </a:rPr>
              <a:t>itse/[is</a:t>
            </a:r>
            <a:r>
              <a:rPr sz="2050" spc="80" dirty="0">
                <a:latin typeface="Calibri"/>
                <a:cs typeface="Calibri"/>
              </a:rPr>
              <a:t> </a:t>
            </a:r>
            <a:r>
              <a:rPr sz="2050" spc="-10" dirty="0">
                <a:latin typeface="Calibri"/>
                <a:cs typeface="Calibri"/>
              </a:rPr>
              <a:t>/irst</a:t>
            </a:r>
            <a:endParaRPr sz="2050">
              <a:latin typeface="Calibri"/>
              <a:cs typeface="Calibri"/>
            </a:endParaRPr>
          </a:p>
          <a:p>
            <a:pPr marL="12700">
              <a:spcBef>
                <a:spcPts val="650"/>
              </a:spcBef>
              <a:tabLst>
                <a:tab pos="2693035" algn="l"/>
              </a:tabLst>
            </a:pPr>
            <a:r>
              <a:rPr sz="1950" spc="-60" dirty="0">
                <a:latin typeface="Calibri"/>
                <a:cs typeface="Calibri"/>
              </a:rPr>
              <a:t>comgressed</a:t>
            </a:r>
            <a:r>
              <a:rPr sz="1950" spc="-25" dirty="0">
                <a:latin typeface="Calibri"/>
                <a:cs typeface="Calibri"/>
              </a:rPr>
              <a:t> </a:t>
            </a:r>
            <a:r>
              <a:rPr sz="1950" i="1" spc="-50" dirty="0">
                <a:latin typeface="Calibri"/>
                <a:cs typeface="Calibri"/>
              </a:rPr>
              <a:t>using</a:t>
            </a:r>
            <a:r>
              <a:rPr sz="1950" i="1" spc="20" dirty="0">
                <a:latin typeface="Calibri"/>
                <a:cs typeface="Calibri"/>
              </a:rPr>
              <a:t> </a:t>
            </a:r>
            <a:r>
              <a:rPr sz="1950" spc="-95" dirty="0">
                <a:latin typeface="Calibri"/>
                <a:cs typeface="Calibri"/>
              </a:rPr>
              <a:t>tńe</a:t>
            </a:r>
            <a:r>
              <a:rPr sz="1950" spc="-15" dirty="0">
                <a:latin typeface="Calibri"/>
                <a:cs typeface="Calibri"/>
              </a:rPr>
              <a:t> </a:t>
            </a:r>
            <a:r>
              <a:rPr sz="1950" spc="-25" dirty="0">
                <a:latin typeface="Calibri"/>
                <a:cs typeface="Calibri"/>
              </a:rPr>
              <a:t>LZW</a:t>
            </a:r>
            <a:r>
              <a:rPr sz="1950" dirty="0">
                <a:latin typeface="Calibri"/>
                <a:cs typeface="Calibri"/>
              </a:rPr>
              <a:t>	</a:t>
            </a:r>
            <a:r>
              <a:rPr sz="1950" i="1" spc="-10" dirty="0">
                <a:latin typeface="Calibri"/>
                <a:cs typeface="Calibri"/>
              </a:rPr>
              <a:t>compression</a:t>
            </a:r>
            <a:endParaRPr sz="1950">
              <a:latin typeface="Calibri"/>
              <a:cs typeface="Calibri"/>
            </a:endParaRPr>
          </a:p>
          <a:p>
            <a:pPr marL="17145">
              <a:spcBef>
                <a:spcPts val="660"/>
              </a:spcBef>
            </a:pPr>
            <a:r>
              <a:rPr sz="1900" dirty="0">
                <a:latin typeface="Calibri"/>
                <a:cs typeface="Calibri"/>
              </a:rPr>
              <a:t>scheme</a:t>
            </a:r>
            <a:r>
              <a:rPr sz="1900" spc="254" dirty="0">
                <a:latin typeface="Calibri"/>
                <a:cs typeface="Calibri"/>
              </a:rPr>
              <a:t> </a:t>
            </a:r>
            <a:r>
              <a:rPr sz="1900" dirty="0">
                <a:latin typeface="Calibri"/>
                <a:cs typeface="Calibri"/>
              </a:rPr>
              <a:t>(see</a:t>
            </a:r>
            <a:r>
              <a:rPr sz="1900" spc="215" dirty="0">
                <a:latin typeface="Calibri"/>
                <a:cs typeface="Calibri"/>
              </a:rPr>
              <a:t> </a:t>
            </a:r>
            <a:r>
              <a:rPr sz="1900" spc="70" dirty="0">
                <a:latin typeface="Calibri"/>
                <a:cs typeface="Calibri"/>
              </a:rPr>
              <a:t>Chap.7)</a:t>
            </a:r>
            <a:endParaRPr sz="1900">
              <a:latin typeface="Calibri"/>
              <a:cs typeface="Calibri"/>
            </a:endParaRPr>
          </a:p>
        </p:txBody>
      </p:sp>
      <p:sp>
        <p:nvSpPr>
          <p:cNvPr id="25" name="object 25"/>
          <p:cNvSpPr txBox="1"/>
          <p:nvPr/>
        </p:nvSpPr>
        <p:spPr>
          <a:xfrm>
            <a:off x="4800033" y="6085730"/>
            <a:ext cx="2489200" cy="345440"/>
          </a:xfrm>
          <a:prstGeom prst="rect">
            <a:avLst/>
          </a:prstGeom>
        </p:spPr>
        <p:txBody>
          <a:bodyPr vert="horz" wrap="square" lIns="0" tIns="12700" rIns="0" bIns="0" rtlCol="0">
            <a:spAutoFit/>
          </a:bodyPr>
          <a:lstStyle/>
          <a:p>
            <a:pPr marL="12700">
              <a:spcBef>
                <a:spcPts val="100"/>
              </a:spcBef>
            </a:pPr>
            <a:r>
              <a:rPr sz="2100" spc="-80" dirty="0">
                <a:latin typeface="Calibri"/>
                <a:cs typeface="Calibri"/>
              </a:rPr>
              <a:t>Fig.</a:t>
            </a:r>
            <a:r>
              <a:rPr sz="2100" spc="-90" dirty="0">
                <a:latin typeface="Calibri"/>
                <a:cs typeface="Calibri"/>
              </a:rPr>
              <a:t> </a:t>
            </a:r>
            <a:r>
              <a:rPr sz="2100" spc="-95" dirty="0">
                <a:latin typeface="Calibri"/>
                <a:cs typeface="Calibri"/>
              </a:rPr>
              <a:t>3.</a:t>
            </a:r>
            <a:r>
              <a:rPr sz="2100" spc="-225" dirty="0">
                <a:latin typeface="Calibri"/>
                <a:cs typeface="Calibri"/>
              </a:rPr>
              <a:t> </a:t>
            </a:r>
            <a:r>
              <a:rPr sz="2100" spc="-155" dirty="0">
                <a:latin typeface="Calibri"/>
                <a:cs typeface="Calibri"/>
              </a:rPr>
              <a:t>12:</a:t>
            </a:r>
            <a:r>
              <a:rPr sz="2100" spc="-175" dirty="0">
                <a:latin typeface="Calibri"/>
                <a:cs typeface="Calibri"/>
              </a:rPr>
              <a:t> </a:t>
            </a:r>
            <a:r>
              <a:rPr sz="2100" dirty="0">
                <a:latin typeface="Calibri"/>
                <a:cs typeface="Calibri"/>
              </a:rPr>
              <a:t>GIF</a:t>
            </a:r>
            <a:r>
              <a:rPr sz="2100" spc="50" dirty="0">
                <a:latin typeface="Calibri"/>
                <a:cs typeface="Calibri"/>
              </a:rPr>
              <a:t> </a:t>
            </a:r>
            <a:r>
              <a:rPr sz="2100" spc="-60" dirty="0">
                <a:latin typeface="Calibri"/>
                <a:cs typeface="Calibri"/>
              </a:rPr>
              <a:t>file</a:t>
            </a:r>
            <a:r>
              <a:rPr sz="2100" spc="65" dirty="0">
                <a:latin typeface="Calibri"/>
                <a:cs typeface="Calibri"/>
              </a:rPr>
              <a:t> </a:t>
            </a:r>
            <a:r>
              <a:rPr sz="2100" spc="-70" dirty="0">
                <a:latin typeface="Calibri"/>
                <a:cs typeface="Calibri"/>
              </a:rPr>
              <a:t>format.</a:t>
            </a:r>
            <a:endParaRPr sz="2100">
              <a:latin typeface="Calibri"/>
              <a:cs typeface="Calibri"/>
            </a:endParaRPr>
          </a:p>
        </p:txBody>
      </p:sp>
      <p:sp>
        <p:nvSpPr>
          <p:cNvPr id="26" name="object 26"/>
          <p:cNvSpPr txBox="1"/>
          <p:nvPr/>
        </p:nvSpPr>
        <p:spPr>
          <a:xfrm>
            <a:off x="7807074" y="1977081"/>
            <a:ext cx="941069" cy="184666"/>
          </a:xfrm>
          <a:prstGeom prst="rect">
            <a:avLst/>
          </a:prstGeom>
        </p:spPr>
        <p:txBody>
          <a:bodyPr vert="horz" wrap="square" lIns="0" tIns="15240" rIns="0" bIns="0" rtlCol="0">
            <a:spAutoFit/>
          </a:bodyPr>
          <a:lstStyle/>
          <a:p>
            <a:pPr marL="12700">
              <a:spcBef>
                <a:spcPts val="120"/>
              </a:spcBef>
            </a:pPr>
            <a:r>
              <a:rPr sz="1100" dirty="0">
                <a:solidFill>
                  <a:srgbClr val="212121"/>
                </a:solidFill>
                <a:latin typeface="Times New Roman"/>
                <a:cs typeface="Times New Roman"/>
              </a:rPr>
              <a:t>GIF</a:t>
            </a:r>
            <a:r>
              <a:rPr sz="1100" spc="114" dirty="0">
                <a:solidFill>
                  <a:srgbClr val="212121"/>
                </a:solidFill>
                <a:latin typeface="Times New Roman"/>
                <a:cs typeface="Times New Roman"/>
              </a:rPr>
              <a:t>  </a:t>
            </a:r>
            <a:r>
              <a:rPr sz="1100" spc="-110" dirty="0">
                <a:solidFill>
                  <a:srgbClr val="232323"/>
                </a:solidFill>
                <a:latin typeface="Times New Roman"/>
                <a:cs typeface="Times New Roman"/>
              </a:rPr>
              <a:t>\sl</a:t>
            </a:r>
            <a:r>
              <a:rPr sz="1100" spc="-125" dirty="0">
                <a:solidFill>
                  <a:srgbClr val="232323"/>
                </a:solidFill>
                <a:latin typeface="Times New Roman"/>
                <a:cs typeface="Times New Roman"/>
              </a:rPr>
              <a:t> </a:t>
            </a:r>
            <a:r>
              <a:rPr sz="1100" spc="-20" dirty="0">
                <a:latin typeface="Times New Roman"/>
                <a:cs typeface="Times New Roman"/>
              </a:rPr>
              <a:t>Rllilllll</a:t>
            </a:r>
            <a:r>
              <a:rPr sz="1100" spc="-55" dirty="0">
                <a:latin typeface="Times New Roman"/>
                <a:cs typeface="Times New Roman"/>
              </a:rPr>
              <a:t> </a:t>
            </a:r>
            <a:r>
              <a:rPr sz="1100" spc="-50" dirty="0">
                <a:latin typeface="Times New Roman"/>
                <a:cs typeface="Times New Roman"/>
              </a:rPr>
              <a:t>0</a:t>
            </a:r>
            <a:endParaRPr sz="1100">
              <a:latin typeface="Times New Roman"/>
              <a:cs typeface="Times New Roman"/>
            </a:endParaRPr>
          </a:p>
        </p:txBody>
      </p:sp>
      <p:sp>
        <p:nvSpPr>
          <p:cNvPr id="27" name="object 27"/>
          <p:cNvSpPr txBox="1"/>
          <p:nvPr/>
        </p:nvSpPr>
        <p:spPr>
          <a:xfrm>
            <a:off x="8076163" y="5474692"/>
            <a:ext cx="696595" cy="162224"/>
          </a:xfrm>
          <a:prstGeom prst="rect">
            <a:avLst/>
          </a:prstGeom>
        </p:spPr>
        <p:txBody>
          <a:bodyPr vert="horz" wrap="square" lIns="0" tIns="15875" rIns="0" bIns="0" rtlCol="0">
            <a:spAutoFit/>
          </a:bodyPr>
          <a:lstStyle/>
          <a:p>
            <a:pPr marL="12700">
              <a:spcBef>
                <a:spcPts val="125"/>
              </a:spcBef>
            </a:pPr>
            <a:r>
              <a:rPr sz="950" spc="-35" dirty="0">
                <a:solidFill>
                  <a:srgbClr val="111111"/>
                </a:solidFill>
                <a:latin typeface="Cambria"/>
                <a:cs typeface="Cambria"/>
              </a:rPr>
              <a:t>l0l’1l11llI1łt*l</a:t>
            </a:r>
            <a:endParaRPr sz="950">
              <a:latin typeface="Cambria"/>
              <a:cs typeface="Cambria"/>
            </a:endParaRPr>
          </a:p>
        </p:txBody>
      </p:sp>
      <p:sp>
        <p:nvSpPr>
          <p:cNvPr id="29" name="Footer Placeholder 28">
            <a:extLst>
              <a:ext uri="{FF2B5EF4-FFF2-40B4-BE49-F238E27FC236}">
                <a16:creationId xmlns:a16="http://schemas.microsoft.com/office/drawing/2014/main" id="{5B8049D9-C3D5-4D98-BD7D-856A08F3BF7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987547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720953" y="2047875"/>
          <a:ext cx="1521458" cy="2665730"/>
        </p:xfrm>
        <a:graphic>
          <a:graphicData uri="http://schemas.openxmlformats.org/drawingml/2006/table">
            <a:tbl>
              <a:tblPr firstRow="1" bandRow="1">
                <a:tableStyleId>{2D5ABB26-0587-4C30-8999-92F81FD0307C}</a:tableStyleId>
              </a:tblPr>
              <a:tblGrid>
                <a:gridCol w="199390">
                  <a:extLst>
                    <a:ext uri="{9D8B030D-6E8A-4147-A177-3AD203B41FA5}">
                      <a16:colId xmlns:a16="http://schemas.microsoft.com/office/drawing/2014/main" val="20000"/>
                    </a:ext>
                  </a:extLst>
                </a:gridCol>
                <a:gridCol w="556894">
                  <a:extLst>
                    <a:ext uri="{9D8B030D-6E8A-4147-A177-3AD203B41FA5}">
                      <a16:colId xmlns:a16="http://schemas.microsoft.com/office/drawing/2014/main" val="20001"/>
                    </a:ext>
                  </a:extLst>
                </a:gridCol>
                <a:gridCol w="184784">
                  <a:extLst>
                    <a:ext uri="{9D8B030D-6E8A-4147-A177-3AD203B41FA5}">
                      <a16:colId xmlns:a16="http://schemas.microsoft.com/office/drawing/2014/main" val="20002"/>
                    </a:ext>
                  </a:extLst>
                </a:gridCol>
                <a:gridCol w="580390">
                  <a:extLst>
                    <a:ext uri="{9D8B030D-6E8A-4147-A177-3AD203B41FA5}">
                      <a16:colId xmlns:a16="http://schemas.microsoft.com/office/drawing/2014/main" val="20003"/>
                    </a:ext>
                  </a:extLst>
                </a:gridCol>
              </a:tblGrid>
              <a:tr h="657225">
                <a:tc gridSpan="4">
                  <a:txBody>
                    <a:bodyPr/>
                    <a:lstStyle/>
                    <a:p>
                      <a:pPr marL="327025">
                        <a:lnSpc>
                          <a:spcPct val="100000"/>
                        </a:lnSpc>
                        <a:spcBef>
                          <a:spcPts val="1530"/>
                        </a:spcBef>
                      </a:pPr>
                      <a:r>
                        <a:rPr sz="1350" spc="-45" dirty="0">
                          <a:solidFill>
                            <a:srgbClr val="1F1F1F"/>
                          </a:solidFill>
                          <a:latin typeface="Times New Roman"/>
                          <a:cs typeface="Times New Roman"/>
                        </a:rPr>
                        <a:t>Sci‘een</a:t>
                      </a:r>
                      <a:r>
                        <a:rPr sz="1350" spc="15" dirty="0">
                          <a:solidFill>
                            <a:srgbClr val="1F1F1F"/>
                          </a:solidFill>
                          <a:latin typeface="Times New Roman"/>
                          <a:cs typeface="Times New Roman"/>
                        </a:rPr>
                        <a:t> </a:t>
                      </a:r>
                      <a:r>
                        <a:rPr sz="1350" spc="-20" dirty="0">
                          <a:solidFill>
                            <a:srgbClr val="232323"/>
                          </a:solidFill>
                          <a:latin typeface="Times New Roman"/>
                          <a:cs typeface="Times New Roman"/>
                        </a:rPr>
                        <a:t>width</a:t>
                      </a:r>
                      <a:endParaRPr sz="1350">
                        <a:latin typeface="Times New Roman"/>
                        <a:cs typeface="Times New Roman"/>
                      </a:endParaRPr>
                    </a:p>
                  </a:txBody>
                  <a:tcPr marL="0" marR="0" marT="194310"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88670">
                <a:tc gridSpan="4">
                  <a:txBody>
                    <a:bodyPr/>
                    <a:lstStyle/>
                    <a:p>
                      <a:pPr>
                        <a:lnSpc>
                          <a:spcPct val="100000"/>
                        </a:lnSpc>
                      </a:pPr>
                      <a:endParaRPr sz="1600">
                        <a:latin typeface="Times New Roman"/>
                        <a:cs typeface="Times New Roman"/>
                      </a:endParaRPr>
                    </a:p>
                  </a:txBody>
                  <a:tcPr marL="0" marR="0" marT="0"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434340">
                <a:tc>
                  <a:txBody>
                    <a:bodyPr/>
                    <a:lstStyle/>
                    <a:p>
                      <a:pPr marL="43815">
                        <a:lnSpc>
                          <a:spcPct val="100000"/>
                        </a:lnSpc>
                        <a:spcBef>
                          <a:spcPts val="685"/>
                        </a:spcBef>
                      </a:pPr>
                      <a:r>
                        <a:rPr sz="1350" spc="-25" dirty="0">
                          <a:latin typeface="Times New Roman"/>
                          <a:cs typeface="Times New Roman"/>
                        </a:rPr>
                        <a:t>in</a:t>
                      </a:r>
                      <a:endParaRPr sz="1350">
                        <a:latin typeface="Times New Roman"/>
                        <a:cs typeface="Times New Roman"/>
                      </a:endParaRPr>
                    </a:p>
                  </a:txBody>
                  <a:tcPr marL="0" marR="0" marT="86995"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a:txBody>
                    <a:bodyPr/>
                    <a:lstStyle/>
                    <a:p>
                      <a:pPr marL="4445" algn="ctr">
                        <a:lnSpc>
                          <a:spcPct val="100000"/>
                        </a:lnSpc>
                        <a:spcBef>
                          <a:spcPts val="685"/>
                        </a:spcBef>
                      </a:pPr>
                      <a:r>
                        <a:rPr sz="1350" spc="-25" dirty="0">
                          <a:solidFill>
                            <a:srgbClr val="212121"/>
                          </a:solidFill>
                          <a:latin typeface="Times New Roman"/>
                          <a:cs typeface="Times New Roman"/>
                        </a:rPr>
                        <a:t>cr</a:t>
                      </a:r>
                      <a:endParaRPr sz="1350">
                        <a:latin typeface="Times New Roman"/>
                        <a:cs typeface="Times New Roman"/>
                      </a:endParaRPr>
                    </a:p>
                  </a:txBody>
                  <a:tcPr marL="0" marR="0" marT="86995"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a:txBody>
                    <a:bodyPr/>
                    <a:lstStyle/>
                    <a:p>
                      <a:pPr marL="57785">
                        <a:lnSpc>
                          <a:spcPct val="100000"/>
                        </a:lnSpc>
                        <a:spcBef>
                          <a:spcPts val="685"/>
                        </a:spcBef>
                      </a:pPr>
                      <a:r>
                        <a:rPr sz="1350" spc="-50" dirty="0">
                          <a:solidFill>
                            <a:srgbClr val="282828"/>
                          </a:solidFill>
                          <a:latin typeface="Times New Roman"/>
                          <a:cs typeface="Times New Roman"/>
                        </a:rPr>
                        <a:t>0</a:t>
                      </a:r>
                      <a:endParaRPr sz="1350">
                        <a:latin typeface="Times New Roman"/>
                        <a:cs typeface="Times New Roman"/>
                      </a:endParaRPr>
                    </a:p>
                  </a:txBody>
                  <a:tcPr marL="0" marR="0" marT="86995"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a:txBody>
                    <a:bodyPr/>
                    <a:lstStyle/>
                    <a:p>
                      <a:pPr marL="123189">
                        <a:lnSpc>
                          <a:spcPct val="100000"/>
                        </a:lnSpc>
                        <a:spcBef>
                          <a:spcPts val="685"/>
                        </a:spcBef>
                      </a:pPr>
                      <a:r>
                        <a:rPr sz="1350" spc="-10" dirty="0">
                          <a:solidFill>
                            <a:srgbClr val="0F0F0F"/>
                          </a:solidFill>
                          <a:latin typeface="Times New Roman"/>
                          <a:cs typeface="Times New Roman"/>
                        </a:rPr>
                        <a:t>pixel</a:t>
                      </a:r>
                      <a:endParaRPr sz="1350">
                        <a:latin typeface="Times New Roman"/>
                        <a:cs typeface="Times New Roman"/>
                      </a:endParaRPr>
                    </a:p>
                  </a:txBody>
                  <a:tcPr marL="0" marR="0" marT="86995"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extLst>
                  <a:ext uri="{0D108BD9-81ED-4DB2-BD59-A6C34878D82A}">
                    <a16:rowId xmlns:a16="http://schemas.microsoft.com/office/drawing/2014/main" val="10002"/>
                  </a:ext>
                </a:extLst>
              </a:tr>
              <a:tr h="425450">
                <a:tc gridSpan="4">
                  <a:txBody>
                    <a:bodyPr/>
                    <a:lstStyle/>
                    <a:p>
                      <a:pPr marL="342265">
                        <a:lnSpc>
                          <a:spcPct val="100000"/>
                        </a:lnSpc>
                        <a:spcBef>
                          <a:spcPts val="580"/>
                        </a:spcBef>
                      </a:pPr>
                      <a:r>
                        <a:rPr sz="1350" spc="-10" dirty="0">
                          <a:latin typeface="Times New Roman"/>
                          <a:cs typeface="Times New Roman"/>
                        </a:rPr>
                        <a:t>Background</a:t>
                      </a:r>
                      <a:endParaRPr sz="1350">
                        <a:latin typeface="Times New Roman"/>
                        <a:cs typeface="Times New Roman"/>
                      </a:endParaRPr>
                    </a:p>
                  </a:txBody>
                  <a:tcPr marL="0" marR="0" marT="73660"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360045">
                <a:tc gridSpan="4">
                  <a:txBody>
                    <a:bodyPr/>
                    <a:lstStyle/>
                    <a:p>
                      <a:pPr marL="68580">
                        <a:lnSpc>
                          <a:spcPct val="100000"/>
                        </a:lnSpc>
                        <a:spcBef>
                          <a:spcPts val="295"/>
                        </a:spcBef>
                      </a:pPr>
                      <a:r>
                        <a:rPr sz="1350" dirty="0">
                          <a:solidFill>
                            <a:srgbClr val="181818"/>
                          </a:solidFill>
                          <a:latin typeface="Times New Roman"/>
                          <a:cs typeface="Times New Roman"/>
                        </a:rPr>
                        <a:t>tl</a:t>
                      </a:r>
                      <a:r>
                        <a:rPr sz="1350" spc="315" dirty="0">
                          <a:solidFill>
                            <a:srgbClr val="181818"/>
                          </a:solidFill>
                          <a:latin typeface="Times New Roman"/>
                          <a:cs typeface="Times New Roman"/>
                        </a:rPr>
                        <a:t> </a:t>
                      </a:r>
                      <a:r>
                        <a:rPr sz="1350" spc="-40" dirty="0">
                          <a:solidFill>
                            <a:srgbClr val="0F0F0F"/>
                          </a:solidFill>
                          <a:latin typeface="Times New Roman"/>
                          <a:cs typeface="Times New Roman"/>
                        </a:rPr>
                        <a:t>t1</a:t>
                      </a:r>
                      <a:r>
                        <a:rPr sz="1350" spc="265" dirty="0">
                          <a:solidFill>
                            <a:srgbClr val="0F0F0F"/>
                          </a:solidFill>
                          <a:latin typeface="Times New Roman"/>
                          <a:cs typeface="Times New Roman"/>
                        </a:rPr>
                        <a:t> </a:t>
                      </a:r>
                      <a:r>
                        <a:rPr sz="1350" dirty="0">
                          <a:solidFill>
                            <a:srgbClr val="1A1A1A"/>
                          </a:solidFill>
                          <a:latin typeface="Times New Roman"/>
                          <a:cs typeface="Times New Roman"/>
                        </a:rPr>
                        <a:t>tl</a:t>
                      </a:r>
                      <a:r>
                        <a:rPr sz="1350" spc="315" dirty="0">
                          <a:solidFill>
                            <a:srgbClr val="1A1A1A"/>
                          </a:solidFill>
                          <a:latin typeface="Times New Roman"/>
                          <a:cs typeface="Times New Roman"/>
                        </a:rPr>
                        <a:t> </a:t>
                      </a:r>
                      <a:r>
                        <a:rPr sz="1350" spc="-45" dirty="0">
                          <a:solidFill>
                            <a:srgbClr val="1C1C1C"/>
                          </a:solidFill>
                          <a:latin typeface="Times New Roman"/>
                          <a:cs typeface="Times New Roman"/>
                        </a:rPr>
                        <a:t>t1</a:t>
                      </a:r>
                      <a:r>
                        <a:rPr sz="1350" spc="254" dirty="0">
                          <a:solidFill>
                            <a:srgbClr val="1C1C1C"/>
                          </a:solidFill>
                          <a:latin typeface="Times New Roman"/>
                          <a:cs typeface="Times New Roman"/>
                        </a:rPr>
                        <a:t> </a:t>
                      </a:r>
                      <a:r>
                        <a:rPr sz="1350" spc="-395" dirty="0">
                          <a:solidFill>
                            <a:srgbClr val="242424"/>
                          </a:solidFill>
                          <a:latin typeface="Times New Roman"/>
                          <a:cs typeface="Times New Roman"/>
                        </a:rPr>
                        <a:t>IN</a:t>
                      </a:r>
                      <a:r>
                        <a:rPr sz="1350" spc="320" dirty="0">
                          <a:solidFill>
                            <a:srgbClr val="242424"/>
                          </a:solidFill>
                          <a:latin typeface="Times New Roman"/>
                          <a:cs typeface="Times New Roman"/>
                        </a:rPr>
                        <a:t> </a:t>
                      </a:r>
                      <a:r>
                        <a:rPr sz="1350" dirty="0">
                          <a:solidFill>
                            <a:srgbClr val="282828"/>
                          </a:solidFill>
                          <a:latin typeface="Times New Roman"/>
                          <a:cs typeface="Times New Roman"/>
                        </a:rPr>
                        <a:t>t)</a:t>
                      </a:r>
                      <a:r>
                        <a:rPr sz="1350" spc="300" dirty="0">
                          <a:solidFill>
                            <a:srgbClr val="282828"/>
                          </a:solidFill>
                          <a:latin typeface="Times New Roman"/>
                          <a:cs typeface="Times New Roman"/>
                        </a:rPr>
                        <a:t> </a:t>
                      </a:r>
                      <a:r>
                        <a:rPr sz="1350" dirty="0">
                          <a:solidFill>
                            <a:srgbClr val="282828"/>
                          </a:solidFill>
                          <a:latin typeface="Times New Roman"/>
                          <a:cs typeface="Times New Roman"/>
                        </a:rPr>
                        <a:t>I)</a:t>
                      </a:r>
                      <a:r>
                        <a:rPr sz="1350" spc="310" dirty="0">
                          <a:solidFill>
                            <a:srgbClr val="282828"/>
                          </a:solidFill>
                          <a:latin typeface="Times New Roman"/>
                          <a:cs typeface="Times New Roman"/>
                        </a:rPr>
                        <a:t> </a:t>
                      </a:r>
                      <a:r>
                        <a:rPr sz="1350" spc="-25" dirty="0">
                          <a:solidFill>
                            <a:srgbClr val="2F2F2F"/>
                          </a:solidFill>
                          <a:latin typeface="Times New Roman"/>
                          <a:cs typeface="Times New Roman"/>
                        </a:rPr>
                        <a:t>tJ</a:t>
                      </a:r>
                      <a:endParaRPr sz="1350">
                        <a:latin typeface="Times New Roman"/>
                        <a:cs typeface="Times New Roman"/>
                      </a:endParaRPr>
                    </a:p>
                  </a:txBody>
                  <a:tcPr marL="0" marR="0" marT="37465" marB="0">
                    <a:lnL w="9525">
                      <a:solidFill>
                        <a:srgbClr val="676767"/>
                      </a:solidFill>
                      <a:prstDash val="solid"/>
                    </a:lnL>
                    <a:lnR w="9525">
                      <a:solidFill>
                        <a:srgbClr val="676767"/>
                      </a:solidFill>
                      <a:prstDash val="solid"/>
                    </a:lnR>
                    <a:lnT w="9525">
                      <a:solidFill>
                        <a:srgbClr val="676767"/>
                      </a:solidFill>
                      <a:prstDash val="solid"/>
                    </a:lnT>
                    <a:lnB w="9525">
                      <a:solidFill>
                        <a:srgbClr val="676767"/>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pic>
        <p:nvPicPr>
          <p:cNvPr id="3" name="object 3"/>
          <p:cNvPicPr/>
          <p:nvPr/>
        </p:nvPicPr>
        <p:blipFill>
          <a:blip r:embed="rId2" cstate="print"/>
          <a:stretch>
            <a:fillRect/>
          </a:stretch>
        </p:blipFill>
        <p:spPr>
          <a:xfrm>
            <a:off x="5820967" y="5282803"/>
            <a:ext cx="578643" cy="164306"/>
          </a:xfrm>
          <a:prstGeom prst="rect">
            <a:avLst/>
          </a:prstGeom>
        </p:spPr>
      </p:pic>
      <p:pic>
        <p:nvPicPr>
          <p:cNvPr id="4" name="object 4"/>
          <p:cNvPicPr/>
          <p:nvPr/>
        </p:nvPicPr>
        <p:blipFill>
          <a:blip r:embed="rId3" cstate="print"/>
          <a:stretch>
            <a:fillRect/>
          </a:stretch>
        </p:blipFill>
        <p:spPr>
          <a:xfrm>
            <a:off x="6353176" y="1428751"/>
            <a:ext cx="257175" cy="125015"/>
          </a:xfrm>
          <a:prstGeom prst="rect">
            <a:avLst/>
          </a:prstGeom>
        </p:spPr>
      </p:pic>
      <p:pic>
        <p:nvPicPr>
          <p:cNvPr id="5" name="object 5"/>
          <p:cNvPicPr/>
          <p:nvPr/>
        </p:nvPicPr>
        <p:blipFill>
          <a:blip r:embed="rId4" cstate="print"/>
          <a:stretch>
            <a:fillRect/>
          </a:stretch>
        </p:blipFill>
        <p:spPr>
          <a:xfrm>
            <a:off x="6024563" y="3032521"/>
            <a:ext cx="928687" cy="167878"/>
          </a:xfrm>
          <a:prstGeom prst="rect">
            <a:avLst/>
          </a:prstGeom>
        </p:spPr>
      </p:pic>
      <p:pic>
        <p:nvPicPr>
          <p:cNvPr id="6" name="object 6"/>
          <p:cNvPicPr/>
          <p:nvPr/>
        </p:nvPicPr>
        <p:blipFill>
          <a:blip r:embed="rId5" cstate="print"/>
          <a:stretch>
            <a:fillRect/>
          </a:stretch>
        </p:blipFill>
        <p:spPr>
          <a:xfrm>
            <a:off x="7971234" y="4261246"/>
            <a:ext cx="2357437" cy="160734"/>
          </a:xfrm>
          <a:prstGeom prst="rect">
            <a:avLst/>
          </a:prstGeom>
        </p:spPr>
      </p:pic>
      <p:pic>
        <p:nvPicPr>
          <p:cNvPr id="7" name="object 7"/>
          <p:cNvPicPr/>
          <p:nvPr/>
        </p:nvPicPr>
        <p:blipFill>
          <a:blip r:embed="rId6" cstate="print"/>
          <a:stretch>
            <a:fillRect/>
          </a:stretch>
        </p:blipFill>
        <p:spPr>
          <a:xfrm>
            <a:off x="6588918" y="4907756"/>
            <a:ext cx="2500312" cy="328612"/>
          </a:xfrm>
          <a:prstGeom prst="rect">
            <a:avLst/>
          </a:prstGeom>
        </p:spPr>
      </p:pic>
      <p:sp>
        <p:nvSpPr>
          <p:cNvPr id="8" name="object 8"/>
          <p:cNvSpPr txBox="1"/>
          <p:nvPr/>
        </p:nvSpPr>
        <p:spPr>
          <a:xfrm>
            <a:off x="2741069" y="554584"/>
            <a:ext cx="7308850" cy="941705"/>
          </a:xfrm>
          <a:prstGeom prst="rect">
            <a:avLst/>
          </a:prstGeom>
        </p:spPr>
        <p:txBody>
          <a:bodyPr vert="horz" wrap="square" lIns="0" tIns="12065" rIns="0" bIns="0" rtlCol="0">
            <a:spAutoFit/>
          </a:bodyPr>
          <a:lstStyle/>
          <a:p>
            <a:pPr marL="299720" marR="5080" indent="-287655">
              <a:lnSpc>
                <a:spcPct val="100200"/>
              </a:lnSpc>
              <a:spcBef>
                <a:spcPts val="95"/>
              </a:spcBef>
              <a:buChar char="•"/>
              <a:tabLst>
                <a:tab pos="299720" algn="l"/>
                <a:tab pos="309880" algn="l"/>
              </a:tabLst>
            </a:pPr>
            <a:r>
              <a:rPr sz="2000" dirty="0">
                <a:solidFill>
                  <a:srgbClr val="777777"/>
                </a:solidFill>
                <a:latin typeface="Calibri"/>
                <a:cs typeface="Calibri"/>
              </a:rPr>
              <a:t>	</a:t>
            </a:r>
            <a:r>
              <a:rPr sz="2000" spc="140" dirty="0">
                <a:latin typeface="Calibri"/>
                <a:cs typeface="Calibri"/>
              </a:rPr>
              <a:t>Screen</a:t>
            </a:r>
            <a:r>
              <a:rPr sz="2000" spc="-30" dirty="0">
                <a:latin typeface="Calibri"/>
                <a:cs typeface="Calibri"/>
              </a:rPr>
              <a:t> </a:t>
            </a:r>
            <a:r>
              <a:rPr sz="2000" spc="140" dirty="0">
                <a:latin typeface="Calibri"/>
                <a:cs typeface="Calibri"/>
              </a:rPr>
              <a:t>Descriptor</a:t>
            </a:r>
            <a:r>
              <a:rPr sz="2000" spc="65" dirty="0">
                <a:latin typeface="Calibri"/>
                <a:cs typeface="Calibri"/>
              </a:rPr>
              <a:t> </a:t>
            </a:r>
            <a:r>
              <a:rPr sz="2000" dirty="0">
                <a:latin typeface="Calibri"/>
                <a:cs typeface="Calibri"/>
              </a:rPr>
              <a:t>comprises</a:t>
            </a:r>
            <a:r>
              <a:rPr sz="2000" spc="80" dirty="0">
                <a:latin typeface="Calibri"/>
                <a:cs typeface="Calibri"/>
              </a:rPr>
              <a:t> </a:t>
            </a:r>
            <a:r>
              <a:rPr sz="2000" spc="55" dirty="0">
                <a:latin typeface="Calibri"/>
                <a:cs typeface="Calibri"/>
              </a:rPr>
              <a:t>a</a:t>
            </a:r>
            <a:r>
              <a:rPr sz="2000" spc="-90" dirty="0">
                <a:latin typeface="Calibri"/>
                <a:cs typeface="Calibri"/>
              </a:rPr>
              <a:t> </a:t>
            </a:r>
            <a:r>
              <a:rPr sz="2000" dirty="0">
                <a:latin typeface="Calibri"/>
                <a:cs typeface="Calibri"/>
              </a:rPr>
              <a:t>set</a:t>
            </a:r>
            <a:r>
              <a:rPr sz="2000" spc="-25" dirty="0">
                <a:latin typeface="Calibri"/>
                <a:cs typeface="Calibri"/>
              </a:rPr>
              <a:t> </a:t>
            </a:r>
            <a:r>
              <a:rPr sz="2000" dirty="0">
                <a:latin typeface="Calibri"/>
                <a:cs typeface="Calibri"/>
              </a:rPr>
              <a:t>of</a:t>
            </a:r>
            <a:r>
              <a:rPr sz="2000" spc="-80" dirty="0">
                <a:latin typeface="Calibri"/>
                <a:cs typeface="Calibri"/>
              </a:rPr>
              <a:t> </a:t>
            </a:r>
            <a:r>
              <a:rPr sz="2000" spc="-30" dirty="0">
                <a:latin typeface="Calibri"/>
                <a:cs typeface="Calibri"/>
              </a:rPr>
              <a:t>attributes</a:t>
            </a:r>
            <a:r>
              <a:rPr sz="2000" spc="125" dirty="0">
                <a:latin typeface="Calibri"/>
                <a:cs typeface="Calibri"/>
              </a:rPr>
              <a:t> </a:t>
            </a:r>
            <a:r>
              <a:rPr sz="2000" spc="-20" dirty="0">
                <a:latin typeface="Calibri"/>
                <a:cs typeface="Calibri"/>
              </a:rPr>
              <a:t>that</a:t>
            </a:r>
            <a:r>
              <a:rPr sz="2000" spc="-55" dirty="0">
                <a:latin typeface="Calibri"/>
                <a:cs typeface="Calibri"/>
              </a:rPr>
              <a:t> </a:t>
            </a:r>
            <a:r>
              <a:rPr sz="2000" dirty="0">
                <a:latin typeface="Calibri"/>
                <a:cs typeface="Calibri"/>
              </a:rPr>
              <a:t>belong</a:t>
            </a:r>
            <a:r>
              <a:rPr sz="2000" spc="25" dirty="0">
                <a:latin typeface="Calibri"/>
                <a:cs typeface="Calibri"/>
              </a:rPr>
              <a:t> </a:t>
            </a:r>
            <a:r>
              <a:rPr sz="2000" spc="-25" dirty="0">
                <a:latin typeface="Calibri"/>
                <a:cs typeface="Calibri"/>
              </a:rPr>
              <a:t>to </a:t>
            </a:r>
            <a:r>
              <a:rPr sz="2000" dirty="0">
                <a:latin typeface="Calibri"/>
                <a:cs typeface="Calibri"/>
              </a:rPr>
              <a:t>every</a:t>
            </a:r>
            <a:r>
              <a:rPr sz="2000" spc="80" dirty="0">
                <a:latin typeface="Calibri"/>
                <a:cs typeface="Calibri"/>
              </a:rPr>
              <a:t> </a:t>
            </a:r>
            <a:r>
              <a:rPr sz="2000" spc="-50" dirty="0">
                <a:latin typeface="Calibri"/>
                <a:cs typeface="Calibri"/>
              </a:rPr>
              <a:t>image</a:t>
            </a:r>
            <a:r>
              <a:rPr sz="2000" spc="120" dirty="0">
                <a:latin typeface="Calibri"/>
                <a:cs typeface="Calibri"/>
              </a:rPr>
              <a:t> </a:t>
            </a:r>
            <a:r>
              <a:rPr sz="2000" dirty="0">
                <a:latin typeface="Calibri"/>
                <a:cs typeface="Calibri"/>
              </a:rPr>
              <a:t>in</a:t>
            </a:r>
            <a:r>
              <a:rPr sz="2000" spc="85" dirty="0">
                <a:latin typeface="Calibri"/>
                <a:cs typeface="Calibri"/>
              </a:rPr>
              <a:t> </a:t>
            </a:r>
            <a:r>
              <a:rPr sz="2000" dirty="0">
                <a:latin typeface="Calibri"/>
                <a:cs typeface="Calibri"/>
              </a:rPr>
              <a:t>the</a:t>
            </a:r>
            <a:r>
              <a:rPr sz="2000" spc="35" dirty="0">
                <a:latin typeface="Calibri"/>
                <a:cs typeface="Calibri"/>
              </a:rPr>
              <a:t> </a:t>
            </a:r>
            <a:r>
              <a:rPr sz="2000" dirty="0">
                <a:latin typeface="Calibri"/>
                <a:cs typeface="Calibri"/>
              </a:rPr>
              <a:t>file.According</a:t>
            </a:r>
            <a:r>
              <a:rPr sz="2000" spc="-60" dirty="0">
                <a:latin typeface="Calibri"/>
                <a:cs typeface="Calibri"/>
              </a:rPr>
              <a:t> </a:t>
            </a:r>
            <a:r>
              <a:rPr sz="2000" dirty="0">
                <a:latin typeface="Calibri"/>
                <a:cs typeface="Calibri"/>
              </a:rPr>
              <a:t>to</a:t>
            </a:r>
            <a:r>
              <a:rPr sz="2000" spc="80" dirty="0">
                <a:latin typeface="Calibri"/>
                <a:cs typeface="Calibri"/>
              </a:rPr>
              <a:t> </a:t>
            </a:r>
            <a:r>
              <a:rPr sz="2000" dirty="0">
                <a:latin typeface="Calibri"/>
                <a:cs typeface="Calibri"/>
              </a:rPr>
              <a:t>the</a:t>
            </a:r>
            <a:r>
              <a:rPr sz="2000" spc="90" dirty="0">
                <a:latin typeface="Calibri"/>
                <a:cs typeface="Calibri"/>
              </a:rPr>
              <a:t> </a:t>
            </a:r>
            <a:r>
              <a:rPr sz="2000" dirty="0">
                <a:latin typeface="Calibri"/>
                <a:cs typeface="Calibri"/>
              </a:rPr>
              <a:t>GIF87</a:t>
            </a:r>
            <a:r>
              <a:rPr sz="2000" spc="65" dirty="0">
                <a:latin typeface="Calibri"/>
                <a:cs typeface="Calibri"/>
              </a:rPr>
              <a:t> </a:t>
            </a:r>
            <a:r>
              <a:rPr sz="2000" spc="-70" dirty="0">
                <a:latin typeface="Calibri"/>
                <a:cs typeface="Calibri"/>
              </a:rPr>
              <a:t>standard,</a:t>
            </a:r>
            <a:r>
              <a:rPr sz="2000" spc="-45" dirty="0">
                <a:latin typeface="Calibri"/>
                <a:cs typeface="Calibri"/>
              </a:rPr>
              <a:t> </a:t>
            </a:r>
            <a:r>
              <a:rPr sz="2000" dirty="0">
                <a:latin typeface="Calibri"/>
                <a:cs typeface="Calibri"/>
              </a:rPr>
              <a:t>it</a:t>
            </a:r>
            <a:r>
              <a:rPr sz="2000" spc="-10" dirty="0">
                <a:latin typeface="Calibri"/>
                <a:cs typeface="Calibri"/>
              </a:rPr>
              <a:t> </a:t>
            </a:r>
            <a:r>
              <a:rPr sz="2000" dirty="0">
                <a:latin typeface="Calibri"/>
                <a:cs typeface="Calibri"/>
              </a:rPr>
              <a:t>is</a:t>
            </a:r>
            <a:r>
              <a:rPr sz="2000" spc="45" dirty="0">
                <a:latin typeface="Calibri"/>
                <a:cs typeface="Calibri"/>
              </a:rPr>
              <a:t> </a:t>
            </a:r>
            <a:r>
              <a:rPr sz="2000" spc="-10" dirty="0">
                <a:latin typeface="Calibri"/>
                <a:cs typeface="Calibri"/>
              </a:rPr>
              <a:t>defined </a:t>
            </a:r>
            <a:r>
              <a:rPr sz="2000" dirty="0">
                <a:latin typeface="Calibri"/>
                <a:cs typeface="Calibri"/>
              </a:rPr>
              <a:t>as</a:t>
            </a:r>
            <a:r>
              <a:rPr sz="2000" spc="20" dirty="0">
                <a:latin typeface="Calibri"/>
                <a:cs typeface="Calibri"/>
              </a:rPr>
              <a:t> </a:t>
            </a:r>
            <a:r>
              <a:rPr sz="2000" dirty="0">
                <a:latin typeface="Calibri"/>
                <a:cs typeface="Calibri"/>
              </a:rPr>
              <a:t>in</a:t>
            </a:r>
            <a:r>
              <a:rPr sz="2000" spc="20" dirty="0">
                <a:latin typeface="Calibri"/>
                <a:cs typeface="Calibri"/>
              </a:rPr>
              <a:t> </a:t>
            </a:r>
            <a:r>
              <a:rPr sz="2000" spc="-40" dirty="0">
                <a:latin typeface="Calibri"/>
                <a:cs typeface="Calibri"/>
              </a:rPr>
              <a:t>Fig.</a:t>
            </a:r>
            <a:r>
              <a:rPr sz="2000" spc="-114" dirty="0">
                <a:latin typeface="Calibri"/>
                <a:cs typeface="Calibri"/>
              </a:rPr>
              <a:t> </a:t>
            </a:r>
            <a:r>
              <a:rPr sz="2000" spc="-50" dirty="0">
                <a:latin typeface="Calibri"/>
                <a:cs typeface="Calibri"/>
              </a:rPr>
              <a:t>3.</a:t>
            </a:r>
            <a:r>
              <a:rPr sz="2000" spc="-225" dirty="0">
                <a:latin typeface="Calibri"/>
                <a:cs typeface="Calibri"/>
              </a:rPr>
              <a:t> </a:t>
            </a:r>
            <a:r>
              <a:rPr sz="2000" spc="-25" dirty="0">
                <a:latin typeface="Calibri"/>
                <a:cs typeface="Calibri"/>
              </a:rPr>
              <a:t>13.</a:t>
            </a:r>
            <a:endParaRPr sz="2000">
              <a:latin typeface="Calibri"/>
              <a:cs typeface="Calibri"/>
            </a:endParaRPr>
          </a:p>
        </p:txBody>
      </p:sp>
      <p:sp>
        <p:nvSpPr>
          <p:cNvPr id="9" name="object 9"/>
          <p:cNvSpPr txBox="1"/>
          <p:nvPr/>
        </p:nvSpPr>
        <p:spPr>
          <a:xfrm>
            <a:off x="2745159" y="1507386"/>
            <a:ext cx="2769870" cy="1515110"/>
          </a:xfrm>
          <a:prstGeom prst="rect">
            <a:avLst/>
          </a:prstGeom>
        </p:spPr>
        <p:txBody>
          <a:bodyPr vert="horz" wrap="square" lIns="0" tIns="93980" rIns="0" bIns="0" rtlCol="0">
            <a:spAutoFit/>
          </a:bodyPr>
          <a:lstStyle/>
          <a:p>
            <a:pPr marL="303530" indent="-290830">
              <a:spcBef>
                <a:spcPts val="740"/>
              </a:spcBef>
              <a:buClr>
                <a:srgbClr val="3490A0"/>
              </a:buClr>
              <a:buChar char="•"/>
              <a:tabLst>
                <a:tab pos="303530" algn="l"/>
              </a:tabLst>
            </a:pPr>
            <a:r>
              <a:rPr sz="1650" spc="120" dirty="0">
                <a:latin typeface="Calibri"/>
                <a:cs typeface="Calibri"/>
              </a:rPr>
              <a:t>LSB/</a:t>
            </a:r>
            <a:r>
              <a:rPr sz="1650" spc="229" dirty="0">
                <a:latin typeface="Calibri"/>
                <a:cs typeface="Calibri"/>
              </a:rPr>
              <a:t> </a:t>
            </a:r>
            <a:r>
              <a:rPr sz="1650" spc="140" dirty="0">
                <a:latin typeface="Calibri"/>
                <a:cs typeface="Calibri"/>
              </a:rPr>
              <a:t>MSB</a:t>
            </a:r>
            <a:endParaRPr sz="1650">
              <a:latin typeface="Calibri"/>
              <a:cs typeface="Calibri"/>
            </a:endParaRPr>
          </a:p>
          <a:p>
            <a:pPr marL="17780">
              <a:spcBef>
                <a:spcPts val="760"/>
              </a:spcBef>
            </a:pPr>
            <a:r>
              <a:rPr sz="2000" spc="-45" dirty="0">
                <a:latin typeface="Calibri"/>
                <a:cs typeface="Calibri"/>
              </a:rPr>
              <a:t>Least/Most</a:t>
            </a:r>
            <a:r>
              <a:rPr sz="2000" spc="55" dirty="0">
                <a:latin typeface="Calibri"/>
                <a:cs typeface="Calibri"/>
              </a:rPr>
              <a:t> </a:t>
            </a:r>
            <a:r>
              <a:rPr sz="2000" spc="-45" dirty="0">
                <a:latin typeface="Calibri"/>
                <a:cs typeface="Calibri"/>
              </a:rPr>
              <a:t>Significant</a:t>
            </a:r>
            <a:r>
              <a:rPr sz="2000" spc="5" dirty="0">
                <a:latin typeface="Calibri"/>
                <a:cs typeface="Calibri"/>
              </a:rPr>
              <a:t> </a:t>
            </a:r>
            <a:r>
              <a:rPr sz="2000" spc="-20" dirty="0">
                <a:latin typeface="Calibri"/>
                <a:cs typeface="Calibri"/>
              </a:rPr>
              <a:t>Byte</a:t>
            </a:r>
            <a:endParaRPr sz="2000">
              <a:latin typeface="Calibri"/>
              <a:cs typeface="Calibri"/>
            </a:endParaRPr>
          </a:p>
          <a:p>
            <a:pPr>
              <a:spcBef>
                <a:spcPts val="1045"/>
              </a:spcBef>
            </a:pPr>
            <a:endParaRPr sz="2000">
              <a:latin typeface="Calibri"/>
              <a:cs typeface="Calibri"/>
            </a:endParaRPr>
          </a:p>
          <a:p>
            <a:pPr marL="299720" indent="-285115">
              <a:buClr>
                <a:srgbClr val="3695AC"/>
              </a:buClr>
              <a:buChar char="•"/>
              <a:tabLst>
                <a:tab pos="299720" algn="l"/>
              </a:tabLst>
            </a:pPr>
            <a:r>
              <a:rPr sz="2050" dirty="0">
                <a:latin typeface="Calibri"/>
                <a:cs typeface="Calibri"/>
              </a:rPr>
              <a:t>Bit</a:t>
            </a:r>
            <a:r>
              <a:rPr sz="2050" spc="-50" dirty="0">
                <a:latin typeface="Calibri"/>
                <a:cs typeface="Calibri"/>
              </a:rPr>
              <a:t> </a:t>
            </a:r>
            <a:r>
              <a:rPr sz="2050" dirty="0">
                <a:latin typeface="Calibri"/>
                <a:cs typeface="Calibri"/>
              </a:rPr>
              <a:t>7</a:t>
            </a:r>
            <a:r>
              <a:rPr sz="2050" spc="-15" dirty="0">
                <a:latin typeface="Calibri"/>
                <a:cs typeface="Calibri"/>
              </a:rPr>
              <a:t> </a:t>
            </a:r>
            <a:r>
              <a:rPr sz="2050" dirty="0">
                <a:latin typeface="Calibri"/>
                <a:cs typeface="Calibri"/>
              </a:rPr>
              <a:t>is</a:t>
            </a:r>
            <a:r>
              <a:rPr sz="2050" spc="25" dirty="0">
                <a:latin typeface="Calibri"/>
                <a:cs typeface="Calibri"/>
              </a:rPr>
              <a:t> </a:t>
            </a:r>
            <a:r>
              <a:rPr sz="2050" spc="-50" dirty="0">
                <a:latin typeface="Calibri"/>
                <a:cs typeface="Calibri"/>
              </a:rPr>
              <a:t>filled</a:t>
            </a:r>
            <a:r>
              <a:rPr sz="2050" dirty="0">
                <a:latin typeface="Calibri"/>
                <a:cs typeface="Calibri"/>
              </a:rPr>
              <a:t> </a:t>
            </a:r>
            <a:r>
              <a:rPr sz="2050" spc="-20" dirty="0">
                <a:latin typeface="Calibri"/>
                <a:cs typeface="Calibri"/>
              </a:rPr>
              <a:t>with </a:t>
            </a:r>
            <a:r>
              <a:rPr sz="2050" spc="-10" dirty="0">
                <a:latin typeface="Calibri"/>
                <a:cs typeface="Calibri"/>
              </a:rPr>
              <a:t>zeros</a:t>
            </a:r>
            <a:endParaRPr sz="2050">
              <a:latin typeface="Calibri"/>
              <a:cs typeface="Calibri"/>
            </a:endParaRPr>
          </a:p>
        </p:txBody>
      </p:sp>
      <p:sp>
        <p:nvSpPr>
          <p:cNvPr id="10" name="object 10"/>
          <p:cNvSpPr txBox="1"/>
          <p:nvPr/>
        </p:nvSpPr>
        <p:spPr>
          <a:xfrm>
            <a:off x="5769499" y="1626691"/>
            <a:ext cx="1437005" cy="268022"/>
          </a:xfrm>
          <a:prstGeom prst="rect">
            <a:avLst/>
          </a:prstGeom>
        </p:spPr>
        <p:txBody>
          <a:bodyPr vert="horz" wrap="square" lIns="0" tIns="13970" rIns="0" bIns="0" rtlCol="0">
            <a:spAutoFit/>
          </a:bodyPr>
          <a:lstStyle/>
          <a:p>
            <a:pPr marL="12700">
              <a:spcBef>
                <a:spcPts val="110"/>
              </a:spcBef>
            </a:pPr>
            <a:r>
              <a:rPr sz="1650" dirty="0">
                <a:solidFill>
                  <a:srgbClr val="2A2A2A"/>
                </a:solidFill>
                <a:latin typeface="Calibri"/>
                <a:cs typeface="Calibri"/>
              </a:rPr>
              <a:t>7</a:t>
            </a:r>
            <a:r>
              <a:rPr sz="1650" spc="254" dirty="0">
                <a:solidFill>
                  <a:srgbClr val="2A2A2A"/>
                </a:solidFill>
                <a:latin typeface="Calibri"/>
                <a:cs typeface="Calibri"/>
              </a:rPr>
              <a:t> </a:t>
            </a:r>
            <a:r>
              <a:rPr sz="1650" spc="-280" dirty="0">
                <a:solidFill>
                  <a:srgbClr val="161616"/>
                </a:solidFill>
                <a:latin typeface="Calibri"/>
                <a:cs typeface="Calibri"/>
              </a:rPr>
              <a:t>L›</a:t>
            </a:r>
            <a:r>
              <a:rPr sz="1650" spc="400" dirty="0">
                <a:solidFill>
                  <a:srgbClr val="161616"/>
                </a:solidFill>
                <a:latin typeface="Calibri"/>
                <a:cs typeface="Calibri"/>
              </a:rPr>
              <a:t> </a:t>
            </a:r>
            <a:r>
              <a:rPr sz="1650" dirty="0">
                <a:solidFill>
                  <a:srgbClr val="4D4D4D"/>
                </a:solidFill>
                <a:latin typeface="Calibri"/>
                <a:cs typeface="Calibri"/>
              </a:rPr>
              <a:t>S</a:t>
            </a:r>
            <a:r>
              <a:rPr sz="1650" spc="355" dirty="0">
                <a:solidFill>
                  <a:srgbClr val="4D4D4D"/>
                </a:solidFill>
                <a:latin typeface="Calibri"/>
                <a:cs typeface="Calibri"/>
              </a:rPr>
              <a:t> </a:t>
            </a:r>
            <a:r>
              <a:rPr sz="1650" dirty="0">
                <a:solidFill>
                  <a:srgbClr val="424242"/>
                </a:solidFill>
                <a:latin typeface="Calibri"/>
                <a:cs typeface="Calibri"/>
              </a:rPr>
              <a:t>4</a:t>
            </a:r>
            <a:r>
              <a:rPr sz="1650" spc="390" dirty="0">
                <a:solidFill>
                  <a:srgbClr val="424242"/>
                </a:solidFill>
                <a:latin typeface="Calibri"/>
                <a:cs typeface="Calibri"/>
              </a:rPr>
              <a:t> </a:t>
            </a:r>
            <a:r>
              <a:rPr sz="1650" spc="-310" dirty="0">
                <a:solidFill>
                  <a:srgbClr val="3A3A3A"/>
                </a:solidFill>
                <a:latin typeface="Calibri"/>
                <a:cs typeface="Calibri"/>
              </a:rPr>
              <a:t>1</a:t>
            </a:r>
            <a:r>
              <a:rPr sz="1650" spc="380" dirty="0">
                <a:solidFill>
                  <a:srgbClr val="3A3A3A"/>
                </a:solidFill>
                <a:latin typeface="Calibri"/>
                <a:cs typeface="Calibri"/>
              </a:rPr>
              <a:t> </a:t>
            </a:r>
            <a:r>
              <a:rPr sz="1650" dirty="0">
                <a:solidFill>
                  <a:srgbClr val="333333"/>
                </a:solidFill>
                <a:latin typeface="Calibri"/>
                <a:cs typeface="Calibri"/>
              </a:rPr>
              <a:t>2</a:t>
            </a:r>
            <a:r>
              <a:rPr sz="1650" spc="445" dirty="0">
                <a:solidFill>
                  <a:srgbClr val="333333"/>
                </a:solidFill>
                <a:latin typeface="Calibri"/>
                <a:cs typeface="Calibri"/>
              </a:rPr>
              <a:t> </a:t>
            </a:r>
            <a:r>
              <a:rPr sz="1650" dirty="0">
                <a:solidFill>
                  <a:srgbClr val="2D2D2D"/>
                </a:solidFill>
                <a:latin typeface="Calibri"/>
                <a:cs typeface="Calibri"/>
              </a:rPr>
              <a:t>I</a:t>
            </a:r>
            <a:r>
              <a:rPr sz="1650" spc="434" dirty="0">
                <a:solidFill>
                  <a:srgbClr val="2D2D2D"/>
                </a:solidFill>
                <a:latin typeface="Calibri"/>
                <a:cs typeface="Calibri"/>
              </a:rPr>
              <a:t> </a:t>
            </a:r>
            <a:r>
              <a:rPr sz="1650" spc="-25" dirty="0">
                <a:solidFill>
                  <a:srgbClr val="343434"/>
                </a:solidFill>
                <a:latin typeface="Calibri"/>
                <a:cs typeface="Calibri"/>
              </a:rPr>
              <a:t>II</a:t>
            </a:r>
            <a:endParaRPr sz="1650">
              <a:latin typeface="Calibri"/>
              <a:cs typeface="Calibri"/>
            </a:endParaRPr>
          </a:p>
        </p:txBody>
      </p:sp>
      <p:sp>
        <p:nvSpPr>
          <p:cNvPr id="11" name="object 11"/>
          <p:cNvSpPr txBox="1"/>
          <p:nvPr/>
        </p:nvSpPr>
        <p:spPr>
          <a:xfrm>
            <a:off x="7328420" y="1558523"/>
            <a:ext cx="2674620" cy="897890"/>
          </a:xfrm>
          <a:prstGeom prst="rect">
            <a:avLst/>
          </a:prstGeom>
        </p:spPr>
        <p:txBody>
          <a:bodyPr vert="horz" wrap="square" lIns="0" tIns="81915" rIns="0" bIns="0" rtlCol="0">
            <a:spAutoFit/>
          </a:bodyPr>
          <a:lstStyle/>
          <a:p>
            <a:pPr marL="12700">
              <a:spcBef>
                <a:spcPts val="645"/>
              </a:spcBef>
            </a:pPr>
            <a:r>
              <a:rPr sz="1650" spc="-140" dirty="0">
                <a:solidFill>
                  <a:srgbClr val="1F1F1F"/>
                </a:solidFill>
                <a:latin typeface="Calibri"/>
                <a:cs typeface="Calibri"/>
              </a:rPr>
              <a:t>hate</a:t>
            </a:r>
            <a:r>
              <a:rPr sz="1650" spc="20" dirty="0">
                <a:solidFill>
                  <a:srgbClr val="1F1F1F"/>
                </a:solidFill>
                <a:latin typeface="Calibri"/>
                <a:cs typeface="Calibri"/>
              </a:rPr>
              <a:t> </a:t>
            </a:r>
            <a:r>
              <a:rPr sz="1650" spc="-50" dirty="0">
                <a:solidFill>
                  <a:srgbClr val="6E6E6E"/>
                </a:solidFill>
                <a:latin typeface="Calibri"/>
                <a:cs typeface="Calibri"/>
              </a:rPr>
              <a:t>*</a:t>
            </a:r>
            <a:endParaRPr sz="1650">
              <a:latin typeface="Calibri"/>
              <a:cs typeface="Calibri"/>
            </a:endParaRPr>
          </a:p>
          <a:p>
            <a:pPr marL="31750">
              <a:lnSpc>
                <a:spcPts val="2290"/>
              </a:lnSpc>
              <a:spcBef>
                <a:spcPts val="650"/>
              </a:spcBef>
            </a:pPr>
            <a:r>
              <a:rPr sz="2000" spc="-50" dirty="0">
                <a:solidFill>
                  <a:srgbClr val="363636"/>
                </a:solidFill>
                <a:latin typeface="Calibri"/>
                <a:cs typeface="Calibri"/>
              </a:rPr>
              <a:t>I</a:t>
            </a:r>
            <a:endParaRPr sz="2000">
              <a:latin typeface="Calibri"/>
              <a:cs typeface="Calibri"/>
            </a:endParaRPr>
          </a:p>
          <a:p>
            <a:pPr marL="350520">
              <a:lnSpc>
                <a:spcPts val="1390"/>
              </a:lnSpc>
            </a:pPr>
            <a:r>
              <a:rPr sz="1250" dirty="0">
                <a:solidFill>
                  <a:srgbClr val="282828"/>
                </a:solidFill>
                <a:latin typeface="Cambria"/>
                <a:cs typeface="Cambria"/>
              </a:rPr>
              <a:t>Raster</a:t>
            </a:r>
            <a:r>
              <a:rPr sz="1250" spc="385" dirty="0">
                <a:solidFill>
                  <a:srgbClr val="282828"/>
                </a:solidFill>
                <a:latin typeface="Cambria"/>
                <a:cs typeface="Cambria"/>
              </a:rPr>
              <a:t> </a:t>
            </a:r>
            <a:r>
              <a:rPr sz="1250" spc="-35" dirty="0">
                <a:solidFill>
                  <a:srgbClr val="383838"/>
                </a:solidFill>
                <a:latin typeface="Cambria"/>
                <a:cs typeface="Cambria"/>
              </a:rPr>
              <a:t>s'idth</a:t>
            </a:r>
            <a:r>
              <a:rPr sz="1250" spc="140" dirty="0">
                <a:solidFill>
                  <a:srgbClr val="383838"/>
                </a:solidFill>
                <a:latin typeface="Cambria"/>
                <a:cs typeface="Cambria"/>
              </a:rPr>
              <a:t> </a:t>
            </a:r>
            <a:r>
              <a:rPr sz="1250" dirty="0">
                <a:solidFill>
                  <a:srgbClr val="3B3B3B"/>
                </a:solidFill>
                <a:latin typeface="Cambria"/>
                <a:cs typeface="Cambria"/>
              </a:rPr>
              <a:t>in</a:t>
            </a:r>
            <a:r>
              <a:rPr sz="1250" spc="45" dirty="0">
                <a:solidFill>
                  <a:srgbClr val="3B3B3B"/>
                </a:solidFill>
                <a:latin typeface="Cambria"/>
                <a:cs typeface="Cambria"/>
              </a:rPr>
              <a:t> </a:t>
            </a:r>
            <a:r>
              <a:rPr sz="1250" dirty="0">
                <a:solidFill>
                  <a:srgbClr val="313131"/>
                </a:solidFill>
                <a:latin typeface="Cambria"/>
                <a:cs typeface="Cambria"/>
              </a:rPr>
              <a:t>pixels</a:t>
            </a:r>
            <a:r>
              <a:rPr sz="1250" spc="-10" dirty="0">
                <a:solidFill>
                  <a:srgbClr val="313131"/>
                </a:solidFill>
                <a:latin typeface="Cambria"/>
                <a:cs typeface="Cambria"/>
              </a:rPr>
              <a:t> </a:t>
            </a:r>
            <a:r>
              <a:rPr sz="1250" spc="95" dirty="0">
                <a:solidFill>
                  <a:srgbClr val="3D3D3D"/>
                </a:solidFill>
                <a:latin typeface="Cambria"/>
                <a:cs typeface="Cambria"/>
              </a:rPr>
              <a:t>(I.SB</a:t>
            </a:r>
            <a:r>
              <a:rPr sz="1250" spc="75" dirty="0">
                <a:solidFill>
                  <a:srgbClr val="3D3D3D"/>
                </a:solidFill>
                <a:latin typeface="Cambria"/>
                <a:cs typeface="Cambria"/>
              </a:rPr>
              <a:t> </a:t>
            </a:r>
            <a:r>
              <a:rPr sz="1250" spc="-10" dirty="0">
                <a:solidFill>
                  <a:srgbClr val="232323"/>
                </a:solidFill>
                <a:latin typeface="Cambria"/>
                <a:cs typeface="Cambria"/>
              </a:rPr>
              <a:t>first)</a:t>
            </a:r>
            <a:endParaRPr sz="1250">
              <a:latin typeface="Cambria"/>
              <a:cs typeface="Cambria"/>
            </a:endParaRPr>
          </a:p>
        </p:txBody>
      </p:sp>
      <p:sp>
        <p:nvSpPr>
          <p:cNvPr id="12" name="object 12"/>
          <p:cNvSpPr txBox="1"/>
          <p:nvPr/>
        </p:nvSpPr>
        <p:spPr>
          <a:xfrm>
            <a:off x="7357835" y="2684364"/>
            <a:ext cx="86995" cy="338455"/>
          </a:xfrm>
          <a:prstGeom prst="rect">
            <a:avLst/>
          </a:prstGeom>
        </p:spPr>
        <p:txBody>
          <a:bodyPr vert="horz" wrap="square" lIns="0" tIns="12700" rIns="0" bIns="0" rtlCol="0">
            <a:spAutoFit/>
          </a:bodyPr>
          <a:lstStyle/>
          <a:p>
            <a:pPr marL="12700">
              <a:spcBef>
                <a:spcPts val="100"/>
              </a:spcBef>
            </a:pPr>
            <a:r>
              <a:rPr sz="2050" spc="-160" dirty="0">
                <a:solidFill>
                  <a:srgbClr val="2F2F2F"/>
                </a:solidFill>
                <a:latin typeface="Calibri"/>
                <a:cs typeface="Calibri"/>
              </a:rPr>
              <a:t>t</a:t>
            </a:r>
            <a:endParaRPr sz="2050">
              <a:latin typeface="Calibri"/>
              <a:cs typeface="Calibri"/>
            </a:endParaRPr>
          </a:p>
        </p:txBody>
      </p:sp>
      <p:sp>
        <p:nvSpPr>
          <p:cNvPr id="13" name="object 13"/>
          <p:cNvSpPr txBox="1"/>
          <p:nvPr/>
        </p:nvSpPr>
        <p:spPr>
          <a:xfrm>
            <a:off x="7336712" y="3017638"/>
            <a:ext cx="2823845" cy="1209040"/>
          </a:xfrm>
          <a:prstGeom prst="rect">
            <a:avLst/>
          </a:prstGeom>
        </p:spPr>
        <p:txBody>
          <a:bodyPr vert="horz" wrap="square" lIns="0" tIns="14604" rIns="0" bIns="0" rtlCol="0">
            <a:spAutoFit/>
          </a:bodyPr>
          <a:lstStyle/>
          <a:p>
            <a:pPr marL="341630">
              <a:spcBef>
                <a:spcPts val="114"/>
              </a:spcBef>
            </a:pPr>
            <a:r>
              <a:rPr sz="1350" dirty="0">
                <a:solidFill>
                  <a:srgbClr val="181818"/>
                </a:solidFill>
                <a:latin typeface="Times New Roman"/>
                <a:cs typeface="Times New Roman"/>
              </a:rPr>
              <a:t>Rasier</a:t>
            </a:r>
            <a:r>
              <a:rPr sz="1350" spc="50" dirty="0">
                <a:solidFill>
                  <a:srgbClr val="181818"/>
                </a:solidFill>
                <a:latin typeface="Times New Roman"/>
                <a:cs typeface="Times New Roman"/>
              </a:rPr>
              <a:t> </a:t>
            </a:r>
            <a:r>
              <a:rPr sz="1350" dirty="0">
                <a:solidFill>
                  <a:srgbClr val="161616"/>
                </a:solidFill>
                <a:latin typeface="Times New Roman"/>
                <a:cs typeface="Times New Roman"/>
              </a:rPr>
              <a:t>heieht</a:t>
            </a:r>
            <a:r>
              <a:rPr sz="1350" spc="75" dirty="0">
                <a:solidFill>
                  <a:srgbClr val="161616"/>
                </a:solidFill>
                <a:latin typeface="Times New Roman"/>
                <a:cs typeface="Times New Roman"/>
              </a:rPr>
              <a:t> </a:t>
            </a:r>
            <a:r>
              <a:rPr sz="1350" dirty="0">
                <a:solidFill>
                  <a:srgbClr val="282828"/>
                </a:solidFill>
                <a:latin typeface="Times New Roman"/>
                <a:cs typeface="Times New Roman"/>
              </a:rPr>
              <a:t>in</a:t>
            </a:r>
            <a:r>
              <a:rPr sz="1350" spc="20" dirty="0">
                <a:solidFill>
                  <a:srgbClr val="282828"/>
                </a:solidFill>
                <a:latin typeface="Times New Roman"/>
                <a:cs typeface="Times New Roman"/>
              </a:rPr>
              <a:t> </a:t>
            </a:r>
            <a:r>
              <a:rPr sz="1350" dirty="0">
                <a:solidFill>
                  <a:srgbClr val="181818"/>
                </a:solidFill>
                <a:latin typeface="Times New Roman"/>
                <a:cs typeface="Times New Roman"/>
              </a:rPr>
              <a:t>pixels</a:t>
            </a:r>
            <a:r>
              <a:rPr sz="1350" spc="-15" dirty="0">
                <a:solidFill>
                  <a:srgbClr val="181818"/>
                </a:solidFill>
                <a:latin typeface="Times New Roman"/>
                <a:cs typeface="Times New Roman"/>
              </a:rPr>
              <a:t> </a:t>
            </a:r>
            <a:r>
              <a:rPr sz="1350" dirty="0">
                <a:solidFill>
                  <a:srgbClr val="131313"/>
                </a:solidFill>
                <a:latin typeface="Times New Roman"/>
                <a:cs typeface="Times New Roman"/>
              </a:rPr>
              <a:t>(LSB</a:t>
            </a:r>
            <a:r>
              <a:rPr sz="1350" spc="65" dirty="0">
                <a:solidFill>
                  <a:srgbClr val="131313"/>
                </a:solidFill>
                <a:latin typeface="Times New Roman"/>
                <a:cs typeface="Times New Roman"/>
              </a:rPr>
              <a:t> </a:t>
            </a:r>
            <a:r>
              <a:rPr sz="1350" spc="-10" dirty="0">
                <a:solidFill>
                  <a:srgbClr val="181818"/>
                </a:solidFill>
                <a:latin typeface="Times New Roman"/>
                <a:cs typeface="Times New Roman"/>
              </a:rPr>
              <a:t>tirst)</a:t>
            </a:r>
            <a:endParaRPr sz="1350">
              <a:latin typeface="Times New Roman"/>
              <a:cs typeface="Times New Roman"/>
            </a:endParaRPr>
          </a:p>
          <a:p>
            <a:pPr>
              <a:spcBef>
                <a:spcPts val="1185"/>
              </a:spcBef>
            </a:pPr>
            <a:endParaRPr sz="1350">
              <a:latin typeface="Times New Roman"/>
              <a:cs typeface="Times New Roman"/>
            </a:endParaRPr>
          </a:p>
          <a:p>
            <a:pPr marL="18415">
              <a:spcBef>
                <a:spcPts val="5"/>
              </a:spcBef>
            </a:pPr>
            <a:r>
              <a:rPr sz="1350" spc="-50" dirty="0">
                <a:solidFill>
                  <a:srgbClr val="626262"/>
                </a:solidFill>
                <a:latin typeface="Times New Roman"/>
                <a:cs typeface="Times New Roman"/>
              </a:rPr>
              <a:t>5</a:t>
            </a:r>
            <a:endParaRPr sz="1350">
              <a:latin typeface="Times New Roman"/>
              <a:cs typeface="Times New Roman"/>
            </a:endParaRPr>
          </a:p>
          <a:p>
            <a:pPr>
              <a:spcBef>
                <a:spcPts val="145"/>
              </a:spcBef>
            </a:pPr>
            <a:endParaRPr sz="1350">
              <a:latin typeface="Times New Roman"/>
              <a:cs typeface="Times New Roman"/>
            </a:endParaRPr>
          </a:p>
          <a:p>
            <a:pPr marL="12700">
              <a:tabLst>
                <a:tab pos="345440" algn="l"/>
              </a:tabLst>
            </a:pPr>
            <a:r>
              <a:rPr sz="1350" spc="-50" dirty="0">
                <a:solidFill>
                  <a:srgbClr val="363636"/>
                </a:solidFill>
                <a:latin typeface="Times New Roman"/>
                <a:cs typeface="Times New Roman"/>
              </a:rPr>
              <a:t>6</a:t>
            </a:r>
            <a:r>
              <a:rPr sz="1350" dirty="0">
                <a:solidFill>
                  <a:srgbClr val="363636"/>
                </a:solidFill>
                <a:latin typeface="Times New Roman"/>
                <a:cs typeface="Times New Roman"/>
              </a:rPr>
              <a:t>	</a:t>
            </a:r>
            <a:r>
              <a:rPr sz="1350" spc="-30" dirty="0">
                <a:solidFill>
                  <a:srgbClr val="1C1C1C"/>
                </a:solidFill>
                <a:latin typeface="Times New Roman"/>
                <a:cs typeface="Times New Roman"/>
              </a:rPr>
              <a:t>BacLqrtiund</a:t>
            </a:r>
            <a:r>
              <a:rPr sz="1350" spc="130" dirty="0">
                <a:solidFill>
                  <a:srgbClr val="1C1C1C"/>
                </a:solidFill>
                <a:latin typeface="Times New Roman"/>
                <a:cs typeface="Times New Roman"/>
              </a:rPr>
              <a:t> </a:t>
            </a:r>
            <a:r>
              <a:rPr sz="1350" dirty="0">
                <a:solidFill>
                  <a:srgbClr val="909090"/>
                </a:solidFill>
                <a:latin typeface="Times New Roman"/>
                <a:cs typeface="Times New Roman"/>
              </a:rPr>
              <a:t>-</a:t>
            </a:r>
            <a:r>
              <a:rPr sz="1350" spc="229" dirty="0">
                <a:solidFill>
                  <a:srgbClr val="909090"/>
                </a:solidFill>
                <a:latin typeface="Times New Roman"/>
                <a:cs typeface="Times New Roman"/>
              </a:rPr>
              <a:t> </a:t>
            </a:r>
            <a:r>
              <a:rPr sz="1350" dirty="0">
                <a:solidFill>
                  <a:srgbClr val="1F1F1F"/>
                </a:solidFill>
                <a:latin typeface="Times New Roman"/>
                <a:cs typeface="Times New Roman"/>
              </a:rPr>
              <a:t>color</a:t>
            </a:r>
            <a:r>
              <a:rPr sz="1350" spc="40" dirty="0">
                <a:solidFill>
                  <a:srgbClr val="1F1F1F"/>
                </a:solidFill>
                <a:latin typeface="Times New Roman"/>
                <a:cs typeface="Times New Roman"/>
              </a:rPr>
              <a:t> </a:t>
            </a:r>
            <a:r>
              <a:rPr sz="1350" dirty="0">
                <a:solidFill>
                  <a:srgbClr val="1A1A1A"/>
                </a:solidFill>
                <a:latin typeface="Times New Roman"/>
                <a:cs typeface="Times New Roman"/>
              </a:rPr>
              <a:t>index</a:t>
            </a:r>
            <a:r>
              <a:rPr sz="1350" spc="65" dirty="0">
                <a:solidFill>
                  <a:srgbClr val="1A1A1A"/>
                </a:solidFill>
                <a:latin typeface="Times New Roman"/>
                <a:cs typeface="Times New Roman"/>
              </a:rPr>
              <a:t> </a:t>
            </a:r>
            <a:r>
              <a:rPr sz="1350" spc="-10" dirty="0">
                <a:solidFill>
                  <a:srgbClr val="111111"/>
                </a:solidFill>
                <a:latin typeface="Times New Roman"/>
                <a:cs typeface="Times New Roman"/>
              </a:rPr>
              <a:t>tit’screen</a:t>
            </a:r>
            <a:endParaRPr sz="1350">
              <a:latin typeface="Times New Roman"/>
              <a:cs typeface="Times New Roman"/>
            </a:endParaRPr>
          </a:p>
        </p:txBody>
      </p:sp>
      <p:sp>
        <p:nvSpPr>
          <p:cNvPr id="14" name="object 14"/>
          <p:cNvSpPr txBox="1"/>
          <p:nvPr/>
        </p:nvSpPr>
        <p:spPr>
          <a:xfrm>
            <a:off x="7348443" y="4382095"/>
            <a:ext cx="100330" cy="222496"/>
          </a:xfrm>
          <a:prstGeom prst="rect">
            <a:avLst/>
          </a:prstGeom>
        </p:spPr>
        <p:txBody>
          <a:bodyPr vert="horz" wrap="square" lIns="0" tIns="14604" rIns="0" bIns="0" rtlCol="0">
            <a:spAutoFit/>
          </a:bodyPr>
          <a:lstStyle/>
          <a:p>
            <a:pPr marL="12700">
              <a:spcBef>
                <a:spcPts val="114"/>
              </a:spcBef>
            </a:pPr>
            <a:r>
              <a:rPr sz="1350" spc="-50" dirty="0">
                <a:solidFill>
                  <a:srgbClr val="313131"/>
                </a:solidFill>
                <a:latin typeface="Times New Roman"/>
                <a:cs typeface="Times New Roman"/>
              </a:rPr>
              <a:t>7</a:t>
            </a:r>
            <a:endParaRPr sz="1350">
              <a:latin typeface="Times New Roman"/>
              <a:cs typeface="Times New Roman"/>
            </a:endParaRPr>
          </a:p>
        </p:txBody>
      </p:sp>
      <p:sp>
        <p:nvSpPr>
          <p:cNvPr id="15" name="object 15"/>
          <p:cNvSpPr txBox="1"/>
          <p:nvPr/>
        </p:nvSpPr>
        <p:spPr>
          <a:xfrm>
            <a:off x="7949753" y="4382095"/>
            <a:ext cx="2241550" cy="431800"/>
          </a:xfrm>
          <a:prstGeom prst="rect">
            <a:avLst/>
          </a:prstGeom>
        </p:spPr>
        <p:txBody>
          <a:bodyPr vert="horz" wrap="square" lIns="0" tIns="14604" rIns="0" bIns="0" rtlCol="0">
            <a:spAutoFit/>
          </a:bodyPr>
          <a:lstStyle/>
          <a:p>
            <a:pPr marL="20320">
              <a:lnSpc>
                <a:spcPts val="1560"/>
              </a:lnSpc>
              <a:spcBef>
                <a:spcPts val="114"/>
              </a:spcBef>
            </a:pPr>
            <a:r>
              <a:rPr sz="1350" spc="-25" dirty="0">
                <a:solidFill>
                  <a:srgbClr val="3D3D3D"/>
                </a:solidFill>
                <a:latin typeface="Times New Roman"/>
                <a:cs typeface="Times New Roman"/>
              </a:rPr>
              <a:t>rite</a:t>
            </a:r>
            <a:r>
              <a:rPr sz="1350" spc="-35" dirty="0">
                <a:solidFill>
                  <a:srgbClr val="3D3D3D"/>
                </a:solidFill>
                <a:latin typeface="Times New Roman"/>
                <a:cs typeface="Times New Roman"/>
              </a:rPr>
              <a:t> </a:t>
            </a:r>
            <a:r>
              <a:rPr sz="1350" spc="-140" dirty="0">
                <a:solidFill>
                  <a:srgbClr val="2F2F2F"/>
                </a:solidFill>
                <a:latin typeface="Times New Roman"/>
                <a:cs typeface="Times New Roman"/>
              </a:rPr>
              <a:t>Alt</a:t>
            </a:r>
            <a:r>
              <a:rPr sz="1350" spc="45" dirty="0">
                <a:solidFill>
                  <a:srgbClr val="2F2F2F"/>
                </a:solidFill>
                <a:latin typeface="Times New Roman"/>
                <a:cs typeface="Times New Roman"/>
              </a:rPr>
              <a:t> </a:t>
            </a:r>
            <a:r>
              <a:rPr sz="1350" dirty="0">
                <a:solidFill>
                  <a:srgbClr val="2F2F2F"/>
                </a:solidFill>
                <a:latin typeface="Times New Roman"/>
                <a:cs typeface="Times New Roman"/>
              </a:rPr>
              <a:t>bal</a:t>
            </a:r>
            <a:r>
              <a:rPr sz="1350" spc="20" dirty="0">
                <a:solidFill>
                  <a:srgbClr val="2F2F2F"/>
                </a:solidFill>
                <a:latin typeface="Times New Roman"/>
                <a:cs typeface="Times New Roman"/>
              </a:rPr>
              <a:t> </a:t>
            </a:r>
            <a:r>
              <a:rPr sz="1350" dirty="0">
                <a:solidFill>
                  <a:srgbClr val="343434"/>
                </a:solidFill>
                <a:latin typeface="Times New Roman"/>
                <a:cs typeface="Times New Roman"/>
              </a:rPr>
              <a:t>color</a:t>
            </a:r>
            <a:r>
              <a:rPr sz="1350" spc="20" dirty="0">
                <a:solidFill>
                  <a:srgbClr val="343434"/>
                </a:solidFill>
                <a:latin typeface="Times New Roman"/>
                <a:cs typeface="Times New Roman"/>
              </a:rPr>
              <a:t> </a:t>
            </a:r>
            <a:r>
              <a:rPr sz="1350" dirty="0">
                <a:solidFill>
                  <a:srgbClr val="2A2A2A"/>
                </a:solidFill>
                <a:latin typeface="Times New Roman"/>
                <a:cs typeface="Times New Roman"/>
              </a:rPr>
              <a:t>map</a:t>
            </a:r>
            <a:r>
              <a:rPr sz="1350" spc="-25" dirty="0">
                <a:solidFill>
                  <a:srgbClr val="2A2A2A"/>
                </a:solidFill>
                <a:latin typeface="Times New Roman"/>
                <a:cs typeface="Times New Roman"/>
              </a:rPr>
              <a:t> </a:t>
            </a:r>
            <a:r>
              <a:rPr sz="1350" dirty="0">
                <a:solidFill>
                  <a:srgbClr val="262626"/>
                </a:solidFill>
                <a:latin typeface="Times New Roman"/>
                <a:cs typeface="Times New Roman"/>
              </a:rPr>
              <a:t>or</a:t>
            </a:r>
            <a:r>
              <a:rPr sz="1350" spc="40" dirty="0">
                <a:solidFill>
                  <a:srgbClr val="262626"/>
                </a:solidFill>
                <a:latin typeface="Times New Roman"/>
                <a:cs typeface="Times New Roman"/>
              </a:rPr>
              <a:t> </a:t>
            </a:r>
            <a:r>
              <a:rPr sz="1350" spc="-125" dirty="0">
                <a:solidFill>
                  <a:srgbClr val="313131"/>
                </a:solidFill>
                <a:latin typeface="Times New Roman"/>
                <a:cs typeface="Times New Roman"/>
              </a:rPr>
              <a:t>i1</a:t>
            </a:r>
            <a:r>
              <a:rPr sz="1350" dirty="0">
                <a:solidFill>
                  <a:srgbClr val="313131"/>
                </a:solidFill>
                <a:latin typeface="Times New Roman"/>
                <a:cs typeface="Times New Roman"/>
              </a:rPr>
              <a:t> </a:t>
            </a:r>
            <a:r>
              <a:rPr sz="1350" spc="-20" dirty="0">
                <a:solidFill>
                  <a:srgbClr val="282828"/>
                </a:solidFill>
                <a:latin typeface="Times New Roman"/>
                <a:cs typeface="Times New Roman"/>
              </a:rPr>
              <a:t>none</a:t>
            </a:r>
            <a:endParaRPr sz="1350">
              <a:latin typeface="Times New Roman"/>
              <a:cs typeface="Times New Roman"/>
            </a:endParaRPr>
          </a:p>
          <a:p>
            <a:pPr marL="12700">
              <a:lnSpc>
                <a:spcPts val="1620"/>
              </a:lnSpc>
            </a:pPr>
            <a:r>
              <a:rPr sz="1400" spc="-20" dirty="0">
                <a:solidFill>
                  <a:srgbClr val="242424"/>
                </a:solidFill>
                <a:latin typeface="Times New Roman"/>
                <a:cs typeface="Times New Roman"/>
              </a:rPr>
              <a:t>specified.</a:t>
            </a:r>
            <a:r>
              <a:rPr sz="1400" spc="30" dirty="0">
                <a:solidFill>
                  <a:srgbClr val="242424"/>
                </a:solidFill>
                <a:latin typeface="Times New Roman"/>
                <a:cs typeface="Times New Roman"/>
              </a:rPr>
              <a:t> </a:t>
            </a:r>
            <a:r>
              <a:rPr sz="1400" spc="-20" dirty="0">
                <a:solidFill>
                  <a:srgbClr val="242424"/>
                </a:solidFill>
                <a:latin typeface="Times New Roman"/>
                <a:cs typeface="Times New Roman"/>
              </a:rPr>
              <a:t>lrt»ii</a:t>
            </a:r>
            <a:r>
              <a:rPr sz="1400" spc="-15" dirty="0">
                <a:solidFill>
                  <a:srgbClr val="242424"/>
                </a:solidFill>
                <a:latin typeface="Times New Roman"/>
                <a:cs typeface="Times New Roman"/>
              </a:rPr>
              <a:t> </a:t>
            </a:r>
            <a:r>
              <a:rPr sz="1400" spc="-40" dirty="0">
                <a:solidFill>
                  <a:srgbClr val="212121"/>
                </a:solidFill>
                <a:latin typeface="Times New Roman"/>
                <a:cs typeface="Times New Roman"/>
              </a:rPr>
              <a:t>the</a:t>
            </a:r>
            <a:r>
              <a:rPr sz="1400" spc="-50" dirty="0">
                <a:solidFill>
                  <a:srgbClr val="212121"/>
                </a:solidFill>
                <a:latin typeface="Times New Roman"/>
                <a:cs typeface="Times New Roman"/>
              </a:rPr>
              <a:t> </a:t>
            </a:r>
            <a:r>
              <a:rPr sz="1400" dirty="0">
                <a:solidFill>
                  <a:srgbClr val="1F1F1F"/>
                </a:solidFill>
                <a:latin typeface="Times New Roman"/>
                <a:cs typeface="Times New Roman"/>
              </a:rPr>
              <a:t>delauli</a:t>
            </a:r>
            <a:r>
              <a:rPr sz="1400" spc="25" dirty="0">
                <a:solidFill>
                  <a:srgbClr val="1F1F1F"/>
                </a:solidFill>
                <a:latin typeface="Times New Roman"/>
                <a:cs typeface="Times New Roman"/>
              </a:rPr>
              <a:t> </a:t>
            </a:r>
            <a:r>
              <a:rPr sz="1400" spc="-80" dirty="0">
                <a:solidFill>
                  <a:srgbClr val="131313"/>
                </a:solidFill>
                <a:latin typeface="Times New Roman"/>
                <a:cs typeface="Times New Roman"/>
              </a:rPr>
              <a:t>imap)</a:t>
            </a:r>
            <a:endParaRPr sz="1400">
              <a:latin typeface="Times New Roman"/>
              <a:cs typeface="Times New Roman"/>
            </a:endParaRPr>
          </a:p>
        </p:txBody>
      </p:sp>
      <p:sp>
        <p:nvSpPr>
          <p:cNvPr id="16" name="object 16"/>
          <p:cNvSpPr txBox="1"/>
          <p:nvPr/>
        </p:nvSpPr>
        <p:spPr>
          <a:xfrm>
            <a:off x="5800319" y="4842868"/>
            <a:ext cx="2195195" cy="605155"/>
          </a:xfrm>
          <a:prstGeom prst="rect">
            <a:avLst/>
          </a:prstGeom>
        </p:spPr>
        <p:txBody>
          <a:bodyPr vert="horz" wrap="square" lIns="0" tIns="14604" rIns="0" bIns="0" rtlCol="0">
            <a:spAutoFit/>
          </a:bodyPr>
          <a:lstStyle/>
          <a:p>
            <a:pPr marL="13335">
              <a:lnSpc>
                <a:spcPts val="1614"/>
              </a:lnSpc>
              <a:spcBef>
                <a:spcPts val="114"/>
              </a:spcBef>
              <a:tabLst>
                <a:tab pos="344805" algn="l"/>
              </a:tabLst>
            </a:pPr>
            <a:r>
              <a:rPr sz="1350" spc="-25" dirty="0">
                <a:solidFill>
                  <a:srgbClr val="111111"/>
                </a:solidFill>
                <a:latin typeface="Cambria"/>
                <a:cs typeface="Cambria"/>
              </a:rPr>
              <a:t>iii</a:t>
            </a:r>
            <a:r>
              <a:rPr sz="1350" dirty="0">
                <a:solidFill>
                  <a:srgbClr val="111111"/>
                </a:solidFill>
                <a:latin typeface="Cambria"/>
                <a:cs typeface="Cambria"/>
              </a:rPr>
              <a:t>	</a:t>
            </a:r>
            <a:r>
              <a:rPr sz="1350" spc="-440" dirty="0">
                <a:solidFill>
                  <a:srgbClr val="2B2B2B"/>
                </a:solidFill>
                <a:latin typeface="Cambria"/>
                <a:cs typeface="Cambria"/>
              </a:rPr>
              <a:t>1</a:t>
            </a:r>
            <a:endParaRPr sz="1350">
              <a:latin typeface="Cambria"/>
              <a:cs typeface="Cambria"/>
            </a:endParaRPr>
          </a:p>
          <a:p>
            <a:pPr marL="12700">
              <a:lnSpc>
                <a:spcPts val="1435"/>
              </a:lnSpc>
              <a:tabLst>
                <a:tab pos="349885" algn="l"/>
              </a:tabLst>
            </a:pPr>
            <a:r>
              <a:rPr sz="1200" spc="-25" dirty="0">
                <a:solidFill>
                  <a:srgbClr val="131313"/>
                </a:solidFill>
                <a:latin typeface="Cambria"/>
                <a:cs typeface="Cambria"/>
              </a:rPr>
              <a:t>cr</a:t>
            </a:r>
            <a:r>
              <a:rPr sz="1200" dirty="0">
                <a:solidFill>
                  <a:srgbClr val="131313"/>
                </a:solidFill>
                <a:latin typeface="Cambria"/>
                <a:cs typeface="Cambria"/>
              </a:rPr>
              <a:t>	</a:t>
            </a:r>
            <a:r>
              <a:rPr sz="1200" spc="-445" dirty="0">
                <a:solidFill>
                  <a:srgbClr val="2D2D2D"/>
                </a:solidFill>
                <a:latin typeface="Cambria"/>
                <a:cs typeface="Cambria"/>
              </a:rPr>
              <a:t>1</a:t>
            </a:r>
            <a:endParaRPr sz="1200">
              <a:latin typeface="Cambria"/>
              <a:cs typeface="Cambria"/>
            </a:endParaRPr>
          </a:p>
          <a:p>
            <a:pPr marL="789305">
              <a:spcBef>
                <a:spcPts val="50"/>
              </a:spcBef>
            </a:pPr>
            <a:r>
              <a:rPr sz="1200" i="1" dirty="0">
                <a:solidFill>
                  <a:srgbClr val="6D6D6D"/>
                </a:solidFill>
                <a:latin typeface="Cambria"/>
                <a:cs typeface="Cambria"/>
              </a:rPr>
              <a:t>li</a:t>
            </a:r>
            <a:r>
              <a:rPr sz="1200" i="1" spc="180" dirty="0">
                <a:solidFill>
                  <a:srgbClr val="6D6D6D"/>
                </a:solidFill>
                <a:latin typeface="Cambria"/>
                <a:cs typeface="Cambria"/>
              </a:rPr>
              <a:t> </a:t>
            </a:r>
            <a:r>
              <a:rPr sz="1200" dirty="0">
                <a:solidFill>
                  <a:srgbClr val="242424"/>
                </a:solidFill>
                <a:latin typeface="Cambria"/>
                <a:cs typeface="Cambria"/>
              </a:rPr>
              <a:t>bits</a:t>
            </a:r>
            <a:r>
              <a:rPr sz="1200" spc="130" dirty="0">
                <a:solidFill>
                  <a:srgbClr val="242424"/>
                </a:solidFill>
                <a:latin typeface="Cambria"/>
                <a:cs typeface="Cambria"/>
              </a:rPr>
              <a:t> </a:t>
            </a:r>
            <a:r>
              <a:rPr sz="1200" dirty="0">
                <a:solidFill>
                  <a:srgbClr val="333333"/>
                </a:solidFill>
                <a:latin typeface="Cambria"/>
                <a:cs typeface="Cambria"/>
              </a:rPr>
              <a:t>pixel</a:t>
            </a:r>
            <a:r>
              <a:rPr sz="1200" spc="170" dirty="0">
                <a:solidFill>
                  <a:srgbClr val="333333"/>
                </a:solidFill>
                <a:latin typeface="Cambria"/>
                <a:cs typeface="Cambria"/>
              </a:rPr>
              <a:t> </a:t>
            </a:r>
            <a:r>
              <a:rPr sz="1200" dirty="0">
                <a:solidFill>
                  <a:srgbClr val="363636"/>
                </a:solidFill>
                <a:latin typeface="Cambria"/>
                <a:cs typeface="Cambria"/>
              </a:rPr>
              <a:t>in</a:t>
            </a:r>
            <a:r>
              <a:rPr sz="1200" spc="150" dirty="0">
                <a:solidFill>
                  <a:srgbClr val="363636"/>
                </a:solidFill>
                <a:latin typeface="Cambria"/>
                <a:cs typeface="Cambria"/>
              </a:rPr>
              <a:t> </a:t>
            </a:r>
            <a:r>
              <a:rPr sz="1200" spc="-10" dirty="0">
                <a:solidFill>
                  <a:srgbClr val="2D2D2D"/>
                </a:solidFill>
                <a:latin typeface="Cambria"/>
                <a:cs typeface="Cambria"/>
              </a:rPr>
              <a:t>iin:ixv</a:t>
            </a:r>
            <a:endParaRPr sz="1200">
              <a:latin typeface="Cambria"/>
              <a:cs typeface="Cambria"/>
            </a:endParaRPr>
          </a:p>
        </p:txBody>
      </p:sp>
      <p:sp>
        <p:nvSpPr>
          <p:cNvPr id="17" name="object 17"/>
          <p:cNvSpPr txBox="1"/>
          <p:nvPr/>
        </p:nvSpPr>
        <p:spPr>
          <a:xfrm>
            <a:off x="5847634" y="5798096"/>
            <a:ext cx="3216910" cy="330835"/>
          </a:xfrm>
          <a:prstGeom prst="rect">
            <a:avLst/>
          </a:prstGeom>
        </p:spPr>
        <p:txBody>
          <a:bodyPr vert="horz" wrap="square" lIns="0" tIns="12700" rIns="0" bIns="0" rtlCol="0">
            <a:spAutoFit/>
          </a:bodyPr>
          <a:lstStyle/>
          <a:p>
            <a:pPr marL="12700">
              <a:spcBef>
                <a:spcPts val="100"/>
              </a:spcBef>
            </a:pPr>
            <a:r>
              <a:rPr sz="2000" spc="-40" dirty="0">
                <a:latin typeface="Calibri"/>
                <a:cs typeface="Calibri"/>
              </a:rPr>
              <a:t>Fig.</a:t>
            </a:r>
            <a:r>
              <a:rPr sz="2000" spc="-114" dirty="0">
                <a:latin typeface="Calibri"/>
                <a:cs typeface="Calibri"/>
              </a:rPr>
              <a:t> </a:t>
            </a:r>
            <a:r>
              <a:rPr sz="2000" spc="-25" dirty="0">
                <a:latin typeface="Calibri"/>
                <a:cs typeface="Calibri"/>
              </a:rPr>
              <a:t>3.</a:t>
            </a:r>
            <a:r>
              <a:rPr sz="2000" spc="-270" dirty="0">
                <a:latin typeface="Calibri"/>
                <a:cs typeface="Calibri"/>
              </a:rPr>
              <a:t> </a:t>
            </a:r>
            <a:r>
              <a:rPr sz="2000" spc="-130" dirty="0">
                <a:latin typeface="Calibri"/>
                <a:cs typeface="Calibri"/>
              </a:rPr>
              <a:t>13: </a:t>
            </a:r>
            <a:r>
              <a:rPr sz="2000" spc="75" dirty="0">
                <a:latin typeface="Calibri"/>
                <a:cs typeface="Calibri"/>
              </a:rPr>
              <a:t>GIF</a:t>
            </a:r>
            <a:r>
              <a:rPr sz="2000" spc="-20" dirty="0">
                <a:latin typeface="Calibri"/>
                <a:cs typeface="Calibri"/>
              </a:rPr>
              <a:t> </a:t>
            </a:r>
            <a:r>
              <a:rPr sz="2000" dirty="0">
                <a:latin typeface="Calibri"/>
                <a:cs typeface="Calibri"/>
              </a:rPr>
              <a:t>screen</a:t>
            </a:r>
            <a:r>
              <a:rPr sz="2000" spc="114" dirty="0">
                <a:latin typeface="Calibri"/>
                <a:cs typeface="Calibri"/>
              </a:rPr>
              <a:t> </a:t>
            </a:r>
            <a:r>
              <a:rPr sz="2000" spc="-10" dirty="0">
                <a:latin typeface="Calibri"/>
                <a:cs typeface="Calibri"/>
              </a:rPr>
              <a:t>descriptor.</a:t>
            </a:r>
            <a:endParaRPr sz="2000">
              <a:latin typeface="Calibri"/>
              <a:cs typeface="Calibri"/>
            </a:endParaRPr>
          </a:p>
        </p:txBody>
      </p:sp>
      <p:sp>
        <p:nvSpPr>
          <p:cNvPr id="18" name="object 18"/>
          <p:cNvSpPr txBox="1"/>
          <p:nvPr/>
        </p:nvSpPr>
        <p:spPr>
          <a:xfrm>
            <a:off x="10261149" y="6498530"/>
            <a:ext cx="206375" cy="237886"/>
          </a:xfrm>
          <a:prstGeom prst="rect">
            <a:avLst/>
          </a:prstGeom>
        </p:spPr>
        <p:txBody>
          <a:bodyPr vert="horz" wrap="square" lIns="0" tIns="14605" rIns="0" bIns="0" rtlCol="0">
            <a:spAutoFit/>
          </a:bodyPr>
          <a:lstStyle/>
          <a:p>
            <a:pPr marL="12700">
              <a:spcBef>
                <a:spcPts val="115"/>
              </a:spcBef>
            </a:pPr>
            <a:r>
              <a:rPr sz="1450" spc="-145" dirty="0">
                <a:solidFill>
                  <a:srgbClr val="797979"/>
                </a:solidFill>
                <a:latin typeface="Courier New"/>
                <a:cs typeface="Courier New"/>
              </a:rPr>
              <a:t>22</a:t>
            </a:r>
            <a:endParaRPr sz="1450">
              <a:latin typeface="Courier New"/>
              <a:cs typeface="Courier New"/>
            </a:endParaRPr>
          </a:p>
        </p:txBody>
      </p:sp>
      <p:sp>
        <p:nvSpPr>
          <p:cNvPr id="20" name="Footer Placeholder 19">
            <a:extLst>
              <a:ext uri="{FF2B5EF4-FFF2-40B4-BE49-F238E27FC236}">
                <a16:creationId xmlns:a16="http://schemas.microsoft.com/office/drawing/2014/main" id="{F8F7F2DE-89D6-4518-AF4E-39AC23F6A0C1}"/>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269860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1010840" cy="6858000"/>
          </a:xfrm>
          <a:prstGeom prst="rect">
            <a:avLst/>
          </a:prstGeom>
        </p:spPr>
      </p:pic>
      <p:sp>
        <p:nvSpPr>
          <p:cNvPr id="3" name="object 3"/>
          <p:cNvSpPr txBox="1">
            <a:spLocks noGrp="1"/>
          </p:cNvSpPr>
          <p:nvPr>
            <p:ph type="title"/>
          </p:nvPr>
        </p:nvSpPr>
        <p:spPr>
          <a:xfrm>
            <a:off x="2638628" y="566985"/>
            <a:ext cx="7178675" cy="931544"/>
          </a:xfrm>
          <a:prstGeom prst="rect">
            <a:avLst/>
          </a:prstGeom>
        </p:spPr>
        <p:txBody>
          <a:bodyPr vert="horz" wrap="square" lIns="0" tIns="6350" rIns="0" bIns="0" rtlCol="0" anchor="ctr">
            <a:spAutoFit/>
          </a:bodyPr>
          <a:lstStyle/>
          <a:p>
            <a:pPr marL="25400" marR="17780" indent="1905">
              <a:lnSpc>
                <a:spcPct val="102299"/>
              </a:lnSpc>
              <a:spcBef>
                <a:spcPts val="50"/>
              </a:spcBef>
            </a:pPr>
            <a:r>
              <a:rPr sz="1900" spc="240" dirty="0">
                <a:solidFill>
                  <a:srgbClr val="000000"/>
                </a:solidFill>
                <a:latin typeface="Calibri"/>
                <a:cs typeface="Calibri"/>
              </a:rPr>
              <a:t>Color</a:t>
            </a:r>
            <a:r>
              <a:rPr sz="1900" spc="130" dirty="0">
                <a:solidFill>
                  <a:srgbClr val="000000"/>
                </a:solidFill>
                <a:latin typeface="Calibri"/>
                <a:cs typeface="Calibri"/>
              </a:rPr>
              <a:t> </a:t>
            </a:r>
            <a:r>
              <a:rPr sz="1900" spc="295" dirty="0">
                <a:solidFill>
                  <a:srgbClr val="000000"/>
                </a:solidFill>
                <a:latin typeface="Calibri"/>
                <a:cs typeface="Calibri"/>
              </a:rPr>
              <a:t>Hap</a:t>
            </a:r>
            <a:r>
              <a:rPr sz="1900" spc="100" dirty="0">
                <a:solidFill>
                  <a:srgbClr val="000000"/>
                </a:solidFill>
                <a:latin typeface="Calibri"/>
                <a:cs typeface="Calibri"/>
              </a:rPr>
              <a:t> </a:t>
            </a:r>
            <a:r>
              <a:rPr sz="1900" dirty="0">
                <a:solidFill>
                  <a:srgbClr val="000000"/>
                </a:solidFill>
                <a:latin typeface="Calibri"/>
                <a:cs typeface="Calibri"/>
              </a:rPr>
              <a:t>is</a:t>
            </a:r>
            <a:r>
              <a:rPr sz="1900" spc="165" dirty="0">
                <a:solidFill>
                  <a:srgbClr val="000000"/>
                </a:solidFill>
                <a:latin typeface="Calibri"/>
                <a:cs typeface="Calibri"/>
              </a:rPr>
              <a:t> </a:t>
            </a:r>
            <a:r>
              <a:rPr sz="1900" dirty="0">
                <a:solidFill>
                  <a:srgbClr val="000000"/>
                </a:solidFill>
                <a:latin typeface="Calibri"/>
                <a:cs typeface="Calibri"/>
              </a:rPr>
              <a:t>set</a:t>
            </a:r>
            <a:r>
              <a:rPr sz="1900" spc="125" dirty="0">
                <a:solidFill>
                  <a:srgbClr val="000000"/>
                </a:solidFill>
                <a:latin typeface="Calibri"/>
                <a:cs typeface="Calibri"/>
              </a:rPr>
              <a:t> </a:t>
            </a:r>
            <a:r>
              <a:rPr sz="1900" dirty="0">
                <a:solidFill>
                  <a:srgbClr val="000000"/>
                </a:solidFill>
                <a:latin typeface="Calibri"/>
                <a:cs typeface="Calibri"/>
              </a:rPr>
              <a:t>up</a:t>
            </a:r>
            <a:r>
              <a:rPr sz="1900" spc="120" dirty="0">
                <a:solidFill>
                  <a:srgbClr val="000000"/>
                </a:solidFill>
                <a:latin typeface="Calibri"/>
                <a:cs typeface="Calibri"/>
              </a:rPr>
              <a:t> </a:t>
            </a:r>
            <a:r>
              <a:rPr sz="1900" dirty="0">
                <a:solidFill>
                  <a:srgbClr val="000000"/>
                </a:solidFill>
                <a:latin typeface="Calibri"/>
                <a:cs typeface="Calibri"/>
              </a:rPr>
              <a:t>in</a:t>
            </a:r>
            <a:r>
              <a:rPr sz="1900" spc="90" dirty="0">
                <a:solidFill>
                  <a:srgbClr val="000000"/>
                </a:solidFill>
                <a:latin typeface="Calibri"/>
                <a:cs typeface="Calibri"/>
              </a:rPr>
              <a:t> </a:t>
            </a:r>
            <a:r>
              <a:rPr sz="1900" dirty="0">
                <a:solidFill>
                  <a:srgbClr val="000000"/>
                </a:solidFill>
                <a:latin typeface="Calibri"/>
                <a:cs typeface="Calibri"/>
              </a:rPr>
              <a:t>a</a:t>
            </a:r>
            <a:r>
              <a:rPr sz="1900" spc="105" dirty="0">
                <a:solidFill>
                  <a:srgbClr val="000000"/>
                </a:solidFill>
                <a:latin typeface="Calibri"/>
                <a:cs typeface="Calibri"/>
              </a:rPr>
              <a:t> </a:t>
            </a:r>
            <a:r>
              <a:rPr sz="1900" dirty="0">
                <a:solidFill>
                  <a:srgbClr val="000000"/>
                </a:solidFill>
                <a:latin typeface="Calibri"/>
                <a:cs typeface="Calibri"/>
              </a:rPr>
              <a:t>very</a:t>
            </a:r>
            <a:r>
              <a:rPr sz="1900" spc="155" dirty="0">
                <a:solidFill>
                  <a:srgbClr val="000000"/>
                </a:solidFill>
                <a:latin typeface="Calibri"/>
                <a:cs typeface="Calibri"/>
              </a:rPr>
              <a:t> </a:t>
            </a:r>
            <a:r>
              <a:rPr sz="1900" dirty="0">
                <a:solidFill>
                  <a:srgbClr val="000000"/>
                </a:solidFill>
                <a:latin typeface="Calibri"/>
                <a:cs typeface="Calibri"/>
              </a:rPr>
              <a:t>simple</a:t>
            </a:r>
            <a:r>
              <a:rPr sz="1900" spc="180" dirty="0">
                <a:solidFill>
                  <a:srgbClr val="000000"/>
                </a:solidFill>
                <a:latin typeface="Calibri"/>
                <a:cs typeface="Calibri"/>
              </a:rPr>
              <a:t> </a:t>
            </a:r>
            <a:r>
              <a:rPr sz="1900" dirty="0">
                <a:solidFill>
                  <a:srgbClr val="000000"/>
                </a:solidFill>
                <a:latin typeface="Calibri"/>
                <a:cs typeface="Calibri"/>
              </a:rPr>
              <a:t>fashion</a:t>
            </a:r>
            <a:r>
              <a:rPr sz="1900" spc="140" dirty="0">
                <a:solidFill>
                  <a:srgbClr val="000000"/>
                </a:solidFill>
                <a:latin typeface="Calibri"/>
                <a:cs typeface="Calibri"/>
              </a:rPr>
              <a:t> </a:t>
            </a:r>
            <a:r>
              <a:rPr sz="1900" dirty="0">
                <a:solidFill>
                  <a:srgbClr val="000000"/>
                </a:solidFill>
                <a:latin typeface="Calibri"/>
                <a:cs typeface="Calibri"/>
              </a:rPr>
              <a:t>as</a:t>
            </a:r>
            <a:r>
              <a:rPr sz="1900" spc="125" dirty="0">
                <a:solidFill>
                  <a:srgbClr val="000000"/>
                </a:solidFill>
                <a:latin typeface="Calibri"/>
                <a:cs typeface="Calibri"/>
              </a:rPr>
              <a:t> </a:t>
            </a:r>
            <a:r>
              <a:rPr sz="1900" dirty="0">
                <a:solidFill>
                  <a:srgbClr val="000000"/>
                </a:solidFill>
                <a:latin typeface="Calibri"/>
                <a:cs typeface="Calibri"/>
              </a:rPr>
              <a:t>in</a:t>
            </a:r>
            <a:r>
              <a:rPr sz="1900" spc="60" dirty="0">
                <a:solidFill>
                  <a:srgbClr val="000000"/>
                </a:solidFill>
                <a:latin typeface="Calibri"/>
                <a:cs typeface="Calibri"/>
              </a:rPr>
              <a:t> </a:t>
            </a:r>
            <a:r>
              <a:rPr sz="1900" dirty="0">
                <a:solidFill>
                  <a:srgbClr val="000000"/>
                </a:solidFill>
                <a:latin typeface="Calibri"/>
                <a:cs typeface="Calibri"/>
              </a:rPr>
              <a:t>Fig.</a:t>
            </a:r>
            <a:r>
              <a:rPr sz="1900" spc="-85" dirty="0">
                <a:solidFill>
                  <a:srgbClr val="000000"/>
                </a:solidFill>
                <a:latin typeface="Calibri"/>
                <a:cs typeface="Calibri"/>
              </a:rPr>
              <a:t> </a:t>
            </a:r>
            <a:r>
              <a:rPr sz="1900" spc="-10" dirty="0">
                <a:solidFill>
                  <a:srgbClr val="000000"/>
                </a:solidFill>
                <a:latin typeface="Calibri"/>
                <a:cs typeface="Calibri"/>
              </a:rPr>
              <a:t>3.</a:t>
            </a:r>
            <a:r>
              <a:rPr sz="1900" spc="-190" dirty="0">
                <a:solidFill>
                  <a:srgbClr val="000000"/>
                </a:solidFill>
                <a:latin typeface="Calibri"/>
                <a:cs typeface="Calibri"/>
              </a:rPr>
              <a:t> </a:t>
            </a:r>
            <a:r>
              <a:rPr sz="1900" spc="-85" dirty="0">
                <a:solidFill>
                  <a:srgbClr val="000000"/>
                </a:solidFill>
                <a:latin typeface="Calibri"/>
                <a:cs typeface="Calibri"/>
              </a:rPr>
              <a:t>14.</a:t>
            </a:r>
            <a:r>
              <a:rPr sz="1900" spc="-105" dirty="0">
                <a:solidFill>
                  <a:srgbClr val="000000"/>
                </a:solidFill>
                <a:latin typeface="Calibri"/>
                <a:cs typeface="Calibri"/>
              </a:rPr>
              <a:t> </a:t>
            </a:r>
            <a:r>
              <a:rPr sz="1900" spc="-10" dirty="0">
                <a:solidFill>
                  <a:srgbClr val="000000"/>
                </a:solidFill>
                <a:latin typeface="Calibri"/>
                <a:cs typeface="Calibri"/>
              </a:rPr>
              <a:t>However, </a:t>
            </a:r>
            <a:r>
              <a:rPr sz="2000" dirty="0">
                <a:solidFill>
                  <a:srgbClr val="000000"/>
                </a:solidFill>
                <a:latin typeface="Calibri"/>
                <a:cs typeface="Calibri"/>
              </a:rPr>
              <a:t>the</a:t>
            </a:r>
            <a:r>
              <a:rPr sz="2000" spc="-65" dirty="0">
                <a:solidFill>
                  <a:srgbClr val="000000"/>
                </a:solidFill>
                <a:latin typeface="Calibri"/>
                <a:cs typeface="Calibri"/>
              </a:rPr>
              <a:t> </a:t>
            </a:r>
            <a:r>
              <a:rPr sz="2000" spc="-35" dirty="0">
                <a:solidFill>
                  <a:srgbClr val="000000"/>
                </a:solidFill>
                <a:latin typeface="Calibri"/>
                <a:cs typeface="Calibri"/>
              </a:rPr>
              <a:t>actual</a:t>
            </a:r>
            <a:r>
              <a:rPr sz="2000" dirty="0">
                <a:solidFill>
                  <a:srgbClr val="000000"/>
                </a:solidFill>
                <a:latin typeface="Calibri"/>
                <a:cs typeface="Calibri"/>
              </a:rPr>
              <a:t> </a:t>
            </a:r>
            <a:r>
              <a:rPr sz="2000" spc="-30" dirty="0">
                <a:solidFill>
                  <a:srgbClr val="000000"/>
                </a:solidFill>
                <a:latin typeface="Calibri"/>
                <a:cs typeface="Calibri"/>
              </a:rPr>
              <a:t>length</a:t>
            </a:r>
            <a:r>
              <a:rPr sz="2000" spc="-25" dirty="0">
                <a:solidFill>
                  <a:srgbClr val="000000"/>
                </a:solidFill>
                <a:latin typeface="Calibri"/>
                <a:cs typeface="Calibri"/>
              </a:rPr>
              <a:t> </a:t>
            </a:r>
            <a:r>
              <a:rPr sz="2000" dirty="0">
                <a:solidFill>
                  <a:srgbClr val="000000"/>
                </a:solidFill>
                <a:latin typeface="Calibri"/>
                <a:cs typeface="Calibri"/>
              </a:rPr>
              <a:t>of</a:t>
            </a:r>
            <a:r>
              <a:rPr sz="2000" spc="-65" dirty="0">
                <a:solidFill>
                  <a:srgbClr val="000000"/>
                </a:solidFill>
                <a:latin typeface="Calibri"/>
                <a:cs typeface="Calibri"/>
              </a:rPr>
              <a:t> </a:t>
            </a:r>
            <a:r>
              <a:rPr sz="2000" dirty="0">
                <a:solidFill>
                  <a:srgbClr val="000000"/>
                </a:solidFill>
                <a:latin typeface="Calibri"/>
                <a:cs typeface="Calibri"/>
              </a:rPr>
              <a:t>the</a:t>
            </a:r>
            <a:r>
              <a:rPr sz="2000" spc="-25" dirty="0">
                <a:solidFill>
                  <a:srgbClr val="000000"/>
                </a:solidFill>
                <a:latin typeface="Calibri"/>
                <a:cs typeface="Calibri"/>
              </a:rPr>
              <a:t> </a:t>
            </a:r>
            <a:r>
              <a:rPr sz="2000" spc="-30" dirty="0">
                <a:solidFill>
                  <a:srgbClr val="000000"/>
                </a:solidFill>
                <a:latin typeface="Calibri"/>
                <a:cs typeface="Calibri"/>
              </a:rPr>
              <a:t>table</a:t>
            </a:r>
            <a:r>
              <a:rPr sz="2000" spc="-25" dirty="0">
                <a:solidFill>
                  <a:srgbClr val="000000"/>
                </a:solidFill>
                <a:latin typeface="Calibri"/>
                <a:cs typeface="Calibri"/>
              </a:rPr>
              <a:t> </a:t>
            </a:r>
            <a:r>
              <a:rPr sz="2000" spc="-30" dirty="0">
                <a:solidFill>
                  <a:srgbClr val="000000"/>
                </a:solidFill>
                <a:latin typeface="Calibri"/>
                <a:cs typeface="Calibri"/>
              </a:rPr>
              <a:t>equals</a:t>
            </a:r>
            <a:r>
              <a:rPr sz="2000" spc="35" dirty="0">
                <a:solidFill>
                  <a:srgbClr val="000000"/>
                </a:solidFill>
                <a:latin typeface="Calibri"/>
                <a:cs typeface="Calibri"/>
              </a:rPr>
              <a:t> </a:t>
            </a:r>
            <a:r>
              <a:rPr sz="2000" spc="-85" dirty="0">
                <a:solidFill>
                  <a:srgbClr val="000000"/>
                </a:solidFill>
                <a:latin typeface="Calibri"/>
                <a:cs typeface="Calibri"/>
              </a:rPr>
              <a:t>2*’*</a:t>
            </a:r>
            <a:r>
              <a:rPr sz="1725" spc="-127" baseline="28985" dirty="0">
                <a:solidFill>
                  <a:srgbClr val="000000"/>
                </a:solidFill>
                <a:latin typeface="Calibri"/>
                <a:cs typeface="Calibri"/>
              </a:rPr>
              <a:t>e</a:t>
            </a:r>
            <a:r>
              <a:rPr sz="2000" spc="-85" dirty="0">
                <a:solidFill>
                  <a:srgbClr val="000000"/>
                </a:solidFill>
                <a:latin typeface="Calibri"/>
                <a:cs typeface="Calibri"/>
              </a:rPr>
              <a:t>*”!)as</a:t>
            </a:r>
            <a:r>
              <a:rPr sz="2000" spc="-25" dirty="0">
                <a:solidFill>
                  <a:srgbClr val="000000"/>
                </a:solidFill>
                <a:latin typeface="Calibri"/>
                <a:cs typeface="Calibri"/>
              </a:rPr>
              <a:t> </a:t>
            </a:r>
            <a:r>
              <a:rPr sz="2000" spc="-20" dirty="0">
                <a:solidFill>
                  <a:srgbClr val="000000"/>
                </a:solidFill>
                <a:latin typeface="Calibri"/>
                <a:cs typeface="Calibri"/>
              </a:rPr>
              <a:t>given</a:t>
            </a:r>
            <a:r>
              <a:rPr sz="2000" spc="-35" dirty="0">
                <a:solidFill>
                  <a:srgbClr val="000000"/>
                </a:solidFill>
                <a:latin typeface="Calibri"/>
                <a:cs typeface="Calibri"/>
              </a:rPr>
              <a:t> </a:t>
            </a:r>
            <a:r>
              <a:rPr sz="2000" dirty="0">
                <a:solidFill>
                  <a:srgbClr val="000000"/>
                </a:solidFill>
                <a:latin typeface="Calibri"/>
                <a:cs typeface="Calibri"/>
              </a:rPr>
              <a:t>in</a:t>
            </a:r>
            <a:r>
              <a:rPr sz="2000" spc="-60" dirty="0">
                <a:solidFill>
                  <a:srgbClr val="000000"/>
                </a:solidFill>
                <a:latin typeface="Calibri"/>
                <a:cs typeface="Calibri"/>
              </a:rPr>
              <a:t> </a:t>
            </a:r>
            <a:r>
              <a:rPr sz="2000" dirty="0">
                <a:solidFill>
                  <a:srgbClr val="000000"/>
                </a:solidFill>
                <a:latin typeface="Calibri"/>
                <a:cs typeface="Calibri"/>
              </a:rPr>
              <a:t>the</a:t>
            </a:r>
            <a:r>
              <a:rPr sz="2000" spc="-40" dirty="0">
                <a:solidFill>
                  <a:srgbClr val="000000"/>
                </a:solidFill>
                <a:latin typeface="Calibri"/>
                <a:cs typeface="Calibri"/>
              </a:rPr>
              <a:t> </a:t>
            </a:r>
            <a:r>
              <a:rPr sz="2000" spc="-10" dirty="0">
                <a:solidFill>
                  <a:srgbClr val="000000"/>
                </a:solidFill>
                <a:latin typeface="Calibri"/>
                <a:cs typeface="Calibri"/>
              </a:rPr>
              <a:t>Screen </a:t>
            </a:r>
            <a:r>
              <a:rPr sz="1950" spc="-10" dirty="0">
                <a:solidFill>
                  <a:srgbClr val="000000"/>
                </a:solidFill>
                <a:latin typeface="Calibri"/>
                <a:cs typeface="Calibri"/>
              </a:rPr>
              <a:t>Descriptor.</a:t>
            </a:r>
            <a:endParaRPr sz="1950">
              <a:latin typeface="Calibri"/>
              <a:cs typeface="Calibri"/>
            </a:endParaRPr>
          </a:p>
        </p:txBody>
      </p:sp>
      <p:graphicFrame>
        <p:nvGraphicFramePr>
          <p:cNvPr id="4" name="object 4"/>
          <p:cNvGraphicFramePr>
            <a:graphicFrameLocks noGrp="1"/>
          </p:cNvGraphicFramePr>
          <p:nvPr/>
        </p:nvGraphicFramePr>
        <p:xfrm>
          <a:off x="3559968" y="2269628"/>
          <a:ext cx="1458595" cy="3174999"/>
        </p:xfrm>
        <a:graphic>
          <a:graphicData uri="http://schemas.openxmlformats.org/drawingml/2006/table">
            <a:tbl>
              <a:tblPr firstRow="1" bandRow="1">
                <a:tableStyleId>{2D5ABB26-0587-4C30-8999-92F81FD0307C}</a:tableStyleId>
              </a:tblPr>
              <a:tblGrid>
                <a:gridCol w="1458595">
                  <a:extLst>
                    <a:ext uri="{9D8B030D-6E8A-4147-A177-3AD203B41FA5}">
                      <a16:colId xmlns:a16="http://schemas.microsoft.com/office/drawing/2014/main" val="20000"/>
                    </a:ext>
                  </a:extLst>
                </a:gridCol>
              </a:tblGrid>
              <a:tr h="394335">
                <a:tc>
                  <a:txBody>
                    <a:bodyPr/>
                    <a:lstStyle/>
                    <a:p>
                      <a:pPr marL="10795" algn="ctr">
                        <a:lnSpc>
                          <a:spcPct val="100000"/>
                        </a:lnSpc>
                        <a:spcBef>
                          <a:spcPts val="390"/>
                        </a:spcBef>
                      </a:pPr>
                      <a:r>
                        <a:rPr sz="1750" spc="-20" dirty="0">
                          <a:latin typeface="Cambria"/>
                          <a:cs typeface="Cambria"/>
                        </a:rPr>
                        <a:t>Red</a:t>
                      </a:r>
                      <a:r>
                        <a:rPr sz="1750" spc="-75" dirty="0">
                          <a:latin typeface="Cambria"/>
                          <a:cs typeface="Cambria"/>
                        </a:rPr>
                        <a:t> </a:t>
                      </a:r>
                      <a:r>
                        <a:rPr sz="1750" spc="-10" dirty="0">
                          <a:latin typeface="Cambria"/>
                          <a:cs typeface="Cambria"/>
                        </a:rPr>
                        <a:t>intensity</a:t>
                      </a:r>
                      <a:endParaRPr sz="1750">
                        <a:latin typeface="Cambria"/>
                        <a:cs typeface="Cambria"/>
                      </a:endParaRPr>
                    </a:p>
                  </a:txBody>
                  <a:tcPr marL="0" marR="0" marT="49530" marB="0">
                    <a:lnL w="3175">
                      <a:solidFill>
                        <a:srgbClr val="1F1F1F"/>
                      </a:solidFill>
                      <a:prstDash val="solid"/>
                    </a:lnL>
                    <a:lnR w="3175">
                      <a:solidFill>
                        <a:srgbClr val="1F1F1F"/>
                      </a:solidFill>
                      <a:prstDash val="solid"/>
                    </a:lnR>
                    <a:lnT w="3175">
                      <a:solidFill>
                        <a:srgbClr val="1F1F1F"/>
                      </a:solidFill>
                      <a:prstDash val="solid"/>
                    </a:lnT>
                    <a:lnB w="3175">
                      <a:solidFill>
                        <a:srgbClr val="1F1F1F"/>
                      </a:solidFill>
                      <a:prstDash val="solid"/>
                    </a:lnB>
                  </a:tcPr>
                </a:tc>
                <a:extLst>
                  <a:ext uri="{0D108BD9-81ED-4DB2-BD59-A6C34878D82A}">
                    <a16:rowId xmlns:a16="http://schemas.microsoft.com/office/drawing/2014/main" val="10000"/>
                  </a:ext>
                </a:extLst>
              </a:tr>
              <a:tr h="444500">
                <a:tc>
                  <a:txBody>
                    <a:bodyPr/>
                    <a:lstStyle/>
                    <a:p>
                      <a:pPr marL="7620" algn="ctr">
                        <a:lnSpc>
                          <a:spcPct val="100000"/>
                        </a:lnSpc>
                        <a:spcBef>
                          <a:spcPts val="715"/>
                        </a:spcBef>
                      </a:pPr>
                      <a:r>
                        <a:rPr sz="1750" spc="-35" dirty="0">
                          <a:latin typeface="Cambria"/>
                          <a:cs typeface="Cambria"/>
                        </a:rPr>
                        <a:t>Green</a:t>
                      </a:r>
                      <a:r>
                        <a:rPr sz="1750" spc="-55" dirty="0">
                          <a:latin typeface="Cambria"/>
                          <a:cs typeface="Cambria"/>
                        </a:rPr>
                        <a:t> </a:t>
                      </a:r>
                      <a:r>
                        <a:rPr sz="1750" spc="-10" dirty="0">
                          <a:latin typeface="Cambria"/>
                          <a:cs typeface="Cambria"/>
                        </a:rPr>
                        <a:t>intensity</a:t>
                      </a:r>
                      <a:endParaRPr sz="1750">
                        <a:latin typeface="Cambria"/>
                        <a:cs typeface="Cambria"/>
                      </a:endParaRPr>
                    </a:p>
                  </a:txBody>
                  <a:tcPr marL="0" marR="0" marT="90805" marB="0">
                    <a:lnL w="3175">
                      <a:solidFill>
                        <a:srgbClr val="1F1F1F"/>
                      </a:solidFill>
                      <a:prstDash val="solid"/>
                    </a:lnL>
                    <a:lnR w="3175">
                      <a:solidFill>
                        <a:srgbClr val="1F1F1F"/>
                      </a:solidFill>
                      <a:prstDash val="solid"/>
                    </a:lnR>
                    <a:lnT w="3175">
                      <a:solidFill>
                        <a:srgbClr val="1F1F1F"/>
                      </a:solidFill>
                      <a:prstDash val="solid"/>
                    </a:lnT>
                    <a:lnB w="3175">
                      <a:solidFill>
                        <a:srgbClr val="1F1F1F"/>
                      </a:solidFill>
                      <a:prstDash val="solid"/>
                    </a:lnB>
                  </a:tcPr>
                </a:tc>
                <a:extLst>
                  <a:ext uri="{0D108BD9-81ED-4DB2-BD59-A6C34878D82A}">
                    <a16:rowId xmlns:a16="http://schemas.microsoft.com/office/drawing/2014/main" val="10001"/>
                  </a:ext>
                </a:extLst>
              </a:tr>
              <a:tr h="441959">
                <a:tc>
                  <a:txBody>
                    <a:bodyPr/>
                    <a:lstStyle/>
                    <a:p>
                      <a:pPr marL="7620" algn="ctr">
                        <a:lnSpc>
                          <a:spcPct val="100000"/>
                        </a:lnSpc>
                        <a:spcBef>
                          <a:spcPts val="720"/>
                        </a:spcBef>
                      </a:pPr>
                      <a:r>
                        <a:rPr sz="1700" dirty="0">
                          <a:latin typeface="Cambria"/>
                          <a:cs typeface="Cambria"/>
                        </a:rPr>
                        <a:t>Blue</a:t>
                      </a:r>
                      <a:r>
                        <a:rPr sz="1700" spc="70" dirty="0">
                          <a:latin typeface="Cambria"/>
                          <a:cs typeface="Cambria"/>
                        </a:rPr>
                        <a:t> </a:t>
                      </a:r>
                      <a:r>
                        <a:rPr sz="1700" spc="-10" dirty="0">
                          <a:latin typeface="Cambria"/>
                          <a:cs typeface="Cambria"/>
                        </a:rPr>
                        <a:t>intensity</a:t>
                      </a:r>
                      <a:endParaRPr sz="1700">
                        <a:latin typeface="Cambria"/>
                        <a:cs typeface="Cambria"/>
                      </a:endParaRPr>
                    </a:p>
                  </a:txBody>
                  <a:tcPr marL="0" marR="0" marT="91440" marB="0">
                    <a:lnL w="3175">
                      <a:solidFill>
                        <a:srgbClr val="1F1F1F"/>
                      </a:solidFill>
                      <a:prstDash val="solid"/>
                    </a:lnL>
                    <a:lnR w="3175">
                      <a:solidFill>
                        <a:srgbClr val="1F1F1F"/>
                      </a:solidFill>
                      <a:prstDash val="solid"/>
                    </a:lnR>
                    <a:lnT w="3175">
                      <a:solidFill>
                        <a:srgbClr val="1F1F1F"/>
                      </a:solidFill>
                      <a:prstDash val="solid"/>
                    </a:lnT>
                    <a:lnB w="3175">
                      <a:solidFill>
                        <a:srgbClr val="1F1F1F"/>
                      </a:solidFill>
                      <a:prstDash val="solid"/>
                    </a:lnB>
                  </a:tcPr>
                </a:tc>
                <a:extLst>
                  <a:ext uri="{0D108BD9-81ED-4DB2-BD59-A6C34878D82A}">
                    <a16:rowId xmlns:a16="http://schemas.microsoft.com/office/drawing/2014/main" val="10002"/>
                  </a:ext>
                </a:extLst>
              </a:tr>
              <a:tr h="437515">
                <a:tc>
                  <a:txBody>
                    <a:bodyPr/>
                    <a:lstStyle/>
                    <a:p>
                      <a:pPr marL="4445" algn="ctr">
                        <a:lnSpc>
                          <a:spcPct val="100000"/>
                        </a:lnSpc>
                        <a:spcBef>
                          <a:spcPts val="600"/>
                        </a:spcBef>
                      </a:pPr>
                      <a:r>
                        <a:rPr sz="1800" spc="-40" dirty="0">
                          <a:latin typeface="Cambria"/>
                          <a:cs typeface="Cambria"/>
                        </a:rPr>
                        <a:t>Red</a:t>
                      </a:r>
                      <a:r>
                        <a:rPr sz="1800" spc="-50" dirty="0">
                          <a:latin typeface="Cambria"/>
                          <a:cs typeface="Cambria"/>
                        </a:rPr>
                        <a:t> </a:t>
                      </a:r>
                      <a:r>
                        <a:rPr sz="1800" spc="-25" dirty="0">
                          <a:latin typeface="Cambria"/>
                          <a:cs typeface="Cambria"/>
                        </a:rPr>
                        <a:t>intensity</a:t>
                      </a:r>
                      <a:endParaRPr sz="1800">
                        <a:latin typeface="Cambria"/>
                        <a:cs typeface="Cambria"/>
                      </a:endParaRPr>
                    </a:p>
                  </a:txBody>
                  <a:tcPr marL="0" marR="0" marT="76200" marB="0">
                    <a:lnL w="3175">
                      <a:solidFill>
                        <a:srgbClr val="1F1F1F"/>
                      </a:solidFill>
                      <a:prstDash val="solid"/>
                    </a:lnL>
                    <a:lnR w="3175">
                      <a:solidFill>
                        <a:srgbClr val="1F1F1F"/>
                      </a:solidFill>
                      <a:prstDash val="solid"/>
                    </a:lnR>
                    <a:lnT w="3175">
                      <a:solidFill>
                        <a:srgbClr val="1F1F1F"/>
                      </a:solidFill>
                      <a:prstDash val="solid"/>
                    </a:lnT>
                    <a:lnB w="3175">
                      <a:solidFill>
                        <a:srgbClr val="1F1F1F"/>
                      </a:solidFill>
                      <a:prstDash val="solid"/>
                    </a:lnB>
                  </a:tcPr>
                </a:tc>
                <a:extLst>
                  <a:ext uri="{0D108BD9-81ED-4DB2-BD59-A6C34878D82A}">
                    <a16:rowId xmlns:a16="http://schemas.microsoft.com/office/drawing/2014/main" val="10003"/>
                  </a:ext>
                </a:extLst>
              </a:tr>
              <a:tr h="443230">
                <a:tc>
                  <a:txBody>
                    <a:bodyPr/>
                    <a:lstStyle/>
                    <a:p>
                      <a:pPr marL="4445" algn="ctr">
                        <a:lnSpc>
                          <a:spcPct val="100000"/>
                        </a:lnSpc>
                        <a:spcBef>
                          <a:spcPts val="660"/>
                        </a:spcBef>
                      </a:pPr>
                      <a:r>
                        <a:rPr sz="1700" spc="-10" dirty="0">
                          <a:latin typeface="Cambria"/>
                          <a:cs typeface="Cambria"/>
                        </a:rPr>
                        <a:t>Green</a:t>
                      </a:r>
                      <a:r>
                        <a:rPr sz="1700" spc="-45" dirty="0">
                          <a:latin typeface="Cambria"/>
                          <a:cs typeface="Cambria"/>
                        </a:rPr>
                        <a:t> </a:t>
                      </a:r>
                      <a:r>
                        <a:rPr sz="1700" spc="-10" dirty="0">
                          <a:latin typeface="Cambria"/>
                          <a:cs typeface="Cambria"/>
                        </a:rPr>
                        <a:t>intensity</a:t>
                      </a:r>
                      <a:endParaRPr sz="1700">
                        <a:latin typeface="Cambria"/>
                        <a:cs typeface="Cambria"/>
                      </a:endParaRPr>
                    </a:p>
                  </a:txBody>
                  <a:tcPr marL="0" marR="0" marT="83820" marB="0">
                    <a:lnL w="3175">
                      <a:solidFill>
                        <a:srgbClr val="1F1F1F"/>
                      </a:solidFill>
                      <a:prstDash val="solid"/>
                    </a:lnL>
                    <a:lnR w="3175">
                      <a:solidFill>
                        <a:srgbClr val="1F1F1F"/>
                      </a:solidFill>
                      <a:prstDash val="solid"/>
                    </a:lnR>
                    <a:lnT w="3175">
                      <a:solidFill>
                        <a:srgbClr val="1F1F1F"/>
                      </a:solidFill>
                      <a:prstDash val="solid"/>
                    </a:lnT>
                    <a:lnB w="3175">
                      <a:solidFill>
                        <a:srgbClr val="1F1F1F"/>
                      </a:solidFill>
                      <a:prstDash val="solid"/>
                    </a:lnB>
                  </a:tcPr>
                </a:tc>
                <a:extLst>
                  <a:ext uri="{0D108BD9-81ED-4DB2-BD59-A6C34878D82A}">
                    <a16:rowId xmlns:a16="http://schemas.microsoft.com/office/drawing/2014/main" val="10004"/>
                  </a:ext>
                </a:extLst>
              </a:tr>
              <a:tr h="437515">
                <a:tc>
                  <a:txBody>
                    <a:bodyPr/>
                    <a:lstStyle/>
                    <a:p>
                      <a:pPr algn="ctr">
                        <a:lnSpc>
                          <a:spcPct val="100000"/>
                        </a:lnSpc>
                        <a:spcBef>
                          <a:spcPts val="655"/>
                        </a:spcBef>
                      </a:pPr>
                      <a:r>
                        <a:rPr sz="1700" dirty="0">
                          <a:latin typeface="Cambria"/>
                          <a:cs typeface="Cambria"/>
                        </a:rPr>
                        <a:t>Bltie</a:t>
                      </a:r>
                      <a:r>
                        <a:rPr sz="1700" spc="-40" dirty="0">
                          <a:latin typeface="Cambria"/>
                          <a:cs typeface="Cambria"/>
                        </a:rPr>
                        <a:t> </a:t>
                      </a:r>
                      <a:r>
                        <a:rPr sz="1700" spc="-10" dirty="0">
                          <a:latin typeface="Cambria"/>
                          <a:cs typeface="Cambria"/>
                        </a:rPr>
                        <a:t>intensity</a:t>
                      </a:r>
                      <a:endParaRPr sz="1700">
                        <a:latin typeface="Cambria"/>
                        <a:cs typeface="Cambria"/>
                      </a:endParaRPr>
                    </a:p>
                  </a:txBody>
                  <a:tcPr marL="0" marR="0" marT="83185" marB="0">
                    <a:lnL w="3175">
                      <a:solidFill>
                        <a:srgbClr val="1F1F1F"/>
                      </a:solidFill>
                      <a:prstDash val="solid"/>
                    </a:lnL>
                    <a:lnR w="3175">
                      <a:solidFill>
                        <a:srgbClr val="1F1F1F"/>
                      </a:solidFill>
                      <a:prstDash val="solid"/>
                    </a:lnR>
                    <a:lnT w="3175">
                      <a:solidFill>
                        <a:srgbClr val="1F1F1F"/>
                      </a:solidFill>
                      <a:prstDash val="solid"/>
                    </a:lnT>
                    <a:lnB w="3175">
                      <a:solidFill>
                        <a:srgbClr val="1F1F1F"/>
                      </a:solidFill>
                      <a:prstDash val="solid"/>
                    </a:lnB>
                  </a:tcPr>
                </a:tc>
                <a:extLst>
                  <a:ext uri="{0D108BD9-81ED-4DB2-BD59-A6C34878D82A}">
                    <a16:rowId xmlns:a16="http://schemas.microsoft.com/office/drawing/2014/main" val="10005"/>
                  </a:ext>
                </a:extLst>
              </a:tr>
              <a:tr h="575945">
                <a:tc>
                  <a:txBody>
                    <a:bodyPr/>
                    <a:lstStyle/>
                    <a:p>
                      <a:pPr>
                        <a:lnSpc>
                          <a:spcPct val="100000"/>
                        </a:lnSpc>
                      </a:pPr>
                      <a:endParaRPr sz="1800">
                        <a:latin typeface="Times New Roman"/>
                        <a:cs typeface="Times New Roman"/>
                      </a:endParaRPr>
                    </a:p>
                  </a:txBody>
                  <a:tcPr marL="0" marR="0" marT="0" marB="0">
                    <a:lnL w="3175">
                      <a:solidFill>
                        <a:srgbClr val="1F1F1F"/>
                      </a:solidFill>
                      <a:prstDash val="solid"/>
                    </a:lnL>
                    <a:lnR w="3175">
                      <a:solidFill>
                        <a:srgbClr val="1F1F1F"/>
                      </a:solidFill>
                      <a:prstDash val="solid"/>
                    </a:lnR>
                    <a:lnT w="3175">
                      <a:solidFill>
                        <a:srgbClr val="1F1F1F"/>
                      </a:solidFill>
                      <a:prstDash val="solid"/>
                    </a:lnT>
                  </a:tcPr>
                </a:tc>
                <a:extLst>
                  <a:ext uri="{0D108BD9-81ED-4DB2-BD59-A6C34878D82A}">
                    <a16:rowId xmlns:a16="http://schemas.microsoft.com/office/drawing/2014/main" val="10006"/>
                  </a:ext>
                </a:extLst>
              </a:tr>
            </a:tbl>
          </a:graphicData>
        </a:graphic>
      </p:graphicFrame>
      <p:sp>
        <p:nvSpPr>
          <p:cNvPr id="5" name="object 5"/>
          <p:cNvSpPr txBox="1"/>
          <p:nvPr/>
        </p:nvSpPr>
        <p:spPr>
          <a:xfrm>
            <a:off x="3528754" y="1471412"/>
            <a:ext cx="5087620" cy="4521835"/>
          </a:xfrm>
          <a:prstGeom prst="rect">
            <a:avLst/>
          </a:prstGeom>
        </p:spPr>
        <p:txBody>
          <a:bodyPr vert="horz" wrap="square" lIns="0" tIns="95885" rIns="0" bIns="0" rtlCol="0">
            <a:spAutoFit/>
          </a:bodyPr>
          <a:lstStyle/>
          <a:p>
            <a:pPr marL="600075">
              <a:spcBef>
                <a:spcPts val="755"/>
              </a:spcBef>
            </a:pPr>
            <a:r>
              <a:rPr sz="1750" spc="-20" dirty="0">
                <a:latin typeface="Cambria"/>
                <a:cs typeface="Cambria"/>
              </a:rPr>
              <a:t>Bits</a:t>
            </a:r>
            <a:endParaRPr sz="1750">
              <a:latin typeface="Cambria"/>
              <a:cs typeface="Cambria"/>
            </a:endParaRPr>
          </a:p>
          <a:p>
            <a:pPr marL="50800">
              <a:spcBef>
                <a:spcPts val="655"/>
              </a:spcBef>
              <a:tabLst>
                <a:tab pos="1671320" algn="l"/>
              </a:tabLst>
            </a:pPr>
            <a:r>
              <a:rPr sz="1750" dirty="0">
                <a:latin typeface="Cambria"/>
                <a:cs typeface="Cambria"/>
              </a:rPr>
              <a:t>7</a:t>
            </a:r>
            <a:r>
              <a:rPr sz="1750" spc="110" dirty="0">
                <a:latin typeface="Cambria"/>
                <a:cs typeface="Cambria"/>
              </a:rPr>
              <a:t> </a:t>
            </a:r>
            <a:r>
              <a:rPr sz="1750" dirty="0">
                <a:solidFill>
                  <a:srgbClr val="151515"/>
                </a:solidFill>
                <a:latin typeface="Cambria"/>
                <a:cs typeface="Cambria"/>
              </a:rPr>
              <a:t>6</a:t>
            </a:r>
            <a:r>
              <a:rPr sz="1750" spc="105" dirty="0">
                <a:solidFill>
                  <a:srgbClr val="151515"/>
                </a:solidFill>
                <a:latin typeface="Cambria"/>
                <a:cs typeface="Cambria"/>
              </a:rPr>
              <a:t> </a:t>
            </a:r>
            <a:r>
              <a:rPr sz="1750" dirty="0">
                <a:latin typeface="Cambria"/>
                <a:cs typeface="Cambria"/>
              </a:rPr>
              <a:t>5</a:t>
            </a:r>
            <a:r>
              <a:rPr sz="1750" spc="80" dirty="0">
                <a:latin typeface="Cambria"/>
                <a:cs typeface="Cambria"/>
              </a:rPr>
              <a:t> </a:t>
            </a:r>
            <a:r>
              <a:rPr sz="1750" dirty="0">
                <a:latin typeface="Cambria"/>
                <a:cs typeface="Cambria"/>
              </a:rPr>
              <a:t>4</a:t>
            </a:r>
            <a:r>
              <a:rPr sz="1750" spc="80" dirty="0">
                <a:latin typeface="Cambria"/>
                <a:cs typeface="Cambria"/>
              </a:rPr>
              <a:t> </a:t>
            </a:r>
            <a:r>
              <a:rPr sz="1750" dirty="0">
                <a:solidFill>
                  <a:srgbClr val="111111"/>
                </a:solidFill>
                <a:latin typeface="Cambria"/>
                <a:cs typeface="Cambria"/>
              </a:rPr>
              <a:t>3</a:t>
            </a:r>
            <a:r>
              <a:rPr sz="1750" spc="85" dirty="0">
                <a:solidFill>
                  <a:srgbClr val="111111"/>
                </a:solidFill>
                <a:latin typeface="Cambria"/>
                <a:cs typeface="Cambria"/>
              </a:rPr>
              <a:t> </a:t>
            </a:r>
            <a:r>
              <a:rPr sz="1750" dirty="0">
                <a:latin typeface="Cambria"/>
                <a:cs typeface="Cambria"/>
              </a:rPr>
              <a:t>2</a:t>
            </a:r>
            <a:r>
              <a:rPr sz="1750" spc="150" dirty="0">
                <a:latin typeface="Cambria"/>
                <a:cs typeface="Cambria"/>
              </a:rPr>
              <a:t> </a:t>
            </a:r>
            <a:r>
              <a:rPr sz="1750" spc="-440" dirty="0">
                <a:latin typeface="Cambria"/>
                <a:cs typeface="Cambria"/>
              </a:rPr>
              <a:t>1</a:t>
            </a:r>
            <a:r>
              <a:rPr sz="1750" spc="320" dirty="0">
                <a:latin typeface="Cambria"/>
                <a:cs typeface="Cambria"/>
              </a:rPr>
              <a:t> </a:t>
            </a:r>
            <a:r>
              <a:rPr sz="1750" spc="-50" dirty="0">
                <a:latin typeface="Cambria"/>
                <a:cs typeface="Cambria"/>
              </a:rPr>
              <a:t>0</a:t>
            </a:r>
            <a:r>
              <a:rPr sz="1750" dirty="0">
                <a:latin typeface="Cambria"/>
                <a:cs typeface="Cambria"/>
              </a:rPr>
              <a:t>	</a:t>
            </a:r>
            <a:r>
              <a:rPr sz="1750" spc="-20" dirty="0">
                <a:latin typeface="Cambria"/>
                <a:cs typeface="Cambria"/>
              </a:rPr>
              <a:t>Byte</a:t>
            </a:r>
            <a:r>
              <a:rPr sz="1750" spc="-65" dirty="0">
                <a:latin typeface="Cambria"/>
                <a:cs typeface="Cambria"/>
              </a:rPr>
              <a:t> </a:t>
            </a:r>
            <a:r>
              <a:rPr sz="1750" spc="-50" dirty="0">
                <a:solidFill>
                  <a:srgbClr val="858585"/>
                </a:solidFill>
                <a:latin typeface="Cambria"/>
                <a:cs typeface="Cambria"/>
              </a:rPr>
              <a:t>#</a:t>
            </a:r>
            <a:endParaRPr sz="1750">
              <a:latin typeface="Cambria"/>
              <a:cs typeface="Cambria"/>
            </a:endParaRPr>
          </a:p>
          <a:p>
            <a:pPr marL="1699260">
              <a:spcBef>
                <a:spcPts val="1080"/>
              </a:spcBef>
              <a:tabLst>
                <a:tab pos="2232025" algn="l"/>
              </a:tabLst>
            </a:pPr>
            <a:r>
              <a:rPr sz="1750" spc="-50" dirty="0">
                <a:latin typeface="Cambria"/>
                <a:cs typeface="Cambria"/>
              </a:rPr>
              <a:t>l</a:t>
            </a:r>
            <a:r>
              <a:rPr sz="1750" dirty="0">
                <a:latin typeface="Cambria"/>
                <a:cs typeface="Cambria"/>
              </a:rPr>
              <a:t>	</a:t>
            </a:r>
            <a:r>
              <a:rPr sz="1750" spc="-10" dirty="0">
                <a:latin typeface="Cambria"/>
                <a:cs typeface="Cambria"/>
              </a:rPr>
              <a:t>Red</a:t>
            </a:r>
            <a:r>
              <a:rPr sz="1750" spc="5" dirty="0">
                <a:latin typeface="Cambria"/>
                <a:cs typeface="Cambria"/>
              </a:rPr>
              <a:t> </a:t>
            </a:r>
            <a:r>
              <a:rPr sz="1750" spc="-70" dirty="0">
                <a:latin typeface="Cambria"/>
                <a:cs typeface="Cambria"/>
              </a:rPr>
              <a:t>value</a:t>
            </a:r>
            <a:r>
              <a:rPr sz="1750" spc="-15" dirty="0">
                <a:latin typeface="Cambria"/>
                <a:cs typeface="Cambria"/>
              </a:rPr>
              <a:t> </a:t>
            </a:r>
            <a:r>
              <a:rPr sz="1750" spc="-40" dirty="0">
                <a:latin typeface="Cambria"/>
                <a:cs typeface="Cambria"/>
              </a:rPr>
              <a:t>for</a:t>
            </a:r>
            <a:r>
              <a:rPr sz="1750" spc="-60" dirty="0">
                <a:latin typeface="Cambria"/>
                <a:cs typeface="Cambria"/>
              </a:rPr>
              <a:t> </a:t>
            </a:r>
            <a:r>
              <a:rPr sz="1750" spc="-65" dirty="0">
                <a:latin typeface="Cambria"/>
                <a:cs typeface="Cambria"/>
              </a:rPr>
              <a:t>color</a:t>
            </a:r>
            <a:r>
              <a:rPr sz="1750" spc="-15" dirty="0">
                <a:latin typeface="Cambria"/>
                <a:cs typeface="Cambria"/>
              </a:rPr>
              <a:t> </a:t>
            </a:r>
            <a:r>
              <a:rPr sz="1750" spc="-65" dirty="0">
                <a:latin typeface="Cambria"/>
                <a:cs typeface="Cambria"/>
              </a:rPr>
              <a:t>index</a:t>
            </a:r>
            <a:r>
              <a:rPr sz="1750" spc="40" dirty="0">
                <a:latin typeface="Cambria"/>
                <a:cs typeface="Cambria"/>
              </a:rPr>
              <a:t> </a:t>
            </a:r>
            <a:r>
              <a:rPr sz="1750" spc="-50" dirty="0">
                <a:latin typeface="Cambria"/>
                <a:cs typeface="Cambria"/>
              </a:rPr>
              <a:t>0</a:t>
            </a:r>
            <a:endParaRPr sz="1750">
              <a:latin typeface="Cambria"/>
              <a:cs typeface="Cambria"/>
            </a:endParaRPr>
          </a:p>
          <a:p>
            <a:pPr marL="2232660" indent="-565785">
              <a:spcBef>
                <a:spcPts val="1330"/>
              </a:spcBef>
              <a:buAutoNum type="arabicPlain" startAt="2"/>
              <a:tabLst>
                <a:tab pos="2232660" algn="l"/>
              </a:tabLst>
            </a:pPr>
            <a:r>
              <a:rPr sz="1750" spc="-50" dirty="0">
                <a:latin typeface="Cambria"/>
                <a:cs typeface="Cambria"/>
              </a:rPr>
              <a:t>Green </a:t>
            </a:r>
            <a:r>
              <a:rPr sz="1750" spc="-10" dirty="0">
                <a:latin typeface="Cambria"/>
                <a:cs typeface="Cambria"/>
              </a:rPr>
              <a:t>ralue</a:t>
            </a:r>
            <a:r>
              <a:rPr sz="1750" spc="-45" dirty="0">
                <a:latin typeface="Cambria"/>
                <a:cs typeface="Cambria"/>
              </a:rPr>
              <a:t> </a:t>
            </a:r>
            <a:r>
              <a:rPr sz="1750" spc="-70" dirty="0">
                <a:latin typeface="Cambria"/>
                <a:cs typeface="Cambria"/>
              </a:rPr>
              <a:t>for</a:t>
            </a:r>
            <a:r>
              <a:rPr sz="1750" spc="-30" dirty="0">
                <a:latin typeface="Cambria"/>
                <a:cs typeface="Cambria"/>
              </a:rPr>
              <a:t> </a:t>
            </a:r>
            <a:r>
              <a:rPr sz="1750" spc="-45" dirty="0">
                <a:latin typeface="Cambria"/>
                <a:cs typeface="Cambria"/>
              </a:rPr>
              <a:t>color</a:t>
            </a:r>
            <a:r>
              <a:rPr sz="1750" spc="-5" dirty="0">
                <a:latin typeface="Cambria"/>
                <a:cs typeface="Cambria"/>
              </a:rPr>
              <a:t> </a:t>
            </a:r>
            <a:r>
              <a:rPr sz="1750" spc="-75" dirty="0">
                <a:latin typeface="Cambria"/>
                <a:cs typeface="Cambria"/>
              </a:rPr>
              <a:t>index</a:t>
            </a:r>
            <a:r>
              <a:rPr sz="1750" spc="20" dirty="0">
                <a:latin typeface="Cambria"/>
                <a:cs typeface="Cambria"/>
              </a:rPr>
              <a:t> </a:t>
            </a:r>
            <a:r>
              <a:rPr sz="1750" spc="-50" dirty="0">
                <a:latin typeface="Cambria"/>
                <a:cs typeface="Cambria"/>
              </a:rPr>
              <a:t>0</a:t>
            </a:r>
            <a:endParaRPr sz="1750">
              <a:latin typeface="Cambria"/>
              <a:cs typeface="Cambria"/>
            </a:endParaRPr>
          </a:p>
          <a:p>
            <a:pPr marL="2232660" indent="-559435">
              <a:spcBef>
                <a:spcPts val="1410"/>
              </a:spcBef>
              <a:buAutoNum type="arabicPlain" startAt="2"/>
              <a:tabLst>
                <a:tab pos="2232660" algn="l"/>
              </a:tabLst>
            </a:pPr>
            <a:r>
              <a:rPr sz="1700" dirty="0">
                <a:latin typeface="Cambria"/>
                <a:cs typeface="Cambria"/>
              </a:rPr>
              <a:t>Blue</a:t>
            </a:r>
            <a:r>
              <a:rPr sz="1700" spc="-20" dirty="0">
                <a:latin typeface="Cambria"/>
                <a:cs typeface="Cambria"/>
              </a:rPr>
              <a:t> </a:t>
            </a:r>
            <a:r>
              <a:rPr sz="1700" spc="-35" dirty="0">
                <a:latin typeface="Cambria"/>
                <a:cs typeface="Cambria"/>
              </a:rPr>
              <a:t>value</a:t>
            </a:r>
            <a:r>
              <a:rPr sz="1700" spc="55" dirty="0">
                <a:latin typeface="Cambria"/>
                <a:cs typeface="Cambria"/>
              </a:rPr>
              <a:t> </a:t>
            </a:r>
            <a:r>
              <a:rPr sz="1700" spc="-45" dirty="0">
                <a:latin typeface="Cambria"/>
                <a:cs typeface="Cambria"/>
              </a:rPr>
              <a:t>for</a:t>
            </a:r>
            <a:r>
              <a:rPr sz="1700" spc="-25" dirty="0">
                <a:latin typeface="Cambria"/>
                <a:cs typeface="Cambria"/>
              </a:rPr>
              <a:t> color</a:t>
            </a:r>
            <a:r>
              <a:rPr sz="1700" spc="-5" dirty="0">
                <a:latin typeface="Cambria"/>
                <a:cs typeface="Cambria"/>
              </a:rPr>
              <a:t> </a:t>
            </a:r>
            <a:r>
              <a:rPr sz="1700" spc="-45" dirty="0">
                <a:latin typeface="Cambria"/>
                <a:cs typeface="Cambria"/>
              </a:rPr>
              <a:t>index</a:t>
            </a:r>
            <a:r>
              <a:rPr sz="1700" spc="-5" dirty="0">
                <a:latin typeface="Cambria"/>
                <a:cs typeface="Cambria"/>
              </a:rPr>
              <a:t> </a:t>
            </a:r>
            <a:r>
              <a:rPr sz="1700" spc="-50" dirty="0">
                <a:latin typeface="Cambria"/>
                <a:cs typeface="Cambria"/>
              </a:rPr>
              <a:t>0</a:t>
            </a:r>
            <a:endParaRPr sz="1700">
              <a:latin typeface="Cambria"/>
              <a:cs typeface="Cambria"/>
            </a:endParaRPr>
          </a:p>
          <a:p>
            <a:pPr marL="2232025" indent="-559435">
              <a:spcBef>
                <a:spcPts val="1320"/>
              </a:spcBef>
              <a:buAutoNum type="arabicPlain" startAt="2"/>
              <a:tabLst>
                <a:tab pos="2232025" algn="l"/>
              </a:tabLst>
            </a:pPr>
            <a:r>
              <a:rPr spc="-40" dirty="0">
                <a:latin typeface="Cambria"/>
                <a:cs typeface="Cambria"/>
              </a:rPr>
              <a:t>Red</a:t>
            </a:r>
            <a:r>
              <a:rPr spc="-55" dirty="0">
                <a:latin typeface="Cambria"/>
                <a:cs typeface="Cambria"/>
              </a:rPr>
              <a:t> </a:t>
            </a:r>
            <a:r>
              <a:rPr spc="-95" dirty="0">
                <a:latin typeface="Cambria"/>
                <a:cs typeface="Cambria"/>
              </a:rPr>
              <a:t>value</a:t>
            </a:r>
            <a:r>
              <a:rPr spc="-5" dirty="0">
                <a:latin typeface="Cambria"/>
                <a:cs typeface="Cambria"/>
              </a:rPr>
              <a:t> </a:t>
            </a:r>
            <a:r>
              <a:rPr spc="-70" dirty="0">
                <a:latin typeface="Cambria"/>
                <a:cs typeface="Cambria"/>
              </a:rPr>
              <a:t>for</a:t>
            </a:r>
            <a:r>
              <a:rPr spc="-30" dirty="0">
                <a:latin typeface="Cambria"/>
                <a:cs typeface="Cambria"/>
              </a:rPr>
              <a:t> </a:t>
            </a:r>
            <a:r>
              <a:rPr spc="-80" dirty="0">
                <a:latin typeface="Cambria"/>
                <a:cs typeface="Cambria"/>
              </a:rPr>
              <a:t>color</a:t>
            </a:r>
            <a:r>
              <a:rPr spc="-10" dirty="0">
                <a:latin typeface="Cambria"/>
                <a:cs typeface="Cambria"/>
              </a:rPr>
              <a:t> </a:t>
            </a:r>
            <a:r>
              <a:rPr spc="-85" dirty="0">
                <a:latin typeface="Cambria"/>
                <a:cs typeface="Cambria"/>
              </a:rPr>
              <a:t>index</a:t>
            </a:r>
            <a:r>
              <a:rPr spc="135" dirty="0">
                <a:latin typeface="Cambria"/>
                <a:cs typeface="Cambria"/>
              </a:rPr>
              <a:t> </a:t>
            </a:r>
            <a:r>
              <a:rPr spc="-470" dirty="0">
                <a:latin typeface="Cambria"/>
                <a:cs typeface="Cambria"/>
              </a:rPr>
              <a:t>1</a:t>
            </a:r>
            <a:endParaRPr>
              <a:latin typeface="Cambria"/>
              <a:cs typeface="Cambria"/>
            </a:endParaRPr>
          </a:p>
          <a:p>
            <a:pPr marL="2232660" indent="-560070">
              <a:spcBef>
                <a:spcPts val="1340"/>
              </a:spcBef>
              <a:buAutoNum type="arabicPlain" startAt="2"/>
              <a:tabLst>
                <a:tab pos="2232660" algn="l"/>
              </a:tabLst>
            </a:pPr>
            <a:r>
              <a:rPr sz="1700" spc="-10" dirty="0">
                <a:latin typeface="Cambria"/>
                <a:cs typeface="Cambria"/>
              </a:rPr>
              <a:t>Green</a:t>
            </a:r>
            <a:r>
              <a:rPr sz="1700" spc="-45" dirty="0">
                <a:latin typeface="Cambria"/>
                <a:cs typeface="Cambria"/>
              </a:rPr>
              <a:t> </a:t>
            </a:r>
            <a:r>
              <a:rPr sz="1700" spc="-35" dirty="0">
                <a:latin typeface="Cambria"/>
                <a:cs typeface="Cambria"/>
              </a:rPr>
              <a:t>value</a:t>
            </a:r>
            <a:r>
              <a:rPr sz="1700" spc="25" dirty="0">
                <a:latin typeface="Cambria"/>
                <a:cs typeface="Cambria"/>
              </a:rPr>
              <a:t> </a:t>
            </a:r>
            <a:r>
              <a:rPr sz="1700" spc="-45" dirty="0">
                <a:latin typeface="Cambria"/>
                <a:cs typeface="Cambria"/>
              </a:rPr>
              <a:t>for </a:t>
            </a:r>
            <a:r>
              <a:rPr sz="1700" spc="-25" dirty="0">
                <a:latin typeface="Cambria"/>
                <a:cs typeface="Cambria"/>
              </a:rPr>
              <a:t>color</a:t>
            </a:r>
            <a:r>
              <a:rPr sz="1700" spc="-35" dirty="0">
                <a:latin typeface="Cambria"/>
                <a:cs typeface="Cambria"/>
              </a:rPr>
              <a:t> index</a:t>
            </a:r>
            <a:r>
              <a:rPr sz="1700" spc="210" dirty="0">
                <a:latin typeface="Cambria"/>
                <a:cs typeface="Cambria"/>
              </a:rPr>
              <a:t> </a:t>
            </a:r>
            <a:r>
              <a:rPr sz="1700" spc="-50" dirty="0">
                <a:latin typeface="Cambria"/>
                <a:cs typeface="Cambria"/>
              </a:rPr>
              <a:t>l</a:t>
            </a:r>
            <a:endParaRPr sz="1700">
              <a:latin typeface="Cambria"/>
              <a:cs typeface="Cambria"/>
            </a:endParaRPr>
          </a:p>
          <a:p>
            <a:pPr marL="2228850" indent="-558165">
              <a:spcBef>
                <a:spcPts val="1450"/>
              </a:spcBef>
              <a:buAutoNum type="arabicPlain" startAt="2"/>
              <a:tabLst>
                <a:tab pos="2228850" algn="l"/>
              </a:tabLst>
            </a:pPr>
            <a:r>
              <a:rPr sz="1700" dirty="0">
                <a:latin typeface="Cambria"/>
                <a:cs typeface="Cambria"/>
              </a:rPr>
              <a:t>Blue</a:t>
            </a:r>
            <a:r>
              <a:rPr sz="1700" spc="-75" dirty="0">
                <a:latin typeface="Cambria"/>
                <a:cs typeface="Cambria"/>
              </a:rPr>
              <a:t> </a:t>
            </a:r>
            <a:r>
              <a:rPr sz="1700" dirty="0">
                <a:latin typeface="Cambria"/>
                <a:cs typeface="Cambria"/>
              </a:rPr>
              <a:t>i</a:t>
            </a:r>
            <a:r>
              <a:rPr sz="1050" baseline="27777" dirty="0">
                <a:latin typeface="Cambria"/>
                <a:cs typeface="Cambria"/>
              </a:rPr>
              <a:t>f</a:t>
            </a:r>
            <a:r>
              <a:rPr sz="1700" dirty="0">
                <a:latin typeface="Cambria"/>
                <a:cs typeface="Cambria"/>
              </a:rPr>
              <a:t>alue</a:t>
            </a:r>
            <a:r>
              <a:rPr sz="1700" spc="-114" dirty="0">
                <a:latin typeface="Cambria"/>
                <a:cs typeface="Cambria"/>
              </a:rPr>
              <a:t> </a:t>
            </a:r>
            <a:r>
              <a:rPr sz="1700" spc="-35" dirty="0">
                <a:latin typeface="Cambria"/>
                <a:cs typeface="Cambria"/>
              </a:rPr>
              <a:t>for</a:t>
            </a:r>
            <a:r>
              <a:rPr sz="1700" spc="5" dirty="0">
                <a:latin typeface="Cambria"/>
                <a:cs typeface="Cambria"/>
              </a:rPr>
              <a:t> </a:t>
            </a:r>
            <a:r>
              <a:rPr sz="1700" spc="-20" dirty="0">
                <a:latin typeface="Cambria"/>
                <a:cs typeface="Cambria"/>
              </a:rPr>
              <a:t>color</a:t>
            </a:r>
            <a:r>
              <a:rPr sz="1700" spc="70" dirty="0">
                <a:latin typeface="Cambria"/>
                <a:cs typeface="Cambria"/>
              </a:rPr>
              <a:t> </a:t>
            </a:r>
            <a:r>
              <a:rPr sz="1700" spc="-35" dirty="0">
                <a:latin typeface="Cambria"/>
                <a:cs typeface="Cambria"/>
              </a:rPr>
              <a:t>index</a:t>
            </a:r>
            <a:r>
              <a:rPr sz="1700" spc="250" dirty="0">
                <a:latin typeface="Cambria"/>
                <a:cs typeface="Cambria"/>
              </a:rPr>
              <a:t> </a:t>
            </a:r>
            <a:r>
              <a:rPr sz="1700" spc="-50" dirty="0">
                <a:latin typeface="Cambria"/>
                <a:cs typeface="Cambria"/>
              </a:rPr>
              <a:t>l</a:t>
            </a:r>
            <a:endParaRPr sz="1700">
              <a:latin typeface="Cambria"/>
              <a:cs typeface="Cambria"/>
            </a:endParaRPr>
          </a:p>
          <a:p>
            <a:pPr>
              <a:spcBef>
                <a:spcPts val="40"/>
              </a:spcBef>
            </a:pPr>
            <a:endParaRPr sz="1700">
              <a:latin typeface="Cambria"/>
              <a:cs typeface="Cambria"/>
            </a:endParaRPr>
          </a:p>
          <a:p>
            <a:pPr marL="2226310">
              <a:spcBef>
                <a:spcPts val="5"/>
              </a:spcBef>
            </a:pPr>
            <a:r>
              <a:rPr sz="1700" spc="-60" dirty="0">
                <a:latin typeface="Cambria"/>
                <a:cs typeface="Cambria"/>
              </a:rPr>
              <a:t>(continues</a:t>
            </a:r>
            <a:r>
              <a:rPr sz="1700" spc="105" dirty="0">
                <a:latin typeface="Cambria"/>
                <a:cs typeface="Cambria"/>
              </a:rPr>
              <a:t> </a:t>
            </a:r>
            <a:r>
              <a:rPr sz="1700" spc="-50" dirty="0">
                <a:latin typeface="Cambria"/>
                <a:cs typeface="Cambria"/>
              </a:rPr>
              <a:t>for</a:t>
            </a:r>
            <a:r>
              <a:rPr sz="1700" spc="-45" dirty="0">
                <a:latin typeface="Cambria"/>
                <a:cs typeface="Cambria"/>
              </a:rPr>
              <a:t> </a:t>
            </a:r>
            <a:r>
              <a:rPr sz="1700" spc="-65" dirty="0">
                <a:latin typeface="Cambria"/>
                <a:cs typeface="Cambria"/>
              </a:rPr>
              <a:t>remaining</a:t>
            </a:r>
            <a:r>
              <a:rPr sz="1700" spc="70" dirty="0">
                <a:latin typeface="Cambria"/>
                <a:cs typeface="Cambria"/>
              </a:rPr>
              <a:t> </a:t>
            </a:r>
            <a:r>
              <a:rPr sz="1700" spc="-10" dirty="0">
                <a:latin typeface="Cambria"/>
                <a:cs typeface="Cambria"/>
              </a:rPr>
              <a:t>colors)</a:t>
            </a:r>
            <a:endParaRPr sz="1700">
              <a:latin typeface="Cambria"/>
              <a:cs typeface="Cambria"/>
            </a:endParaRPr>
          </a:p>
          <a:p>
            <a:pPr>
              <a:spcBef>
                <a:spcPts val="1010"/>
              </a:spcBef>
            </a:pPr>
            <a:endParaRPr sz="1700">
              <a:latin typeface="Cambria"/>
              <a:cs typeface="Cambria"/>
            </a:endParaRPr>
          </a:p>
          <a:p>
            <a:pPr marL="36830" algn="ctr"/>
            <a:r>
              <a:rPr sz="2000" spc="-35" dirty="0">
                <a:latin typeface="Calibri"/>
                <a:cs typeface="Calibri"/>
              </a:rPr>
              <a:t>Fig.</a:t>
            </a:r>
            <a:r>
              <a:rPr sz="2000" spc="-45" dirty="0">
                <a:latin typeface="Calibri"/>
                <a:cs typeface="Calibri"/>
              </a:rPr>
              <a:t> </a:t>
            </a:r>
            <a:r>
              <a:rPr sz="2000" spc="-50" dirty="0">
                <a:latin typeface="Calibri"/>
                <a:cs typeface="Calibri"/>
              </a:rPr>
              <a:t>3.</a:t>
            </a:r>
            <a:r>
              <a:rPr sz="2000" spc="-225" dirty="0">
                <a:latin typeface="Calibri"/>
                <a:cs typeface="Calibri"/>
              </a:rPr>
              <a:t> </a:t>
            </a:r>
            <a:r>
              <a:rPr sz="2000" spc="-120" dirty="0">
                <a:latin typeface="Calibri"/>
                <a:cs typeface="Calibri"/>
              </a:rPr>
              <a:t>14:</a:t>
            </a:r>
            <a:r>
              <a:rPr sz="2000" spc="-90" dirty="0">
                <a:latin typeface="Calibri"/>
                <a:cs typeface="Calibri"/>
              </a:rPr>
              <a:t> </a:t>
            </a:r>
            <a:r>
              <a:rPr sz="2000" spc="65" dirty="0">
                <a:latin typeface="Calibri"/>
                <a:cs typeface="Calibri"/>
              </a:rPr>
              <a:t>GIF</a:t>
            </a:r>
            <a:r>
              <a:rPr sz="2000" spc="114" dirty="0">
                <a:latin typeface="Calibri"/>
                <a:cs typeface="Calibri"/>
              </a:rPr>
              <a:t> </a:t>
            </a:r>
            <a:r>
              <a:rPr sz="2000" dirty="0">
                <a:latin typeface="Calibri"/>
                <a:cs typeface="Calibri"/>
              </a:rPr>
              <a:t>color</a:t>
            </a:r>
            <a:r>
              <a:rPr sz="2000" spc="125" dirty="0">
                <a:latin typeface="Calibri"/>
                <a:cs typeface="Calibri"/>
              </a:rPr>
              <a:t> </a:t>
            </a:r>
            <a:r>
              <a:rPr sz="2000" spc="-20" dirty="0">
                <a:latin typeface="Calibri"/>
                <a:cs typeface="Calibri"/>
              </a:rPr>
              <a:t>map.</a:t>
            </a:r>
            <a:endParaRPr sz="2000">
              <a:latin typeface="Calibri"/>
              <a:cs typeface="Calibri"/>
            </a:endParaRPr>
          </a:p>
        </p:txBody>
      </p:sp>
      <p:sp>
        <p:nvSpPr>
          <p:cNvPr id="6" name="object 6"/>
          <p:cNvSpPr txBox="1"/>
          <p:nvPr/>
        </p:nvSpPr>
        <p:spPr>
          <a:xfrm>
            <a:off x="10261666" y="6504731"/>
            <a:ext cx="202565" cy="230190"/>
          </a:xfrm>
          <a:prstGeom prst="rect">
            <a:avLst/>
          </a:prstGeom>
        </p:spPr>
        <p:txBody>
          <a:bodyPr vert="horz" wrap="square" lIns="0" tIns="14604" rIns="0" bIns="0" rtlCol="0">
            <a:spAutoFit/>
          </a:bodyPr>
          <a:lstStyle/>
          <a:p>
            <a:pPr marL="12700">
              <a:spcBef>
                <a:spcPts val="114"/>
              </a:spcBef>
            </a:pPr>
            <a:r>
              <a:rPr sz="1400" spc="-114" dirty="0">
                <a:solidFill>
                  <a:srgbClr val="828282"/>
                </a:solidFill>
                <a:latin typeface="Courier New"/>
                <a:cs typeface="Courier New"/>
              </a:rPr>
              <a:t>23</a:t>
            </a:r>
            <a:endParaRPr sz="1400">
              <a:latin typeface="Courier New"/>
              <a:cs typeface="Courier New"/>
            </a:endParaRPr>
          </a:p>
        </p:txBody>
      </p:sp>
      <p:sp>
        <p:nvSpPr>
          <p:cNvPr id="8" name="Footer Placeholder 7">
            <a:extLst>
              <a:ext uri="{FF2B5EF4-FFF2-40B4-BE49-F238E27FC236}">
                <a16:creationId xmlns:a16="http://schemas.microsoft.com/office/drawing/2014/main" id="{53DD9C8B-990F-4CC2-8516-2A713F2B8E03}"/>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5663079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1010840" cy="6858000"/>
          </a:xfrm>
          <a:prstGeom prst="rect">
            <a:avLst/>
          </a:prstGeom>
        </p:spPr>
      </p:pic>
      <p:pic>
        <p:nvPicPr>
          <p:cNvPr id="3" name="object 3"/>
          <p:cNvPicPr/>
          <p:nvPr/>
        </p:nvPicPr>
        <p:blipFill>
          <a:blip r:embed="rId3" cstate="print"/>
          <a:stretch>
            <a:fillRect/>
          </a:stretch>
        </p:blipFill>
        <p:spPr>
          <a:xfrm>
            <a:off x="5299472" y="2382442"/>
            <a:ext cx="71437" cy="128587"/>
          </a:xfrm>
          <a:prstGeom prst="rect">
            <a:avLst/>
          </a:prstGeom>
        </p:spPr>
      </p:pic>
      <p:pic>
        <p:nvPicPr>
          <p:cNvPr id="4" name="object 4"/>
          <p:cNvPicPr/>
          <p:nvPr/>
        </p:nvPicPr>
        <p:blipFill>
          <a:blip r:embed="rId4" cstate="print"/>
          <a:stretch>
            <a:fillRect/>
          </a:stretch>
        </p:blipFill>
        <p:spPr>
          <a:xfrm>
            <a:off x="6731793" y="5389959"/>
            <a:ext cx="2225278" cy="178593"/>
          </a:xfrm>
          <a:prstGeom prst="rect">
            <a:avLst/>
          </a:prstGeom>
        </p:spPr>
      </p:pic>
      <p:sp>
        <p:nvSpPr>
          <p:cNvPr id="5" name="object 5"/>
          <p:cNvSpPr txBox="1">
            <a:spLocks noGrp="1"/>
          </p:cNvSpPr>
          <p:nvPr>
            <p:ph type="title"/>
          </p:nvPr>
        </p:nvSpPr>
        <p:spPr>
          <a:xfrm>
            <a:off x="2650806" y="554584"/>
            <a:ext cx="6940550" cy="635635"/>
          </a:xfrm>
          <a:prstGeom prst="rect">
            <a:avLst/>
          </a:prstGeom>
        </p:spPr>
        <p:txBody>
          <a:bodyPr vert="horz" wrap="square" lIns="0" tIns="12700" rIns="0" bIns="0" rtlCol="0" anchor="ctr">
            <a:spAutoFit/>
          </a:bodyPr>
          <a:lstStyle/>
          <a:p>
            <a:pPr marL="12700">
              <a:lnSpc>
                <a:spcPts val="2370"/>
              </a:lnSpc>
              <a:spcBef>
                <a:spcPts val="100"/>
              </a:spcBef>
            </a:pPr>
            <a:r>
              <a:rPr sz="2000" dirty="0">
                <a:solidFill>
                  <a:srgbClr val="000000"/>
                </a:solidFill>
                <a:latin typeface="Calibri"/>
                <a:cs typeface="Calibri"/>
              </a:rPr>
              <a:t>Each</a:t>
            </a:r>
            <a:r>
              <a:rPr sz="2000" spc="-75" dirty="0">
                <a:solidFill>
                  <a:srgbClr val="000000"/>
                </a:solidFill>
                <a:latin typeface="Calibri"/>
                <a:cs typeface="Calibri"/>
              </a:rPr>
              <a:t> </a:t>
            </a:r>
            <a:r>
              <a:rPr sz="2000" spc="-45" dirty="0">
                <a:solidFill>
                  <a:srgbClr val="000000"/>
                </a:solidFill>
                <a:latin typeface="Calibri"/>
                <a:cs typeface="Calibri"/>
              </a:rPr>
              <a:t>image</a:t>
            </a:r>
            <a:r>
              <a:rPr sz="2000" dirty="0">
                <a:solidFill>
                  <a:srgbClr val="000000"/>
                </a:solidFill>
                <a:latin typeface="Calibri"/>
                <a:cs typeface="Calibri"/>
              </a:rPr>
              <a:t> in</a:t>
            </a:r>
            <a:r>
              <a:rPr sz="2000" spc="-15" dirty="0">
                <a:solidFill>
                  <a:srgbClr val="000000"/>
                </a:solidFill>
                <a:latin typeface="Calibri"/>
                <a:cs typeface="Calibri"/>
              </a:rPr>
              <a:t> </a:t>
            </a:r>
            <a:r>
              <a:rPr sz="2000" dirty="0">
                <a:solidFill>
                  <a:srgbClr val="000000"/>
                </a:solidFill>
                <a:latin typeface="Calibri"/>
                <a:cs typeface="Calibri"/>
              </a:rPr>
              <a:t>the</a:t>
            </a:r>
            <a:r>
              <a:rPr sz="2000" spc="-30" dirty="0">
                <a:solidFill>
                  <a:srgbClr val="000000"/>
                </a:solidFill>
                <a:latin typeface="Calibri"/>
                <a:cs typeface="Calibri"/>
              </a:rPr>
              <a:t> </a:t>
            </a:r>
            <a:r>
              <a:rPr sz="2000" spc="-20" dirty="0">
                <a:solidFill>
                  <a:srgbClr val="000000"/>
                </a:solidFill>
                <a:latin typeface="Calibri"/>
                <a:cs typeface="Calibri"/>
              </a:rPr>
              <a:t>file</a:t>
            </a:r>
            <a:r>
              <a:rPr sz="2000" spc="-45" dirty="0">
                <a:solidFill>
                  <a:srgbClr val="000000"/>
                </a:solidFill>
                <a:latin typeface="Calibri"/>
                <a:cs typeface="Calibri"/>
              </a:rPr>
              <a:t> </a:t>
            </a:r>
            <a:r>
              <a:rPr sz="2000" spc="-10" dirty="0">
                <a:solidFill>
                  <a:srgbClr val="000000"/>
                </a:solidFill>
                <a:latin typeface="Calibri"/>
                <a:cs typeface="Calibri"/>
              </a:rPr>
              <a:t>has</a:t>
            </a:r>
            <a:r>
              <a:rPr sz="2000" spc="45" dirty="0">
                <a:solidFill>
                  <a:srgbClr val="000000"/>
                </a:solidFill>
                <a:latin typeface="Calibri"/>
                <a:cs typeface="Calibri"/>
              </a:rPr>
              <a:t> </a:t>
            </a:r>
            <a:r>
              <a:rPr sz="2000" dirty="0">
                <a:solidFill>
                  <a:srgbClr val="000000"/>
                </a:solidFill>
                <a:latin typeface="Calibri"/>
                <a:cs typeface="Calibri"/>
              </a:rPr>
              <a:t>its</a:t>
            </a:r>
            <a:r>
              <a:rPr sz="2000" spc="-30" dirty="0">
                <a:solidFill>
                  <a:srgbClr val="000000"/>
                </a:solidFill>
                <a:latin typeface="Calibri"/>
                <a:cs typeface="Calibri"/>
              </a:rPr>
              <a:t> </a:t>
            </a:r>
            <a:r>
              <a:rPr sz="2000" dirty="0">
                <a:solidFill>
                  <a:srgbClr val="000000"/>
                </a:solidFill>
                <a:latin typeface="Calibri"/>
                <a:cs typeface="Calibri"/>
              </a:rPr>
              <a:t>own</a:t>
            </a:r>
            <a:r>
              <a:rPr sz="2000" spc="25" dirty="0">
                <a:solidFill>
                  <a:srgbClr val="000000"/>
                </a:solidFill>
                <a:latin typeface="Calibri"/>
                <a:cs typeface="Calibri"/>
              </a:rPr>
              <a:t> </a:t>
            </a:r>
            <a:r>
              <a:rPr sz="2000" spc="155" dirty="0">
                <a:solidFill>
                  <a:srgbClr val="000000"/>
                </a:solidFill>
                <a:latin typeface="Calibri"/>
                <a:cs typeface="Calibri"/>
              </a:rPr>
              <a:t>Image</a:t>
            </a:r>
            <a:r>
              <a:rPr sz="2000" spc="-60" dirty="0">
                <a:solidFill>
                  <a:srgbClr val="000000"/>
                </a:solidFill>
                <a:latin typeface="Calibri"/>
                <a:cs typeface="Calibri"/>
              </a:rPr>
              <a:t> </a:t>
            </a:r>
            <a:r>
              <a:rPr sz="2000" spc="125" dirty="0">
                <a:solidFill>
                  <a:srgbClr val="000000"/>
                </a:solidFill>
                <a:latin typeface="Calibri"/>
                <a:cs typeface="Calibri"/>
              </a:rPr>
              <a:t>Descriptor,</a:t>
            </a:r>
            <a:r>
              <a:rPr sz="2000" spc="-114" dirty="0">
                <a:solidFill>
                  <a:srgbClr val="000000"/>
                </a:solidFill>
                <a:latin typeface="Calibri"/>
                <a:cs typeface="Calibri"/>
              </a:rPr>
              <a:t> </a:t>
            </a:r>
            <a:r>
              <a:rPr sz="2000" spc="-45" dirty="0">
                <a:solidFill>
                  <a:srgbClr val="000000"/>
                </a:solidFill>
                <a:latin typeface="Calibri"/>
                <a:cs typeface="Calibri"/>
              </a:rPr>
              <a:t>defined</a:t>
            </a:r>
            <a:r>
              <a:rPr sz="2000" spc="50" dirty="0">
                <a:solidFill>
                  <a:srgbClr val="000000"/>
                </a:solidFill>
                <a:latin typeface="Calibri"/>
                <a:cs typeface="Calibri"/>
              </a:rPr>
              <a:t> </a:t>
            </a:r>
            <a:r>
              <a:rPr sz="2000" dirty="0">
                <a:solidFill>
                  <a:srgbClr val="000000"/>
                </a:solidFill>
                <a:latin typeface="Calibri"/>
                <a:cs typeface="Calibri"/>
              </a:rPr>
              <a:t>as</a:t>
            </a:r>
            <a:r>
              <a:rPr sz="2000" spc="5" dirty="0">
                <a:solidFill>
                  <a:srgbClr val="000000"/>
                </a:solidFill>
                <a:latin typeface="Calibri"/>
                <a:cs typeface="Calibri"/>
              </a:rPr>
              <a:t> </a:t>
            </a:r>
            <a:r>
              <a:rPr sz="2000" spc="-25" dirty="0">
                <a:solidFill>
                  <a:srgbClr val="000000"/>
                </a:solidFill>
                <a:latin typeface="Calibri"/>
                <a:cs typeface="Calibri"/>
              </a:rPr>
              <a:t>in</a:t>
            </a:r>
            <a:endParaRPr sz="2000">
              <a:latin typeface="Calibri"/>
              <a:cs typeface="Calibri"/>
            </a:endParaRPr>
          </a:p>
          <a:p>
            <a:pPr marL="18415">
              <a:lnSpc>
                <a:spcPts val="2430"/>
              </a:lnSpc>
            </a:pPr>
            <a:r>
              <a:rPr sz="2050" spc="-140" dirty="0">
                <a:solidFill>
                  <a:srgbClr val="000000"/>
                </a:solidFill>
                <a:latin typeface="Cambria"/>
                <a:cs typeface="Cambria"/>
              </a:rPr>
              <a:t>Fig.</a:t>
            </a:r>
            <a:r>
              <a:rPr sz="2050" spc="-90" dirty="0">
                <a:solidFill>
                  <a:srgbClr val="000000"/>
                </a:solidFill>
                <a:latin typeface="Cambria"/>
                <a:cs typeface="Cambria"/>
              </a:rPr>
              <a:t> </a:t>
            </a:r>
            <a:r>
              <a:rPr sz="2050" spc="-10" dirty="0">
                <a:solidFill>
                  <a:srgbClr val="000000"/>
                </a:solidFill>
                <a:latin typeface="Cambria"/>
                <a:cs typeface="Cambria"/>
              </a:rPr>
              <a:t>3.15.</a:t>
            </a:r>
            <a:endParaRPr sz="2050">
              <a:latin typeface="Cambria"/>
              <a:cs typeface="Cambria"/>
            </a:endParaRPr>
          </a:p>
        </p:txBody>
      </p:sp>
      <p:sp>
        <p:nvSpPr>
          <p:cNvPr id="6" name="object 6"/>
          <p:cNvSpPr txBox="1"/>
          <p:nvPr/>
        </p:nvSpPr>
        <p:spPr>
          <a:xfrm>
            <a:off x="3964903" y="1119285"/>
            <a:ext cx="336550" cy="237886"/>
          </a:xfrm>
          <a:prstGeom prst="rect">
            <a:avLst/>
          </a:prstGeom>
        </p:spPr>
        <p:txBody>
          <a:bodyPr vert="horz" wrap="square" lIns="0" tIns="14605" rIns="0" bIns="0" rtlCol="0">
            <a:spAutoFit/>
          </a:bodyPr>
          <a:lstStyle/>
          <a:p>
            <a:pPr marL="12700">
              <a:spcBef>
                <a:spcPts val="115"/>
              </a:spcBef>
            </a:pPr>
            <a:r>
              <a:rPr sz="1450" spc="-20" dirty="0">
                <a:solidFill>
                  <a:srgbClr val="181818"/>
                </a:solidFill>
                <a:latin typeface="Cambria"/>
                <a:cs typeface="Cambria"/>
              </a:rPr>
              <a:t>Bits</a:t>
            </a:r>
            <a:endParaRPr sz="1450">
              <a:latin typeface="Cambria"/>
              <a:cs typeface="Cambria"/>
            </a:endParaRPr>
          </a:p>
        </p:txBody>
      </p:sp>
      <p:sp>
        <p:nvSpPr>
          <p:cNvPr id="7" name="object 7"/>
          <p:cNvSpPr txBox="1"/>
          <p:nvPr/>
        </p:nvSpPr>
        <p:spPr>
          <a:xfrm>
            <a:off x="3215479" y="1193958"/>
            <a:ext cx="2581910" cy="1055370"/>
          </a:xfrm>
          <a:prstGeom prst="rect">
            <a:avLst/>
          </a:prstGeom>
        </p:spPr>
        <p:txBody>
          <a:bodyPr vert="horz" wrap="square" lIns="0" tIns="147955" rIns="0" bIns="0" rtlCol="0">
            <a:spAutoFit/>
          </a:bodyPr>
          <a:lstStyle/>
          <a:p>
            <a:pPr marL="12700">
              <a:spcBef>
                <a:spcPts val="1165"/>
              </a:spcBef>
              <a:tabLst>
                <a:tab pos="274955" algn="l"/>
                <a:tab pos="515620" algn="l"/>
                <a:tab pos="755015" algn="l"/>
                <a:tab pos="998855" algn="l"/>
                <a:tab pos="1239520" algn="l"/>
                <a:tab pos="1495425" algn="l"/>
                <a:tab pos="1717675" algn="l"/>
                <a:tab pos="2072005" algn="l"/>
              </a:tabLst>
            </a:pPr>
            <a:r>
              <a:rPr sz="1500" spc="-50" dirty="0">
                <a:solidFill>
                  <a:srgbClr val="131313"/>
                </a:solidFill>
                <a:latin typeface="Cambria"/>
                <a:cs typeface="Cambria"/>
              </a:rPr>
              <a:t>7</a:t>
            </a:r>
            <a:r>
              <a:rPr sz="1500" dirty="0">
                <a:solidFill>
                  <a:srgbClr val="131313"/>
                </a:solidFill>
                <a:latin typeface="Cambria"/>
                <a:cs typeface="Cambria"/>
              </a:rPr>
              <a:t>	</a:t>
            </a:r>
            <a:r>
              <a:rPr sz="1500" spc="-50" dirty="0">
                <a:solidFill>
                  <a:srgbClr val="242424"/>
                </a:solidFill>
                <a:latin typeface="Cambria"/>
                <a:cs typeface="Cambria"/>
              </a:rPr>
              <a:t>6</a:t>
            </a:r>
            <a:r>
              <a:rPr sz="1500" dirty="0">
                <a:solidFill>
                  <a:srgbClr val="242424"/>
                </a:solidFill>
                <a:latin typeface="Cambria"/>
                <a:cs typeface="Cambria"/>
              </a:rPr>
              <a:t>	</a:t>
            </a:r>
            <a:r>
              <a:rPr sz="1500" spc="-50" dirty="0">
                <a:solidFill>
                  <a:srgbClr val="626262"/>
                </a:solidFill>
                <a:latin typeface="Cambria"/>
                <a:cs typeface="Cambria"/>
              </a:rPr>
              <a:t>5</a:t>
            </a:r>
            <a:r>
              <a:rPr sz="1500" dirty="0">
                <a:solidFill>
                  <a:srgbClr val="626262"/>
                </a:solidFill>
                <a:latin typeface="Cambria"/>
                <a:cs typeface="Cambria"/>
              </a:rPr>
              <a:t>	</a:t>
            </a:r>
            <a:r>
              <a:rPr sz="1500" spc="-50" dirty="0">
                <a:latin typeface="Cambria"/>
                <a:cs typeface="Cambria"/>
              </a:rPr>
              <a:t>4</a:t>
            </a:r>
            <a:r>
              <a:rPr sz="1500" dirty="0">
                <a:latin typeface="Cambria"/>
                <a:cs typeface="Cambria"/>
              </a:rPr>
              <a:t>	</a:t>
            </a:r>
            <a:r>
              <a:rPr sz="1500" spc="-50" dirty="0">
                <a:solidFill>
                  <a:srgbClr val="2D2D2D"/>
                </a:solidFill>
                <a:latin typeface="Cambria"/>
                <a:cs typeface="Cambria"/>
              </a:rPr>
              <a:t>3</a:t>
            </a:r>
            <a:r>
              <a:rPr sz="1500" dirty="0">
                <a:solidFill>
                  <a:srgbClr val="2D2D2D"/>
                </a:solidFill>
                <a:latin typeface="Cambria"/>
                <a:cs typeface="Cambria"/>
              </a:rPr>
              <a:t>	</a:t>
            </a:r>
            <a:r>
              <a:rPr sz="1500" spc="-50" dirty="0">
                <a:solidFill>
                  <a:srgbClr val="1C1C1C"/>
                </a:solidFill>
                <a:latin typeface="Cambria"/>
                <a:cs typeface="Cambria"/>
              </a:rPr>
              <a:t>2</a:t>
            </a:r>
            <a:r>
              <a:rPr sz="1500" dirty="0">
                <a:solidFill>
                  <a:srgbClr val="1C1C1C"/>
                </a:solidFill>
                <a:latin typeface="Cambria"/>
                <a:cs typeface="Cambria"/>
              </a:rPr>
              <a:t>	</a:t>
            </a:r>
            <a:r>
              <a:rPr sz="1500" spc="-455" dirty="0">
                <a:solidFill>
                  <a:srgbClr val="363636"/>
                </a:solidFill>
                <a:latin typeface="Cambria"/>
                <a:cs typeface="Cambria"/>
              </a:rPr>
              <a:t>1</a:t>
            </a:r>
            <a:r>
              <a:rPr sz="1500" dirty="0">
                <a:solidFill>
                  <a:srgbClr val="363636"/>
                </a:solidFill>
                <a:latin typeface="Cambria"/>
                <a:cs typeface="Cambria"/>
              </a:rPr>
              <a:t>	</a:t>
            </a:r>
            <a:r>
              <a:rPr sz="1500" spc="5" dirty="0">
                <a:solidFill>
                  <a:srgbClr val="1F1F1F"/>
                </a:solidFill>
                <a:latin typeface="Cambria"/>
                <a:cs typeface="Cambria"/>
              </a:rPr>
              <a:t>0</a:t>
            </a:r>
            <a:r>
              <a:rPr sz="1500" dirty="0">
                <a:solidFill>
                  <a:srgbClr val="1F1F1F"/>
                </a:solidFill>
                <a:latin typeface="Cambria"/>
                <a:cs typeface="Cambria"/>
              </a:rPr>
              <a:t>	</a:t>
            </a:r>
            <a:r>
              <a:rPr sz="1500" dirty="0">
                <a:solidFill>
                  <a:srgbClr val="161616"/>
                </a:solidFill>
                <a:latin typeface="Cambria"/>
                <a:cs typeface="Cambria"/>
              </a:rPr>
              <a:t>Byte</a:t>
            </a:r>
            <a:r>
              <a:rPr sz="1500" spc="-70" dirty="0">
                <a:solidFill>
                  <a:srgbClr val="161616"/>
                </a:solidFill>
                <a:latin typeface="Cambria"/>
                <a:cs typeface="Cambria"/>
              </a:rPr>
              <a:t> </a:t>
            </a:r>
            <a:r>
              <a:rPr sz="1500" spc="-140" dirty="0">
                <a:solidFill>
                  <a:srgbClr val="757575"/>
                </a:solidFill>
                <a:latin typeface="Cambria"/>
                <a:cs typeface="Cambria"/>
              </a:rPr>
              <a:t>#</a:t>
            </a:r>
            <a:endParaRPr sz="1500">
              <a:latin typeface="Cambria"/>
              <a:cs typeface="Cambria"/>
            </a:endParaRPr>
          </a:p>
          <a:p>
            <a:pPr marL="2089150">
              <a:spcBef>
                <a:spcPts val="1030"/>
              </a:spcBef>
            </a:pPr>
            <a:r>
              <a:rPr sz="1450" spc="-459" dirty="0">
                <a:solidFill>
                  <a:srgbClr val="333333"/>
                </a:solidFill>
                <a:latin typeface="Cambria"/>
                <a:cs typeface="Cambria"/>
              </a:rPr>
              <a:t>1</a:t>
            </a:r>
            <a:endParaRPr sz="1450">
              <a:latin typeface="Cambria"/>
              <a:cs typeface="Cambria"/>
            </a:endParaRPr>
          </a:p>
          <a:p>
            <a:pPr marL="2067560">
              <a:spcBef>
                <a:spcPts val="610"/>
              </a:spcBef>
            </a:pPr>
            <a:r>
              <a:rPr sz="1550" spc="-50" dirty="0">
                <a:solidFill>
                  <a:srgbClr val="1C1C1C"/>
                </a:solidFill>
                <a:latin typeface="Cambria"/>
                <a:cs typeface="Cambria"/>
              </a:rPr>
              <a:t>2</a:t>
            </a:r>
            <a:endParaRPr sz="1550">
              <a:latin typeface="Cambria"/>
              <a:cs typeface="Cambria"/>
            </a:endParaRPr>
          </a:p>
        </p:txBody>
      </p:sp>
      <p:graphicFrame>
        <p:nvGraphicFramePr>
          <p:cNvPr id="8" name="object 8"/>
          <p:cNvGraphicFramePr>
            <a:graphicFrameLocks noGrp="1"/>
          </p:cNvGraphicFramePr>
          <p:nvPr/>
        </p:nvGraphicFramePr>
        <p:xfrm>
          <a:off x="3143250" y="1634133"/>
          <a:ext cx="1979927" cy="3215640"/>
        </p:xfrm>
        <a:graphic>
          <a:graphicData uri="http://schemas.openxmlformats.org/drawingml/2006/table">
            <a:tbl>
              <a:tblPr firstRow="1" bandRow="1">
                <a:tableStyleId>{2D5ABB26-0587-4C30-8999-92F81FD0307C}</a:tableStyleId>
              </a:tblPr>
              <a:tblGrid>
                <a:gridCol w="330200">
                  <a:extLst>
                    <a:ext uri="{9D8B030D-6E8A-4147-A177-3AD203B41FA5}">
                      <a16:colId xmlns:a16="http://schemas.microsoft.com/office/drawing/2014/main" val="20000"/>
                    </a:ext>
                  </a:extLst>
                </a:gridCol>
                <a:gridCol w="252729">
                  <a:extLst>
                    <a:ext uri="{9D8B030D-6E8A-4147-A177-3AD203B41FA5}">
                      <a16:colId xmlns:a16="http://schemas.microsoft.com/office/drawing/2014/main" val="20001"/>
                    </a:ext>
                  </a:extLst>
                </a:gridCol>
                <a:gridCol w="154304">
                  <a:extLst>
                    <a:ext uri="{9D8B030D-6E8A-4147-A177-3AD203B41FA5}">
                      <a16:colId xmlns:a16="http://schemas.microsoft.com/office/drawing/2014/main" val="20002"/>
                    </a:ext>
                  </a:extLst>
                </a:gridCol>
                <a:gridCol w="149225">
                  <a:extLst>
                    <a:ext uri="{9D8B030D-6E8A-4147-A177-3AD203B41FA5}">
                      <a16:colId xmlns:a16="http://schemas.microsoft.com/office/drawing/2014/main" val="20003"/>
                    </a:ext>
                  </a:extLst>
                </a:gridCol>
                <a:gridCol w="123190">
                  <a:extLst>
                    <a:ext uri="{9D8B030D-6E8A-4147-A177-3AD203B41FA5}">
                      <a16:colId xmlns:a16="http://schemas.microsoft.com/office/drawing/2014/main" val="20004"/>
                    </a:ext>
                  </a:extLst>
                </a:gridCol>
                <a:gridCol w="174625">
                  <a:extLst>
                    <a:ext uri="{9D8B030D-6E8A-4147-A177-3AD203B41FA5}">
                      <a16:colId xmlns:a16="http://schemas.microsoft.com/office/drawing/2014/main" val="20005"/>
                    </a:ext>
                  </a:extLst>
                </a:gridCol>
                <a:gridCol w="306705">
                  <a:extLst>
                    <a:ext uri="{9D8B030D-6E8A-4147-A177-3AD203B41FA5}">
                      <a16:colId xmlns:a16="http://schemas.microsoft.com/office/drawing/2014/main" val="20006"/>
                    </a:ext>
                  </a:extLst>
                </a:gridCol>
                <a:gridCol w="230505">
                  <a:extLst>
                    <a:ext uri="{9D8B030D-6E8A-4147-A177-3AD203B41FA5}">
                      <a16:colId xmlns:a16="http://schemas.microsoft.com/office/drawing/2014/main" val="20007"/>
                    </a:ext>
                  </a:extLst>
                </a:gridCol>
                <a:gridCol w="258444">
                  <a:extLst>
                    <a:ext uri="{9D8B030D-6E8A-4147-A177-3AD203B41FA5}">
                      <a16:colId xmlns:a16="http://schemas.microsoft.com/office/drawing/2014/main" val="20008"/>
                    </a:ext>
                  </a:extLst>
                </a:gridCol>
              </a:tblGrid>
              <a:tr h="360045">
                <a:tc>
                  <a:txBody>
                    <a:bodyPr/>
                    <a:lstStyle/>
                    <a:p>
                      <a:pPr marR="55244" algn="ctr">
                        <a:lnSpc>
                          <a:spcPct val="100000"/>
                        </a:lnSpc>
                        <a:spcBef>
                          <a:spcPts val="495"/>
                        </a:spcBef>
                      </a:pPr>
                      <a:r>
                        <a:rPr sz="1450" spc="5" dirty="0">
                          <a:solidFill>
                            <a:srgbClr val="232323"/>
                          </a:solidFill>
                          <a:latin typeface="Cambria"/>
                          <a:cs typeface="Cambria"/>
                        </a:rPr>
                        <a:t>0</a:t>
                      </a:r>
                      <a:endParaRPr sz="1450">
                        <a:latin typeface="Cambria"/>
                        <a:cs typeface="Cambria"/>
                      </a:endParaRPr>
                    </a:p>
                  </a:txBody>
                  <a:tcPr marL="0" marR="0" marT="62865" marB="0">
                    <a:lnL w="9525">
                      <a:solidFill>
                        <a:srgbClr val="545454"/>
                      </a:solidFill>
                      <a:prstDash val="solid"/>
                    </a:lnL>
                    <a:lnT w="9525">
                      <a:solidFill>
                        <a:srgbClr val="545454"/>
                      </a:solidFill>
                      <a:prstDash val="solid"/>
                    </a:lnT>
                    <a:lnB w="9525">
                      <a:solidFill>
                        <a:srgbClr val="545454"/>
                      </a:solidFill>
                      <a:prstDash val="solid"/>
                    </a:lnB>
                  </a:tcPr>
                </a:tc>
                <a:tc>
                  <a:txBody>
                    <a:bodyPr/>
                    <a:lstStyle/>
                    <a:p>
                      <a:pPr marL="12700">
                        <a:lnSpc>
                          <a:spcPct val="100000"/>
                        </a:lnSpc>
                        <a:spcBef>
                          <a:spcPts val="495"/>
                        </a:spcBef>
                      </a:pPr>
                      <a:r>
                        <a:rPr sz="1450" spc="5" dirty="0">
                          <a:solidFill>
                            <a:srgbClr val="1A1A1A"/>
                          </a:solidFill>
                          <a:latin typeface="Cambria"/>
                          <a:cs typeface="Cambria"/>
                        </a:rPr>
                        <a:t>0</a:t>
                      </a:r>
                      <a:endParaRPr sz="1450">
                        <a:latin typeface="Cambria"/>
                        <a:cs typeface="Cambria"/>
                      </a:endParaRPr>
                    </a:p>
                  </a:txBody>
                  <a:tcPr marL="0" marR="0" marT="62865" marB="0">
                    <a:lnT w="9525">
                      <a:solidFill>
                        <a:srgbClr val="545454"/>
                      </a:solidFill>
                      <a:prstDash val="solid"/>
                    </a:lnT>
                    <a:lnB w="9525">
                      <a:solidFill>
                        <a:srgbClr val="545454"/>
                      </a:solidFill>
                      <a:prstDash val="solid"/>
                    </a:lnB>
                  </a:tcPr>
                </a:tc>
                <a:tc>
                  <a:txBody>
                    <a:bodyPr/>
                    <a:lstStyle/>
                    <a:p>
                      <a:pPr marL="19685">
                        <a:lnSpc>
                          <a:spcPct val="100000"/>
                        </a:lnSpc>
                        <a:spcBef>
                          <a:spcPts val="495"/>
                        </a:spcBef>
                      </a:pPr>
                      <a:r>
                        <a:rPr sz="1450" spc="-459" dirty="0">
                          <a:solidFill>
                            <a:srgbClr val="2A2A2A"/>
                          </a:solidFill>
                          <a:latin typeface="Cambria"/>
                          <a:cs typeface="Cambria"/>
                        </a:rPr>
                        <a:t>1</a:t>
                      </a:r>
                      <a:endParaRPr sz="1450">
                        <a:latin typeface="Cambria"/>
                        <a:cs typeface="Cambria"/>
                      </a:endParaRPr>
                    </a:p>
                  </a:txBody>
                  <a:tcPr marL="0" marR="0" marT="62865" marB="0">
                    <a:lnT w="9525">
                      <a:solidFill>
                        <a:srgbClr val="545454"/>
                      </a:solidFill>
                      <a:prstDash val="solid"/>
                    </a:lnT>
                    <a:lnB w="9525">
                      <a:solidFill>
                        <a:srgbClr val="545454"/>
                      </a:solidFill>
                      <a:prstDash val="solid"/>
                    </a:lnB>
                  </a:tcPr>
                </a:tc>
                <a:tc gridSpan="2">
                  <a:txBody>
                    <a:bodyPr/>
                    <a:lstStyle/>
                    <a:p>
                      <a:pPr marL="83820">
                        <a:lnSpc>
                          <a:spcPct val="100000"/>
                        </a:lnSpc>
                        <a:spcBef>
                          <a:spcPts val="495"/>
                        </a:spcBef>
                      </a:pPr>
                      <a:r>
                        <a:rPr sz="1450" spc="5" dirty="0">
                          <a:solidFill>
                            <a:srgbClr val="242424"/>
                          </a:solidFill>
                          <a:latin typeface="Cambria"/>
                          <a:cs typeface="Cambria"/>
                        </a:rPr>
                        <a:t>0</a:t>
                      </a:r>
                      <a:endParaRPr sz="1450">
                        <a:latin typeface="Cambria"/>
                        <a:cs typeface="Cambria"/>
                      </a:endParaRPr>
                    </a:p>
                  </a:txBody>
                  <a:tcPr marL="0" marR="0" marT="62865" marB="0">
                    <a:lnT w="9525">
                      <a:solidFill>
                        <a:srgbClr val="545454"/>
                      </a:solidFill>
                      <a:prstDash val="solid"/>
                    </a:lnT>
                    <a:lnB w="9525">
                      <a:solidFill>
                        <a:srgbClr val="545454"/>
                      </a:solidFill>
                      <a:prstDash val="solid"/>
                    </a:lnB>
                  </a:tcPr>
                </a:tc>
                <a:tc hMerge="1">
                  <a:txBody>
                    <a:bodyPr/>
                    <a:lstStyle/>
                    <a:p>
                      <a:endParaRPr/>
                    </a:p>
                  </a:txBody>
                  <a:tcPr marL="0" marR="0" marT="0" marB="0"/>
                </a:tc>
                <a:tc>
                  <a:txBody>
                    <a:bodyPr/>
                    <a:lstStyle/>
                    <a:p>
                      <a:pPr marL="78740">
                        <a:lnSpc>
                          <a:spcPct val="100000"/>
                        </a:lnSpc>
                        <a:spcBef>
                          <a:spcPts val="495"/>
                        </a:spcBef>
                      </a:pPr>
                      <a:r>
                        <a:rPr sz="1450" spc="-500" dirty="0">
                          <a:solidFill>
                            <a:srgbClr val="2F2F2F"/>
                          </a:solidFill>
                          <a:latin typeface="Cambria"/>
                          <a:cs typeface="Cambria"/>
                        </a:rPr>
                        <a:t>1</a:t>
                      </a:r>
                      <a:endParaRPr sz="1450">
                        <a:latin typeface="Cambria"/>
                        <a:cs typeface="Cambria"/>
                      </a:endParaRPr>
                    </a:p>
                  </a:txBody>
                  <a:tcPr marL="0" marR="0" marT="62865" marB="0">
                    <a:lnT w="9525">
                      <a:solidFill>
                        <a:srgbClr val="545454"/>
                      </a:solidFill>
                      <a:prstDash val="solid"/>
                    </a:lnT>
                    <a:lnB w="9525">
                      <a:solidFill>
                        <a:srgbClr val="545454"/>
                      </a:solidFill>
                      <a:prstDash val="solid"/>
                    </a:lnB>
                  </a:tcPr>
                </a:tc>
                <a:tc>
                  <a:txBody>
                    <a:bodyPr/>
                    <a:lstStyle/>
                    <a:p>
                      <a:pPr marL="26034" algn="ctr">
                        <a:lnSpc>
                          <a:spcPct val="100000"/>
                        </a:lnSpc>
                        <a:spcBef>
                          <a:spcPts val="495"/>
                        </a:spcBef>
                      </a:pPr>
                      <a:r>
                        <a:rPr sz="1450" spc="-500" dirty="0">
                          <a:solidFill>
                            <a:srgbClr val="333333"/>
                          </a:solidFill>
                          <a:latin typeface="Cambria"/>
                          <a:cs typeface="Cambria"/>
                        </a:rPr>
                        <a:t>1</a:t>
                      </a:r>
                      <a:endParaRPr sz="1450">
                        <a:latin typeface="Cambria"/>
                        <a:cs typeface="Cambria"/>
                      </a:endParaRPr>
                    </a:p>
                  </a:txBody>
                  <a:tcPr marL="0" marR="0" marT="62865" marB="0">
                    <a:lnT w="9525">
                      <a:solidFill>
                        <a:srgbClr val="545454"/>
                      </a:solidFill>
                      <a:prstDash val="solid"/>
                    </a:lnT>
                    <a:lnB w="9525">
                      <a:solidFill>
                        <a:srgbClr val="545454"/>
                      </a:solidFill>
                      <a:prstDash val="solid"/>
                    </a:lnB>
                  </a:tcPr>
                </a:tc>
                <a:tc>
                  <a:txBody>
                    <a:bodyPr/>
                    <a:lstStyle/>
                    <a:p>
                      <a:pPr marL="52069">
                        <a:lnSpc>
                          <a:spcPct val="100000"/>
                        </a:lnSpc>
                        <a:spcBef>
                          <a:spcPts val="495"/>
                        </a:spcBef>
                      </a:pPr>
                      <a:r>
                        <a:rPr sz="1450" spc="5" dirty="0">
                          <a:solidFill>
                            <a:srgbClr val="313131"/>
                          </a:solidFill>
                          <a:latin typeface="Cambria"/>
                          <a:cs typeface="Cambria"/>
                        </a:rPr>
                        <a:t>0</a:t>
                      </a:r>
                      <a:endParaRPr sz="1450">
                        <a:latin typeface="Cambria"/>
                        <a:cs typeface="Cambria"/>
                      </a:endParaRPr>
                    </a:p>
                  </a:txBody>
                  <a:tcPr marL="0" marR="0" marT="62865" marB="0">
                    <a:lnT w="9525">
                      <a:solidFill>
                        <a:srgbClr val="545454"/>
                      </a:solidFill>
                      <a:prstDash val="solid"/>
                    </a:lnT>
                    <a:lnB w="9525">
                      <a:solidFill>
                        <a:srgbClr val="545454"/>
                      </a:solidFill>
                      <a:prstDash val="solid"/>
                    </a:lnB>
                  </a:tcPr>
                </a:tc>
                <a:tc>
                  <a:txBody>
                    <a:bodyPr/>
                    <a:lstStyle/>
                    <a:p>
                      <a:pPr marL="68580">
                        <a:lnSpc>
                          <a:spcPct val="100000"/>
                        </a:lnSpc>
                        <a:spcBef>
                          <a:spcPts val="495"/>
                        </a:spcBef>
                      </a:pPr>
                      <a:r>
                        <a:rPr sz="1450" spc="5" dirty="0">
                          <a:solidFill>
                            <a:srgbClr val="212121"/>
                          </a:solidFill>
                          <a:latin typeface="Cambria"/>
                          <a:cs typeface="Cambria"/>
                        </a:rPr>
                        <a:t>0</a:t>
                      </a:r>
                      <a:endParaRPr sz="1450">
                        <a:latin typeface="Cambria"/>
                        <a:cs typeface="Cambria"/>
                      </a:endParaRPr>
                    </a:p>
                  </a:txBody>
                  <a:tcPr marL="0" marR="0" marT="62865" marB="0">
                    <a:lnR w="9525">
                      <a:solidFill>
                        <a:srgbClr val="545454"/>
                      </a:solidFill>
                      <a:prstDash val="solid"/>
                    </a:lnR>
                    <a:lnT w="9525">
                      <a:solidFill>
                        <a:srgbClr val="545454"/>
                      </a:solidFill>
                      <a:prstDash val="solid"/>
                    </a:lnT>
                    <a:lnB w="9525">
                      <a:solidFill>
                        <a:srgbClr val="545454"/>
                      </a:solidFill>
                      <a:prstDash val="solid"/>
                    </a:lnB>
                  </a:tcPr>
                </a:tc>
                <a:extLst>
                  <a:ext uri="{0D108BD9-81ED-4DB2-BD59-A6C34878D82A}">
                    <a16:rowId xmlns:a16="http://schemas.microsoft.com/office/drawing/2014/main" val="10000"/>
                  </a:ext>
                </a:extLst>
              </a:tr>
              <a:tr h="612775">
                <a:tc gridSpan="9">
                  <a:txBody>
                    <a:bodyPr/>
                    <a:lstStyle/>
                    <a:p>
                      <a:pPr marL="609600">
                        <a:lnSpc>
                          <a:spcPct val="100000"/>
                        </a:lnSpc>
                        <a:spcBef>
                          <a:spcPts val="1330"/>
                        </a:spcBef>
                      </a:pPr>
                      <a:r>
                        <a:rPr sz="1550" dirty="0">
                          <a:solidFill>
                            <a:srgbClr val="1F1F1F"/>
                          </a:solidFill>
                          <a:latin typeface="Times New Roman"/>
                          <a:cs typeface="Times New Roman"/>
                        </a:rPr>
                        <a:t>lmage</a:t>
                      </a:r>
                      <a:r>
                        <a:rPr sz="1550" spc="-50" dirty="0">
                          <a:solidFill>
                            <a:srgbClr val="1F1F1F"/>
                          </a:solidFill>
                          <a:latin typeface="Times New Roman"/>
                          <a:cs typeface="Times New Roman"/>
                        </a:rPr>
                        <a:t> </a:t>
                      </a:r>
                      <a:r>
                        <a:rPr sz="1550" spc="-20" dirty="0">
                          <a:solidFill>
                            <a:srgbClr val="212121"/>
                          </a:solidFill>
                          <a:latin typeface="Times New Roman"/>
                          <a:cs typeface="Times New Roman"/>
                        </a:rPr>
                        <a:t>let”</a:t>
                      </a:r>
                      <a:endParaRPr sz="1550">
                        <a:latin typeface="Times New Roman"/>
                        <a:cs typeface="Times New Roman"/>
                      </a:endParaRPr>
                    </a:p>
                  </a:txBody>
                  <a:tcPr marL="0" marR="0" marT="16891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624840">
                <a:tc gridSpan="9">
                  <a:txBody>
                    <a:bodyPr/>
                    <a:lstStyle/>
                    <a:p>
                      <a:pPr marL="610870">
                        <a:lnSpc>
                          <a:spcPct val="100000"/>
                        </a:lnSpc>
                        <a:spcBef>
                          <a:spcPts val="1390"/>
                        </a:spcBef>
                      </a:pPr>
                      <a:r>
                        <a:rPr sz="1500" dirty="0">
                          <a:latin typeface="Times New Roman"/>
                          <a:cs typeface="Times New Roman"/>
                        </a:rPr>
                        <a:t>Imagc</a:t>
                      </a:r>
                      <a:r>
                        <a:rPr sz="1500" spc="20" dirty="0">
                          <a:latin typeface="Times New Roman"/>
                          <a:cs typeface="Times New Roman"/>
                        </a:rPr>
                        <a:t> </a:t>
                      </a:r>
                      <a:r>
                        <a:rPr sz="1500" spc="-25" dirty="0">
                          <a:solidFill>
                            <a:srgbClr val="1A1A1A"/>
                          </a:solidFill>
                          <a:latin typeface="Times New Roman"/>
                          <a:cs typeface="Times New Roman"/>
                        </a:rPr>
                        <a:t>top</a:t>
                      </a:r>
                      <a:endParaRPr sz="1500">
                        <a:latin typeface="Times New Roman"/>
                        <a:cs typeface="Times New Roman"/>
                      </a:endParaRPr>
                    </a:p>
                  </a:txBody>
                  <a:tcPr marL="0" marR="0" marT="17653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612775">
                <a:tc gridSpan="9">
                  <a:txBody>
                    <a:bodyPr/>
                    <a:lstStyle/>
                    <a:p>
                      <a:pPr marL="508000">
                        <a:lnSpc>
                          <a:spcPct val="100000"/>
                        </a:lnSpc>
                        <a:spcBef>
                          <a:spcPts val="1325"/>
                        </a:spcBef>
                      </a:pPr>
                      <a:r>
                        <a:rPr sz="1450" dirty="0">
                          <a:latin typeface="Cambria"/>
                          <a:cs typeface="Cambria"/>
                        </a:rPr>
                        <a:t>Imagc</a:t>
                      </a:r>
                      <a:r>
                        <a:rPr sz="1450" spc="55" dirty="0">
                          <a:latin typeface="Cambria"/>
                          <a:cs typeface="Cambria"/>
                        </a:rPr>
                        <a:t> </a:t>
                      </a:r>
                      <a:r>
                        <a:rPr sz="1450" spc="-10" dirty="0">
                          <a:solidFill>
                            <a:srgbClr val="0E0E0E"/>
                          </a:solidFill>
                          <a:latin typeface="Cambria"/>
                          <a:cs typeface="Cambria"/>
                        </a:rPr>
                        <a:t>width</a:t>
                      </a:r>
                      <a:endParaRPr sz="1450">
                        <a:latin typeface="Cambria"/>
                        <a:cs typeface="Cambria"/>
                      </a:endParaRPr>
                    </a:p>
                  </a:txBody>
                  <a:tcPr marL="0" marR="0" marT="168275"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603885">
                <a:tc gridSpan="9">
                  <a:txBody>
                    <a:bodyPr/>
                    <a:lstStyle/>
                    <a:p>
                      <a:pPr marL="492759">
                        <a:lnSpc>
                          <a:spcPct val="100000"/>
                        </a:lnSpc>
                        <a:spcBef>
                          <a:spcPts val="1180"/>
                        </a:spcBef>
                      </a:pPr>
                      <a:r>
                        <a:rPr sz="1550" spc="-10" dirty="0">
                          <a:latin typeface="Times New Roman"/>
                          <a:cs typeface="Times New Roman"/>
                        </a:rPr>
                        <a:t>Image</a:t>
                      </a:r>
                      <a:r>
                        <a:rPr sz="1550" spc="-85" dirty="0">
                          <a:latin typeface="Times New Roman"/>
                          <a:cs typeface="Times New Roman"/>
                        </a:rPr>
                        <a:t> </a:t>
                      </a:r>
                      <a:r>
                        <a:rPr sz="1550" spc="-10" dirty="0">
                          <a:latin typeface="Times New Roman"/>
                          <a:cs typeface="Times New Roman"/>
                        </a:rPr>
                        <a:t>height</a:t>
                      </a:r>
                      <a:endParaRPr sz="1550">
                        <a:latin typeface="Times New Roman"/>
                        <a:cs typeface="Times New Roman"/>
                      </a:endParaRPr>
                    </a:p>
                  </a:txBody>
                  <a:tcPr marL="0" marR="0" marT="14986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401320">
                <a:tc>
                  <a:txBody>
                    <a:bodyPr/>
                    <a:lstStyle/>
                    <a:p>
                      <a:pPr marL="15240" algn="ctr">
                        <a:lnSpc>
                          <a:spcPct val="100000"/>
                        </a:lnSpc>
                        <a:spcBef>
                          <a:spcPts val="484"/>
                        </a:spcBef>
                      </a:pPr>
                      <a:r>
                        <a:rPr sz="1450" spc="-50" dirty="0">
                          <a:latin typeface="Times New Roman"/>
                          <a:cs typeface="Times New Roman"/>
                        </a:rPr>
                        <a:t>m</a:t>
                      </a:r>
                      <a:endParaRPr sz="1450">
                        <a:latin typeface="Times New Roman"/>
                        <a:cs typeface="Times New Roman"/>
                      </a:endParaRPr>
                    </a:p>
                  </a:txBody>
                  <a:tcPr marL="0" marR="0" marT="6159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a:txBody>
                    <a:bodyPr/>
                    <a:lstStyle/>
                    <a:p>
                      <a:pPr marL="28575" algn="ctr">
                        <a:lnSpc>
                          <a:spcPct val="100000"/>
                        </a:lnSpc>
                        <a:spcBef>
                          <a:spcPts val="484"/>
                        </a:spcBef>
                      </a:pPr>
                      <a:r>
                        <a:rPr sz="1450" spc="-50" dirty="0">
                          <a:solidFill>
                            <a:srgbClr val="0C0C0C"/>
                          </a:solidFill>
                          <a:latin typeface="Times New Roman"/>
                          <a:cs typeface="Times New Roman"/>
                        </a:rPr>
                        <a:t>i</a:t>
                      </a:r>
                      <a:endParaRPr sz="1450">
                        <a:latin typeface="Times New Roman"/>
                        <a:cs typeface="Times New Roman"/>
                      </a:endParaRPr>
                    </a:p>
                  </a:txBody>
                  <a:tcPr marL="0" marR="0" marT="6159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gridSpan="2">
                  <a:txBody>
                    <a:bodyPr/>
                    <a:lstStyle/>
                    <a:p>
                      <a:pPr marL="118110">
                        <a:lnSpc>
                          <a:spcPct val="100000"/>
                        </a:lnSpc>
                        <a:spcBef>
                          <a:spcPts val="484"/>
                        </a:spcBef>
                      </a:pPr>
                      <a:r>
                        <a:rPr sz="1450" spc="25" dirty="0">
                          <a:solidFill>
                            <a:srgbClr val="1C1C1C"/>
                          </a:solidFill>
                          <a:latin typeface="Times New Roman"/>
                          <a:cs typeface="Times New Roman"/>
                        </a:rPr>
                        <a:t>0</a:t>
                      </a:r>
                      <a:endParaRPr sz="1450">
                        <a:latin typeface="Times New Roman"/>
                        <a:cs typeface="Times New Roman"/>
                      </a:endParaRPr>
                    </a:p>
                  </a:txBody>
                  <a:tcPr marL="0" marR="0" marT="6159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tc gridSpan="2">
                  <a:txBody>
                    <a:bodyPr/>
                    <a:lstStyle/>
                    <a:p>
                      <a:pPr marL="111125">
                        <a:lnSpc>
                          <a:spcPct val="100000"/>
                        </a:lnSpc>
                        <a:spcBef>
                          <a:spcPts val="484"/>
                        </a:spcBef>
                      </a:pPr>
                      <a:r>
                        <a:rPr sz="1450" dirty="0">
                          <a:solidFill>
                            <a:srgbClr val="1D1D1D"/>
                          </a:solidFill>
                          <a:latin typeface="Times New Roman"/>
                          <a:cs typeface="Times New Roman"/>
                        </a:rPr>
                        <a:t>0</a:t>
                      </a:r>
                      <a:endParaRPr sz="1450">
                        <a:latin typeface="Times New Roman"/>
                        <a:cs typeface="Times New Roman"/>
                      </a:endParaRPr>
                    </a:p>
                  </a:txBody>
                  <a:tcPr marL="0" marR="0" marT="6159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tc>
                  <a:txBody>
                    <a:bodyPr/>
                    <a:lstStyle/>
                    <a:p>
                      <a:pPr marL="12065" algn="ctr">
                        <a:lnSpc>
                          <a:spcPct val="100000"/>
                        </a:lnSpc>
                        <a:spcBef>
                          <a:spcPts val="484"/>
                        </a:spcBef>
                      </a:pPr>
                      <a:r>
                        <a:rPr sz="1450" dirty="0">
                          <a:solidFill>
                            <a:srgbClr val="232323"/>
                          </a:solidFill>
                          <a:latin typeface="Times New Roman"/>
                          <a:cs typeface="Times New Roman"/>
                        </a:rPr>
                        <a:t>0</a:t>
                      </a:r>
                      <a:endParaRPr sz="1450">
                        <a:latin typeface="Times New Roman"/>
                        <a:cs typeface="Times New Roman"/>
                      </a:endParaRPr>
                    </a:p>
                  </a:txBody>
                  <a:tcPr marL="0" marR="0" marT="61594"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gridSpan="2">
                  <a:txBody>
                    <a:bodyPr/>
                    <a:lstStyle/>
                    <a:p>
                      <a:pPr marL="50165">
                        <a:lnSpc>
                          <a:spcPct val="100000"/>
                        </a:lnSpc>
                        <a:spcBef>
                          <a:spcPts val="570"/>
                        </a:spcBef>
                      </a:pPr>
                      <a:r>
                        <a:rPr sz="1450" spc="-10" dirty="0">
                          <a:latin typeface="Times New Roman"/>
                          <a:cs typeface="Times New Roman"/>
                        </a:rPr>
                        <a:t>pix</a:t>
                      </a:r>
                      <a:r>
                        <a:rPr sz="2175" spc="-15" baseline="7662" dirty="0">
                          <a:latin typeface="Times New Roman"/>
                          <a:cs typeface="Times New Roman"/>
                        </a:rPr>
                        <a:t>Qj</a:t>
                      </a:r>
                      <a:endParaRPr sz="2175" baseline="7662">
                        <a:latin typeface="Times New Roman"/>
                        <a:cs typeface="Times New Roman"/>
                      </a:endParaRPr>
                    </a:p>
                  </a:txBody>
                  <a:tcPr marL="0" marR="0" marT="72390" marB="0">
                    <a:lnL w="9525">
                      <a:solidFill>
                        <a:srgbClr val="545454"/>
                      </a:solidFill>
                      <a:prstDash val="solid"/>
                    </a:lnL>
                    <a:lnR w="9525">
                      <a:solidFill>
                        <a:srgbClr val="545454"/>
                      </a:solidFill>
                      <a:prstDash val="solid"/>
                    </a:lnR>
                    <a:lnT w="9525">
                      <a:solidFill>
                        <a:srgbClr val="545454"/>
                      </a:solidFill>
                      <a:prstDash val="solid"/>
                    </a:lnT>
                    <a:lnB w="9525">
                      <a:solidFill>
                        <a:srgbClr val="545454"/>
                      </a:solidFill>
                      <a:prstDash val="solid"/>
                    </a:lnB>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
        <p:nvSpPr>
          <p:cNvPr id="9" name="object 9"/>
          <p:cNvSpPr txBox="1"/>
          <p:nvPr/>
        </p:nvSpPr>
        <p:spPr>
          <a:xfrm>
            <a:off x="5274381" y="2546351"/>
            <a:ext cx="127000" cy="1561465"/>
          </a:xfrm>
          <a:prstGeom prst="rect">
            <a:avLst/>
          </a:prstGeom>
        </p:spPr>
        <p:txBody>
          <a:bodyPr vert="horz" wrap="square" lIns="0" tIns="81280" rIns="0" bIns="0" rtlCol="0">
            <a:spAutoFit/>
          </a:bodyPr>
          <a:lstStyle/>
          <a:p>
            <a:pPr marL="14604">
              <a:spcBef>
                <a:spcPts val="640"/>
              </a:spcBef>
            </a:pPr>
            <a:r>
              <a:rPr sz="1500" spc="-50" dirty="0">
                <a:latin typeface="Times New Roman"/>
                <a:cs typeface="Times New Roman"/>
              </a:rPr>
              <a:t>4</a:t>
            </a:r>
            <a:endParaRPr sz="1500">
              <a:latin typeface="Times New Roman"/>
              <a:cs typeface="Times New Roman"/>
            </a:endParaRPr>
          </a:p>
          <a:p>
            <a:pPr marL="14604">
              <a:spcBef>
                <a:spcPts val="575"/>
              </a:spcBef>
            </a:pPr>
            <a:r>
              <a:rPr sz="1600" spc="-50" dirty="0">
                <a:solidFill>
                  <a:srgbClr val="3D3D3D"/>
                </a:solidFill>
                <a:latin typeface="Times New Roman"/>
                <a:cs typeface="Times New Roman"/>
              </a:rPr>
              <a:t>s</a:t>
            </a:r>
            <a:endParaRPr sz="1600">
              <a:latin typeface="Times New Roman"/>
              <a:cs typeface="Times New Roman"/>
            </a:endParaRPr>
          </a:p>
          <a:p>
            <a:pPr marL="12700">
              <a:spcBef>
                <a:spcPts val="570"/>
              </a:spcBef>
            </a:pPr>
            <a:r>
              <a:rPr sz="1500" spc="-50" dirty="0">
                <a:solidFill>
                  <a:srgbClr val="1F1F1F"/>
                </a:solidFill>
                <a:latin typeface="Times New Roman"/>
                <a:cs typeface="Times New Roman"/>
              </a:rPr>
              <a:t>6</a:t>
            </a:r>
            <a:endParaRPr sz="1500">
              <a:latin typeface="Times New Roman"/>
              <a:cs typeface="Times New Roman"/>
            </a:endParaRPr>
          </a:p>
          <a:p>
            <a:pPr marL="17780">
              <a:spcBef>
                <a:spcPts val="620"/>
              </a:spcBef>
            </a:pPr>
            <a:r>
              <a:rPr sz="1500" spc="-50" dirty="0">
                <a:solidFill>
                  <a:srgbClr val="282828"/>
                </a:solidFill>
                <a:latin typeface="Times New Roman"/>
                <a:cs typeface="Times New Roman"/>
              </a:rPr>
              <a:t>7</a:t>
            </a:r>
            <a:endParaRPr sz="1500">
              <a:latin typeface="Times New Roman"/>
              <a:cs typeface="Times New Roman"/>
            </a:endParaRPr>
          </a:p>
          <a:p>
            <a:pPr marL="12700">
              <a:spcBef>
                <a:spcPts val="545"/>
              </a:spcBef>
            </a:pPr>
            <a:r>
              <a:rPr sz="1600" spc="-50" dirty="0">
                <a:latin typeface="Times New Roman"/>
                <a:cs typeface="Times New Roman"/>
              </a:rPr>
              <a:t>8</a:t>
            </a:r>
            <a:endParaRPr sz="1600">
              <a:latin typeface="Times New Roman"/>
              <a:cs typeface="Times New Roman"/>
            </a:endParaRPr>
          </a:p>
        </p:txBody>
      </p:sp>
      <p:sp>
        <p:nvSpPr>
          <p:cNvPr id="10" name="object 10"/>
          <p:cNvSpPr txBox="1"/>
          <p:nvPr/>
        </p:nvSpPr>
        <p:spPr>
          <a:xfrm>
            <a:off x="5282830" y="4476848"/>
            <a:ext cx="211454" cy="237886"/>
          </a:xfrm>
          <a:prstGeom prst="rect">
            <a:avLst/>
          </a:prstGeom>
        </p:spPr>
        <p:txBody>
          <a:bodyPr vert="horz" wrap="square" lIns="0" tIns="14605" rIns="0" bIns="0" rtlCol="0">
            <a:spAutoFit/>
          </a:bodyPr>
          <a:lstStyle/>
          <a:p>
            <a:pPr marL="12700">
              <a:spcBef>
                <a:spcPts val="115"/>
              </a:spcBef>
            </a:pPr>
            <a:r>
              <a:rPr sz="1450" spc="-25" dirty="0">
                <a:solidFill>
                  <a:srgbClr val="282828"/>
                </a:solidFill>
                <a:latin typeface="Times New Roman"/>
                <a:cs typeface="Times New Roman"/>
              </a:rPr>
              <a:t>10</a:t>
            </a:r>
            <a:endParaRPr sz="1450">
              <a:latin typeface="Times New Roman"/>
              <a:cs typeface="Times New Roman"/>
            </a:endParaRPr>
          </a:p>
        </p:txBody>
      </p:sp>
      <p:sp>
        <p:nvSpPr>
          <p:cNvPr id="11" name="object 11"/>
          <p:cNvSpPr txBox="1"/>
          <p:nvPr/>
        </p:nvSpPr>
        <p:spPr>
          <a:xfrm>
            <a:off x="5874444" y="1591194"/>
            <a:ext cx="2712720" cy="1549014"/>
          </a:xfrm>
          <a:prstGeom prst="rect">
            <a:avLst/>
          </a:prstGeom>
        </p:spPr>
        <p:txBody>
          <a:bodyPr vert="horz" wrap="square" lIns="0" tIns="141605" rIns="0" bIns="0" rtlCol="0">
            <a:spAutoFit/>
          </a:bodyPr>
          <a:lstStyle/>
          <a:p>
            <a:pPr marL="20320">
              <a:spcBef>
                <a:spcPts val="1115"/>
              </a:spcBef>
            </a:pPr>
            <a:r>
              <a:rPr sz="1400" dirty="0">
                <a:solidFill>
                  <a:srgbClr val="212121"/>
                </a:solidFill>
                <a:latin typeface="Times New Roman"/>
                <a:cs typeface="Times New Roman"/>
              </a:rPr>
              <a:t>Imape</a:t>
            </a:r>
            <a:r>
              <a:rPr sz="1400" spc="200" dirty="0">
                <a:solidFill>
                  <a:srgbClr val="212121"/>
                </a:solidFill>
                <a:latin typeface="Times New Roman"/>
                <a:cs typeface="Times New Roman"/>
              </a:rPr>
              <a:t> </a:t>
            </a:r>
            <a:r>
              <a:rPr sz="1400" dirty="0">
                <a:solidFill>
                  <a:srgbClr val="212121"/>
                </a:solidFill>
                <a:latin typeface="Times New Roman"/>
                <a:cs typeface="Times New Roman"/>
              </a:rPr>
              <a:t>separator</a:t>
            </a:r>
            <a:r>
              <a:rPr sz="1400" spc="405" dirty="0">
                <a:solidFill>
                  <a:srgbClr val="212121"/>
                </a:solidFill>
                <a:latin typeface="Times New Roman"/>
                <a:cs typeface="Times New Roman"/>
              </a:rPr>
              <a:t> </a:t>
            </a:r>
            <a:r>
              <a:rPr sz="1400" dirty="0">
                <a:solidFill>
                  <a:srgbClr val="131313"/>
                </a:solidFill>
                <a:latin typeface="Times New Roman"/>
                <a:cs typeface="Times New Roman"/>
              </a:rPr>
              <a:t>character</a:t>
            </a:r>
            <a:r>
              <a:rPr sz="1400" spc="320" dirty="0">
                <a:solidFill>
                  <a:srgbClr val="131313"/>
                </a:solidFill>
                <a:latin typeface="Times New Roman"/>
                <a:cs typeface="Times New Roman"/>
              </a:rPr>
              <a:t> </a:t>
            </a:r>
            <a:r>
              <a:rPr sz="1400" spc="-10" dirty="0">
                <a:solidFill>
                  <a:srgbClr val="0C0C0C"/>
                </a:solidFill>
                <a:latin typeface="Times New Roman"/>
                <a:cs typeface="Times New Roman"/>
              </a:rPr>
              <a:t>(coiiiiiia)</a:t>
            </a:r>
            <a:endParaRPr sz="1400">
              <a:latin typeface="Times New Roman"/>
              <a:cs typeface="Times New Roman"/>
            </a:endParaRPr>
          </a:p>
          <a:p>
            <a:pPr marL="22860" marR="187960" indent="-8255">
              <a:lnSpc>
                <a:spcPct val="103400"/>
              </a:lnSpc>
              <a:spcBef>
                <a:spcPts val="994"/>
              </a:spcBef>
            </a:pPr>
            <a:r>
              <a:rPr sz="1450" spc="-40" dirty="0">
                <a:solidFill>
                  <a:srgbClr val="181818"/>
                </a:solidFill>
                <a:latin typeface="Cambria"/>
                <a:cs typeface="Cambria"/>
              </a:rPr>
              <a:t>Start</a:t>
            </a:r>
            <a:r>
              <a:rPr sz="1450" spc="-25" dirty="0">
                <a:solidFill>
                  <a:srgbClr val="181818"/>
                </a:solidFill>
                <a:latin typeface="Cambria"/>
                <a:cs typeface="Cambria"/>
              </a:rPr>
              <a:t> </a:t>
            </a:r>
            <a:r>
              <a:rPr sz="1450" spc="-120" dirty="0">
                <a:solidFill>
                  <a:srgbClr val="1F1F1F"/>
                </a:solidFill>
                <a:latin typeface="Cambria"/>
                <a:cs typeface="Cambria"/>
              </a:rPr>
              <a:t>of”</a:t>
            </a:r>
            <a:r>
              <a:rPr sz="1450" spc="-80" dirty="0">
                <a:solidFill>
                  <a:srgbClr val="1F1F1F"/>
                </a:solidFill>
                <a:latin typeface="Cambria"/>
                <a:cs typeface="Cambria"/>
              </a:rPr>
              <a:t> </a:t>
            </a:r>
            <a:r>
              <a:rPr sz="1450" spc="-35" dirty="0">
                <a:solidFill>
                  <a:srgbClr val="111111"/>
                </a:solidFill>
                <a:latin typeface="Cambria"/>
                <a:cs typeface="Cambria"/>
              </a:rPr>
              <a:t>iinape</a:t>
            </a:r>
            <a:r>
              <a:rPr sz="1450" spc="65" dirty="0">
                <a:solidFill>
                  <a:srgbClr val="111111"/>
                </a:solidFill>
                <a:latin typeface="Cambria"/>
                <a:cs typeface="Cambria"/>
              </a:rPr>
              <a:t> </a:t>
            </a:r>
            <a:r>
              <a:rPr sz="1450" spc="-30" dirty="0">
                <a:solidFill>
                  <a:srgbClr val="282828"/>
                </a:solidFill>
                <a:latin typeface="Cambria"/>
                <a:cs typeface="Cambria"/>
              </a:rPr>
              <a:t>in</a:t>
            </a:r>
            <a:r>
              <a:rPr sz="1450" spc="-45" dirty="0">
                <a:solidFill>
                  <a:srgbClr val="282828"/>
                </a:solidFill>
                <a:latin typeface="Cambria"/>
                <a:cs typeface="Cambria"/>
              </a:rPr>
              <a:t> </a:t>
            </a:r>
            <a:r>
              <a:rPr sz="1450" dirty="0">
                <a:solidFill>
                  <a:srgbClr val="151515"/>
                </a:solidFill>
                <a:latin typeface="Cambria"/>
                <a:cs typeface="Cambria"/>
              </a:rPr>
              <a:t>pixels</a:t>
            </a:r>
            <a:r>
              <a:rPr sz="1450" spc="30" dirty="0">
                <a:solidFill>
                  <a:srgbClr val="151515"/>
                </a:solidFill>
                <a:latin typeface="Cambria"/>
                <a:cs typeface="Cambria"/>
              </a:rPr>
              <a:t> </a:t>
            </a:r>
            <a:r>
              <a:rPr sz="1450" spc="-25" dirty="0">
                <a:solidFill>
                  <a:srgbClr val="111111"/>
                </a:solidFill>
                <a:latin typeface="Cambria"/>
                <a:cs typeface="Cambria"/>
              </a:rPr>
              <a:t>from</a:t>
            </a:r>
            <a:r>
              <a:rPr sz="1450" spc="65" dirty="0">
                <a:solidFill>
                  <a:srgbClr val="111111"/>
                </a:solidFill>
                <a:latin typeface="Cambria"/>
                <a:cs typeface="Cambria"/>
              </a:rPr>
              <a:t> </a:t>
            </a:r>
            <a:r>
              <a:rPr sz="1450" spc="-25" dirty="0">
                <a:solidFill>
                  <a:srgbClr val="1C1C1C"/>
                </a:solidFill>
                <a:latin typeface="Cambria"/>
                <a:cs typeface="Cambria"/>
              </a:rPr>
              <a:t>the </a:t>
            </a:r>
            <a:r>
              <a:rPr sz="1450" spc="-20" dirty="0">
                <a:solidFill>
                  <a:srgbClr val="181818"/>
                </a:solidFill>
                <a:latin typeface="Cambria"/>
                <a:cs typeface="Cambria"/>
              </a:rPr>
              <a:t>left</a:t>
            </a:r>
            <a:r>
              <a:rPr sz="1450" spc="75" dirty="0">
                <a:solidFill>
                  <a:srgbClr val="181818"/>
                </a:solidFill>
                <a:latin typeface="Cambria"/>
                <a:cs typeface="Cambria"/>
              </a:rPr>
              <a:t> </a:t>
            </a:r>
            <a:r>
              <a:rPr sz="1450" spc="-40" dirty="0">
                <a:solidFill>
                  <a:srgbClr val="181818"/>
                </a:solidFill>
                <a:latin typeface="Cambria"/>
                <a:cs typeface="Cambria"/>
              </a:rPr>
              <a:t>side</a:t>
            </a:r>
            <a:r>
              <a:rPr sz="1450" dirty="0">
                <a:solidFill>
                  <a:srgbClr val="181818"/>
                </a:solidFill>
                <a:latin typeface="Cambria"/>
                <a:cs typeface="Cambria"/>
              </a:rPr>
              <a:t> </a:t>
            </a:r>
            <a:r>
              <a:rPr sz="1450" spc="-110" dirty="0">
                <a:solidFill>
                  <a:srgbClr val="1F1F1F"/>
                </a:solidFill>
                <a:latin typeface="Cambria"/>
                <a:cs typeface="Cambria"/>
              </a:rPr>
              <a:t>of”</a:t>
            </a:r>
            <a:r>
              <a:rPr sz="1450" spc="-100" dirty="0">
                <a:solidFill>
                  <a:srgbClr val="1F1F1F"/>
                </a:solidFill>
                <a:latin typeface="Cambria"/>
                <a:cs typeface="Cambria"/>
              </a:rPr>
              <a:t> </a:t>
            </a:r>
            <a:r>
              <a:rPr sz="1450" dirty="0">
                <a:solidFill>
                  <a:srgbClr val="181818"/>
                </a:solidFill>
                <a:latin typeface="Cambria"/>
                <a:cs typeface="Cambria"/>
              </a:rPr>
              <a:t>lhe</a:t>
            </a:r>
            <a:r>
              <a:rPr sz="1450" spc="25" dirty="0">
                <a:solidFill>
                  <a:srgbClr val="181818"/>
                </a:solidFill>
                <a:latin typeface="Cambria"/>
                <a:cs typeface="Cambria"/>
              </a:rPr>
              <a:t> </a:t>
            </a:r>
            <a:r>
              <a:rPr sz="1450" spc="-60" dirty="0">
                <a:solidFill>
                  <a:srgbClr val="181818"/>
                </a:solidFill>
                <a:latin typeface="Cambria"/>
                <a:cs typeface="Cambria"/>
              </a:rPr>
              <a:t>screen</a:t>
            </a:r>
            <a:r>
              <a:rPr sz="1450" spc="5" dirty="0">
                <a:solidFill>
                  <a:srgbClr val="181818"/>
                </a:solidFill>
                <a:latin typeface="Cambria"/>
                <a:cs typeface="Cambria"/>
              </a:rPr>
              <a:t> </a:t>
            </a:r>
            <a:r>
              <a:rPr sz="1450" spc="60" dirty="0">
                <a:solidFill>
                  <a:srgbClr val="131313"/>
                </a:solidFill>
                <a:latin typeface="Cambria"/>
                <a:cs typeface="Cambria"/>
              </a:rPr>
              <a:t>(LSR</a:t>
            </a:r>
            <a:r>
              <a:rPr sz="1450" spc="150" dirty="0">
                <a:solidFill>
                  <a:srgbClr val="131313"/>
                </a:solidFill>
                <a:latin typeface="Cambria"/>
                <a:cs typeface="Cambria"/>
              </a:rPr>
              <a:t> </a:t>
            </a:r>
            <a:r>
              <a:rPr sz="1450" spc="-40" dirty="0">
                <a:latin typeface="Cambria"/>
                <a:cs typeface="Cambria"/>
              </a:rPr>
              <a:t>first)</a:t>
            </a:r>
            <a:endParaRPr sz="1450">
              <a:latin typeface="Cambria"/>
              <a:cs typeface="Cambria"/>
            </a:endParaRPr>
          </a:p>
          <a:p>
            <a:pPr marL="19050" marR="221615" indent="-6985">
              <a:lnSpc>
                <a:spcPts val="1770"/>
              </a:lnSpc>
              <a:spcBef>
                <a:spcPts val="1080"/>
              </a:spcBef>
            </a:pPr>
            <a:r>
              <a:rPr sz="1550" spc="-10" dirty="0">
                <a:solidFill>
                  <a:srgbClr val="242424"/>
                </a:solidFill>
                <a:latin typeface="Times New Roman"/>
                <a:cs typeface="Times New Roman"/>
              </a:rPr>
              <a:t>Start</a:t>
            </a:r>
            <a:r>
              <a:rPr sz="1550" spc="-75" dirty="0">
                <a:solidFill>
                  <a:srgbClr val="242424"/>
                </a:solidFill>
                <a:latin typeface="Times New Roman"/>
                <a:cs typeface="Times New Roman"/>
              </a:rPr>
              <a:t> </a:t>
            </a:r>
            <a:r>
              <a:rPr sz="1550" spc="-215" dirty="0">
                <a:solidFill>
                  <a:srgbClr val="1D1D1D"/>
                </a:solidFill>
                <a:latin typeface="Times New Roman"/>
                <a:cs typeface="Times New Roman"/>
              </a:rPr>
              <a:t>of”</a:t>
            </a:r>
            <a:r>
              <a:rPr sz="1550" spc="-100" dirty="0">
                <a:solidFill>
                  <a:srgbClr val="1D1D1D"/>
                </a:solidFill>
                <a:latin typeface="Times New Roman"/>
                <a:cs typeface="Times New Roman"/>
              </a:rPr>
              <a:t> </a:t>
            </a:r>
            <a:r>
              <a:rPr sz="1550" spc="-20" dirty="0">
                <a:latin typeface="Times New Roman"/>
                <a:cs typeface="Times New Roman"/>
              </a:rPr>
              <a:t>image</a:t>
            </a:r>
            <a:r>
              <a:rPr sz="1550" spc="-35" dirty="0">
                <a:latin typeface="Times New Roman"/>
                <a:cs typeface="Times New Roman"/>
              </a:rPr>
              <a:t> </a:t>
            </a:r>
            <a:r>
              <a:rPr sz="1550" spc="-10" dirty="0">
                <a:solidFill>
                  <a:srgbClr val="262626"/>
                </a:solidFill>
                <a:latin typeface="Times New Roman"/>
                <a:cs typeface="Times New Roman"/>
              </a:rPr>
              <a:t>in</a:t>
            </a:r>
            <a:r>
              <a:rPr sz="1550" spc="-25" dirty="0">
                <a:solidFill>
                  <a:srgbClr val="262626"/>
                </a:solidFill>
                <a:latin typeface="Times New Roman"/>
                <a:cs typeface="Times New Roman"/>
              </a:rPr>
              <a:t> </a:t>
            </a:r>
            <a:r>
              <a:rPr sz="1550" spc="-10" dirty="0">
                <a:latin typeface="Times New Roman"/>
                <a:cs typeface="Times New Roman"/>
              </a:rPr>
              <a:t>pixels</a:t>
            </a:r>
            <a:r>
              <a:rPr sz="1550" spc="-20" dirty="0">
                <a:latin typeface="Times New Roman"/>
                <a:cs typeface="Times New Roman"/>
              </a:rPr>
              <a:t> </a:t>
            </a:r>
            <a:r>
              <a:rPr sz="1550" spc="-114" dirty="0">
                <a:latin typeface="Times New Roman"/>
                <a:cs typeface="Times New Roman"/>
              </a:rPr>
              <a:t>morn</a:t>
            </a:r>
            <a:r>
              <a:rPr sz="1550" spc="30" dirty="0">
                <a:latin typeface="Times New Roman"/>
                <a:cs typeface="Times New Roman"/>
              </a:rPr>
              <a:t> </a:t>
            </a:r>
            <a:r>
              <a:rPr sz="1550" spc="-25" dirty="0">
                <a:solidFill>
                  <a:srgbClr val="161616"/>
                </a:solidFill>
                <a:latin typeface="Times New Roman"/>
                <a:cs typeface="Times New Roman"/>
              </a:rPr>
              <a:t>the </a:t>
            </a:r>
            <a:r>
              <a:rPr sz="1550" spc="-20" dirty="0">
                <a:solidFill>
                  <a:srgbClr val="161616"/>
                </a:solidFill>
                <a:latin typeface="Times New Roman"/>
                <a:cs typeface="Times New Roman"/>
              </a:rPr>
              <a:t>top</a:t>
            </a:r>
            <a:r>
              <a:rPr sz="1550" spc="-80" dirty="0">
                <a:solidFill>
                  <a:srgbClr val="161616"/>
                </a:solidFill>
                <a:latin typeface="Times New Roman"/>
                <a:cs typeface="Times New Roman"/>
              </a:rPr>
              <a:t> </a:t>
            </a:r>
            <a:r>
              <a:rPr sz="1550" spc="-65" dirty="0">
                <a:solidFill>
                  <a:srgbClr val="111111"/>
                </a:solidFill>
                <a:latin typeface="Times New Roman"/>
                <a:cs typeface="Times New Roman"/>
              </a:rPr>
              <a:t>ot”ihe</a:t>
            </a:r>
            <a:r>
              <a:rPr sz="1550" spc="-30" dirty="0">
                <a:solidFill>
                  <a:srgbClr val="111111"/>
                </a:solidFill>
                <a:latin typeface="Times New Roman"/>
                <a:cs typeface="Times New Roman"/>
              </a:rPr>
              <a:t> </a:t>
            </a:r>
            <a:r>
              <a:rPr sz="1550" spc="-20" dirty="0">
                <a:solidFill>
                  <a:srgbClr val="0F0F0F"/>
                </a:solidFill>
                <a:latin typeface="Times New Roman"/>
                <a:cs typeface="Times New Roman"/>
              </a:rPr>
              <a:t>screen</a:t>
            </a:r>
            <a:r>
              <a:rPr sz="1550" spc="-50" dirty="0">
                <a:solidFill>
                  <a:srgbClr val="0F0F0F"/>
                </a:solidFill>
                <a:latin typeface="Times New Roman"/>
                <a:cs typeface="Times New Roman"/>
              </a:rPr>
              <a:t> </a:t>
            </a:r>
            <a:r>
              <a:rPr sz="1550" spc="-10" dirty="0">
                <a:latin typeface="Times New Roman"/>
                <a:cs typeface="Times New Roman"/>
              </a:rPr>
              <a:t>(LSB</a:t>
            </a:r>
            <a:r>
              <a:rPr sz="1550" spc="-5" dirty="0">
                <a:latin typeface="Times New Roman"/>
                <a:cs typeface="Times New Roman"/>
              </a:rPr>
              <a:t> </a:t>
            </a:r>
            <a:r>
              <a:rPr sz="1550" spc="-10" dirty="0">
                <a:solidFill>
                  <a:srgbClr val="111111"/>
                </a:solidFill>
                <a:latin typeface="Times New Roman"/>
                <a:cs typeface="Times New Roman"/>
              </a:rPr>
              <a:t>first)</a:t>
            </a:r>
            <a:endParaRPr sz="1550">
              <a:latin typeface="Times New Roman"/>
              <a:cs typeface="Times New Roman"/>
            </a:endParaRPr>
          </a:p>
        </p:txBody>
      </p:sp>
      <p:sp>
        <p:nvSpPr>
          <p:cNvPr id="12" name="object 12"/>
          <p:cNvSpPr txBox="1"/>
          <p:nvPr/>
        </p:nvSpPr>
        <p:spPr>
          <a:xfrm>
            <a:off x="5884230" y="3360738"/>
            <a:ext cx="3061335" cy="252633"/>
          </a:xfrm>
          <a:prstGeom prst="rect">
            <a:avLst/>
          </a:prstGeom>
        </p:spPr>
        <p:txBody>
          <a:bodyPr vert="horz" wrap="square" lIns="0" tIns="13970" rIns="0" bIns="0" rtlCol="0">
            <a:spAutoFit/>
          </a:bodyPr>
          <a:lstStyle/>
          <a:p>
            <a:pPr marL="12700">
              <a:spcBef>
                <a:spcPts val="110"/>
              </a:spcBef>
            </a:pPr>
            <a:r>
              <a:rPr sz="1550" spc="-35" dirty="0">
                <a:solidFill>
                  <a:srgbClr val="151515"/>
                </a:solidFill>
                <a:latin typeface="Times New Roman"/>
                <a:cs typeface="Times New Roman"/>
              </a:rPr>
              <a:t>Width</a:t>
            </a:r>
            <a:r>
              <a:rPr sz="1550" spc="-65" dirty="0">
                <a:solidFill>
                  <a:srgbClr val="151515"/>
                </a:solidFill>
                <a:latin typeface="Times New Roman"/>
                <a:cs typeface="Times New Roman"/>
              </a:rPr>
              <a:t> </a:t>
            </a:r>
            <a:r>
              <a:rPr sz="1550" spc="-85" dirty="0">
                <a:latin typeface="Times New Roman"/>
                <a:cs typeface="Times New Roman"/>
              </a:rPr>
              <a:t>o1</a:t>
            </a:r>
            <a:r>
              <a:rPr sz="1550" spc="-100" dirty="0">
                <a:latin typeface="Times New Roman"/>
                <a:cs typeface="Times New Roman"/>
              </a:rPr>
              <a:t> </a:t>
            </a:r>
            <a:r>
              <a:rPr sz="1550" dirty="0">
                <a:latin typeface="Times New Roman"/>
                <a:cs typeface="Times New Roman"/>
              </a:rPr>
              <a:t>the</a:t>
            </a:r>
            <a:r>
              <a:rPr sz="1550" spc="-75" dirty="0">
                <a:latin typeface="Times New Roman"/>
                <a:cs typeface="Times New Roman"/>
              </a:rPr>
              <a:t> </a:t>
            </a:r>
            <a:r>
              <a:rPr sz="1550" spc="-20" dirty="0">
                <a:latin typeface="Times New Roman"/>
                <a:cs typeface="Times New Roman"/>
              </a:rPr>
              <a:t>image</a:t>
            </a:r>
            <a:r>
              <a:rPr sz="1550" spc="-5" dirty="0">
                <a:latin typeface="Times New Roman"/>
                <a:cs typeface="Times New Roman"/>
              </a:rPr>
              <a:t> </a:t>
            </a:r>
            <a:r>
              <a:rPr sz="1550" spc="-20" dirty="0">
                <a:latin typeface="Times New Roman"/>
                <a:cs typeface="Times New Roman"/>
              </a:rPr>
              <a:t>in</a:t>
            </a:r>
            <a:r>
              <a:rPr sz="1550" spc="-45" dirty="0">
                <a:latin typeface="Times New Roman"/>
                <a:cs typeface="Times New Roman"/>
              </a:rPr>
              <a:t> </a:t>
            </a:r>
            <a:r>
              <a:rPr sz="1550" spc="-20" dirty="0">
                <a:latin typeface="Times New Roman"/>
                <a:cs typeface="Times New Roman"/>
              </a:rPr>
              <a:t>pixels</a:t>
            </a:r>
            <a:r>
              <a:rPr sz="1550" spc="-50" dirty="0">
                <a:latin typeface="Times New Roman"/>
                <a:cs typeface="Times New Roman"/>
              </a:rPr>
              <a:t> </a:t>
            </a:r>
            <a:r>
              <a:rPr sz="1550" spc="-20" dirty="0">
                <a:latin typeface="Times New Roman"/>
                <a:cs typeface="Times New Roman"/>
              </a:rPr>
              <a:t>(LSB</a:t>
            </a:r>
            <a:r>
              <a:rPr sz="1550" spc="-70" dirty="0">
                <a:latin typeface="Times New Roman"/>
                <a:cs typeface="Times New Roman"/>
              </a:rPr>
              <a:t> </a:t>
            </a:r>
            <a:r>
              <a:rPr sz="1550" spc="-10" dirty="0">
                <a:latin typeface="Times New Roman"/>
                <a:cs typeface="Times New Roman"/>
              </a:rPr>
              <a:t>first)</a:t>
            </a:r>
            <a:endParaRPr sz="1550">
              <a:latin typeface="Times New Roman"/>
              <a:cs typeface="Times New Roman"/>
            </a:endParaRPr>
          </a:p>
        </p:txBody>
      </p:sp>
      <p:sp>
        <p:nvSpPr>
          <p:cNvPr id="13" name="object 13"/>
          <p:cNvSpPr txBox="1"/>
          <p:nvPr/>
        </p:nvSpPr>
        <p:spPr>
          <a:xfrm>
            <a:off x="5879882" y="4003676"/>
            <a:ext cx="3103880" cy="252633"/>
          </a:xfrm>
          <a:prstGeom prst="rect">
            <a:avLst/>
          </a:prstGeom>
        </p:spPr>
        <p:txBody>
          <a:bodyPr vert="horz" wrap="square" lIns="0" tIns="13970" rIns="0" bIns="0" rtlCol="0">
            <a:spAutoFit/>
          </a:bodyPr>
          <a:lstStyle/>
          <a:p>
            <a:pPr marL="12700">
              <a:spcBef>
                <a:spcPts val="110"/>
              </a:spcBef>
            </a:pPr>
            <a:r>
              <a:rPr sz="1550" spc="-35" dirty="0">
                <a:solidFill>
                  <a:srgbClr val="161616"/>
                </a:solidFill>
                <a:latin typeface="Times New Roman"/>
                <a:cs typeface="Times New Roman"/>
              </a:rPr>
              <a:t>Hcight</a:t>
            </a:r>
            <a:r>
              <a:rPr sz="1550" spc="-45" dirty="0">
                <a:solidFill>
                  <a:srgbClr val="161616"/>
                </a:solidFill>
                <a:latin typeface="Times New Roman"/>
                <a:cs typeface="Times New Roman"/>
              </a:rPr>
              <a:t> </a:t>
            </a:r>
            <a:r>
              <a:rPr sz="1550" dirty="0">
                <a:solidFill>
                  <a:srgbClr val="1A1A1A"/>
                </a:solidFill>
                <a:latin typeface="Times New Roman"/>
                <a:cs typeface="Times New Roman"/>
              </a:rPr>
              <a:t>of</a:t>
            </a:r>
            <a:r>
              <a:rPr sz="1550" spc="-80" dirty="0">
                <a:solidFill>
                  <a:srgbClr val="1A1A1A"/>
                </a:solidFill>
                <a:latin typeface="Times New Roman"/>
                <a:cs typeface="Times New Roman"/>
              </a:rPr>
              <a:t> </a:t>
            </a:r>
            <a:r>
              <a:rPr sz="1550" dirty="0">
                <a:solidFill>
                  <a:srgbClr val="131313"/>
                </a:solidFill>
                <a:latin typeface="Times New Roman"/>
                <a:cs typeface="Times New Roman"/>
              </a:rPr>
              <a:t>the</a:t>
            </a:r>
            <a:r>
              <a:rPr sz="1550" spc="-45" dirty="0">
                <a:solidFill>
                  <a:srgbClr val="131313"/>
                </a:solidFill>
                <a:latin typeface="Times New Roman"/>
                <a:cs typeface="Times New Roman"/>
              </a:rPr>
              <a:t> </a:t>
            </a:r>
            <a:r>
              <a:rPr sz="1550" spc="-20" dirty="0">
                <a:solidFill>
                  <a:srgbClr val="131313"/>
                </a:solidFill>
                <a:latin typeface="Times New Roman"/>
                <a:cs typeface="Times New Roman"/>
              </a:rPr>
              <a:t>image</a:t>
            </a:r>
            <a:r>
              <a:rPr sz="1550" spc="-15" dirty="0">
                <a:solidFill>
                  <a:srgbClr val="131313"/>
                </a:solidFill>
                <a:latin typeface="Times New Roman"/>
                <a:cs typeface="Times New Roman"/>
              </a:rPr>
              <a:t> </a:t>
            </a:r>
            <a:r>
              <a:rPr sz="1550" dirty="0">
                <a:solidFill>
                  <a:srgbClr val="151515"/>
                </a:solidFill>
                <a:latin typeface="Times New Roman"/>
                <a:cs typeface="Times New Roman"/>
              </a:rPr>
              <a:t>in</a:t>
            </a:r>
            <a:r>
              <a:rPr sz="1550" spc="-60" dirty="0">
                <a:solidFill>
                  <a:srgbClr val="151515"/>
                </a:solidFill>
                <a:latin typeface="Times New Roman"/>
                <a:cs typeface="Times New Roman"/>
              </a:rPr>
              <a:t> </a:t>
            </a:r>
            <a:r>
              <a:rPr sz="1550" spc="-20" dirty="0">
                <a:solidFill>
                  <a:srgbClr val="131313"/>
                </a:solidFill>
                <a:latin typeface="Times New Roman"/>
                <a:cs typeface="Times New Roman"/>
              </a:rPr>
              <a:t>pixels</a:t>
            </a:r>
            <a:r>
              <a:rPr sz="1550" spc="-75" dirty="0">
                <a:solidFill>
                  <a:srgbClr val="131313"/>
                </a:solidFill>
                <a:latin typeface="Times New Roman"/>
                <a:cs typeface="Times New Roman"/>
              </a:rPr>
              <a:t> </a:t>
            </a:r>
            <a:r>
              <a:rPr sz="1550" spc="-10" dirty="0">
                <a:latin typeface="Times New Roman"/>
                <a:cs typeface="Times New Roman"/>
              </a:rPr>
              <a:t>(LSB</a:t>
            </a:r>
            <a:r>
              <a:rPr sz="1550" spc="-25" dirty="0">
                <a:latin typeface="Times New Roman"/>
                <a:cs typeface="Times New Roman"/>
              </a:rPr>
              <a:t> </a:t>
            </a:r>
            <a:r>
              <a:rPr sz="1550" spc="-10" dirty="0">
                <a:solidFill>
                  <a:srgbClr val="0E0E0E"/>
                </a:solidFill>
                <a:latin typeface="Times New Roman"/>
                <a:cs typeface="Times New Roman"/>
              </a:rPr>
              <a:t>tirst)</a:t>
            </a:r>
            <a:endParaRPr sz="1550">
              <a:latin typeface="Times New Roman"/>
              <a:cs typeface="Times New Roman"/>
            </a:endParaRPr>
          </a:p>
        </p:txBody>
      </p:sp>
      <p:sp>
        <p:nvSpPr>
          <p:cNvPr id="14" name="object 14"/>
          <p:cNvSpPr txBox="1"/>
          <p:nvPr/>
        </p:nvSpPr>
        <p:spPr>
          <a:xfrm>
            <a:off x="5875484" y="4681388"/>
            <a:ext cx="454025" cy="466090"/>
          </a:xfrm>
          <a:prstGeom prst="rect">
            <a:avLst/>
          </a:prstGeom>
        </p:spPr>
        <p:txBody>
          <a:bodyPr vert="horz" wrap="square" lIns="0" tIns="13970" rIns="0" bIns="0" rtlCol="0">
            <a:spAutoFit/>
          </a:bodyPr>
          <a:lstStyle/>
          <a:p>
            <a:pPr marL="12700">
              <a:lnSpc>
                <a:spcPts val="1755"/>
              </a:lnSpc>
              <a:spcBef>
                <a:spcPts val="110"/>
              </a:spcBef>
            </a:pPr>
            <a:r>
              <a:rPr sz="1500" dirty="0">
                <a:solidFill>
                  <a:srgbClr val="1C1C1C"/>
                </a:solidFill>
                <a:latin typeface="Cambria"/>
                <a:cs typeface="Cambria"/>
              </a:rPr>
              <a:t>m</a:t>
            </a:r>
            <a:r>
              <a:rPr sz="1500" spc="-10" dirty="0">
                <a:solidFill>
                  <a:srgbClr val="1C1C1C"/>
                </a:solidFill>
                <a:latin typeface="Cambria"/>
                <a:cs typeface="Cambria"/>
              </a:rPr>
              <a:t> </a:t>
            </a:r>
            <a:r>
              <a:rPr sz="1500" spc="90" dirty="0">
                <a:solidFill>
                  <a:srgbClr val="898989"/>
                </a:solidFill>
                <a:latin typeface="Cambria"/>
                <a:cs typeface="Cambria"/>
              </a:rPr>
              <a:t>=</a:t>
            </a:r>
            <a:r>
              <a:rPr sz="1500" spc="125" dirty="0">
                <a:solidFill>
                  <a:srgbClr val="898989"/>
                </a:solidFill>
                <a:latin typeface="Cambria"/>
                <a:cs typeface="Cambria"/>
              </a:rPr>
              <a:t> </a:t>
            </a:r>
            <a:r>
              <a:rPr sz="1500" spc="-50" dirty="0">
                <a:solidFill>
                  <a:srgbClr val="131313"/>
                </a:solidFill>
                <a:latin typeface="Cambria"/>
                <a:cs typeface="Cambria"/>
              </a:rPr>
              <a:t>l</a:t>
            </a:r>
            <a:endParaRPr sz="1500">
              <a:latin typeface="Cambria"/>
              <a:cs typeface="Cambria"/>
            </a:endParaRPr>
          </a:p>
          <a:p>
            <a:pPr marL="16510">
              <a:lnSpc>
                <a:spcPts val="1695"/>
              </a:lnSpc>
            </a:pPr>
            <a:r>
              <a:rPr sz="1450" dirty="0">
                <a:solidFill>
                  <a:srgbClr val="1C1C1C"/>
                </a:solidFill>
                <a:latin typeface="Cambria"/>
                <a:cs typeface="Cambria"/>
              </a:rPr>
              <a:t>i</a:t>
            </a:r>
            <a:r>
              <a:rPr sz="1450" spc="-5" dirty="0">
                <a:solidFill>
                  <a:srgbClr val="1C1C1C"/>
                </a:solidFill>
                <a:latin typeface="Cambria"/>
                <a:cs typeface="Cambria"/>
              </a:rPr>
              <a:t> </a:t>
            </a:r>
            <a:r>
              <a:rPr sz="1450" dirty="0">
                <a:solidFill>
                  <a:srgbClr val="878787"/>
                </a:solidFill>
                <a:latin typeface="Cambria"/>
                <a:cs typeface="Cambria"/>
              </a:rPr>
              <a:t>=</a:t>
            </a:r>
            <a:r>
              <a:rPr sz="1450" spc="90" dirty="0">
                <a:solidFill>
                  <a:srgbClr val="878787"/>
                </a:solidFill>
                <a:latin typeface="Cambria"/>
                <a:cs typeface="Cambria"/>
              </a:rPr>
              <a:t> </a:t>
            </a:r>
            <a:r>
              <a:rPr sz="1450" spc="5" dirty="0">
                <a:solidFill>
                  <a:srgbClr val="383838"/>
                </a:solidFill>
                <a:latin typeface="Cambria"/>
                <a:cs typeface="Cambria"/>
              </a:rPr>
              <a:t>0</a:t>
            </a:r>
            <a:endParaRPr sz="1450">
              <a:latin typeface="Cambria"/>
              <a:cs typeface="Cambria"/>
            </a:endParaRPr>
          </a:p>
        </p:txBody>
      </p:sp>
      <p:sp>
        <p:nvSpPr>
          <p:cNvPr id="15" name="object 15"/>
          <p:cNvSpPr txBox="1"/>
          <p:nvPr/>
        </p:nvSpPr>
        <p:spPr>
          <a:xfrm>
            <a:off x="5876645" y="5100242"/>
            <a:ext cx="668655" cy="475615"/>
          </a:xfrm>
          <a:prstGeom prst="rect">
            <a:avLst/>
          </a:prstGeom>
        </p:spPr>
        <p:txBody>
          <a:bodyPr vert="horz" wrap="square" lIns="0" tIns="13970" rIns="0" bIns="0" rtlCol="0">
            <a:spAutoFit/>
          </a:bodyPr>
          <a:lstStyle/>
          <a:p>
            <a:pPr marL="18415">
              <a:lnSpc>
                <a:spcPts val="1825"/>
              </a:lnSpc>
              <a:spcBef>
                <a:spcPts val="110"/>
              </a:spcBef>
              <a:tabLst>
                <a:tab pos="291465" algn="l"/>
              </a:tabLst>
            </a:pPr>
            <a:r>
              <a:rPr sz="1550" spc="-50" dirty="0">
                <a:solidFill>
                  <a:srgbClr val="2B2B2B"/>
                </a:solidFill>
                <a:latin typeface="Cambria"/>
                <a:cs typeface="Cambria"/>
              </a:rPr>
              <a:t>i</a:t>
            </a:r>
            <a:r>
              <a:rPr sz="1550" dirty="0">
                <a:solidFill>
                  <a:srgbClr val="2B2B2B"/>
                </a:solidFill>
                <a:latin typeface="Cambria"/>
                <a:cs typeface="Cambria"/>
              </a:rPr>
              <a:t>	</a:t>
            </a:r>
            <a:r>
              <a:rPr sz="1550" spc="-50" dirty="0">
                <a:solidFill>
                  <a:srgbClr val="1F1F1F"/>
                </a:solidFill>
                <a:latin typeface="Cambria"/>
                <a:cs typeface="Cambria"/>
              </a:rPr>
              <a:t>l</a:t>
            </a:r>
            <a:endParaRPr sz="1550">
              <a:latin typeface="Cambria"/>
              <a:cs typeface="Cambria"/>
            </a:endParaRPr>
          </a:p>
          <a:p>
            <a:pPr marL="12700">
              <a:lnSpc>
                <a:spcPts val="1705"/>
              </a:lnSpc>
            </a:pPr>
            <a:r>
              <a:rPr sz="1450" dirty="0">
                <a:solidFill>
                  <a:srgbClr val="131313"/>
                </a:solidFill>
                <a:latin typeface="Cambria"/>
                <a:cs typeface="Cambria"/>
              </a:rPr>
              <a:t>pixel</a:t>
            </a:r>
            <a:r>
              <a:rPr sz="1450" spc="90" dirty="0">
                <a:solidFill>
                  <a:srgbClr val="131313"/>
                </a:solidFill>
                <a:latin typeface="Cambria"/>
                <a:cs typeface="Cambria"/>
              </a:rPr>
              <a:t> </a:t>
            </a:r>
            <a:r>
              <a:rPr sz="1450" dirty="0">
                <a:solidFill>
                  <a:srgbClr val="606060"/>
                </a:solidFill>
                <a:latin typeface="Cambria"/>
                <a:cs typeface="Cambria"/>
              </a:rPr>
              <a:t>+</a:t>
            </a:r>
            <a:r>
              <a:rPr sz="1450" spc="114" dirty="0">
                <a:solidFill>
                  <a:srgbClr val="606060"/>
                </a:solidFill>
                <a:latin typeface="Cambria"/>
                <a:cs typeface="Cambria"/>
              </a:rPr>
              <a:t> </a:t>
            </a:r>
            <a:r>
              <a:rPr sz="1450" spc="-500" dirty="0">
                <a:solidFill>
                  <a:srgbClr val="212121"/>
                </a:solidFill>
                <a:latin typeface="Cambria"/>
                <a:cs typeface="Cambria"/>
              </a:rPr>
              <a:t>1</a:t>
            </a:r>
            <a:endParaRPr sz="1450">
              <a:latin typeface="Cambria"/>
              <a:cs typeface="Cambria"/>
            </a:endParaRPr>
          </a:p>
        </p:txBody>
      </p:sp>
      <p:sp>
        <p:nvSpPr>
          <p:cNvPr id="16" name="object 16"/>
          <p:cNvSpPr txBox="1"/>
          <p:nvPr/>
        </p:nvSpPr>
        <p:spPr>
          <a:xfrm>
            <a:off x="5875986" y="4461818"/>
            <a:ext cx="3615054" cy="903605"/>
          </a:xfrm>
          <a:prstGeom prst="rect">
            <a:avLst/>
          </a:prstGeom>
        </p:spPr>
        <p:txBody>
          <a:bodyPr vert="horz" wrap="square" lIns="0" tIns="46990" rIns="0" bIns="0" rtlCol="0">
            <a:spAutoFit/>
          </a:bodyPr>
          <a:lstStyle/>
          <a:p>
            <a:pPr marL="845819" marR="5080" indent="-833755" algn="just">
              <a:lnSpc>
                <a:spcPct val="86400"/>
              </a:lnSpc>
              <a:spcBef>
                <a:spcPts val="370"/>
              </a:spcBef>
            </a:pPr>
            <a:r>
              <a:rPr sz="2100" baseline="1984" dirty="0">
                <a:solidFill>
                  <a:srgbClr val="1C1C1C"/>
                </a:solidFill>
                <a:latin typeface="Cambria"/>
                <a:cs typeface="Cambria"/>
              </a:rPr>
              <a:t>in</a:t>
            </a:r>
            <a:r>
              <a:rPr sz="2100" spc="615" baseline="1984" dirty="0">
                <a:solidFill>
                  <a:srgbClr val="1C1C1C"/>
                </a:solidFill>
                <a:latin typeface="Cambria"/>
                <a:cs typeface="Cambria"/>
              </a:rPr>
              <a:t>  </a:t>
            </a:r>
            <a:r>
              <a:rPr sz="2100" spc="112" baseline="1984" dirty="0">
                <a:solidFill>
                  <a:srgbClr val="414141"/>
                </a:solidFill>
                <a:latin typeface="Cambria"/>
                <a:cs typeface="Cambria"/>
              </a:rPr>
              <a:t>0</a:t>
            </a:r>
            <a:r>
              <a:rPr sz="2100" spc="577" baseline="1984" dirty="0">
                <a:solidFill>
                  <a:srgbClr val="414141"/>
                </a:solidFill>
                <a:latin typeface="Cambria"/>
                <a:cs typeface="Cambria"/>
              </a:rPr>
              <a:t>    </a:t>
            </a:r>
            <a:r>
              <a:rPr sz="1600" spc="-35" dirty="0">
                <a:solidFill>
                  <a:srgbClr val="181818"/>
                </a:solidFill>
                <a:latin typeface="Times New Roman"/>
                <a:cs typeface="Times New Roman"/>
              </a:rPr>
              <a:t>(Jse</a:t>
            </a:r>
            <a:r>
              <a:rPr sz="1600" spc="25" dirty="0">
                <a:solidFill>
                  <a:srgbClr val="181818"/>
                </a:solidFill>
                <a:latin typeface="Times New Roman"/>
                <a:cs typeface="Times New Roman"/>
              </a:rPr>
              <a:t> </a:t>
            </a:r>
            <a:r>
              <a:rPr sz="1600" spc="-65" dirty="0">
                <a:solidFill>
                  <a:srgbClr val="111111"/>
                </a:solidFill>
                <a:latin typeface="Times New Roman"/>
                <a:cs typeface="Times New Roman"/>
              </a:rPr>
              <a:t>global</a:t>
            </a:r>
            <a:r>
              <a:rPr sz="1600" spc="20" dirty="0">
                <a:solidFill>
                  <a:srgbClr val="111111"/>
                </a:solidFill>
                <a:latin typeface="Times New Roman"/>
                <a:cs typeface="Times New Roman"/>
              </a:rPr>
              <a:t> </a:t>
            </a:r>
            <a:r>
              <a:rPr sz="1600" spc="-30" dirty="0">
                <a:solidFill>
                  <a:srgbClr val="181818"/>
                </a:solidFill>
                <a:latin typeface="Times New Roman"/>
                <a:cs typeface="Times New Roman"/>
              </a:rPr>
              <a:t>color</a:t>
            </a:r>
            <a:r>
              <a:rPr sz="1600" spc="15" dirty="0">
                <a:solidFill>
                  <a:srgbClr val="181818"/>
                </a:solidFill>
                <a:latin typeface="Times New Roman"/>
                <a:cs typeface="Times New Roman"/>
              </a:rPr>
              <a:t> </a:t>
            </a:r>
            <a:r>
              <a:rPr sz="1600" spc="-35" dirty="0">
                <a:latin typeface="Times New Roman"/>
                <a:cs typeface="Times New Roman"/>
              </a:rPr>
              <a:t>inap,</a:t>
            </a:r>
            <a:r>
              <a:rPr sz="1600" spc="50" dirty="0">
                <a:latin typeface="Times New Roman"/>
                <a:cs typeface="Times New Roman"/>
              </a:rPr>
              <a:t> </a:t>
            </a:r>
            <a:r>
              <a:rPr sz="1600" spc="-50" dirty="0">
                <a:solidFill>
                  <a:srgbClr val="0F0F0F"/>
                </a:solidFill>
                <a:latin typeface="Times New Roman"/>
                <a:cs typeface="Times New Roman"/>
              </a:rPr>
              <a:t>igiioie</a:t>
            </a:r>
            <a:r>
              <a:rPr sz="1600" spc="20" dirty="0">
                <a:solidFill>
                  <a:srgbClr val="0F0F0F"/>
                </a:solidFill>
                <a:latin typeface="Times New Roman"/>
                <a:cs typeface="Times New Roman"/>
              </a:rPr>
              <a:t> </a:t>
            </a:r>
            <a:r>
              <a:rPr sz="1600" spc="-55" dirty="0">
                <a:latin typeface="Times New Roman"/>
                <a:cs typeface="Times New Roman"/>
              </a:rPr>
              <a:t>‘pixel’ </a:t>
            </a:r>
            <a:r>
              <a:rPr sz="1600" spc="-60" dirty="0">
                <a:solidFill>
                  <a:srgbClr val="0F0F0F"/>
                </a:solidFill>
                <a:latin typeface="Times New Roman"/>
                <a:cs typeface="Times New Roman"/>
              </a:rPr>
              <a:t>Local</a:t>
            </a:r>
            <a:r>
              <a:rPr sz="1600" spc="-35" dirty="0">
                <a:solidFill>
                  <a:srgbClr val="0F0F0F"/>
                </a:solidFill>
                <a:latin typeface="Times New Roman"/>
                <a:cs typeface="Times New Roman"/>
              </a:rPr>
              <a:t> </a:t>
            </a:r>
            <a:r>
              <a:rPr sz="1600" spc="-45" dirty="0">
                <a:solidFill>
                  <a:srgbClr val="0F0F0F"/>
                </a:solidFill>
                <a:latin typeface="Times New Roman"/>
                <a:cs typeface="Times New Roman"/>
              </a:rPr>
              <a:t>color</a:t>
            </a:r>
            <a:r>
              <a:rPr sz="1600" spc="10" dirty="0">
                <a:solidFill>
                  <a:srgbClr val="0F0F0F"/>
                </a:solidFill>
                <a:latin typeface="Times New Roman"/>
                <a:cs typeface="Times New Roman"/>
              </a:rPr>
              <a:t> </a:t>
            </a:r>
            <a:r>
              <a:rPr sz="1600" spc="-45" dirty="0">
                <a:latin typeface="Times New Roman"/>
                <a:cs typeface="Times New Roman"/>
              </a:rPr>
              <a:t>inap</a:t>
            </a:r>
            <a:r>
              <a:rPr sz="1600" spc="5" dirty="0">
                <a:latin typeface="Times New Roman"/>
                <a:cs typeface="Times New Roman"/>
              </a:rPr>
              <a:t> </a:t>
            </a:r>
            <a:r>
              <a:rPr sz="1600" spc="-65" dirty="0">
                <a:latin typeface="Times New Roman"/>
                <a:cs typeface="Times New Roman"/>
              </a:rPr>
              <a:t>follou</a:t>
            </a:r>
            <a:r>
              <a:rPr sz="1600" spc="-35" dirty="0">
                <a:latin typeface="Times New Roman"/>
                <a:cs typeface="Times New Roman"/>
              </a:rPr>
              <a:t> </a:t>
            </a:r>
            <a:r>
              <a:rPr sz="1600" dirty="0">
                <a:latin typeface="Times New Roman"/>
                <a:cs typeface="Times New Roman"/>
              </a:rPr>
              <a:t>s,</a:t>
            </a:r>
            <a:r>
              <a:rPr sz="1600" spc="-50" dirty="0">
                <a:latin typeface="Times New Roman"/>
                <a:cs typeface="Times New Roman"/>
              </a:rPr>
              <a:t> </a:t>
            </a:r>
            <a:r>
              <a:rPr sz="1600" spc="-110" dirty="0">
                <a:solidFill>
                  <a:srgbClr val="0E0E0E"/>
                </a:solidFill>
                <a:latin typeface="Times New Roman"/>
                <a:cs typeface="Times New Roman"/>
              </a:rPr>
              <a:t>risc</a:t>
            </a:r>
            <a:r>
              <a:rPr sz="1600" spc="10" dirty="0">
                <a:solidFill>
                  <a:srgbClr val="0E0E0E"/>
                </a:solidFill>
                <a:latin typeface="Times New Roman"/>
                <a:cs typeface="Times New Roman"/>
              </a:rPr>
              <a:t> </a:t>
            </a:r>
            <a:r>
              <a:rPr sz="1600" spc="-50" dirty="0">
                <a:latin typeface="Times New Roman"/>
                <a:cs typeface="Times New Roman"/>
              </a:rPr>
              <a:t>‘pixel’ </a:t>
            </a:r>
            <a:r>
              <a:rPr sz="1600" spc="-25" dirty="0">
                <a:latin typeface="Times New Roman"/>
                <a:cs typeface="Times New Roman"/>
              </a:rPr>
              <a:t>linage</a:t>
            </a:r>
            <a:r>
              <a:rPr sz="1600" spc="-75" dirty="0">
                <a:latin typeface="Times New Roman"/>
                <a:cs typeface="Times New Roman"/>
              </a:rPr>
              <a:t> </a:t>
            </a:r>
            <a:r>
              <a:rPr sz="1600" spc="-10" dirty="0">
                <a:latin typeface="Times New Roman"/>
                <a:cs typeface="Times New Roman"/>
              </a:rPr>
              <a:t>lonnatted</a:t>
            </a:r>
            <a:r>
              <a:rPr sz="1600" spc="-90" dirty="0">
                <a:latin typeface="Times New Roman"/>
                <a:cs typeface="Times New Roman"/>
              </a:rPr>
              <a:t> </a:t>
            </a:r>
            <a:r>
              <a:rPr sz="1600" spc="-90" dirty="0">
                <a:solidFill>
                  <a:srgbClr val="111111"/>
                </a:solidFill>
                <a:latin typeface="Times New Roman"/>
                <a:cs typeface="Times New Roman"/>
              </a:rPr>
              <a:t>in</a:t>
            </a:r>
            <a:r>
              <a:rPr sz="1600" spc="-10" dirty="0">
                <a:solidFill>
                  <a:srgbClr val="111111"/>
                </a:solidFill>
                <a:latin typeface="Times New Roman"/>
                <a:cs typeface="Times New Roman"/>
              </a:rPr>
              <a:t> </a:t>
            </a:r>
            <a:r>
              <a:rPr sz="1600" spc="-50" dirty="0">
                <a:latin typeface="Times New Roman"/>
                <a:cs typeface="Times New Roman"/>
              </a:rPr>
              <a:t>Sequential</a:t>
            </a:r>
            <a:r>
              <a:rPr sz="1600" spc="10" dirty="0">
                <a:latin typeface="Times New Roman"/>
                <a:cs typeface="Times New Roman"/>
              </a:rPr>
              <a:t> </a:t>
            </a:r>
            <a:r>
              <a:rPr sz="1600" spc="-25" dirty="0">
                <a:latin typeface="Times New Roman"/>
                <a:cs typeface="Times New Roman"/>
              </a:rPr>
              <a:t>ordei </a:t>
            </a:r>
            <a:r>
              <a:rPr sz="1600" spc="-25" dirty="0">
                <a:solidFill>
                  <a:srgbClr val="131313"/>
                </a:solidFill>
                <a:latin typeface="Times New Roman"/>
                <a:cs typeface="Times New Roman"/>
              </a:rPr>
              <a:t>linape</a:t>
            </a:r>
            <a:r>
              <a:rPr sz="1600" spc="-15" dirty="0">
                <a:solidFill>
                  <a:srgbClr val="131313"/>
                </a:solidFill>
                <a:latin typeface="Times New Roman"/>
                <a:cs typeface="Times New Roman"/>
              </a:rPr>
              <a:t> </a:t>
            </a:r>
            <a:r>
              <a:rPr sz="1600" spc="-40" dirty="0">
                <a:solidFill>
                  <a:srgbClr val="111111"/>
                </a:solidFill>
                <a:latin typeface="Times New Roman"/>
                <a:cs typeface="Times New Roman"/>
              </a:rPr>
              <a:t>liiniiatied</a:t>
            </a:r>
            <a:r>
              <a:rPr sz="1600" spc="60" dirty="0">
                <a:solidFill>
                  <a:srgbClr val="111111"/>
                </a:solidFill>
                <a:latin typeface="Times New Roman"/>
                <a:cs typeface="Times New Roman"/>
              </a:rPr>
              <a:t> </a:t>
            </a:r>
            <a:r>
              <a:rPr sz="1600" spc="-95" dirty="0">
                <a:solidFill>
                  <a:srgbClr val="111111"/>
                </a:solidFill>
                <a:latin typeface="Times New Roman"/>
                <a:cs typeface="Times New Roman"/>
              </a:rPr>
              <a:t>iii</a:t>
            </a:r>
            <a:r>
              <a:rPr sz="1600" spc="-5" dirty="0">
                <a:solidFill>
                  <a:srgbClr val="111111"/>
                </a:solidFill>
                <a:latin typeface="Times New Roman"/>
                <a:cs typeface="Times New Roman"/>
              </a:rPr>
              <a:t> </a:t>
            </a:r>
            <a:r>
              <a:rPr sz="1600" spc="-55" dirty="0">
                <a:latin typeface="Times New Roman"/>
                <a:cs typeface="Times New Roman"/>
              </a:rPr>
              <a:t>Interlaccd</a:t>
            </a:r>
            <a:r>
              <a:rPr sz="1600" spc="50" dirty="0">
                <a:latin typeface="Times New Roman"/>
                <a:cs typeface="Times New Roman"/>
              </a:rPr>
              <a:t> </a:t>
            </a:r>
            <a:r>
              <a:rPr sz="1600" spc="-10" dirty="0">
                <a:latin typeface="Times New Roman"/>
                <a:cs typeface="Times New Roman"/>
              </a:rPr>
              <a:t>order</a:t>
            </a:r>
            <a:endParaRPr sz="1600">
              <a:latin typeface="Times New Roman"/>
              <a:cs typeface="Times New Roman"/>
            </a:endParaRPr>
          </a:p>
        </p:txBody>
      </p:sp>
      <p:sp>
        <p:nvSpPr>
          <p:cNvPr id="17" name="object 17"/>
          <p:cNvSpPr txBox="1"/>
          <p:nvPr/>
        </p:nvSpPr>
        <p:spPr>
          <a:xfrm>
            <a:off x="4518897" y="5662365"/>
            <a:ext cx="3145790" cy="330835"/>
          </a:xfrm>
          <a:prstGeom prst="rect">
            <a:avLst/>
          </a:prstGeom>
        </p:spPr>
        <p:txBody>
          <a:bodyPr vert="horz" wrap="square" lIns="0" tIns="12700" rIns="0" bIns="0" rtlCol="0">
            <a:spAutoFit/>
          </a:bodyPr>
          <a:lstStyle/>
          <a:p>
            <a:pPr marL="12700">
              <a:spcBef>
                <a:spcPts val="100"/>
              </a:spcBef>
            </a:pPr>
            <a:r>
              <a:rPr sz="2000" spc="-30" dirty="0">
                <a:latin typeface="Calibri"/>
                <a:cs typeface="Calibri"/>
              </a:rPr>
              <a:t>Fig.</a:t>
            </a:r>
            <a:r>
              <a:rPr sz="2000" spc="-114" dirty="0">
                <a:latin typeface="Calibri"/>
                <a:cs typeface="Calibri"/>
              </a:rPr>
              <a:t> </a:t>
            </a:r>
            <a:r>
              <a:rPr sz="2000" spc="-55" dirty="0">
                <a:latin typeface="Calibri"/>
                <a:cs typeface="Calibri"/>
              </a:rPr>
              <a:t>3.15:</a:t>
            </a:r>
            <a:r>
              <a:rPr sz="2000" spc="-100" dirty="0">
                <a:latin typeface="Calibri"/>
                <a:cs typeface="Calibri"/>
              </a:rPr>
              <a:t> </a:t>
            </a:r>
            <a:r>
              <a:rPr sz="2000" spc="75" dirty="0">
                <a:latin typeface="Calibri"/>
                <a:cs typeface="Calibri"/>
              </a:rPr>
              <a:t>GIF</a:t>
            </a:r>
            <a:r>
              <a:rPr sz="2000" spc="-40" dirty="0">
                <a:latin typeface="Calibri"/>
                <a:cs typeface="Calibri"/>
              </a:rPr>
              <a:t> </a:t>
            </a:r>
            <a:r>
              <a:rPr sz="2000" spc="-50" dirty="0">
                <a:latin typeface="Calibri"/>
                <a:cs typeface="Calibri"/>
              </a:rPr>
              <a:t>image</a:t>
            </a:r>
            <a:r>
              <a:rPr sz="2000" spc="110" dirty="0">
                <a:latin typeface="Calibri"/>
                <a:cs typeface="Calibri"/>
              </a:rPr>
              <a:t> </a:t>
            </a:r>
            <a:r>
              <a:rPr sz="2000" spc="-10" dirty="0">
                <a:latin typeface="Calibri"/>
                <a:cs typeface="Calibri"/>
              </a:rPr>
              <a:t>descriptor.</a:t>
            </a:r>
            <a:endParaRPr sz="2000">
              <a:latin typeface="Calibri"/>
              <a:cs typeface="Calibri"/>
            </a:endParaRPr>
          </a:p>
        </p:txBody>
      </p:sp>
      <p:sp>
        <p:nvSpPr>
          <p:cNvPr id="18" name="object 18"/>
          <p:cNvSpPr txBox="1"/>
          <p:nvPr/>
        </p:nvSpPr>
        <p:spPr>
          <a:xfrm>
            <a:off x="10273484" y="6532165"/>
            <a:ext cx="184785" cy="192360"/>
          </a:xfrm>
          <a:prstGeom prst="rect">
            <a:avLst/>
          </a:prstGeom>
        </p:spPr>
        <p:txBody>
          <a:bodyPr vert="horz" wrap="square" lIns="0" tIns="15240" rIns="0" bIns="0" rtlCol="0">
            <a:spAutoFit/>
          </a:bodyPr>
          <a:lstStyle/>
          <a:p>
            <a:pPr marL="12700">
              <a:spcBef>
                <a:spcPts val="120"/>
              </a:spcBef>
            </a:pPr>
            <a:r>
              <a:rPr sz="1150" spc="25" dirty="0">
                <a:solidFill>
                  <a:srgbClr val="828282"/>
                </a:solidFill>
                <a:latin typeface="Times New Roman"/>
                <a:cs typeface="Times New Roman"/>
              </a:rPr>
              <a:t>24</a:t>
            </a:r>
            <a:endParaRPr sz="1150">
              <a:latin typeface="Times New Roman"/>
              <a:cs typeface="Times New Roman"/>
            </a:endParaRPr>
          </a:p>
        </p:txBody>
      </p:sp>
      <p:sp>
        <p:nvSpPr>
          <p:cNvPr id="20" name="Footer Placeholder 19">
            <a:extLst>
              <a:ext uri="{FF2B5EF4-FFF2-40B4-BE49-F238E27FC236}">
                <a16:creationId xmlns:a16="http://schemas.microsoft.com/office/drawing/2014/main" id="{2C2B8C05-2E38-4AB1-BAD6-79B2AD2AE79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6539306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9384" y="253306"/>
            <a:ext cx="1435100" cy="546735"/>
          </a:xfrm>
          <a:prstGeom prst="rect">
            <a:avLst/>
          </a:prstGeom>
        </p:spPr>
        <p:txBody>
          <a:bodyPr vert="horz" wrap="square" lIns="0" tIns="14604" rIns="0" bIns="0" rtlCol="0" anchor="ctr">
            <a:spAutoFit/>
          </a:bodyPr>
          <a:lstStyle/>
          <a:p>
            <a:pPr marL="12700">
              <a:lnSpc>
                <a:spcPct val="100000"/>
              </a:lnSpc>
              <a:spcBef>
                <a:spcPts val="114"/>
              </a:spcBef>
            </a:pPr>
            <a:r>
              <a:rPr sz="3400" i="1" spc="-125" dirty="0">
                <a:solidFill>
                  <a:srgbClr val="542616"/>
                </a:solidFill>
                <a:latin typeface="Calibri"/>
                <a:cs typeface="Calibri"/>
              </a:rPr>
              <a:t>interface</a:t>
            </a:r>
            <a:endParaRPr sz="3400">
              <a:latin typeface="Calibri"/>
              <a:cs typeface="Calibri"/>
            </a:endParaRPr>
          </a:p>
        </p:txBody>
      </p:sp>
      <p:sp>
        <p:nvSpPr>
          <p:cNvPr id="3" name="object 3"/>
          <p:cNvSpPr txBox="1"/>
          <p:nvPr/>
        </p:nvSpPr>
        <p:spPr>
          <a:xfrm>
            <a:off x="2748797" y="1001856"/>
            <a:ext cx="7504430" cy="1653401"/>
          </a:xfrm>
          <a:prstGeom prst="rect">
            <a:avLst/>
          </a:prstGeom>
        </p:spPr>
        <p:txBody>
          <a:bodyPr vert="horz" wrap="square" lIns="0" tIns="12065" rIns="0" bIns="0" rtlCol="0">
            <a:spAutoFit/>
          </a:bodyPr>
          <a:lstStyle/>
          <a:p>
            <a:pPr marL="297180" marR="5080" indent="-281305">
              <a:lnSpc>
                <a:spcPct val="105700"/>
              </a:lnSpc>
              <a:spcBef>
                <a:spcPts val="95"/>
              </a:spcBef>
              <a:buClr>
                <a:srgbClr val="3F8CAC"/>
              </a:buClr>
              <a:buChar char="•"/>
              <a:tabLst>
                <a:tab pos="299085" algn="l"/>
              </a:tabLst>
            </a:pPr>
            <a:r>
              <a:rPr sz="1950" dirty="0">
                <a:latin typeface="Calibri"/>
                <a:cs typeface="Calibri"/>
              </a:rPr>
              <a:t>If</a:t>
            </a:r>
            <a:r>
              <a:rPr sz="1950" spc="25" dirty="0">
                <a:latin typeface="Calibri"/>
                <a:cs typeface="Calibri"/>
              </a:rPr>
              <a:t> </a:t>
            </a:r>
            <a:r>
              <a:rPr sz="1950" dirty="0">
                <a:latin typeface="Calibri"/>
                <a:cs typeface="Calibri"/>
              </a:rPr>
              <a:t>the</a:t>
            </a:r>
            <a:r>
              <a:rPr sz="1950" spc="125" dirty="0">
                <a:latin typeface="Calibri"/>
                <a:cs typeface="Calibri"/>
              </a:rPr>
              <a:t> </a:t>
            </a:r>
            <a:r>
              <a:rPr sz="1950" i="1" spc="-65" dirty="0">
                <a:latin typeface="Calibri"/>
                <a:cs typeface="Calibri"/>
              </a:rPr>
              <a:t>interlace</a:t>
            </a:r>
            <a:r>
              <a:rPr sz="1950" i="1" spc="195" dirty="0">
                <a:latin typeface="Calibri"/>
                <a:cs typeface="Calibri"/>
              </a:rPr>
              <a:t> </a:t>
            </a:r>
            <a:r>
              <a:rPr sz="1950" dirty="0">
                <a:latin typeface="Calibri"/>
                <a:cs typeface="Calibri"/>
              </a:rPr>
              <a:t>bit</a:t>
            </a:r>
            <a:r>
              <a:rPr sz="1950" spc="40" dirty="0">
                <a:latin typeface="Calibri"/>
                <a:cs typeface="Calibri"/>
              </a:rPr>
              <a:t> </a:t>
            </a:r>
            <a:r>
              <a:rPr sz="1950" dirty="0">
                <a:latin typeface="Calibri"/>
                <a:cs typeface="Calibri"/>
              </a:rPr>
              <a:t>is</a:t>
            </a:r>
            <a:r>
              <a:rPr sz="1950" spc="105" dirty="0">
                <a:latin typeface="Calibri"/>
                <a:cs typeface="Calibri"/>
              </a:rPr>
              <a:t> </a:t>
            </a:r>
            <a:r>
              <a:rPr sz="1950" dirty="0">
                <a:latin typeface="Calibri"/>
                <a:cs typeface="Calibri"/>
              </a:rPr>
              <a:t>set</a:t>
            </a:r>
            <a:r>
              <a:rPr sz="1950" spc="55" dirty="0">
                <a:latin typeface="Calibri"/>
                <a:cs typeface="Calibri"/>
              </a:rPr>
              <a:t> </a:t>
            </a:r>
            <a:r>
              <a:rPr sz="1950" dirty="0">
                <a:latin typeface="Calibri"/>
                <a:cs typeface="Calibri"/>
              </a:rPr>
              <a:t>to</a:t>
            </a:r>
            <a:r>
              <a:rPr sz="1950" spc="80" dirty="0">
                <a:latin typeface="Calibri"/>
                <a:cs typeface="Calibri"/>
              </a:rPr>
              <a:t> </a:t>
            </a:r>
            <a:r>
              <a:rPr sz="1950" spc="160" dirty="0">
                <a:latin typeface="Calibri"/>
                <a:cs typeface="Calibri"/>
              </a:rPr>
              <a:t>(I),</a:t>
            </a:r>
            <a:r>
              <a:rPr sz="1950" spc="-150" dirty="0">
                <a:latin typeface="Calibri"/>
                <a:cs typeface="Calibri"/>
              </a:rPr>
              <a:t> </a:t>
            </a:r>
            <a:r>
              <a:rPr sz="1950" dirty="0">
                <a:latin typeface="Calibri"/>
                <a:cs typeface="Calibri"/>
              </a:rPr>
              <a:t>then</a:t>
            </a:r>
            <a:r>
              <a:rPr sz="1950" spc="105" dirty="0">
                <a:latin typeface="Calibri"/>
                <a:cs typeface="Calibri"/>
              </a:rPr>
              <a:t> </a:t>
            </a:r>
            <a:r>
              <a:rPr sz="1950" dirty="0">
                <a:latin typeface="Calibri"/>
                <a:cs typeface="Calibri"/>
              </a:rPr>
              <a:t>the</a:t>
            </a:r>
            <a:r>
              <a:rPr sz="1950" spc="100" dirty="0">
                <a:latin typeface="Calibri"/>
                <a:cs typeface="Calibri"/>
              </a:rPr>
              <a:t> </a:t>
            </a:r>
            <a:r>
              <a:rPr sz="1950" dirty="0">
                <a:latin typeface="Calibri"/>
                <a:cs typeface="Calibri"/>
              </a:rPr>
              <a:t>local</a:t>
            </a:r>
            <a:r>
              <a:rPr sz="1950" spc="114" dirty="0">
                <a:latin typeface="Calibri"/>
                <a:cs typeface="Calibri"/>
              </a:rPr>
              <a:t> </a:t>
            </a:r>
            <a:r>
              <a:rPr sz="1950" spc="-10" dirty="0">
                <a:latin typeface="Calibri"/>
                <a:cs typeface="Calibri"/>
              </a:rPr>
              <a:t>Image</a:t>
            </a:r>
            <a:r>
              <a:rPr sz="1950" spc="125" dirty="0">
                <a:latin typeface="Calibri"/>
                <a:cs typeface="Calibri"/>
              </a:rPr>
              <a:t> </a:t>
            </a:r>
            <a:r>
              <a:rPr sz="1950" dirty="0">
                <a:latin typeface="Calibri"/>
                <a:cs typeface="Calibri"/>
              </a:rPr>
              <a:t>Descriptor,</a:t>
            </a:r>
            <a:r>
              <a:rPr sz="1950" spc="50" dirty="0">
                <a:latin typeface="Calibri"/>
                <a:cs typeface="Calibri"/>
              </a:rPr>
              <a:t> </a:t>
            </a:r>
            <a:r>
              <a:rPr sz="1950" spc="-25" dirty="0">
                <a:latin typeface="Calibri"/>
                <a:cs typeface="Calibri"/>
              </a:rPr>
              <a:t>the 	</a:t>
            </a:r>
            <a:r>
              <a:rPr sz="1900" spc="50" dirty="0">
                <a:latin typeface="Calibri"/>
                <a:cs typeface="Calibri"/>
              </a:rPr>
              <a:t>rows</a:t>
            </a:r>
            <a:r>
              <a:rPr sz="1900" spc="120" dirty="0">
                <a:latin typeface="Calibri"/>
                <a:cs typeface="Calibri"/>
              </a:rPr>
              <a:t> </a:t>
            </a:r>
            <a:r>
              <a:rPr sz="1900" dirty="0">
                <a:latin typeface="Calibri"/>
                <a:cs typeface="Calibri"/>
              </a:rPr>
              <a:t>of</a:t>
            </a:r>
            <a:r>
              <a:rPr sz="1900" spc="45" dirty="0">
                <a:latin typeface="Calibri"/>
                <a:cs typeface="Calibri"/>
              </a:rPr>
              <a:t> </a:t>
            </a:r>
            <a:r>
              <a:rPr sz="1900" dirty="0">
                <a:latin typeface="Calibri"/>
                <a:cs typeface="Calibri"/>
              </a:rPr>
              <a:t>the</a:t>
            </a:r>
            <a:r>
              <a:rPr sz="1900" spc="80" dirty="0">
                <a:latin typeface="Calibri"/>
                <a:cs typeface="Calibri"/>
              </a:rPr>
              <a:t> </a:t>
            </a:r>
            <a:r>
              <a:rPr sz="1900" dirty="0">
                <a:latin typeface="Calibri"/>
                <a:cs typeface="Calibri"/>
              </a:rPr>
              <a:t>image</a:t>
            </a:r>
            <a:r>
              <a:rPr sz="1900" spc="135" dirty="0">
                <a:latin typeface="Calibri"/>
                <a:cs typeface="Calibri"/>
              </a:rPr>
              <a:t> </a:t>
            </a:r>
            <a:r>
              <a:rPr sz="1900" dirty="0">
                <a:latin typeface="Calibri"/>
                <a:cs typeface="Calibri"/>
              </a:rPr>
              <a:t>are</a:t>
            </a:r>
            <a:r>
              <a:rPr sz="1900" spc="70" dirty="0">
                <a:latin typeface="Calibri"/>
                <a:cs typeface="Calibri"/>
              </a:rPr>
              <a:t> </a:t>
            </a:r>
            <a:r>
              <a:rPr sz="1900" dirty="0">
                <a:latin typeface="Calibri"/>
                <a:cs typeface="Calibri"/>
              </a:rPr>
              <a:t>displayed</a:t>
            </a:r>
            <a:r>
              <a:rPr sz="1900" spc="140" dirty="0">
                <a:latin typeface="Calibri"/>
                <a:cs typeface="Calibri"/>
              </a:rPr>
              <a:t> </a:t>
            </a:r>
            <a:r>
              <a:rPr sz="1900" dirty="0">
                <a:latin typeface="Calibri"/>
                <a:cs typeface="Calibri"/>
              </a:rPr>
              <a:t>in</a:t>
            </a:r>
            <a:r>
              <a:rPr sz="1900" spc="75" dirty="0">
                <a:latin typeface="Calibri"/>
                <a:cs typeface="Calibri"/>
              </a:rPr>
              <a:t> </a:t>
            </a:r>
            <a:r>
              <a:rPr sz="1900" spc="70" dirty="0">
                <a:latin typeface="Calibri"/>
                <a:cs typeface="Calibri"/>
              </a:rPr>
              <a:t>a</a:t>
            </a:r>
            <a:r>
              <a:rPr sz="1900" spc="-40" dirty="0">
                <a:latin typeface="Calibri"/>
                <a:cs typeface="Calibri"/>
              </a:rPr>
              <a:t> </a:t>
            </a:r>
            <a:r>
              <a:rPr sz="1900" spc="-20" dirty="0">
                <a:latin typeface="Calibri"/>
                <a:cs typeface="Calibri"/>
              </a:rPr>
              <a:t>four-</a:t>
            </a:r>
            <a:r>
              <a:rPr sz="1900" dirty="0">
                <a:latin typeface="Calibri"/>
                <a:cs typeface="Calibri"/>
              </a:rPr>
              <a:t>pass</a:t>
            </a:r>
            <a:r>
              <a:rPr sz="1900" spc="210" dirty="0">
                <a:latin typeface="Calibri"/>
                <a:cs typeface="Calibri"/>
              </a:rPr>
              <a:t> </a:t>
            </a:r>
            <a:r>
              <a:rPr sz="1900" dirty="0">
                <a:latin typeface="Calibri"/>
                <a:cs typeface="Calibri"/>
              </a:rPr>
              <a:t>sequence,</a:t>
            </a:r>
            <a:r>
              <a:rPr sz="1900" spc="30" dirty="0">
                <a:latin typeface="Calibri"/>
                <a:cs typeface="Calibri"/>
              </a:rPr>
              <a:t> </a:t>
            </a:r>
            <a:r>
              <a:rPr sz="1900" dirty="0">
                <a:latin typeface="Calibri"/>
                <a:cs typeface="Calibri"/>
              </a:rPr>
              <a:t>as</a:t>
            </a:r>
            <a:r>
              <a:rPr sz="1900" spc="110" dirty="0">
                <a:latin typeface="Calibri"/>
                <a:cs typeface="Calibri"/>
              </a:rPr>
              <a:t> </a:t>
            </a:r>
            <a:r>
              <a:rPr sz="1900" dirty="0">
                <a:latin typeface="Calibri"/>
                <a:cs typeface="Calibri"/>
              </a:rPr>
              <a:t>in</a:t>
            </a:r>
            <a:r>
              <a:rPr sz="1900" spc="55" dirty="0">
                <a:latin typeface="Calibri"/>
                <a:cs typeface="Calibri"/>
              </a:rPr>
              <a:t> </a:t>
            </a:r>
            <a:r>
              <a:rPr sz="1900" dirty="0">
                <a:latin typeface="Calibri"/>
                <a:cs typeface="Calibri"/>
              </a:rPr>
              <a:t>Fig.</a:t>
            </a:r>
            <a:r>
              <a:rPr sz="1900" spc="-35" dirty="0">
                <a:latin typeface="Calibri"/>
                <a:cs typeface="Calibri"/>
              </a:rPr>
              <a:t> </a:t>
            </a:r>
            <a:r>
              <a:rPr sz="1900" spc="-25" dirty="0">
                <a:latin typeface="Calibri"/>
                <a:cs typeface="Calibri"/>
              </a:rPr>
              <a:t>3.</a:t>
            </a:r>
            <a:r>
              <a:rPr sz="1900" spc="-200" dirty="0">
                <a:latin typeface="Calibri"/>
                <a:cs typeface="Calibri"/>
              </a:rPr>
              <a:t> </a:t>
            </a:r>
            <a:r>
              <a:rPr sz="1900" spc="-25" dirty="0">
                <a:latin typeface="Calibri"/>
                <a:cs typeface="Calibri"/>
              </a:rPr>
              <a:t>16. 	</a:t>
            </a:r>
            <a:r>
              <a:rPr sz="1850" spc="65" dirty="0">
                <a:latin typeface="Calibri"/>
                <a:cs typeface="Calibri"/>
              </a:rPr>
              <a:t>(next</a:t>
            </a:r>
            <a:r>
              <a:rPr sz="1850" spc="150" dirty="0">
                <a:latin typeface="Calibri"/>
                <a:cs typeface="Calibri"/>
              </a:rPr>
              <a:t> </a:t>
            </a:r>
            <a:r>
              <a:rPr sz="1850" spc="-10" dirty="0">
                <a:latin typeface="Calibri"/>
                <a:cs typeface="Calibri"/>
              </a:rPr>
              <a:t>slide)</a:t>
            </a:r>
            <a:endParaRPr sz="1850">
              <a:latin typeface="Calibri"/>
              <a:cs typeface="Calibri"/>
            </a:endParaRPr>
          </a:p>
          <a:p>
            <a:pPr marL="297180" indent="-284480">
              <a:spcBef>
                <a:spcPts val="690"/>
              </a:spcBef>
              <a:buClr>
                <a:srgbClr val="3A8EAA"/>
              </a:buClr>
              <a:buChar char="•"/>
              <a:tabLst>
                <a:tab pos="297180" algn="l"/>
              </a:tabLst>
            </a:pPr>
            <a:r>
              <a:rPr sz="1950" spc="55" dirty="0">
                <a:latin typeface="Calibri"/>
                <a:cs typeface="Calibri"/>
              </a:rPr>
              <a:t>Here,</a:t>
            </a:r>
            <a:r>
              <a:rPr sz="1950" spc="-110" dirty="0">
                <a:latin typeface="Calibri"/>
                <a:cs typeface="Calibri"/>
              </a:rPr>
              <a:t> </a:t>
            </a:r>
            <a:r>
              <a:rPr sz="1950" dirty="0">
                <a:latin typeface="Calibri"/>
                <a:cs typeface="Calibri"/>
              </a:rPr>
              <a:t>the</a:t>
            </a:r>
            <a:r>
              <a:rPr sz="1950" spc="50" dirty="0">
                <a:latin typeface="Calibri"/>
                <a:cs typeface="Calibri"/>
              </a:rPr>
              <a:t> </a:t>
            </a:r>
            <a:r>
              <a:rPr sz="1950" dirty="0">
                <a:latin typeface="Calibri"/>
                <a:cs typeface="Calibri"/>
              </a:rPr>
              <a:t>first</a:t>
            </a:r>
            <a:r>
              <a:rPr sz="1950" spc="35" dirty="0">
                <a:latin typeface="Calibri"/>
                <a:cs typeface="Calibri"/>
              </a:rPr>
              <a:t> </a:t>
            </a:r>
            <a:r>
              <a:rPr sz="1950" dirty="0">
                <a:latin typeface="Calibri"/>
                <a:cs typeface="Calibri"/>
              </a:rPr>
              <a:t>pass</a:t>
            </a:r>
            <a:r>
              <a:rPr sz="1950" spc="155" dirty="0">
                <a:latin typeface="Calibri"/>
                <a:cs typeface="Calibri"/>
              </a:rPr>
              <a:t> </a:t>
            </a:r>
            <a:r>
              <a:rPr sz="1950" spc="-30" dirty="0">
                <a:latin typeface="Calibri"/>
                <a:cs typeface="Calibri"/>
              </a:rPr>
              <a:t>displays</a:t>
            </a:r>
            <a:r>
              <a:rPr sz="1950" spc="165" dirty="0">
                <a:latin typeface="Calibri"/>
                <a:cs typeface="Calibri"/>
              </a:rPr>
              <a:t> </a:t>
            </a:r>
            <a:r>
              <a:rPr sz="1950" dirty="0">
                <a:latin typeface="Calibri"/>
                <a:cs typeface="Calibri"/>
              </a:rPr>
              <a:t>rows</a:t>
            </a:r>
            <a:r>
              <a:rPr sz="1950" spc="110" dirty="0">
                <a:latin typeface="Calibri"/>
                <a:cs typeface="Calibri"/>
              </a:rPr>
              <a:t> </a:t>
            </a:r>
            <a:r>
              <a:rPr sz="1950" dirty="0">
                <a:latin typeface="Calibri"/>
                <a:cs typeface="Calibri"/>
              </a:rPr>
              <a:t>0</a:t>
            </a:r>
            <a:r>
              <a:rPr sz="1950" spc="85" dirty="0">
                <a:latin typeface="Calibri"/>
                <a:cs typeface="Calibri"/>
              </a:rPr>
              <a:t> </a:t>
            </a:r>
            <a:r>
              <a:rPr sz="1950" dirty="0">
                <a:latin typeface="Calibri"/>
                <a:cs typeface="Calibri"/>
              </a:rPr>
              <a:t>and</a:t>
            </a:r>
            <a:r>
              <a:rPr sz="1950" spc="60" dirty="0">
                <a:latin typeface="Calibri"/>
                <a:cs typeface="Calibri"/>
              </a:rPr>
              <a:t> </a:t>
            </a:r>
            <a:r>
              <a:rPr sz="1950" spc="-20" dirty="0">
                <a:latin typeface="Calibri"/>
                <a:cs typeface="Calibri"/>
              </a:rPr>
              <a:t>8,</a:t>
            </a:r>
            <a:r>
              <a:rPr sz="1950" spc="-100" dirty="0">
                <a:latin typeface="Calibri"/>
                <a:cs typeface="Calibri"/>
              </a:rPr>
              <a:t> </a:t>
            </a:r>
            <a:r>
              <a:rPr sz="1950" dirty="0">
                <a:latin typeface="Calibri"/>
                <a:cs typeface="Calibri"/>
              </a:rPr>
              <a:t>the</a:t>
            </a:r>
            <a:r>
              <a:rPr sz="1950" spc="60" dirty="0">
                <a:latin typeface="Calibri"/>
                <a:cs typeface="Calibri"/>
              </a:rPr>
              <a:t> </a:t>
            </a:r>
            <a:r>
              <a:rPr sz="1950" dirty="0">
                <a:latin typeface="Calibri"/>
                <a:cs typeface="Calibri"/>
              </a:rPr>
              <a:t>second</a:t>
            </a:r>
            <a:r>
              <a:rPr sz="1950" spc="80" dirty="0">
                <a:latin typeface="Calibri"/>
                <a:cs typeface="Calibri"/>
              </a:rPr>
              <a:t> </a:t>
            </a:r>
            <a:r>
              <a:rPr sz="1950" dirty="0">
                <a:latin typeface="Calibri"/>
                <a:cs typeface="Calibri"/>
              </a:rPr>
              <a:t>pass</a:t>
            </a:r>
            <a:r>
              <a:rPr sz="1950" spc="120" dirty="0">
                <a:latin typeface="Calibri"/>
                <a:cs typeface="Calibri"/>
              </a:rPr>
              <a:t> </a:t>
            </a:r>
            <a:r>
              <a:rPr sz="1950" spc="-10" dirty="0">
                <a:latin typeface="Calibri"/>
                <a:cs typeface="Calibri"/>
              </a:rPr>
              <a:t>displays</a:t>
            </a:r>
            <a:endParaRPr sz="1950">
              <a:latin typeface="Calibri"/>
              <a:cs typeface="Calibri"/>
            </a:endParaRPr>
          </a:p>
          <a:p>
            <a:pPr marL="299720">
              <a:spcBef>
                <a:spcPts val="130"/>
              </a:spcBef>
            </a:pPr>
            <a:r>
              <a:rPr sz="1900" spc="50" dirty="0">
                <a:latin typeface="Calibri"/>
                <a:cs typeface="Calibri"/>
              </a:rPr>
              <a:t>rows</a:t>
            </a:r>
            <a:r>
              <a:rPr sz="1900" spc="145" dirty="0">
                <a:latin typeface="Calibri"/>
                <a:cs typeface="Calibri"/>
              </a:rPr>
              <a:t> </a:t>
            </a:r>
            <a:r>
              <a:rPr sz="1900" dirty="0">
                <a:latin typeface="Calibri"/>
                <a:cs typeface="Calibri"/>
              </a:rPr>
              <a:t>4</a:t>
            </a:r>
            <a:r>
              <a:rPr sz="1900" spc="95" dirty="0">
                <a:latin typeface="Calibri"/>
                <a:cs typeface="Calibri"/>
              </a:rPr>
              <a:t> </a:t>
            </a:r>
            <a:r>
              <a:rPr sz="1900" dirty="0">
                <a:latin typeface="Calibri"/>
                <a:cs typeface="Calibri"/>
              </a:rPr>
              <a:t>and</a:t>
            </a:r>
            <a:r>
              <a:rPr sz="1900" spc="380" dirty="0">
                <a:latin typeface="Calibri"/>
                <a:cs typeface="Calibri"/>
              </a:rPr>
              <a:t> </a:t>
            </a:r>
            <a:r>
              <a:rPr sz="1900" spc="-90" dirty="0">
                <a:latin typeface="Calibri"/>
                <a:cs typeface="Calibri"/>
              </a:rPr>
              <a:t>12,</a:t>
            </a:r>
            <a:r>
              <a:rPr sz="1900" spc="-65" dirty="0">
                <a:latin typeface="Calibri"/>
                <a:cs typeface="Calibri"/>
              </a:rPr>
              <a:t> </a:t>
            </a:r>
            <a:r>
              <a:rPr sz="1900" dirty="0">
                <a:latin typeface="Calibri"/>
                <a:cs typeface="Calibri"/>
              </a:rPr>
              <a:t>and</a:t>
            </a:r>
            <a:r>
              <a:rPr sz="1900" spc="105" dirty="0">
                <a:latin typeface="Calibri"/>
                <a:cs typeface="Calibri"/>
              </a:rPr>
              <a:t> </a:t>
            </a:r>
            <a:r>
              <a:rPr sz="1900" spc="65" dirty="0">
                <a:latin typeface="Calibri"/>
                <a:cs typeface="Calibri"/>
              </a:rPr>
              <a:t>so</a:t>
            </a:r>
            <a:r>
              <a:rPr sz="1900" spc="95" dirty="0">
                <a:latin typeface="Calibri"/>
                <a:cs typeface="Calibri"/>
              </a:rPr>
              <a:t> </a:t>
            </a:r>
            <a:r>
              <a:rPr sz="1900" spc="-25" dirty="0">
                <a:latin typeface="Calibri"/>
                <a:cs typeface="Calibri"/>
              </a:rPr>
              <a:t>on.</a:t>
            </a:r>
            <a:endParaRPr sz="1900">
              <a:latin typeface="Calibri"/>
              <a:cs typeface="Calibri"/>
            </a:endParaRPr>
          </a:p>
        </p:txBody>
      </p:sp>
      <p:sp>
        <p:nvSpPr>
          <p:cNvPr id="5" name="Footer Placeholder 4">
            <a:extLst>
              <a:ext uri="{FF2B5EF4-FFF2-40B4-BE49-F238E27FC236}">
                <a16:creationId xmlns:a16="http://schemas.microsoft.com/office/drawing/2014/main" id="{BE226916-BD6E-41A0-94DC-2C970C91A1C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34094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074790" y="321468"/>
          <a:ext cx="6939277" cy="5429249"/>
        </p:xfrm>
        <a:graphic>
          <a:graphicData uri="http://schemas.openxmlformats.org/drawingml/2006/table">
            <a:tbl>
              <a:tblPr firstRow="1" bandRow="1">
                <a:tableStyleId>{2D5ABB26-0587-4C30-8999-92F81FD0307C}</a:tableStyleId>
              </a:tblPr>
              <a:tblGrid>
                <a:gridCol w="1101725">
                  <a:extLst>
                    <a:ext uri="{9D8B030D-6E8A-4147-A177-3AD203B41FA5}">
                      <a16:colId xmlns:a16="http://schemas.microsoft.com/office/drawing/2014/main" val="20000"/>
                    </a:ext>
                  </a:extLst>
                </a:gridCol>
                <a:gridCol w="1189989">
                  <a:extLst>
                    <a:ext uri="{9D8B030D-6E8A-4147-A177-3AD203B41FA5}">
                      <a16:colId xmlns:a16="http://schemas.microsoft.com/office/drawing/2014/main" val="20001"/>
                    </a:ext>
                  </a:extLst>
                </a:gridCol>
                <a:gridCol w="1176019">
                  <a:extLst>
                    <a:ext uri="{9D8B030D-6E8A-4147-A177-3AD203B41FA5}">
                      <a16:colId xmlns:a16="http://schemas.microsoft.com/office/drawing/2014/main" val="20002"/>
                    </a:ext>
                  </a:extLst>
                </a:gridCol>
                <a:gridCol w="1176654">
                  <a:extLst>
                    <a:ext uri="{9D8B030D-6E8A-4147-A177-3AD203B41FA5}">
                      <a16:colId xmlns:a16="http://schemas.microsoft.com/office/drawing/2014/main" val="20003"/>
                    </a:ext>
                  </a:extLst>
                </a:gridCol>
                <a:gridCol w="1184275">
                  <a:extLst>
                    <a:ext uri="{9D8B030D-6E8A-4147-A177-3AD203B41FA5}">
                      <a16:colId xmlns:a16="http://schemas.microsoft.com/office/drawing/2014/main" val="20004"/>
                    </a:ext>
                  </a:extLst>
                </a:gridCol>
                <a:gridCol w="1110615">
                  <a:extLst>
                    <a:ext uri="{9D8B030D-6E8A-4147-A177-3AD203B41FA5}">
                      <a16:colId xmlns:a16="http://schemas.microsoft.com/office/drawing/2014/main" val="20005"/>
                    </a:ext>
                  </a:extLst>
                </a:gridCol>
              </a:tblGrid>
              <a:tr h="773430">
                <a:tc>
                  <a:txBody>
                    <a:bodyPr/>
                    <a:lstStyle/>
                    <a:p>
                      <a:pPr marL="279400" marR="188595" indent="-156845">
                        <a:lnSpc>
                          <a:spcPts val="2480"/>
                        </a:lnSpc>
                        <a:spcBef>
                          <a:spcPts val="260"/>
                        </a:spcBef>
                      </a:pPr>
                      <a:r>
                        <a:rPr sz="2250" spc="55" dirty="0">
                          <a:latin typeface="Times New Roman"/>
                          <a:cs typeface="Times New Roman"/>
                        </a:rPr>
                        <a:t>litiape </a:t>
                      </a:r>
                      <a:r>
                        <a:rPr sz="2250" spc="60" dirty="0">
                          <a:latin typeface="Times New Roman"/>
                          <a:cs typeface="Times New Roman"/>
                        </a:rPr>
                        <a:t>row</a:t>
                      </a:r>
                      <a:endParaRPr sz="2250">
                        <a:latin typeface="Times New Roman"/>
                        <a:cs typeface="Times New Roman"/>
                      </a:endParaRPr>
                    </a:p>
                  </a:txBody>
                  <a:tcPr marL="0" marR="0" marT="33020" marB="0">
                    <a:lnL w="19050">
                      <a:solidFill>
                        <a:srgbClr val="4F4F4F"/>
                      </a:solidFill>
                      <a:prstDash val="solid"/>
                    </a:lnL>
                    <a:lnT w="19050">
                      <a:solidFill>
                        <a:srgbClr val="4F4F4F"/>
                      </a:solidFill>
                      <a:prstDash val="solid"/>
                    </a:lnT>
                    <a:lnB w="19050">
                      <a:solidFill>
                        <a:srgbClr val="4F4F4F"/>
                      </a:solidFill>
                      <a:prstDash val="solid"/>
                    </a:lnB>
                  </a:tcPr>
                </a:tc>
                <a:tc>
                  <a:txBody>
                    <a:bodyPr/>
                    <a:lstStyle/>
                    <a:p>
                      <a:pPr marL="7620" algn="ctr">
                        <a:lnSpc>
                          <a:spcPct val="100000"/>
                        </a:lnSpc>
                        <a:spcBef>
                          <a:spcPts val="2470"/>
                        </a:spcBef>
                      </a:pPr>
                      <a:r>
                        <a:rPr sz="2250" spc="85" dirty="0">
                          <a:latin typeface="Times New Roman"/>
                          <a:cs typeface="Times New Roman"/>
                        </a:rPr>
                        <a:t>Pass</a:t>
                      </a:r>
                      <a:r>
                        <a:rPr sz="2250" spc="270" dirty="0">
                          <a:latin typeface="Times New Roman"/>
                          <a:cs typeface="Times New Roman"/>
                        </a:rPr>
                        <a:t> </a:t>
                      </a:r>
                      <a:r>
                        <a:rPr sz="2250" spc="-50" dirty="0">
                          <a:latin typeface="Times New Roman"/>
                          <a:cs typeface="Times New Roman"/>
                        </a:rPr>
                        <a:t>1</a:t>
                      </a:r>
                      <a:endParaRPr sz="2250">
                        <a:latin typeface="Times New Roman"/>
                        <a:cs typeface="Times New Roman"/>
                      </a:endParaRPr>
                    </a:p>
                  </a:txBody>
                  <a:tcPr marL="0" marR="0" marT="313690" marB="0">
                    <a:lnT w="19050">
                      <a:solidFill>
                        <a:srgbClr val="4F4F4F"/>
                      </a:solidFill>
                      <a:prstDash val="solid"/>
                    </a:lnT>
                    <a:lnB w="19050">
                      <a:solidFill>
                        <a:srgbClr val="4F4F4F"/>
                      </a:solidFill>
                      <a:prstDash val="solid"/>
                    </a:lnB>
                  </a:tcPr>
                </a:tc>
                <a:tc>
                  <a:txBody>
                    <a:bodyPr/>
                    <a:lstStyle/>
                    <a:p>
                      <a:pPr algn="ctr">
                        <a:lnSpc>
                          <a:spcPct val="100000"/>
                        </a:lnSpc>
                        <a:spcBef>
                          <a:spcPts val="2470"/>
                        </a:spcBef>
                      </a:pPr>
                      <a:r>
                        <a:rPr sz="2250" spc="85" dirty="0">
                          <a:latin typeface="Times New Roman"/>
                          <a:cs typeface="Times New Roman"/>
                        </a:rPr>
                        <a:t>Pass</a:t>
                      </a:r>
                      <a:r>
                        <a:rPr sz="2250" spc="125" dirty="0">
                          <a:latin typeface="Times New Roman"/>
                          <a:cs typeface="Times New Roman"/>
                        </a:rPr>
                        <a:t> </a:t>
                      </a:r>
                      <a:r>
                        <a:rPr sz="2250" spc="-50" dirty="0">
                          <a:latin typeface="Times New Roman"/>
                          <a:cs typeface="Times New Roman"/>
                        </a:rPr>
                        <a:t>2</a:t>
                      </a:r>
                      <a:endParaRPr sz="2250">
                        <a:latin typeface="Times New Roman"/>
                        <a:cs typeface="Times New Roman"/>
                      </a:endParaRPr>
                    </a:p>
                  </a:txBody>
                  <a:tcPr marL="0" marR="0" marT="313690" marB="0">
                    <a:lnT w="19050">
                      <a:solidFill>
                        <a:srgbClr val="4F4F4F"/>
                      </a:solidFill>
                      <a:prstDash val="solid"/>
                    </a:lnT>
                    <a:lnB w="19050">
                      <a:solidFill>
                        <a:srgbClr val="4F4F4F"/>
                      </a:solidFill>
                      <a:prstDash val="solid"/>
                    </a:lnB>
                  </a:tcPr>
                </a:tc>
                <a:tc>
                  <a:txBody>
                    <a:bodyPr/>
                    <a:lstStyle/>
                    <a:p>
                      <a:pPr marL="194310">
                        <a:lnSpc>
                          <a:spcPct val="100000"/>
                        </a:lnSpc>
                        <a:spcBef>
                          <a:spcPts val="2470"/>
                        </a:spcBef>
                      </a:pPr>
                      <a:r>
                        <a:rPr sz="2250" spc="85" dirty="0">
                          <a:latin typeface="Times New Roman"/>
                          <a:cs typeface="Times New Roman"/>
                        </a:rPr>
                        <a:t>Pass</a:t>
                      </a:r>
                      <a:r>
                        <a:rPr sz="2250" spc="90" dirty="0">
                          <a:latin typeface="Times New Roman"/>
                          <a:cs typeface="Times New Roman"/>
                        </a:rPr>
                        <a:t> </a:t>
                      </a:r>
                      <a:r>
                        <a:rPr sz="2250" spc="-50" dirty="0">
                          <a:latin typeface="Times New Roman"/>
                          <a:cs typeface="Times New Roman"/>
                        </a:rPr>
                        <a:t>S</a:t>
                      </a:r>
                      <a:endParaRPr sz="2250">
                        <a:latin typeface="Times New Roman"/>
                        <a:cs typeface="Times New Roman"/>
                      </a:endParaRPr>
                    </a:p>
                  </a:txBody>
                  <a:tcPr marL="0" marR="0" marT="313690" marB="0">
                    <a:lnT w="19050">
                      <a:solidFill>
                        <a:srgbClr val="4F4F4F"/>
                      </a:solidFill>
                      <a:prstDash val="solid"/>
                    </a:lnT>
                    <a:lnB w="19050">
                      <a:solidFill>
                        <a:srgbClr val="4F4F4F"/>
                      </a:solidFill>
                      <a:prstDash val="solid"/>
                    </a:lnB>
                  </a:tcPr>
                </a:tc>
                <a:tc>
                  <a:txBody>
                    <a:bodyPr/>
                    <a:lstStyle/>
                    <a:p>
                      <a:pPr marL="195580">
                        <a:lnSpc>
                          <a:spcPct val="100000"/>
                        </a:lnSpc>
                        <a:spcBef>
                          <a:spcPts val="2470"/>
                        </a:spcBef>
                      </a:pPr>
                      <a:r>
                        <a:rPr sz="2250" spc="85" dirty="0">
                          <a:latin typeface="Times New Roman"/>
                          <a:cs typeface="Times New Roman"/>
                        </a:rPr>
                        <a:t>Pass</a:t>
                      </a:r>
                      <a:r>
                        <a:rPr sz="2250" spc="140" dirty="0">
                          <a:latin typeface="Times New Roman"/>
                          <a:cs typeface="Times New Roman"/>
                        </a:rPr>
                        <a:t> </a:t>
                      </a:r>
                      <a:r>
                        <a:rPr sz="2250" spc="40" dirty="0">
                          <a:latin typeface="Times New Roman"/>
                          <a:cs typeface="Times New Roman"/>
                        </a:rPr>
                        <a:t>4</a:t>
                      </a:r>
                      <a:endParaRPr sz="2250">
                        <a:latin typeface="Times New Roman"/>
                        <a:cs typeface="Times New Roman"/>
                      </a:endParaRPr>
                    </a:p>
                  </a:txBody>
                  <a:tcPr marL="0" marR="0" marT="313690" marB="0">
                    <a:lnT w="19050">
                      <a:solidFill>
                        <a:srgbClr val="4F4F4F"/>
                      </a:solidFill>
                      <a:prstDash val="solid"/>
                    </a:lnT>
                    <a:lnB w="19050">
                      <a:solidFill>
                        <a:srgbClr val="4F4F4F"/>
                      </a:solidFill>
                      <a:prstDash val="solid"/>
                    </a:lnB>
                  </a:tcPr>
                </a:tc>
                <a:tc>
                  <a:txBody>
                    <a:bodyPr/>
                    <a:lstStyle/>
                    <a:p>
                      <a:pPr marL="53975" algn="ctr">
                        <a:lnSpc>
                          <a:spcPct val="100000"/>
                        </a:lnSpc>
                        <a:spcBef>
                          <a:spcPts val="2470"/>
                        </a:spcBef>
                      </a:pPr>
                      <a:r>
                        <a:rPr sz="2250" spc="60" dirty="0">
                          <a:latin typeface="Times New Roman"/>
                          <a:cs typeface="Times New Roman"/>
                        </a:rPr>
                        <a:t>Result</a:t>
                      </a:r>
                      <a:endParaRPr sz="2250">
                        <a:latin typeface="Times New Roman"/>
                        <a:cs typeface="Times New Roman"/>
                      </a:endParaRPr>
                    </a:p>
                  </a:txBody>
                  <a:tcPr marL="0" marR="0" marT="313690" marB="0">
                    <a:lnR w="19050">
                      <a:solidFill>
                        <a:srgbClr val="4F4F4F"/>
                      </a:solidFill>
                      <a:prstDash val="solid"/>
                    </a:lnR>
                    <a:lnT w="19050">
                      <a:solidFill>
                        <a:srgbClr val="4F4F4F"/>
                      </a:solidFill>
                      <a:prstDash val="solid"/>
                    </a:lnT>
                    <a:lnB w="19050">
                      <a:solidFill>
                        <a:srgbClr val="4F4F4F"/>
                      </a:solidFill>
                      <a:prstDash val="solid"/>
                    </a:lnB>
                  </a:tcPr>
                </a:tc>
                <a:extLst>
                  <a:ext uri="{0D108BD9-81ED-4DB2-BD59-A6C34878D82A}">
                    <a16:rowId xmlns:a16="http://schemas.microsoft.com/office/drawing/2014/main" val="10000"/>
                  </a:ext>
                </a:extLst>
              </a:tr>
              <a:tr h="508634">
                <a:tc>
                  <a:txBody>
                    <a:bodyPr/>
                    <a:lstStyle/>
                    <a:p>
                      <a:pPr marR="55244" algn="ctr">
                        <a:lnSpc>
                          <a:spcPts val="2455"/>
                        </a:lnSpc>
                        <a:spcBef>
                          <a:spcPts val="1450"/>
                        </a:spcBef>
                      </a:pPr>
                      <a:r>
                        <a:rPr sz="2100" spc="40" dirty="0">
                          <a:latin typeface="Times New Roman"/>
                          <a:cs typeface="Times New Roman"/>
                        </a:rPr>
                        <a:t>0</a:t>
                      </a:r>
                      <a:endParaRPr sz="2100">
                        <a:latin typeface="Times New Roman"/>
                        <a:cs typeface="Times New Roman"/>
                      </a:endParaRPr>
                    </a:p>
                  </a:txBody>
                  <a:tcPr marL="0" marR="0" marT="184150" marB="0">
                    <a:lnL w="19050">
                      <a:solidFill>
                        <a:srgbClr val="4F4F4F"/>
                      </a:solidFill>
                      <a:prstDash val="solid"/>
                    </a:lnL>
                    <a:lnT w="19050">
                      <a:solidFill>
                        <a:srgbClr val="4F4F4F"/>
                      </a:solidFill>
                      <a:prstDash val="solid"/>
                    </a:lnT>
                  </a:tcPr>
                </a:tc>
                <a:tc>
                  <a:txBody>
                    <a:bodyPr/>
                    <a:lstStyle/>
                    <a:p>
                      <a:pPr marR="1905" algn="ctr">
                        <a:lnSpc>
                          <a:spcPts val="2455"/>
                        </a:lnSpc>
                        <a:spcBef>
                          <a:spcPts val="1450"/>
                        </a:spcBef>
                      </a:pPr>
                      <a:r>
                        <a:rPr sz="2100" spc="90" dirty="0">
                          <a:solidFill>
                            <a:srgbClr val="111111"/>
                          </a:solidFill>
                          <a:latin typeface="Times New Roman"/>
                          <a:cs typeface="Times New Roman"/>
                        </a:rPr>
                        <a:t>*</a:t>
                      </a:r>
                      <a:r>
                        <a:rPr sz="2100" spc="-90" dirty="0">
                          <a:solidFill>
                            <a:srgbClr val="111111"/>
                          </a:solidFill>
                          <a:latin typeface="Times New Roman"/>
                          <a:cs typeface="Times New Roman"/>
                        </a:rPr>
                        <a:t> </a:t>
                      </a:r>
                      <a:r>
                        <a:rPr sz="2100" dirty="0">
                          <a:latin typeface="Times New Roman"/>
                          <a:cs typeface="Times New Roman"/>
                        </a:rPr>
                        <a:t>i</a:t>
                      </a:r>
                      <a:r>
                        <a:rPr sz="2100" spc="-229" dirty="0">
                          <a:latin typeface="Times New Roman"/>
                          <a:cs typeface="Times New Roman"/>
                        </a:rPr>
                        <a:t> </a:t>
                      </a:r>
                      <a:r>
                        <a:rPr sz="2100" spc="50" dirty="0">
                          <a:latin typeface="Times New Roman"/>
                          <a:cs typeface="Times New Roman"/>
                        </a:rPr>
                        <a:t>a*</a:t>
                      </a:r>
                      <a:endParaRPr sz="2100">
                        <a:latin typeface="Times New Roman"/>
                        <a:cs typeface="Times New Roman"/>
                      </a:endParaRPr>
                    </a:p>
                  </a:txBody>
                  <a:tcPr marL="0" marR="0" marT="184150" marB="0">
                    <a:lnT w="19050">
                      <a:solidFill>
                        <a:srgbClr val="4F4F4F"/>
                      </a:solidFill>
                      <a:prstDash val="solid"/>
                    </a:lnT>
                  </a:tcPr>
                </a:tc>
                <a:tc>
                  <a:txBody>
                    <a:bodyPr/>
                    <a:lstStyle/>
                    <a:p>
                      <a:pPr>
                        <a:lnSpc>
                          <a:spcPct val="100000"/>
                        </a:lnSpc>
                      </a:pPr>
                      <a:endParaRPr sz="2100">
                        <a:latin typeface="Times New Roman"/>
                        <a:cs typeface="Times New Roman"/>
                      </a:endParaRPr>
                    </a:p>
                  </a:txBody>
                  <a:tcPr marL="0" marR="0" marT="0" marB="0">
                    <a:lnT w="19050">
                      <a:solidFill>
                        <a:srgbClr val="4F4F4F"/>
                      </a:solidFill>
                      <a:prstDash val="solid"/>
                    </a:lnT>
                  </a:tcPr>
                </a:tc>
                <a:tc gridSpan="2">
                  <a:txBody>
                    <a:bodyPr/>
                    <a:lstStyle/>
                    <a:p>
                      <a:pPr>
                        <a:lnSpc>
                          <a:spcPct val="100000"/>
                        </a:lnSpc>
                      </a:pPr>
                      <a:endParaRPr sz="2100">
                        <a:latin typeface="Times New Roman"/>
                        <a:cs typeface="Times New Roman"/>
                      </a:endParaRPr>
                    </a:p>
                  </a:txBody>
                  <a:tcPr marL="0" marR="0" marT="0" marB="0">
                    <a:lnT w="19050">
                      <a:solidFill>
                        <a:srgbClr val="4F4F4F"/>
                      </a:solidFill>
                      <a:prstDash val="solid"/>
                    </a:lnT>
                  </a:tcPr>
                </a:tc>
                <a:tc hMerge="1">
                  <a:txBody>
                    <a:bodyPr/>
                    <a:lstStyle/>
                    <a:p>
                      <a:endParaRPr/>
                    </a:p>
                  </a:txBody>
                  <a:tcPr marL="0" marR="0" marT="0" marB="0"/>
                </a:tc>
                <a:tc>
                  <a:txBody>
                    <a:bodyPr/>
                    <a:lstStyle/>
                    <a:p>
                      <a:pPr>
                        <a:lnSpc>
                          <a:spcPct val="100000"/>
                        </a:lnSpc>
                      </a:pPr>
                      <a:endParaRPr sz="2100">
                        <a:latin typeface="Times New Roman"/>
                        <a:cs typeface="Times New Roman"/>
                      </a:endParaRPr>
                    </a:p>
                  </a:txBody>
                  <a:tcPr marL="0" marR="0" marT="0" marB="0">
                    <a:lnR w="19050">
                      <a:solidFill>
                        <a:srgbClr val="4F4F4F"/>
                      </a:solidFill>
                      <a:prstDash val="solid"/>
                    </a:lnR>
                    <a:lnT w="19050">
                      <a:solidFill>
                        <a:srgbClr val="4F4F4F"/>
                      </a:solidFill>
                      <a:prstDash val="solid"/>
                    </a:lnT>
                  </a:tcPr>
                </a:tc>
                <a:extLst>
                  <a:ext uri="{0D108BD9-81ED-4DB2-BD59-A6C34878D82A}">
                    <a16:rowId xmlns:a16="http://schemas.microsoft.com/office/drawing/2014/main" val="10001"/>
                  </a:ext>
                </a:extLst>
              </a:tr>
              <a:tr h="635635">
                <a:tc>
                  <a:txBody>
                    <a:bodyPr/>
                    <a:lstStyle/>
                    <a:p>
                      <a:pPr marR="38100" algn="ctr">
                        <a:lnSpc>
                          <a:spcPts val="2180"/>
                        </a:lnSpc>
                        <a:spcBef>
                          <a:spcPts val="95"/>
                        </a:spcBef>
                      </a:pPr>
                      <a:r>
                        <a:rPr sz="1950" spc="-50" dirty="0">
                          <a:latin typeface="Times New Roman"/>
                          <a:cs typeface="Times New Roman"/>
                        </a:rPr>
                        <a:t>l</a:t>
                      </a:r>
                      <a:endParaRPr sz="1950">
                        <a:latin typeface="Times New Roman"/>
                        <a:cs typeface="Times New Roman"/>
                      </a:endParaRPr>
                    </a:p>
                    <a:p>
                      <a:pPr marR="45085" algn="ctr">
                        <a:lnSpc>
                          <a:spcPts val="2630"/>
                        </a:lnSpc>
                      </a:pPr>
                      <a:r>
                        <a:rPr sz="2350" spc="-50" dirty="0">
                          <a:latin typeface="Times New Roman"/>
                          <a:cs typeface="Times New Roman"/>
                        </a:rPr>
                        <a:t>2</a:t>
                      </a:r>
                      <a:endParaRPr sz="2350">
                        <a:latin typeface="Times New Roman"/>
                        <a:cs typeface="Times New Roman"/>
                      </a:endParaRPr>
                    </a:p>
                  </a:txBody>
                  <a:tcPr marL="0" marR="0" marT="12065" marB="0">
                    <a:lnL w="19050">
                      <a:solidFill>
                        <a:srgbClr val="4F4F4F"/>
                      </a:solidFill>
                      <a:prstDash val="solid"/>
                    </a:lnL>
                  </a:tcPr>
                </a:tc>
                <a:tc>
                  <a:txBody>
                    <a:bodyPr/>
                    <a:lstStyle/>
                    <a:p>
                      <a:pPr>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tc gridSpan="2">
                  <a:txBody>
                    <a:bodyPr/>
                    <a:lstStyle/>
                    <a:p>
                      <a:pPr marL="1464310">
                        <a:lnSpc>
                          <a:spcPts val="2505"/>
                        </a:lnSpc>
                      </a:pPr>
                      <a:r>
                        <a:rPr sz="2300" spc="-20" dirty="0">
                          <a:latin typeface="Times New Roman"/>
                          <a:cs typeface="Times New Roman"/>
                        </a:rPr>
                        <a:t>*4o*</a:t>
                      </a:r>
                      <a:endParaRPr sz="2300">
                        <a:latin typeface="Times New Roman"/>
                        <a:cs typeface="Times New Roman"/>
                      </a:endParaRPr>
                    </a:p>
                  </a:txBody>
                  <a:tcPr marL="0" marR="0" marT="0" marB="0"/>
                </a:tc>
                <a:tc hMerge="1">
                  <a:txBody>
                    <a:bodyPr/>
                    <a:lstStyle/>
                    <a:p>
                      <a:endParaRPr/>
                    </a:p>
                  </a:txBody>
                  <a:tcPr marL="0" marR="0" marT="0" marB="0"/>
                </a:tc>
                <a:tc>
                  <a:txBody>
                    <a:bodyPr/>
                    <a:lstStyle/>
                    <a:p>
                      <a:pPr marL="75565" algn="ctr">
                        <a:lnSpc>
                          <a:spcPts val="2505"/>
                        </a:lnSpc>
                      </a:pPr>
                      <a:r>
                        <a:rPr sz="2300" spc="65" dirty="0">
                          <a:latin typeface="Times New Roman"/>
                          <a:cs typeface="Times New Roman"/>
                        </a:rPr>
                        <a:t>*4a*</a:t>
                      </a:r>
                      <a:endParaRPr sz="2300">
                        <a:latin typeface="Times New Roman"/>
                        <a:cs typeface="Times New Roman"/>
                      </a:endParaRPr>
                    </a:p>
                  </a:txBody>
                  <a:tcPr marL="0" marR="0" marT="0" marB="0">
                    <a:lnR w="19050">
                      <a:solidFill>
                        <a:srgbClr val="4F4F4F"/>
                      </a:solidFill>
                      <a:prstDash val="solid"/>
                    </a:lnR>
                  </a:tcPr>
                </a:tc>
                <a:extLst>
                  <a:ext uri="{0D108BD9-81ED-4DB2-BD59-A6C34878D82A}">
                    <a16:rowId xmlns:a16="http://schemas.microsoft.com/office/drawing/2014/main" val="10002"/>
                  </a:ext>
                </a:extLst>
              </a:tr>
              <a:tr h="1068705">
                <a:tc>
                  <a:txBody>
                    <a:bodyPr/>
                    <a:lstStyle/>
                    <a:p>
                      <a:pPr marL="441959" marR="491490" indent="9525" algn="just">
                        <a:lnSpc>
                          <a:spcPct val="86500"/>
                        </a:lnSpc>
                        <a:spcBef>
                          <a:spcPts val="145"/>
                        </a:spcBef>
                      </a:pPr>
                      <a:r>
                        <a:rPr sz="2100" spc="-25" dirty="0">
                          <a:latin typeface="Times New Roman"/>
                          <a:cs typeface="Times New Roman"/>
                        </a:rPr>
                        <a:t>i\ </a:t>
                      </a:r>
                      <a:r>
                        <a:rPr sz="2350" spc="20" dirty="0">
                          <a:latin typeface="Calibri"/>
                          <a:cs typeface="Calibri"/>
                        </a:rPr>
                        <a:t>4 </a:t>
                      </a:r>
                      <a:r>
                        <a:rPr sz="2350" spc="-50" dirty="0">
                          <a:latin typeface="Calibri"/>
                          <a:cs typeface="Calibri"/>
                        </a:rPr>
                        <a:t>S</a:t>
                      </a:r>
                      <a:endParaRPr sz="2350">
                        <a:latin typeface="Calibri"/>
                        <a:cs typeface="Calibri"/>
                      </a:endParaRPr>
                    </a:p>
                  </a:txBody>
                  <a:tcPr marL="0" marR="0" marT="18415" marB="0">
                    <a:lnL w="19050">
                      <a:solidFill>
                        <a:srgbClr val="4F4F4F"/>
                      </a:solidFill>
                      <a:prstDash val="solid"/>
                    </a:lnL>
                  </a:tcPr>
                </a:tc>
                <a:tc>
                  <a:txBody>
                    <a:bodyPr/>
                    <a:lstStyle/>
                    <a:p>
                      <a:pPr>
                        <a:lnSpc>
                          <a:spcPct val="100000"/>
                        </a:lnSpc>
                      </a:pPr>
                      <a:endParaRPr sz="2100">
                        <a:latin typeface="Times New Roman"/>
                        <a:cs typeface="Times New Roman"/>
                      </a:endParaRPr>
                    </a:p>
                  </a:txBody>
                  <a:tcPr marL="0" marR="0" marT="0" marB="0"/>
                </a:tc>
                <a:tc>
                  <a:txBody>
                    <a:bodyPr/>
                    <a:lstStyle/>
                    <a:p>
                      <a:pPr algn="ctr">
                        <a:lnSpc>
                          <a:spcPct val="100000"/>
                        </a:lnSpc>
                        <a:spcBef>
                          <a:spcPts val="2010"/>
                        </a:spcBef>
                      </a:pPr>
                      <a:r>
                        <a:rPr sz="2200" spc="95" dirty="0">
                          <a:latin typeface="Times New Roman"/>
                          <a:cs typeface="Times New Roman"/>
                        </a:rPr>
                        <a:t>*2a*</a:t>
                      </a:r>
                      <a:endParaRPr sz="2200">
                        <a:latin typeface="Times New Roman"/>
                        <a:cs typeface="Times New Roman"/>
                      </a:endParaRPr>
                    </a:p>
                  </a:txBody>
                  <a:tcPr marL="0" marR="0" marT="255270" marB="0"/>
                </a:tc>
                <a:tc gridSpan="2">
                  <a:txBody>
                    <a:bodyPr/>
                    <a:lstStyle/>
                    <a:p>
                      <a:pPr marL="1458595">
                        <a:lnSpc>
                          <a:spcPts val="2325"/>
                        </a:lnSpc>
                      </a:pPr>
                      <a:r>
                        <a:rPr sz="2100" spc="165" dirty="0">
                          <a:latin typeface="Times New Roman"/>
                          <a:cs typeface="Times New Roman"/>
                        </a:rPr>
                        <a:t>*4b*</a:t>
                      </a:r>
                      <a:endParaRPr sz="2100">
                        <a:latin typeface="Times New Roman"/>
                        <a:cs typeface="Times New Roman"/>
                      </a:endParaRPr>
                    </a:p>
                    <a:p>
                      <a:pPr marL="1465580">
                        <a:lnSpc>
                          <a:spcPct val="100000"/>
                        </a:lnSpc>
                        <a:spcBef>
                          <a:spcPts val="2230"/>
                        </a:spcBef>
                      </a:pPr>
                      <a:r>
                        <a:rPr sz="2100" spc="160" dirty="0">
                          <a:latin typeface="Times New Roman"/>
                          <a:cs typeface="Times New Roman"/>
                        </a:rPr>
                        <a:t>*4c*</a:t>
                      </a:r>
                      <a:endParaRPr sz="2100">
                        <a:latin typeface="Times New Roman"/>
                        <a:cs typeface="Times New Roman"/>
                      </a:endParaRPr>
                    </a:p>
                  </a:txBody>
                  <a:tcPr marL="0" marR="0" marT="0" marB="0"/>
                </a:tc>
                <a:tc hMerge="1">
                  <a:txBody>
                    <a:bodyPr/>
                    <a:lstStyle/>
                    <a:p>
                      <a:endParaRPr/>
                    </a:p>
                  </a:txBody>
                  <a:tcPr marL="0" marR="0" marT="0" marB="0"/>
                </a:tc>
                <a:tc>
                  <a:txBody>
                    <a:bodyPr/>
                    <a:lstStyle/>
                    <a:p>
                      <a:pPr marL="275590">
                        <a:lnSpc>
                          <a:spcPts val="2225"/>
                        </a:lnSpc>
                      </a:pPr>
                      <a:r>
                        <a:rPr sz="2100" spc="175" dirty="0">
                          <a:latin typeface="Times New Roman"/>
                          <a:cs typeface="Times New Roman"/>
                        </a:rPr>
                        <a:t>*4b*</a:t>
                      </a:r>
                      <a:endParaRPr sz="2100">
                        <a:latin typeface="Times New Roman"/>
                        <a:cs typeface="Times New Roman"/>
                      </a:endParaRPr>
                    </a:p>
                    <a:p>
                      <a:pPr marL="285750">
                        <a:lnSpc>
                          <a:spcPts val="2435"/>
                        </a:lnSpc>
                      </a:pPr>
                      <a:r>
                        <a:rPr sz="2200" spc="-10" dirty="0">
                          <a:latin typeface="Times New Roman"/>
                          <a:cs typeface="Times New Roman"/>
                        </a:rPr>
                        <a:t>*2:i*</a:t>
                      </a:r>
                      <a:endParaRPr sz="2200">
                        <a:latin typeface="Times New Roman"/>
                        <a:cs typeface="Times New Roman"/>
                      </a:endParaRPr>
                    </a:p>
                    <a:p>
                      <a:pPr marL="286385">
                        <a:lnSpc>
                          <a:spcPts val="2415"/>
                        </a:lnSpc>
                      </a:pPr>
                      <a:r>
                        <a:rPr sz="2100" spc="160" dirty="0">
                          <a:latin typeface="Times New Roman"/>
                          <a:cs typeface="Times New Roman"/>
                        </a:rPr>
                        <a:t>*4c*</a:t>
                      </a:r>
                      <a:endParaRPr sz="2100">
                        <a:latin typeface="Times New Roman"/>
                        <a:cs typeface="Times New Roman"/>
                      </a:endParaRPr>
                    </a:p>
                  </a:txBody>
                  <a:tcPr marL="0" marR="0" marT="0" marB="0">
                    <a:lnR w="19050">
                      <a:solidFill>
                        <a:srgbClr val="4F4F4F"/>
                      </a:solidFill>
                      <a:prstDash val="solid"/>
                    </a:lnR>
                  </a:tcPr>
                </a:tc>
                <a:extLst>
                  <a:ext uri="{0D108BD9-81ED-4DB2-BD59-A6C34878D82A}">
                    <a16:rowId xmlns:a16="http://schemas.microsoft.com/office/drawing/2014/main" val="10003"/>
                  </a:ext>
                </a:extLst>
              </a:tr>
              <a:tr h="1085850">
                <a:tc>
                  <a:txBody>
                    <a:bodyPr/>
                    <a:lstStyle/>
                    <a:p>
                      <a:pPr marR="36830" algn="ctr">
                        <a:lnSpc>
                          <a:spcPct val="100000"/>
                        </a:lnSpc>
                        <a:spcBef>
                          <a:spcPts val="1015"/>
                        </a:spcBef>
                      </a:pPr>
                      <a:r>
                        <a:rPr sz="2200" spc="25" dirty="0">
                          <a:latin typeface="Times New Roman"/>
                          <a:cs typeface="Times New Roman"/>
                        </a:rPr>
                        <a:t>7</a:t>
                      </a:r>
                      <a:endParaRPr sz="2200">
                        <a:latin typeface="Times New Roman"/>
                        <a:cs typeface="Times New Roman"/>
                      </a:endParaRPr>
                    </a:p>
                    <a:p>
                      <a:pPr marR="64769" algn="ctr">
                        <a:lnSpc>
                          <a:spcPct val="100000"/>
                        </a:lnSpc>
                        <a:spcBef>
                          <a:spcPts val="2145"/>
                        </a:spcBef>
                      </a:pPr>
                      <a:r>
                        <a:rPr sz="2200" spc="-25" dirty="0">
                          <a:latin typeface="Times New Roman"/>
                          <a:cs typeface="Times New Roman"/>
                        </a:rPr>
                        <a:t>‹J</a:t>
                      </a:r>
                      <a:endParaRPr sz="2200">
                        <a:latin typeface="Times New Roman"/>
                        <a:cs typeface="Times New Roman"/>
                      </a:endParaRPr>
                    </a:p>
                  </a:txBody>
                  <a:tcPr marL="0" marR="0" marT="128905" marB="0">
                    <a:lnL w="19050">
                      <a:solidFill>
                        <a:srgbClr val="4F4F4F"/>
                      </a:solidFill>
                      <a:prstDash val="solid"/>
                    </a:lnL>
                  </a:tcPr>
                </a:tc>
                <a:tc>
                  <a:txBody>
                    <a:bodyPr/>
                    <a:lstStyle/>
                    <a:p>
                      <a:pPr>
                        <a:lnSpc>
                          <a:spcPct val="100000"/>
                        </a:lnSpc>
                        <a:spcBef>
                          <a:spcPts val="1260"/>
                        </a:spcBef>
                      </a:pPr>
                      <a:endParaRPr sz="2100">
                        <a:latin typeface="Times New Roman"/>
                        <a:cs typeface="Times New Roman"/>
                      </a:endParaRPr>
                    </a:p>
                    <a:p>
                      <a:pPr marR="47625" algn="ctr">
                        <a:lnSpc>
                          <a:spcPct val="100000"/>
                        </a:lnSpc>
                      </a:pPr>
                      <a:r>
                        <a:rPr sz="2100" dirty="0">
                          <a:solidFill>
                            <a:srgbClr val="757575"/>
                          </a:solidFill>
                          <a:latin typeface="Times New Roman"/>
                          <a:cs typeface="Times New Roman"/>
                        </a:rPr>
                        <a:t>*</a:t>
                      </a:r>
                      <a:r>
                        <a:rPr sz="2100" spc="-250" dirty="0">
                          <a:solidFill>
                            <a:srgbClr val="757575"/>
                          </a:solidFill>
                          <a:latin typeface="Times New Roman"/>
                          <a:cs typeface="Times New Roman"/>
                        </a:rPr>
                        <a:t> </a:t>
                      </a:r>
                      <a:r>
                        <a:rPr sz="2100" spc="-105" dirty="0">
                          <a:latin typeface="Times New Roman"/>
                          <a:cs typeface="Times New Roman"/>
                        </a:rPr>
                        <a:t>1</a:t>
                      </a:r>
                      <a:r>
                        <a:rPr sz="2100" spc="-254" dirty="0">
                          <a:latin typeface="Times New Roman"/>
                          <a:cs typeface="Times New Roman"/>
                        </a:rPr>
                        <a:t> </a:t>
                      </a:r>
                      <a:r>
                        <a:rPr sz="2100" spc="-25" dirty="0">
                          <a:latin typeface="Times New Roman"/>
                          <a:cs typeface="Times New Roman"/>
                        </a:rPr>
                        <a:t>b*</a:t>
                      </a:r>
                      <a:endParaRPr sz="2100">
                        <a:latin typeface="Times New Roman"/>
                        <a:cs typeface="Times New Roman"/>
                      </a:endParaRPr>
                    </a:p>
                  </a:txBody>
                  <a:tcPr marL="0" marR="0" marT="160020" marB="0"/>
                </a:tc>
                <a:tc>
                  <a:txBody>
                    <a:bodyPr/>
                    <a:lstStyle/>
                    <a:p>
                      <a:pPr>
                        <a:lnSpc>
                          <a:spcPct val="100000"/>
                        </a:lnSpc>
                      </a:pPr>
                      <a:endParaRPr sz="2100">
                        <a:latin typeface="Times New Roman"/>
                        <a:cs typeface="Times New Roman"/>
                      </a:endParaRPr>
                    </a:p>
                  </a:txBody>
                  <a:tcPr marL="0" marR="0" marT="0" marB="0"/>
                </a:tc>
                <a:tc gridSpan="2">
                  <a:txBody>
                    <a:bodyPr/>
                    <a:lstStyle/>
                    <a:p>
                      <a:pPr marL="1456690">
                        <a:lnSpc>
                          <a:spcPct val="100000"/>
                        </a:lnSpc>
                        <a:spcBef>
                          <a:spcPts val="835"/>
                        </a:spcBef>
                      </a:pPr>
                      <a:r>
                        <a:rPr sz="2300" spc="-10" dirty="0">
                          <a:latin typeface="Times New Roman"/>
                          <a:cs typeface="Times New Roman"/>
                        </a:rPr>
                        <a:t>*4ct*</a:t>
                      </a:r>
                      <a:endParaRPr sz="2300">
                        <a:latin typeface="Times New Roman"/>
                        <a:cs typeface="Times New Roman"/>
                      </a:endParaRPr>
                    </a:p>
                    <a:p>
                      <a:pPr marL="1464310">
                        <a:lnSpc>
                          <a:spcPct val="100000"/>
                        </a:lnSpc>
                        <a:spcBef>
                          <a:spcPts val="2155"/>
                        </a:spcBef>
                      </a:pPr>
                      <a:r>
                        <a:rPr sz="2250" spc="85" dirty="0">
                          <a:latin typeface="Times New Roman"/>
                          <a:cs typeface="Times New Roman"/>
                        </a:rPr>
                        <a:t>*4c*</a:t>
                      </a:r>
                      <a:endParaRPr sz="2250">
                        <a:latin typeface="Times New Roman"/>
                        <a:cs typeface="Times New Roman"/>
                      </a:endParaRPr>
                    </a:p>
                  </a:txBody>
                  <a:tcPr marL="0" marR="0" marT="106045" marB="0"/>
                </a:tc>
                <a:tc hMerge="1">
                  <a:txBody>
                    <a:bodyPr/>
                    <a:lstStyle/>
                    <a:p>
                      <a:endParaRPr/>
                    </a:p>
                  </a:txBody>
                  <a:tcPr marL="0" marR="0" marT="0" marB="0"/>
                </a:tc>
                <a:tc>
                  <a:txBody>
                    <a:bodyPr/>
                    <a:lstStyle/>
                    <a:p>
                      <a:pPr marL="273685">
                        <a:lnSpc>
                          <a:spcPts val="2620"/>
                        </a:lnSpc>
                        <a:spcBef>
                          <a:spcPts val="835"/>
                        </a:spcBef>
                      </a:pPr>
                      <a:r>
                        <a:rPr sz="2300" spc="-10" dirty="0">
                          <a:latin typeface="Times New Roman"/>
                          <a:cs typeface="Times New Roman"/>
                        </a:rPr>
                        <a:t>*4ct*</a:t>
                      </a:r>
                      <a:endParaRPr sz="2300">
                        <a:latin typeface="Times New Roman"/>
                        <a:cs typeface="Times New Roman"/>
                      </a:endParaRPr>
                    </a:p>
                    <a:p>
                      <a:pPr marL="273685">
                        <a:lnSpc>
                          <a:spcPts val="2490"/>
                        </a:lnSpc>
                      </a:pPr>
                      <a:r>
                        <a:rPr sz="2350" dirty="0">
                          <a:solidFill>
                            <a:srgbClr val="181818"/>
                          </a:solidFill>
                          <a:latin typeface="Times New Roman"/>
                          <a:cs typeface="Times New Roman"/>
                        </a:rPr>
                        <a:t>*</a:t>
                      </a:r>
                      <a:r>
                        <a:rPr sz="2350" spc="-160" dirty="0">
                          <a:solidFill>
                            <a:srgbClr val="181818"/>
                          </a:solidFill>
                          <a:latin typeface="Times New Roman"/>
                          <a:cs typeface="Times New Roman"/>
                        </a:rPr>
                        <a:t> </a:t>
                      </a:r>
                      <a:r>
                        <a:rPr sz="2350" spc="-20" dirty="0">
                          <a:latin typeface="Times New Roman"/>
                          <a:cs typeface="Times New Roman"/>
                        </a:rPr>
                        <a:t>l!»*</a:t>
                      </a:r>
                      <a:endParaRPr sz="2350">
                        <a:latin typeface="Times New Roman"/>
                        <a:cs typeface="Times New Roman"/>
                      </a:endParaRPr>
                    </a:p>
                    <a:p>
                      <a:pPr marL="285115">
                        <a:lnSpc>
                          <a:spcPts val="2505"/>
                        </a:lnSpc>
                      </a:pPr>
                      <a:r>
                        <a:rPr sz="2250" spc="85" dirty="0">
                          <a:latin typeface="Times New Roman"/>
                          <a:cs typeface="Times New Roman"/>
                        </a:rPr>
                        <a:t>*4c*</a:t>
                      </a:r>
                      <a:endParaRPr sz="2250">
                        <a:latin typeface="Times New Roman"/>
                        <a:cs typeface="Times New Roman"/>
                      </a:endParaRPr>
                    </a:p>
                  </a:txBody>
                  <a:tcPr marL="0" marR="0" marT="106045" marB="0">
                    <a:lnR w="19050">
                      <a:solidFill>
                        <a:srgbClr val="4F4F4F"/>
                      </a:solidFill>
                      <a:prstDash val="solid"/>
                    </a:lnR>
                  </a:tcPr>
                </a:tc>
                <a:extLst>
                  <a:ext uri="{0D108BD9-81ED-4DB2-BD59-A6C34878D82A}">
                    <a16:rowId xmlns:a16="http://schemas.microsoft.com/office/drawing/2014/main" val="10004"/>
                  </a:ext>
                </a:extLst>
              </a:tr>
              <a:tr h="311785">
                <a:tc>
                  <a:txBody>
                    <a:bodyPr/>
                    <a:lstStyle/>
                    <a:p>
                      <a:pPr marR="17780" algn="ctr">
                        <a:lnSpc>
                          <a:spcPts val="2360"/>
                        </a:lnSpc>
                      </a:pPr>
                      <a:r>
                        <a:rPr sz="2150" spc="-75" dirty="0">
                          <a:latin typeface="Times New Roman"/>
                          <a:cs typeface="Times New Roman"/>
                        </a:rPr>
                        <a:t>l</a:t>
                      </a:r>
                      <a:r>
                        <a:rPr sz="2150" spc="-195" dirty="0">
                          <a:latin typeface="Times New Roman"/>
                          <a:cs typeface="Times New Roman"/>
                        </a:rPr>
                        <a:t> </a:t>
                      </a:r>
                      <a:r>
                        <a:rPr sz="2150" spc="-25" dirty="0">
                          <a:latin typeface="Times New Roman"/>
                          <a:cs typeface="Times New Roman"/>
                        </a:rPr>
                        <a:t>(I</a:t>
                      </a:r>
                      <a:endParaRPr sz="2150">
                        <a:latin typeface="Times New Roman"/>
                        <a:cs typeface="Times New Roman"/>
                      </a:endParaRPr>
                    </a:p>
                  </a:txBody>
                  <a:tcPr marL="0" marR="0" marT="0" marB="0">
                    <a:lnL w="19050">
                      <a:solidFill>
                        <a:srgbClr val="4F4F4F"/>
                      </a:solidFill>
                      <a:prstDash val="solid"/>
                    </a:lnL>
                  </a:tcPr>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gridSpan="2">
                  <a:txBody>
                    <a:bodyPr/>
                    <a:lstStyle/>
                    <a:p>
                      <a:pPr>
                        <a:lnSpc>
                          <a:spcPct val="100000"/>
                        </a:lnSpc>
                      </a:pPr>
                      <a:endParaRPr sz="1900">
                        <a:latin typeface="Times New Roman"/>
                        <a:cs typeface="Times New Roman"/>
                      </a:endParaRPr>
                    </a:p>
                  </a:txBody>
                  <a:tcPr marL="0" marR="0" marT="0" marB="0"/>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R w="19050">
                      <a:solidFill>
                        <a:srgbClr val="4F4F4F"/>
                      </a:solidFill>
                      <a:prstDash val="solid"/>
                    </a:lnR>
                  </a:tcPr>
                </a:tc>
                <a:extLst>
                  <a:ext uri="{0D108BD9-81ED-4DB2-BD59-A6C34878D82A}">
                    <a16:rowId xmlns:a16="http://schemas.microsoft.com/office/drawing/2014/main" val="10005"/>
                  </a:ext>
                </a:extLst>
              </a:tr>
              <a:tr h="306070">
                <a:tc>
                  <a:txBody>
                    <a:bodyPr/>
                    <a:lstStyle/>
                    <a:p>
                      <a:pPr marR="46355" algn="ctr">
                        <a:lnSpc>
                          <a:spcPts val="2315"/>
                        </a:lnSpc>
                      </a:pPr>
                      <a:r>
                        <a:rPr sz="2050" spc="-140" dirty="0">
                          <a:latin typeface="Times New Roman"/>
                          <a:cs typeface="Times New Roman"/>
                        </a:rPr>
                        <a:t>1</a:t>
                      </a:r>
                      <a:r>
                        <a:rPr sz="2050" spc="-195" dirty="0">
                          <a:latin typeface="Times New Roman"/>
                          <a:cs typeface="Times New Roman"/>
                        </a:rPr>
                        <a:t> </a:t>
                      </a:r>
                      <a:r>
                        <a:rPr sz="2050" spc="-60" dirty="0">
                          <a:latin typeface="Times New Roman"/>
                          <a:cs typeface="Times New Roman"/>
                        </a:rPr>
                        <a:t>1</a:t>
                      </a:r>
                      <a:endParaRPr sz="2050">
                        <a:latin typeface="Times New Roman"/>
                        <a:cs typeface="Times New Roman"/>
                      </a:endParaRPr>
                    </a:p>
                  </a:txBody>
                  <a:tcPr marL="0" marR="0" marT="0" marB="0">
                    <a:lnL w="19050">
                      <a:solidFill>
                        <a:srgbClr val="4F4F4F"/>
                      </a:solidFill>
                      <a:prstDash val="solid"/>
                    </a:lnL>
                  </a:tcPr>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gridSpan="2">
                  <a:txBody>
                    <a:bodyPr/>
                    <a:lstStyle/>
                    <a:p>
                      <a:pPr marL="1490980">
                        <a:lnSpc>
                          <a:spcPts val="2305"/>
                        </a:lnSpc>
                      </a:pPr>
                      <a:r>
                        <a:rPr sz="2100" spc="120" dirty="0">
                          <a:latin typeface="Times New Roman"/>
                          <a:cs typeface="Times New Roman"/>
                        </a:rPr>
                        <a:t>*4f*</a:t>
                      </a:r>
                      <a:endParaRPr sz="2100">
                        <a:latin typeface="Times New Roman"/>
                        <a:cs typeface="Times New Roman"/>
                      </a:endParaRPr>
                    </a:p>
                  </a:txBody>
                  <a:tcPr marL="0" marR="0" marT="0" marB="0"/>
                </a:tc>
                <a:tc hMerge="1">
                  <a:txBody>
                    <a:bodyPr/>
                    <a:lstStyle/>
                    <a:p>
                      <a:endParaRPr/>
                    </a:p>
                  </a:txBody>
                  <a:tcPr marL="0" marR="0" marT="0" marB="0"/>
                </a:tc>
                <a:tc>
                  <a:txBody>
                    <a:bodyPr/>
                    <a:lstStyle/>
                    <a:p>
                      <a:pPr marL="66040" algn="ctr">
                        <a:lnSpc>
                          <a:spcPts val="2305"/>
                        </a:lnSpc>
                      </a:pPr>
                      <a:r>
                        <a:rPr sz="2100" spc="60" dirty="0">
                          <a:latin typeface="Times New Roman"/>
                          <a:cs typeface="Times New Roman"/>
                        </a:rPr>
                        <a:t>*41*</a:t>
                      </a:r>
                      <a:endParaRPr sz="2100">
                        <a:latin typeface="Times New Roman"/>
                        <a:cs typeface="Times New Roman"/>
                      </a:endParaRPr>
                    </a:p>
                  </a:txBody>
                  <a:tcPr marL="0" marR="0" marT="0" marB="0">
                    <a:lnR w="19050">
                      <a:solidFill>
                        <a:srgbClr val="4F4F4F"/>
                      </a:solidFill>
                      <a:prstDash val="solid"/>
                    </a:lnR>
                  </a:tcPr>
                </a:tc>
                <a:extLst>
                  <a:ext uri="{0D108BD9-81ED-4DB2-BD59-A6C34878D82A}">
                    <a16:rowId xmlns:a16="http://schemas.microsoft.com/office/drawing/2014/main" val="10006"/>
                  </a:ext>
                </a:extLst>
              </a:tr>
              <a:tr h="739140">
                <a:tc>
                  <a:txBody>
                    <a:bodyPr/>
                    <a:lstStyle/>
                    <a:p>
                      <a:pPr marR="38100" algn="ctr">
                        <a:lnSpc>
                          <a:spcPts val="2375"/>
                        </a:lnSpc>
                      </a:pPr>
                      <a:r>
                        <a:rPr sz="2150" spc="-25" dirty="0">
                          <a:latin typeface="Times New Roman"/>
                          <a:cs typeface="Times New Roman"/>
                        </a:rPr>
                        <a:t>12</a:t>
                      </a:r>
                      <a:endParaRPr sz="2150">
                        <a:latin typeface="Times New Roman"/>
                        <a:cs typeface="Times New Roman"/>
                      </a:endParaRPr>
                    </a:p>
                  </a:txBody>
                  <a:tcPr marL="0" marR="0" marT="0" marB="0">
                    <a:lnL w="19050">
                      <a:solidFill>
                        <a:srgbClr val="4F4F4F"/>
                      </a:solidFill>
                      <a:prstDash val="solid"/>
                    </a:lnL>
                    <a:lnB w="19050">
                      <a:solidFill>
                        <a:srgbClr val="4F4F4F"/>
                      </a:solidFill>
                      <a:prstDash val="solid"/>
                    </a:lnB>
                  </a:tcPr>
                </a:tc>
                <a:tc>
                  <a:txBody>
                    <a:bodyPr/>
                    <a:lstStyle/>
                    <a:p>
                      <a:pPr>
                        <a:lnSpc>
                          <a:spcPct val="100000"/>
                        </a:lnSpc>
                      </a:pPr>
                      <a:endParaRPr sz="2100">
                        <a:latin typeface="Times New Roman"/>
                        <a:cs typeface="Times New Roman"/>
                      </a:endParaRPr>
                    </a:p>
                  </a:txBody>
                  <a:tcPr marL="0" marR="0" marT="0" marB="0">
                    <a:lnB w="19050">
                      <a:solidFill>
                        <a:srgbClr val="4F4F4F"/>
                      </a:solidFill>
                      <a:prstDash val="solid"/>
                    </a:lnB>
                  </a:tcPr>
                </a:tc>
                <a:tc>
                  <a:txBody>
                    <a:bodyPr/>
                    <a:lstStyle/>
                    <a:p>
                      <a:pPr marL="635" algn="ctr">
                        <a:lnSpc>
                          <a:spcPts val="2375"/>
                        </a:lnSpc>
                      </a:pPr>
                      <a:r>
                        <a:rPr sz="2150" spc="114" dirty="0">
                          <a:latin typeface="Times New Roman"/>
                          <a:cs typeface="Times New Roman"/>
                        </a:rPr>
                        <a:t>*2b*</a:t>
                      </a:r>
                      <a:endParaRPr sz="2150">
                        <a:latin typeface="Times New Roman"/>
                        <a:cs typeface="Times New Roman"/>
                      </a:endParaRPr>
                    </a:p>
                  </a:txBody>
                  <a:tcPr marL="0" marR="0" marT="0" marB="0">
                    <a:lnB w="19050">
                      <a:solidFill>
                        <a:srgbClr val="4F4F4F"/>
                      </a:solidFill>
                      <a:prstDash val="solid"/>
                    </a:lnB>
                  </a:tcPr>
                </a:tc>
                <a:tc gridSpan="2">
                  <a:txBody>
                    <a:bodyPr/>
                    <a:lstStyle/>
                    <a:p>
                      <a:pPr>
                        <a:lnSpc>
                          <a:spcPct val="100000"/>
                        </a:lnSpc>
                      </a:pPr>
                      <a:endParaRPr sz="2100">
                        <a:latin typeface="Times New Roman"/>
                        <a:cs typeface="Times New Roman"/>
                      </a:endParaRPr>
                    </a:p>
                  </a:txBody>
                  <a:tcPr marL="0" marR="0" marT="0" marB="0">
                    <a:lnB w="19050">
                      <a:solidFill>
                        <a:srgbClr val="4F4F4F"/>
                      </a:solidFill>
                      <a:prstDash val="solid"/>
                    </a:lnB>
                  </a:tcPr>
                </a:tc>
                <a:tc hMerge="1">
                  <a:txBody>
                    <a:bodyPr/>
                    <a:lstStyle/>
                    <a:p>
                      <a:endParaRPr/>
                    </a:p>
                  </a:txBody>
                  <a:tcPr marL="0" marR="0" marT="0" marB="0"/>
                </a:tc>
                <a:tc>
                  <a:txBody>
                    <a:bodyPr/>
                    <a:lstStyle/>
                    <a:p>
                      <a:pPr>
                        <a:lnSpc>
                          <a:spcPct val="100000"/>
                        </a:lnSpc>
                      </a:pPr>
                      <a:endParaRPr sz="2100">
                        <a:latin typeface="Times New Roman"/>
                        <a:cs typeface="Times New Roman"/>
                      </a:endParaRPr>
                    </a:p>
                  </a:txBody>
                  <a:tcPr marL="0" marR="0" marT="0" marB="0">
                    <a:lnR w="19050">
                      <a:solidFill>
                        <a:srgbClr val="4F4F4F"/>
                      </a:solidFill>
                      <a:prstDash val="solid"/>
                    </a:lnR>
                    <a:lnB w="19050">
                      <a:solidFill>
                        <a:srgbClr val="4F4F4F"/>
                      </a:solidFill>
                      <a:prstDash val="solid"/>
                    </a:lnB>
                  </a:tcPr>
                </a:tc>
                <a:extLst>
                  <a:ext uri="{0D108BD9-81ED-4DB2-BD59-A6C34878D82A}">
                    <a16:rowId xmlns:a16="http://schemas.microsoft.com/office/drawing/2014/main" val="10007"/>
                  </a:ext>
                </a:extLst>
              </a:tr>
            </a:tbl>
          </a:graphicData>
        </a:graphic>
      </p:graphicFrame>
      <p:pic>
        <p:nvPicPr>
          <p:cNvPr id="3" name="object 3"/>
          <p:cNvPicPr/>
          <p:nvPr/>
        </p:nvPicPr>
        <p:blipFill>
          <a:blip r:embed="rId2" cstate="print"/>
          <a:stretch>
            <a:fillRect/>
          </a:stretch>
        </p:blipFill>
        <p:spPr>
          <a:xfrm>
            <a:off x="3545682" y="3861197"/>
            <a:ext cx="125015" cy="175021"/>
          </a:xfrm>
          <a:prstGeom prst="rect">
            <a:avLst/>
          </a:prstGeom>
        </p:spPr>
      </p:pic>
      <p:pic>
        <p:nvPicPr>
          <p:cNvPr id="4" name="object 4"/>
          <p:cNvPicPr/>
          <p:nvPr/>
        </p:nvPicPr>
        <p:blipFill>
          <a:blip r:embed="rId3" cstate="print"/>
          <a:stretch>
            <a:fillRect/>
          </a:stretch>
        </p:blipFill>
        <p:spPr>
          <a:xfrm>
            <a:off x="6860382" y="1989534"/>
            <a:ext cx="575071" cy="185737"/>
          </a:xfrm>
          <a:prstGeom prst="rect">
            <a:avLst/>
          </a:prstGeom>
        </p:spPr>
      </p:pic>
      <p:pic>
        <p:nvPicPr>
          <p:cNvPr id="5" name="object 5"/>
          <p:cNvPicPr/>
          <p:nvPr/>
        </p:nvPicPr>
        <p:blipFill>
          <a:blip r:embed="rId4" cstate="print"/>
          <a:stretch>
            <a:fillRect/>
          </a:stretch>
        </p:blipFill>
        <p:spPr>
          <a:xfrm>
            <a:off x="6860382" y="4471988"/>
            <a:ext cx="575071" cy="192881"/>
          </a:xfrm>
          <a:prstGeom prst="rect">
            <a:avLst/>
          </a:prstGeom>
        </p:spPr>
      </p:pic>
      <p:pic>
        <p:nvPicPr>
          <p:cNvPr id="6" name="object 6"/>
          <p:cNvPicPr/>
          <p:nvPr/>
        </p:nvPicPr>
        <p:blipFill>
          <a:blip r:embed="rId5" cstate="print"/>
          <a:stretch>
            <a:fillRect/>
          </a:stretch>
        </p:blipFill>
        <p:spPr>
          <a:xfrm>
            <a:off x="9217819" y="1996679"/>
            <a:ext cx="582215" cy="185737"/>
          </a:xfrm>
          <a:prstGeom prst="rect">
            <a:avLst/>
          </a:prstGeom>
        </p:spPr>
      </p:pic>
      <p:pic>
        <p:nvPicPr>
          <p:cNvPr id="7" name="object 7"/>
          <p:cNvPicPr/>
          <p:nvPr/>
        </p:nvPicPr>
        <p:blipFill>
          <a:blip r:embed="rId6" cstate="print"/>
          <a:stretch>
            <a:fillRect/>
          </a:stretch>
        </p:blipFill>
        <p:spPr>
          <a:xfrm>
            <a:off x="9217819" y="4468417"/>
            <a:ext cx="578643" cy="189309"/>
          </a:xfrm>
          <a:prstGeom prst="rect">
            <a:avLst/>
          </a:prstGeom>
        </p:spPr>
      </p:pic>
      <p:pic>
        <p:nvPicPr>
          <p:cNvPr id="8" name="object 8"/>
          <p:cNvPicPr/>
          <p:nvPr/>
        </p:nvPicPr>
        <p:blipFill>
          <a:blip r:embed="rId7" cstate="print"/>
          <a:stretch>
            <a:fillRect/>
          </a:stretch>
        </p:blipFill>
        <p:spPr>
          <a:xfrm>
            <a:off x="9207104" y="5082779"/>
            <a:ext cx="600075" cy="189309"/>
          </a:xfrm>
          <a:prstGeom prst="rect">
            <a:avLst/>
          </a:prstGeom>
        </p:spPr>
      </p:pic>
      <p:sp>
        <p:nvSpPr>
          <p:cNvPr id="9" name="object 9"/>
          <p:cNvSpPr txBox="1"/>
          <p:nvPr/>
        </p:nvSpPr>
        <p:spPr>
          <a:xfrm>
            <a:off x="3888757" y="5926484"/>
            <a:ext cx="4431030" cy="300990"/>
          </a:xfrm>
          <a:prstGeom prst="rect">
            <a:avLst/>
          </a:prstGeom>
        </p:spPr>
        <p:txBody>
          <a:bodyPr vert="horz" wrap="square" lIns="0" tIns="13335" rIns="0" bIns="0" rtlCol="0">
            <a:spAutoFit/>
          </a:bodyPr>
          <a:lstStyle/>
          <a:p>
            <a:pPr marL="12700">
              <a:spcBef>
                <a:spcPts val="105"/>
              </a:spcBef>
            </a:pPr>
            <a:r>
              <a:rPr dirty="0">
                <a:latin typeface="Calibri"/>
                <a:cs typeface="Calibri"/>
              </a:rPr>
              <a:t>Fig.</a:t>
            </a:r>
            <a:r>
              <a:rPr spc="-55" dirty="0">
                <a:latin typeface="Calibri"/>
                <a:cs typeface="Calibri"/>
              </a:rPr>
              <a:t> </a:t>
            </a:r>
            <a:r>
              <a:rPr dirty="0">
                <a:latin typeface="Calibri"/>
                <a:cs typeface="Calibri"/>
              </a:rPr>
              <a:t>3.16:</a:t>
            </a:r>
            <a:r>
              <a:rPr spc="-35" dirty="0">
                <a:latin typeface="Calibri"/>
                <a:cs typeface="Calibri"/>
              </a:rPr>
              <a:t> </a:t>
            </a:r>
            <a:r>
              <a:rPr dirty="0">
                <a:latin typeface="Calibri"/>
                <a:cs typeface="Calibri"/>
              </a:rPr>
              <a:t>GIF</a:t>
            </a:r>
            <a:r>
              <a:rPr spc="-40" dirty="0">
                <a:latin typeface="Calibri"/>
                <a:cs typeface="Calibri"/>
              </a:rPr>
              <a:t> </a:t>
            </a:r>
            <a:r>
              <a:rPr spc="-25" dirty="0">
                <a:latin typeface="Calibri"/>
                <a:cs typeface="Calibri"/>
              </a:rPr>
              <a:t>4-</a:t>
            </a:r>
            <a:r>
              <a:rPr dirty="0">
                <a:latin typeface="Calibri"/>
                <a:cs typeface="Calibri"/>
              </a:rPr>
              <a:t>pass</a:t>
            </a:r>
            <a:r>
              <a:rPr spc="-20" dirty="0">
                <a:latin typeface="Calibri"/>
                <a:cs typeface="Calibri"/>
              </a:rPr>
              <a:t> </a:t>
            </a:r>
            <a:r>
              <a:rPr spc="-10" dirty="0">
                <a:latin typeface="Calibri"/>
                <a:cs typeface="Calibri"/>
              </a:rPr>
              <a:t>interlace</a:t>
            </a:r>
            <a:r>
              <a:rPr spc="60" dirty="0">
                <a:latin typeface="Calibri"/>
                <a:cs typeface="Calibri"/>
              </a:rPr>
              <a:t> </a:t>
            </a:r>
            <a:r>
              <a:rPr spc="-10" dirty="0">
                <a:latin typeface="Calibri"/>
                <a:cs typeface="Calibri"/>
              </a:rPr>
              <a:t>display</a:t>
            </a:r>
            <a:r>
              <a:rPr spc="5" dirty="0">
                <a:latin typeface="Calibri"/>
                <a:cs typeface="Calibri"/>
              </a:rPr>
              <a:t> </a:t>
            </a:r>
            <a:r>
              <a:rPr dirty="0">
                <a:latin typeface="Calibri"/>
                <a:cs typeface="Calibri"/>
              </a:rPr>
              <a:t>row</a:t>
            </a:r>
            <a:r>
              <a:rPr spc="-40" dirty="0">
                <a:latin typeface="Calibri"/>
                <a:cs typeface="Calibri"/>
              </a:rPr>
              <a:t> </a:t>
            </a:r>
            <a:r>
              <a:rPr spc="-10" dirty="0">
                <a:latin typeface="Calibri"/>
                <a:cs typeface="Calibri"/>
              </a:rPr>
              <a:t>order.</a:t>
            </a:r>
            <a:endParaRPr>
              <a:latin typeface="Calibri"/>
              <a:cs typeface="Calibri"/>
            </a:endParaRPr>
          </a:p>
        </p:txBody>
      </p:sp>
      <p:sp>
        <p:nvSpPr>
          <p:cNvPr id="11" name="Footer Placeholder 10">
            <a:extLst>
              <a:ext uri="{FF2B5EF4-FFF2-40B4-BE49-F238E27FC236}">
                <a16:creationId xmlns:a16="http://schemas.microsoft.com/office/drawing/2014/main" id="{35B624C8-8552-424E-84B2-1CBB4B9F02C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8062691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1010840" cy="6858000"/>
          </a:xfrm>
          <a:prstGeom prst="rect">
            <a:avLst/>
          </a:prstGeom>
        </p:spPr>
      </p:pic>
      <p:sp>
        <p:nvSpPr>
          <p:cNvPr id="3" name="object 3"/>
          <p:cNvSpPr txBox="1">
            <a:spLocks noGrp="1"/>
          </p:cNvSpPr>
          <p:nvPr>
            <p:ph type="title"/>
          </p:nvPr>
        </p:nvSpPr>
        <p:spPr>
          <a:xfrm>
            <a:off x="2603303" y="372319"/>
            <a:ext cx="2710815" cy="583565"/>
          </a:xfrm>
          <a:prstGeom prst="rect">
            <a:avLst/>
          </a:prstGeom>
        </p:spPr>
        <p:txBody>
          <a:bodyPr vert="horz" wrap="square" lIns="0" tIns="13970" rIns="0" bIns="0" rtlCol="0" anchor="ctr">
            <a:spAutoFit/>
          </a:bodyPr>
          <a:lstStyle/>
          <a:p>
            <a:pPr marL="12700">
              <a:lnSpc>
                <a:spcPct val="100000"/>
              </a:lnSpc>
              <a:spcBef>
                <a:spcPts val="110"/>
              </a:spcBef>
              <a:tabLst>
                <a:tab pos="1797050" algn="l"/>
              </a:tabLst>
            </a:pPr>
            <a:r>
              <a:rPr sz="3650" spc="-10" dirty="0">
                <a:solidFill>
                  <a:srgbClr val="571C15"/>
                </a:solidFill>
                <a:latin typeface="Times New Roman"/>
                <a:cs typeface="Times New Roman"/>
              </a:rPr>
              <a:t>3.2.2</a:t>
            </a:r>
            <a:r>
              <a:rPr sz="3650" dirty="0">
                <a:solidFill>
                  <a:srgbClr val="571C15"/>
                </a:solidFill>
                <a:latin typeface="Times New Roman"/>
                <a:cs typeface="Times New Roman"/>
              </a:rPr>
              <a:t>	</a:t>
            </a:r>
            <a:r>
              <a:rPr sz="3650" spc="-340" dirty="0">
                <a:solidFill>
                  <a:srgbClr val="522415"/>
                </a:solidFill>
                <a:latin typeface="Times New Roman"/>
                <a:cs typeface="Times New Roman"/>
              </a:rPr>
              <a:t>JPEG</a:t>
            </a:r>
            <a:endParaRPr sz="3650">
              <a:latin typeface="Times New Roman"/>
              <a:cs typeface="Times New Roman"/>
            </a:endParaRPr>
          </a:p>
        </p:txBody>
      </p:sp>
      <p:sp>
        <p:nvSpPr>
          <p:cNvPr id="4" name="object 4"/>
          <p:cNvSpPr txBox="1"/>
          <p:nvPr/>
        </p:nvSpPr>
        <p:spPr>
          <a:xfrm>
            <a:off x="2678528" y="1211808"/>
            <a:ext cx="7429500" cy="4959350"/>
          </a:xfrm>
          <a:prstGeom prst="rect">
            <a:avLst/>
          </a:prstGeom>
        </p:spPr>
        <p:txBody>
          <a:bodyPr vert="horz" wrap="square" lIns="0" tIns="12700" rIns="0" bIns="0" rtlCol="0">
            <a:spAutoFit/>
          </a:bodyPr>
          <a:lstStyle/>
          <a:p>
            <a:pPr marL="283845">
              <a:lnSpc>
                <a:spcPts val="2320"/>
              </a:lnSpc>
              <a:spcBef>
                <a:spcPts val="100"/>
              </a:spcBef>
            </a:pPr>
            <a:r>
              <a:rPr sz="2000" spc="260" dirty="0">
                <a:latin typeface="Calibri"/>
                <a:cs typeface="Calibri"/>
              </a:rPr>
              <a:t>JPEG</a:t>
            </a:r>
            <a:r>
              <a:rPr sz="2000" spc="80" dirty="0">
                <a:latin typeface="Calibri"/>
                <a:cs typeface="Calibri"/>
              </a:rPr>
              <a:t> </a:t>
            </a:r>
            <a:r>
              <a:rPr sz="2000" spc="114" dirty="0">
                <a:latin typeface="Calibri"/>
                <a:cs typeface="Calibri"/>
              </a:rPr>
              <a:t>{joint</a:t>
            </a:r>
            <a:r>
              <a:rPr sz="2000" spc="135" dirty="0">
                <a:latin typeface="Calibri"/>
                <a:cs typeface="Calibri"/>
              </a:rPr>
              <a:t> </a:t>
            </a:r>
            <a:r>
              <a:rPr sz="2000" spc="120" dirty="0">
                <a:latin typeface="Calibri"/>
                <a:cs typeface="Calibri"/>
              </a:rPr>
              <a:t>Photographic</a:t>
            </a:r>
            <a:r>
              <a:rPr sz="2000" spc="225" dirty="0">
                <a:latin typeface="Calibri"/>
                <a:cs typeface="Calibri"/>
              </a:rPr>
              <a:t> </a:t>
            </a:r>
            <a:r>
              <a:rPr sz="2000" spc="155" dirty="0">
                <a:latin typeface="Calibri"/>
                <a:cs typeface="Calibri"/>
              </a:rPr>
              <a:t>Experts</a:t>
            </a:r>
            <a:r>
              <a:rPr sz="2000" spc="120" dirty="0">
                <a:latin typeface="Calibri"/>
                <a:cs typeface="Calibri"/>
              </a:rPr>
              <a:t> </a:t>
            </a:r>
            <a:r>
              <a:rPr sz="2000" spc="100" dirty="0">
                <a:latin typeface="Calibri"/>
                <a:cs typeface="Calibri"/>
              </a:rPr>
              <a:t>Group):The</a:t>
            </a:r>
            <a:r>
              <a:rPr sz="2000" spc="185" dirty="0">
                <a:latin typeface="Calibri"/>
                <a:cs typeface="Calibri"/>
              </a:rPr>
              <a:t> </a:t>
            </a:r>
            <a:r>
              <a:rPr sz="2000" dirty="0">
                <a:latin typeface="Calibri"/>
                <a:cs typeface="Calibri"/>
              </a:rPr>
              <a:t>most</a:t>
            </a:r>
            <a:r>
              <a:rPr sz="2000" spc="85" dirty="0">
                <a:latin typeface="Calibri"/>
                <a:cs typeface="Calibri"/>
              </a:rPr>
              <a:t> </a:t>
            </a:r>
            <a:r>
              <a:rPr sz="2000" spc="40" dirty="0">
                <a:latin typeface="Calibri"/>
                <a:cs typeface="Calibri"/>
              </a:rPr>
              <a:t>imporant</a:t>
            </a:r>
            <a:endParaRPr sz="2000">
              <a:latin typeface="Calibri"/>
              <a:cs typeface="Calibri"/>
            </a:endParaRPr>
          </a:p>
          <a:p>
            <a:pPr marL="292100">
              <a:lnSpc>
                <a:spcPts val="2200"/>
              </a:lnSpc>
            </a:pPr>
            <a:r>
              <a:rPr sz="1900" dirty="0">
                <a:latin typeface="Calibri"/>
                <a:cs typeface="Calibri"/>
              </a:rPr>
              <a:t>current</a:t>
            </a:r>
            <a:r>
              <a:rPr sz="1900" spc="235" dirty="0">
                <a:latin typeface="Calibri"/>
                <a:cs typeface="Calibri"/>
              </a:rPr>
              <a:t> </a:t>
            </a:r>
            <a:r>
              <a:rPr sz="1900" dirty="0">
                <a:latin typeface="Calibri"/>
                <a:cs typeface="Calibri"/>
              </a:rPr>
              <a:t>standard</a:t>
            </a:r>
            <a:r>
              <a:rPr sz="1900" spc="305" dirty="0">
                <a:latin typeface="Calibri"/>
                <a:cs typeface="Calibri"/>
              </a:rPr>
              <a:t> </a:t>
            </a:r>
            <a:r>
              <a:rPr sz="1900" dirty="0">
                <a:latin typeface="Calibri"/>
                <a:cs typeface="Calibri"/>
              </a:rPr>
              <a:t>for</a:t>
            </a:r>
            <a:r>
              <a:rPr sz="1900" spc="170" dirty="0">
                <a:latin typeface="Calibri"/>
                <a:cs typeface="Calibri"/>
              </a:rPr>
              <a:t> </a:t>
            </a:r>
            <a:r>
              <a:rPr sz="1900" dirty="0">
                <a:latin typeface="Calibri"/>
                <a:cs typeface="Calibri"/>
              </a:rPr>
              <a:t>image</a:t>
            </a:r>
            <a:r>
              <a:rPr sz="1900" spc="204" dirty="0">
                <a:latin typeface="Calibri"/>
                <a:cs typeface="Calibri"/>
              </a:rPr>
              <a:t> </a:t>
            </a:r>
            <a:r>
              <a:rPr sz="1900" dirty="0">
                <a:latin typeface="Calibri"/>
                <a:cs typeface="Calibri"/>
              </a:rPr>
              <a:t>compression</a:t>
            </a:r>
            <a:r>
              <a:rPr sz="1900" spc="360" dirty="0">
                <a:latin typeface="Calibri"/>
                <a:cs typeface="Calibri"/>
              </a:rPr>
              <a:t> </a:t>
            </a:r>
            <a:r>
              <a:rPr sz="1900" spc="-25" dirty="0">
                <a:latin typeface="Calibri"/>
                <a:cs typeface="Calibri"/>
              </a:rPr>
              <a:t>(.jpg,</a:t>
            </a:r>
            <a:r>
              <a:rPr sz="1900" spc="-40" dirty="0">
                <a:latin typeface="Calibri"/>
                <a:cs typeface="Calibri"/>
              </a:rPr>
              <a:t> </a:t>
            </a:r>
            <a:r>
              <a:rPr sz="1900" spc="-30" dirty="0">
                <a:latin typeface="Calibri"/>
                <a:cs typeface="Calibri"/>
              </a:rPr>
              <a:t>.jpeg,</a:t>
            </a:r>
            <a:r>
              <a:rPr sz="1900" spc="-45" dirty="0">
                <a:latin typeface="Calibri"/>
                <a:cs typeface="Calibri"/>
              </a:rPr>
              <a:t> </a:t>
            </a:r>
            <a:r>
              <a:rPr sz="1900" spc="-10" dirty="0">
                <a:latin typeface="Calibri"/>
                <a:cs typeface="Calibri"/>
              </a:rPr>
              <a:t>.jpe).</a:t>
            </a:r>
            <a:endParaRPr sz="1900">
              <a:latin typeface="Calibri"/>
              <a:cs typeface="Calibri"/>
            </a:endParaRPr>
          </a:p>
          <a:p>
            <a:pPr>
              <a:spcBef>
                <a:spcPts val="950"/>
              </a:spcBef>
            </a:pPr>
            <a:endParaRPr sz="1900">
              <a:latin typeface="Calibri"/>
              <a:cs typeface="Calibri"/>
            </a:endParaRPr>
          </a:p>
          <a:p>
            <a:pPr marL="291465" marR="103505" indent="-279400">
              <a:lnSpc>
                <a:spcPct val="111900"/>
              </a:lnSpc>
              <a:spcBef>
                <a:spcPts val="5"/>
              </a:spcBef>
              <a:buChar char="•"/>
              <a:tabLst>
                <a:tab pos="291465" algn="l"/>
                <a:tab pos="293370" algn="l"/>
                <a:tab pos="763270" algn="l"/>
              </a:tabLst>
            </a:pPr>
            <a:r>
              <a:rPr sz="1850" dirty="0">
                <a:solidFill>
                  <a:srgbClr val="388EAA"/>
                </a:solidFill>
                <a:latin typeface="Calibri"/>
                <a:cs typeface="Calibri"/>
              </a:rPr>
              <a:t>	</a:t>
            </a:r>
            <a:r>
              <a:rPr sz="1850" spc="-25" dirty="0">
                <a:latin typeface="Calibri"/>
                <a:cs typeface="Calibri"/>
              </a:rPr>
              <a:t>The</a:t>
            </a:r>
            <a:r>
              <a:rPr sz="1850" dirty="0">
                <a:latin typeface="Calibri"/>
                <a:cs typeface="Calibri"/>
              </a:rPr>
              <a:t>	human</a:t>
            </a:r>
            <a:r>
              <a:rPr sz="1850" spc="290" dirty="0">
                <a:latin typeface="Calibri"/>
                <a:cs typeface="Calibri"/>
              </a:rPr>
              <a:t> </a:t>
            </a:r>
            <a:r>
              <a:rPr sz="1850" dirty="0">
                <a:latin typeface="Calibri"/>
                <a:cs typeface="Calibri"/>
              </a:rPr>
              <a:t>vision</a:t>
            </a:r>
            <a:r>
              <a:rPr sz="1850" spc="285" dirty="0">
                <a:latin typeface="Calibri"/>
                <a:cs typeface="Calibri"/>
              </a:rPr>
              <a:t> </a:t>
            </a:r>
            <a:r>
              <a:rPr sz="1850" dirty="0">
                <a:latin typeface="Calibri"/>
                <a:cs typeface="Calibri"/>
              </a:rPr>
              <a:t>system</a:t>
            </a:r>
            <a:r>
              <a:rPr sz="1850" spc="275" dirty="0">
                <a:latin typeface="Calibri"/>
                <a:cs typeface="Calibri"/>
              </a:rPr>
              <a:t> </a:t>
            </a:r>
            <a:r>
              <a:rPr sz="1850" dirty="0">
                <a:latin typeface="Calibri"/>
                <a:cs typeface="Calibri"/>
              </a:rPr>
              <a:t>has</a:t>
            </a:r>
            <a:r>
              <a:rPr sz="1850" spc="280" dirty="0">
                <a:latin typeface="Calibri"/>
                <a:cs typeface="Calibri"/>
              </a:rPr>
              <a:t> </a:t>
            </a:r>
            <a:r>
              <a:rPr sz="1850" spc="55" dirty="0">
                <a:latin typeface="Calibri"/>
                <a:cs typeface="Calibri"/>
              </a:rPr>
              <a:t>some</a:t>
            </a:r>
            <a:r>
              <a:rPr sz="1850" spc="245" dirty="0">
                <a:latin typeface="Calibri"/>
                <a:cs typeface="Calibri"/>
              </a:rPr>
              <a:t> </a:t>
            </a:r>
            <a:r>
              <a:rPr sz="1850" dirty="0">
                <a:latin typeface="Calibri"/>
                <a:cs typeface="Calibri"/>
              </a:rPr>
              <a:t>specific</a:t>
            </a:r>
            <a:r>
              <a:rPr sz="1850" spc="285" dirty="0">
                <a:latin typeface="Calibri"/>
                <a:cs typeface="Calibri"/>
              </a:rPr>
              <a:t> </a:t>
            </a:r>
            <a:r>
              <a:rPr sz="1850" dirty="0">
                <a:latin typeface="Calibri"/>
                <a:cs typeface="Calibri"/>
              </a:rPr>
              <a:t>limitations</a:t>
            </a:r>
            <a:r>
              <a:rPr sz="1850" spc="385" dirty="0">
                <a:latin typeface="Calibri"/>
                <a:cs typeface="Calibri"/>
              </a:rPr>
              <a:t> </a:t>
            </a:r>
            <a:r>
              <a:rPr sz="1850" dirty="0">
                <a:latin typeface="Calibri"/>
                <a:cs typeface="Calibri"/>
              </a:rPr>
              <a:t>(The</a:t>
            </a:r>
            <a:r>
              <a:rPr sz="1850" spc="170" dirty="0">
                <a:latin typeface="Calibri"/>
                <a:cs typeface="Calibri"/>
              </a:rPr>
              <a:t> </a:t>
            </a:r>
            <a:r>
              <a:rPr sz="1850" spc="-185" dirty="0">
                <a:latin typeface="Calibri"/>
                <a:cs typeface="Calibri"/>
              </a:rPr>
              <a:t>eye—</a:t>
            </a:r>
            <a:r>
              <a:rPr sz="1850" spc="-70" dirty="0">
                <a:latin typeface="Calibri"/>
                <a:cs typeface="Calibri"/>
              </a:rPr>
              <a:t>brain </a:t>
            </a:r>
            <a:r>
              <a:rPr sz="1650" dirty="0">
                <a:latin typeface="Calibri"/>
                <a:cs typeface="Calibri"/>
              </a:rPr>
              <a:t>system</a:t>
            </a:r>
            <a:r>
              <a:rPr sz="1650" spc="335" dirty="0">
                <a:latin typeface="Calibri"/>
                <a:cs typeface="Calibri"/>
              </a:rPr>
              <a:t> </a:t>
            </a:r>
            <a:r>
              <a:rPr sz="1650" dirty="0">
                <a:latin typeface="Calibri"/>
                <a:cs typeface="Calibri"/>
              </a:rPr>
              <a:t>cannot</a:t>
            </a:r>
            <a:r>
              <a:rPr sz="1650" spc="240" dirty="0">
                <a:latin typeface="Calibri"/>
                <a:cs typeface="Calibri"/>
              </a:rPr>
              <a:t> </a:t>
            </a:r>
            <a:r>
              <a:rPr sz="1650" dirty="0">
                <a:latin typeface="Calibri"/>
                <a:cs typeface="Calibri"/>
              </a:rPr>
              <a:t>see</a:t>
            </a:r>
            <a:r>
              <a:rPr sz="1650" spc="290" dirty="0">
                <a:latin typeface="Calibri"/>
                <a:cs typeface="Calibri"/>
              </a:rPr>
              <a:t> </a:t>
            </a:r>
            <a:r>
              <a:rPr sz="1650" dirty="0">
                <a:solidFill>
                  <a:srgbClr val="C8231A"/>
                </a:solidFill>
                <a:latin typeface="Calibri"/>
                <a:cs typeface="Calibri"/>
              </a:rPr>
              <a:t>extremely</a:t>
            </a:r>
            <a:r>
              <a:rPr sz="1650" spc="445" dirty="0">
                <a:solidFill>
                  <a:srgbClr val="C8231A"/>
                </a:solidFill>
                <a:latin typeface="Calibri"/>
                <a:cs typeface="Calibri"/>
              </a:rPr>
              <a:t> </a:t>
            </a:r>
            <a:r>
              <a:rPr sz="1650" dirty="0">
                <a:solidFill>
                  <a:srgbClr val="9E2A2B"/>
                </a:solidFill>
                <a:latin typeface="Calibri"/>
                <a:cs typeface="Calibri"/>
              </a:rPr>
              <a:t>fine</a:t>
            </a:r>
            <a:r>
              <a:rPr sz="1650" spc="355" dirty="0">
                <a:solidFill>
                  <a:srgbClr val="9E2A2B"/>
                </a:solidFill>
                <a:latin typeface="Calibri"/>
                <a:cs typeface="Calibri"/>
              </a:rPr>
              <a:t> </a:t>
            </a:r>
            <a:r>
              <a:rPr sz="1650" dirty="0">
                <a:latin typeface="Calibri"/>
                <a:cs typeface="Calibri"/>
              </a:rPr>
              <a:t>detail;</a:t>
            </a:r>
            <a:r>
              <a:rPr sz="1650" spc="380" dirty="0">
                <a:latin typeface="Calibri"/>
                <a:cs typeface="Calibri"/>
              </a:rPr>
              <a:t> </a:t>
            </a:r>
            <a:r>
              <a:rPr sz="1650" dirty="0">
                <a:latin typeface="Calibri"/>
                <a:cs typeface="Calibri"/>
              </a:rPr>
              <a:t>those</a:t>
            </a:r>
            <a:r>
              <a:rPr sz="1650" spc="260" dirty="0">
                <a:latin typeface="Calibri"/>
                <a:cs typeface="Calibri"/>
              </a:rPr>
              <a:t> </a:t>
            </a:r>
            <a:r>
              <a:rPr sz="1650" dirty="0">
                <a:latin typeface="Calibri"/>
                <a:cs typeface="Calibri"/>
              </a:rPr>
              <a:t>are</a:t>
            </a:r>
            <a:r>
              <a:rPr sz="1650" spc="254" dirty="0">
                <a:latin typeface="Calibri"/>
                <a:cs typeface="Calibri"/>
              </a:rPr>
              <a:t> </a:t>
            </a:r>
            <a:r>
              <a:rPr sz="1650" dirty="0">
                <a:latin typeface="Calibri"/>
                <a:cs typeface="Calibri"/>
              </a:rPr>
              <a:t>dropped</a:t>
            </a:r>
            <a:r>
              <a:rPr sz="1650" spc="340" dirty="0">
                <a:latin typeface="Calibri"/>
                <a:cs typeface="Calibri"/>
              </a:rPr>
              <a:t> </a:t>
            </a:r>
            <a:r>
              <a:rPr sz="1650" dirty="0">
                <a:latin typeface="Calibri"/>
                <a:cs typeface="Calibri"/>
              </a:rPr>
              <a:t>)</a:t>
            </a:r>
            <a:r>
              <a:rPr sz="1650" spc="480" dirty="0">
                <a:latin typeface="Calibri"/>
                <a:cs typeface="Calibri"/>
              </a:rPr>
              <a:t> </a:t>
            </a:r>
            <a:r>
              <a:rPr sz="1650" dirty="0">
                <a:latin typeface="Calibri"/>
                <a:cs typeface="Calibri"/>
              </a:rPr>
              <a:t>and</a:t>
            </a:r>
            <a:r>
              <a:rPr sz="1650" spc="70" dirty="0">
                <a:latin typeface="Calibri"/>
                <a:cs typeface="Calibri"/>
              </a:rPr>
              <a:t>  </a:t>
            </a:r>
            <a:r>
              <a:rPr sz="1650" spc="210" dirty="0">
                <a:latin typeface="Calibri"/>
                <a:cs typeface="Calibri"/>
              </a:rPr>
              <a:t>jPEG </a:t>
            </a:r>
            <a:r>
              <a:rPr sz="1950" dirty="0">
                <a:latin typeface="Calibri"/>
                <a:cs typeface="Calibri"/>
              </a:rPr>
              <a:t>takes</a:t>
            </a:r>
            <a:r>
              <a:rPr sz="1950" spc="70" dirty="0">
                <a:latin typeface="Calibri"/>
                <a:cs typeface="Calibri"/>
              </a:rPr>
              <a:t> </a:t>
            </a:r>
            <a:r>
              <a:rPr sz="1950" spc="-35" dirty="0">
                <a:latin typeface="Calibri"/>
                <a:cs typeface="Calibri"/>
              </a:rPr>
              <a:t>advantage</a:t>
            </a:r>
            <a:r>
              <a:rPr sz="1950" spc="100" dirty="0">
                <a:latin typeface="Calibri"/>
                <a:cs typeface="Calibri"/>
              </a:rPr>
              <a:t> </a:t>
            </a:r>
            <a:r>
              <a:rPr sz="1950" dirty="0">
                <a:latin typeface="Calibri"/>
                <a:cs typeface="Calibri"/>
              </a:rPr>
              <a:t>of</a:t>
            </a:r>
            <a:r>
              <a:rPr sz="1950" spc="-15" dirty="0">
                <a:latin typeface="Calibri"/>
                <a:cs typeface="Calibri"/>
              </a:rPr>
              <a:t> </a:t>
            </a:r>
            <a:r>
              <a:rPr sz="1950" dirty="0">
                <a:latin typeface="Calibri"/>
                <a:cs typeface="Calibri"/>
              </a:rPr>
              <a:t>these</a:t>
            </a:r>
            <a:r>
              <a:rPr sz="1950" spc="125" dirty="0">
                <a:latin typeface="Calibri"/>
                <a:cs typeface="Calibri"/>
              </a:rPr>
              <a:t> </a:t>
            </a:r>
            <a:r>
              <a:rPr sz="1950" dirty="0">
                <a:latin typeface="Calibri"/>
                <a:cs typeface="Calibri"/>
              </a:rPr>
              <a:t>to</a:t>
            </a:r>
            <a:r>
              <a:rPr sz="1950" spc="30" dirty="0">
                <a:latin typeface="Calibri"/>
                <a:cs typeface="Calibri"/>
              </a:rPr>
              <a:t> </a:t>
            </a:r>
            <a:r>
              <a:rPr sz="1950" spc="-25" dirty="0">
                <a:latin typeface="Calibri"/>
                <a:cs typeface="Calibri"/>
              </a:rPr>
              <a:t>achieve</a:t>
            </a:r>
            <a:r>
              <a:rPr sz="1950" spc="95" dirty="0">
                <a:latin typeface="Calibri"/>
                <a:cs typeface="Calibri"/>
              </a:rPr>
              <a:t> </a:t>
            </a:r>
            <a:r>
              <a:rPr sz="1950" dirty="0">
                <a:latin typeface="Calibri"/>
                <a:cs typeface="Calibri"/>
              </a:rPr>
              <a:t>high</a:t>
            </a:r>
            <a:r>
              <a:rPr sz="1950" spc="70" dirty="0">
                <a:latin typeface="Calibri"/>
                <a:cs typeface="Calibri"/>
              </a:rPr>
              <a:t> </a:t>
            </a:r>
            <a:r>
              <a:rPr sz="1950" dirty="0">
                <a:latin typeface="Calibri"/>
                <a:cs typeface="Calibri"/>
              </a:rPr>
              <a:t>rates</a:t>
            </a:r>
            <a:r>
              <a:rPr sz="1950" spc="95" dirty="0">
                <a:latin typeface="Calibri"/>
                <a:cs typeface="Calibri"/>
              </a:rPr>
              <a:t> </a:t>
            </a:r>
            <a:r>
              <a:rPr sz="1950" dirty="0">
                <a:latin typeface="Calibri"/>
                <a:cs typeface="Calibri"/>
              </a:rPr>
              <a:t>of </a:t>
            </a:r>
            <a:r>
              <a:rPr sz="1950" spc="-10" dirty="0">
                <a:latin typeface="Calibri"/>
                <a:cs typeface="Calibri"/>
              </a:rPr>
              <a:t>compression.</a:t>
            </a:r>
            <a:endParaRPr sz="1950">
              <a:latin typeface="Calibri"/>
              <a:cs typeface="Calibri"/>
            </a:endParaRPr>
          </a:p>
          <a:p>
            <a:pPr>
              <a:spcBef>
                <a:spcPts val="1125"/>
              </a:spcBef>
            </a:pPr>
            <a:endParaRPr sz="1850">
              <a:latin typeface="Calibri"/>
              <a:cs typeface="Calibri"/>
            </a:endParaRPr>
          </a:p>
          <a:p>
            <a:pPr marL="291465" marR="105410" indent="-9525">
              <a:lnSpc>
                <a:spcPts val="2170"/>
              </a:lnSpc>
            </a:pPr>
            <a:r>
              <a:rPr sz="1900" spc="110" dirty="0">
                <a:latin typeface="Calibri"/>
                <a:cs typeface="Calibri"/>
              </a:rPr>
              <a:t>jPEG</a:t>
            </a:r>
            <a:r>
              <a:rPr sz="1900" spc="185" dirty="0">
                <a:latin typeface="Calibri"/>
                <a:cs typeface="Calibri"/>
              </a:rPr>
              <a:t> </a:t>
            </a:r>
            <a:r>
              <a:rPr sz="1900" dirty="0">
                <a:latin typeface="Calibri"/>
                <a:cs typeface="Calibri"/>
              </a:rPr>
              <a:t>allows</a:t>
            </a:r>
            <a:r>
              <a:rPr sz="1900" spc="210" dirty="0">
                <a:latin typeface="Calibri"/>
                <a:cs typeface="Calibri"/>
              </a:rPr>
              <a:t> </a:t>
            </a:r>
            <a:r>
              <a:rPr sz="1900" dirty="0">
                <a:latin typeface="Calibri"/>
                <a:cs typeface="Calibri"/>
              </a:rPr>
              <a:t>the</a:t>
            </a:r>
            <a:r>
              <a:rPr sz="1900" spc="130" dirty="0">
                <a:latin typeface="Calibri"/>
                <a:cs typeface="Calibri"/>
              </a:rPr>
              <a:t> </a:t>
            </a:r>
            <a:r>
              <a:rPr sz="1900" dirty="0">
                <a:latin typeface="Calibri"/>
                <a:cs typeface="Calibri"/>
              </a:rPr>
              <a:t>user</a:t>
            </a:r>
            <a:r>
              <a:rPr sz="1900" spc="175" dirty="0">
                <a:latin typeface="Calibri"/>
                <a:cs typeface="Calibri"/>
              </a:rPr>
              <a:t> </a:t>
            </a:r>
            <a:r>
              <a:rPr sz="1900" spc="50" dirty="0">
                <a:latin typeface="Calibri"/>
                <a:cs typeface="Calibri"/>
              </a:rPr>
              <a:t>to</a:t>
            </a:r>
            <a:r>
              <a:rPr sz="1900" spc="150" dirty="0">
                <a:latin typeface="Calibri"/>
                <a:cs typeface="Calibri"/>
              </a:rPr>
              <a:t> </a:t>
            </a:r>
            <a:r>
              <a:rPr sz="1900" dirty="0">
                <a:latin typeface="Calibri"/>
                <a:cs typeface="Calibri"/>
              </a:rPr>
              <a:t>set</a:t>
            </a:r>
            <a:r>
              <a:rPr sz="1900" spc="85" dirty="0">
                <a:latin typeface="Calibri"/>
                <a:cs typeface="Calibri"/>
              </a:rPr>
              <a:t> </a:t>
            </a:r>
            <a:r>
              <a:rPr sz="1900" spc="70" dirty="0">
                <a:latin typeface="Calibri"/>
                <a:cs typeface="Calibri"/>
              </a:rPr>
              <a:t>a</a:t>
            </a:r>
            <a:r>
              <a:rPr sz="1900" spc="15" dirty="0">
                <a:latin typeface="Calibri"/>
                <a:cs typeface="Calibri"/>
              </a:rPr>
              <a:t> </a:t>
            </a:r>
            <a:r>
              <a:rPr sz="1900" dirty="0">
                <a:latin typeface="Calibri"/>
                <a:cs typeface="Calibri"/>
              </a:rPr>
              <a:t>desired</a:t>
            </a:r>
            <a:r>
              <a:rPr sz="1900" spc="215" dirty="0">
                <a:latin typeface="Calibri"/>
                <a:cs typeface="Calibri"/>
              </a:rPr>
              <a:t> </a:t>
            </a:r>
            <a:r>
              <a:rPr sz="1900" dirty="0">
                <a:latin typeface="Calibri"/>
                <a:cs typeface="Calibri"/>
              </a:rPr>
              <a:t>level</a:t>
            </a:r>
            <a:r>
              <a:rPr sz="1900" spc="130" dirty="0">
                <a:latin typeface="Calibri"/>
                <a:cs typeface="Calibri"/>
              </a:rPr>
              <a:t> </a:t>
            </a:r>
            <a:r>
              <a:rPr sz="1900" spc="50" dirty="0">
                <a:latin typeface="Calibri"/>
                <a:cs typeface="Calibri"/>
              </a:rPr>
              <a:t>of</a:t>
            </a:r>
            <a:r>
              <a:rPr sz="1900" spc="45" dirty="0">
                <a:latin typeface="Calibri"/>
                <a:cs typeface="Calibri"/>
              </a:rPr>
              <a:t> </a:t>
            </a:r>
            <a:r>
              <a:rPr sz="1900" spc="-45" dirty="0">
                <a:latin typeface="Calibri"/>
                <a:cs typeface="Calibri"/>
              </a:rPr>
              <a:t>quality,</a:t>
            </a:r>
            <a:r>
              <a:rPr sz="1900" spc="-60" dirty="0">
                <a:latin typeface="Calibri"/>
                <a:cs typeface="Calibri"/>
              </a:rPr>
              <a:t> </a:t>
            </a:r>
            <a:r>
              <a:rPr sz="1900" dirty="0">
                <a:latin typeface="Calibri"/>
                <a:cs typeface="Calibri"/>
              </a:rPr>
              <a:t>or</a:t>
            </a:r>
            <a:r>
              <a:rPr sz="1900" spc="440" dirty="0">
                <a:latin typeface="Calibri"/>
                <a:cs typeface="Calibri"/>
              </a:rPr>
              <a:t> </a:t>
            </a:r>
            <a:r>
              <a:rPr sz="1900" spc="-10" dirty="0">
                <a:latin typeface="Calibri"/>
                <a:cs typeface="Calibri"/>
              </a:rPr>
              <a:t>compression </a:t>
            </a:r>
            <a:r>
              <a:rPr sz="1900" dirty="0">
                <a:latin typeface="Calibri"/>
                <a:cs typeface="Calibri"/>
              </a:rPr>
              <a:t>ratio</a:t>
            </a:r>
            <a:r>
              <a:rPr sz="1900" spc="185" dirty="0">
                <a:latin typeface="Calibri"/>
                <a:cs typeface="Calibri"/>
              </a:rPr>
              <a:t> </a:t>
            </a:r>
            <a:r>
              <a:rPr sz="1900" dirty="0">
                <a:latin typeface="Calibri"/>
                <a:cs typeface="Calibri"/>
              </a:rPr>
              <a:t>(input</a:t>
            </a:r>
            <a:r>
              <a:rPr sz="1900" spc="114" dirty="0">
                <a:latin typeface="Calibri"/>
                <a:cs typeface="Calibri"/>
              </a:rPr>
              <a:t> </a:t>
            </a:r>
            <a:r>
              <a:rPr sz="1900" dirty="0">
                <a:latin typeface="Calibri"/>
                <a:cs typeface="Calibri"/>
              </a:rPr>
              <a:t>divided</a:t>
            </a:r>
            <a:r>
              <a:rPr sz="1900" spc="245" dirty="0">
                <a:latin typeface="Calibri"/>
                <a:cs typeface="Calibri"/>
              </a:rPr>
              <a:t> </a:t>
            </a:r>
            <a:r>
              <a:rPr sz="1900" dirty="0">
                <a:latin typeface="Calibri"/>
                <a:cs typeface="Calibri"/>
              </a:rPr>
              <a:t>by</a:t>
            </a:r>
            <a:r>
              <a:rPr sz="1900" spc="180" dirty="0">
                <a:latin typeface="Calibri"/>
                <a:cs typeface="Calibri"/>
              </a:rPr>
              <a:t> </a:t>
            </a:r>
            <a:r>
              <a:rPr sz="1900" spc="-10" dirty="0">
                <a:latin typeface="Calibri"/>
                <a:cs typeface="Calibri"/>
              </a:rPr>
              <a:t>output).</a:t>
            </a:r>
            <a:endParaRPr sz="1900">
              <a:latin typeface="Calibri"/>
              <a:cs typeface="Calibri"/>
            </a:endParaRPr>
          </a:p>
          <a:p>
            <a:pPr>
              <a:spcBef>
                <a:spcPts val="1019"/>
              </a:spcBef>
            </a:pPr>
            <a:endParaRPr sz="1900">
              <a:latin typeface="Calibri"/>
              <a:cs typeface="Calibri"/>
            </a:endParaRPr>
          </a:p>
          <a:p>
            <a:pPr marL="290830" marR="287020">
              <a:lnSpc>
                <a:spcPts val="2170"/>
              </a:lnSpc>
            </a:pPr>
            <a:r>
              <a:rPr sz="1950" dirty="0">
                <a:latin typeface="Calibri"/>
                <a:cs typeface="Calibri"/>
              </a:rPr>
              <a:t>As</a:t>
            </a:r>
            <a:r>
              <a:rPr sz="1950" spc="229" dirty="0">
                <a:latin typeface="Calibri"/>
                <a:cs typeface="Calibri"/>
              </a:rPr>
              <a:t> </a:t>
            </a:r>
            <a:r>
              <a:rPr sz="1950" dirty="0">
                <a:latin typeface="Calibri"/>
                <a:cs typeface="Calibri"/>
              </a:rPr>
              <a:t>an</a:t>
            </a:r>
            <a:r>
              <a:rPr sz="1950" spc="85" dirty="0">
                <a:latin typeface="Calibri"/>
                <a:cs typeface="Calibri"/>
              </a:rPr>
              <a:t> </a:t>
            </a:r>
            <a:r>
              <a:rPr sz="1950" spc="-20" dirty="0">
                <a:latin typeface="Calibri"/>
                <a:cs typeface="Calibri"/>
              </a:rPr>
              <a:t>example,</a:t>
            </a:r>
            <a:r>
              <a:rPr sz="1950" spc="-50" dirty="0">
                <a:latin typeface="Calibri"/>
                <a:cs typeface="Calibri"/>
              </a:rPr>
              <a:t> </a:t>
            </a:r>
            <a:r>
              <a:rPr sz="1950" spc="-20" dirty="0">
                <a:latin typeface="Calibri"/>
                <a:cs typeface="Calibri"/>
              </a:rPr>
              <a:t>Fig.</a:t>
            </a:r>
            <a:r>
              <a:rPr sz="1950" spc="-80" dirty="0">
                <a:latin typeface="Calibri"/>
                <a:cs typeface="Calibri"/>
              </a:rPr>
              <a:t> </a:t>
            </a:r>
            <a:r>
              <a:rPr sz="1950" spc="-25" dirty="0">
                <a:latin typeface="Calibri"/>
                <a:cs typeface="Calibri"/>
              </a:rPr>
              <a:t>3.</a:t>
            </a:r>
            <a:r>
              <a:rPr sz="1950" spc="-220" dirty="0">
                <a:latin typeface="Calibri"/>
                <a:cs typeface="Calibri"/>
              </a:rPr>
              <a:t> </a:t>
            </a:r>
            <a:r>
              <a:rPr sz="1950" spc="-30" dirty="0">
                <a:latin typeface="Calibri"/>
                <a:cs typeface="Calibri"/>
              </a:rPr>
              <a:t>17</a:t>
            </a:r>
            <a:r>
              <a:rPr sz="1950" spc="105" dirty="0">
                <a:latin typeface="Calibri"/>
                <a:cs typeface="Calibri"/>
              </a:rPr>
              <a:t> </a:t>
            </a:r>
            <a:r>
              <a:rPr sz="1950" dirty="0">
                <a:latin typeface="Calibri"/>
                <a:cs typeface="Calibri"/>
              </a:rPr>
              <a:t>shows</a:t>
            </a:r>
            <a:r>
              <a:rPr sz="1950" spc="145" dirty="0">
                <a:latin typeface="Calibri"/>
                <a:cs typeface="Calibri"/>
              </a:rPr>
              <a:t> </a:t>
            </a:r>
            <a:r>
              <a:rPr sz="1950" spc="60" dirty="0">
                <a:latin typeface="Calibri"/>
                <a:cs typeface="Calibri"/>
              </a:rPr>
              <a:t>our</a:t>
            </a:r>
            <a:r>
              <a:rPr sz="1950" spc="70" dirty="0">
                <a:latin typeface="Calibri"/>
                <a:cs typeface="Calibri"/>
              </a:rPr>
              <a:t> </a:t>
            </a:r>
            <a:r>
              <a:rPr sz="1950" spc="95" dirty="0">
                <a:latin typeface="Calibri"/>
                <a:cs typeface="Calibri"/>
              </a:rPr>
              <a:t>forestfire</a:t>
            </a:r>
            <a:r>
              <a:rPr sz="1950" spc="165" dirty="0">
                <a:latin typeface="Calibri"/>
                <a:cs typeface="Calibri"/>
              </a:rPr>
              <a:t> </a:t>
            </a:r>
            <a:r>
              <a:rPr sz="1950" spc="-65" dirty="0">
                <a:latin typeface="Calibri"/>
                <a:cs typeface="Calibri"/>
              </a:rPr>
              <a:t>image,</a:t>
            </a:r>
            <a:r>
              <a:rPr sz="1950" spc="-45" dirty="0">
                <a:latin typeface="Calibri"/>
                <a:cs typeface="Calibri"/>
              </a:rPr>
              <a:t> </a:t>
            </a:r>
            <a:r>
              <a:rPr sz="1950" dirty="0">
                <a:latin typeface="Calibri"/>
                <a:cs typeface="Calibri"/>
              </a:rPr>
              <a:t>with</a:t>
            </a:r>
            <a:r>
              <a:rPr sz="1950" spc="90" dirty="0">
                <a:latin typeface="Calibri"/>
                <a:cs typeface="Calibri"/>
              </a:rPr>
              <a:t> </a:t>
            </a:r>
            <a:r>
              <a:rPr sz="1950" dirty="0">
                <a:latin typeface="Calibri"/>
                <a:cs typeface="Calibri"/>
              </a:rPr>
              <a:t>a</a:t>
            </a:r>
            <a:r>
              <a:rPr sz="1950" spc="-50" dirty="0">
                <a:latin typeface="Calibri"/>
                <a:cs typeface="Calibri"/>
              </a:rPr>
              <a:t> </a:t>
            </a:r>
            <a:r>
              <a:rPr sz="1950" spc="-10" dirty="0">
                <a:latin typeface="Calibri"/>
                <a:cs typeface="Calibri"/>
              </a:rPr>
              <a:t>quality </a:t>
            </a:r>
            <a:r>
              <a:rPr sz="1950" dirty="0">
                <a:latin typeface="Calibri"/>
                <a:cs typeface="Calibri"/>
              </a:rPr>
              <a:t>f</a:t>
            </a:r>
            <a:r>
              <a:rPr sz="1150" dirty="0">
                <a:latin typeface="Calibri"/>
                <a:cs typeface="Calibri"/>
              </a:rPr>
              <a:t>a</a:t>
            </a:r>
            <a:r>
              <a:rPr sz="1950" dirty="0">
                <a:latin typeface="Calibri"/>
                <a:cs typeface="Calibri"/>
              </a:rPr>
              <a:t>ctor</a:t>
            </a:r>
            <a:r>
              <a:rPr sz="1950" spc="350" dirty="0">
                <a:latin typeface="Calibri"/>
                <a:cs typeface="Calibri"/>
              </a:rPr>
              <a:t> </a:t>
            </a:r>
            <a:r>
              <a:rPr sz="1950" spc="50" dirty="0">
                <a:latin typeface="Calibri"/>
                <a:cs typeface="Calibri"/>
              </a:rPr>
              <a:t>@'</a:t>
            </a:r>
            <a:r>
              <a:rPr sz="1950" spc="45" dirty="0">
                <a:latin typeface="Calibri"/>
                <a:cs typeface="Calibri"/>
              </a:rPr>
              <a:t>  </a:t>
            </a:r>
            <a:r>
              <a:rPr sz="1950" spc="-20" dirty="0">
                <a:latin typeface="Calibri"/>
                <a:cs typeface="Calibri"/>
              </a:rPr>
              <a:t>10%.</a:t>
            </a:r>
            <a:endParaRPr sz="1950">
              <a:latin typeface="Calibri"/>
              <a:cs typeface="Calibri"/>
            </a:endParaRPr>
          </a:p>
          <a:p>
            <a:pPr marL="567055" marR="5080" indent="3175">
              <a:lnSpc>
                <a:spcPts val="1939"/>
              </a:lnSpc>
              <a:spcBef>
                <a:spcPts val="625"/>
              </a:spcBef>
            </a:pPr>
            <a:r>
              <a:rPr sz="1650" spc="10" dirty="0">
                <a:latin typeface="Calibri"/>
                <a:cs typeface="Calibri"/>
              </a:rPr>
              <a:t>-</a:t>
            </a:r>
            <a:r>
              <a:rPr sz="1650" spc="60" dirty="0">
                <a:latin typeface="Calibri"/>
                <a:cs typeface="Calibri"/>
              </a:rPr>
              <a:t> </a:t>
            </a:r>
            <a:r>
              <a:rPr sz="1650" spc="70" dirty="0">
                <a:latin typeface="Calibri"/>
                <a:cs typeface="Calibri"/>
              </a:rPr>
              <a:t>This</a:t>
            </a:r>
            <a:r>
              <a:rPr sz="1650" spc="229" dirty="0">
                <a:latin typeface="Calibri"/>
                <a:cs typeface="Calibri"/>
              </a:rPr>
              <a:t> </a:t>
            </a:r>
            <a:r>
              <a:rPr sz="1650" spc="10" dirty="0">
                <a:latin typeface="Calibri"/>
                <a:cs typeface="Calibri"/>
              </a:rPr>
              <a:t>image</a:t>
            </a:r>
            <a:r>
              <a:rPr sz="1650" spc="200" dirty="0">
                <a:latin typeface="Calibri"/>
                <a:cs typeface="Calibri"/>
              </a:rPr>
              <a:t> </a:t>
            </a:r>
            <a:r>
              <a:rPr sz="1650" spc="10" dirty="0">
                <a:latin typeface="Calibri"/>
                <a:cs typeface="Calibri"/>
              </a:rPr>
              <a:t>is</a:t>
            </a:r>
            <a:r>
              <a:rPr sz="1650" spc="155" dirty="0">
                <a:latin typeface="Calibri"/>
                <a:cs typeface="Calibri"/>
              </a:rPr>
              <a:t> </a:t>
            </a:r>
            <a:r>
              <a:rPr sz="1650" spc="60" dirty="0">
                <a:latin typeface="Calibri"/>
                <a:cs typeface="Calibri"/>
              </a:rPr>
              <a:t>a </a:t>
            </a:r>
            <a:r>
              <a:rPr sz="1650" spc="55" dirty="0">
                <a:latin typeface="Calibri"/>
                <a:cs typeface="Calibri"/>
              </a:rPr>
              <a:t>mere</a:t>
            </a:r>
            <a:r>
              <a:rPr sz="1650" spc="440" dirty="0">
                <a:latin typeface="Calibri"/>
                <a:cs typeface="Calibri"/>
              </a:rPr>
              <a:t> </a:t>
            </a:r>
            <a:r>
              <a:rPr sz="1650" spc="10" dirty="0">
                <a:latin typeface="Calibri"/>
                <a:cs typeface="Calibri"/>
              </a:rPr>
              <a:t>I</a:t>
            </a:r>
            <a:r>
              <a:rPr sz="1650" spc="-135" dirty="0">
                <a:latin typeface="Calibri"/>
                <a:cs typeface="Calibri"/>
              </a:rPr>
              <a:t> </a:t>
            </a:r>
            <a:r>
              <a:rPr sz="1650" spc="10" dirty="0">
                <a:latin typeface="Calibri"/>
                <a:cs typeface="Calibri"/>
              </a:rPr>
              <a:t>.5%</a:t>
            </a:r>
            <a:r>
              <a:rPr sz="1650" spc="190" dirty="0">
                <a:latin typeface="Calibri"/>
                <a:cs typeface="Calibri"/>
              </a:rPr>
              <a:t> </a:t>
            </a:r>
            <a:r>
              <a:rPr sz="1650" spc="50" dirty="0">
                <a:latin typeface="Calibri"/>
                <a:cs typeface="Calibri"/>
              </a:rPr>
              <a:t>of</a:t>
            </a:r>
            <a:r>
              <a:rPr sz="1650" spc="170" dirty="0">
                <a:latin typeface="Calibri"/>
                <a:cs typeface="Calibri"/>
              </a:rPr>
              <a:t> </a:t>
            </a:r>
            <a:r>
              <a:rPr sz="1650" spc="10" dirty="0">
                <a:latin typeface="Calibri"/>
                <a:cs typeface="Calibri"/>
              </a:rPr>
              <a:t>the</a:t>
            </a:r>
            <a:r>
              <a:rPr sz="1650" spc="155" dirty="0">
                <a:latin typeface="Calibri"/>
                <a:cs typeface="Calibri"/>
              </a:rPr>
              <a:t> </a:t>
            </a:r>
            <a:r>
              <a:rPr sz="1650" spc="10" dirty="0">
                <a:latin typeface="Calibri"/>
                <a:cs typeface="Calibri"/>
              </a:rPr>
              <a:t>original</a:t>
            </a:r>
            <a:r>
              <a:rPr sz="1650" spc="220" dirty="0">
                <a:latin typeface="Calibri"/>
                <a:cs typeface="Calibri"/>
              </a:rPr>
              <a:t> </a:t>
            </a:r>
            <a:r>
              <a:rPr sz="1650" spc="10" dirty="0">
                <a:latin typeface="Calibri"/>
                <a:cs typeface="Calibri"/>
              </a:rPr>
              <a:t>size.</a:t>
            </a:r>
            <a:r>
              <a:rPr sz="1650" spc="-5" dirty="0">
                <a:latin typeface="Calibri"/>
                <a:cs typeface="Calibri"/>
              </a:rPr>
              <a:t> </a:t>
            </a:r>
            <a:r>
              <a:rPr sz="1650" spc="10" dirty="0">
                <a:latin typeface="Calibri"/>
                <a:cs typeface="Calibri"/>
              </a:rPr>
              <a:t>In</a:t>
            </a:r>
            <a:r>
              <a:rPr sz="1650" spc="160" dirty="0">
                <a:latin typeface="Calibri"/>
                <a:cs typeface="Calibri"/>
              </a:rPr>
              <a:t> </a:t>
            </a:r>
            <a:r>
              <a:rPr sz="1650" spc="10" dirty="0">
                <a:latin typeface="Calibri"/>
                <a:cs typeface="Calibri"/>
              </a:rPr>
              <a:t>comparison,</a:t>
            </a:r>
            <a:r>
              <a:rPr sz="1650" spc="55" dirty="0">
                <a:latin typeface="Calibri"/>
                <a:cs typeface="Calibri"/>
              </a:rPr>
              <a:t> a</a:t>
            </a:r>
            <a:r>
              <a:rPr sz="1650" spc="30" dirty="0">
                <a:latin typeface="Calibri"/>
                <a:cs typeface="Calibri"/>
              </a:rPr>
              <a:t> </a:t>
            </a:r>
            <a:r>
              <a:rPr sz="1650" spc="105" dirty="0">
                <a:latin typeface="Calibri"/>
                <a:cs typeface="Calibri"/>
              </a:rPr>
              <a:t>jPEG </a:t>
            </a:r>
            <a:r>
              <a:rPr sz="1700" dirty="0">
                <a:latin typeface="Calibri"/>
                <a:cs typeface="Calibri"/>
              </a:rPr>
              <a:t>image</a:t>
            </a:r>
            <a:r>
              <a:rPr sz="1700" spc="145" dirty="0">
                <a:latin typeface="Calibri"/>
                <a:cs typeface="Calibri"/>
              </a:rPr>
              <a:t> </a:t>
            </a:r>
            <a:r>
              <a:rPr sz="1700" dirty="0">
                <a:latin typeface="Calibri"/>
                <a:cs typeface="Calibri"/>
              </a:rPr>
              <a:t>with</a:t>
            </a:r>
            <a:r>
              <a:rPr sz="1700" spc="195" dirty="0">
                <a:latin typeface="Calibri"/>
                <a:cs typeface="Calibri"/>
              </a:rPr>
              <a:t> </a:t>
            </a:r>
            <a:r>
              <a:rPr sz="1700" spc="60" dirty="0">
                <a:latin typeface="Calibri"/>
                <a:cs typeface="Calibri"/>
              </a:rPr>
              <a:t>S}=7S%</a:t>
            </a:r>
            <a:r>
              <a:rPr sz="1700" spc="195" dirty="0">
                <a:latin typeface="Calibri"/>
                <a:cs typeface="Calibri"/>
              </a:rPr>
              <a:t> </a:t>
            </a:r>
            <a:r>
              <a:rPr sz="1700" dirty="0">
                <a:latin typeface="Calibri"/>
                <a:cs typeface="Calibri"/>
              </a:rPr>
              <a:t>yields</a:t>
            </a:r>
            <a:r>
              <a:rPr sz="1700" spc="140" dirty="0">
                <a:latin typeface="Calibri"/>
                <a:cs typeface="Calibri"/>
              </a:rPr>
              <a:t> </a:t>
            </a:r>
            <a:r>
              <a:rPr sz="1700" dirty="0">
                <a:latin typeface="Calibri"/>
                <a:cs typeface="Calibri"/>
              </a:rPr>
              <a:t>an</a:t>
            </a:r>
            <a:r>
              <a:rPr sz="1700" spc="114" dirty="0">
                <a:latin typeface="Calibri"/>
                <a:cs typeface="Calibri"/>
              </a:rPr>
              <a:t> </a:t>
            </a:r>
            <a:r>
              <a:rPr sz="1700" dirty="0">
                <a:latin typeface="Calibri"/>
                <a:cs typeface="Calibri"/>
              </a:rPr>
              <a:t>image</a:t>
            </a:r>
            <a:r>
              <a:rPr sz="1700" spc="155" dirty="0">
                <a:latin typeface="Calibri"/>
                <a:cs typeface="Calibri"/>
              </a:rPr>
              <a:t> </a:t>
            </a:r>
            <a:r>
              <a:rPr sz="1700" dirty="0">
                <a:latin typeface="Calibri"/>
                <a:cs typeface="Calibri"/>
              </a:rPr>
              <a:t>size</a:t>
            </a:r>
            <a:r>
              <a:rPr sz="1700" spc="140" dirty="0">
                <a:latin typeface="Calibri"/>
                <a:cs typeface="Calibri"/>
              </a:rPr>
              <a:t> </a:t>
            </a:r>
            <a:r>
              <a:rPr sz="1700" dirty="0">
                <a:latin typeface="Calibri"/>
                <a:cs typeface="Calibri"/>
              </a:rPr>
              <a:t>5.6%</a:t>
            </a:r>
            <a:r>
              <a:rPr sz="1700" spc="155" dirty="0">
                <a:latin typeface="Calibri"/>
                <a:cs typeface="Calibri"/>
              </a:rPr>
              <a:t> </a:t>
            </a:r>
            <a:r>
              <a:rPr sz="1700" dirty="0">
                <a:latin typeface="Calibri"/>
                <a:cs typeface="Calibri"/>
              </a:rPr>
              <a:t>of</a:t>
            </a:r>
            <a:r>
              <a:rPr sz="1700" spc="50" dirty="0">
                <a:latin typeface="Calibri"/>
                <a:cs typeface="Calibri"/>
              </a:rPr>
              <a:t> </a:t>
            </a:r>
            <a:r>
              <a:rPr sz="1700" dirty="0">
                <a:latin typeface="Calibri"/>
                <a:cs typeface="Calibri"/>
              </a:rPr>
              <a:t>the</a:t>
            </a:r>
            <a:r>
              <a:rPr sz="1700" spc="114" dirty="0">
                <a:latin typeface="Calibri"/>
                <a:cs typeface="Calibri"/>
              </a:rPr>
              <a:t> </a:t>
            </a:r>
            <a:r>
              <a:rPr sz="1700" dirty="0">
                <a:latin typeface="Calibri"/>
                <a:cs typeface="Calibri"/>
              </a:rPr>
              <a:t>original,</a:t>
            </a:r>
            <a:r>
              <a:rPr sz="1700" spc="-5" dirty="0">
                <a:latin typeface="Calibri"/>
                <a:cs typeface="Calibri"/>
              </a:rPr>
              <a:t> </a:t>
            </a:r>
            <a:r>
              <a:rPr sz="1700" dirty="0">
                <a:latin typeface="Calibri"/>
                <a:cs typeface="Calibri"/>
              </a:rPr>
              <a:t>whereas</a:t>
            </a:r>
            <a:r>
              <a:rPr sz="1700" spc="175" dirty="0">
                <a:latin typeface="Calibri"/>
                <a:cs typeface="Calibri"/>
              </a:rPr>
              <a:t> </a:t>
            </a:r>
            <a:r>
              <a:rPr sz="1700" dirty="0">
                <a:latin typeface="Calibri"/>
                <a:cs typeface="Calibri"/>
              </a:rPr>
              <a:t>a</a:t>
            </a:r>
            <a:r>
              <a:rPr sz="1700" spc="110" dirty="0">
                <a:latin typeface="Calibri"/>
                <a:cs typeface="Calibri"/>
              </a:rPr>
              <a:t> </a:t>
            </a:r>
            <a:r>
              <a:rPr sz="1700" spc="-25" dirty="0">
                <a:latin typeface="Calibri"/>
                <a:cs typeface="Calibri"/>
              </a:rPr>
              <a:t>GIF </a:t>
            </a:r>
            <a:r>
              <a:rPr sz="1650" dirty="0">
                <a:latin typeface="Calibri"/>
                <a:cs typeface="Calibri"/>
              </a:rPr>
              <a:t>version</a:t>
            </a:r>
            <a:r>
              <a:rPr sz="1650" spc="305" dirty="0">
                <a:latin typeface="Calibri"/>
                <a:cs typeface="Calibri"/>
              </a:rPr>
              <a:t> </a:t>
            </a:r>
            <a:r>
              <a:rPr sz="1650" spc="50" dirty="0">
                <a:latin typeface="Calibri"/>
                <a:cs typeface="Calibri"/>
              </a:rPr>
              <a:t>of</a:t>
            </a:r>
            <a:r>
              <a:rPr sz="1650" spc="195" dirty="0">
                <a:latin typeface="Calibri"/>
                <a:cs typeface="Calibri"/>
              </a:rPr>
              <a:t> </a:t>
            </a:r>
            <a:r>
              <a:rPr sz="1650" dirty="0">
                <a:latin typeface="Calibri"/>
                <a:cs typeface="Calibri"/>
              </a:rPr>
              <a:t>this</a:t>
            </a:r>
            <a:r>
              <a:rPr sz="1650" spc="320" dirty="0">
                <a:latin typeface="Calibri"/>
                <a:cs typeface="Calibri"/>
              </a:rPr>
              <a:t> </a:t>
            </a:r>
            <a:r>
              <a:rPr sz="1650" dirty="0">
                <a:latin typeface="Calibri"/>
                <a:cs typeface="Calibri"/>
              </a:rPr>
              <a:t>image</a:t>
            </a:r>
            <a:r>
              <a:rPr sz="1650" spc="310" dirty="0">
                <a:latin typeface="Calibri"/>
                <a:cs typeface="Calibri"/>
              </a:rPr>
              <a:t> </a:t>
            </a:r>
            <a:r>
              <a:rPr sz="1650" dirty="0">
                <a:latin typeface="Calibri"/>
                <a:cs typeface="Calibri"/>
              </a:rPr>
              <a:t>compresses</a:t>
            </a:r>
            <a:r>
              <a:rPr sz="1650" spc="395" dirty="0">
                <a:latin typeface="Calibri"/>
                <a:cs typeface="Calibri"/>
              </a:rPr>
              <a:t> </a:t>
            </a:r>
            <a:r>
              <a:rPr sz="1650" spc="50" dirty="0">
                <a:latin typeface="Calibri"/>
                <a:cs typeface="Calibri"/>
              </a:rPr>
              <a:t>down</a:t>
            </a:r>
            <a:r>
              <a:rPr sz="1650" spc="325" dirty="0">
                <a:latin typeface="Calibri"/>
                <a:cs typeface="Calibri"/>
              </a:rPr>
              <a:t> </a:t>
            </a:r>
            <a:r>
              <a:rPr sz="1650" spc="65" dirty="0">
                <a:latin typeface="Calibri"/>
                <a:cs typeface="Calibri"/>
              </a:rPr>
              <a:t>to</a:t>
            </a:r>
            <a:r>
              <a:rPr sz="1650" spc="305" dirty="0">
                <a:latin typeface="Calibri"/>
                <a:cs typeface="Calibri"/>
              </a:rPr>
              <a:t> </a:t>
            </a:r>
            <a:r>
              <a:rPr sz="1650" dirty="0">
                <a:latin typeface="Calibri"/>
                <a:cs typeface="Calibri"/>
              </a:rPr>
              <a:t>23.0%</a:t>
            </a:r>
            <a:r>
              <a:rPr sz="1650" spc="335" dirty="0">
                <a:latin typeface="Calibri"/>
                <a:cs typeface="Calibri"/>
              </a:rPr>
              <a:t> </a:t>
            </a:r>
            <a:r>
              <a:rPr sz="1650" spc="65" dirty="0">
                <a:latin typeface="Calibri"/>
                <a:cs typeface="Calibri"/>
              </a:rPr>
              <a:t>of</a:t>
            </a:r>
            <a:r>
              <a:rPr sz="1650" spc="140" dirty="0">
                <a:latin typeface="Calibri"/>
                <a:cs typeface="Calibri"/>
              </a:rPr>
              <a:t> </a:t>
            </a:r>
            <a:r>
              <a:rPr sz="1650" dirty="0">
                <a:latin typeface="Calibri"/>
                <a:cs typeface="Calibri"/>
              </a:rPr>
              <a:t>uncompressed</a:t>
            </a:r>
            <a:r>
              <a:rPr sz="1650" spc="340" dirty="0">
                <a:latin typeface="Calibri"/>
                <a:cs typeface="Calibri"/>
              </a:rPr>
              <a:t> </a:t>
            </a:r>
            <a:r>
              <a:rPr sz="1650" spc="-10" dirty="0">
                <a:latin typeface="Calibri"/>
                <a:cs typeface="Calibri"/>
              </a:rPr>
              <a:t>image </a:t>
            </a:r>
            <a:r>
              <a:rPr sz="1700" spc="-10" dirty="0">
                <a:latin typeface="Calibri"/>
                <a:cs typeface="Calibri"/>
              </a:rPr>
              <a:t>size.</a:t>
            </a:r>
            <a:endParaRPr sz="1700">
              <a:latin typeface="Calibri"/>
              <a:cs typeface="Calibri"/>
            </a:endParaRPr>
          </a:p>
        </p:txBody>
      </p:sp>
      <p:sp>
        <p:nvSpPr>
          <p:cNvPr id="6" name="Footer Placeholder 5">
            <a:extLst>
              <a:ext uri="{FF2B5EF4-FFF2-40B4-BE49-F238E27FC236}">
                <a16:creationId xmlns:a16="http://schemas.microsoft.com/office/drawing/2014/main" id="{8278492E-3F80-4929-92DA-BE3B6F591624}"/>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232929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7175" y="1325166"/>
            <a:ext cx="3707606" cy="3982640"/>
          </a:xfrm>
          <a:prstGeom prst="rect">
            <a:avLst/>
          </a:prstGeom>
        </p:spPr>
      </p:pic>
      <p:sp>
        <p:nvSpPr>
          <p:cNvPr id="3" name="object 3"/>
          <p:cNvSpPr txBox="1"/>
          <p:nvPr/>
        </p:nvSpPr>
        <p:spPr>
          <a:xfrm>
            <a:off x="2953755" y="5371157"/>
            <a:ext cx="6362700" cy="622300"/>
          </a:xfrm>
          <a:prstGeom prst="rect">
            <a:avLst/>
          </a:prstGeom>
        </p:spPr>
        <p:txBody>
          <a:bodyPr vert="horz" wrap="square" lIns="0" tIns="13335" rIns="0" bIns="0" rtlCol="0">
            <a:spAutoFit/>
          </a:bodyPr>
          <a:lstStyle/>
          <a:p>
            <a:pPr algn="ctr">
              <a:spcBef>
                <a:spcPts val="105"/>
              </a:spcBef>
            </a:pPr>
            <a:r>
              <a:rPr sz="1900" dirty="0">
                <a:latin typeface="Calibri"/>
                <a:cs typeface="Calibri"/>
              </a:rPr>
              <a:t>A</a:t>
            </a:r>
            <a:r>
              <a:rPr sz="1900" spc="385" dirty="0">
                <a:latin typeface="Calibri"/>
                <a:cs typeface="Calibri"/>
              </a:rPr>
              <a:t> </a:t>
            </a:r>
            <a:r>
              <a:rPr sz="1900" dirty="0">
                <a:latin typeface="Calibri"/>
                <a:cs typeface="Calibri"/>
              </a:rPr>
              <a:t>photo</a:t>
            </a:r>
            <a:r>
              <a:rPr sz="1900" spc="210" dirty="0">
                <a:latin typeface="Calibri"/>
                <a:cs typeface="Calibri"/>
              </a:rPr>
              <a:t> </a:t>
            </a:r>
            <a:r>
              <a:rPr sz="1900" dirty="0">
                <a:latin typeface="Calibri"/>
                <a:cs typeface="Calibri"/>
              </a:rPr>
              <a:t>of</a:t>
            </a:r>
            <a:r>
              <a:rPr sz="1900" spc="114" dirty="0">
                <a:latin typeface="Calibri"/>
                <a:cs typeface="Calibri"/>
              </a:rPr>
              <a:t> </a:t>
            </a:r>
            <a:r>
              <a:rPr sz="1900" dirty="0">
                <a:latin typeface="Calibri"/>
                <a:cs typeface="Calibri"/>
              </a:rPr>
              <a:t>a</a:t>
            </a:r>
            <a:r>
              <a:rPr sz="1900" spc="80" dirty="0">
                <a:latin typeface="Calibri"/>
                <a:cs typeface="Calibri"/>
              </a:rPr>
              <a:t> </a:t>
            </a:r>
            <a:r>
              <a:rPr sz="1900" dirty="0">
                <a:latin typeface="Calibri"/>
                <a:cs typeface="Calibri"/>
              </a:rPr>
              <a:t>flower</a:t>
            </a:r>
            <a:r>
              <a:rPr sz="1900" spc="240" dirty="0">
                <a:latin typeface="Calibri"/>
                <a:cs typeface="Calibri"/>
              </a:rPr>
              <a:t> </a:t>
            </a:r>
            <a:r>
              <a:rPr sz="1900" dirty="0">
                <a:latin typeface="Calibri"/>
                <a:cs typeface="Calibri"/>
              </a:rPr>
              <a:t>compressed</a:t>
            </a:r>
            <a:r>
              <a:rPr sz="1900" spc="340" dirty="0">
                <a:latin typeface="Calibri"/>
                <a:cs typeface="Calibri"/>
              </a:rPr>
              <a:t> </a:t>
            </a:r>
            <a:r>
              <a:rPr sz="1900" dirty="0">
                <a:latin typeface="Calibri"/>
                <a:cs typeface="Calibri"/>
              </a:rPr>
              <a:t>with</a:t>
            </a:r>
            <a:r>
              <a:rPr sz="1900" spc="235" dirty="0">
                <a:latin typeface="Calibri"/>
                <a:cs typeface="Calibri"/>
              </a:rPr>
              <a:t> </a:t>
            </a:r>
            <a:r>
              <a:rPr sz="1900" dirty="0">
                <a:latin typeface="Calibri"/>
                <a:cs typeface="Calibri"/>
              </a:rPr>
              <a:t>successively</a:t>
            </a:r>
            <a:r>
              <a:rPr sz="1900" spc="310" dirty="0">
                <a:latin typeface="Calibri"/>
                <a:cs typeface="Calibri"/>
              </a:rPr>
              <a:t> </a:t>
            </a:r>
            <a:r>
              <a:rPr sz="1900" spc="55" dirty="0">
                <a:latin typeface="Calibri"/>
                <a:cs typeface="Calibri"/>
              </a:rPr>
              <a:t>more</a:t>
            </a:r>
            <a:r>
              <a:rPr sz="1900" spc="200" dirty="0">
                <a:latin typeface="Calibri"/>
                <a:cs typeface="Calibri"/>
              </a:rPr>
              <a:t> </a:t>
            </a:r>
            <a:r>
              <a:rPr sz="1900" spc="-10" dirty="0">
                <a:latin typeface="Calibri"/>
                <a:cs typeface="Calibri"/>
              </a:rPr>
              <a:t>lossy</a:t>
            </a:r>
            <a:endParaRPr sz="1900">
              <a:latin typeface="Calibri"/>
              <a:cs typeface="Calibri"/>
            </a:endParaRPr>
          </a:p>
          <a:p>
            <a:pPr marL="284480" algn="ctr">
              <a:spcBef>
                <a:spcPts val="10"/>
              </a:spcBef>
            </a:pPr>
            <a:r>
              <a:rPr sz="2000" spc="-20" dirty="0">
                <a:latin typeface="Calibri"/>
                <a:cs typeface="Calibri"/>
              </a:rPr>
              <a:t>compression</a:t>
            </a:r>
            <a:r>
              <a:rPr sz="2000" spc="110" dirty="0">
                <a:latin typeface="Calibri"/>
                <a:cs typeface="Calibri"/>
              </a:rPr>
              <a:t> </a:t>
            </a:r>
            <a:r>
              <a:rPr sz="2000" dirty="0">
                <a:latin typeface="Calibri"/>
                <a:cs typeface="Calibri"/>
              </a:rPr>
              <a:t>ratios</a:t>
            </a:r>
            <a:r>
              <a:rPr sz="2000" spc="20" dirty="0">
                <a:latin typeface="Calibri"/>
                <a:cs typeface="Calibri"/>
              </a:rPr>
              <a:t> </a:t>
            </a:r>
            <a:r>
              <a:rPr sz="2000" dirty="0">
                <a:latin typeface="Calibri"/>
                <a:cs typeface="Calibri"/>
              </a:rPr>
              <a:t>from</a:t>
            </a:r>
            <a:r>
              <a:rPr sz="2000" spc="-15" dirty="0">
                <a:latin typeface="Calibri"/>
                <a:cs typeface="Calibri"/>
              </a:rPr>
              <a:t> </a:t>
            </a:r>
            <a:r>
              <a:rPr sz="2000" dirty="0">
                <a:latin typeface="Calibri"/>
                <a:cs typeface="Calibri"/>
              </a:rPr>
              <a:t>left</a:t>
            </a:r>
            <a:r>
              <a:rPr sz="2000" spc="-15" dirty="0">
                <a:latin typeface="Calibri"/>
                <a:cs typeface="Calibri"/>
              </a:rPr>
              <a:t> </a:t>
            </a:r>
            <a:r>
              <a:rPr sz="2000" dirty="0">
                <a:latin typeface="Calibri"/>
                <a:cs typeface="Calibri"/>
              </a:rPr>
              <a:t>to</a:t>
            </a:r>
            <a:r>
              <a:rPr sz="2000" spc="-20" dirty="0">
                <a:latin typeface="Calibri"/>
                <a:cs typeface="Calibri"/>
              </a:rPr>
              <a:t> </a:t>
            </a:r>
            <a:r>
              <a:rPr sz="2000" spc="-10" dirty="0">
                <a:latin typeface="Calibri"/>
                <a:cs typeface="Calibri"/>
              </a:rPr>
              <a:t>right.</a:t>
            </a:r>
            <a:endParaRPr sz="2000">
              <a:latin typeface="Calibri"/>
              <a:cs typeface="Calibri"/>
            </a:endParaRPr>
          </a:p>
        </p:txBody>
      </p:sp>
      <p:sp>
        <p:nvSpPr>
          <p:cNvPr id="5" name="Footer Placeholder 4">
            <a:extLst>
              <a:ext uri="{FF2B5EF4-FFF2-40B4-BE49-F238E27FC236}">
                <a16:creationId xmlns:a16="http://schemas.microsoft.com/office/drawing/2014/main" id="{0F14A29F-1FCD-46C3-BF92-6A89595C37CC}"/>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01124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FC456D8-8C9F-4B96-9484-532752FDBD12}"/>
              </a:ext>
            </a:extLst>
          </p:cNvPr>
          <p:cNvGraphicFramePr>
            <a:graphicFrameLocks noGrp="1"/>
          </p:cNvGraphicFramePr>
          <p:nvPr>
            <p:extLst>
              <p:ext uri="{D42A27DB-BD31-4B8C-83A1-F6EECF244321}">
                <p14:modId xmlns:p14="http://schemas.microsoft.com/office/powerpoint/2010/main" val="3910787251"/>
              </p:ext>
            </p:extLst>
          </p:nvPr>
        </p:nvGraphicFramePr>
        <p:xfrm>
          <a:off x="1838225" y="857405"/>
          <a:ext cx="7861956" cy="5091827"/>
        </p:xfrm>
        <a:graphic>
          <a:graphicData uri="http://schemas.openxmlformats.org/drawingml/2006/table">
            <a:tbl>
              <a:tblPr firstRow="1" firstCol="1" bandRow="1">
                <a:tableStyleId>{5A111915-BE36-4E01-A7E5-04B1672EAD32}</a:tableStyleId>
              </a:tblPr>
              <a:tblGrid>
                <a:gridCol w="556183">
                  <a:extLst>
                    <a:ext uri="{9D8B030D-6E8A-4147-A177-3AD203B41FA5}">
                      <a16:colId xmlns:a16="http://schemas.microsoft.com/office/drawing/2014/main" val="2426554964"/>
                    </a:ext>
                  </a:extLst>
                </a:gridCol>
                <a:gridCol w="697584">
                  <a:extLst>
                    <a:ext uri="{9D8B030D-6E8A-4147-A177-3AD203B41FA5}">
                      <a16:colId xmlns:a16="http://schemas.microsoft.com/office/drawing/2014/main" val="2608266447"/>
                    </a:ext>
                  </a:extLst>
                </a:gridCol>
                <a:gridCol w="2780907">
                  <a:extLst>
                    <a:ext uri="{9D8B030D-6E8A-4147-A177-3AD203B41FA5}">
                      <a16:colId xmlns:a16="http://schemas.microsoft.com/office/drawing/2014/main" val="2647729965"/>
                    </a:ext>
                  </a:extLst>
                </a:gridCol>
                <a:gridCol w="1376313">
                  <a:extLst>
                    <a:ext uri="{9D8B030D-6E8A-4147-A177-3AD203B41FA5}">
                      <a16:colId xmlns:a16="http://schemas.microsoft.com/office/drawing/2014/main" val="2442759043"/>
                    </a:ext>
                  </a:extLst>
                </a:gridCol>
                <a:gridCol w="1338607">
                  <a:extLst>
                    <a:ext uri="{9D8B030D-6E8A-4147-A177-3AD203B41FA5}">
                      <a16:colId xmlns:a16="http://schemas.microsoft.com/office/drawing/2014/main" val="2707970144"/>
                    </a:ext>
                  </a:extLst>
                </a:gridCol>
                <a:gridCol w="1112362">
                  <a:extLst>
                    <a:ext uri="{9D8B030D-6E8A-4147-A177-3AD203B41FA5}">
                      <a16:colId xmlns:a16="http://schemas.microsoft.com/office/drawing/2014/main" val="2397376987"/>
                    </a:ext>
                  </a:extLst>
                </a:gridCol>
              </a:tblGrid>
              <a:tr h="523293">
                <a:tc>
                  <a:txBody>
                    <a:bodyPr/>
                    <a:lstStyle/>
                    <a:p>
                      <a:r>
                        <a:rPr lang="en-US" sz="1200" dirty="0">
                          <a:effectLst/>
                        </a:rPr>
                        <a:t>Class </a:t>
                      </a:r>
                      <a:endParaRPr lang="en-GB" sz="1200" dirty="0">
                        <a:effectLst/>
                      </a:endParaRPr>
                    </a:p>
                    <a:p>
                      <a:r>
                        <a:rPr lang="en-US" sz="1200" dirty="0">
                          <a:effectLst/>
                        </a:rPr>
                        <a:t>no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Week no</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Topics</a:t>
                      </a:r>
                      <a:endParaRPr lang="en-GB" sz="1200" dirty="0">
                        <a:effectLst/>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Teaching Learning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Assessment strategy(s)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Alignment to CLO</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911" marR="7898" marT="7898" marB="78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2222199"/>
                  </a:ext>
                </a:extLst>
              </a:tr>
              <a:tr h="523293">
                <a:tc rowSpan="2">
                  <a:txBody>
                    <a:bodyPr/>
                    <a:lstStyle/>
                    <a:p>
                      <a:r>
                        <a:rPr lang="en-US" sz="1200" dirty="0">
                          <a:effectLst/>
                        </a:rPr>
                        <a:t>7</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a:effectLst/>
                        </a:rPr>
                        <a:t>7</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US" sz="1200" dirty="0">
                          <a:effectLst/>
                        </a:rPr>
                        <a:t>Signal-to-Noise Ratio (SNR) and SQNR</a:t>
                      </a:r>
                      <a:endParaRPr lang="en-GB" sz="1200" dirty="0">
                        <a:effectLst/>
                      </a:endParaRPr>
                    </a:p>
                    <a:p>
                      <a:r>
                        <a:rPr lang="en-US" sz="1200" dirty="0">
                          <a:effectLst/>
                        </a:rPr>
                        <a:t>Audio Filtering and Compression</a:t>
                      </a:r>
                      <a:endParaRPr lang="en-GB" sz="1200" dirty="0">
                        <a:effectLst/>
                      </a:endParaRPr>
                    </a:p>
                    <a:p>
                      <a:r>
                        <a:rPr lang="en-US" sz="1200" dirty="0">
                          <a:effectLst/>
                        </a:rPr>
                        <a:t>Apply SNR and SQNR in audio processing.</a:t>
                      </a:r>
                      <a:endParaRPr lang="en-GB" sz="1200" dirty="0">
                        <a:effectLst/>
                      </a:endParaRPr>
                    </a:p>
                    <a:p>
                      <a:r>
                        <a:rPr lang="en-US" sz="1200" dirty="0">
                          <a:effectLst/>
                        </a:rPr>
                        <a:t>Apply audio filtering and compression techniques.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Lecture, Interactive discussion, Practical exercises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1958894"/>
                  </a:ext>
                </a:extLst>
              </a:tr>
              <a:tr h="114385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r>
                        <a:rPr lang="en-US" sz="1200" dirty="0">
                          <a:effectLst/>
                        </a:rPr>
                        <a:t>Lecture, Group discussion, Practical exercises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Midterm Case Study #3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993314"/>
                  </a:ext>
                </a:extLst>
              </a:tr>
              <a:tr h="839732">
                <a:tc>
                  <a:txBody>
                    <a:bodyPr/>
                    <a:lstStyle/>
                    <a:p>
                      <a:r>
                        <a:rPr lang="en-US" sz="1200">
                          <a:effectLst/>
                        </a:rPr>
                        <a:t>8</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8</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Synthetic Sounds and Quantization</a:t>
                      </a:r>
                      <a:endParaRPr lang="en-GB" sz="1200" dirty="0">
                        <a:effectLst/>
                      </a:endParaRPr>
                    </a:p>
                    <a:p>
                      <a:r>
                        <a:rPr lang="en-US" sz="1200" dirty="0">
                          <a:effectLst/>
                        </a:rPr>
                        <a:t>Understand synthetic sounds and quantization techniques.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effectLst/>
                        </a:rPr>
                        <a:t>Lecture, Interactive discussion, Practical exercises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effectLst/>
                        </a:rPr>
                        <a:t>Practical assessment, Home assignment #5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CLO5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8384524"/>
                  </a:ext>
                </a:extLst>
              </a:tr>
              <a:tr h="1844455">
                <a:tc>
                  <a:txBody>
                    <a:bodyPr/>
                    <a:lstStyle/>
                    <a:p>
                      <a:r>
                        <a:rPr lang="en-US"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200" dirty="0">
                          <a:effectLst/>
                        </a:rPr>
                        <a:t> </a:t>
                      </a:r>
                      <a:endParaRPr lang="en-GB" sz="1200" dirty="0">
                        <a:effectLst/>
                      </a:endParaRPr>
                    </a:p>
                    <a:p>
                      <a:pPr algn="ctr"/>
                      <a:r>
                        <a:rPr lang="en-US" sz="1200" dirty="0">
                          <a:effectLst/>
                        </a:rPr>
                        <a:t> </a:t>
                      </a:r>
                      <a:endParaRPr lang="en-GB" sz="1200" dirty="0">
                        <a:effectLst/>
                      </a:endParaRPr>
                    </a:p>
                    <a:p>
                      <a:r>
                        <a:rPr lang="en-US" sz="1200" dirty="0">
                          <a:effectLst/>
                        </a:rPr>
                        <a:t> </a:t>
                      </a:r>
                      <a:endParaRPr lang="en-GB" sz="1200" dirty="0">
                        <a:effectLst/>
                      </a:endParaRPr>
                    </a:p>
                    <a:p>
                      <a:pPr algn="ctr"/>
                      <a:r>
                        <a:rPr lang="en-US" sz="1200" dirty="0">
                          <a:effectLst/>
                        </a:rPr>
                        <a:t> </a:t>
                      </a:r>
                      <a:endParaRPr lang="en-GB" sz="1200" dirty="0">
                        <a:effectLst/>
                      </a:endParaRPr>
                    </a:p>
                    <a:p>
                      <a:r>
                        <a:rPr lang="en-US" sz="1200" dirty="0">
                          <a:effectLst/>
                        </a:rPr>
                        <a:t> </a:t>
                      </a:r>
                      <a:endParaRPr lang="en-GB" sz="1200" dirty="0">
                        <a:effectLst/>
                      </a:endParaRPr>
                    </a:p>
                    <a:p>
                      <a:pPr algn="ctr"/>
                      <a:r>
                        <a:rPr lang="en-US" sz="1200" dirty="0">
                          <a:effectLst/>
                        </a:rPr>
                        <a:t>MID TERM EXAMINATION</a:t>
                      </a:r>
                      <a:endParaRPr lang="en-GB" sz="1200" dirty="0">
                        <a:effectLst/>
                      </a:endParaRPr>
                    </a:p>
                    <a:p>
                      <a:pPr algn="ctr"/>
                      <a:r>
                        <a:rPr lang="en-US" sz="1200" dirty="0">
                          <a:effectLst/>
                        </a:rPr>
                        <a:t> </a:t>
                      </a:r>
                      <a:endParaRPr lang="en-GB" sz="1200" dirty="0">
                        <a:effectLst/>
                      </a:endParaRPr>
                    </a:p>
                    <a:p>
                      <a:pPr algn="ctr"/>
                      <a:r>
                        <a:rPr lang="en-US" sz="1200" dirty="0">
                          <a:effectLst/>
                        </a:rPr>
                        <a:t> </a:t>
                      </a:r>
                      <a:endParaRPr lang="en-GB" sz="1200" dirty="0">
                        <a:effectLst/>
                      </a:endParaRPr>
                    </a:p>
                    <a:p>
                      <a:pPr algn="ctr"/>
                      <a:r>
                        <a:rPr lang="en-US" sz="1200" dirty="0">
                          <a:effectLst/>
                        </a:rPr>
                        <a:t> </a:t>
                      </a:r>
                      <a:endParaRPr lang="en-GB" sz="1200" dirty="0">
                        <a:effectLst/>
                      </a:endParaRPr>
                    </a:p>
                    <a:p>
                      <a:pPr algn="ctr"/>
                      <a:r>
                        <a:rPr lang="en-US" sz="1200" dirty="0">
                          <a:effectLst/>
                        </a:rPr>
                        <a:t> </a:t>
                      </a:r>
                      <a:endParaRPr lang="en-GB" sz="1200" dirty="0">
                        <a:effectLst/>
                      </a:endParaRPr>
                    </a:p>
                    <a:p>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551" marR="6156" marT="6156" marB="61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3143575"/>
                  </a:ext>
                </a:extLst>
              </a:tr>
            </a:tbl>
          </a:graphicData>
        </a:graphic>
      </p:graphicFrame>
      <p:sp>
        <p:nvSpPr>
          <p:cNvPr id="5" name="Rectangle 1">
            <a:extLst>
              <a:ext uri="{FF2B5EF4-FFF2-40B4-BE49-F238E27FC236}">
                <a16:creationId xmlns:a16="http://schemas.microsoft.com/office/drawing/2014/main" id="{07D71CDE-E549-4CE9-9BB1-58F748BDB47D}"/>
              </a:ext>
            </a:extLst>
          </p:cNvPr>
          <p:cNvSpPr>
            <a:spLocks noChangeArrowheads="1"/>
          </p:cNvSpPr>
          <p:nvPr/>
        </p:nvSpPr>
        <p:spPr bwMode="auto">
          <a:xfrm>
            <a:off x="1014312" y="428305"/>
            <a:ext cx="82391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latin typeface="Times New Roman" panose="02020603050405020304" pitchFamily="18" charset="0"/>
              </a:rPr>
              <a:t>Course Plan</a:t>
            </a:r>
          </a:p>
        </p:txBody>
      </p:sp>
      <p:sp>
        <p:nvSpPr>
          <p:cNvPr id="3" name="Footer Placeholder 2">
            <a:extLst>
              <a:ext uri="{FF2B5EF4-FFF2-40B4-BE49-F238E27FC236}">
                <a16:creationId xmlns:a16="http://schemas.microsoft.com/office/drawing/2014/main" id="{3681A7EC-0A6D-4BEF-A821-96DE53D227B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1814445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1" y="0"/>
            <a:ext cx="8236743" cy="6858000"/>
          </a:xfrm>
          <a:prstGeom prst="rect">
            <a:avLst/>
          </a:prstGeom>
        </p:spPr>
      </p:pic>
      <p:sp>
        <p:nvSpPr>
          <p:cNvPr id="3" name="object 3"/>
          <p:cNvSpPr txBox="1"/>
          <p:nvPr/>
        </p:nvSpPr>
        <p:spPr>
          <a:xfrm>
            <a:off x="3322840" y="5364957"/>
            <a:ext cx="5617845" cy="323215"/>
          </a:xfrm>
          <a:prstGeom prst="rect">
            <a:avLst/>
          </a:prstGeom>
        </p:spPr>
        <p:txBody>
          <a:bodyPr vert="horz" wrap="square" lIns="0" tIns="12700" rIns="0" bIns="0" rtlCol="0">
            <a:spAutoFit/>
          </a:bodyPr>
          <a:lstStyle/>
          <a:p>
            <a:pPr marL="12700">
              <a:spcBef>
                <a:spcPts val="100"/>
              </a:spcBef>
            </a:pPr>
            <a:r>
              <a:rPr sz="1950" spc="-20" dirty="0">
                <a:latin typeface="Calibri"/>
                <a:cs typeface="Calibri"/>
              </a:rPr>
              <a:t>Fig.</a:t>
            </a:r>
            <a:r>
              <a:rPr sz="1950" spc="-90" dirty="0">
                <a:latin typeface="Calibri"/>
                <a:cs typeface="Calibri"/>
              </a:rPr>
              <a:t> </a:t>
            </a:r>
            <a:r>
              <a:rPr sz="1950" spc="-40" dirty="0">
                <a:latin typeface="Calibri"/>
                <a:cs typeface="Calibri"/>
              </a:rPr>
              <a:t>3.</a:t>
            </a:r>
            <a:r>
              <a:rPr sz="1950" spc="-215" dirty="0">
                <a:latin typeface="Calibri"/>
                <a:cs typeface="Calibri"/>
              </a:rPr>
              <a:t> </a:t>
            </a:r>
            <a:r>
              <a:rPr sz="1950" spc="-25" dirty="0">
                <a:latin typeface="Calibri"/>
                <a:cs typeface="Calibri"/>
              </a:rPr>
              <a:t>I</a:t>
            </a:r>
            <a:r>
              <a:rPr sz="1950" spc="-145" dirty="0">
                <a:latin typeface="Calibri"/>
                <a:cs typeface="Calibri"/>
              </a:rPr>
              <a:t> </a:t>
            </a:r>
            <a:r>
              <a:rPr sz="1950" spc="90" dirty="0">
                <a:latin typeface="Calibri"/>
                <a:cs typeface="Calibri"/>
              </a:rPr>
              <a:t>7:jPEG</a:t>
            </a:r>
            <a:r>
              <a:rPr sz="1950" spc="10" dirty="0">
                <a:latin typeface="Calibri"/>
                <a:cs typeface="Calibri"/>
              </a:rPr>
              <a:t> </a:t>
            </a:r>
            <a:r>
              <a:rPr sz="1950" spc="-25" dirty="0">
                <a:latin typeface="Calibri"/>
                <a:cs typeface="Calibri"/>
              </a:rPr>
              <a:t>image</a:t>
            </a:r>
            <a:r>
              <a:rPr sz="1950" spc="40" dirty="0">
                <a:latin typeface="Calibri"/>
                <a:cs typeface="Calibri"/>
              </a:rPr>
              <a:t> </a:t>
            </a:r>
            <a:r>
              <a:rPr sz="1950" dirty="0">
                <a:latin typeface="Calibri"/>
                <a:cs typeface="Calibri"/>
              </a:rPr>
              <a:t>with</a:t>
            </a:r>
            <a:r>
              <a:rPr sz="1950" spc="45" dirty="0">
                <a:latin typeface="Calibri"/>
                <a:cs typeface="Calibri"/>
              </a:rPr>
              <a:t> </a:t>
            </a:r>
            <a:r>
              <a:rPr sz="1950" dirty="0">
                <a:latin typeface="Calibri"/>
                <a:cs typeface="Calibri"/>
              </a:rPr>
              <a:t>low</a:t>
            </a:r>
            <a:r>
              <a:rPr sz="1950" spc="10" dirty="0">
                <a:latin typeface="Calibri"/>
                <a:cs typeface="Calibri"/>
              </a:rPr>
              <a:t> </a:t>
            </a:r>
            <a:r>
              <a:rPr sz="1950" spc="-10" dirty="0">
                <a:latin typeface="Calibri"/>
                <a:cs typeface="Calibri"/>
              </a:rPr>
              <a:t>quality</a:t>
            </a:r>
            <a:r>
              <a:rPr sz="1950" spc="90" dirty="0">
                <a:latin typeface="Calibri"/>
                <a:cs typeface="Calibri"/>
              </a:rPr>
              <a:t> </a:t>
            </a:r>
            <a:r>
              <a:rPr sz="1950" spc="-40" dirty="0">
                <a:latin typeface="Calibri"/>
                <a:cs typeface="Calibri"/>
              </a:rPr>
              <a:t>speciŃed</a:t>
            </a:r>
            <a:r>
              <a:rPr sz="1950" spc="80" dirty="0">
                <a:latin typeface="Calibri"/>
                <a:cs typeface="Calibri"/>
              </a:rPr>
              <a:t> </a:t>
            </a:r>
            <a:r>
              <a:rPr sz="1950" dirty="0">
                <a:latin typeface="Calibri"/>
                <a:cs typeface="Calibri"/>
              </a:rPr>
              <a:t>by</a:t>
            </a:r>
            <a:r>
              <a:rPr sz="1950" spc="45" dirty="0">
                <a:latin typeface="Calibri"/>
                <a:cs typeface="Calibri"/>
              </a:rPr>
              <a:t> </a:t>
            </a:r>
            <a:r>
              <a:rPr sz="1950" spc="-10" dirty="0">
                <a:latin typeface="Calibri"/>
                <a:cs typeface="Calibri"/>
              </a:rPr>
              <a:t>user.</a:t>
            </a:r>
            <a:endParaRPr sz="1950">
              <a:latin typeface="Calibri"/>
              <a:cs typeface="Calibri"/>
            </a:endParaRPr>
          </a:p>
        </p:txBody>
      </p:sp>
      <p:sp>
        <p:nvSpPr>
          <p:cNvPr id="4" name="object 4"/>
          <p:cNvSpPr txBox="1"/>
          <p:nvPr/>
        </p:nvSpPr>
        <p:spPr>
          <a:xfrm>
            <a:off x="10262182" y="6510932"/>
            <a:ext cx="200660" cy="222496"/>
          </a:xfrm>
          <a:prstGeom prst="rect">
            <a:avLst/>
          </a:prstGeom>
        </p:spPr>
        <p:txBody>
          <a:bodyPr vert="horz" wrap="square" lIns="0" tIns="14604" rIns="0" bIns="0" rtlCol="0">
            <a:spAutoFit/>
          </a:bodyPr>
          <a:lstStyle/>
          <a:p>
            <a:pPr marL="12700">
              <a:spcBef>
                <a:spcPts val="114"/>
              </a:spcBef>
            </a:pPr>
            <a:r>
              <a:rPr sz="1350" spc="-105" dirty="0">
                <a:solidFill>
                  <a:srgbClr val="777777"/>
                </a:solidFill>
                <a:latin typeface="Courier New"/>
                <a:cs typeface="Courier New"/>
              </a:rPr>
              <a:t>29</a:t>
            </a:r>
            <a:endParaRPr sz="1350">
              <a:latin typeface="Courier New"/>
              <a:cs typeface="Courier New"/>
            </a:endParaRPr>
          </a:p>
        </p:txBody>
      </p:sp>
      <p:sp>
        <p:nvSpPr>
          <p:cNvPr id="6" name="Footer Placeholder 5">
            <a:extLst>
              <a:ext uri="{FF2B5EF4-FFF2-40B4-BE49-F238E27FC236}">
                <a16:creationId xmlns:a16="http://schemas.microsoft.com/office/drawing/2014/main" id="{F68F3CCA-C136-4EBF-8908-3CE6B4C49EE7}"/>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643406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075415" y="3263800"/>
            <a:ext cx="253365" cy="0"/>
          </a:xfrm>
          <a:custGeom>
            <a:avLst/>
            <a:gdLst/>
            <a:ahLst/>
            <a:cxnLst/>
            <a:rect l="l" t="t" r="r" b="b"/>
            <a:pathLst>
              <a:path w="253365">
                <a:moveTo>
                  <a:pt x="0" y="0"/>
                </a:moveTo>
                <a:lnTo>
                  <a:pt x="253007" y="0"/>
                </a:lnTo>
              </a:path>
            </a:pathLst>
          </a:custGeom>
          <a:ln w="14882">
            <a:solidFill>
              <a:srgbClr val="282828"/>
            </a:solidFill>
          </a:ln>
        </p:spPr>
        <p:txBody>
          <a:bodyPr wrap="square" lIns="0" tIns="0" rIns="0" bIns="0" rtlCol="0"/>
          <a:lstStyle/>
          <a:p>
            <a:endParaRPr/>
          </a:p>
        </p:txBody>
      </p:sp>
      <p:sp>
        <p:nvSpPr>
          <p:cNvPr id="4" name="object 4"/>
          <p:cNvSpPr/>
          <p:nvPr/>
        </p:nvSpPr>
        <p:spPr>
          <a:xfrm>
            <a:off x="9161859" y="1433214"/>
            <a:ext cx="253365" cy="0"/>
          </a:xfrm>
          <a:custGeom>
            <a:avLst/>
            <a:gdLst/>
            <a:ahLst/>
            <a:cxnLst/>
            <a:rect l="l" t="t" r="r" b="b"/>
            <a:pathLst>
              <a:path w="253365">
                <a:moveTo>
                  <a:pt x="0" y="0"/>
                </a:moveTo>
                <a:lnTo>
                  <a:pt x="253007" y="0"/>
                </a:lnTo>
              </a:path>
            </a:pathLst>
          </a:custGeom>
          <a:ln w="14882">
            <a:solidFill>
              <a:srgbClr val="3B3B3B"/>
            </a:solidFill>
          </a:ln>
        </p:spPr>
        <p:txBody>
          <a:bodyPr wrap="square" lIns="0" tIns="0" rIns="0" bIns="0" rtlCol="0"/>
          <a:lstStyle/>
          <a:p>
            <a:endParaRPr/>
          </a:p>
        </p:txBody>
      </p:sp>
      <p:sp>
        <p:nvSpPr>
          <p:cNvPr id="5" name="object 5"/>
          <p:cNvSpPr txBox="1">
            <a:spLocks noGrp="1"/>
          </p:cNvSpPr>
          <p:nvPr>
            <p:ph type="title"/>
          </p:nvPr>
        </p:nvSpPr>
        <p:spPr>
          <a:xfrm>
            <a:off x="2920635" y="244881"/>
            <a:ext cx="1135380" cy="784860"/>
          </a:xfrm>
          <a:prstGeom prst="rect">
            <a:avLst/>
          </a:prstGeom>
        </p:spPr>
        <p:txBody>
          <a:bodyPr vert="horz" wrap="square" lIns="0" tIns="16510" rIns="0" bIns="0" rtlCol="0" anchor="ctr">
            <a:spAutoFit/>
          </a:bodyPr>
          <a:lstStyle/>
          <a:p>
            <a:pPr marL="12700">
              <a:lnSpc>
                <a:spcPct val="100000"/>
              </a:lnSpc>
              <a:spcBef>
                <a:spcPts val="130"/>
              </a:spcBef>
            </a:pPr>
            <a:r>
              <a:rPr sz="4950" spc="-40" dirty="0">
                <a:solidFill>
                  <a:srgbClr val="562115"/>
                </a:solidFill>
                <a:latin typeface="Calibri"/>
                <a:cs typeface="Calibri"/>
              </a:rPr>
              <a:t>PNG</a:t>
            </a:r>
            <a:endParaRPr sz="4950" dirty="0">
              <a:latin typeface="Calibri"/>
              <a:cs typeface="Calibri"/>
            </a:endParaRPr>
          </a:p>
        </p:txBody>
      </p:sp>
      <p:sp>
        <p:nvSpPr>
          <p:cNvPr id="6" name="object 6"/>
          <p:cNvSpPr txBox="1"/>
          <p:nvPr/>
        </p:nvSpPr>
        <p:spPr>
          <a:xfrm>
            <a:off x="2612391" y="1195996"/>
            <a:ext cx="8055609" cy="4980305"/>
          </a:xfrm>
          <a:prstGeom prst="rect">
            <a:avLst/>
          </a:prstGeom>
        </p:spPr>
        <p:txBody>
          <a:bodyPr vert="horz" wrap="square" lIns="0" tIns="12700" rIns="0" bIns="0" rtlCol="0">
            <a:spAutoFit/>
          </a:bodyPr>
          <a:lstStyle/>
          <a:p>
            <a:pPr marL="850265">
              <a:spcBef>
                <a:spcPts val="100"/>
              </a:spcBef>
              <a:tabLst>
                <a:tab pos="1506220" algn="l"/>
                <a:tab pos="7353300" algn="l"/>
              </a:tabLst>
            </a:pPr>
            <a:r>
              <a:rPr sz="2000" spc="-25" dirty="0">
                <a:latin typeface="Calibri"/>
                <a:cs typeface="Calibri"/>
              </a:rPr>
              <a:t>PNG</a:t>
            </a:r>
            <a:r>
              <a:rPr sz="2000" dirty="0">
                <a:latin typeface="Calibri"/>
                <a:cs typeface="Calibri"/>
              </a:rPr>
              <a:t>	</a:t>
            </a:r>
            <a:r>
              <a:rPr sz="2000" spc="100" dirty="0">
                <a:latin typeface="Calibri"/>
                <a:cs typeface="Calibri"/>
              </a:rPr>
              <a:t>format:</a:t>
            </a:r>
            <a:r>
              <a:rPr sz="2000" spc="-114" dirty="0">
                <a:latin typeface="Calibri"/>
                <a:cs typeface="Calibri"/>
              </a:rPr>
              <a:t> </a:t>
            </a:r>
            <a:r>
              <a:rPr sz="2000" spc="-45" dirty="0">
                <a:latin typeface="Calibri"/>
                <a:cs typeface="Calibri"/>
              </a:rPr>
              <a:t>standing</a:t>
            </a:r>
            <a:r>
              <a:rPr sz="2000" spc="125" dirty="0">
                <a:latin typeface="Calibri"/>
                <a:cs typeface="Calibri"/>
              </a:rPr>
              <a:t> </a:t>
            </a:r>
            <a:r>
              <a:rPr sz="2000" dirty="0">
                <a:latin typeface="Calibri"/>
                <a:cs typeface="Calibri"/>
              </a:rPr>
              <a:t>for</a:t>
            </a:r>
            <a:r>
              <a:rPr sz="2000" spc="65" dirty="0">
                <a:latin typeface="Calibri"/>
                <a:cs typeface="Calibri"/>
              </a:rPr>
              <a:t> </a:t>
            </a:r>
            <a:r>
              <a:rPr sz="2000" spc="105" dirty="0">
                <a:latin typeface="Calibri"/>
                <a:cs typeface="Calibri"/>
              </a:rPr>
              <a:t>Portable</a:t>
            </a:r>
            <a:r>
              <a:rPr sz="2000" spc="125" dirty="0">
                <a:latin typeface="Calibri"/>
                <a:cs typeface="Calibri"/>
              </a:rPr>
              <a:t> </a:t>
            </a:r>
            <a:r>
              <a:rPr sz="2000" spc="165" dirty="0">
                <a:latin typeface="Calibri"/>
                <a:cs typeface="Calibri"/>
              </a:rPr>
              <a:t>Network</a:t>
            </a:r>
            <a:r>
              <a:rPr sz="2000" spc="125" dirty="0">
                <a:latin typeface="Calibri"/>
                <a:cs typeface="Calibri"/>
              </a:rPr>
              <a:t> </a:t>
            </a:r>
            <a:r>
              <a:rPr sz="2000" spc="114" dirty="0">
                <a:latin typeface="Calibri"/>
                <a:cs typeface="Calibri"/>
              </a:rPr>
              <a:t>Graphics</a:t>
            </a:r>
            <a:r>
              <a:rPr lang="en-GB" sz="2000" spc="114" dirty="0">
                <a:latin typeface="Calibri"/>
                <a:cs typeface="Calibri"/>
              </a:rPr>
              <a:t> </a:t>
            </a:r>
            <a:r>
              <a:rPr sz="2000" spc="-10" dirty="0">
                <a:latin typeface="Calibri"/>
                <a:cs typeface="Calibri"/>
              </a:rPr>
              <a:t>meant</a:t>
            </a:r>
            <a:endParaRPr sz="2000" dirty="0">
              <a:latin typeface="Calibri"/>
              <a:cs typeface="Calibri"/>
            </a:endParaRPr>
          </a:p>
          <a:p>
            <a:pPr marL="12700">
              <a:spcBef>
                <a:spcPts val="90"/>
              </a:spcBef>
              <a:tabLst>
                <a:tab pos="270510" algn="l"/>
                <a:tab pos="853440" algn="l"/>
              </a:tabLst>
            </a:pPr>
            <a:r>
              <a:rPr lang="en-GB" sz="1900" spc="-685" dirty="0">
                <a:solidFill>
                  <a:srgbClr val="958974"/>
                </a:solidFill>
                <a:latin typeface="Calibri"/>
                <a:cs typeface="Calibri"/>
              </a:rPr>
              <a:t>  </a:t>
            </a:r>
            <a:r>
              <a:rPr sz="1900" dirty="0">
                <a:solidFill>
                  <a:srgbClr val="998C72"/>
                </a:solidFill>
                <a:latin typeface="Calibri"/>
                <a:cs typeface="Calibri"/>
              </a:rPr>
              <a:t>	</a:t>
            </a:r>
            <a:r>
              <a:rPr lang="en-GB" sz="1900" dirty="0">
                <a:solidFill>
                  <a:srgbClr val="998C72"/>
                </a:solidFill>
                <a:latin typeface="Calibri"/>
                <a:cs typeface="Calibri"/>
              </a:rPr>
              <a:t>           </a:t>
            </a:r>
            <a:r>
              <a:rPr sz="1900" spc="50" dirty="0">
                <a:latin typeface="Calibri"/>
                <a:cs typeface="Calibri"/>
              </a:rPr>
              <a:t>to</a:t>
            </a:r>
            <a:r>
              <a:rPr sz="1900" spc="170" dirty="0">
                <a:latin typeface="Calibri"/>
                <a:cs typeface="Calibri"/>
              </a:rPr>
              <a:t> </a:t>
            </a:r>
            <a:r>
              <a:rPr sz="1900" dirty="0">
                <a:latin typeface="Calibri"/>
                <a:cs typeface="Calibri"/>
              </a:rPr>
              <a:t>supersede</a:t>
            </a:r>
            <a:r>
              <a:rPr sz="1900" spc="285" dirty="0">
                <a:latin typeface="Calibri"/>
                <a:cs typeface="Calibri"/>
              </a:rPr>
              <a:t> </a:t>
            </a:r>
            <a:r>
              <a:rPr sz="1900" dirty="0">
                <a:latin typeface="Calibri"/>
                <a:cs typeface="Calibri"/>
              </a:rPr>
              <a:t>the</a:t>
            </a:r>
            <a:r>
              <a:rPr sz="1900" spc="185" dirty="0">
                <a:latin typeface="Calibri"/>
                <a:cs typeface="Calibri"/>
              </a:rPr>
              <a:t> </a:t>
            </a:r>
            <a:r>
              <a:rPr sz="1900" dirty="0">
                <a:latin typeface="Calibri"/>
                <a:cs typeface="Calibri"/>
              </a:rPr>
              <a:t>GIF</a:t>
            </a:r>
            <a:r>
              <a:rPr sz="1900" spc="459" dirty="0">
                <a:latin typeface="Calibri"/>
                <a:cs typeface="Calibri"/>
              </a:rPr>
              <a:t> </a:t>
            </a:r>
            <a:r>
              <a:rPr sz="1900" dirty="0">
                <a:latin typeface="Calibri"/>
                <a:cs typeface="Calibri"/>
              </a:rPr>
              <a:t>standard,</a:t>
            </a:r>
            <a:r>
              <a:rPr sz="1900" spc="60" dirty="0">
                <a:latin typeface="Calibri"/>
                <a:cs typeface="Calibri"/>
              </a:rPr>
              <a:t> </a:t>
            </a:r>
            <a:r>
              <a:rPr sz="1900" dirty="0">
                <a:latin typeface="Calibri"/>
                <a:cs typeface="Calibri"/>
              </a:rPr>
              <a:t>and</a:t>
            </a:r>
            <a:r>
              <a:rPr sz="1900" spc="125" dirty="0">
                <a:latin typeface="Calibri"/>
                <a:cs typeface="Calibri"/>
              </a:rPr>
              <a:t> </a:t>
            </a:r>
            <a:r>
              <a:rPr sz="1900" dirty="0">
                <a:latin typeface="Calibri"/>
                <a:cs typeface="Calibri"/>
              </a:rPr>
              <a:t>extends</a:t>
            </a:r>
            <a:r>
              <a:rPr sz="1900" spc="265" dirty="0">
                <a:latin typeface="Calibri"/>
                <a:cs typeface="Calibri"/>
              </a:rPr>
              <a:t> </a:t>
            </a:r>
            <a:r>
              <a:rPr sz="1900" dirty="0">
                <a:latin typeface="Calibri"/>
                <a:cs typeface="Calibri"/>
              </a:rPr>
              <a:t>it</a:t>
            </a:r>
            <a:r>
              <a:rPr sz="1900" spc="100" dirty="0">
                <a:latin typeface="Calibri"/>
                <a:cs typeface="Calibri"/>
              </a:rPr>
              <a:t> </a:t>
            </a:r>
            <a:r>
              <a:rPr sz="1900" dirty="0">
                <a:latin typeface="Calibri"/>
                <a:cs typeface="Calibri"/>
              </a:rPr>
              <a:t>in</a:t>
            </a:r>
            <a:r>
              <a:rPr sz="1900" spc="125" dirty="0">
                <a:latin typeface="Calibri"/>
                <a:cs typeface="Calibri"/>
              </a:rPr>
              <a:t> </a:t>
            </a:r>
            <a:r>
              <a:rPr sz="1900" dirty="0">
                <a:latin typeface="Calibri"/>
                <a:cs typeface="Calibri"/>
              </a:rPr>
              <a:t>important</a:t>
            </a:r>
            <a:r>
              <a:rPr sz="1900" spc="170" dirty="0">
                <a:latin typeface="Calibri"/>
                <a:cs typeface="Calibri"/>
              </a:rPr>
              <a:t> </a:t>
            </a:r>
            <a:r>
              <a:rPr sz="1900" spc="-10" dirty="0">
                <a:latin typeface="Calibri"/>
                <a:cs typeface="Calibri"/>
              </a:rPr>
              <a:t>ways.</a:t>
            </a:r>
            <a:endParaRPr sz="1900" dirty="0">
              <a:latin typeface="Calibri"/>
              <a:cs typeface="Calibri"/>
            </a:endParaRPr>
          </a:p>
          <a:p>
            <a:pPr>
              <a:spcBef>
                <a:spcPts val="1420"/>
              </a:spcBef>
            </a:pPr>
            <a:endParaRPr sz="1900" dirty="0">
              <a:latin typeface="Calibri"/>
              <a:cs typeface="Calibri"/>
            </a:endParaRPr>
          </a:p>
          <a:p>
            <a:pPr marL="852169" indent="-289560">
              <a:buClr>
                <a:srgbClr val="348E9E"/>
              </a:buClr>
              <a:buChar char="•"/>
              <a:tabLst>
                <a:tab pos="852169" algn="l"/>
                <a:tab pos="3363595" algn="l"/>
              </a:tabLst>
            </a:pPr>
            <a:r>
              <a:rPr sz="1900" dirty="0">
                <a:latin typeface="Calibri"/>
                <a:cs typeface="Calibri"/>
              </a:rPr>
              <a:t>Special</a:t>
            </a:r>
            <a:r>
              <a:rPr sz="1900" spc="135" dirty="0">
                <a:latin typeface="Calibri"/>
                <a:cs typeface="Calibri"/>
              </a:rPr>
              <a:t> </a:t>
            </a:r>
            <a:r>
              <a:rPr sz="1900" dirty="0">
                <a:latin typeface="Calibri"/>
                <a:cs typeface="Calibri"/>
              </a:rPr>
              <a:t>features</a:t>
            </a:r>
            <a:r>
              <a:rPr sz="1900" spc="190" dirty="0">
                <a:latin typeface="Calibri"/>
                <a:cs typeface="Calibri"/>
              </a:rPr>
              <a:t> </a:t>
            </a:r>
            <a:r>
              <a:rPr sz="1900" dirty="0">
                <a:latin typeface="Calibri"/>
                <a:cs typeface="Calibri"/>
              </a:rPr>
              <a:t>of</a:t>
            </a:r>
            <a:r>
              <a:rPr sz="1900" spc="30" dirty="0">
                <a:latin typeface="Calibri"/>
                <a:cs typeface="Calibri"/>
              </a:rPr>
              <a:t> </a:t>
            </a:r>
            <a:r>
              <a:rPr sz="1900" spc="25" dirty="0">
                <a:latin typeface="Calibri"/>
                <a:cs typeface="Calibri"/>
              </a:rPr>
              <a:t>PNG</a:t>
            </a:r>
            <a:r>
              <a:rPr sz="1900" dirty="0">
                <a:latin typeface="Calibri"/>
                <a:cs typeface="Calibri"/>
              </a:rPr>
              <a:t>	files</a:t>
            </a:r>
            <a:r>
              <a:rPr sz="1900" spc="50" dirty="0">
                <a:latin typeface="Calibri"/>
                <a:cs typeface="Calibri"/>
              </a:rPr>
              <a:t> </a:t>
            </a:r>
            <a:r>
              <a:rPr sz="1900" spc="-10" dirty="0">
                <a:latin typeface="Calibri"/>
                <a:cs typeface="Calibri"/>
              </a:rPr>
              <a:t>include:</a:t>
            </a:r>
            <a:endParaRPr sz="1900" dirty="0">
              <a:latin typeface="Calibri"/>
              <a:cs typeface="Calibri"/>
            </a:endParaRPr>
          </a:p>
          <a:p>
            <a:pPr>
              <a:spcBef>
                <a:spcPts val="1320"/>
              </a:spcBef>
              <a:buClr>
                <a:srgbClr val="348E9E"/>
              </a:buClr>
              <a:buFont typeface="Calibri"/>
              <a:buChar char="•"/>
            </a:pPr>
            <a:endParaRPr sz="1900" dirty="0">
              <a:latin typeface="Calibri"/>
              <a:cs typeface="Calibri"/>
            </a:endParaRPr>
          </a:p>
          <a:p>
            <a:pPr marL="1150620" lvl="1" indent="-268605">
              <a:buAutoNum type="romanUcPeriod"/>
              <a:tabLst>
                <a:tab pos="1150620" algn="l"/>
                <a:tab pos="6264275" algn="l"/>
              </a:tabLst>
            </a:pPr>
            <a:r>
              <a:rPr sz="2000" dirty="0">
                <a:latin typeface="Calibri"/>
                <a:cs typeface="Calibri"/>
              </a:rPr>
              <a:t>Support</a:t>
            </a:r>
            <a:r>
              <a:rPr sz="2000" spc="90" dirty="0">
                <a:latin typeface="Calibri"/>
                <a:cs typeface="Calibri"/>
              </a:rPr>
              <a:t> </a:t>
            </a:r>
            <a:r>
              <a:rPr sz="2000" dirty="0">
                <a:latin typeface="Calibri"/>
                <a:cs typeface="Calibri"/>
              </a:rPr>
              <a:t>for</a:t>
            </a:r>
            <a:r>
              <a:rPr sz="2000" spc="75" dirty="0">
                <a:latin typeface="Calibri"/>
                <a:cs typeface="Calibri"/>
              </a:rPr>
              <a:t> </a:t>
            </a:r>
            <a:r>
              <a:rPr sz="2000" dirty="0">
                <a:latin typeface="Calibri"/>
                <a:cs typeface="Calibri"/>
              </a:rPr>
              <a:t>up</a:t>
            </a:r>
            <a:r>
              <a:rPr sz="2000" spc="50" dirty="0">
                <a:latin typeface="Calibri"/>
                <a:cs typeface="Calibri"/>
              </a:rPr>
              <a:t> </a:t>
            </a:r>
            <a:r>
              <a:rPr sz="2000" dirty="0">
                <a:latin typeface="Calibri"/>
                <a:cs typeface="Calibri"/>
              </a:rPr>
              <a:t>to</a:t>
            </a:r>
            <a:r>
              <a:rPr sz="2000" spc="65" dirty="0">
                <a:latin typeface="Calibri"/>
                <a:cs typeface="Calibri"/>
              </a:rPr>
              <a:t> </a:t>
            </a:r>
            <a:r>
              <a:rPr sz="2000" dirty="0">
                <a:latin typeface="Calibri"/>
                <a:cs typeface="Calibri"/>
              </a:rPr>
              <a:t>48</a:t>
            </a:r>
            <a:r>
              <a:rPr sz="2000" spc="25" dirty="0">
                <a:latin typeface="Calibri"/>
                <a:cs typeface="Calibri"/>
              </a:rPr>
              <a:t> </a:t>
            </a:r>
            <a:r>
              <a:rPr sz="2000" dirty="0">
                <a:latin typeface="Calibri"/>
                <a:cs typeface="Calibri"/>
              </a:rPr>
              <a:t>bits</a:t>
            </a:r>
            <a:r>
              <a:rPr sz="2000" spc="100" dirty="0">
                <a:latin typeface="Calibri"/>
                <a:cs typeface="Calibri"/>
              </a:rPr>
              <a:t> </a:t>
            </a:r>
            <a:r>
              <a:rPr sz="2000" dirty="0">
                <a:latin typeface="Calibri"/>
                <a:cs typeface="Calibri"/>
              </a:rPr>
              <a:t>of</a:t>
            </a:r>
            <a:r>
              <a:rPr sz="2000" spc="10" dirty="0">
                <a:latin typeface="Calibri"/>
                <a:cs typeface="Calibri"/>
              </a:rPr>
              <a:t> </a:t>
            </a:r>
            <a:r>
              <a:rPr sz="2000" dirty="0">
                <a:latin typeface="Calibri"/>
                <a:cs typeface="Calibri"/>
              </a:rPr>
              <a:t>color</a:t>
            </a:r>
            <a:r>
              <a:rPr sz="2000" spc="85" dirty="0">
                <a:latin typeface="Calibri"/>
                <a:cs typeface="Calibri"/>
              </a:rPr>
              <a:t> </a:t>
            </a:r>
            <a:r>
              <a:rPr sz="2000" spc="-10" dirty="0">
                <a:latin typeface="Calibri"/>
                <a:cs typeface="Calibri"/>
              </a:rPr>
              <a:t>information</a:t>
            </a:r>
            <a:r>
              <a:rPr sz="2000" dirty="0">
                <a:latin typeface="Calibri"/>
                <a:cs typeface="Calibri"/>
              </a:rPr>
              <a:t>	a</a:t>
            </a:r>
            <a:r>
              <a:rPr sz="2000" spc="-110" dirty="0">
                <a:latin typeface="Calibri"/>
                <a:cs typeface="Calibri"/>
              </a:rPr>
              <a:t> </a:t>
            </a:r>
            <a:r>
              <a:rPr sz="2000" spc="-10" dirty="0">
                <a:latin typeface="Calibri"/>
                <a:cs typeface="Calibri"/>
              </a:rPr>
              <a:t>large</a:t>
            </a:r>
            <a:r>
              <a:rPr sz="2000" spc="5" dirty="0">
                <a:latin typeface="Calibri"/>
                <a:cs typeface="Calibri"/>
              </a:rPr>
              <a:t> </a:t>
            </a:r>
            <a:r>
              <a:rPr sz="2000" spc="-10" dirty="0">
                <a:latin typeface="Calibri"/>
                <a:cs typeface="Calibri"/>
              </a:rPr>
              <a:t>increase.</a:t>
            </a:r>
            <a:endParaRPr sz="2000" dirty="0">
              <a:latin typeface="Calibri"/>
              <a:cs typeface="Calibri"/>
            </a:endParaRPr>
          </a:p>
          <a:p>
            <a:pPr>
              <a:spcBef>
                <a:spcPts val="1080"/>
              </a:spcBef>
            </a:pPr>
            <a:endParaRPr sz="2000" dirty="0">
              <a:latin typeface="Calibri"/>
              <a:cs typeface="Calibri"/>
            </a:endParaRPr>
          </a:p>
          <a:p>
            <a:pPr marL="850265" marR="5080" indent="-3175">
              <a:lnSpc>
                <a:spcPct val="106100"/>
              </a:lnSpc>
              <a:buAutoNum type="arabicPeriod" startAt="2"/>
              <a:tabLst>
                <a:tab pos="850265" algn="l"/>
                <a:tab pos="1144905" algn="l"/>
              </a:tabLst>
            </a:pPr>
            <a:r>
              <a:rPr sz="1900" dirty="0">
                <a:latin typeface="Calibri"/>
                <a:cs typeface="Calibri"/>
              </a:rPr>
              <a:t>	Files</a:t>
            </a:r>
            <a:r>
              <a:rPr sz="1900" spc="180" dirty="0">
                <a:latin typeface="Calibri"/>
                <a:cs typeface="Calibri"/>
              </a:rPr>
              <a:t> </a:t>
            </a:r>
            <a:r>
              <a:rPr sz="1900" dirty="0">
                <a:latin typeface="Calibri"/>
                <a:cs typeface="Calibri"/>
              </a:rPr>
              <a:t>may</a:t>
            </a:r>
            <a:r>
              <a:rPr sz="1900" spc="285" dirty="0">
                <a:latin typeface="Calibri"/>
                <a:cs typeface="Calibri"/>
              </a:rPr>
              <a:t> </a:t>
            </a:r>
            <a:r>
              <a:rPr sz="1900" dirty="0">
                <a:latin typeface="Calibri"/>
                <a:cs typeface="Calibri"/>
              </a:rPr>
              <a:t>contain</a:t>
            </a:r>
            <a:r>
              <a:rPr sz="1900" spc="200" dirty="0">
                <a:latin typeface="Calibri"/>
                <a:cs typeface="Calibri"/>
              </a:rPr>
              <a:t> </a:t>
            </a:r>
            <a:r>
              <a:rPr sz="1900" dirty="0">
                <a:latin typeface="Calibri"/>
                <a:cs typeface="Calibri"/>
              </a:rPr>
              <a:t>gamma-correction</a:t>
            </a:r>
            <a:r>
              <a:rPr sz="1900" spc="175" dirty="0">
                <a:latin typeface="Calibri"/>
                <a:cs typeface="Calibri"/>
              </a:rPr>
              <a:t> </a:t>
            </a:r>
            <a:r>
              <a:rPr sz="1900" dirty="0">
                <a:latin typeface="Calibri"/>
                <a:cs typeface="Calibri"/>
              </a:rPr>
              <a:t>information</a:t>
            </a:r>
            <a:r>
              <a:rPr sz="1900" spc="325" dirty="0">
                <a:latin typeface="Calibri"/>
                <a:cs typeface="Calibri"/>
              </a:rPr>
              <a:t> </a:t>
            </a:r>
            <a:r>
              <a:rPr sz="1900" dirty="0">
                <a:latin typeface="Calibri"/>
                <a:cs typeface="Calibri"/>
              </a:rPr>
              <a:t>for</a:t>
            </a:r>
            <a:r>
              <a:rPr sz="1900" spc="210" dirty="0">
                <a:latin typeface="Calibri"/>
                <a:cs typeface="Calibri"/>
              </a:rPr>
              <a:t> </a:t>
            </a:r>
            <a:r>
              <a:rPr sz="1900" spc="55" dirty="0">
                <a:latin typeface="Calibri"/>
                <a:cs typeface="Calibri"/>
              </a:rPr>
              <a:t>correct</a:t>
            </a:r>
            <a:r>
              <a:rPr sz="1900" spc="254" dirty="0">
                <a:latin typeface="Calibri"/>
                <a:cs typeface="Calibri"/>
              </a:rPr>
              <a:t> </a:t>
            </a:r>
            <a:r>
              <a:rPr sz="1900" spc="-10" dirty="0">
                <a:latin typeface="Calibri"/>
                <a:cs typeface="Calibri"/>
              </a:rPr>
              <a:t>display </a:t>
            </a:r>
            <a:r>
              <a:rPr sz="1900" dirty="0">
                <a:latin typeface="Calibri"/>
                <a:cs typeface="Calibri"/>
              </a:rPr>
              <a:t>of</a:t>
            </a:r>
            <a:r>
              <a:rPr sz="1900" spc="75" dirty="0">
                <a:latin typeface="Calibri"/>
                <a:cs typeface="Calibri"/>
              </a:rPr>
              <a:t> </a:t>
            </a:r>
            <a:r>
              <a:rPr sz="1900" spc="65" dirty="0">
                <a:latin typeface="Calibri"/>
                <a:cs typeface="Calibri"/>
              </a:rPr>
              <a:t>color</a:t>
            </a:r>
            <a:r>
              <a:rPr sz="1900" spc="145" dirty="0">
                <a:latin typeface="Calibri"/>
                <a:cs typeface="Calibri"/>
              </a:rPr>
              <a:t> </a:t>
            </a:r>
            <a:r>
              <a:rPr sz="1900" spc="-20" dirty="0">
                <a:latin typeface="Calibri"/>
                <a:cs typeface="Calibri"/>
              </a:rPr>
              <a:t>images,</a:t>
            </a:r>
            <a:r>
              <a:rPr sz="1900" spc="-40" dirty="0">
                <a:latin typeface="Calibri"/>
                <a:cs typeface="Calibri"/>
              </a:rPr>
              <a:t> </a:t>
            </a:r>
            <a:r>
              <a:rPr sz="1900" dirty="0">
                <a:latin typeface="Calibri"/>
                <a:cs typeface="Calibri"/>
              </a:rPr>
              <a:t>as</a:t>
            </a:r>
            <a:r>
              <a:rPr sz="1900" spc="130" dirty="0">
                <a:latin typeface="Calibri"/>
                <a:cs typeface="Calibri"/>
              </a:rPr>
              <a:t> </a:t>
            </a:r>
            <a:r>
              <a:rPr sz="1900" dirty="0">
                <a:latin typeface="Calibri"/>
                <a:cs typeface="Calibri"/>
              </a:rPr>
              <a:t>well</a:t>
            </a:r>
            <a:r>
              <a:rPr sz="1900" spc="125" dirty="0">
                <a:latin typeface="Calibri"/>
                <a:cs typeface="Calibri"/>
              </a:rPr>
              <a:t> </a:t>
            </a:r>
            <a:r>
              <a:rPr sz="1900" dirty="0">
                <a:latin typeface="Calibri"/>
                <a:cs typeface="Calibri"/>
              </a:rPr>
              <a:t>as</a:t>
            </a:r>
            <a:r>
              <a:rPr sz="1900" spc="125" dirty="0">
                <a:latin typeface="Calibri"/>
                <a:cs typeface="Calibri"/>
              </a:rPr>
              <a:t> </a:t>
            </a:r>
            <a:r>
              <a:rPr sz="1900" spc="-30" dirty="0">
                <a:latin typeface="Calibri"/>
                <a:cs typeface="Calibri"/>
              </a:rPr>
              <a:t>alpha-</a:t>
            </a:r>
            <a:r>
              <a:rPr sz="1900" dirty="0">
                <a:latin typeface="Calibri"/>
                <a:cs typeface="Calibri"/>
              </a:rPr>
              <a:t>channel</a:t>
            </a:r>
            <a:r>
              <a:rPr sz="1900" spc="240" dirty="0">
                <a:latin typeface="Calibri"/>
                <a:cs typeface="Calibri"/>
              </a:rPr>
              <a:t> </a:t>
            </a:r>
            <a:r>
              <a:rPr sz="1900" dirty="0">
                <a:latin typeface="Calibri"/>
                <a:cs typeface="Calibri"/>
              </a:rPr>
              <a:t>information</a:t>
            </a:r>
            <a:r>
              <a:rPr sz="1900" spc="225" dirty="0">
                <a:latin typeface="Calibri"/>
                <a:cs typeface="Calibri"/>
              </a:rPr>
              <a:t> </a:t>
            </a:r>
            <a:r>
              <a:rPr sz="1900" dirty="0">
                <a:latin typeface="Calibri"/>
                <a:cs typeface="Calibri"/>
              </a:rPr>
              <a:t>for</a:t>
            </a:r>
            <a:r>
              <a:rPr sz="1900" spc="135" dirty="0">
                <a:latin typeface="Calibri"/>
                <a:cs typeface="Calibri"/>
              </a:rPr>
              <a:t> </a:t>
            </a:r>
            <a:r>
              <a:rPr sz="1900" dirty="0">
                <a:latin typeface="Calibri"/>
                <a:cs typeface="Calibri"/>
              </a:rPr>
              <a:t>such</a:t>
            </a:r>
            <a:r>
              <a:rPr sz="1900" spc="145" dirty="0">
                <a:latin typeface="Calibri"/>
                <a:cs typeface="Calibri"/>
              </a:rPr>
              <a:t> </a:t>
            </a:r>
            <a:r>
              <a:rPr sz="1900" dirty="0">
                <a:latin typeface="Calibri"/>
                <a:cs typeface="Calibri"/>
              </a:rPr>
              <a:t>uses</a:t>
            </a:r>
            <a:r>
              <a:rPr sz="1900" spc="185" dirty="0">
                <a:latin typeface="Calibri"/>
                <a:cs typeface="Calibri"/>
              </a:rPr>
              <a:t> </a:t>
            </a:r>
            <a:r>
              <a:rPr sz="1900" spc="-25" dirty="0">
                <a:latin typeface="Calibri"/>
                <a:cs typeface="Calibri"/>
              </a:rPr>
              <a:t>as </a:t>
            </a:r>
            <a:r>
              <a:rPr sz="1900" dirty="0">
                <a:latin typeface="Calibri"/>
                <a:cs typeface="Calibri"/>
              </a:rPr>
              <a:t>control</a:t>
            </a:r>
            <a:r>
              <a:rPr sz="1900" spc="355" dirty="0">
                <a:latin typeface="Calibri"/>
                <a:cs typeface="Calibri"/>
              </a:rPr>
              <a:t> </a:t>
            </a:r>
            <a:r>
              <a:rPr sz="1900" dirty="0">
                <a:latin typeface="Calibri"/>
                <a:cs typeface="Calibri"/>
              </a:rPr>
              <a:t>of</a:t>
            </a:r>
            <a:r>
              <a:rPr sz="1900" spc="240" dirty="0">
                <a:latin typeface="Calibri"/>
                <a:cs typeface="Calibri"/>
              </a:rPr>
              <a:t> </a:t>
            </a:r>
            <a:r>
              <a:rPr sz="1900" spc="-10" dirty="0">
                <a:latin typeface="Calibri"/>
                <a:cs typeface="Calibri"/>
              </a:rPr>
              <a:t>transparency.</a:t>
            </a:r>
            <a:endParaRPr sz="1900" dirty="0">
              <a:latin typeface="Calibri"/>
              <a:cs typeface="Calibri"/>
            </a:endParaRPr>
          </a:p>
          <a:p>
            <a:pPr>
              <a:spcBef>
                <a:spcPts val="1280"/>
              </a:spcBef>
              <a:buFont typeface="Calibri"/>
              <a:buAutoNum type="arabicPeriod" startAt="2"/>
            </a:pPr>
            <a:endParaRPr sz="1900" dirty="0">
              <a:latin typeface="Calibri"/>
              <a:cs typeface="Calibri"/>
            </a:endParaRPr>
          </a:p>
          <a:p>
            <a:pPr marL="849630" marR="183515" indent="267335">
              <a:lnSpc>
                <a:spcPct val="104900"/>
              </a:lnSpc>
              <a:buAutoNum type="arabicPeriod" startAt="2"/>
              <a:tabLst>
                <a:tab pos="1116965" algn="l"/>
              </a:tabLst>
            </a:pPr>
            <a:r>
              <a:rPr sz="1900" spc="90" dirty="0">
                <a:latin typeface="Calibri"/>
                <a:cs typeface="Calibri"/>
              </a:rPr>
              <a:t>The</a:t>
            </a:r>
            <a:r>
              <a:rPr sz="1900" spc="85" dirty="0">
                <a:latin typeface="Calibri"/>
                <a:cs typeface="Calibri"/>
              </a:rPr>
              <a:t> </a:t>
            </a:r>
            <a:r>
              <a:rPr sz="1900" dirty="0">
                <a:latin typeface="Calibri"/>
                <a:cs typeface="Calibri"/>
              </a:rPr>
              <a:t>display</a:t>
            </a:r>
            <a:r>
              <a:rPr sz="1900" spc="185" dirty="0">
                <a:latin typeface="Calibri"/>
                <a:cs typeface="Calibri"/>
              </a:rPr>
              <a:t> </a:t>
            </a:r>
            <a:r>
              <a:rPr sz="1900" dirty="0">
                <a:latin typeface="Calibri"/>
                <a:cs typeface="Calibri"/>
              </a:rPr>
              <a:t>progressively</a:t>
            </a:r>
            <a:r>
              <a:rPr sz="1900" spc="204" dirty="0">
                <a:latin typeface="Calibri"/>
                <a:cs typeface="Calibri"/>
              </a:rPr>
              <a:t> </a:t>
            </a:r>
            <a:r>
              <a:rPr sz="1900" dirty="0">
                <a:latin typeface="Calibri"/>
                <a:cs typeface="Calibri"/>
              </a:rPr>
              <a:t>displays</a:t>
            </a:r>
            <a:r>
              <a:rPr sz="1900" spc="210" dirty="0">
                <a:latin typeface="Calibri"/>
                <a:cs typeface="Calibri"/>
              </a:rPr>
              <a:t> </a:t>
            </a:r>
            <a:r>
              <a:rPr sz="1900" dirty="0">
                <a:latin typeface="Calibri"/>
                <a:cs typeface="Calibri"/>
              </a:rPr>
              <a:t>pixels</a:t>
            </a:r>
            <a:r>
              <a:rPr sz="1900" spc="175" dirty="0">
                <a:latin typeface="Calibri"/>
                <a:cs typeface="Calibri"/>
              </a:rPr>
              <a:t> </a:t>
            </a:r>
            <a:r>
              <a:rPr sz="1900" dirty="0">
                <a:latin typeface="Calibri"/>
                <a:cs typeface="Calibri"/>
              </a:rPr>
              <a:t>in</a:t>
            </a:r>
            <a:r>
              <a:rPr sz="1900" spc="55" dirty="0">
                <a:latin typeface="Calibri"/>
                <a:cs typeface="Calibri"/>
              </a:rPr>
              <a:t> </a:t>
            </a:r>
            <a:r>
              <a:rPr sz="1900" spc="70" dirty="0">
                <a:latin typeface="Calibri"/>
                <a:cs typeface="Calibri"/>
              </a:rPr>
              <a:t>a</a:t>
            </a:r>
            <a:r>
              <a:rPr sz="1900" spc="5" dirty="0">
                <a:latin typeface="Calibri"/>
                <a:cs typeface="Calibri"/>
              </a:rPr>
              <a:t> </a:t>
            </a:r>
            <a:r>
              <a:rPr sz="1900" dirty="0">
                <a:latin typeface="Calibri"/>
                <a:cs typeface="Calibri"/>
              </a:rPr>
              <a:t>2-dimensional</a:t>
            </a:r>
            <a:r>
              <a:rPr sz="1900" spc="204" dirty="0">
                <a:latin typeface="Calibri"/>
                <a:cs typeface="Calibri"/>
              </a:rPr>
              <a:t> </a:t>
            </a:r>
            <a:r>
              <a:rPr sz="1900" spc="-10" dirty="0">
                <a:latin typeface="Calibri"/>
                <a:cs typeface="Calibri"/>
              </a:rPr>
              <a:t>fashion </a:t>
            </a:r>
            <a:r>
              <a:rPr sz="1900" dirty="0">
                <a:latin typeface="Calibri"/>
                <a:cs typeface="Calibri"/>
              </a:rPr>
              <a:t>by</a:t>
            </a:r>
            <a:r>
              <a:rPr sz="1900" spc="125" dirty="0">
                <a:latin typeface="Calibri"/>
                <a:cs typeface="Calibri"/>
              </a:rPr>
              <a:t> </a:t>
            </a:r>
            <a:r>
              <a:rPr sz="1900" dirty="0">
                <a:latin typeface="Calibri"/>
                <a:cs typeface="Calibri"/>
              </a:rPr>
              <a:t>showing</a:t>
            </a:r>
            <a:r>
              <a:rPr sz="1900" spc="155" dirty="0">
                <a:latin typeface="Calibri"/>
                <a:cs typeface="Calibri"/>
              </a:rPr>
              <a:t> </a:t>
            </a:r>
            <a:r>
              <a:rPr sz="1900" spc="70" dirty="0">
                <a:latin typeface="Calibri"/>
                <a:cs typeface="Calibri"/>
              </a:rPr>
              <a:t>a</a:t>
            </a:r>
            <a:r>
              <a:rPr sz="1900" spc="-10" dirty="0">
                <a:latin typeface="Calibri"/>
                <a:cs typeface="Calibri"/>
              </a:rPr>
              <a:t> </a:t>
            </a:r>
            <a:r>
              <a:rPr sz="1900" dirty="0">
                <a:latin typeface="Calibri"/>
                <a:cs typeface="Calibri"/>
              </a:rPr>
              <a:t>few</a:t>
            </a:r>
            <a:r>
              <a:rPr sz="1900" spc="170" dirty="0">
                <a:latin typeface="Calibri"/>
                <a:cs typeface="Calibri"/>
              </a:rPr>
              <a:t> </a:t>
            </a:r>
            <a:r>
              <a:rPr sz="1900" dirty="0">
                <a:latin typeface="Calibri"/>
                <a:cs typeface="Calibri"/>
              </a:rPr>
              <a:t>pixels</a:t>
            </a:r>
            <a:r>
              <a:rPr sz="1900" spc="155" dirty="0">
                <a:latin typeface="Calibri"/>
                <a:cs typeface="Calibri"/>
              </a:rPr>
              <a:t> </a:t>
            </a:r>
            <a:r>
              <a:rPr sz="1900" dirty="0">
                <a:latin typeface="Calibri"/>
                <a:cs typeface="Calibri"/>
              </a:rPr>
              <a:t>at</a:t>
            </a:r>
            <a:r>
              <a:rPr sz="1900" spc="60" dirty="0">
                <a:latin typeface="Calibri"/>
                <a:cs typeface="Calibri"/>
              </a:rPr>
              <a:t> </a:t>
            </a:r>
            <a:r>
              <a:rPr sz="1900" dirty="0">
                <a:latin typeface="Calibri"/>
                <a:cs typeface="Calibri"/>
              </a:rPr>
              <a:t>a</a:t>
            </a:r>
            <a:r>
              <a:rPr sz="1900" spc="90" dirty="0">
                <a:latin typeface="Calibri"/>
                <a:cs typeface="Calibri"/>
              </a:rPr>
              <a:t> </a:t>
            </a:r>
            <a:r>
              <a:rPr sz="1900" dirty="0">
                <a:latin typeface="Calibri"/>
                <a:cs typeface="Calibri"/>
              </a:rPr>
              <a:t>time</a:t>
            </a:r>
            <a:r>
              <a:rPr sz="1900" spc="150" dirty="0">
                <a:latin typeface="Calibri"/>
                <a:cs typeface="Calibri"/>
              </a:rPr>
              <a:t> </a:t>
            </a:r>
            <a:r>
              <a:rPr sz="1900" dirty="0">
                <a:latin typeface="Calibri"/>
                <a:cs typeface="Calibri"/>
              </a:rPr>
              <a:t>over</a:t>
            </a:r>
            <a:r>
              <a:rPr sz="1900" spc="210" dirty="0">
                <a:latin typeface="Calibri"/>
                <a:cs typeface="Calibri"/>
              </a:rPr>
              <a:t> </a:t>
            </a:r>
            <a:r>
              <a:rPr sz="1900" dirty="0">
                <a:latin typeface="Calibri"/>
                <a:cs typeface="Calibri"/>
              </a:rPr>
              <a:t>seven</a:t>
            </a:r>
            <a:r>
              <a:rPr sz="1900" spc="204" dirty="0">
                <a:latin typeface="Calibri"/>
                <a:cs typeface="Calibri"/>
              </a:rPr>
              <a:t> </a:t>
            </a:r>
            <a:r>
              <a:rPr sz="1900" dirty="0">
                <a:latin typeface="Calibri"/>
                <a:cs typeface="Calibri"/>
              </a:rPr>
              <a:t>passes</a:t>
            </a:r>
            <a:r>
              <a:rPr sz="1900" spc="210" dirty="0">
                <a:latin typeface="Calibri"/>
                <a:cs typeface="Calibri"/>
              </a:rPr>
              <a:t> </a:t>
            </a:r>
            <a:r>
              <a:rPr sz="1900" dirty="0">
                <a:latin typeface="Calibri"/>
                <a:cs typeface="Calibri"/>
              </a:rPr>
              <a:t>through</a:t>
            </a:r>
            <a:r>
              <a:rPr sz="1900" spc="190" dirty="0">
                <a:latin typeface="Calibri"/>
                <a:cs typeface="Calibri"/>
              </a:rPr>
              <a:t> </a:t>
            </a:r>
            <a:r>
              <a:rPr sz="1900" spc="-20" dirty="0">
                <a:latin typeface="Calibri"/>
                <a:cs typeface="Calibri"/>
              </a:rPr>
              <a:t>each</a:t>
            </a:r>
            <a:endParaRPr sz="1900" dirty="0">
              <a:latin typeface="Calibri"/>
              <a:cs typeface="Calibri"/>
            </a:endParaRPr>
          </a:p>
          <a:p>
            <a:pPr marL="850900">
              <a:spcBef>
                <a:spcPts val="680"/>
              </a:spcBef>
            </a:pPr>
            <a:r>
              <a:rPr sz="1950" dirty="0">
                <a:latin typeface="Calibri"/>
                <a:cs typeface="Calibri"/>
              </a:rPr>
              <a:t>8</a:t>
            </a:r>
            <a:r>
              <a:rPr sz="1950" spc="105" dirty="0">
                <a:latin typeface="Calibri"/>
                <a:cs typeface="Calibri"/>
              </a:rPr>
              <a:t> </a:t>
            </a:r>
            <a:r>
              <a:rPr sz="1950" dirty="0">
                <a:latin typeface="Calibri"/>
                <a:cs typeface="Calibri"/>
              </a:rPr>
              <a:t>X</a:t>
            </a:r>
            <a:r>
              <a:rPr sz="1950" spc="35" dirty="0">
                <a:latin typeface="Calibri"/>
                <a:cs typeface="Calibri"/>
              </a:rPr>
              <a:t>  </a:t>
            </a:r>
            <a:r>
              <a:rPr sz="1950" dirty="0">
                <a:latin typeface="Calibri"/>
                <a:cs typeface="Calibri"/>
              </a:rPr>
              <a:t>8</a:t>
            </a:r>
            <a:r>
              <a:rPr sz="1950" spc="105" dirty="0">
                <a:latin typeface="Calibri"/>
                <a:cs typeface="Calibri"/>
              </a:rPr>
              <a:t> </a:t>
            </a:r>
            <a:r>
              <a:rPr sz="1950" dirty="0">
                <a:latin typeface="Calibri"/>
                <a:cs typeface="Calibri"/>
              </a:rPr>
              <a:t>block</a:t>
            </a:r>
            <a:r>
              <a:rPr sz="1950" spc="125" dirty="0">
                <a:latin typeface="Calibri"/>
                <a:cs typeface="Calibri"/>
              </a:rPr>
              <a:t> </a:t>
            </a:r>
            <a:r>
              <a:rPr sz="1950" dirty="0">
                <a:latin typeface="Calibri"/>
                <a:cs typeface="Calibri"/>
              </a:rPr>
              <a:t>of</a:t>
            </a:r>
            <a:r>
              <a:rPr sz="1950" spc="40" dirty="0">
                <a:latin typeface="Calibri"/>
                <a:cs typeface="Calibri"/>
              </a:rPr>
              <a:t> </a:t>
            </a:r>
            <a:r>
              <a:rPr sz="1950" dirty="0">
                <a:latin typeface="Calibri"/>
                <a:cs typeface="Calibri"/>
              </a:rPr>
              <a:t>an</a:t>
            </a:r>
            <a:r>
              <a:rPr sz="1950" spc="155" dirty="0">
                <a:latin typeface="Calibri"/>
                <a:cs typeface="Calibri"/>
              </a:rPr>
              <a:t> </a:t>
            </a:r>
            <a:r>
              <a:rPr sz="1950" spc="-10" dirty="0">
                <a:latin typeface="Calibri"/>
                <a:cs typeface="Calibri"/>
              </a:rPr>
              <a:t>image.</a:t>
            </a:r>
            <a:endParaRPr sz="1950" dirty="0">
              <a:latin typeface="Calibri"/>
              <a:cs typeface="Calibri"/>
            </a:endParaRPr>
          </a:p>
        </p:txBody>
      </p:sp>
      <p:pic>
        <p:nvPicPr>
          <p:cNvPr id="7" name="object 2">
            <a:extLst>
              <a:ext uri="{FF2B5EF4-FFF2-40B4-BE49-F238E27FC236}">
                <a16:creationId xmlns:a16="http://schemas.microsoft.com/office/drawing/2014/main" id="{62E59EE8-EF4B-44C0-AC92-D44D8E0870D8}"/>
              </a:ext>
            </a:extLst>
          </p:cNvPr>
          <p:cNvPicPr/>
          <p:nvPr/>
        </p:nvPicPr>
        <p:blipFill>
          <a:blip r:embed="rId2" cstate="print"/>
          <a:stretch>
            <a:fillRect/>
          </a:stretch>
        </p:blipFill>
        <p:spPr>
          <a:xfrm>
            <a:off x="1524000" y="0"/>
            <a:ext cx="1010840" cy="6858000"/>
          </a:xfrm>
          <a:prstGeom prst="rect">
            <a:avLst/>
          </a:prstGeom>
        </p:spPr>
      </p:pic>
      <p:sp>
        <p:nvSpPr>
          <p:cNvPr id="8" name="Footer Placeholder 7">
            <a:extLst>
              <a:ext uri="{FF2B5EF4-FFF2-40B4-BE49-F238E27FC236}">
                <a16:creationId xmlns:a16="http://schemas.microsoft.com/office/drawing/2014/main" id="{A7526A94-E2CB-4BEC-9BC5-030E0565F3D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5971352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928869" y="253850"/>
            <a:ext cx="492125" cy="769620"/>
          </a:xfrm>
          <a:prstGeom prst="rect">
            <a:avLst/>
          </a:prstGeom>
        </p:spPr>
        <p:txBody>
          <a:bodyPr vert="horz" wrap="square" lIns="0" tIns="16510" rIns="0" bIns="0" rtlCol="0" anchor="ctr">
            <a:spAutoFit/>
          </a:bodyPr>
          <a:lstStyle/>
          <a:p>
            <a:pPr marL="12700">
              <a:lnSpc>
                <a:spcPct val="100000"/>
              </a:lnSpc>
              <a:spcBef>
                <a:spcPts val="130"/>
              </a:spcBef>
            </a:pPr>
            <a:r>
              <a:rPr sz="4850" spc="-25" dirty="0">
                <a:solidFill>
                  <a:srgbClr val="522311"/>
                </a:solidFill>
                <a:latin typeface="Calibri"/>
                <a:cs typeface="Calibri"/>
              </a:rPr>
              <a:t>TI</a:t>
            </a:r>
            <a:endParaRPr sz="4850" dirty="0">
              <a:latin typeface="Calibri"/>
              <a:cs typeface="Calibri"/>
            </a:endParaRPr>
          </a:p>
        </p:txBody>
      </p:sp>
      <p:sp>
        <p:nvSpPr>
          <p:cNvPr id="6" name="object 6"/>
          <p:cNvSpPr txBox="1"/>
          <p:nvPr/>
        </p:nvSpPr>
        <p:spPr>
          <a:xfrm>
            <a:off x="2928869" y="1141880"/>
            <a:ext cx="7426325" cy="5077460"/>
          </a:xfrm>
          <a:prstGeom prst="rect">
            <a:avLst/>
          </a:prstGeom>
        </p:spPr>
        <p:txBody>
          <a:bodyPr vert="horz" wrap="square" lIns="0" tIns="12065" rIns="0" bIns="0" rtlCol="0">
            <a:spAutoFit/>
          </a:bodyPr>
          <a:lstStyle/>
          <a:p>
            <a:pPr marL="314960" indent="-302260">
              <a:spcBef>
                <a:spcPts val="95"/>
              </a:spcBef>
              <a:buClr>
                <a:srgbClr val="4293A1"/>
              </a:buClr>
              <a:buChar char="•"/>
              <a:tabLst>
                <a:tab pos="314960" algn="l"/>
              </a:tabLst>
            </a:pPr>
            <a:r>
              <a:rPr sz="2150" spc="135" dirty="0">
                <a:latin typeface="Calibri"/>
                <a:cs typeface="Calibri"/>
              </a:rPr>
              <a:t>TIFF:</a:t>
            </a:r>
            <a:r>
              <a:rPr sz="2150" spc="-160" dirty="0">
                <a:latin typeface="Calibri"/>
                <a:cs typeface="Calibri"/>
              </a:rPr>
              <a:t> </a:t>
            </a:r>
            <a:r>
              <a:rPr sz="2150" spc="-100" dirty="0">
                <a:latin typeface="Calibri"/>
                <a:cs typeface="Calibri"/>
              </a:rPr>
              <a:t>stands</a:t>
            </a:r>
            <a:r>
              <a:rPr sz="2150" spc="105" dirty="0">
                <a:latin typeface="Calibri"/>
                <a:cs typeface="Calibri"/>
              </a:rPr>
              <a:t> </a:t>
            </a:r>
            <a:r>
              <a:rPr sz="2150" dirty="0">
                <a:latin typeface="Calibri"/>
                <a:cs typeface="Calibri"/>
              </a:rPr>
              <a:t>for</a:t>
            </a:r>
            <a:r>
              <a:rPr sz="2150" spc="114" dirty="0">
                <a:latin typeface="Calibri"/>
                <a:cs typeface="Calibri"/>
              </a:rPr>
              <a:t> </a:t>
            </a:r>
            <a:r>
              <a:rPr sz="2150" dirty="0">
                <a:latin typeface="Calibri"/>
                <a:cs typeface="Calibri"/>
              </a:rPr>
              <a:t>Tagged</a:t>
            </a:r>
            <a:r>
              <a:rPr sz="2150" spc="45" dirty="0">
                <a:latin typeface="Calibri"/>
                <a:cs typeface="Calibri"/>
              </a:rPr>
              <a:t> </a:t>
            </a:r>
            <a:r>
              <a:rPr sz="2150" spc="80" dirty="0">
                <a:latin typeface="Calibri"/>
                <a:cs typeface="Calibri"/>
              </a:rPr>
              <a:t>Image</a:t>
            </a:r>
            <a:r>
              <a:rPr sz="2150" spc="40" dirty="0">
                <a:latin typeface="Calibri"/>
                <a:cs typeface="Calibri"/>
              </a:rPr>
              <a:t> </a:t>
            </a:r>
            <a:r>
              <a:rPr sz="2150" spc="95" dirty="0">
                <a:latin typeface="Calibri"/>
                <a:cs typeface="Calibri"/>
              </a:rPr>
              <a:t>File</a:t>
            </a:r>
            <a:r>
              <a:rPr sz="2150" dirty="0">
                <a:latin typeface="Calibri"/>
                <a:cs typeface="Calibri"/>
              </a:rPr>
              <a:t> </a:t>
            </a:r>
            <a:r>
              <a:rPr sz="2150" spc="70" dirty="0">
                <a:latin typeface="Calibri"/>
                <a:cs typeface="Calibri"/>
              </a:rPr>
              <a:t>Format.</a:t>
            </a:r>
            <a:endParaRPr sz="2150" dirty="0">
              <a:latin typeface="Calibri"/>
              <a:cs typeface="Calibri"/>
            </a:endParaRPr>
          </a:p>
          <a:p>
            <a:pPr>
              <a:spcBef>
                <a:spcPts val="95"/>
              </a:spcBef>
            </a:pPr>
            <a:endParaRPr sz="2150" dirty="0">
              <a:latin typeface="Calibri"/>
              <a:cs typeface="Calibri"/>
            </a:endParaRPr>
          </a:p>
          <a:p>
            <a:pPr marL="299720" marR="77470" indent="-286385">
              <a:lnSpc>
                <a:spcPts val="2390"/>
              </a:lnSpc>
              <a:spcBef>
                <a:spcPts val="5"/>
              </a:spcBef>
              <a:tabLst>
                <a:tab pos="307340" algn="l"/>
              </a:tabLst>
            </a:pPr>
            <a:r>
              <a:rPr sz="2050" spc="-440" dirty="0">
                <a:solidFill>
                  <a:srgbClr val="3B91AE"/>
                </a:solidFill>
                <a:latin typeface="Calibri"/>
                <a:cs typeface="Calibri"/>
              </a:rPr>
              <a:t>•”.</a:t>
            </a:r>
            <a:r>
              <a:rPr sz="2050" dirty="0">
                <a:solidFill>
                  <a:srgbClr val="3B91AE"/>
                </a:solidFill>
                <a:latin typeface="Calibri"/>
                <a:cs typeface="Calibri"/>
              </a:rPr>
              <a:t>		</a:t>
            </a:r>
            <a:r>
              <a:rPr sz="2050" dirty="0">
                <a:latin typeface="Calibri"/>
                <a:cs typeface="Calibri"/>
              </a:rPr>
              <a:t>The </a:t>
            </a:r>
            <a:r>
              <a:rPr sz="2050" spc="-10" dirty="0">
                <a:latin typeface="Calibri"/>
                <a:cs typeface="Calibri"/>
              </a:rPr>
              <a:t>support</a:t>
            </a:r>
            <a:r>
              <a:rPr sz="2050" spc="45" dirty="0">
                <a:latin typeface="Calibri"/>
                <a:cs typeface="Calibri"/>
              </a:rPr>
              <a:t> </a:t>
            </a:r>
            <a:r>
              <a:rPr sz="2050" dirty="0">
                <a:latin typeface="Calibri"/>
                <a:cs typeface="Calibri"/>
              </a:rPr>
              <a:t>for</a:t>
            </a:r>
            <a:r>
              <a:rPr sz="2050" spc="-15" dirty="0">
                <a:latin typeface="Calibri"/>
                <a:cs typeface="Calibri"/>
              </a:rPr>
              <a:t> </a:t>
            </a:r>
            <a:r>
              <a:rPr sz="2050" spc="-70" dirty="0">
                <a:latin typeface="Calibri"/>
                <a:cs typeface="Calibri"/>
              </a:rPr>
              <a:t>attachment</a:t>
            </a:r>
            <a:r>
              <a:rPr sz="2050" spc="35" dirty="0">
                <a:latin typeface="Calibri"/>
                <a:cs typeface="Calibri"/>
              </a:rPr>
              <a:t> </a:t>
            </a:r>
            <a:r>
              <a:rPr sz="2050" dirty="0">
                <a:latin typeface="Calibri"/>
                <a:cs typeface="Calibri"/>
              </a:rPr>
              <a:t>of</a:t>
            </a:r>
            <a:r>
              <a:rPr sz="2050" spc="-60" dirty="0">
                <a:latin typeface="Calibri"/>
                <a:cs typeface="Calibri"/>
              </a:rPr>
              <a:t> </a:t>
            </a:r>
            <a:r>
              <a:rPr sz="2050" spc="-65" dirty="0">
                <a:latin typeface="Calibri"/>
                <a:cs typeface="Calibri"/>
              </a:rPr>
              <a:t>additional</a:t>
            </a:r>
            <a:r>
              <a:rPr sz="2050" spc="110" dirty="0">
                <a:latin typeface="Calibri"/>
                <a:cs typeface="Calibri"/>
              </a:rPr>
              <a:t> </a:t>
            </a:r>
            <a:r>
              <a:rPr sz="2050" spc="-45" dirty="0">
                <a:latin typeface="Calibri"/>
                <a:cs typeface="Calibri"/>
              </a:rPr>
              <a:t>information</a:t>
            </a:r>
            <a:r>
              <a:rPr sz="2050" spc="65" dirty="0">
                <a:latin typeface="Calibri"/>
                <a:cs typeface="Calibri"/>
              </a:rPr>
              <a:t> </a:t>
            </a:r>
            <a:r>
              <a:rPr sz="2050" spc="-30" dirty="0">
                <a:latin typeface="Calibri"/>
                <a:cs typeface="Calibri"/>
              </a:rPr>
              <a:t>(referred</a:t>
            </a:r>
            <a:r>
              <a:rPr sz="2050" spc="85" dirty="0">
                <a:latin typeface="Calibri"/>
                <a:cs typeface="Calibri"/>
              </a:rPr>
              <a:t> </a:t>
            </a:r>
            <a:r>
              <a:rPr sz="2050" dirty="0">
                <a:latin typeface="Calibri"/>
                <a:cs typeface="Calibri"/>
              </a:rPr>
              <a:t>to</a:t>
            </a:r>
            <a:r>
              <a:rPr sz="2050" spc="-30" dirty="0">
                <a:latin typeface="Calibri"/>
                <a:cs typeface="Calibri"/>
              </a:rPr>
              <a:t> </a:t>
            </a:r>
            <a:r>
              <a:rPr sz="2050" spc="-25" dirty="0">
                <a:latin typeface="Calibri"/>
                <a:cs typeface="Calibri"/>
              </a:rPr>
              <a:t>as </a:t>
            </a:r>
            <a:r>
              <a:rPr sz="2050" spc="55" dirty="0">
                <a:latin typeface="Calibri"/>
                <a:cs typeface="Calibri"/>
              </a:rPr>
              <a:t>“ags”)</a:t>
            </a:r>
            <a:r>
              <a:rPr sz="2050" spc="5" dirty="0">
                <a:latin typeface="Calibri"/>
                <a:cs typeface="Calibri"/>
              </a:rPr>
              <a:t> </a:t>
            </a:r>
            <a:r>
              <a:rPr sz="2050" spc="-30" dirty="0">
                <a:latin typeface="Calibri"/>
                <a:cs typeface="Calibri"/>
              </a:rPr>
              <a:t>provides</a:t>
            </a:r>
            <a:r>
              <a:rPr sz="2050" spc="55" dirty="0">
                <a:latin typeface="Calibri"/>
                <a:cs typeface="Calibri"/>
              </a:rPr>
              <a:t> </a:t>
            </a:r>
            <a:r>
              <a:rPr sz="2050" dirty="0">
                <a:latin typeface="Calibri"/>
                <a:cs typeface="Calibri"/>
              </a:rPr>
              <a:t>a</a:t>
            </a:r>
            <a:r>
              <a:rPr sz="2050" spc="-114" dirty="0">
                <a:latin typeface="Calibri"/>
                <a:cs typeface="Calibri"/>
              </a:rPr>
              <a:t> </a:t>
            </a:r>
            <a:r>
              <a:rPr sz="2050" spc="-40" dirty="0">
                <a:latin typeface="Calibri"/>
                <a:cs typeface="Calibri"/>
              </a:rPr>
              <a:t>great</a:t>
            </a:r>
            <a:r>
              <a:rPr sz="2050" spc="-20" dirty="0">
                <a:latin typeface="Calibri"/>
                <a:cs typeface="Calibri"/>
              </a:rPr>
              <a:t> </a:t>
            </a:r>
            <a:r>
              <a:rPr sz="2050" spc="-40" dirty="0">
                <a:latin typeface="Calibri"/>
                <a:cs typeface="Calibri"/>
              </a:rPr>
              <a:t>deal</a:t>
            </a:r>
            <a:r>
              <a:rPr sz="2050" spc="30" dirty="0">
                <a:latin typeface="Calibri"/>
                <a:cs typeface="Calibri"/>
              </a:rPr>
              <a:t> </a:t>
            </a:r>
            <a:r>
              <a:rPr sz="2050" dirty="0">
                <a:latin typeface="Calibri"/>
                <a:cs typeface="Calibri"/>
              </a:rPr>
              <a:t>of</a:t>
            </a:r>
            <a:r>
              <a:rPr sz="2050" spc="-80" dirty="0">
                <a:latin typeface="Calibri"/>
                <a:cs typeface="Calibri"/>
              </a:rPr>
              <a:t> </a:t>
            </a:r>
            <a:r>
              <a:rPr sz="2050" spc="-10" dirty="0">
                <a:latin typeface="Calibri"/>
                <a:cs typeface="Calibri"/>
              </a:rPr>
              <a:t>flexibility.</a:t>
            </a:r>
            <a:endParaRPr sz="2050" dirty="0">
              <a:latin typeface="Calibri"/>
              <a:cs typeface="Calibri"/>
            </a:endParaRPr>
          </a:p>
          <a:p>
            <a:pPr>
              <a:spcBef>
                <a:spcPts val="20"/>
              </a:spcBef>
            </a:pPr>
            <a:endParaRPr sz="2050" dirty="0">
              <a:latin typeface="Calibri"/>
              <a:cs typeface="Calibri"/>
            </a:endParaRPr>
          </a:p>
          <a:p>
            <a:pPr marL="306070" marR="1039494" indent="32384">
              <a:lnSpc>
                <a:spcPct val="103400"/>
              </a:lnSpc>
              <a:spcBef>
                <a:spcPts val="5"/>
              </a:spcBef>
              <a:tabLst>
                <a:tab pos="3025775" algn="l"/>
              </a:tabLst>
            </a:pPr>
            <a:r>
              <a:rPr sz="1950" spc="-45" dirty="0">
                <a:latin typeface="Calibri"/>
                <a:cs typeface="Calibri"/>
              </a:rPr>
              <a:t>I</a:t>
            </a:r>
            <a:r>
              <a:rPr sz="1950" spc="-160" dirty="0">
                <a:latin typeface="Calibri"/>
                <a:cs typeface="Calibri"/>
              </a:rPr>
              <a:t> </a:t>
            </a:r>
            <a:r>
              <a:rPr sz="1950" spc="70" dirty="0">
                <a:latin typeface="Calibri"/>
                <a:cs typeface="Calibri"/>
              </a:rPr>
              <a:t>.The</a:t>
            </a:r>
            <a:r>
              <a:rPr sz="1950" spc="114" dirty="0">
                <a:latin typeface="Calibri"/>
                <a:cs typeface="Calibri"/>
              </a:rPr>
              <a:t> </a:t>
            </a:r>
            <a:r>
              <a:rPr sz="1950" dirty="0">
                <a:latin typeface="Calibri"/>
                <a:cs typeface="Calibri"/>
              </a:rPr>
              <a:t>most</a:t>
            </a:r>
            <a:r>
              <a:rPr sz="1950" spc="145" dirty="0">
                <a:latin typeface="Calibri"/>
                <a:cs typeface="Calibri"/>
              </a:rPr>
              <a:t> </a:t>
            </a:r>
            <a:r>
              <a:rPr sz="1950" dirty="0">
                <a:latin typeface="Calibri"/>
                <a:cs typeface="Calibri"/>
              </a:rPr>
              <a:t>important</a:t>
            </a:r>
            <a:r>
              <a:rPr sz="1950" spc="70" dirty="0">
                <a:latin typeface="Calibri"/>
                <a:cs typeface="Calibri"/>
              </a:rPr>
              <a:t> </a:t>
            </a:r>
            <a:r>
              <a:rPr sz="1950" spc="-25" dirty="0">
                <a:latin typeface="Calibri"/>
                <a:cs typeface="Calibri"/>
              </a:rPr>
              <a:t>ag</a:t>
            </a:r>
            <a:r>
              <a:rPr sz="1950" dirty="0">
                <a:latin typeface="Calibri"/>
                <a:cs typeface="Calibri"/>
              </a:rPr>
              <a:t>	is</a:t>
            </a:r>
            <a:r>
              <a:rPr sz="1950" spc="30" dirty="0">
                <a:latin typeface="Calibri"/>
                <a:cs typeface="Calibri"/>
              </a:rPr>
              <a:t> </a:t>
            </a:r>
            <a:r>
              <a:rPr sz="1950" dirty="0">
                <a:latin typeface="Calibri"/>
                <a:cs typeface="Calibri"/>
              </a:rPr>
              <a:t>a</a:t>
            </a:r>
            <a:r>
              <a:rPr sz="1950" spc="-65" dirty="0">
                <a:latin typeface="Calibri"/>
                <a:cs typeface="Calibri"/>
              </a:rPr>
              <a:t> </a:t>
            </a:r>
            <a:r>
              <a:rPr sz="1950" dirty="0">
                <a:latin typeface="Calibri"/>
                <a:cs typeface="Calibri"/>
              </a:rPr>
              <a:t>format</a:t>
            </a:r>
            <a:r>
              <a:rPr sz="1950" spc="120" dirty="0">
                <a:latin typeface="Calibri"/>
                <a:cs typeface="Calibri"/>
              </a:rPr>
              <a:t> </a:t>
            </a:r>
            <a:r>
              <a:rPr sz="1950" spc="-25" dirty="0">
                <a:latin typeface="Calibri"/>
                <a:cs typeface="Calibri"/>
              </a:rPr>
              <a:t>signifier:</a:t>
            </a:r>
            <a:r>
              <a:rPr sz="1950" spc="-80" dirty="0">
                <a:latin typeface="Calibri"/>
                <a:cs typeface="Calibri"/>
              </a:rPr>
              <a:t> </a:t>
            </a:r>
            <a:r>
              <a:rPr sz="1950" dirty="0">
                <a:latin typeface="Calibri"/>
                <a:cs typeface="Calibri"/>
              </a:rPr>
              <a:t>what</a:t>
            </a:r>
            <a:r>
              <a:rPr sz="1950" spc="65" dirty="0">
                <a:latin typeface="Calibri"/>
                <a:cs typeface="Calibri"/>
              </a:rPr>
              <a:t> </a:t>
            </a:r>
            <a:r>
              <a:rPr sz="1950" dirty="0">
                <a:latin typeface="Calibri"/>
                <a:cs typeface="Calibri"/>
              </a:rPr>
              <a:t>type</a:t>
            </a:r>
            <a:r>
              <a:rPr sz="1950" spc="75" dirty="0">
                <a:latin typeface="Calibri"/>
                <a:cs typeface="Calibri"/>
              </a:rPr>
              <a:t> </a:t>
            </a:r>
            <a:r>
              <a:rPr sz="1950" spc="-25" dirty="0">
                <a:latin typeface="Calibri"/>
                <a:cs typeface="Calibri"/>
              </a:rPr>
              <a:t>of </a:t>
            </a:r>
            <a:r>
              <a:rPr sz="1950" dirty="0">
                <a:latin typeface="Calibri"/>
                <a:cs typeface="Calibri"/>
              </a:rPr>
              <a:t>compression</a:t>
            </a:r>
            <a:r>
              <a:rPr sz="1950" spc="245" dirty="0">
                <a:latin typeface="Calibri"/>
                <a:cs typeface="Calibri"/>
              </a:rPr>
              <a:t> </a:t>
            </a:r>
            <a:r>
              <a:rPr sz="1950" dirty="0">
                <a:latin typeface="Calibri"/>
                <a:cs typeface="Calibri"/>
              </a:rPr>
              <a:t>etc.</a:t>
            </a:r>
            <a:r>
              <a:rPr sz="1950" spc="-110" dirty="0">
                <a:latin typeface="Calibri"/>
                <a:cs typeface="Calibri"/>
              </a:rPr>
              <a:t> </a:t>
            </a:r>
            <a:r>
              <a:rPr sz="1950" dirty="0">
                <a:latin typeface="Calibri"/>
                <a:cs typeface="Calibri"/>
              </a:rPr>
              <a:t>is</a:t>
            </a:r>
            <a:r>
              <a:rPr sz="1950" spc="95" dirty="0">
                <a:latin typeface="Calibri"/>
                <a:cs typeface="Calibri"/>
              </a:rPr>
              <a:t> </a:t>
            </a:r>
            <a:r>
              <a:rPr sz="1950" dirty="0">
                <a:latin typeface="Calibri"/>
                <a:cs typeface="Calibri"/>
              </a:rPr>
              <a:t>in</a:t>
            </a:r>
            <a:r>
              <a:rPr sz="1950" spc="45" dirty="0">
                <a:latin typeface="Calibri"/>
                <a:cs typeface="Calibri"/>
              </a:rPr>
              <a:t> </a:t>
            </a:r>
            <a:r>
              <a:rPr sz="1950" dirty="0">
                <a:latin typeface="Calibri"/>
                <a:cs typeface="Calibri"/>
              </a:rPr>
              <a:t>use</a:t>
            </a:r>
            <a:r>
              <a:rPr sz="1950" spc="110" dirty="0">
                <a:latin typeface="Calibri"/>
                <a:cs typeface="Calibri"/>
              </a:rPr>
              <a:t> </a:t>
            </a:r>
            <a:r>
              <a:rPr sz="1950" dirty="0">
                <a:latin typeface="Calibri"/>
                <a:cs typeface="Calibri"/>
              </a:rPr>
              <a:t>in</a:t>
            </a:r>
            <a:r>
              <a:rPr sz="1950" spc="65" dirty="0">
                <a:latin typeface="Calibri"/>
                <a:cs typeface="Calibri"/>
              </a:rPr>
              <a:t> </a:t>
            </a:r>
            <a:r>
              <a:rPr sz="1950" dirty="0">
                <a:latin typeface="Calibri"/>
                <a:cs typeface="Calibri"/>
              </a:rPr>
              <a:t>the</a:t>
            </a:r>
            <a:r>
              <a:rPr sz="1950" spc="130" dirty="0">
                <a:latin typeface="Calibri"/>
                <a:cs typeface="Calibri"/>
              </a:rPr>
              <a:t> </a:t>
            </a:r>
            <a:r>
              <a:rPr sz="1950" dirty="0">
                <a:latin typeface="Calibri"/>
                <a:cs typeface="Calibri"/>
              </a:rPr>
              <a:t>stored</a:t>
            </a:r>
            <a:r>
              <a:rPr sz="1950" spc="105" dirty="0">
                <a:latin typeface="Calibri"/>
                <a:cs typeface="Calibri"/>
              </a:rPr>
              <a:t> </a:t>
            </a:r>
            <a:r>
              <a:rPr sz="1950" spc="-10" dirty="0">
                <a:latin typeface="Calibri"/>
                <a:cs typeface="Calibri"/>
              </a:rPr>
              <a:t>image.</a:t>
            </a:r>
            <a:endParaRPr sz="1950" dirty="0">
              <a:latin typeface="Calibri"/>
              <a:cs typeface="Calibri"/>
            </a:endParaRPr>
          </a:p>
          <a:p>
            <a:pPr>
              <a:spcBef>
                <a:spcPts val="285"/>
              </a:spcBef>
            </a:pPr>
            <a:endParaRPr sz="1950" dirty="0">
              <a:latin typeface="Calibri"/>
              <a:cs typeface="Calibri"/>
            </a:endParaRPr>
          </a:p>
          <a:p>
            <a:pPr marL="506730" indent="-203835">
              <a:lnSpc>
                <a:spcPts val="2330"/>
              </a:lnSpc>
              <a:buSzPct val="94871"/>
              <a:buAutoNum type="arabicPeriod" startAt="2"/>
              <a:tabLst>
                <a:tab pos="506730" algn="l"/>
              </a:tabLst>
            </a:pPr>
            <a:r>
              <a:rPr sz="1950" spc="65" dirty="0">
                <a:latin typeface="Calibri"/>
                <a:cs typeface="Calibri"/>
              </a:rPr>
              <a:t>TIFF</a:t>
            </a:r>
            <a:r>
              <a:rPr sz="1950" spc="10" dirty="0">
                <a:latin typeface="Calibri"/>
                <a:cs typeface="Calibri"/>
              </a:rPr>
              <a:t> </a:t>
            </a:r>
            <a:r>
              <a:rPr sz="1950" dirty="0">
                <a:latin typeface="Calibri"/>
                <a:cs typeface="Calibri"/>
              </a:rPr>
              <a:t>can</a:t>
            </a:r>
            <a:r>
              <a:rPr sz="1950" spc="40" dirty="0">
                <a:latin typeface="Calibri"/>
                <a:cs typeface="Calibri"/>
              </a:rPr>
              <a:t> </a:t>
            </a:r>
            <a:r>
              <a:rPr sz="1950" dirty="0">
                <a:latin typeface="Calibri"/>
                <a:cs typeface="Calibri"/>
              </a:rPr>
              <a:t>store</a:t>
            </a:r>
            <a:r>
              <a:rPr sz="1950" spc="55" dirty="0">
                <a:latin typeface="Calibri"/>
                <a:cs typeface="Calibri"/>
              </a:rPr>
              <a:t> </a:t>
            </a:r>
            <a:r>
              <a:rPr sz="1950" spc="-10" dirty="0">
                <a:latin typeface="Calibri"/>
                <a:cs typeface="Calibri"/>
              </a:rPr>
              <a:t>many</a:t>
            </a:r>
            <a:r>
              <a:rPr sz="1950" spc="85" dirty="0">
                <a:latin typeface="Calibri"/>
                <a:cs typeface="Calibri"/>
              </a:rPr>
              <a:t> </a:t>
            </a:r>
            <a:r>
              <a:rPr sz="1950" spc="-25" dirty="0">
                <a:latin typeface="Calibri"/>
                <a:cs typeface="Calibri"/>
              </a:rPr>
              <a:t>different</a:t>
            </a:r>
            <a:r>
              <a:rPr sz="1950" spc="150" dirty="0">
                <a:latin typeface="Calibri"/>
                <a:cs typeface="Calibri"/>
              </a:rPr>
              <a:t> </a:t>
            </a:r>
            <a:r>
              <a:rPr sz="1950" dirty="0">
                <a:latin typeface="Calibri"/>
                <a:cs typeface="Calibri"/>
              </a:rPr>
              <a:t>types</a:t>
            </a:r>
            <a:r>
              <a:rPr sz="1950" spc="110" dirty="0">
                <a:latin typeface="Calibri"/>
                <a:cs typeface="Calibri"/>
              </a:rPr>
              <a:t> </a:t>
            </a:r>
            <a:r>
              <a:rPr sz="1950" dirty="0">
                <a:latin typeface="Calibri"/>
                <a:cs typeface="Calibri"/>
              </a:rPr>
              <a:t>of</a:t>
            </a:r>
            <a:r>
              <a:rPr sz="1950" spc="-10" dirty="0">
                <a:latin typeface="Calibri"/>
                <a:cs typeface="Calibri"/>
              </a:rPr>
              <a:t> </a:t>
            </a:r>
            <a:r>
              <a:rPr sz="1950" spc="-35" dirty="0">
                <a:latin typeface="Calibri"/>
                <a:cs typeface="Calibri"/>
              </a:rPr>
              <a:t>image:</a:t>
            </a:r>
            <a:r>
              <a:rPr sz="1950" spc="160" dirty="0">
                <a:latin typeface="Calibri"/>
                <a:cs typeface="Calibri"/>
              </a:rPr>
              <a:t> </a:t>
            </a:r>
            <a:r>
              <a:rPr sz="1950" spc="-35" dirty="0">
                <a:latin typeface="Calibri"/>
                <a:cs typeface="Calibri"/>
              </a:rPr>
              <a:t>I</a:t>
            </a:r>
            <a:r>
              <a:rPr sz="1950" spc="-160" dirty="0">
                <a:latin typeface="Calibri"/>
                <a:cs typeface="Calibri"/>
              </a:rPr>
              <a:t> </a:t>
            </a:r>
            <a:r>
              <a:rPr sz="1950" spc="-20" dirty="0">
                <a:latin typeface="Calibri"/>
                <a:cs typeface="Calibri"/>
              </a:rPr>
              <a:t>-bit,</a:t>
            </a:r>
            <a:r>
              <a:rPr sz="1950" spc="-145" dirty="0">
                <a:latin typeface="Calibri"/>
                <a:cs typeface="Calibri"/>
              </a:rPr>
              <a:t> </a:t>
            </a:r>
            <a:r>
              <a:rPr sz="1950" spc="-25" dirty="0">
                <a:latin typeface="Calibri"/>
                <a:cs typeface="Calibri"/>
              </a:rPr>
              <a:t>grayscale,</a:t>
            </a:r>
            <a:r>
              <a:rPr sz="1950" spc="-50" dirty="0">
                <a:latin typeface="Calibri"/>
                <a:cs typeface="Calibri"/>
              </a:rPr>
              <a:t> </a:t>
            </a:r>
            <a:r>
              <a:rPr sz="1950" dirty="0">
                <a:latin typeface="Calibri"/>
                <a:cs typeface="Calibri"/>
              </a:rPr>
              <a:t>8-</a:t>
            </a:r>
            <a:r>
              <a:rPr sz="1950" spc="-25" dirty="0">
                <a:latin typeface="Calibri"/>
                <a:cs typeface="Calibri"/>
              </a:rPr>
              <a:t>bit</a:t>
            </a:r>
            <a:endParaRPr sz="1950" dirty="0">
              <a:latin typeface="Calibri"/>
              <a:cs typeface="Calibri"/>
            </a:endParaRPr>
          </a:p>
          <a:p>
            <a:pPr marL="305435">
              <a:lnSpc>
                <a:spcPts val="2450"/>
              </a:lnSpc>
            </a:pPr>
            <a:r>
              <a:rPr sz="2050" spc="-45" dirty="0">
                <a:latin typeface="Calibri"/>
                <a:cs typeface="Calibri"/>
              </a:rPr>
              <a:t>color,</a:t>
            </a:r>
            <a:r>
              <a:rPr sz="2050" spc="-80" dirty="0">
                <a:latin typeface="Calibri"/>
                <a:cs typeface="Calibri"/>
              </a:rPr>
              <a:t> </a:t>
            </a:r>
            <a:r>
              <a:rPr sz="2050" spc="-40" dirty="0">
                <a:latin typeface="Calibri"/>
                <a:cs typeface="Calibri"/>
              </a:rPr>
              <a:t>24-</a:t>
            </a:r>
            <a:r>
              <a:rPr sz="2050" dirty="0">
                <a:latin typeface="Calibri"/>
                <a:cs typeface="Calibri"/>
              </a:rPr>
              <a:t>bit</a:t>
            </a:r>
            <a:r>
              <a:rPr sz="2050" spc="25" dirty="0">
                <a:latin typeface="Calibri"/>
                <a:cs typeface="Calibri"/>
              </a:rPr>
              <a:t> </a:t>
            </a:r>
            <a:r>
              <a:rPr sz="2050" spc="55" dirty="0">
                <a:latin typeface="Calibri"/>
                <a:cs typeface="Calibri"/>
              </a:rPr>
              <a:t>RGB,</a:t>
            </a:r>
            <a:r>
              <a:rPr sz="2050" spc="-130" dirty="0">
                <a:latin typeface="Calibri"/>
                <a:cs typeface="Calibri"/>
              </a:rPr>
              <a:t> </a:t>
            </a:r>
            <a:r>
              <a:rPr sz="2050" spc="-20" dirty="0">
                <a:latin typeface="Calibri"/>
                <a:cs typeface="Calibri"/>
              </a:rPr>
              <a:t>etc.</a:t>
            </a:r>
            <a:endParaRPr sz="2050" dirty="0">
              <a:latin typeface="Calibri"/>
              <a:cs typeface="Calibri"/>
            </a:endParaRPr>
          </a:p>
          <a:p>
            <a:pPr>
              <a:spcBef>
                <a:spcPts val="220"/>
              </a:spcBef>
            </a:pPr>
            <a:endParaRPr sz="2050" dirty="0">
              <a:latin typeface="Calibri"/>
              <a:cs typeface="Calibri"/>
            </a:endParaRPr>
          </a:p>
          <a:p>
            <a:pPr marL="512445" indent="-200660">
              <a:buSzPct val="94736"/>
              <a:buAutoNum type="arabicPeriod" startAt="3"/>
              <a:tabLst>
                <a:tab pos="512445" algn="l"/>
              </a:tabLst>
            </a:pPr>
            <a:r>
              <a:rPr sz="1900" spc="75" dirty="0">
                <a:latin typeface="Calibri"/>
                <a:cs typeface="Calibri"/>
              </a:rPr>
              <a:t>TIFF</a:t>
            </a:r>
            <a:r>
              <a:rPr sz="1900" spc="135" dirty="0">
                <a:latin typeface="Calibri"/>
                <a:cs typeface="Calibri"/>
              </a:rPr>
              <a:t> </a:t>
            </a:r>
            <a:r>
              <a:rPr sz="1900" dirty="0">
                <a:latin typeface="Calibri"/>
                <a:cs typeface="Calibri"/>
              </a:rPr>
              <a:t>was</a:t>
            </a:r>
            <a:r>
              <a:rPr sz="1900" spc="185" dirty="0">
                <a:latin typeface="Calibri"/>
                <a:cs typeface="Calibri"/>
              </a:rPr>
              <a:t> </a:t>
            </a:r>
            <a:r>
              <a:rPr sz="1900" dirty="0">
                <a:latin typeface="Calibri"/>
                <a:cs typeface="Calibri"/>
              </a:rPr>
              <a:t>originally</a:t>
            </a:r>
            <a:r>
              <a:rPr sz="1900" spc="229" dirty="0">
                <a:latin typeface="Calibri"/>
                <a:cs typeface="Calibri"/>
              </a:rPr>
              <a:t> </a:t>
            </a:r>
            <a:r>
              <a:rPr sz="1900" spc="70" dirty="0">
                <a:latin typeface="Calibri"/>
                <a:cs typeface="Calibri"/>
              </a:rPr>
              <a:t>a</a:t>
            </a:r>
            <a:r>
              <a:rPr sz="1900" spc="-10" dirty="0">
                <a:latin typeface="Calibri"/>
                <a:cs typeface="Calibri"/>
              </a:rPr>
              <a:t> </a:t>
            </a:r>
            <a:r>
              <a:rPr sz="1900" dirty="0">
                <a:latin typeface="Calibri"/>
                <a:cs typeface="Calibri"/>
              </a:rPr>
              <a:t>lossless</a:t>
            </a:r>
            <a:r>
              <a:rPr sz="1900" spc="235" dirty="0">
                <a:latin typeface="Calibri"/>
                <a:cs typeface="Calibri"/>
              </a:rPr>
              <a:t> </a:t>
            </a:r>
            <a:r>
              <a:rPr sz="1900" dirty="0">
                <a:latin typeface="Calibri"/>
                <a:cs typeface="Calibri"/>
              </a:rPr>
              <a:t>format</a:t>
            </a:r>
            <a:r>
              <a:rPr sz="1900" spc="130" dirty="0">
                <a:latin typeface="Calibri"/>
                <a:cs typeface="Calibri"/>
              </a:rPr>
              <a:t> </a:t>
            </a:r>
            <a:r>
              <a:rPr sz="1900" dirty="0">
                <a:latin typeface="Calibri"/>
                <a:cs typeface="Calibri"/>
              </a:rPr>
              <a:t>but</a:t>
            </a:r>
            <a:r>
              <a:rPr sz="1900" spc="45" dirty="0">
                <a:latin typeface="Calibri"/>
                <a:cs typeface="Calibri"/>
              </a:rPr>
              <a:t> </a:t>
            </a:r>
            <a:r>
              <a:rPr sz="1900" spc="50" dirty="0">
                <a:latin typeface="Calibri"/>
                <a:cs typeface="Calibri"/>
              </a:rPr>
              <a:t>now</a:t>
            </a:r>
            <a:r>
              <a:rPr sz="1900" spc="130" dirty="0">
                <a:latin typeface="Calibri"/>
                <a:cs typeface="Calibri"/>
              </a:rPr>
              <a:t> </a:t>
            </a:r>
            <a:r>
              <a:rPr sz="1900" spc="70" dirty="0">
                <a:latin typeface="Calibri"/>
                <a:cs typeface="Calibri"/>
              </a:rPr>
              <a:t>a</a:t>
            </a:r>
            <a:r>
              <a:rPr sz="1900" spc="-10" dirty="0">
                <a:latin typeface="Calibri"/>
                <a:cs typeface="Calibri"/>
              </a:rPr>
              <a:t> </a:t>
            </a:r>
            <a:r>
              <a:rPr sz="1900" dirty="0">
                <a:latin typeface="Calibri"/>
                <a:cs typeface="Calibri"/>
              </a:rPr>
              <a:t>new</a:t>
            </a:r>
            <a:r>
              <a:rPr sz="1900" spc="70" dirty="0">
                <a:latin typeface="Calibri"/>
                <a:cs typeface="Calibri"/>
              </a:rPr>
              <a:t> </a:t>
            </a:r>
            <a:r>
              <a:rPr sz="1900" spc="110" dirty="0">
                <a:latin typeface="Calibri"/>
                <a:cs typeface="Calibri"/>
              </a:rPr>
              <a:t>jPEG</a:t>
            </a:r>
            <a:r>
              <a:rPr sz="1900" spc="175" dirty="0">
                <a:latin typeface="Calibri"/>
                <a:cs typeface="Calibri"/>
              </a:rPr>
              <a:t> </a:t>
            </a:r>
            <a:r>
              <a:rPr sz="1900" dirty="0">
                <a:latin typeface="Calibri"/>
                <a:cs typeface="Calibri"/>
              </a:rPr>
              <a:t>tag</a:t>
            </a:r>
            <a:r>
              <a:rPr sz="1900" spc="80" dirty="0">
                <a:latin typeface="Calibri"/>
                <a:cs typeface="Calibri"/>
              </a:rPr>
              <a:t> </a:t>
            </a:r>
            <a:r>
              <a:rPr sz="1900" spc="-10" dirty="0">
                <a:latin typeface="Calibri"/>
                <a:cs typeface="Calibri"/>
              </a:rPr>
              <a:t>allows</a:t>
            </a:r>
            <a:endParaRPr sz="1900" dirty="0">
              <a:latin typeface="Calibri"/>
              <a:cs typeface="Calibri"/>
            </a:endParaRPr>
          </a:p>
          <a:p>
            <a:pPr marL="306070">
              <a:spcBef>
                <a:spcPts val="60"/>
              </a:spcBef>
            </a:pPr>
            <a:r>
              <a:rPr sz="1950" dirty="0">
                <a:latin typeface="Calibri"/>
                <a:cs typeface="Calibri"/>
              </a:rPr>
              <a:t>one</a:t>
            </a:r>
            <a:r>
              <a:rPr sz="1950" spc="130" dirty="0">
                <a:latin typeface="Calibri"/>
                <a:cs typeface="Calibri"/>
              </a:rPr>
              <a:t> </a:t>
            </a:r>
            <a:r>
              <a:rPr sz="1950" dirty="0">
                <a:latin typeface="Calibri"/>
                <a:cs typeface="Calibri"/>
              </a:rPr>
              <a:t>to</a:t>
            </a:r>
            <a:r>
              <a:rPr sz="1950" spc="145" dirty="0">
                <a:latin typeface="Calibri"/>
                <a:cs typeface="Calibri"/>
              </a:rPr>
              <a:t> </a:t>
            </a:r>
            <a:r>
              <a:rPr sz="1950" dirty="0">
                <a:latin typeface="Calibri"/>
                <a:cs typeface="Calibri"/>
              </a:rPr>
              <a:t>opt</a:t>
            </a:r>
            <a:r>
              <a:rPr sz="1950" spc="114" dirty="0">
                <a:latin typeface="Calibri"/>
                <a:cs typeface="Calibri"/>
              </a:rPr>
              <a:t> </a:t>
            </a:r>
            <a:r>
              <a:rPr sz="1950" dirty="0">
                <a:latin typeface="Calibri"/>
                <a:cs typeface="Calibri"/>
              </a:rPr>
              <a:t>for</a:t>
            </a:r>
            <a:r>
              <a:rPr sz="1950" spc="95" dirty="0">
                <a:latin typeface="Calibri"/>
                <a:cs typeface="Calibri"/>
              </a:rPr>
              <a:t> jPEG</a:t>
            </a:r>
            <a:r>
              <a:rPr sz="1950" spc="195" dirty="0">
                <a:latin typeface="Calibri"/>
                <a:cs typeface="Calibri"/>
              </a:rPr>
              <a:t> </a:t>
            </a:r>
            <a:r>
              <a:rPr sz="1950" spc="-10" dirty="0">
                <a:latin typeface="Calibri"/>
                <a:cs typeface="Calibri"/>
              </a:rPr>
              <a:t>compression.</a:t>
            </a:r>
            <a:endParaRPr sz="1950" dirty="0">
              <a:latin typeface="Calibri"/>
              <a:cs typeface="Calibri"/>
            </a:endParaRPr>
          </a:p>
          <a:p>
            <a:pPr>
              <a:spcBef>
                <a:spcPts val="245"/>
              </a:spcBef>
            </a:pPr>
            <a:endParaRPr sz="1950" dirty="0">
              <a:latin typeface="Calibri"/>
              <a:cs typeface="Calibri"/>
            </a:endParaRPr>
          </a:p>
          <a:p>
            <a:pPr marL="501650" indent="-209550">
              <a:lnSpc>
                <a:spcPts val="2400"/>
              </a:lnSpc>
              <a:buSzPct val="95121"/>
              <a:buAutoNum type="arabicPeriod" startAt="4"/>
              <a:tabLst>
                <a:tab pos="501650" algn="l"/>
              </a:tabLst>
            </a:pPr>
            <a:r>
              <a:rPr sz="2050" dirty="0">
                <a:latin typeface="Calibri"/>
                <a:cs typeface="Calibri"/>
              </a:rPr>
              <a:t>The</a:t>
            </a:r>
            <a:r>
              <a:rPr sz="2050" spc="-130" dirty="0">
                <a:latin typeface="Calibri"/>
                <a:cs typeface="Calibri"/>
              </a:rPr>
              <a:t> </a:t>
            </a:r>
            <a:r>
              <a:rPr sz="2050" dirty="0">
                <a:latin typeface="Calibri"/>
                <a:cs typeface="Calibri"/>
              </a:rPr>
              <a:t>TIFF</a:t>
            </a:r>
            <a:r>
              <a:rPr sz="2050" spc="-75" dirty="0">
                <a:latin typeface="Calibri"/>
                <a:cs typeface="Calibri"/>
              </a:rPr>
              <a:t> </a:t>
            </a:r>
            <a:r>
              <a:rPr sz="2050" spc="-30" dirty="0">
                <a:latin typeface="Calibri"/>
                <a:cs typeface="Calibri"/>
              </a:rPr>
              <a:t>format</a:t>
            </a:r>
            <a:r>
              <a:rPr sz="2050" spc="10" dirty="0">
                <a:latin typeface="Calibri"/>
                <a:cs typeface="Calibri"/>
              </a:rPr>
              <a:t> </a:t>
            </a:r>
            <a:r>
              <a:rPr sz="2050" spc="-25" dirty="0">
                <a:latin typeface="Calibri"/>
                <a:cs typeface="Calibri"/>
              </a:rPr>
              <a:t>was</a:t>
            </a:r>
            <a:r>
              <a:rPr sz="2050" spc="80" dirty="0">
                <a:latin typeface="Calibri"/>
                <a:cs typeface="Calibri"/>
              </a:rPr>
              <a:t> </a:t>
            </a:r>
            <a:r>
              <a:rPr sz="2050" spc="-65" dirty="0">
                <a:latin typeface="Calibri"/>
                <a:cs typeface="Calibri"/>
              </a:rPr>
              <a:t>developed</a:t>
            </a:r>
            <a:r>
              <a:rPr sz="2050" spc="105" dirty="0">
                <a:latin typeface="Calibri"/>
                <a:cs typeface="Calibri"/>
              </a:rPr>
              <a:t> </a:t>
            </a:r>
            <a:r>
              <a:rPr sz="2050" dirty="0">
                <a:latin typeface="Calibri"/>
                <a:cs typeface="Calibri"/>
              </a:rPr>
              <a:t>by</a:t>
            </a:r>
            <a:r>
              <a:rPr sz="2050" spc="45" dirty="0">
                <a:latin typeface="Calibri"/>
                <a:cs typeface="Calibri"/>
              </a:rPr>
              <a:t> </a:t>
            </a:r>
            <a:r>
              <a:rPr sz="2050" spc="-65" dirty="0">
                <a:latin typeface="Calibri"/>
                <a:cs typeface="Calibri"/>
              </a:rPr>
              <a:t>the</a:t>
            </a:r>
            <a:r>
              <a:rPr sz="2050" spc="-165" dirty="0">
                <a:latin typeface="Calibri"/>
                <a:cs typeface="Calibri"/>
              </a:rPr>
              <a:t> </a:t>
            </a:r>
            <a:r>
              <a:rPr sz="2050" dirty="0">
                <a:latin typeface="Calibri"/>
                <a:cs typeface="Calibri"/>
              </a:rPr>
              <a:t>Aldus</a:t>
            </a:r>
            <a:r>
              <a:rPr sz="2050" spc="80" dirty="0">
                <a:latin typeface="Calibri"/>
                <a:cs typeface="Calibri"/>
              </a:rPr>
              <a:t> </a:t>
            </a:r>
            <a:r>
              <a:rPr sz="2050" dirty="0">
                <a:latin typeface="Calibri"/>
                <a:cs typeface="Calibri"/>
              </a:rPr>
              <a:t>Corporation</a:t>
            </a:r>
            <a:r>
              <a:rPr sz="2050" spc="70" dirty="0">
                <a:latin typeface="Calibri"/>
                <a:cs typeface="Calibri"/>
              </a:rPr>
              <a:t> </a:t>
            </a:r>
            <a:r>
              <a:rPr sz="2050" dirty="0">
                <a:latin typeface="Calibri"/>
                <a:cs typeface="Calibri"/>
              </a:rPr>
              <a:t>in</a:t>
            </a:r>
            <a:r>
              <a:rPr sz="2050" spc="25" dirty="0">
                <a:latin typeface="Calibri"/>
                <a:cs typeface="Calibri"/>
              </a:rPr>
              <a:t> </a:t>
            </a:r>
            <a:r>
              <a:rPr sz="2050" spc="-25" dirty="0">
                <a:latin typeface="Calibri"/>
                <a:cs typeface="Calibri"/>
              </a:rPr>
              <a:t>the</a:t>
            </a:r>
            <a:endParaRPr sz="2050" dirty="0">
              <a:latin typeface="Calibri"/>
              <a:cs typeface="Calibri"/>
            </a:endParaRPr>
          </a:p>
          <a:p>
            <a:pPr marL="337185">
              <a:lnSpc>
                <a:spcPts val="2460"/>
              </a:lnSpc>
            </a:pPr>
            <a:r>
              <a:rPr sz="2100" spc="-105" dirty="0">
                <a:latin typeface="Calibri"/>
                <a:cs typeface="Calibri"/>
              </a:rPr>
              <a:t>1980's</a:t>
            </a:r>
            <a:r>
              <a:rPr sz="2100" spc="-15" dirty="0">
                <a:latin typeface="Calibri"/>
                <a:cs typeface="Calibri"/>
              </a:rPr>
              <a:t> </a:t>
            </a:r>
            <a:r>
              <a:rPr sz="2100" spc="-90" dirty="0">
                <a:latin typeface="Calibri"/>
                <a:cs typeface="Calibri"/>
              </a:rPr>
              <a:t>and</a:t>
            </a:r>
            <a:r>
              <a:rPr sz="2100" spc="-30" dirty="0">
                <a:latin typeface="Calibri"/>
                <a:cs typeface="Calibri"/>
              </a:rPr>
              <a:t> was</a:t>
            </a:r>
            <a:r>
              <a:rPr sz="2100" spc="-85" dirty="0">
                <a:latin typeface="Calibri"/>
                <a:cs typeface="Calibri"/>
              </a:rPr>
              <a:t> </a:t>
            </a:r>
            <a:r>
              <a:rPr sz="2100" spc="-35" dirty="0">
                <a:latin typeface="Calibri"/>
                <a:cs typeface="Calibri"/>
              </a:rPr>
              <a:t>later</a:t>
            </a:r>
            <a:r>
              <a:rPr sz="2100" spc="-45" dirty="0">
                <a:latin typeface="Calibri"/>
                <a:cs typeface="Calibri"/>
              </a:rPr>
              <a:t> </a:t>
            </a:r>
            <a:r>
              <a:rPr sz="2100" spc="-65" dirty="0">
                <a:latin typeface="Calibri"/>
                <a:cs typeface="Calibri"/>
              </a:rPr>
              <a:t>supported</a:t>
            </a:r>
            <a:r>
              <a:rPr sz="2100" spc="30" dirty="0">
                <a:latin typeface="Calibri"/>
                <a:cs typeface="Calibri"/>
              </a:rPr>
              <a:t> </a:t>
            </a:r>
            <a:r>
              <a:rPr sz="2100" spc="-20" dirty="0">
                <a:latin typeface="Calibri"/>
                <a:cs typeface="Calibri"/>
              </a:rPr>
              <a:t>by</a:t>
            </a:r>
            <a:r>
              <a:rPr sz="2100" spc="-65" dirty="0">
                <a:latin typeface="Calibri"/>
                <a:cs typeface="Calibri"/>
              </a:rPr>
              <a:t> </a:t>
            </a:r>
            <a:r>
              <a:rPr sz="2100" spc="-10" dirty="0">
                <a:latin typeface="Calibri"/>
                <a:cs typeface="Calibri"/>
              </a:rPr>
              <a:t>Microsoft.</a:t>
            </a:r>
            <a:endParaRPr sz="2100" dirty="0">
              <a:latin typeface="Calibri"/>
              <a:cs typeface="Calibri"/>
            </a:endParaRPr>
          </a:p>
        </p:txBody>
      </p:sp>
      <p:pic>
        <p:nvPicPr>
          <p:cNvPr id="7" name="object 2">
            <a:extLst>
              <a:ext uri="{FF2B5EF4-FFF2-40B4-BE49-F238E27FC236}">
                <a16:creationId xmlns:a16="http://schemas.microsoft.com/office/drawing/2014/main" id="{D39DC576-3F2F-44CC-87F6-56A881F407AF}"/>
              </a:ext>
            </a:extLst>
          </p:cNvPr>
          <p:cNvPicPr/>
          <p:nvPr/>
        </p:nvPicPr>
        <p:blipFill>
          <a:blip r:embed="rId2" cstate="print"/>
          <a:stretch>
            <a:fillRect/>
          </a:stretch>
        </p:blipFill>
        <p:spPr>
          <a:xfrm>
            <a:off x="1475593" y="0"/>
            <a:ext cx="1010840" cy="6858000"/>
          </a:xfrm>
          <a:prstGeom prst="rect">
            <a:avLst/>
          </a:prstGeom>
        </p:spPr>
      </p:pic>
      <p:sp>
        <p:nvSpPr>
          <p:cNvPr id="3" name="Footer Placeholder 2">
            <a:extLst>
              <a:ext uri="{FF2B5EF4-FFF2-40B4-BE49-F238E27FC236}">
                <a16:creationId xmlns:a16="http://schemas.microsoft.com/office/drawing/2014/main" id="{A73C329C-00E2-4370-9371-504E04983ED5}"/>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7031805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1010840" cy="6858000"/>
          </a:xfrm>
          <a:prstGeom prst="rect">
            <a:avLst/>
          </a:prstGeom>
        </p:spPr>
      </p:pic>
      <p:sp>
        <p:nvSpPr>
          <p:cNvPr id="3" name="object 3"/>
          <p:cNvSpPr txBox="1">
            <a:spLocks noGrp="1"/>
          </p:cNvSpPr>
          <p:nvPr>
            <p:ph type="title"/>
          </p:nvPr>
        </p:nvSpPr>
        <p:spPr>
          <a:xfrm>
            <a:off x="2848805" y="226119"/>
            <a:ext cx="4149090" cy="755015"/>
          </a:xfrm>
          <a:prstGeom prst="rect">
            <a:avLst/>
          </a:prstGeom>
        </p:spPr>
        <p:txBody>
          <a:bodyPr vert="horz" wrap="square" lIns="0" tIns="17145" rIns="0" bIns="0" rtlCol="0" anchor="ctr">
            <a:spAutoFit/>
          </a:bodyPr>
          <a:lstStyle/>
          <a:p>
            <a:pPr marL="12700">
              <a:lnSpc>
                <a:spcPct val="100000"/>
              </a:lnSpc>
              <a:spcBef>
                <a:spcPts val="135"/>
              </a:spcBef>
              <a:tabLst>
                <a:tab pos="1574165" algn="l"/>
              </a:tabLst>
            </a:pPr>
            <a:r>
              <a:rPr sz="4750" spc="-295" dirty="0">
                <a:solidFill>
                  <a:srgbClr val="5B2316"/>
                </a:solidFill>
                <a:latin typeface="Calibri"/>
                <a:cs typeface="Calibri"/>
              </a:rPr>
              <a:t>.2.9</a:t>
            </a:r>
            <a:r>
              <a:rPr sz="4750" dirty="0">
                <a:solidFill>
                  <a:srgbClr val="5B2316"/>
                </a:solidFill>
                <a:latin typeface="Calibri"/>
                <a:cs typeface="Calibri"/>
              </a:rPr>
              <a:t>	</a:t>
            </a:r>
            <a:r>
              <a:rPr sz="4750" spc="-260" dirty="0">
                <a:solidFill>
                  <a:srgbClr val="56210F"/>
                </a:solidFill>
                <a:latin typeface="Calibri"/>
                <a:cs typeface="Calibri"/>
              </a:rPr>
              <a:t>PS</a:t>
            </a:r>
            <a:r>
              <a:rPr sz="4750" spc="140" dirty="0">
                <a:solidFill>
                  <a:srgbClr val="56210F"/>
                </a:solidFill>
                <a:latin typeface="Calibri"/>
                <a:cs typeface="Calibri"/>
              </a:rPr>
              <a:t> </a:t>
            </a:r>
            <a:r>
              <a:rPr sz="4750" spc="-395" dirty="0">
                <a:solidFill>
                  <a:srgbClr val="522113"/>
                </a:solidFill>
                <a:latin typeface="Calibri"/>
                <a:cs typeface="Calibri"/>
              </a:rPr>
              <a:t>and</a:t>
            </a:r>
            <a:r>
              <a:rPr sz="4750" spc="135" dirty="0">
                <a:solidFill>
                  <a:srgbClr val="522113"/>
                </a:solidFill>
                <a:latin typeface="Calibri"/>
                <a:cs typeface="Calibri"/>
              </a:rPr>
              <a:t> </a:t>
            </a:r>
            <a:r>
              <a:rPr sz="4750" spc="-25" dirty="0">
                <a:solidFill>
                  <a:srgbClr val="541F0E"/>
                </a:solidFill>
                <a:latin typeface="Calibri"/>
                <a:cs typeface="Calibri"/>
              </a:rPr>
              <a:t>PDF</a:t>
            </a:r>
            <a:endParaRPr sz="4750">
              <a:latin typeface="Calibri"/>
              <a:cs typeface="Calibri"/>
            </a:endParaRPr>
          </a:p>
        </p:txBody>
      </p:sp>
      <p:sp>
        <p:nvSpPr>
          <p:cNvPr id="4" name="object 4"/>
          <p:cNvSpPr txBox="1">
            <a:spLocks noGrp="1"/>
          </p:cNvSpPr>
          <p:nvPr>
            <p:ph type="body" idx="1"/>
          </p:nvPr>
        </p:nvSpPr>
        <p:spPr>
          <a:xfrm>
            <a:off x="2362200" y="1825625"/>
            <a:ext cx="10515600" cy="2821798"/>
          </a:xfrm>
          <a:prstGeom prst="rect">
            <a:avLst/>
          </a:prstGeom>
        </p:spPr>
        <p:txBody>
          <a:bodyPr vert="horz" wrap="square" lIns="0" tIns="27305" rIns="0" bIns="0" rtlCol="0">
            <a:spAutoFit/>
          </a:bodyPr>
          <a:lstStyle/>
          <a:p>
            <a:pPr marL="290195" marR="5080" indent="-278130">
              <a:lnSpc>
                <a:spcPts val="2420"/>
              </a:lnSpc>
              <a:spcBef>
                <a:spcPts val="215"/>
              </a:spcBef>
              <a:tabLst>
                <a:tab pos="290195" algn="l"/>
                <a:tab pos="295910" algn="l"/>
                <a:tab pos="1507490" algn="l"/>
              </a:tabLst>
            </a:pPr>
            <a:r>
              <a:rPr dirty="0">
                <a:solidFill>
                  <a:srgbClr val="318EAE"/>
                </a:solidFill>
              </a:rPr>
              <a:t>	</a:t>
            </a:r>
            <a:r>
              <a:rPr spc="-10" dirty="0"/>
              <a:t>Therefore,</a:t>
            </a:r>
            <a:r>
              <a:rPr dirty="0"/>
              <a:t>	</a:t>
            </a:r>
            <a:r>
              <a:rPr spc="-25" dirty="0"/>
              <a:t>another</a:t>
            </a:r>
            <a:r>
              <a:rPr spc="45" dirty="0"/>
              <a:t> </a:t>
            </a:r>
            <a:r>
              <a:rPr dirty="0"/>
              <a:t>text</a:t>
            </a:r>
            <a:r>
              <a:rPr spc="-20" dirty="0"/>
              <a:t> </a:t>
            </a:r>
            <a:r>
              <a:rPr spc="60" dirty="0"/>
              <a:t>+</a:t>
            </a:r>
            <a:r>
              <a:rPr spc="-40" dirty="0"/>
              <a:t> </a:t>
            </a:r>
            <a:r>
              <a:rPr spc="-55" dirty="0"/>
              <a:t>figures</a:t>
            </a:r>
            <a:r>
              <a:rPr spc="35" dirty="0"/>
              <a:t> </a:t>
            </a:r>
            <a:r>
              <a:rPr spc="-100" dirty="0"/>
              <a:t>language</a:t>
            </a:r>
            <a:r>
              <a:rPr spc="10" dirty="0"/>
              <a:t> </a:t>
            </a:r>
            <a:r>
              <a:rPr spc="-45" dirty="0"/>
              <a:t>has</a:t>
            </a:r>
            <a:r>
              <a:rPr spc="10" dirty="0"/>
              <a:t> </a:t>
            </a:r>
            <a:r>
              <a:rPr spc="-45" dirty="0"/>
              <a:t>largely</a:t>
            </a:r>
            <a:r>
              <a:rPr spc="30" dirty="0"/>
              <a:t> </a:t>
            </a:r>
            <a:r>
              <a:rPr spc="-30" dirty="0"/>
              <a:t>superseded </a:t>
            </a:r>
            <a:r>
              <a:rPr spc="-10" dirty="0"/>
              <a:t>PostScript</a:t>
            </a:r>
            <a:r>
              <a:rPr spc="-65" dirty="0"/>
              <a:t> </a:t>
            </a:r>
            <a:r>
              <a:rPr dirty="0"/>
              <a:t>is</a:t>
            </a:r>
            <a:r>
              <a:rPr spc="-50" dirty="0"/>
              <a:t> </a:t>
            </a:r>
            <a:r>
              <a:rPr i="1" spc="-114" dirty="0">
                <a:latin typeface="Calibri"/>
                <a:cs typeface="Calibri"/>
              </a:rPr>
              <a:t>Portable</a:t>
            </a:r>
            <a:r>
              <a:rPr i="1" spc="95" dirty="0">
                <a:latin typeface="Calibri"/>
                <a:cs typeface="Calibri"/>
              </a:rPr>
              <a:t> </a:t>
            </a:r>
            <a:r>
              <a:rPr i="1" spc="-105" dirty="0">
                <a:latin typeface="Calibri"/>
                <a:cs typeface="Calibri"/>
              </a:rPr>
              <a:t>Document</a:t>
            </a:r>
            <a:r>
              <a:rPr i="1" spc="5" dirty="0">
                <a:latin typeface="Calibri"/>
                <a:cs typeface="Calibri"/>
              </a:rPr>
              <a:t> </a:t>
            </a:r>
            <a:r>
              <a:rPr spc="-90" dirty="0"/>
              <a:t>Format</a:t>
            </a:r>
            <a:r>
              <a:rPr spc="-5" dirty="0"/>
              <a:t> </a:t>
            </a:r>
            <a:r>
              <a:rPr i="1" spc="-50" dirty="0">
                <a:latin typeface="Calibri"/>
                <a:cs typeface="Calibri"/>
              </a:rPr>
              <a:t>(PDF)</a:t>
            </a:r>
            <a:r>
              <a:rPr i="1" spc="114" dirty="0">
                <a:latin typeface="Calibri"/>
                <a:cs typeface="Calibri"/>
              </a:rPr>
              <a:t> </a:t>
            </a:r>
            <a:r>
              <a:rPr spc="-275" dirty="0"/>
              <a:t>/i/e</a:t>
            </a:r>
            <a:r>
              <a:rPr spc="65" dirty="0"/>
              <a:t> </a:t>
            </a:r>
            <a:r>
              <a:rPr i="1" spc="-10" dirty="0">
                <a:latin typeface="Calibri"/>
                <a:cs typeface="Calibri"/>
              </a:rPr>
              <a:t>(ormat.</a:t>
            </a:r>
          </a:p>
          <a:p>
            <a:pPr>
              <a:lnSpc>
                <a:spcPct val="100000"/>
              </a:lnSpc>
              <a:spcBef>
                <a:spcPts val="960"/>
              </a:spcBef>
              <a:buFont typeface="Calibri"/>
              <a:buChar char="•"/>
            </a:pPr>
            <a:endParaRPr i="1" spc="-10" dirty="0">
              <a:latin typeface="Calibri"/>
              <a:cs typeface="Calibri"/>
            </a:endParaRPr>
          </a:p>
          <a:p>
            <a:pPr marL="291465" marR="895350" indent="-278130">
              <a:lnSpc>
                <a:spcPct val="106100"/>
              </a:lnSpc>
              <a:buClr>
                <a:srgbClr val="3393A7"/>
              </a:buClr>
              <a:tabLst>
                <a:tab pos="294005" algn="l"/>
                <a:tab pos="802005" algn="l"/>
              </a:tabLst>
            </a:pPr>
            <a:r>
              <a:rPr sz="1900" spc="-25" dirty="0"/>
              <a:t>PDF</a:t>
            </a:r>
            <a:r>
              <a:rPr sz="1900" dirty="0"/>
              <a:t>	gles</a:t>
            </a:r>
            <a:r>
              <a:rPr sz="1900" spc="145" dirty="0"/>
              <a:t> </a:t>
            </a:r>
            <a:r>
              <a:rPr sz="1900" dirty="0"/>
              <a:t>that</a:t>
            </a:r>
            <a:r>
              <a:rPr sz="1900" spc="50" dirty="0"/>
              <a:t> </a:t>
            </a:r>
            <a:r>
              <a:rPr sz="1900" spc="55" dirty="0"/>
              <a:t>do</a:t>
            </a:r>
            <a:r>
              <a:rPr sz="1900" spc="85" dirty="0"/>
              <a:t> </a:t>
            </a:r>
            <a:r>
              <a:rPr sz="1900" spc="65" dirty="0"/>
              <a:t>not</a:t>
            </a:r>
            <a:r>
              <a:rPr sz="1900" spc="45" dirty="0"/>
              <a:t> </a:t>
            </a:r>
            <a:r>
              <a:rPr sz="1900" dirty="0"/>
              <a:t>include</a:t>
            </a:r>
            <a:r>
              <a:rPr sz="1900" spc="150" dirty="0"/>
              <a:t> </a:t>
            </a:r>
            <a:r>
              <a:rPr sz="1900" dirty="0"/>
              <a:t>images</a:t>
            </a:r>
            <a:r>
              <a:rPr sz="1900" spc="155" dirty="0"/>
              <a:t> </a:t>
            </a:r>
            <a:r>
              <a:rPr sz="1900" spc="-10" dirty="0"/>
              <a:t>have</a:t>
            </a:r>
            <a:r>
              <a:rPr sz="1900" spc="130" dirty="0"/>
              <a:t> </a:t>
            </a:r>
            <a:r>
              <a:rPr sz="1900" dirty="0"/>
              <a:t>about</a:t>
            </a:r>
            <a:r>
              <a:rPr sz="1900" spc="95" dirty="0"/>
              <a:t> </a:t>
            </a:r>
            <a:r>
              <a:rPr sz="1900" dirty="0"/>
              <a:t>the</a:t>
            </a:r>
            <a:r>
              <a:rPr sz="1900" spc="110" dirty="0"/>
              <a:t> </a:t>
            </a:r>
            <a:r>
              <a:rPr sz="1900" spc="-20" dirty="0"/>
              <a:t>same 	</a:t>
            </a:r>
            <a:r>
              <a:rPr sz="1900" dirty="0"/>
              <a:t>compression</a:t>
            </a:r>
            <a:r>
              <a:rPr sz="1900" spc="450" dirty="0"/>
              <a:t> </a:t>
            </a:r>
            <a:r>
              <a:rPr sz="1900" dirty="0"/>
              <a:t>ratio,</a:t>
            </a:r>
            <a:r>
              <a:rPr sz="1900" spc="30" dirty="0"/>
              <a:t> </a:t>
            </a:r>
            <a:r>
              <a:rPr sz="1900" spc="-10" dirty="0"/>
              <a:t>while</a:t>
            </a:r>
            <a:endParaRPr sz="1900"/>
          </a:p>
          <a:p>
            <a:pPr>
              <a:lnSpc>
                <a:spcPct val="100000"/>
              </a:lnSpc>
              <a:spcBef>
                <a:spcPts val="1235"/>
              </a:spcBef>
              <a:buFont typeface="Calibri"/>
              <a:buChar char="•"/>
            </a:pPr>
            <a:endParaRPr sz="1900"/>
          </a:p>
          <a:p>
            <a:pPr marL="293370" marR="93980" indent="-280035">
              <a:lnSpc>
                <a:spcPct val="103400"/>
              </a:lnSpc>
              <a:tabLst>
                <a:tab pos="293370" algn="l"/>
                <a:tab pos="294640" algn="l"/>
                <a:tab pos="3590290" algn="l"/>
              </a:tabLst>
            </a:pPr>
            <a:r>
              <a:rPr sz="1950" dirty="0">
                <a:solidFill>
                  <a:srgbClr val="3495B5"/>
                </a:solidFill>
              </a:rPr>
              <a:t>	</a:t>
            </a:r>
            <a:r>
              <a:rPr sz="1950" spc="65" dirty="0"/>
              <a:t>For</a:t>
            </a:r>
            <a:r>
              <a:rPr sz="1950" spc="-10" dirty="0"/>
              <a:t> </a:t>
            </a:r>
            <a:r>
              <a:rPr sz="1950" dirty="0"/>
              <a:t>files</a:t>
            </a:r>
            <a:r>
              <a:rPr sz="1950" spc="75" dirty="0"/>
              <a:t> </a:t>
            </a:r>
            <a:r>
              <a:rPr sz="1950" spc="-10" dirty="0"/>
              <a:t>containing</a:t>
            </a:r>
            <a:r>
              <a:rPr sz="1950" spc="55" dirty="0"/>
              <a:t> </a:t>
            </a:r>
            <a:r>
              <a:rPr sz="1950" spc="-60" dirty="0"/>
              <a:t>images,</a:t>
            </a:r>
            <a:r>
              <a:rPr sz="1950" spc="-50" dirty="0"/>
              <a:t> </a:t>
            </a:r>
            <a:r>
              <a:rPr sz="1950" spc="-25" dirty="0"/>
              <a:t>PDF</a:t>
            </a:r>
            <a:r>
              <a:rPr sz="1950" dirty="0"/>
              <a:t>	</a:t>
            </a:r>
            <a:r>
              <a:rPr sz="1950" spc="-25" dirty="0"/>
              <a:t>may</a:t>
            </a:r>
            <a:r>
              <a:rPr sz="1950" dirty="0"/>
              <a:t> </a:t>
            </a:r>
            <a:r>
              <a:rPr sz="1950" spc="-20" dirty="0"/>
              <a:t>achieve</a:t>
            </a:r>
            <a:r>
              <a:rPr sz="1950" spc="-5" dirty="0"/>
              <a:t> </a:t>
            </a:r>
            <a:r>
              <a:rPr sz="1950" dirty="0"/>
              <a:t>higher</a:t>
            </a:r>
            <a:r>
              <a:rPr sz="1950" spc="35" dirty="0"/>
              <a:t> </a:t>
            </a:r>
            <a:r>
              <a:rPr sz="1950" spc="-10" dirty="0"/>
              <a:t>compression </a:t>
            </a:r>
            <a:r>
              <a:rPr sz="1950" dirty="0"/>
              <a:t>ratios</a:t>
            </a:r>
            <a:r>
              <a:rPr sz="1950" spc="60" dirty="0"/>
              <a:t> </a:t>
            </a:r>
            <a:r>
              <a:rPr sz="1950" dirty="0"/>
              <a:t>by</a:t>
            </a:r>
            <a:r>
              <a:rPr sz="1950" spc="90" dirty="0"/>
              <a:t> </a:t>
            </a:r>
            <a:r>
              <a:rPr sz="1950" dirty="0"/>
              <a:t>using</a:t>
            </a:r>
            <a:r>
              <a:rPr sz="1950" spc="40" dirty="0"/>
              <a:t> </a:t>
            </a:r>
            <a:r>
              <a:rPr sz="1950" spc="-10" dirty="0"/>
              <a:t>separate</a:t>
            </a:r>
            <a:r>
              <a:rPr sz="1950" spc="140" dirty="0"/>
              <a:t> </a:t>
            </a:r>
            <a:r>
              <a:rPr sz="1950" spc="85" dirty="0"/>
              <a:t>jPEG</a:t>
            </a:r>
            <a:r>
              <a:rPr sz="1950" spc="90" dirty="0"/>
              <a:t> </a:t>
            </a:r>
            <a:r>
              <a:rPr sz="1950" dirty="0"/>
              <a:t>compression</a:t>
            </a:r>
            <a:r>
              <a:rPr sz="1950" spc="140" dirty="0"/>
              <a:t> </a:t>
            </a:r>
            <a:r>
              <a:rPr sz="1950" dirty="0"/>
              <a:t>for</a:t>
            </a:r>
            <a:r>
              <a:rPr sz="1950" spc="75" dirty="0"/>
              <a:t> </a:t>
            </a:r>
            <a:r>
              <a:rPr sz="1950" dirty="0"/>
              <a:t>the</a:t>
            </a:r>
            <a:r>
              <a:rPr sz="1950" spc="60" dirty="0"/>
              <a:t> </a:t>
            </a:r>
            <a:r>
              <a:rPr sz="1950" spc="-30" dirty="0"/>
              <a:t>image</a:t>
            </a:r>
            <a:r>
              <a:rPr sz="1950" spc="114" dirty="0"/>
              <a:t> </a:t>
            </a:r>
            <a:r>
              <a:rPr sz="1950" spc="-10" dirty="0"/>
              <a:t>content</a:t>
            </a:r>
            <a:endParaRPr sz="1950"/>
          </a:p>
        </p:txBody>
      </p:sp>
      <p:sp>
        <p:nvSpPr>
          <p:cNvPr id="6" name="Footer Placeholder 5">
            <a:extLst>
              <a:ext uri="{FF2B5EF4-FFF2-40B4-BE49-F238E27FC236}">
                <a16:creationId xmlns:a16="http://schemas.microsoft.com/office/drawing/2014/main" id="{626D00BC-D5DE-4C3C-8CA0-F587BFA616D8}"/>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5454236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1010840" cy="6858000"/>
          </a:xfrm>
          <a:prstGeom prst="rect">
            <a:avLst/>
          </a:prstGeom>
        </p:spPr>
      </p:pic>
      <p:sp>
        <p:nvSpPr>
          <p:cNvPr id="3" name="object 3"/>
          <p:cNvSpPr txBox="1">
            <a:spLocks noGrp="1"/>
          </p:cNvSpPr>
          <p:nvPr>
            <p:ph type="title"/>
          </p:nvPr>
        </p:nvSpPr>
        <p:spPr>
          <a:xfrm>
            <a:off x="2848805" y="226119"/>
            <a:ext cx="4149090" cy="755015"/>
          </a:xfrm>
          <a:prstGeom prst="rect">
            <a:avLst/>
          </a:prstGeom>
        </p:spPr>
        <p:txBody>
          <a:bodyPr vert="horz" wrap="square" lIns="0" tIns="17145" rIns="0" bIns="0" rtlCol="0" anchor="ctr">
            <a:spAutoFit/>
          </a:bodyPr>
          <a:lstStyle/>
          <a:p>
            <a:pPr marL="12700">
              <a:lnSpc>
                <a:spcPct val="100000"/>
              </a:lnSpc>
              <a:spcBef>
                <a:spcPts val="135"/>
              </a:spcBef>
              <a:tabLst>
                <a:tab pos="1574165" algn="l"/>
              </a:tabLst>
            </a:pPr>
            <a:r>
              <a:rPr sz="4750" spc="-295" dirty="0">
                <a:solidFill>
                  <a:srgbClr val="5B2316"/>
                </a:solidFill>
                <a:latin typeface="Calibri"/>
                <a:cs typeface="Calibri"/>
              </a:rPr>
              <a:t>.2.9</a:t>
            </a:r>
            <a:r>
              <a:rPr sz="4750" dirty="0">
                <a:solidFill>
                  <a:srgbClr val="5B2316"/>
                </a:solidFill>
                <a:latin typeface="Calibri"/>
                <a:cs typeface="Calibri"/>
              </a:rPr>
              <a:t>	</a:t>
            </a:r>
            <a:r>
              <a:rPr sz="4750" spc="-260" dirty="0">
                <a:solidFill>
                  <a:srgbClr val="56210F"/>
                </a:solidFill>
                <a:latin typeface="Calibri"/>
                <a:cs typeface="Calibri"/>
              </a:rPr>
              <a:t>PS</a:t>
            </a:r>
            <a:r>
              <a:rPr sz="4750" spc="140" dirty="0">
                <a:solidFill>
                  <a:srgbClr val="56210F"/>
                </a:solidFill>
                <a:latin typeface="Calibri"/>
                <a:cs typeface="Calibri"/>
              </a:rPr>
              <a:t> </a:t>
            </a:r>
            <a:r>
              <a:rPr sz="4750" spc="-395" dirty="0">
                <a:solidFill>
                  <a:srgbClr val="522113"/>
                </a:solidFill>
                <a:latin typeface="Calibri"/>
                <a:cs typeface="Calibri"/>
              </a:rPr>
              <a:t>and</a:t>
            </a:r>
            <a:r>
              <a:rPr sz="4750" spc="135" dirty="0">
                <a:solidFill>
                  <a:srgbClr val="522113"/>
                </a:solidFill>
                <a:latin typeface="Calibri"/>
                <a:cs typeface="Calibri"/>
              </a:rPr>
              <a:t> </a:t>
            </a:r>
            <a:r>
              <a:rPr sz="4750" spc="-25" dirty="0">
                <a:solidFill>
                  <a:srgbClr val="541F0E"/>
                </a:solidFill>
                <a:latin typeface="Calibri"/>
                <a:cs typeface="Calibri"/>
              </a:rPr>
              <a:t>PDF</a:t>
            </a:r>
            <a:endParaRPr sz="4750">
              <a:latin typeface="Calibri"/>
              <a:cs typeface="Calibri"/>
            </a:endParaRPr>
          </a:p>
        </p:txBody>
      </p:sp>
      <p:sp>
        <p:nvSpPr>
          <p:cNvPr id="4" name="object 4"/>
          <p:cNvSpPr txBox="1">
            <a:spLocks noGrp="1"/>
          </p:cNvSpPr>
          <p:nvPr>
            <p:ph type="body" idx="1"/>
          </p:nvPr>
        </p:nvSpPr>
        <p:spPr>
          <a:xfrm>
            <a:off x="2362200" y="1825625"/>
            <a:ext cx="10515600" cy="2821798"/>
          </a:xfrm>
          <a:prstGeom prst="rect">
            <a:avLst/>
          </a:prstGeom>
        </p:spPr>
        <p:txBody>
          <a:bodyPr vert="horz" wrap="square" lIns="0" tIns="27305" rIns="0" bIns="0" rtlCol="0">
            <a:spAutoFit/>
          </a:bodyPr>
          <a:lstStyle/>
          <a:p>
            <a:pPr marL="290195" marR="5080" indent="-278130">
              <a:lnSpc>
                <a:spcPts val="2420"/>
              </a:lnSpc>
              <a:spcBef>
                <a:spcPts val="215"/>
              </a:spcBef>
              <a:tabLst>
                <a:tab pos="290195" algn="l"/>
                <a:tab pos="295910" algn="l"/>
                <a:tab pos="1507490" algn="l"/>
              </a:tabLst>
            </a:pPr>
            <a:r>
              <a:rPr dirty="0">
                <a:solidFill>
                  <a:srgbClr val="318EAE"/>
                </a:solidFill>
              </a:rPr>
              <a:t>	</a:t>
            </a:r>
            <a:r>
              <a:rPr spc="-10" dirty="0"/>
              <a:t>Therefore,</a:t>
            </a:r>
            <a:r>
              <a:rPr dirty="0"/>
              <a:t>	</a:t>
            </a:r>
            <a:r>
              <a:rPr spc="-25" dirty="0"/>
              <a:t>another</a:t>
            </a:r>
            <a:r>
              <a:rPr spc="45" dirty="0"/>
              <a:t> </a:t>
            </a:r>
            <a:r>
              <a:rPr dirty="0"/>
              <a:t>text</a:t>
            </a:r>
            <a:r>
              <a:rPr spc="-20" dirty="0"/>
              <a:t> </a:t>
            </a:r>
            <a:r>
              <a:rPr spc="60" dirty="0"/>
              <a:t>+</a:t>
            </a:r>
            <a:r>
              <a:rPr spc="-40" dirty="0"/>
              <a:t> </a:t>
            </a:r>
            <a:r>
              <a:rPr spc="-55" dirty="0"/>
              <a:t>figures</a:t>
            </a:r>
            <a:r>
              <a:rPr spc="35" dirty="0"/>
              <a:t> </a:t>
            </a:r>
            <a:r>
              <a:rPr spc="-100" dirty="0"/>
              <a:t>language</a:t>
            </a:r>
            <a:r>
              <a:rPr spc="10" dirty="0"/>
              <a:t> </a:t>
            </a:r>
            <a:r>
              <a:rPr spc="-45" dirty="0"/>
              <a:t>has</a:t>
            </a:r>
            <a:r>
              <a:rPr spc="10" dirty="0"/>
              <a:t> </a:t>
            </a:r>
            <a:r>
              <a:rPr spc="-45" dirty="0"/>
              <a:t>largely</a:t>
            </a:r>
            <a:r>
              <a:rPr spc="30" dirty="0"/>
              <a:t> </a:t>
            </a:r>
            <a:r>
              <a:rPr spc="-30" dirty="0"/>
              <a:t>superseded </a:t>
            </a:r>
            <a:r>
              <a:rPr spc="-10" dirty="0"/>
              <a:t>PostScript</a:t>
            </a:r>
            <a:r>
              <a:rPr spc="-65" dirty="0"/>
              <a:t> </a:t>
            </a:r>
            <a:r>
              <a:rPr dirty="0"/>
              <a:t>is</a:t>
            </a:r>
            <a:r>
              <a:rPr spc="-50" dirty="0"/>
              <a:t> </a:t>
            </a:r>
            <a:r>
              <a:rPr i="1" spc="-114" dirty="0">
                <a:latin typeface="Calibri"/>
                <a:cs typeface="Calibri"/>
              </a:rPr>
              <a:t>Portable</a:t>
            </a:r>
            <a:r>
              <a:rPr i="1" spc="95" dirty="0">
                <a:latin typeface="Calibri"/>
                <a:cs typeface="Calibri"/>
              </a:rPr>
              <a:t> </a:t>
            </a:r>
            <a:r>
              <a:rPr i="1" spc="-105" dirty="0">
                <a:latin typeface="Calibri"/>
                <a:cs typeface="Calibri"/>
              </a:rPr>
              <a:t>Document</a:t>
            </a:r>
            <a:r>
              <a:rPr i="1" spc="5" dirty="0">
                <a:latin typeface="Calibri"/>
                <a:cs typeface="Calibri"/>
              </a:rPr>
              <a:t> </a:t>
            </a:r>
            <a:r>
              <a:rPr spc="-90" dirty="0"/>
              <a:t>Format</a:t>
            </a:r>
            <a:r>
              <a:rPr spc="-5" dirty="0"/>
              <a:t> </a:t>
            </a:r>
            <a:r>
              <a:rPr i="1" spc="-50" dirty="0">
                <a:latin typeface="Calibri"/>
                <a:cs typeface="Calibri"/>
              </a:rPr>
              <a:t>(PDF)</a:t>
            </a:r>
            <a:r>
              <a:rPr i="1" spc="114" dirty="0">
                <a:latin typeface="Calibri"/>
                <a:cs typeface="Calibri"/>
              </a:rPr>
              <a:t> </a:t>
            </a:r>
            <a:r>
              <a:rPr spc="-275" dirty="0"/>
              <a:t>/i/e</a:t>
            </a:r>
            <a:r>
              <a:rPr spc="65" dirty="0"/>
              <a:t> </a:t>
            </a:r>
            <a:r>
              <a:rPr i="1" spc="-10" dirty="0">
                <a:latin typeface="Calibri"/>
                <a:cs typeface="Calibri"/>
              </a:rPr>
              <a:t>(ormat.</a:t>
            </a:r>
          </a:p>
          <a:p>
            <a:pPr>
              <a:lnSpc>
                <a:spcPct val="100000"/>
              </a:lnSpc>
              <a:spcBef>
                <a:spcPts val="960"/>
              </a:spcBef>
              <a:buFont typeface="Calibri"/>
              <a:buChar char="•"/>
            </a:pPr>
            <a:endParaRPr i="1" spc="-10" dirty="0">
              <a:latin typeface="Calibri"/>
              <a:cs typeface="Calibri"/>
            </a:endParaRPr>
          </a:p>
          <a:p>
            <a:pPr marL="291465" marR="895350" indent="-278130">
              <a:lnSpc>
                <a:spcPct val="106100"/>
              </a:lnSpc>
              <a:buClr>
                <a:srgbClr val="3393A7"/>
              </a:buClr>
              <a:tabLst>
                <a:tab pos="294005" algn="l"/>
                <a:tab pos="802005" algn="l"/>
              </a:tabLst>
            </a:pPr>
            <a:r>
              <a:rPr sz="1900" spc="-25" dirty="0"/>
              <a:t>PDF</a:t>
            </a:r>
            <a:r>
              <a:rPr sz="1900" dirty="0"/>
              <a:t>	gles</a:t>
            </a:r>
            <a:r>
              <a:rPr sz="1900" spc="145" dirty="0"/>
              <a:t> </a:t>
            </a:r>
            <a:r>
              <a:rPr sz="1900" dirty="0"/>
              <a:t>that</a:t>
            </a:r>
            <a:r>
              <a:rPr sz="1900" spc="50" dirty="0"/>
              <a:t> </a:t>
            </a:r>
            <a:r>
              <a:rPr sz="1900" spc="55" dirty="0"/>
              <a:t>do</a:t>
            </a:r>
            <a:r>
              <a:rPr sz="1900" spc="85" dirty="0"/>
              <a:t> </a:t>
            </a:r>
            <a:r>
              <a:rPr sz="1900" spc="65" dirty="0"/>
              <a:t>not</a:t>
            </a:r>
            <a:r>
              <a:rPr sz="1900" spc="45" dirty="0"/>
              <a:t> </a:t>
            </a:r>
            <a:r>
              <a:rPr sz="1900" dirty="0"/>
              <a:t>include</a:t>
            </a:r>
            <a:r>
              <a:rPr sz="1900" spc="150" dirty="0"/>
              <a:t> </a:t>
            </a:r>
            <a:r>
              <a:rPr sz="1900" dirty="0"/>
              <a:t>images</a:t>
            </a:r>
            <a:r>
              <a:rPr sz="1900" spc="155" dirty="0"/>
              <a:t> </a:t>
            </a:r>
            <a:r>
              <a:rPr sz="1900" spc="-10" dirty="0"/>
              <a:t>have</a:t>
            </a:r>
            <a:r>
              <a:rPr sz="1900" spc="130" dirty="0"/>
              <a:t> </a:t>
            </a:r>
            <a:r>
              <a:rPr sz="1900" dirty="0"/>
              <a:t>about</a:t>
            </a:r>
            <a:r>
              <a:rPr sz="1900" spc="95" dirty="0"/>
              <a:t> </a:t>
            </a:r>
            <a:r>
              <a:rPr sz="1900" dirty="0"/>
              <a:t>the</a:t>
            </a:r>
            <a:r>
              <a:rPr sz="1900" spc="110" dirty="0"/>
              <a:t> </a:t>
            </a:r>
            <a:r>
              <a:rPr sz="1900" spc="-20" dirty="0"/>
              <a:t>same 	</a:t>
            </a:r>
            <a:r>
              <a:rPr sz="1900" dirty="0"/>
              <a:t>compression</a:t>
            </a:r>
            <a:r>
              <a:rPr sz="1900" spc="450" dirty="0"/>
              <a:t> </a:t>
            </a:r>
            <a:r>
              <a:rPr sz="1900" dirty="0"/>
              <a:t>ratio,</a:t>
            </a:r>
            <a:r>
              <a:rPr sz="1900" spc="30" dirty="0"/>
              <a:t> </a:t>
            </a:r>
            <a:r>
              <a:rPr sz="1900" spc="-10" dirty="0"/>
              <a:t>while</a:t>
            </a:r>
            <a:endParaRPr sz="1900"/>
          </a:p>
          <a:p>
            <a:pPr>
              <a:lnSpc>
                <a:spcPct val="100000"/>
              </a:lnSpc>
              <a:spcBef>
                <a:spcPts val="1235"/>
              </a:spcBef>
              <a:buFont typeface="Calibri"/>
              <a:buChar char="•"/>
            </a:pPr>
            <a:endParaRPr sz="1900"/>
          </a:p>
          <a:p>
            <a:pPr marL="293370" marR="93980" indent="-280035">
              <a:lnSpc>
                <a:spcPct val="103400"/>
              </a:lnSpc>
              <a:tabLst>
                <a:tab pos="293370" algn="l"/>
                <a:tab pos="294640" algn="l"/>
                <a:tab pos="3590290" algn="l"/>
              </a:tabLst>
            </a:pPr>
            <a:r>
              <a:rPr sz="1950" dirty="0">
                <a:solidFill>
                  <a:srgbClr val="3495B5"/>
                </a:solidFill>
              </a:rPr>
              <a:t>	</a:t>
            </a:r>
            <a:r>
              <a:rPr sz="1950" spc="65" dirty="0"/>
              <a:t>For</a:t>
            </a:r>
            <a:r>
              <a:rPr sz="1950" spc="-10" dirty="0"/>
              <a:t> </a:t>
            </a:r>
            <a:r>
              <a:rPr sz="1950" dirty="0"/>
              <a:t>files</a:t>
            </a:r>
            <a:r>
              <a:rPr sz="1950" spc="75" dirty="0"/>
              <a:t> </a:t>
            </a:r>
            <a:r>
              <a:rPr sz="1950" spc="-10" dirty="0"/>
              <a:t>containing</a:t>
            </a:r>
            <a:r>
              <a:rPr sz="1950" spc="55" dirty="0"/>
              <a:t> </a:t>
            </a:r>
            <a:r>
              <a:rPr sz="1950" spc="-60" dirty="0"/>
              <a:t>images,</a:t>
            </a:r>
            <a:r>
              <a:rPr sz="1950" spc="-50" dirty="0"/>
              <a:t> </a:t>
            </a:r>
            <a:r>
              <a:rPr sz="1950" spc="-25" dirty="0"/>
              <a:t>PDF</a:t>
            </a:r>
            <a:r>
              <a:rPr sz="1950" dirty="0"/>
              <a:t>	</a:t>
            </a:r>
            <a:r>
              <a:rPr sz="1950" spc="-25" dirty="0"/>
              <a:t>may</a:t>
            </a:r>
            <a:r>
              <a:rPr sz="1950" dirty="0"/>
              <a:t> </a:t>
            </a:r>
            <a:r>
              <a:rPr sz="1950" spc="-20" dirty="0"/>
              <a:t>achieve</a:t>
            </a:r>
            <a:r>
              <a:rPr sz="1950" spc="-5" dirty="0"/>
              <a:t> </a:t>
            </a:r>
            <a:r>
              <a:rPr sz="1950" dirty="0"/>
              <a:t>higher</a:t>
            </a:r>
            <a:r>
              <a:rPr sz="1950" spc="35" dirty="0"/>
              <a:t> </a:t>
            </a:r>
            <a:r>
              <a:rPr sz="1950" spc="-10" dirty="0"/>
              <a:t>compression </a:t>
            </a:r>
            <a:r>
              <a:rPr sz="1950" dirty="0"/>
              <a:t>ratios</a:t>
            </a:r>
            <a:r>
              <a:rPr sz="1950" spc="60" dirty="0"/>
              <a:t> </a:t>
            </a:r>
            <a:r>
              <a:rPr sz="1950" dirty="0"/>
              <a:t>by</a:t>
            </a:r>
            <a:r>
              <a:rPr sz="1950" spc="90" dirty="0"/>
              <a:t> </a:t>
            </a:r>
            <a:r>
              <a:rPr sz="1950" dirty="0"/>
              <a:t>using</a:t>
            </a:r>
            <a:r>
              <a:rPr sz="1950" spc="40" dirty="0"/>
              <a:t> </a:t>
            </a:r>
            <a:r>
              <a:rPr sz="1950" spc="-10" dirty="0"/>
              <a:t>separate</a:t>
            </a:r>
            <a:r>
              <a:rPr sz="1950" spc="140" dirty="0"/>
              <a:t> </a:t>
            </a:r>
            <a:r>
              <a:rPr sz="1950" spc="85" dirty="0"/>
              <a:t>jPEG</a:t>
            </a:r>
            <a:r>
              <a:rPr sz="1950" spc="90" dirty="0"/>
              <a:t> </a:t>
            </a:r>
            <a:r>
              <a:rPr sz="1950" dirty="0"/>
              <a:t>compression</a:t>
            </a:r>
            <a:r>
              <a:rPr sz="1950" spc="140" dirty="0"/>
              <a:t> </a:t>
            </a:r>
            <a:r>
              <a:rPr sz="1950" dirty="0"/>
              <a:t>for</a:t>
            </a:r>
            <a:r>
              <a:rPr sz="1950" spc="75" dirty="0"/>
              <a:t> </a:t>
            </a:r>
            <a:r>
              <a:rPr sz="1950" dirty="0"/>
              <a:t>the</a:t>
            </a:r>
            <a:r>
              <a:rPr sz="1950" spc="60" dirty="0"/>
              <a:t> </a:t>
            </a:r>
            <a:r>
              <a:rPr sz="1950" spc="-30" dirty="0"/>
              <a:t>image</a:t>
            </a:r>
            <a:r>
              <a:rPr sz="1950" spc="114" dirty="0"/>
              <a:t> </a:t>
            </a:r>
            <a:r>
              <a:rPr sz="1950" spc="-10" dirty="0"/>
              <a:t>content</a:t>
            </a:r>
            <a:endParaRPr sz="1950"/>
          </a:p>
        </p:txBody>
      </p:sp>
      <p:sp>
        <p:nvSpPr>
          <p:cNvPr id="6" name="Footer Placeholder 5">
            <a:extLst>
              <a:ext uri="{FF2B5EF4-FFF2-40B4-BE49-F238E27FC236}">
                <a16:creationId xmlns:a16="http://schemas.microsoft.com/office/drawing/2014/main" id="{45323867-8821-409D-A256-698C64848B8D}"/>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33126452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767359E5-FAE7-46E5-A75D-EBB300D62BA0}"/>
              </a:ext>
            </a:extLst>
          </p:cNvPr>
          <p:cNvSpPr txBox="1">
            <a:spLocks noChangeArrowheads="1"/>
          </p:cNvSpPr>
          <p:nvPr/>
        </p:nvSpPr>
        <p:spPr bwMode="auto">
          <a:xfrm>
            <a:off x="2209800" y="2431515"/>
            <a:ext cx="7772400" cy="19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US" sz="1588" b="1" dirty="0">
                <a:solidFill>
                  <a:srgbClr val="000000"/>
                </a:solidFill>
              </a:rPr>
              <a:t>Week: 05</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Popular File Formats</a:t>
            </a:r>
            <a:endParaRPr lang="en-GB" sz="1800" dirty="0">
              <a:effectLst/>
              <a:latin typeface="Times New Roman" panose="02020603050405020304" pitchFamily="18" charset="0"/>
              <a:ea typeface="Times New Roman" panose="02020603050405020304" pitchFamily="18" charset="0"/>
            </a:endParaRPr>
          </a:p>
          <a:p>
            <a:pPr algn="ctr"/>
            <a:r>
              <a:rPr lang="en-US" sz="1800" b="1" dirty="0">
                <a:effectLst/>
                <a:latin typeface="Times New Roman" panose="02020603050405020304" pitchFamily="18" charset="0"/>
                <a:ea typeface="Times New Roman" panose="02020603050405020304" pitchFamily="18" charset="0"/>
              </a:rPr>
              <a:t>Color Theory: RGB, CMY, CMYK, L</a:t>
            </a:r>
            <a:r>
              <a:rPr lang="en-US" sz="1800" b="1" i="1" dirty="0">
                <a:effectLst/>
                <a:latin typeface="Times New Roman" panose="02020603050405020304" pitchFamily="18" charset="0"/>
                <a:ea typeface="Times New Roman" panose="02020603050405020304" pitchFamily="18" charset="0"/>
              </a:rPr>
              <a:t>a</a:t>
            </a:r>
            <a:r>
              <a:rPr lang="en-US" sz="1800" b="1" dirty="0">
                <a:effectLst/>
                <a:latin typeface="Times New Roman" panose="02020603050405020304" pitchFamily="18" charset="0"/>
                <a:ea typeface="Times New Roman" panose="02020603050405020304" pitchFamily="18" charset="0"/>
              </a:rPr>
              <a:t>b*</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Use popular file formats for graphics and images.</a:t>
            </a:r>
            <a:endParaRPr lang="en-GB" sz="1800" dirty="0">
              <a:effectLst/>
              <a:latin typeface="Times New Roman" panose="02020603050405020304" pitchFamily="18" charset="0"/>
              <a:ea typeface="Times New Roman" panose="02020603050405020304" pitchFamily="18" charset="0"/>
            </a:endParaRPr>
          </a:p>
          <a:p>
            <a:pPr algn="ctr"/>
            <a:r>
              <a:rPr lang="en-US" sz="1800" dirty="0">
                <a:effectLst/>
                <a:latin typeface="Times New Roman" panose="02020603050405020304" pitchFamily="18" charset="0"/>
                <a:ea typeface="Times New Roman" panose="02020603050405020304" pitchFamily="18" charset="0"/>
              </a:rPr>
              <a:t>Explain and utilize different color models.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r>
              <a:rPr lang="en-GB" altLang="en-US" sz="1588" dirty="0"/>
            </a:br>
            <a:endParaRPr lang="en-GB" altLang="en-US" sz="1588" dirty="0"/>
          </a:p>
        </p:txBody>
      </p:sp>
    </p:spTree>
    <p:extLst>
      <p:ext uri="{BB962C8B-B14F-4D97-AF65-F5344CB8AC3E}">
        <p14:creationId xmlns:p14="http://schemas.microsoft.com/office/powerpoint/2010/main" val="10912265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27296C71-2256-4861-986A-BC0C84C8DF52}"/>
              </a:ext>
            </a:extLst>
          </p:cNvPr>
          <p:cNvSpPr>
            <a:spLocks noGrp="1"/>
          </p:cNvSpPr>
          <p:nvPr>
            <p:ph idx="1"/>
          </p:nvPr>
        </p:nvSpPr>
        <p:spPr/>
        <p:txBody>
          <a:bodyPr/>
          <a:lstStyle/>
          <a:p>
            <a:pPr eaLnBrk="1" hangingPunct="1">
              <a:defRPr/>
            </a:pPr>
            <a:r>
              <a:rPr lang="en-US" altLang="en-US" sz="2200" dirty="0"/>
              <a:t>This chapter </a:t>
            </a:r>
            <a:r>
              <a:rPr lang="en-US" sz="2200" dirty="0"/>
              <a:t>explores</a:t>
            </a:r>
            <a:r>
              <a:rPr lang="en-US" altLang="en-US" sz="2200" dirty="0"/>
              <a:t>:</a:t>
            </a:r>
          </a:p>
          <a:p>
            <a:pPr marL="539750" indent="-457200">
              <a:buFont typeface="Wingdings" pitchFamily="2" charset="2"/>
              <a:buChar char="§"/>
              <a:defRPr/>
            </a:pPr>
            <a:r>
              <a:rPr lang="en-US" sz="2200" dirty="0"/>
              <a:t>several issues in the use of color, since color is vitally important in multimedia programs</a:t>
            </a:r>
          </a:p>
          <a:p>
            <a:pPr>
              <a:defRPr/>
            </a:pPr>
            <a:endParaRPr lang="en-US" altLang="en-US" sz="2200" dirty="0"/>
          </a:p>
          <a:p>
            <a:pPr>
              <a:defRPr/>
            </a:pPr>
            <a:r>
              <a:rPr lang="en-US" sz="2200" dirty="0"/>
              <a:t>in this chapter we shall consider the following topics:</a:t>
            </a:r>
          </a:p>
          <a:p>
            <a:pPr>
              <a:buFont typeface="Wingdings" pitchFamily="2" charset="2"/>
              <a:buChar char="§"/>
              <a:defRPr/>
            </a:pPr>
            <a:r>
              <a:rPr lang="en-US" sz="2200" dirty="0"/>
              <a:t> Color Science</a:t>
            </a:r>
          </a:p>
          <a:p>
            <a:pPr>
              <a:buFont typeface="Wingdings" pitchFamily="2" charset="2"/>
              <a:buChar char="§"/>
              <a:defRPr/>
            </a:pPr>
            <a:r>
              <a:rPr lang="en-US" sz="2200" dirty="0"/>
              <a:t> Color Models in Images</a:t>
            </a:r>
          </a:p>
          <a:p>
            <a:pPr>
              <a:buFont typeface="Wingdings" pitchFamily="2" charset="2"/>
              <a:buChar char="§"/>
              <a:defRPr/>
            </a:pPr>
            <a:r>
              <a:rPr lang="en-US" sz="2200" dirty="0"/>
              <a:t> Color Models in Video.</a:t>
            </a:r>
            <a:endParaRPr lang="en-US" altLang="en-US" sz="2200" dirty="0"/>
          </a:p>
        </p:txBody>
      </p:sp>
      <p:sp>
        <p:nvSpPr>
          <p:cNvPr id="4" name="Footer Placeholder 3">
            <a:extLst>
              <a:ext uri="{FF2B5EF4-FFF2-40B4-BE49-F238E27FC236}">
                <a16:creationId xmlns:a16="http://schemas.microsoft.com/office/drawing/2014/main" id="{292DD8F1-36F1-46B1-8C66-B3F8880AF72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2746598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69D8-6C1B-4703-A15D-62C8ADBA9B87}"/>
              </a:ext>
            </a:extLst>
          </p:cNvPr>
          <p:cNvSpPr>
            <a:spLocks noGrp="1"/>
          </p:cNvSpPr>
          <p:nvPr>
            <p:ph type="title"/>
          </p:nvPr>
        </p:nvSpPr>
        <p:spPr>
          <a:xfrm>
            <a:off x="2959100" y="152401"/>
            <a:ext cx="7499350" cy="868363"/>
          </a:xfrm>
        </p:spPr>
        <p:txBody>
          <a:bodyPr/>
          <a:lstStyle/>
          <a:p>
            <a:pPr>
              <a:defRPr/>
            </a:pPr>
            <a:r>
              <a:rPr lang="en-US" sz="3600" dirty="0"/>
              <a:t>Color in Image and Video</a:t>
            </a:r>
          </a:p>
        </p:txBody>
      </p:sp>
      <p:sp>
        <p:nvSpPr>
          <p:cNvPr id="10243" name="Content Placeholder 2">
            <a:extLst>
              <a:ext uri="{FF2B5EF4-FFF2-40B4-BE49-F238E27FC236}">
                <a16:creationId xmlns:a16="http://schemas.microsoft.com/office/drawing/2014/main" id="{8217EBD1-1CAA-440B-8D50-C52D87AFF486}"/>
              </a:ext>
            </a:extLst>
          </p:cNvPr>
          <p:cNvSpPr>
            <a:spLocks noGrp="1"/>
          </p:cNvSpPr>
          <p:nvPr>
            <p:ph idx="1"/>
          </p:nvPr>
        </p:nvSpPr>
        <p:spPr>
          <a:xfrm>
            <a:off x="2743200" y="1066800"/>
            <a:ext cx="7715250" cy="5562600"/>
          </a:xfrm>
        </p:spPr>
        <p:txBody>
          <a:bodyPr/>
          <a:lstStyle/>
          <a:p>
            <a:r>
              <a:rPr lang="en-US" altLang="en-US" sz="2400"/>
              <a:t>4.1 Color Science</a:t>
            </a:r>
          </a:p>
          <a:p>
            <a:r>
              <a:rPr lang="en-US" altLang="en-US" sz="2400"/>
              <a:t>4.2 Color Models in Images</a:t>
            </a:r>
          </a:p>
          <a:p>
            <a:r>
              <a:rPr lang="en-US" altLang="en-US" sz="2400"/>
              <a:t>4.3 Color Models in Video</a:t>
            </a:r>
          </a:p>
          <a:p>
            <a:r>
              <a:rPr lang="en-US" altLang="en-US" sz="2400"/>
              <a:t>4.4 Further Exploration</a:t>
            </a:r>
            <a:endParaRPr lang="en-US" altLang="en-US" sz="2200"/>
          </a:p>
        </p:txBody>
      </p:sp>
      <p:sp>
        <p:nvSpPr>
          <p:cNvPr id="5" name="Footer Placeholder 4">
            <a:extLst>
              <a:ext uri="{FF2B5EF4-FFF2-40B4-BE49-F238E27FC236}">
                <a16:creationId xmlns:a16="http://schemas.microsoft.com/office/drawing/2014/main" id="{409E8F2D-8272-462C-BB0E-73AC7A104A29}"/>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781949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339-38CF-4F6C-A686-79D32973FC90}"/>
              </a:ext>
            </a:extLst>
          </p:cNvPr>
          <p:cNvSpPr>
            <a:spLocks noGrp="1"/>
          </p:cNvSpPr>
          <p:nvPr>
            <p:ph type="title"/>
          </p:nvPr>
        </p:nvSpPr>
        <p:spPr>
          <a:xfrm>
            <a:off x="2959100" y="152401"/>
            <a:ext cx="7499350" cy="868363"/>
          </a:xfrm>
        </p:spPr>
        <p:txBody>
          <a:bodyPr/>
          <a:lstStyle/>
          <a:p>
            <a:pPr>
              <a:defRPr/>
            </a:pPr>
            <a:r>
              <a:rPr lang="en-US" sz="3600" dirty="0"/>
              <a:t>4.1 Color Science</a:t>
            </a:r>
            <a:endParaRPr lang="en-US" sz="3400" dirty="0">
              <a:solidFill>
                <a:schemeClr val="tx2">
                  <a:satMod val="130000"/>
                </a:schemeClr>
              </a:solidFill>
            </a:endParaRPr>
          </a:p>
        </p:txBody>
      </p:sp>
      <p:sp>
        <p:nvSpPr>
          <p:cNvPr id="11267" name="Content Placeholder 2">
            <a:extLst>
              <a:ext uri="{FF2B5EF4-FFF2-40B4-BE49-F238E27FC236}">
                <a16:creationId xmlns:a16="http://schemas.microsoft.com/office/drawing/2014/main" id="{F711E4B1-6DA7-43BF-91B3-DFFBDB8C0294}"/>
              </a:ext>
            </a:extLst>
          </p:cNvPr>
          <p:cNvSpPr>
            <a:spLocks noGrp="1"/>
          </p:cNvSpPr>
          <p:nvPr>
            <p:ph idx="1"/>
          </p:nvPr>
        </p:nvSpPr>
        <p:spPr>
          <a:xfrm>
            <a:off x="2743200" y="1066800"/>
            <a:ext cx="7715250" cy="5562600"/>
          </a:xfrm>
        </p:spPr>
        <p:txBody>
          <a:bodyPr/>
          <a:lstStyle/>
          <a:p>
            <a:r>
              <a:rPr lang="en-US" altLang="en-US" sz="2400" b="1"/>
              <a:t>Light and Spectra</a:t>
            </a:r>
          </a:p>
          <a:p>
            <a:endParaRPr lang="en-US" altLang="en-US" sz="2200"/>
          </a:p>
          <a:p>
            <a:r>
              <a:rPr lang="en-US" altLang="en-US" sz="2200"/>
              <a:t>Light is an electromagnetic wave. Its color is characterized by the wavelength content of the light.</a:t>
            </a:r>
          </a:p>
          <a:p>
            <a:pPr>
              <a:buFont typeface="Wingdings 2" panose="05020102010507070707" pitchFamily="18" charset="2"/>
              <a:buNone/>
            </a:pPr>
            <a:r>
              <a:rPr lang="en-US" altLang="en-US" sz="2200"/>
              <a:t>(a) Laser light consists of a single wavelength: e.g., a ruby (</a:t>
            </a:r>
            <a:r>
              <a:rPr lang="ar-JO" altLang="en-US" sz="2200">
                <a:ea typeface="Majalla UI"/>
              </a:rPr>
              <a:t>ياقوت</a:t>
            </a:r>
            <a:r>
              <a:rPr lang="en-US" altLang="en-US" sz="2200"/>
              <a:t>) laser produces a bright, scarlet(</a:t>
            </a:r>
            <a:r>
              <a:rPr lang="ar-JO" altLang="en-US" sz="2200">
                <a:ea typeface="Majalla UI"/>
              </a:rPr>
              <a:t>أحمر قرمزي</a:t>
            </a:r>
            <a:r>
              <a:rPr lang="en-US" altLang="en-US" sz="2200"/>
              <a:t>)-red beam.</a:t>
            </a:r>
          </a:p>
          <a:p>
            <a:pPr>
              <a:buFont typeface="Wingdings 2" panose="05020102010507070707" pitchFamily="18" charset="2"/>
              <a:buNone/>
            </a:pPr>
            <a:r>
              <a:rPr lang="en-US" altLang="en-US" sz="2200"/>
              <a:t>(b) Most light sources produce contributions over many wavelengths.</a:t>
            </a:r>
          </a:p>
          <a:p>
            <a:pPr>
              <a:buFont typeface="Wingdings 2" panose="05020102010507070707" pitchFamily="18" charset="2"/>
              <a:buNone/>
            </a:pPr>
            <a:r>
              <a:rPr lang="en-US" altLang="en-US" sz="2200"/>
              <a:t>(c) However, humans cannot detect all light, just contributions that fall in the "visible wavelengths".</a:t>
            </a:r>
          </a:p>
          <a:p>
            <a:pPr>
              <a:buFont typeface="Wingdings 2" panose="05020102010507070707" pitchFamily="18" charset="2"/>
              <a:buNone/>
            </a:pPr>
            <a:r>
              <a:rPr lang="en-US" altLang="en-US" sz="2200"/>
              <a:t>(d) Short wavelengths produce a </a:t>
            </a:r>
            <a:r>
              <a:rPr lang="en-US" altLang="en-US" sz="2200">
                <a:solidFill>
                  <a:srgbClr val="FF0000"/>
                </a:solidFill>
              </a:rPr>
              <a:t>blue</a:t>
            </a:r>
            <a:r>
              <a:rPr lang="en-US" altLang="en-US" sz="2200"/>
              <a:t> sensation, long wavelengths produce a </a:t>
            </a:r>
            <a:r>
              <a:rPr lang="en-US" altLang="en-US" sz="2200">
                <a:solidFill>
                  <a:srgbClr val="FF0000"/>
                </a:solidFill>
              </a:rPr>
              <a:t>red</a:t>
            </a:r>
            <a:r>
              <a:rPr lang="en-US" altLang="en-US" sz="2200"/>
              <a:t> one.</a:t>
            </a:r>
          </a:p>
          <a:p>
            <a:pPr>
              <a:buFont typeface="Wingdings 2" panose="05020102010507070707" pitchFamily="18" charset="2"/>
              <a:buNone/>
            </a:pPr>
            <a:endParaRPr lang="en-US" altLang="en-US" sz="2200"/>
          </a:p>
        </p:txBody>
      </p:sp>
      <p:sp>
        <p:nvSpPr>
          <p:cNvPr id="5" name="Footer Placeholder 4">
            <a:extLst>
              <a:ext uri="{FF2B5EF4-FFF2-40B4-BE49-F238E27FC236}">
                <a16:creationId xmlns:a16="http://schemas.microsoft.com/office/drawing/2014/main" id="{D4943D60-35F4-4D8D-A39F-BE6496FED6A0}"/>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2385587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5DAB9-B843-4FAB-9DFA-E56058240F98}"/>
              </a:ext>
            </a:extLst>
          </p:cNvPr>
          <p:cNvSpPr>
            <a:spLocks noGrp="1"/>
          </p:cNvSpPr>
          <p:nvPr>
            <p:ph type="title"/>
          </p:nvPr>
        </p:nvSpPr>
        <p:spPr>
          <a:xfrm>
            <a:off x="2959100" y="152401"/>
            <a:ext cx="7499350" cy="868363"/>
          </a:xfrm>
        </p:spPr>
        <p:txBody>
          <a:bodyPr/>
          <a:lstStyle/>
          <a:p>
            <a:pPr>
              <a:defRPr/>
            </a:pPr>
            <a:r>
              <a:rPr lang="en-US" sz="3600" dirty="0"/>
              <a:t>4.1 Color Science</a:t>
            </a:r>
            <a:endParaRPr lang="en-US" sz="3400" dirty="0">
              <a:solidFill>
                <a:schemeClr val="tx2">
                  <a:satMod val="130000"/>
                </a:schemeClr>
              </a:solidFill>
            </a:endParaRPr>
          </a:p>
        </p:txBody>
      </p:sp>
      <p:sp>
        <p:nvSpPr>
          <p:cNvPr id="12291" name="Content Placeholder 2">
            <a:extLst>
              <a:ext uri="{FF2B5EF4-FFF2-40B4-BE49-F238E27FC236}">
                <a16:creationId xmlns:a16="http://schemas.microsoft.com/office/drawing/2014/main" id="{48649220-F871-45A9-8B57-7AA2D6FD0336}"/>
              </a:ext>
            </a:extLst>
          </p:cNvPr>
          <p:cNvSpPr>
            <a:spLocks noGrp="1"/>
          </p:cNvSpPr>
          <p:nvPr>
            <p:ph idx="1"/>
          </p:nvPr>
        </p:nvSpPr>
        <p:spPr>
          <a:xfrm>
            <a:off x="2743200" y="1066800"/>
            <a:ext cx="7715250" cy="5562600"/>
          </a:xfrm>
        </p:spPr>
        <p:txBody>
          <a:bodyPr/>
          <a:lstStyle/>
          <a:p>
            <a:r>
              <a:rPr lang="en-US" altLang="en-US" sz="2400" b="1"/>
              <a:t>Spectrophotometer:</a:t>
            </a:r>
            <a:r>
              <a:rPr lang="en-US" altLang="en-US" sz="2400"/>
              <a:t> device used to measure visible light, by reflecting light from a diffraction</a:t>
            </a:r>
            <a:r>
              <a:rPr lang="ar-JO" altLang="en-US" sz="2400">
                <a:ea typeface="Majalla UI"/>
              </a:rPr>
              <a:t> </a:t>
            </a:r>
            <a:r>
              <a:rPr lang="en-US" altLang="en-US" sz="2400"/>
              <a:t>grating </a:t>
            </a:r>
          </a:p>
          <a:p>
            <a:pPr>
              <a:buFont typeface="Wingdings 2" panose="05020102010507070707" pitchFamily="18" charset="2"/>
              <a:buNone/>
            </a:pPr>
            <a:r>
              <a:rPr lang="en-US" altLang="en-US" sz="2400"/>
              <a:t>    (prism </a:t>
            </a:r>
            <a:r>
              <a:rPr lang="ar-JO" altLang="en-US" sz="2400">
                <a:ea typeface="Majalla UI"/>
              </a:rPr>
              <a:t>حاجز انكسار كالمنشور</a:t>
            </a:r>
            <a:r>
              <a:rPr lang="en-US" altLang="en-US" sz="2400"/>
              <a:t>) (a ruled surface) that spreads out the different wavelengths.</a:t>
            </a:r>
          </a:p>
          <a:p>
            <a:endParaRPr lang="en-US" altLang="en-US" sz="2400"/>
          </a:p>
          <a:p>
            <a:r>
              <a:rPr lang="en-US" altLang="en-US" sz="2400"/>
              <a:t>Figure 4.1 shows the phenomenon that white light contains all the colors of a rainbow.</a:t>
            </a:r>
            <a:endParaRPr lang="en-US" altLang="en-US" sz="2200"/>
          </a:p>
          <a:p>
            <a:endParaRPr lang="en-US" altLang="en-US" sz="2200"/>
          </a:p>
          <a:p>
            <a:r>
              <a:rPr lang="en-US" altLang="en-US" sz="2400"/>
              <a:t>Visible light is an electromagnetic wave in the range 400 nm to 700 nm (where nm stands for nanometer, 10</a:t>
            </a:r>
            <a:r>
              <a:rPr lang="en-US" altLang="en-US" sz="2400" i="1"/>
              <a:t>−9 meters).</a:t>
            </a:r>
            <a:endParaRPr lang="en-US" altLang="en-US" sz="2200"/>
          </a:p>
        </p:txBody>
      </p:sp>
      <p:sp>
        <p:nvSpPr>
          <p:cNvPr id="5" name="Footer Placeholder 4">
            <a:extLst>
              <a:ext uri="{FF2B5EF4-FFF2-40B4-BE49-F238E27FC236}">
                <a16:creationId xmlns:a16="http://schemas.microsoft.com/office/drawing/2014/main" id="{D73E552F-0777-41A7-AC75-653500D59BFF}"/>
              </a:ext>
            </a:extLst>
          </p:cNvPr>
          <p:cNvSpPr>
            <a:spLocks noGrp="1"/>
          </p:cNvSpPr>
          <p:nvPr>
            <p:ph type="ftr" sz="quarter" idx="11"/>
          </p:nvPr>
        </p:nvSpPr>
        <p:spPr/>
        <p:txBody>
          <a:bodyPr/>
          <a:lstStyle/>
          <a:p>
            <a:r>
              <a:rPr lang="en-GB"/>
              <a:t>Prepared By: Mohammad Rony Lecturer, Dept. Of CSE University Of Global Village (UGV), Barishal</a:t>
            </a:r>
          </a:p>
        </p:txBody>
      </p:sp>
    </p:spTree>
    <p:extLst>
      <p:ext uri="{BB962C8B-B14F-4D97-AF65-F5344CB8AC3E}">
        <p14:creationId xmlns:p14="http://schemas.microsoft.com/office/powerpoint/2010/main" val="4177457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38356</Words>
  <Application>Microsoft Office PowerPoint</Application>
  <PresentationFormat>Widescreen</PresentationFormat>
  <Paragraphs>6733</Paragraphs>
  <Slides>355</Slides>
  <Notes>62</Notes>
  <HiddenSlides>0</HiddenSlides>
  <MMClips>0</MMClips>
  <ScaleCrop>false</ScaleCrop>
  <HeadingPairs>
    <vt:vector size="8" baseType="variant">
      <vt:variant>
        <vt:lpstr>Fonts Used</vt:lpstr>
      </vt:variant>
      <vt:variant>
        <vt:i4>31</vt:i4>
      </vt:variant>
      <vt:variant>
        <vt:lpstr>Theme</vt:lpstr>
      </vt:variant>
      <vt:variant>
        <vt:i4>2</vt:i4>
      </vt:variant>
      <vt:variant>
        <vt:lpstr>Embedded OLE Servers</vt:lpstr>
      </vt:variant>
      <vt:variant>
        <vt:i4>1</vt:i4>
      </vt:variant>
      <vt:variant>
        <vt:lpstr>Slide Titles</vt:lpstr>
      </vt:variant>
      <vt:variant>
        <vt:i4>355</vt:i4>
      </vt:variant>
    </vt:vector>
  </HeadingPairs>
  <TitlesOfParts>
    <vt:vector size="389" baseType="lpstr">
      <vt:lpstr>MS PMincho</vt:lpstr>
      <vt:lpstr>Arial</vt:lpstr>
      <vt:lpstr>Arial Black</vt:lpstr>
      <vt:lpstr>Arial MT</vt:lpstr>
      <vt:lpstr>Calibri</vt:lpstr>
      <vt:lpstr>Calibri Light</vt:lpstr>
      <vt:lpstr>Cambria</vt:lpstr>
      <vt:lpstr>Comic Sans MS</vt:lpstr>
      <vt:lpstr>Consolas</vt:lpstr>
      <vt:lpstr>Courier New</vt:lpstr>
      <vt:lpstr>Gelasio</vt:lpstr>
      <vt:lpstr>Gelasio Bold</vt:lpstr>
      <vt:lpstr>Gelasio Medium</vt:lpstr>
      <vt:lpstr>Gelasio Semi Bold</vt:lpstr>
      <vt:lpstr>Georgia</vt:lpstr>
      <vt:lpstr>Microsoft Sans Serif</vt:lpstr>
      <vt:lpstr>Open Sans</vt:lpstr>
      <vt:lpstr>Open Sans Bold</vt:lpstr>
      <vt:lpstr>Open Sans Medium</vt:lpstr>
      <vt:lpstr>Segoe UI</vt:lpstr>
      <vt:lpstr>Source Sans Pro</vt:lpstr>
      <vt:lpstr>Source Sans Pro Bold</vt:lpstr>
      <vt:lpstr>Source Sans Pro Medium</vt:lpstr>
      <vt:lpstr>Source Serif Pro Semi Bold</vt:lpstr>
      <vt:lpstr>Symbol</vt:lpstr>
      <vt:lpstr>Tahoma</vt:lpstr>
      <vt:lpstr>Times New Roman</vt:lpstr>
      <vt:lpstr>Unbounded Bold</vt:lpstr>
      <vt:lpstr>Verdana</vt:lpstr>
      <vt:lpstr>Wingdings</vt:lpstr>
      <vt:lpstr>Wingdings 2</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THE TERM MEDIA</vt:lpstr>
      <vt:lpstr>MULTIMEDIA</vt:lpstr>
      <vt:lpstr>TYPES OF MEDIA</vt:lpstr>
      <vt:lpstr>Perception media</vt:lpstr>
      <vt:lpstr>Representation media</vt:lpstr>
      <vt:lpstr>PRESENTATION MEDIA</vt:lpstr>
      <vt:lpstr>STORAGE MEDIA</vt:lpstr>
      <vt:lpstr>TRANSMISSION MEDIA</vt:lpstr>
      <vt:lpstr>INFORMATION EXCHANGE MEDIA</vt:lpstr>
      <vt:lpstr>PRESENTATION SPACE</vt:lpstr>
      <vt:lpstr>PRESENTATION VALUES</vt:lpstr>
      <vt:lpstr>PRESENTATION VALUES</vt:lpstr>
      <vt:lpstr>PRESENTATION DIMENSIONS</vt:lpstr>
      <vt:lpstr>PowerPoint Presentation</vt:lpstr>
      <vt:lpstr>KEY PROPERTIES OF A MULTIMEDIA SYSTEM</vt:lpstr>
      <vt:lpstr>DISCRETE AND CONTINUOUS MEDIA</vt:lpstr>
      <vt:lpstr>INDEPENDENT MEDIA</vt:lpstr>
      <vt:lpstr>COMPUTER-CONTROLLED SYSTEMS</vt:lpstr>
      <vt:lpstr>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Asynchronous data transmission</vt:lpstr>
      <vt:lpstr>Synchronous data transmission</vt:lpstr>
      <vt:lpstr>Compression</vt:lpstr>
      <vt:lpstr>Why Compression?</vt:lpstr>
      <vt:lpstr>Lossless Compression</vt:lpstr>
      <vt:lpstr>Lossy Compression</vt:lpstr>
      <vt:lpstr>PowerPoint Presentation</vt:lpstr>
      <vt:lpstr>COMPRESSION TERMINOLOGY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Huffman coding</vt:lpstr>
      <vt:lpstr>PowerPoint Presentation</vt:lpstr>
      <vt:lpstr>Fundamentals of MuTtimedia</vt:lpstr>
      <vt:lpstr>PowerPoint Presentation</vt:lpstr>
      <vt:lpstr>3.1 Graphics/Image Data Types</vt:lpstr>
      <vt:lpstr>3. i. I i -Bit Images</vt:lpstr>
      <vt:lpstr>PowerPoint Presentation</vt:lpstr>
      <vt:lpstr>3. i.2 8-Bit Gray-Level Images</vt:lpstr>
      <vt:lpstr>PowerPoint Presentation</vt:lpstr>
      <vt:lpstr>3. i.4 24-Bit Color Images</vt:lpstr>
      <vt:lpstr>24-bit color image forestfire.bmp</vt:lpstr>
      <vt:lpstr>3. i.5 Higher Bit-Depth Images</vt:lpstr>
      <vt:lpstr>3. i.6 8-Bit Color Images</vt:lpstr>
      <vt:lpstr>hJotice that the difference between Fig. 3.5a, the 24-bit image, and Fig. 3.7, the 8-bit image, is reasonably small.</vt:lpstr>
      <vt:lpstr>Another example for diPerence between Fig. 3.5a, the 24-bit image, and Fig. 3.7, the 8-bit image, is reasonably small.</vt:lpstr>
      <vt:lpstr>3. i.6 8-Bit Color Images</vt:lpstr>
      <vt:lpstr>3. i.7 Color Lookup Tables</vt:lpstr>
      <vt:lpstr>•A Color-picker consists of an array of fairly large blocks of color (or a semi- continuous range of colors) such that a mouse-click will select the color indicated.</vt:lpstr>
      <vt:lpstr>PowerPoint Presentation</vt:lpstr>
      <vt:lpstr>3.2 Popular File Formats</vt:lpstr>
      <vt:lpstr>IF87</vt:lpstr>
      <vt:lpstr>PowerPoint Presentation</vt:lpstr>
      <vt:lpstr>Color Hap is set up in a very simple fashion as in Fig. 3. 14. However, the actual length of the table equals 2*’*e*”!)as given in the Screen Descriptor.</vt:lpstr>
      <vt:lpstr>Each image in the file has its own Image Descriptor, defined as in Fig. 3.15.</vt:lpstr>
      <vt:lpstr>interface</vt:lpstr>
      <vt:lpstr>PowerPoint Presentation</vt:lpstr>
      <vt:lpstr>3.2.2 JPEG</vt:lpstr>
      <vt:lpstr>PowerPoint Presentation</vt:lpstr>
      <vt:lpstr>PowerPoint Presentation</vt:lpstr>
      <vt:lpstr>PNG</vt:lpstr>
      <vt:lpstr>TI</vt:lpstr>
      <vt:lpstr>.2.9 PS and PDF</vt:lpstr>
      <vt:lpstr>.2.9 PS and PDF</vt:lpstr>
      <vt:lpstr>PowerPoint Presentation</vt:lpstr>
      <vt:lpstr>PowerPoint Presentation</vt:lpstr>
      <vt:lpstr>Color in Image and Video</vt:lpstr>
      <vt:lpstr>4.1 Color Science</vt:lpstr>
      <vt:lpstr>4.1 Color Science</vt:lpstr>
      <vt:lpstr>4.1 Color Science</vt:lpstr>
      <vt:lpstr>4.1 Color Science</vt:lpstr>
      <vt:lpstr>4.1 Color Science</vt:lpstr>
      <vt:lpstr>4.1 Color Science</vt:lpstr>
      <vt:lpstr>4.1 Color Science</vt:lpstr>
      <vt:lpstr>4.1 Color Science</vt:lpstr>
      <vt:lpstr>4.1 Color Science</vt:lpstr>
      <vt:lpstr>4.1 Color Science</vt:lpstr>
      <vt:lpstr>PowerPoint Presentation</vt:lpstr>
      <vt:lpstr>Audio</vt:lpstr>
      <vt:lpstr>PowerPoint Presentation</vt:lpstr>
      <vt:lpstr>AUDIO :</vt:lpstr>
      <vt:lpstr>Sound</vt:lpstr>
      <vt:lpstr>Frequency of a sound wave</vt:lpstr>
      <vt:lpstr>Basic Sound Concepts</vt:lpstr>
      <vt:lpstr>Basic Sound Concepts</vt:lpstr>
      <vt:lpstr>PowerPoint Presentation</vt:lpstr>
      <vt:lpstr>Basic Sound Concepts</vt:lpstr>
      <vt:lpstr>Basic Sound Concepts</vt:lpstr>
      <vt:lpstr>PowerPoint Presentation</vt:lpstr>
      <vt:lpstr>From Sound to Signals</vt:lpstr>
      <vt:lpstr>PowerPoint Presentation</vt:lpstr>
      <vt:lpstr>PowerPoint Presentation</vt:lpstr>
      <vt:lpstr>Frequency Content of Audio Signals</vt:lpstr>
      <vt:lpstr>Figure 10.12: A male saying ``information.''</vt:lpstr>
      <vt:lpstr>Figure 10.13: The frequency spectrum of a male saying ``information.''</vt:lpstr>
      <vt:lpstr>Figure 10.14: A female saying ``information.''</vt:lpstr>
      <vt:lpstr>Figure 10.15: The frequency spectrum of a female saying ``information.''</vt:lpstr>
      <vt:lpstr>PowerPoint Presentation</vt:lpstr>
      <vt:lpstr>PowerPoint Presentation</vt:lpstr>
      <vt:lpstr>Transfer the digital data to the computer storage media.</vt:lpstr>
      <vt:lpstr>PowerPoint Presentation</vt:lpstr>
      <vt:lpstr>Audio representation on computers</vt:lpstr>
      <vt:lpstr>Sampling wave</vt:lpstr>
      <vt:lpstr>sampling rate:</vt:lpstr>
      <vt:lpstr>QUANTIZATION:</vt:lpstr>
      <vt:lpstr>3-bit quantization</vt:lpstr>
      <vt:lpstr>PowerPoint Presentation</vt:lpstr>
      <vt:lpstr>PowerPoint Presentation</vt:lpstr>
      <vt:lpstr>3.2 Digital Audio Representations</vt:lpstr>
      <vt:lpstr>File size versus quality</vt:lpstr>
      <vt:lpstr>Warning: the higher the sound quality, the longer your file will be.</vt:lpstr>
      <vt:lpstr>For a monophonic recording</vt:lpstr>
      <vt:lpstr>Example</vt:lpstr>
      <vt:lpstr>PowerPoint Presentation</vt:lpstr>
      <vt:lpstr>3.3 Digital Audio Operations</vt:lpstr>
      <vt:lpstr>Digital Audio Multimedia Systems (Module 1 Lesson 1)</vt:lpstr>
      <vt:lpstr>CñIPT 365 Multimedia Systems</vt:lpstr>
      <vt:lpstr>PowerPoint Presentation</vt:lpstr>
      <vt:lpstr>Sound Facts</vt:lpstr>
      <vt:lpstr>Sound Facts</vt:lpstr>
      <vt:lpstr>Principles of Digitization</vt:lpstr>
      <vt:lpstr>Principles of Digitization</vt:lpstr>
      <vt:lpstr>Sampling and Quantization</vt:lpstr>
      <vt:lpstr>Nyquist Theorem</vt:lpstr>
      <vt:lpstr>Application of Nyquist Theorem</vt:lpstr>
      <vt:lpstr>Quantization (Quality -&gt;SNR)</vt:lpstr>
      <vt:lpstr>SQNR Calculation (WC)</vt:lpstr>
      <vt:lpstr>Miscellaneous Audio Facts</vt:lpstr>
      <vt:lpstr>Audio Quality vs. Data Rate</vt:lpstr>
      <vt:lpstr>PowerPoint Presentation</vt:lpstr>
      <vt:lpstr>6.3 Quantization and Transmission of Audio</vt:lpstr>
      <vt:lpstr>Pulse Code Modulation</vt:lpstr>
      <vt:lpstr>PowerPoint Presentation</vt:lpstr>
      <vt:lpstr>PowerPoint Presentation</vt:lpstr>
      <vt:lpstr>PCM in Speech Compression</vt:lpstr>
      <vt:lpstr>PowerPoint Presentation</vt:lpstr>
      <vt:lpstr>PowerPoint Presentation</vt:lpstr>
      <vt:lpstr>PowerPoint Presentation</vt:lpstr>
      <vt:lpstr>Differential Coding of Audio</vt:lpstr>
      <vt:lpstr>Lossless Predictive 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DPCM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DM</vt:lpstr>
      <vt:lpstr>PowerPoint Presentation</vt:lpstr>
      <vt:lpstr>PowerPoint Presentation</vt:lpstr>
      <vt:lpstr>ADPCM</vt:lpstr>
      <vt:lpstr>PowerPoint Presentation</vt:lpstr>
      <vt:lpstr>PowerPoint Presentation</vt:lpstr>
      <vt:lpstr>PowerPoint Presentation</vt:lpstr>
      <vt:lpstr>PowerPoint Presentation</vt:lpstr>
      <vt:lpstr>PowerPoint Presentation</vt:lpstr>
      <vt:lpstr>PowerPoint Presentation</vt:lpstr>
      <vt:lpstr>7.1 Introduction</vt:lpstr>
      <vt:lpstr>7.1 Introduction</vt:lpstr>
      <vt:lpstr>7.2 Basics of Information Theory</vt:lpstr>
      <vt:lpstr>7.2 Basics of Information Theory</vt:lpstr>
      <vt:lpstr>Distribution of Gray-Level Intensities</vt:lpstr>
      <vt:lpstr>Distribution of Gray-Level Intensities</vt:lpstr>
      <vt:lpstr>7.3 Run-Length Coding</vt:lpstr>
      <vt:lpstr>7.4  Variable-Length Coding</vt:lpstr>
      <vt:lpstr>7.4.1 Shannon–Fano Algorithm</vt:lpstr>
      <vt:lpstr>7.4.1 Shannon–Fano Algorithm</vt:lpstr>
      <vt:lpstr>7.4.1 Shannon–Fano Algorithm</vt:lpstr>
      <vt:lpstr>PowerPoint Presentation</vt:lpstr>
      <vt:lpstr>PowerPoint Presentation</vt:lpstr>
      <vt:lpstr>PowerPoint Presentation</vt:lpstr>
      <vt:lpstr>7.4.1 Shannon–Fano Algorithm</vt:lpstr>
      <vt:lpstr>7.5 Dictionary-Based Coding</vt:lpstr>
      <vt:lpstr>7.5 Dictionary-Based 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Services and Protocols for  Multimedia Communications</vt:lpstr>
      <vt:lpstr>Protocol Layers of Computer Communication  Networks</vt:lpstr>
      <vt:lpstr>Protocol Layers of Computer Communication  Networks</vt:lpstr>
      <vt:lpstr>Multicast</vt:lpstr>
      <vt:lpstr>Multicast</vt:lpstr>
      <vt:lpstr>Quality of Service (QoS)</vt:lpstr>
      <vt:lpstr>Protocols for Multimedia Transmission and  Interaction</vt:lpstr>
      <vt:lpstr>RTP Operation</vt:lpstr>
      <vt:lpstr>RTSP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Rony</dc:creator>
  <cp:lastModifiedBy>Mohammad Rony</cp:lastModifiedBy>
  <cp:revision>10</cp:revision>
  <dcterms:created xsi:type="dcterms:W3CDTF">2024-12-17T14:12:47Z</dcterms:created>
  <dcterms:modified xsi:type="dcterms:W3CDTF">2025-01-14T11:48:50Z</dcterms:modified>
</cp:coreProperties>
</file>